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5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_rels/presentation.xml.rels" ContentType="application/vnd.openxmlformats-package.relationships+xml"/>
  <Override PartName="/ppt/media/image19.png" ContentType="image/png"/>
  <Override PartName="/ppt/media/image18.png" ContentType="image/png"/>
  <Override PartName="/ppt/media/image17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5.wmf" ContentType="image/x-wmf"/>
  <Override PartName="/ppt/media/image10.png" ContentType="image/png"/>
  <Override PartName="/ppt/media/image9.png" ContentType="image/png"/>
  <Override PartName="/ppt/media/image8.png" ContentType="image/png"/>
  <Override PartName="/ppt/media/image6.png" ContentType="image/png"/>
  <Override PartName="/ppt/media/image3.png" ContentType="image/png"/>
  <Override PartName="/ppt/media/image7.png" ContentType="image/png"/>
  <Override PartName="/ppt/media/image14.png" ContentType="image/png"/>
  <Override PartName="/ppt/media/image2.png" ContentType="image/png"/>
  <Override PartName="/ppt/media/image4.jpeg" ContentType="image/jpeg"/>
  <Override PartName="/ppt/media/image16.png" ContentType="image/png"/>
  <Override PartName="/ppt/media/image15.png" ContentType="image/png"/>
  <Override PartName="/ppt/media/image1.png" ContentType="image/png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en-GB"/>
              <a:t>Click to edit the notes format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en-GB"/>
              <a:t>&lt;header&gt;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GB"/>
              <a:t>&lt;date/time&gt;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GB"/>
              <a:t>&lt;footer&gt;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3141A1E1-C101-41B1-9131-11F16151E1A1}" type="slidenum">
              <a:rPr lang="en-GB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50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fld id="{E121A171-1111-41C1-B1D1-F1A1815171B1}" type="slidenum">
              <a:rPr lang="en-GB">
                <a:solidFill>
                  <a:srgbClr val="ffffff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52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fld id="{E1B1E1F1-81B1-4161-A1F1-9151F14161D1}" type="slidenum">
              <a:rPr lang="en-GB">
                <a:solidFill>
                  <a:srgbClr val="ffffff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42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fld id="{61F1D1B1-6181-4121-A131-8101D171E1A1}" type="slidenum">
              <a:rPr lang="en-GB">
                <a:solidFill>
                  <a:srgbClr val="ffffff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44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fld id="{C1E141B1-2141-4181-8161-0141F1B1C131}" type="slidenum">
              <a:rPr lang="en-GB">
                <a:solidFill>
                  <a:srgbClr val="ffffff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/>
              <a:t>- Trend assumed to be perfectly known, uncertainty in TCR no included in this presentation</a:t>
            </a:r>
            <a:endParaRPr/>
          </a:p>
        </p:txBody>
      </p:sp>
      <p:sp>
        <p:nvSpPr>
          <p:cNvPr id="246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fld id="{41616121-4171-41F1-B181-31A1E12191A1}" type="slidenum">
              <a:rPr lang="en-GB">
                <a:solidFill>
                  <a:srgbClr val="ffffff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48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fld id="{9111D171-51F1-41D1-8121-E181015191A1}" type="slidenum">
              <a:rPr lang="en-GB">
                <a:solidFill>
                  <a:srgbClr val="ffffff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887040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887040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9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49000" y="40582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49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887040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887040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32828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9000" y="1768680"/>
            <a:ext cx="432828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9026280" cy="5009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9000" y="1768680"/>
            <a:ext cx="432828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32828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9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9000" y="40582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9000" y="176868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88696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80360" cy="914040"/>
          </a:xfrm>
          <a:prstGeom prst="rect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pic>
        <p:nvPicPr>
          <p:cNvPr descr="" id="1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160" y="0"/>
            <a:ext cx="1393560" cy="914040"/>
          </a:xfrm>
          <a:prstGeom prst="rect">
            <a:avLst/>
          </a:prstGeom>
        </p:spPr>
      </p:pic>
      <p:sp>
        <p:nvSpPr>
          <p:cNvPr id="2" name="CustomShape 2"/>
          <p:cNvSpPr/>
          <p:nvPr/>
        </p:nvSpPr>
        <p:spPr>
          <a:xfrm>
            <a:off x="1160640" y="476280"/>
            <a:ext cx="4959000" cy="437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GB" sz="2200">
                <a:solidFill>
                  <a:srgbClr val="ffffff"/>
                </a:solidFill>
                <a:latin typeface="Arial"/>
              </a:rPr>
              <a:t>Climate Forecasting Unit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Click to edit the title text formatClick to edit Master title style</a:t>
            </a:r>
            <a:endParaRPr/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503280" y="6886440"/>
            <a:ext cx="2303280" cy="4759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50720" cy="4759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03280" cy="475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3161B1-F1E1-4101-A1E1-C13151E16111}" type="slidenum">
              <a:rPr lang="en-GB">
                <a:solidFill>
                  <a:srgbClr val="000000"/>
                </a:solidFill>
                <a:latin typeface="Arial"/>
              </a:rPr>
              <a:t>&lt;number&gt;</a:t>
            </a:fld>
            <a:endParaRPr/>
          </a:p>
        </p:txBody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504000" y="1768680"/>
            <a:ext cx="88704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GB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696960" y="225576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Reliability assessment methods </a:t>
            </a:r>
            <a:endParaRPr/>
          </a:p>
        </p:txBody>
      </p:sp>
      <p:sp>
        <p:nvSpPr>
          <p:cNvPr id="46" name="CustomShape 2"/>
          <p:cNvSpPr/>
          <p:nvPr/>
        </p:nvSpPr>
        <p:spPr>
          <a:xfrm>
            <a:off x="492120" y="4313160"/>
            <a:ext cx="9231120" cy="1610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P1: Omar Bellprat and Francisco Doblas-Reyes (IC3, Barcelona)</a:t>
            </a: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P2: Fraser Lott and Peter Stott (MetOffice, Exeter)</a:t>
            </a: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pic>
        <p:nvPicPr>
          <p:cNvPr descr="" id="47" name="Picture 8"/>
          <p:cNvPicPr/>
          <p:nvPr/>
        </p:nvPicPr>
        <p:blipFill>
          <a:blip r:embed="rId1"/>
          <a:stretch>
            <a:fillRect/>
          </a:stretch>
        </p:blipFill>
        <p:spPr>
          <a:xfrm>
            <a:off x="3592440" y="6370560"/>
            <a:ext cx="2819160" cy="77472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Attribution of extreme events</a:t>
            </a:r>
            <a:endParaRPr/>
          </a:p>
        </p:txBody>
      </p:sp>
      <p:sp>
        <p:nvSpPr>
          <p:cNvPr id="194" name="CustomShape 2"/>
          <p:cNvSpPr/>
          <p:nvPr/>
        </p:nvSpPr>
        <p:spPr>
          <a:xfrm>
            <a:off x="1306440" y="2148840"/>
            <a:ext cx="7772040" cy="533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800">
                <a:solidFill>
                  <a:srgbClr val="000000"/>
                </a:solidFill>
                <a:latin typeface="Arial"/>
              </a:rPr>
              <a:t>Attributalbe risk increases with low reliability</a:t>
            </a:r>
            <a:endParaRPr/>
          </a:p>
        </p:txBody>
      </p:sp>
      <p:pic>
        <p:nvPicPr>
          <p:cNvPr descr="" id="195" name="Grafik 2"/>
          <p:cNvPicPr/>
          <p:nvPr/>
        </p:nvPicPr>
        <p:blipFill>
          <a:blip r:embed="rId1"/>
          <a:stretch>
            <a:fillRect/>
          </a:stretch>
        </p:blipFill>
        <p:spPr>
          <a:xfrm>
            <a:off x="2373480" y="2859120"/>
            <a:ext cx="4800240" cy="468504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620640" y="99972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Why does that happen?</a:t>
            </a:r>
            <a:endParaRPr/>
          </a:p>
        </p:txBody>
      </p:sp>
      <p:pic>
        <p:nvPicPr>
          <p:cNvPr descr="" id="197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73280" y="2484360"/>
            <a:ext cx="5054760" cy="4571640"/>
          </a:xfrm>
          <a:prstGeom prst="rect">
            <a:avLst/>
          </a:prstGeom>
        </p:spPr>
      </p:pic>
      <p:sp>
        <p:nvSpPr>
          <p:cNvPr id="198" name="CustomShape 2"/>
          <p:cNvSpPr/>
          <p:nvPr/>
        </p:nvSpPr>
        <p:spPr>
          <a:xfrm>
            <a:off x="6259680" y="2712960"/>
            <a:ext cx="4800240" cy="5720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Ratio of probabilities </a:t>
            </a: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is not stable for varying</a:t>
            </a: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hindcast spread</a:t>
            </a: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Same behavior if: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Non-Gaussian tails are </a:t>
            </a:r>
            <a:endParaRPr/>
          </a:p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    </a:t>
            </a:r>
            <a:r>
              <a:rPr i="1" lang="en-GB" sz="2400">
                <a:solidFill>
                  <a:srgbClr val="000000"/>
                </a:solidFill>
                <a:latin typeface="Arial"/>
              </a:rPr>
              <a:t>considered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Change in the higher </a:t>
            </a:r>
            <a:r>
              <a:rPr i="1" lang="en-GB" sz="2400">
                <a:solidFill>
                  <a:srgbClr val="000000"/>
                </a:solidFill>
                <a:latin typeface="Arial"/>
              </a:rPr>
              <a:t>
</a:t>
            </a:r>
            <a:r>
              <a:rPr i="1" lang="en-GB" sz="2400">
                <a:solidFill>
                  <a:srgbClr val="000000"/>
                </a:solidFill>
                <a:latin typeface="Arial"/>
              </a:rPr>
              <a:t>moments included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Model threshold used </a:t>
            </a:r>
            <a:endParaRPr/>
          </a:p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    </a:t>
            </a:r>
            <a:r>
              <a:rPr i="1" lang="en-GB" sz="2400">
                <a:solidFill>
                  <a:srgbClr val="000000"/>
                </a:solidFill>
                <a:latin typeface="Arial"/>
              </a:rPr>
              <a:t>(e.g. q99)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sp>
        <p:nvSpPr>
          <p:cNvPr id="199" name="CustomShape 3"/>
          <p:cNvSpPr/>
          <p:nvPr/>
        </p:nvSpPr>
        <p:spPr>
          <a:xfrm>
            <a:off x="405000" y="1951200"/>
            <a:ext cx="5790960" cy="5333760"/>
          </a:xfrm>
          <a:prstGeom prst="rect">
            <a:avLst/>
          </a:prstGeom>
          <a:solidFill>
            <a:srgbClr val="ffffff"/>
          </a:solidFill>
        </p:spPr>
      </p:sp>
      <p:pic>
        <p:nvPicPr>
          <p:cNvPr descr="" id="200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760320" y="2186640"/>
            <a:ext cx="5054760" cy="5022000"/>
          </a:xfrm>
          <a:prstGeom prst="rect">
            <a:avLst/>
          </a:prstGeom>
        </p:spPr>
      </p:pic>
    </p:spTree>
  </p:cSld>
  <p:timing>
    <p:tnLst>
      <p:par>
        <p:cTn dur="indefinite" id="33" nodeType="tmRoot" restart="never">
          <p:childTnLst>
            <p:seq>
              <p:cTn dur="indefinite" id="34" nodeType="mainSeq">
                <p:childTnLst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Conclusion part one</a:t>
            </a:r>
            <a:endParaRPr/>
          </a:p>
        </p:txBody>
      </p:sp>
      <p:sp>
        <p:nvSpPr>
          <p:cNvPr id="202" name="CustomShape 2"/>
          <p:cNvSpPr/>
          <p:nvPr/>
        </p:nvSpPr>
        <p:spPr>
          <a:xfrm>
            <a:off x="620640" y="44658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800">
                <a:solidFill>
                  <a:srgbClr val="000000"/>
                </a:solidFill>
                <a:latin typeface="Arial"/>
              </a:rPr>
              <a:t>Reliability matters in event attribution studies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800">
                <a:solidFill>
                  <a:srgbClr val="000000"/>
                </a:solidFill>
                <a:latin typeface="Arial"/>
              </a:rPr>
              <a:t>Low reliability leads to larger values of FAR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800">
                <a:solidFill>
                  <a:srgbClr val="000000"/>
                </a:solidFill>
                <a:latin typeface="Arial"/>
              </a:rPr>
              <a:t>We should evaluate reliability in event attribution studies (also when using GCMs!). Rough criterion: reliability starts to affect FAR if hindcasts become «marginally useful»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Alternative measure of reliability</a:t>
            </a:r>
            <a:endParaRPr/>
          </a:p>
        </p:txBody>
      </p:sp>
      <p:pic>
        <p:nvPicPr>
          <p:cNvPr descr="" id="20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68360" y="2712960"/>
            <a:ext cx="8283240" cy="3962160"/>
          </a:xfrm>
          <a:prstGeom prst="rect">
            <a:avLst/>
          </a:prstGeom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Varying assumptions</a:t>
            </a:r>
            <a:endParaRPr/>
          </a:p>
        </p:txBody>
      </p:sp>
      <p:pic>
        <p:nvPicPr>
          <p:cNvPr descr="" id="206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2107800" y="2196000"/>
            <a:ext cx="5294160" cy="5082840"/>
          </a:xfrm>
          <a:prstGeom prst="rect">
            <a:avLst/>
          </a:prstGeom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Observations and model</a:t>
            </a:r>
            <a:endParaRPr/>
          </a:p>
        </p:txBody>
      </p:sp>
      <p:sp>
        <p:nvSpPr>
          <p:cNvPr id="208" name="CustomShape 2"/>
          <p:cNvSpPr/>
          <p:nvPr/>
        </p:nvSpPr>
        <p:spPr>
          <a:xfrm>
            <a:off x="2297160" y="3517200"/>
            <a:ext cx="7552440" cy="510480"/>
          </a:xfrm>
          <a:prstGeom prst="rect">
            <a:avLst/>
          </a:prstGeom>
        </p:spPr>
      </p:sp>
      <p:sp>
        <p:nvSpPr>
          <p:cNvPr id="209" name="CustomShape 3"/>
          <p:cNvSpPr/>
          <p:nvPr/>
        </p:nvSpPr>
        <p:spPr>
          <a:xfrm>
            <a:off x="2297160" y="3517200"/>
            <a:ext cx="7552440" cy="510480"/>
          </a:xfrm>
          <a:prstGeom prst="rect">
            <a:avLst/>
          </a:prstGeom>
          <a:blipFill>
            <a:blip r:embed="rId1"/>
          </a:blipFill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ffffff"/>
                </a:solidFill>
                <a:latin typeface="Arial"/>
              </a:rPr>
              <a:t> </a:t>
            </a:r>
            <a:endParaRPr/>
          </a:p>
        </p:txBody>
      </p:sp>
      <p:sp>
        <p:nvSpPr>
          <p:cNvPr id="210" name="CustomShape 4"/>
          <p:cNvSpPr/>
          <p:nvPr/>
        </p:nvSpPr>
        <p:spPr>
          <a:xfrm>
            <a:off x="3725640" y="2734200"/>
            <a:ext cx="2079000" cy="475920"/>
          </a:xfrm>
          <a:prstGeom prst="rect">
            <a:avLst/>
          </a:prstGeom>
        </p:spPr>
      </p:sp>
      <p:sp>
        <p:nvSpPr>
          <p:cNvPr id="211" name="CustomShape 5"/>
          <p:cNvSpPr/>
          <p:nvPr/>
        </p:nvSpPr>
        <p:spPr>
          <a:xfrm>
            <a:off x="3725640" y="2734200"/>
            <a:ext cx="2079000" cy="475920"/>
          </a:xfrm>
          <a:prstGeom prst="rect">
            <a:avLst/>
          </a:prstGeom>
          <a:blipFill>
            <a:blip r:embed="rId2"/>
          </a:blipFill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ffffff"/>
                </a:solidFill>
                <a:latin typeface="Arial"/>
              </a:rPr>
              <a:t> </a:t>
            </a:r>
            <a:endParaRPr/>
          </a:p>
        </p:txBody>
      </p:sp>
      <p:sp>
        <p:nvSpPr>
          <p:cNvPr id="212" name="CustomShape 6"/>
          <p:cNvSpPr/>
          <p:nvPr/>
        </p:nvSpPr>
        <p:spPr>
          <a:xfrm>
            <a:off x="1154160" y="2824200"/>
            <a:ext cx="259056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Observations</a:t>
            </a:r>
            <a:endParaRPr/>
          </a:p>
        </p:txBody>
      </p:sp>
      <p:sp>
        <p:nvSpPr>
          <p:cNvPr id="213" name="CustomShape 7"/>
          <p:cNvSpPr/>
          <p:nvPr/>
        </p:nvSpPr>
        <p:spPr>
          <a:xfrm>
            <a:off x="1154160" y="3562920"/>
            <a:ext cx="259056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Model</a:t>
            </a:r>
            <a:endParaRPr/>
          </a:p>
        </p:txBody>
      </p:sp>
      <p:sp>
        <p:nvSpPr>
          <p:cNvPr id="214" name="CustomShape 8"/>
          <p:cNvSpPr/>
          <p:nvPr/>
        </p:nvSpPr>
        <p:spPr>
          <a:xfrm>
            <a:off x="2982960" y="5048280"/>
            <a:ext cx="7238520" cy="885600"/>
          </a:xfrm>
          <a:prstGeom prst="rect">
            <a:avLst/>
          </a:prstGeom>
        </p:spPr>
      </p:sp>
      <p:sp>
        <p:nvSpPr>
          <p:cNvPr id="215" name="CustomShape 9"/>
          <p:cNvSpPr/>
          <p:nvPr/>
        </p:nvSpPr>
        <p:spPr>
          <a:xfrm>
            <a:off x="2982960" y="5048280"/>
            <a:ext cx="7238520" cy="885600"/>
          </a:xfrm>
          <a:prstGeom prst="rect">
            <a:avLst/>
          </a:prstGeom>
          <a:blipFill>
            <a:blip r:embed="rId3"/>
          </a:blipFill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ffffff"/>
                </a:solidFill>
                <a:latin typeface="Arial"/>
              </a:rPr>
              <a:t> </a:t>
            </a:r>
            <a:endParaRPr/>
          </a:p>
        </p:txBody>
      </p:sp>
      <p:sp>
        <p:nvSpPr>
          <p:cNvPr id="216" name="CustomShape 10"/>
          <p:cNvSpPr/>
          <p:nvPr/>
        </p:nvSpPr>
        <p:spPr>
          <a:xfrm>
            <a:off x="1134720" y="5290200"/>
            <a:ext cx="259056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Model error</a:t>
            </a:r>
            <a:endParaRPr/>
          </a:p>
        </p:txBody>
      </p:sp>
      <p:sp>
        <p:nvSpPr>
          <p:cNvPr id="217" name="CustomShape 11"/>
          <p:cNvSpPr/>
          <p:nvPr/>
        </p:nvSpPr>
        <p:spPr>
          <a:xfrm>
            <a:off x="1121760" y="4341600"/>
            <a:ext cx="259056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i="1" lang="en-GB" sz="2400">
                <a:solidFill>
                  <a:srgbClr val="000000"/>
                </a:solidFill>
                <a:latin typeface="Arial"/>
              </a:rPr>
              <a:t>Model spread</a:t>
            </a:r>
            <a:endParaRPr/>
          </a:p>
        </p:txBody>
      </p:sp>
      <p:sp>
        <p:nvSpPr>
          <p:cNvPr id="218" name="CustomShape 12"/>
          <p:cNvSpPr/>
          <p:nvPr/>
        </p:nvSpPr>
        <p:spPr>
          <a:xfrm>
            <a:off x="3745080" y="4119480"/>
            <a:ext cx="3061440" cy="873720"/>
          </a:xfrm>
          <a:prstGeom prst="rect">
            <a:avLst/>
          </a:prstGeom>
        </p:spPr>
      </p:sp>
      <p:sp>
        <p:nvSpPr>
          <p:cNvPr id="219" name="CustomShape 13"/>
          <p:cNvSpPr/>
          <p:nvPr/>
        </p:nvSpPr>
        <p:spPr>
          <a:xfrm>
            <a:off x="3745080" y="4119480"/>
            <a:ext cx="3061440" cy="873720"/>
          </a:xfrm>
          <a:prstGeom prst="rect">
            <a:avLst/>
          </a:prstGeom>
          <a:blipFill>
            <a:blip r:embed="rId4"/>
          </a:blipFill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ffffff"/>
                </a:solidFill>
                <a:latin typeface="Arial"/>
              </a:rPr>
              <a:t> 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Model reliability</a:t>
            </a:r>
            <a:endParaRPr/>
          </a:p>
        </p:txBody>
      </p:sp>
      <p:sp>
        <p:nvSpPr>
          <p:cNvPr id="221" name="CustomShape 2"/>
          <p:cNvSpPr/>
          <p:nvPr/>
        </p:nvSpPr>
        <p:spPr>
          <a:xfrm>
            <a:off x="1230480" y="3475080"/>
            <a:ext cx="7772040" cy="646920"/>
          </a:xfrm>
          <a:prstGeom prst="rect">
            <a:avLst/>
          </a:prstGeom>
        </p:spPr>
      </p:sp>
      <p:sp>
        <p:nvSpPr>
          <p:cNvPr id="222" name="CustomShape 3"/>
          <p:cNvSpPr/>
          <p:nvPr/>
        </p:nvSpPr>
        <p:spPr>
          <a:xfrm>
            <a:off x="1230480" y="3475080"/>
            <a:ext cx="7772040" cy="646920"/>
          </a:xfrm>
          <a:prstGeom prst="rect">
            <a:avLst/>
          </a:prstGeom>
          <a:blipFill>
            <a:blip r:embed="rId1"/>
          </a:blipFill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ffffff"/>
                </a:solidFill>
                <a:latin typeface="Arial"/>
              </a:rPr>
              <a:t> </a:t>
            </a:r>
            <a:endParaRPr/>
          </a:p>
        </p:txBody>
      </p:sp>
      <p:sp>
        <p:nvSpPr>
          <p:cNvPr id="223" name="CustomShape 4"/>
          <p:cNvSpPr/>
          <p:nvPr/>
        </p:nvSpPr>
        <p:spPr>
          <a:xfrm>
            <a:off x="3607200" y="4601520"/>
            <a:ext cx="2726280" cy="634680"/>
          </a:xfrm>
          <a:prstGeom prst="rect">
            <a:avLst/>
          </a:prstGeom>
        </p:spPr>
      </p:sp>
      <p:sp>
        <p:nvSpPr>
          <p:cNvPr id="224" name="CustomShape 5"/>
          <p:cNvSpPr/>
          <p:nvPr/>
        </p:nvSpPr>
        <p:spPr>
          <a:xfrm>
            <a:off x="3607200" y="4601520"/>
            <a:ext cx="2726280" cy="634680"/>
          </a:xfrm>
          <a:prstGeom prst="rect">
            <a:avLst/>
          </a:prstGeom>
          <a:blipFill>
            <a:blip r:embed="rId2"/>
          </a:blipFill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ffffff"/>
                </a:solidFill>
                <a:latin typeface="Arial"/>
              </a:rPr>
              <a:t> </a:t>
            </a:r>
            <a:endParaRPr/>
          </a:p>
        </p:txBody>
      </p:sp>
      <p:sp>
        <p:nvSpPr>
          <p:cNvPr id="225" name="CustomShape 6"/>
          <p:cNvSpPr/>
          <p:nvPr/>
        </p:nvSpPr>
        <p:spPr>
          <a:xfrm>
            <a:off x="1241280" y="2610360"/>
            <a:ext cx="7924320" cy="533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800">
                <a:solidFill>
                  <a:srgbClr val="000000"/>
                </a:solidFill>
                <a:latin typeface="Arial"/>
              </a:rPr>
              <a:t>A reliable model must sample its hindcast error</a:t>
            </a:r>
            <a:endParaRPr/>
          </a:p>
        </p:txBody>
      </p:sp>
      <p:sp>
        <p:nvSpPr>
          <p:cNvPr id="226" name="CustomShape 7"/>
          <p:cNvSpPr/>
          <p:nvPr/>
        </p:nvSpPr>
        <p:spPr>
          <a:xfrm>
            <a:off x="1241280" y="5716080"/>
            <a:ext cx="7924320" cy="533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800">
                <a:solidFill>
                  <a:srgbClr val="000000"/>
                </a:solidFill>
                <a:latin typeface="Arial"/>
              </a:rPr>
              <a:t>Perfect reliability is a function of the predictability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Optimal reliability</a:t>
            </a:r>
            <a:endParaRPr/>
          </a:p>
        </p:txBody>
      </p:sp>
      <p:pic>
        <p:nvPicPr>
          <p:cNvPr descr="" id="228" name="Grafik 2"/>
          <p:cNvPicPr/>
          <p:nvPr/>
        </p:nvPicPr>
        <p:blipFill>
          <a:blip r:embed="rId1"/>
          <a:stretch>
            <a:fillRect/>
          </a:stretch>
        </p:blipFill>
        <p:spPr>
          <a:xfrm>
            <a:off x="316080" y="2712960"/>
            <a:ext cx="8991360" cy="4135320"/>
          </a:xfrm>
          <a:prstGeom prst="rect">
            <a:avLst/>
          </a:prstGeom>
        </p:spPr>
      </p:pic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Hindcast error</a:t>
            </a:r>
            <a:endParaRPr/>
          </a:p>
        </p:txBody>
      </p:sp>
      <p:sp>
        <p:nvSpPr>
          <p:cNvPr id="230" name="CustomShape 2"/>
          <p:cNvSpPr/>
          <p:nvPr/>
        </p:nvSpPr>
        <p:spPr>
          <a:xfrm>
            <a:off x="4964040" y="4232160"/>
            <a:ext cx="2824200" cy="1942560"/>
          </a:xfrm>
          <a:prstGeom prst="rect">
            <a:avLst/>
          </a:prstGeom>
          <a:solidFill>
            <a:srgbClr val="b3b3b3"/>
          </a:solidFill>
          <a:ln w="38160">
            <a:solidFill>
              <a:srgbClr val="000000"/>
            </a:solidFill>
            <a:round/>
          </a:ln>
        </p:spPr>
      </p:sp>
      <p:sp>
        <p:nvSpPr>
          <p:cNvPr id="231" name="Line 3"/>
          <p:cNvSpPr/>
          <p:nvPr/>
        </p:nvSpPr>
        <p:spPr>
          <a:xfrm flipV="1">
            <a:off x="6684840" y="3870000"/>
            <a:ext cx="0" cy="23443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232" name="CustomShape 4"/>
          <p:cNvSpPr/>
          <p:nvPr/>
        </p:nvSpPr>
        <p:spPr>
          <a:xfrm>
            <a:off x="5484240" y="6321600"/>
            <a:ext cx="242640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True uncertainty</a:t>
            </a:r>
            <a:endParaRPr/>
          </a:p>
        </p:txBody>
      </p:sp>
      <p:sp>
        <p:nvSpPr>
          <p:cNvPr id="233" name="CustomShape 5"/>
          <p:cNvSpPr/>
          <p:nvPr/>
        </p:nvSpPr>
        <p:spPr>
          <a:xfrm>
            <a:off x="2030040" y="4218840"/>
            <a:ext cx="2824200" cy="1942560"/>
          </a:xfrm>
          <a:prstGeom prst="rect">
            <a:avLst/>
          </a:prstGeom>
          <a:solidFill>
            <a:srgbClr val="ef3b2c"/>
          </a:solidFill>
          <a:ln w="38160">
            <a:solidFill>
              <a:srgbClr val="ef3b2c"/>
            </a:solidFill>
            <a:round/>
          </a:ln>
        </p:spPr>
      </p:sp>
      <p:sp>
        <p:nvSpPr>
          <p:cNvPr id="234" name="CustomShape 6"/>
          <p:cNvSpPr/>
          <p:nvPr/>
        </p:nvSpPr>
        <p:spPr>
          <a:xfrm>
            <a:off x="2811240" y="6288840"/>
            <a:ext cx="242640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Hindcast</a:t>
            </a:r>
            <a:endParaRPr/>
          </a:p>
        </p:txBody>
      </p:sp>
      <p:sp>
        <p:nvSpPr>
          <p:cNvPr id="235" name="CustomShape 7"/>
          <p:cNvSpPr/>
          <p:nvPr/>
        </p:nvSpPr>
        <p:spPr>
          <a:xfrm>
            <a:off x="3479760" y="3955680"/>
            <a:ext cx="2976840" cy="-15752520"/>
          </a:xfrm>
          <a:prstGeom prst="straightConnector1">
            <a:avLst/>
          </a:prstGeom>
          <a:solidFill>
            <a:srgbClr val="00b8ff"/>
          </a:solidFill>
          <a:ln w="4140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</p:sp>
      <p:sp>
        <p:nvSpPr>
          <p:cNvPr id="236" name="CustomShape 8"/>
          <p:cNvSpPr/>
          <p:nvPr/>
        </p:nvSpPr>
        <p:spPr>
          <a:xfrm>
            <a:off x="4267440" y="3475080"/>
            <a:ext cx="197640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Hindcast error</a:t>
            </a:r>
            <a:endParaRPr/>
          </a:p>
        </p:txBody>
      </p:sp>
      <p:sp>
        <p:nvSpPr>
          <p:cNvPr id="237" name="CustomShape 9"/>
          <p:cNvSpPr/>
          <p:nvPr/>
        </p:nvSpPr>
        <p:spPr>
          <a:xfrm>
            <a:off x="4237920" y="4066560"/>
            <a:ext cx="197640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Overconfidence</a:t>
            </a:r>
            <a:endParaRPr/>
          </a:p>
        </p:txBody>
      </p:sp>
      <p:sp>
        <p:nvSpPr>
          <p:cNvPr id="238" name="CustomShape 10"/>
          <p:cNvSpPr/>
          <p:nvPr/>
        </p:nvSpPr>
        <p:spPr>
          <a:xfrm>
            <a:off x="457200" y="2578320"/>
            <a:ext cx="9383400" cy="533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800">
                <a:solidFill>
                  <a:srgbClr val="000000"/>
                </a:solidFill>
                <a:latin typeface="Arial"/>
              </a:rPr>
              <a:t>Perfect reliability if model spread samples model error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Attribution of extreme events</a:t>
            </a:r>
            <a:endParaRPr/>
          </a:p>
        </p:txBody>
      </p:sp>
      <p:pic>
        <p:nvPicPr>
          <p:cNvPr descr="" id="240" name="Grafik 3"/>
          <p:cNvPicPr/>
          <p:nvPr/>
        </p:nvPicPr>
        <p:blipFill>
          <a:blip r:embed="rId1"/>
          <a:stretch>
            <a:fillRect/>
          </a:stretch>
        </p:blipFill>
        <p:spPr>
          <a:xfrm>
            <a:off x="299880" y="2484360"/>
            <a:ext cx="9340560" cy="465336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An event attribution</a:t>
            </a:r>
            <a:endParaRPr/>
          </a:p>
        </p:txBody>
      </p:sp>
      <p:sp>
        <p:nvSpPr>
          <p:cNvPr id="49" name="CustomShape 2"/>
          <p:cNvSpPr/>
          <p:nvPr/>
        </p:nvSpPr>
        <p:spPr>
          <a:xfrm>
            <a:off x="1383120" y="6675120"/>
            <a:ext cx="360" cy="42667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50" name="CustomShape 3"/>
          <p:cNvSpPr/>
          <p:nvPr/>
        </p:nvSpPr>
        <p:spPr>
          <a:xfrm>
            <a:off x="1382760" y="6675480"/>
            <a:ext cx="8000640" cy="-184723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51" name="CustomShape 4"/>
          <p:cNvSpPr/>
          <p:nvPr/>
        </p:nvSpPr>
        <p:spPr>
          <a:xfrm>
            <a:off x="4506840" y="690480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Variable</a:t>
            </a:r>
            <a:endParaRPr/>
          </a:p>
        </p:txBody>
      </p:sp>
      <p:sp>
        <p:nvSpPr>
          <p:cNvPr id="52" name="CustomShape 5"/>
          <p:cNvSpPr/>
          <p:nvPr/>
        </p:nvSpPr>
        <p:spPr>
          <a:xfrm>
            <a:off x="800280" y="528336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Probability</a:t>
            </a:r>
            <a:endParaRPr/>
          </a:p>
        </p:txBody>
      </p:sp>
      <p:sp>
        <p:nvSpPr>
          <p:cNvPr id="53" name="CustomShape 6"/>
          <p:cNvSpPr/>
          <p:nvPr/>
        </p:nvSpPr>
        <p:spPr>
          <a:xfrm>
            <a:off x="1535040" y="3719880"/>
            <a:ext cx="7269840" cy="2835000"/>
          </a:xfrm>
          <a:prstGeom prst="rect">
            <a:avLst/>
          </a:prstGeom>
          <a:ln w="38160">
            <a:solidFill>
              <a:srgbClr val="000000"/>
            </a:solidFill>
            <a:custDash>
              <a:ds d="424000" sp="318000"/>
            </a:custDash>
            <a:round/>
          </a:ln>
        </p:spPr>
      </p:sp>
      <p:sp>
        <p:nvSpPr>
          <p:cNvPr id="54" name="CustomShape 7"/>
          <p:cNvSpPr/>
          <p:nvPr/>
        </p:nvSpPr>
        <p:spPr>
          <a:xfrm>
            <a:off x="1504440" y="3720960"/>
            <a:ext cx="7352280" cy="2867040"/>
          </a:xfrm>
          <a:prstGeom prst="rect">
            <a:avLst/>
          </a:prstGeom>
          <a:ln w="38160">
            <a:solidFill>
              <a:srgbClr val="c00000"/>
            </a:solidFill>
            <a:custDash>
              <a:ds d="424000" sp="318000"/>
            </a:custDash>
            <a:round/>
          </a:ln>
        </p:spPr>
      </p:sp>
      <p:sp>
        <p:nvSpPr>
          <p:cNvPr id="55" name="CustomShape 8"/>
          <p:cNvSpPr/>
          <p:nvPr/>
        </p:nvSpPr>
        <p:spPr>
          <a:xfrm>
            <a:off x="1621800" y="4105080"/>
            <a:ext cx="4583880" cy="11869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2400">
                <a:solidFill>
                  <a:srgbClr val="000000"/>
                </a:solidFill>
              </a:rPr>
              <a:t>A model:</a:t>
            </a:r>
            <a:endParaRPr/>
          </a:p>
          <a:p>
            <a:r>
              <a:rPr lang="en-GB" sz="2400">
                <a:solidFill>
                  <a:srgbClr val="000000"/>
                </a:solidFill>
              </a:rPr>
              <a:t>Variability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  <a:p>
            <a:r>
              <a:rPr lang="en-GB" sz="2400">
                <a:solidFill>
                  <a:srgbClr val="000000"/>
                </a:solidFill>
                <a:latin typeface="Wingdings"/>
              </a:rPr>
              <a:t>Mean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</p:txBody>
      </p:sp>
      <p:sp>
        <p:nvSpPr>
          <p:cNvPr id="56" name="CustomShape 9"/>
          <p:cNvSpPr/>
          <p:nvPr/>
        </p:nvSpPr>
        <p:spPr>
          <a:xfrm>
            <a:off x="4049640" y="5412240"/>
            <a:ext cx="266652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Observations</a:t>
            </a:r>
            <a:endParaRPr/>
          </a:p>
        </p:txBody>
      </p:sp>
      <p:sp>
        <p:nvSpPr>
          <p:cNvPr id="57" name="Line 10"/>
          <p:cNvSpPr/>
          <p:nvPr/>
        </p:nvSpPr>
        <p:spPr>
          <a:xfrm flipV="1">
            <a:off x="7935840" y="3017520"/>
            <a:ext cx="0" cy="35211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58" name="CustomShape 11"/>
          <p:cNvSpPr/>
          <p:nvPr/>
        </p:nvSpPr>
        <p:spPr>
          <a:xfrm>
            <a:off x="7910280" y="6066000"/>
            <a:ext cx="961560" cy="524520"/>
          </a:xfrm>
          <a:prstGeom prst="rect">
            <a:avLst/>
          </a:prstGeom>
          <a:solidFill>
            <a:srgbClr val="7bccc4"/>
          </a:solidFill>
          <a:ln w="9360">
            <a:solidFill>
              <a:srgbClr val="00b050"/>
            </a:solidFill>
            <a:round/>
          </a:ln>
        </p:spPr>
      </p:sp>
      <p:sp>
        <p:nvSpPr>
          <p:cNvPr id="59" name="CustomShape 12"/>
          <p:cNvSpPr/>
          <p:nvPr/>
        </p:nvSpPr>
        <p:spPr>
          <a:xfrm>
            <a:off x="7922160" y="3170160"/>
            <a:ext cx="1975320" cy="3396600"/>
          </a:xfrm>
          <a:prstGeom prst="rect">
            <a:avLst/>
          </a:prstGeom>
          <a:solidFill>
            <a:srgbClr val="c00000"/>
          </a:solidFill>
          <a:ln w="9360">
            <a:solidFill>
              <a:srgbClr val="c00000"/>
            </a:solidFill>
            <a:round/>
          </a:ln>
        </p:spPr>
      </p:sp>
      <p:sp>
        <p:nvSpPr>
          <p:cNvPr id="60" name="CustomShape 13"/>
          <p:cNvSpPr/>
          <p:nvPr/>
        </p:nvSpPr>
        <p:spPr>
          <a:xfrm>
            <a:off x="5094000" y="3031200"/>
            <a:ext cx="4803120" cy="3493800"/>
          </a:xfrm>
          <a:prstGeom prst="rect">
            <a:avLst/>
          </a:prstGeom>
          <a:ln w="38160">
            <a:solidFill>
              <a:srgbClr val="ef3b2c"/>
            </a:solidFill>
            <a:round/>
          </a:ln>
        </p:spPr>
      </p:sp>
      <p:sp>
        <p:nvSpPr>
          <p:cNvPr id="61" name="CustomShape 14"/>
          <p:cNvSpPr/>
          <p:nvPr/>
        </p:nvSpPr>
        <p:spPr>
          <a:xfrm>
            <a:off x="4125960" y="3044880"/>
            <a:ext cx="4803120" cy="3529440"/>
          </a:xfrm>
          <a:prstGeom prst="rect">
            <a:avLst/>
          </a:prstGeom>
          <a:ln w="38160">
            <a:solidFill>
              <a:srgbClr val="7bccc4"/>
            </a:solidFill>
            <a:round/>
          </a:ln>
        </p:spPr>
      </p:sp>
      <p:sp>
        <p:nvSpPr>
          <p:cNvPr id="62" name="CustomShape 15"/>
          <p:cNvSpPr/>
          <p:nvPr/>
        </p:nvSpPr>
        <p:spPr>
          <a:xfrm>
            <a:off x="5666040" y="2439000"/>
            <a:ext cx="3504240" cy="4561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2400">
                <a:solidFill>
                  <a:srgbClr val="000000"/>
                </a:solidFill>
              </a:rPr>
              <a:t>A hindcast for the event</a:t>
            </a:r>
            <a:endParaRPr/>
          </a:p>
        </p:txBody>
      </p:sp>
      <p:sp>
        <p:nvSpPr>
          <p:cNvPr id="63" name="CustomShape 16"/>
          <p:cNvSpPr/>
          <p:nvPr/>
        </p:nvSpPr>
        <p:spPr>
          <a:xfrm>
            <a:off x="9250200" y="3825360"/>
            <a:ext cx="380520" cy="180000"/>
          </a:xfrm>
          <a:prstGeom prst="rect">
            <a:avLst/>
          </a:prstGeom>
          <a:solidFill>
            <a:srgbClr val="ef3b2c"/>
          </a:solidFill>
          <a:ln w="9360">
            <a:solidFill>
              <a:srgbClr val="ff0000"/>
            </a:solidFill>
            <a:round/>
          </a:ln>
        </p:spPr>
      </p:sp>
      <p:sp>
        <p:nvSpPr>
          <p:cNvPr id="64" name="CustomShape 17"/>
          <p:cNvSpPr/>
          <p:nvPr/>
        </p:nvSpPr>
        <p:spPr>
          <a:xfrm>
            <a:off x="9333360" y="3551400"/>
            <a:ext cx="190080" cy="90000"/>
          </a:xfrm>
          <a:prstGeom prst="rect">
            <a:avLst/>
          </a:prstGeom>
          <a:solidFill>
            <a:srgbClr val="7bccc4"/>
          </a:solidFill>
          <a:ln w="9360">
            <a:solidFill>
              <a:srgbClr val="7bccc4"/>
            </a:solidFill>
            <a:round/>
          </a:ln>
        </p:spPr>
      </p:sp>
      <p:sp>
        <p:nvSpPr>
          <p:cNvPr id="65" name="Line 18"/>
          <p:cNvSpPr/>
          <p:nvPr/>
        </p:nvSpPr>
        <p:spPr>
          <a:xfrm flipH="1">
            <a:off x="9226440" y="3747600"/>
            <a:ext cx="43956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66" name="CustomShape 19"/>
          <p:cNvSpPr/>
          <p:nvPr/>
        </p:nvSpPr>
        <p:spPr>
          <a:xfrm>
            <a:off x="8294400" y="3554640"/>
            <a:ext cx="12423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FAR=1-</a:t>
            </a:r>
            <a:endParaRPr/>
          </a:p>
        </p:txBody>
      </p:sp>
      <p:sp>
        <p:nvSpPr>
          <p:cNvPr id="67" name="CustomShape 20"/>
          <p:cNvSpPr/>
          <p:nvPr/>
        </p:nvSpPr>
        <p:spPr>
          <a:xfrm>
            <a:off x="9073440" y="304488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68" name="CustomShape 21"/>
          <p:cNvSpPr/>
          <p:nvPr/>
        </p:nvSpPr>
        <p:spPr>
          <a:xfrm>
            <a:off x="9189000" y="317988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NAT</a:t>
            </a:r>
            <a:endParaRPr/>
          </a:p>
        </p:txBody>
      </p:sp>
      <p:sp>
        <p:nvSpPr>
          <p:cNvPr id="69" name="CustomShape 22"/>
          <p:cNvSpPr/>
          <p:nvPr/>
        </p:nvSpPr>
        <p:spPr>
          <a:xfrm>
            <a:off x="9073440" y="407016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70" name="CustomShape 23"/>
          <p:cNvSpPr/>
          <p:nvPr/>
        </p:nvSpPr>
        <p:spPr>
          <a:xfrm>
            <a:off x="9189000" y="420516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ALL</a:t>
            </a:r>
            <a:endParaRPr/>
          </a:p>
        </p:txBody>
      </p:sp>
      <p:sp>
        <p:nvSpPr>
          <p:cNvPr id="71" name="CustomShape 24"/>
          <p:cNvSpPr/>
          <p:nvPr/>
        </p:nvSpPr>
        <p:spPr>
          <a:xfrm>
            <a:off x="2203920" y="2715840"/>
            <a:ext cx="2720520" cy="1187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7bccc4"/>
                </a:solidFill>
              </a:rPr>
              <a:t>No climate change</a:t>
            </a:r>
            <a:endParaRPr/>
          </a:p>
          <a:p>
            <a:r>
              <a:rPr lang="en-GB">
                <a:solidFill>
                  <a:srgbClr val="c00000"/>
                </a:solidFill>
              </a:rPr>
              <a:t>With climate change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72" name="Line 25"/>
          <p:cNvSpPr/>
          <p:nvPr/>
        </p:nvSpPr>
        <p:spPr>
          <a:xfrm>
            <a:off x="1839600" y="2914920"/>
            <a:ext cx="364320" cy="0"/>
          </a:xfrm>
          <a:prstGeom prst="line">
            <a:avLst/>
          </a:prstGeom>
          <a:ln w="28440">
            <a:solidFill>
              <a:srgbClr val="7bccc4"/>
            </a:solidFill>
            <a:round/>
          </a:ln>
        </p:spPr>
      </p:sp>
      <p:sp>
        <p:nvSpPr>
          <p:cNvPr id="73" name="Line 26"/>
          <p:cNvSpPr/>
          <p:nvPr/>
        </p:nvSpPr>
        <p:spPr>
          <a:xfrm>
            <a:off x="1839600" y="3204720"/>
            <a:ext cx="364320" cy="0"/>
          </a:xfrm>
          <a:prstGeom prst="line">
            <a:avLst/>
          </a:prstGeom>
          <a:ln w="28440">
            <a:solidFill>
              <a:srgbClr val="c00000"/>
            </a:solidFill>
            <a:round/>
          </a:ln>
        </p:spPr>
      </p:sp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An event attribution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1383120" y="6675120"/>
            <a:ext cx="360" cy="42667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76" name="CustomShape 3"/>
          <p:cNvSpPr/>
          <p:nvPr/>
        </p:nvSpPr>
        <p:spPr>
          <a:xfrm>
            <a:off x="1382760" y="6675480"/>
            <a:ext cx="8000640" cy="-184723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77" name="CustomShape 4"/>
          <p:cNvSpPr/>
          <p:nvPr/>
        </p:nvSpPr>
        <p:spPr>
          <a:xfrm>
            <a:off x="4506840" y="690480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Extreme event</a:t>
            </a:r>
            <a:endParaRPr/>
          </a:p>
        </p:txBody>
      </p:sp>
      <p:sp>
        <p:nvSpPr>
          <p:cNvPr id="78" name="CustomShape 5"/>
          <p:cNvSpPr/>
          <p:nvPr/>
        </p:nvSpPr>
        <p:spPr>
          <a:xfrm>
            <a:off x="800280" y="528336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Probability</a:t>
            </a:r>
            <a:endParaRPr/>
          </a:p>
        </p:txBody>
      </p:sp>
      <p:sp>
        <p:nvSpPr>
          <p:cNvPr id="79" name="CustomShape 6"/>
          <p:cNvSpPr/>
          <p:nvPr/>
        </p:nvSpPr>
        <p:spPr>
          <a:xfrm>
            <a:off x="1535040" y="3719880"/>
            <a:ext cx="7269840" cy="2835000"/>
          </a:xfrm>
          <a:prstGeom prst="rect">
            <a:avLst/>
          </a:prstGeom>
          <a:ln w="38160">
            <a:solidFill>
              <a:srgbClr val="000000"/>
            </a:solidFill>
            <a:custDash>
              <a:ds d="424000" sp="318000"/>
            </a:custDash>
            <a:round/>
          </a:ln>
        </p:spPr>
      </p:sp>
      <p:sp>
        <p:nvSpPr>
          <p:cNvPr id="80" name="CustomShape 7"/>
          <p:cNvSpPr/>
          <p:nvPr/>
        </p:nvSpPr>
        <p:spPr>
          <a:xfrm>
            <a:off x="1504440" y="3720960"/>
            <a:ext cx="7352280" cy="2867040"/>
          </a:xfrm>
          <a:prstGeom prst="rect">
            <a:avLst/>
          </a:prstGeom>
          <a:ln w="38160">
            <a:solidFill>
              <a:srgbClr val="c00000"/>
            </a:solidFill>
            <a:custDash>
              <a:ds d="424000" sp="318000"/>
            </a:custDash>
            <a:round/>
          </a:ln>
        </p:spPr>
      </p:sp>
      <p:sp>
        <p:nvSpPr>
          <p:cNvPr id="81" name="CustomShape 8"/>
          <p:cNvSpPr/>
          <p:nvPr/>
        </p:nvSpPr>
        <p:spPr>
          <a:xfrm>
            <a:off x="1621800" y="4105080"/>
            <a:ext cx="4583880" cy="11869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2400">
                <a:solidFill>
                  <a:srgbClr val="000000"/>
                </a:solidFill>
              </a:rPr>
              <a:t>A model:</a:t>
            </a:r>
            <a:endParaRPr/>
          </a:p>
          <a:p>
            <a:r>
              <a:rPr lang="en-GB" sz="2400">
                <a:solidFill>
                  <a:srgbClr val="000000"/>
                </a:solidFill>
              </a:rPr>
              <a:t>Variability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  <a:p>
            <a:r>
              <a:rPr lang="en-GB" sz="2400">
                <a:solidFill>
                  <a:srgbClr val="000000"/>
                </a:solidFill>
                <a:latin typeface="Wingdings"/>
              </a:rPr>
              <a:t>Mean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</p:txBody>
      </p:sp>
      <p:sp>
        <p:nvSpPr>
          <p:cNvPr id="82" name="Line 9"/>
          <p:cNvSpPr/>
          <p:nvPr/>
        </p:nvSpPr>
        <p:spPr>
          <a:xfrm flipV="1">
            <a:off x="7935840" y="3017520"/>
            <a:ext cx="0" cy="35211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83" name="CustomShape 10"/>
          <p:cNvSpPr/>
          <p:nvPr/>
        </p:nvSpPr>
        <p:spPr>
          <a:xfrm>
            <a:off x="7935840" y="5717880"/>
            <a:ext cx="1419480" cy="848880"/>
          </a:xfrm>
          <a:prstGeom prst="rect">
            <a:avLst/>
          </a:prstGeom>
          <a:solidFill>
            <a:srgbClr val="c00000"/>
          </a:solidFill>
          <a:ln w="9360">
            <a:solidFill>
              <a:srgbClr val="c00000"/>
            </a:solidFill>
            <a:round/>
          </a:ln>
        </p:spPr>
      </p:sp>
      <p:sp>
        <p:nvSpPr>
          <p:cNvPr id="84" name="CustomShape 11"/>
          <p:cNvSpPr/>
          <p:nvPr/>
        </p:nvSpPr>
        <p:spPr>
          <a:xfrm>
            <a:off x="4332240" y="3031200"/>
            <a:ext cx="4803120" cy="3493800"/>
          </a:xfrm>
          <a:prstGeom prst="rect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85" name="CustomShape 12"/>
          <p:cNvSpPr/>
          <p:nvPr/>
        </p:nvSpPr>
        <p:spPr>
          <a:xfrm>
            <a:off x="3363840" y="3044880"/>
            <a:ext cx="4803120" cy="3529440"/>
          </a:xfrm>
          <a:prstGeom prst="rect">
            <a:avLst/>
          </a:prstGeom>
          <a:ln w="38160">
            <a:solidFill>
              <a:srgbClr val="7bccc4"/>
            </a:solidFill>
            <a:round/>
          </a:ln>
        </p:spPr>
      </p:sp>
      <p:sp>
        <p:nvSpPr>
          <p:cNvPr id="86" name="CustomShape 13"/>
          <p:cNvSpPr/>
          <p:nvPr/>
        </p:nvSpPr>
        <p:spPr>
          <a:xfrm>
            <a:off x="7903440" y="6483240"/>
            <a:ext cx="449640" cy="107280"/>
          </a:xfrm>
          <a:prstGeom prst="rect">
            <a:avLst/>
          </a:prstGeom>
          <a:solidFill>
            <a:srgbClr val="7bccc4"/>
          </a:solidFill>
          <a:ln w="9360">
            <a:solidFill>
              <a:srgbClr val="00b050"/>
            </a:solidFill>
            <a:round/>
          </a:ln>
        </p:spPr>
      </p:sp>
      <p:sp>
        <p:nvSpPr>
          <p:cNvPr id="87" name="CustomShape 14"/>
          <p:cNvSpPr/>
          <p:nvPr/>
        </p:nvSpPr>
        <p:spPr>
          <a:xfrm>
            <a:off x="4981680" y="2459520"/>
            <a:ext cx="446436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A different hindcast</a:t>
            </a:r>
            <a:endParaRPr/>
          </a:p>
        </p:txBody>
      </p:sp>
      <p:sp>
        <p:nvSpPr>
          <p:cNvPr id="88" name="CustomShape 15"/>
          <p:cNvSpPr/>
          <p:nvPr/>
        </p:nvSpPr>
        <p:spPr>
          <a:xfrm>
            <a:off x="4049640" y="5412240"/>
            <a:ext cx="266652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Observations</a:t>
            </a:r>
            <a:endParaRPr/>
          </a:p>
        </p:txBody>
      </p:sp>
      <p:sp>
        <p:nvSpPr>
          <p:cNvPr id="89" name="CustomShape 16"/>
          <p:cNvSpPr/>
          <p:nvPr/>
        </p:nvSpPr>
        <p:spPr>
          <a:xfrm>
            <a:off x="9250200" y="3825360"/>
            <a:ext cx="380520" cy="180000"/>
          </a:xfrm>
          <a:prstGeom prst="rect">
            <a:avLst/>
          </a:prstGeom>
          <a:solidFill>
            <a:srgbClr val="ef3b2c"/>
          </a:solidFill>
          <a:ln w="9360">
            <a:solidFill>
              <a:srgbClr val="ff0000"/>
            </a:solidFill>
            <a:round/>
          </a:ln>
        </p:spPr>
      </p:sp>
      <p:sp>
        <p:nvSpPr>
          <p:cNvPr id="90" name="CustomShape 17"/>
          <p:cNvSpPr/>
          <p:nvPr/>
        </p:nvSpPr>
        <p:spPr>
          <a:xfrm>
            <a:off x="9333360" y="3551400"/>
            <a:ext cx="190080" cy="90000"/>
          </a:xfrm>
          <a:prstGeom prst="rect">
            <a:avLst/>
          </a:prstGeom>
          <a:solidFill>
            <a:srgbClr val="7bccc4"/>
          </a:solidFill>
          <a:ln w="9360">
            <a:solidFill>
              <a:srgbClr val="7bccc4"/>
            </a:solidFill>
            <a:round/>
          </a:ln>
        </p:spPr>
      </p:sp>
      <p:sp>
        <p:nvSpPr>
          <p:cNvPr id="91" name="Line 18"/>
          <p:cNvSpPr/>
          <p:nvPr/>
        </p:nvSpPr>
        <p:spPr>
          <a:xfrm flipH="1">
            <a:off x="9226440" y="3747600"/>
            <a:ext cx="43956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92" name="CustomShape 19"/>
          <p:cNvSpPr/>
          <p:nvPr/>
        </p:nvSpPr>
        <p:spPr>
          <a:xfrm>
            <a:off x="8294400" y="3554640"/>
            <a:ext cx="12423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FAR=1-</a:t>
            </a:r>
            <a:endParaRPr/>
          </a:p>
        </p:txBody>
      </p:sp>
      <p:sp>
        <p:nvSpPr>
          <p:cNvPr id="93" name="CustomShape 20"/>
          <p:cNvSpPr/>
          <p:nvPr/>
        </p:nvSpPr>
        <p:spPr>
          <a:xfrm>
            <a:off x="9073440" y="304488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94" name="CustomShape 21"/>
          <p:cNvSpPr/>
          <p:nvPr/>
        </p:nvSpPr>
        <p:spPr>
          <a:xfrm>
            <a:off x="9189000" y="317988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NAT</a:t>
            </a:r>
            <a:endParaRPr/>
          </a:p>
        </p:txBody>
      </p:sp>
      <p:sp>
        <p:nvSpPr>
          <p:cNvPr id="95" name="CustomShape 22"/>
          <p:cNvSpPr/>
          <p:nvPr/>
        </p:nvSpPr>
        <p:spPr>
          <a:xfrm>
            <a:off x="9073440" y="407016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96" name="CustomShape 23"/>
          <p:cNvSpPr/>
          <p:nvPr/>
        </p:nvSpPr>
        <p:spPr>
          <a:xfrm>
            <a:off x="9189000" y="420516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ALL</a:t>
            </a:r>
            <a:endParaRPr/>
          </a:p>
        </p:txBody>
      </p:sp>
      <p:sp>
        <p:nvSpPr>
          <p:cNvPr id="97" name="CustomShape 24"/>
          <p:cNvSpPr/>
          <p:nvPr/>
        </p:nvSpPr>
        <p:spPr>
          <a:xfrm>
            <a:off x="2203920" y="2715840"/>
            <a:ext cx="2720520" cy="123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7bccc4"/>
                </a:solidFill>
                <a:latin typeface="Arial"/>
              </a:rPr>
              <a:t>No climate change</a:t>
            </a:r>
            <a:endParaRPr/>
          </a:p>
          <a:p>
            <a:pPr>
              <a:lnSpc>
                <a:spcPct val="104000"/>
              </a:lnSpc>
            </a:pPr>
            <a:r>
              <a:rPr lang="en-GB">
                <a:solidFill>
                  <a:srgbClr val="c00000"/>
                </a:solidFill>
                <a:latin typeface="Arial"/>
              </a:rPr>
              <a:t>With climate change</a:t>
            </a: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sp>
        <p:nvSpPr>
          <p:cNvPr id="98" name="Line 25"/>
          <p:cNvSpPr/>
          <p:nvPr/>
        </p:nvSpPr>
        <p:spPr>
          <a:xfrm>
            <a:off x="1839600" y="2914920"/>
            <a:ext cx="364320" cy="0"/>
          </a:xfrm>
          <a:prstGeom prst="line">
            <a:avLst/>
          </a:prstGeom>
          <a:ln w="28440">
            <a:solidFill>
              <a:srgbClr val="7bccc4"/>
            </a:solidFill>
            <a:round/>
          </a:ln>
        </p:spPr>
      </p:sp>
      <p:sp>
        <p:nvSpPr>
          <p:cNvPr id="99" name="Line 26"/>
          <p:cNvSpPr/>
          <p:nvPr/>
        </p:nvSpPr>
        <p:spPr>
          <a:xfrm>
            <a:off x="1839600" y="3204720"/>
            <a:ext cx="364320" cy="0"/>
          </a:xfrm>
          <a:prstGeom prst="line">
            <a:avLst/>
          </a:prstGeom>
          <a:ln w="28440">
            <a:solidFill>
              <a:srgbClr val="c00000"/>
            </a:solidFill>
            <a:round/>
          </a:ln>
        </p:spPr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An event attribution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1383120" y="6675120"/>
            <a:ext cx="360" cy="42667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02" name="CustomShape 3"/>
          <p:cNvSpPr/>
          <p:nvPr/>
        </p:nvSpPr>
        <p:spPr>
          <a:xfrm>
            <a:off x="1382760" y="6675480"/>
            <a:ext cx="8000640" cy="-184723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03" name="CustomShape 4"/>
          <p:cNvSpPr/>
          <p:nvPr/>
        </p:nvSpPr>
        <p:spPr>
          <a:xfrm>
            <a:off x="4506840" y="690480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Extreme event</a:t>
            </a:r>
            <a:endParaRPr/>
          </a:p>
        </p:txBody>
      </p:sp>
      <p:sp>
        <p:nvSpPr>
          <p:cNvPr id="104" name="CustomShape 5"/>
          <p:cNvSpPr/>
          <p:nvPr/>
        </p:nvSpPr>
        <p:spPr>
          <a:xfrm>
            <a:off x="800280" y="528336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Probability</a:t>
            </a:r>
            <a:endParaRPr/>
          </a:p>
        </p:txBody>
      </p:sp>
      <p:sp>
        <p:nvSpPr>
          <p:cNvPr id="105" name="CustomShape 6"/>
          <p:cNvSpPr/>
          <p:nvPr/>
        </p:nvSpPr>
        <p:spPr>
          <a:xfrm>
            <a:off x="1535040" y="3719880"/>
            <a:ext cx="7269840" cy="2835000"/>
          </a:xfrm>
          <a:prstGeom prst="rect">
            <a:avLst/>
          </a:prstGeom>
          <a:ln w="38160">
            <a:solidFill>
              <a:srgbClr val="000000"/>
            </a:solidFill>
            <a:custDash>
              <a:ds d="424000" sp="318000"/>
            </a:custDash>
            <a:round/>
          </a:ln>
        </p:spPr>
      </p:sp>
      <p:sp>
        <p:nvSpPr>
          <p:cNvPr id="106" name="CustomShape 7"/>
          <p:cNvSpPr/>
          <p:nvPr/>
        </p:nvSpPr>
        <p:spPr>
          <a:xfrm>
            <a:off x="1504440" y="3720960"/>
            <a:ext cx="7352280" cy="2867040"/>
          </a:xfrm>
          <a:prstGeom prst="rect">
            <a:avLst/>
          </a:prstGeom>
          <a:ln w="38160">
            <a:solidFill>
              <a:srgbClr val="c00000"/>
            </a:solidFill>
            <a:custDash>
              <a:ds d="424000" sp="318000"/>
            </a:custDash>
            <a:round/>
          </a:ln>
        </p:spPr>
      </p:sp>
      <p:sp>
        <p:nvSpPr>
          <p:cNvPr id="107" name="CustomShape 8"/>
          <p:cNvSpPr/>
          <p:nvPr/>
        </p:nvSpPr>
        <p:spPr>
          <a:xfrm>
            <a:off x="1621800" y="4105080"/>
            <a:ext cx="4583880" cy="11869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2400">
                <a:solidFill>
                  <a:srgbClr val="000000"/>
                </a:solidFill>
              </a:rPr>
              <a:t>A model:</a:t>
            </a:r>
            <a:endParaRPr/>
          </a:p>
          <a:p>
            <a:r>
              <a:rPr lang="en-GB" sz="2400">
                <a:solidFill>
                  <a:srgbClr val="000000"/>
                </a:solidFill>
              </a:rPr>
              <a:t>Variability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  <a:p>
            <a:r>
              <a:rPr lang="en-GB" sz="2400">
                <a:solidFill>
                  <a:srgbClr val="000000"/>
                </a:solidFill>
                <a:latin typeface="Wingdings"/>
              </a:rPr>
              <a:t>Mean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</p:txBody>
      </p:sp>
      <p:sp>
        <p:nvSpPr>
          <p:cNvPr id="108" name="Line 9"/>
          <p:cNvSpPr/>
          <p:nvPr/>
        </p:nvSpPr>
        <p:spPr>
          <a:xfrm flipV="1">
            <a:off x="7935840" y="3017520"/>
            <a:ext cx="0" cy="35211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109" name="CustomShape 10"/>
          <p:cNvSpPr/>
          <p:nvPr/>
        </p:nvSpPr>
        <p:spPr>
          <a:xfrm>
            <a:off x="7935840" y="5445720"/>
            <a:ext cx="1694880" cy="1108800"/>
          </a:xfrm>
          <a:prstGeom prst="rect">
            <a:avLst/>
          </a:prstGeom>
          <a:solidFill>
            <a:srgbClr val="c00000"/>
          </a:solidFill>
          <a:ln w="9360">
            <a:solidFill>
              <a:srgbClr val="c00000"/>
            </a:solidFill>
            <a:round/>
          </a:ln>
        </p:spPr>
      </p:sp>
      <p:sp>
        <p:nvSpPr>
          <p:cNvPr id="110" name="CustomShape 11"/>
          <p:cNvSpPr/>
          <p:nvPr/>
        </p:nvSpPr>
        <p:spPr>
          <a:xfrm>
            <a:off x="3323880" y="3596400"/>
            <a:ext cx="6517800" cy="2928960"/>
          </a:xfrm>
          <a:prstGeom prst="rect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11" name="CustomShape 12"/>
          <p:cNvSpPr/>
          <p:nvPr/>
        </p:nvSpPr>
        <p:spPr>
          <a:xfrm>
            <a:off x="2276280" y="3596400"/>
            <a:ext cx="6973560" cy="2991960"/>
          </a:xfrm>
          <a:prstGeom prst="rect">
            <a:avLst/>
          </a:prstGeom>
          <a:ln w="38160">
            <a:solidFill>
              <a:srgbClr val="7bccc4"/>
            </a:solidFill>
            <a:round/>
          </a:ln>
        </p:spPr>
      </p:sp>
      <p:sp>
        <p:nvSpPr>
          <p:cNvPr id="112" name="CustomShape 13"/>
          <p:cNvSpPr/>
          <p:nvPr/>
        </p:nvSpPr>
        <p:spPr>
          <a:xfrm>
            <a:off x="7903440" y="6218280"/>
            <a:ext cx="953280" cy="386280"/>
          </a:xfrm>
          <a:prstGeom prst="rect">
            <a:avLst/>
          </a:prstGeom>
          <a:solidFill>
            <a:srgbClr val="7bccc4"/>
          </a:solidFill>
          <a:ln w="9360">
            <a:solidFill>
              <a:srgbClr val="00b050"/>
            </a:solidFill>
            <a:round/>
          </a:ln>
        </p:spPr>
      </p:sp>
      <p:sp>
        <p:nvSpPr>
          <p:cNvPr id="113" name="CustomShape 14"/>
          <p:cNvSpPr/>
          <p:nvPr/>
        </p:nvSpPr>
        <p:spPr>
          <a:xfrm>
            <a:off x="4981680" y="2459520"/>
            <a:ext cx="350424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Yet a different one</a:t>
            </a:r>
            <a:endParaRPr/>
          </a:p>
        </p:txBody>
      </p:sp>
      <p:sp>
        <p:nvSpPr>
          <p:cNvPr id="114" name="CustomShape 15"/>
          <p:cNvSpPr/>
          <p:nvPr/>
        </p:nvSpPr>
        <p:spPr>
          <a:xfrm>
            <a:off x="4049640" y="5412240"/>
            <a:ext cx="266652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Observations</a:t>
            </a:r>
            <a:endParaRPr/>
          </a:p>
        </p:txBody>
      </p:sp>
      <p:sp>
        <p:nvSpPr>
          <p:cNvPr id="115" name="CustomShape 16"/>
          <p:cNvSpPr/>
          <p:nvPr/>
        </p:nvSpPr>
        <p:spPr>
          <a:xfrm>
            <a:off x="9250200" y="3825360"/>
            <a:ext cx="380520" cy="180000"/>
          </a:xfrm>
          <a:prstGeom prst="rect">
            <a:avLst/>
          </a:prstGeom>
          <a:solidFill>
            <a:srgbClr val="ef3b2c"/>
          </a:solidFill>
          <a:ln w="9360">
            <a:solidFill>
              <a:srgbClr val="ff0000"/>
            </a:solidFill>
            <a:round/>
          </a:ln>
        </p:spPr>
      </p:sp>
      <p:sp>
        <p:nvSpPr>
          <p:cNvPr id="116" name="CustomShape 17"/>
          <p:cNvSpPr/>
          <p:nvPr/>
        </p:nvSpPr>
        <p:spPr>
          <a:xfrm>
            <a:off x="9333360" y="3551400"/>
            <a:ext cx="190080" cy="90000"/>
          </a:xfrm>
          <a:prstGeom prst="rect">
            <a:avLst/>
          </a:prstGeom>
          <a:solidFill>
            <a:srgbClr val="7bccc4"/>
          </a:solidFill>
          <a:ln w="9360">
            <a:solidFill>
              <a:srgbClr val="7bccc4"/>
            </a:solidFill>
            <a:round/>
          </a:ln>
        </p:spPr>
      </p:sp>
      <p:sp>
        <p:nvSpPr>
          <p:cNvPr id="117" name="Line 18"/>
          <p:cNvSpPr/>
          <p:nvPr/>
        </p:nvSpPr>
        <p:spPr>
          <a:xfrm flipH="1">
            <a:off x="9226440" y="3747600"/>
            <a:ext cx="43956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118" name="CustomShape 19"/>
          <p:cNvSpPr/>
          <p:nvPr/>
        </p:nvSpPr>
        <p:spPr>
          <a:xfrm>
            <a:off x="8294400" y="3554640"/>
            <a:ext cx="12423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FAR=1-</a:t>
            </a:r>
            <a:endParaRPr/>
          </a:p>
        </p:txBody>
      </p:sp>
      <p:sp>
        <p:nvSpPr>
          <p:cNvPr id="119" name="CustomShape 20"/>
          <p:cNvSpPr/>
          <p:nvPr/>
        </p:nvSpPr>
        <p:spPr>
          <a:xfrm>
            <a:off x="9073440" y="304488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120" name="CustomShape 21"/>
          <p:cNvSpPr/>
          <p:nvPr/>
        </p:nvSpPr>
        <p:spPr>
          <a:xfrm>
            <a:off x="9189000" y="317988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NAT</a:t>
            </a:r>
            <a:endParaRPr/>
          </a:p>
        </p:txBody>
      </p:sp>
      <p:sp>
        <p:nvSpPr>
          <p:cNvPr id="121" name="CustomShape 22"/>
          <p:cNvSpPr/>
          <p:nvPr/>
        </p:nvSpPr>
        <p:spPr>
          <a:xfrm>
            <a:off x="9073440" y="407016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122" name="CustomShape 23"/>
          <p:cNvSpPr/>
          <p:nvPr/>
        </p:nvSpPr>
        <p:spPr>
          <a:xfrm>
            <a:off x="9189000" y="420516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ALL</a:t>
            </a:r>
            <a:endParaRPr/>
          </a:p>
        </p:txBody>
      </p:sp>
      <p:sp>
        <p:nvSpPr>
          <p:cNvPr id="123" name="CustomShape 24"/>
          <p:cNvSpPr/>
          <p:nvPr/>
        </p:nvSpPr>
        <p:spPr>
          <a:xfrm>
            <a:off x="2203920" y="2715840"/>
            <a:ext cx="2720520" cy="123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7bccc4"/>
                </a:solidFill>
                <a:latin typeface="Arial"/>
              </a:rPr>
              <a:t>No climate change</a:t>
            </a:r>
            <a:endParaRPr/>
          </a:p>
          <a:p>
            <a:pPr>
              <a:lnSpc>
                <a:spcPct val="104000"/>
              </a:lnSpc>
            </a:pPr>
            <a:r>
              <a:rPr lang="en-GB">
                <a:solidFill>
                  <a:srgbClr val="c00000"/>
                </a:solidFill>
                <a:latin typeface="Arial"/>
              </a:rPr>
              <a:t>With climate change</a:t>
            </a: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sp>
        <p:nvSpPr>
          <p:cNvPr id="124" name="Line 25"/>
          <p:cNvSpPr/>
          <p:nvPr/>
        </p:nvSpPr>
        <p:spPr>
          <a:xfrm>
            <a:off x="1839600" y="2914920"/>
            <a:ext cx="364320" cy="0"/>
          </a:xfrm>
          <a:prstGeom prst="line">
            <a:avLst/>
          </a:prstGeom>
          <a:ln w="28440">
            <a:solidFill>
              <a:srgbClr val="7bccc4"/>
            </a:solidFill>
            <a:round/>
          </a:ln>
        </p:spPr>
      </p:sp>
      <p:sp>
        <p:nvSpPr>
          <p:cNvPr id="125" name="Line 26"/>
          <p:cNvSpPr/>
          <p:nvPr/>
        </p:nvSpPr>
        <p:spPr>
          <a:xfrm>
            <a:off x="1839600" y="3204720"/>
            <a:ext cx="364320" cy="0"/>
          </a:xfrm>
          <a:prstGeom prst="line">
            <a:avLst/>
          </a:prstGeom>
          <a:ln w="28440">
            <a:solidFill>
              <a:srgbClr val="c00000"/>
            </a:solidFill>
            <a:round/>
          </a:ln>
        </p:spPr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An event attribution</a:t>
            </a:r>
            <a:endParaRPr/>
          </a:p>
        </p:txBody>
      </p:sp>
      <p:sp>
        <p:nvSpPr>
          <p:cNvPr id="127" name="CustomShape 2"/>
          <p:cNvSpPr/>
          <p:nvPr/>
        </p:nvSpPr>
        <p:spPr>
          <a:xfrm>
            <a:off x="1383120" y="6675120"/>
            <a:ext cx="360" cy="42667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28" name="CustomShape 3"/>
          <p:cNvSpPr/>
          <p:nvPr/>
        </p:nvSpPr>
        <p:spPr>
          <a:xfrm>
            <a:off x="1382760" y="6675480"/>
            <a:ext cx="8000640" cy="-18472320"/>
          </a:xfrm>
          <a:prstGeom prst="straightConnector1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29" name="CustomShape 4"/>
          <p:cNvSpPr/>
          <p:nvPr/>
        </p:nvSpPr>
        <p:spPr>
          <a:xfrm>
            <a:off x="4506840" y="690480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Extreme event</a:t>
            </a:r>
            <a:endParaRPr/>
          </a:p>
        </p:txBody>
      </p:sp>
      <p:sp>
        <p:nvSpPr>
          <p:cNvPr id="130" name="CustomShape 5"/>
          <p:cNvSpPr/>
          <p:nvPr/>
        </p:nvSpPr>
        <p:spPr>
          <a:xfrm>
            <a:off x="800280" y="5283360"/>
            <a:ext cx="284148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Probability</a:t>
            </a:r>
            <a:endParaRPr/>
          </a:p>
        </p:txBody>
      </p:sp>
      <p:sp>
        <p:nvSpPr>
          <p:cNvPr id="131" name="CustomShape 6"/>
          <p:cNvSpPr/>
          <p:nvPr/>
        </p:nvSpPr>
        <p:spPr>
          <a:xfrm>
            <a:off x="1535040" y="3719880"/>
            <a:ext cx="7269840" cy="2835000"/>
          </a:xfrm>
          <a:prstGeom prst="rect">
            <a:avLst/>
          </a:prstGeom>
          <a:ln w="38160">
            <a:solidFill>
              <a:srgbClr val="000000"/>
            </a:solidFill>
            <a:custDash>
              <a:ds d="424000" sp="318000"/>
            </a:custDash>
            <a:round/>
          </a:ln>
        </p:spPr>
      </p:sp>
      <p:sp>
        <p:nvSpPr>
          <p:cNvPr id="132" name="CustomShape 7"/>
          <p:cNvSpPr/>
          <p:nvPr/>
        </p:nvSpPr>
        <p:spPr>
          <a:xfrm>
            <a:off x="1504440" y="3720960"/>
            <a:ext cx="7352280" cy="2867040"/>
          </a:xfrm>
          <a:prstGeom prst="rect">
            <a:avLst/>
          </a:prstGeom>
          <a:ln w="38160">
            <a:solidFill>
              <a:srgbClr val="c00000"/>
            </a:solidFill>
            <a:custDash>
              <a:ds d="424000" sp="318000"/>
            </a:custDash>
            <a:round/>
          </a:ln>
        </p:spPr>
      </p:sp>
      <p:sp>
        <p:nvSpPr>
          <p:cNvPr id="133" name="CustomShape 8"/>
          <p:cNvSpPr/>
          <p:nvPr/>
        </p:nvSpPr>
        <p:spPr>
          <a:xfrm>
            <a:off x="1621800" y="4105080"/>
            <a:ext cx="4583880" cy="1552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2400">
                <a:solidFill>
                  <a:srgbClr val="ff0000"/>
                </a:solidFill>
              </a:rPr>
              <a:t>A model:</a:t>
            </a:r>
            <a:endParaRPr/>
          </a:p>
          <a:p>
            <a:r>
              <a:rPr lang="en-GB" sz="2400">
                <a:solidFill>
                  <a:srgbClr val="000000"/>
                </a:solidFill>
              </a:rPr>
              <a:t>Variability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  <a:p>
            <a:r>
              <a:rPr lang="en-GB" sz="2400">
                <a:solidFill>
                  <a:srgbClr val="000000"/>
                </a:solidFill>
                <a:latin typeface="Wingdings"/>
              </a:rPr>
              <a:t>Trend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  <a:p>
            <a:r>
              <a:rPr lang="en-GB" sz="2400">
                <a:solidFill>
                  <a:srgbClr val="000000"/>
                </a:solidFill>
                <a:latin typeface="Wingdings"/>
              </a:rPr>
              <a:t>Mean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</p:txBody>
      </p:sp>
      <p:sp>
        <p:nvSpPr>
          <p:cNvPr id="134" name="CustomShape 9"/>
          <p:cNvSpPr/>
          <p:nvPr/>
        </p:nvSpPr>
        <p:spPr>
          <a:xfrm>
            <a:off x="4049640" y="5412240"/>
            <a:ext cx="266652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Observations</a:t>
            </a:r>
            <a:endParaRPr/>
          </a:p>
        </p:txBody>
      </p:sp>
      <p:sp>
        <p:nvSpPr>
          <p:cNvPr id="135" name="Line 10"/>
          <p:cNvSpPr/>
          <p:nvPr/>
        </p:nvSpPr>
        <p:spPr>
          <a:xfrm flipV="1">
            <a:off x="7935840" y="3017520"/>
            <a:ext cx="0" cy="35211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</p:sp>
      <p:sp>
        <p:nvSpPr>
          <p:cNvPr id="136" name="CustomShape 11"/>
          <p:cNvSpPr/>
          <p:nvPr/>
        </p:nvSpPr>
        <p:spPr>
          <a:xfrm>
            <a:off x="7935840" y="6141960"/>
            <a:ext cx="1013760" cy="424800"/>
          </a:xfrm>
          <a:prstGeom prst="rect">
            <a:avLst/>
          </a:prstGeom>
          <a:solidFill>
            <a:srgbClr val="c00000"/>
          </a:solidFill>
          <a:ln w="9360">
            <a:solidFill>
              <a:srgbClr val="c00000"/>
            </a:solidFill>
            <a:round/>
          </a:ln>
        </p:spPr>
      </p:sp>
      <p:sp>
        <p:nvSpPr>
          <p:cNvPr id="137" name="CustomShape 12"/>
          <p:cNvSpPr/>
          <p:nvPr/>
        </p:nvSpPr>
        <p:spPr>
          <a:xfrm>
            <a:off x="4049640" y="3031200"/>
            <a:ext cx="4803120" cy="3493800"/>
          </a:xfrm>
          <a:prstGeom prst="rect">
            <a:avLst/>
          </a:prstGeom>
          <a:ln w="38160">
            <a:solidFill>
              <a:srgbClr val="ff0000"/>
            </a:solidFill>
            <a:round/>
          </a:ln>
        </p:spPr>
      </p:sp>
      <p:sp>
        <p:nvSpPr>
          <p:cNvPr id="138" name="CustomShape 13"/>
          <p:cNvSpPr/>
          <p:nvPr/>
        </p:nvSpPr>
        <p:spPr>
          <a:xfrm>
            <a:off x="3081600" y="3044880"/>
            <a:ext cx="5060880" cy="3521880"/>
          </a:xfrm>
          <a:prstGeom prst="rect">
            <a:avLst/>
          </a:prstGeom>
          <a:ln w="38160">
            <a:solidFill>
              <a:srgbClr val="00b050"/>
            </a:solidFill>
            <a:round/>
          </a:ln>
        </p:spPr>
      </p:sp>
      <p:sp>
        <p:nvSpPr>
          <p:cNvPr id="139" name="CustomShape 14"/>
          <p:cNvSpPr/>
          <p:nvPr/>
        </p:nvSpPr>
        <p:spPr>
          <a:xfrm>
            <a:off x="7935840" y="6424560"/>
            <a:ext cx="145080" cy="16380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round/>
          </a:ln>
        </p:spPr>
      </p:sp>
      <p:sp>
        <p:nvSpPr>
          <p:cNvPr id="140" name="CustomShape 15"/>
          <p:cNvSpPr/>
          <p:nvPr/>
        </p:nvSpPr>
        <p:spPr>
          <a:xfrm>
            <a:off x="7713000" y="6890400"/>
            <a:ext cx="2720520" cy="123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00b050"/>
                </a:solidFill>
                <a:latin typeface="Arial"/>
              </a:rPr>
              <a:t>No climate change</a:t>
            </a:r>
            <a:endParaRPr/>
          </a:p>
          <a:p>
            <a:pPr>
              <a:lnSpc>
                <a:spcPct val="104000"/>
              </a:lnSpc>
            </a:pPr>
            <a:r>
              <a:rPr lang="en-GB">
                <a:solidFill>
                  <a:srgbClr val="c00000"/>
                </a:solidFill>
                <a:latin typeface="Arial"/>
              </a:rPr>
              <a:t>With climate change</a:t>
            </a:r>
            <a:endParaRPr/>
          </a:p>
          <a:p>
            <a:pPr>
              <a:lnSpc>
                <a:spcPct val="104000"/>
              </a:lnSpc>
            </a:pP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sp>
        <p:nvSpPr>
          <p:cNvPr id="141" name="Line 16"/>
          <p:cNvSpPr/>
          <p:nvPr/>
        </p:nvSpPr>
        <p:spPr>
          <a:xfrm>
            <a:off x="7348680" y="7089480"/>
            <a:ext cx="363960" cy="0"/>
          </a:xfrm>
          <a:prstGeom prst="line">
            <a:avLst/>
          </a:prstGeom>
          <a:ln w="28440">
            <a:solidFill>
              <a:srgbClr val="00b050"/>
            </a:solidFill>
            <a:round/>
          </a:ln>
        </p:spPr>
      </p:sp>
      <p:sp>
        <p:nvSpPr>
          <p:cNvPr id="142" name="Line 17"/>
          <p:cNvSpPr/>
          <p:nvPr/>
        </p:nvSpPr>
        <p:spPr>
          <a:xfrm>
            <a:off x="7348680" y="7379280"/>
            <a:ext cx="363960" cy="0"/>
          </a:xfrm>
          <a:prstGeom prst="line">
            <a:avLst/>
          </a:prstGeom>
          <a:ln w="28440">
            <a:solidFill>
              <a:srgbClr val="c00000"/>
            </a:solidFill>
            <a:round/>
          </a:ln>
        </p:spPr>
      </p:sp>
      <p:sp>
        <p:nvSpPr>
          <p:cNvPr id="143" name="CustomShape 18"/>
          <p:cNvSpPr/>
          <p:nvPr/>
        </p:nvSpPr>
        <p:spPr>
          <a:xfrm>
            <a:off x="523080" y="2185200"/>
            <a:ext cx="9597600" cy="53272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44" name="CustomShape 19"/>
          <p:cNvSpPr/>
          <p:nvPr/>
        </p:nvSpPr>
        <p:spPr>
          <a:xfrm>
            <a:off x="986760" y="3909960"/>
            <a:ext cx="816804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3600">
                <a:solidFill>
                  <a:srgbClr val="000000"/>
                </a:solidFill>
              </a:rPr>
              <a:t>How can we put trust into               ?</a:t>
            </a:r>
            <a:endParaRPr/>
          </a:p>
        </p:txBody>
      </p:sp>
      <p:sp>
        <p:nvSpPr>
          <p:cNvPr id="145" name="CustomShape 20"/>
          <p:cNvSpPr/>
          <p:nvPr/>
        </p:nvSpPr>
        <p:spPr>
          <a:xfrm>
            <a:off x="6411960" y="4122360"/>
            <a:ext cx="582840" cy="275760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round/>
          </a:ln>
        </p:spPr>
      </p:sp>
      <p:sp>
        <p:nvSpPr>
          <p:cNvPr id="146" name="CustomShape 21"/>
          <p:cNvSpPr/>
          <p:nvPr/>
        </p:nvSpPr>
        <p:spPr>
          <a:xfrm>
            <a:off x="7242480" y="4122360"/>
            <a:ext cx="582840" cy="275760"/>
          </a:xfrm>
          <a:prstGeom prst="rect">
            <a:avLst/>
          </a:prstGeom>
          <a:solidFill>
            <a:srgbClr val="7bccc4"/>
          </a:solidFill>
          <a:ln w="9360">
            <a:solidFill>
              <a:srgbClr val="7bccc4"/>
            </a:solidFill>
            <a:round/>
          </a:ln>
        </p:spPr>
      </p:sp>
      <p:sp>
        <p:nvSpPr>
          <p:cNvPr id="147" name="CustomShape 22"/>
          <p:cNvSpPr/>
          <p:nvPr/>
        </p:nvSpPr>
        <p:spPr>
          <a:xfrm>
            <a:off x="6393600" y="371988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148" name="CustomShape 23"/>
          <p:cNvSpPr/>
          <p:nvPr/>
        </p:nvSpPr>
        <p:spPr>
          <a:xfrm>
            <a:off x="6509520" y="3854880"/>
            <a:ext cx="659160" cy="3034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ALL</a:t>
            </a:r>
            <a:endParaRPr/>
          </a:p>
        </p:txBody>
      </p:sp>
      <p:sp>
        <p:nvSpPr>
          <p:cNvPr id="149" name="CustomShape 24"/>
          <p:cNvSpPr/>
          <p:nvPr/>
        </p:nvSpPr>
        <p:spPr>
          <a:xfrm>
            <a:off x="7143480" y="3719880"/>
            <a:ext cx="659160" cy="363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P</a:t>
            </a:r>
            <a:endParaRPr/>
          </a:p>
        </p:txBody>
      </p:sp>
      <p:sp>
        <p:nvSpPr>
          <p:cNvPr id="150" name="CustomShape 25"/>
          <p:cNvSpPr/>
          <p:nvPr/>
        </p:nvSpPr>
        <p:spPr>
          <a:xfrm>
            <a:off x="7259040" y="3854880"/>
            <a:ext cx="659160" cy="3027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 sz="1400">
                <a:solidFill>
                  <a:srgbClr val="000000"/>
                </a:solidFill>
              </a:rPr>
              <a:t>NAT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Two paradigms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239760" y="2263320"/>
            <a:ext cx="4800240" cy="1611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Is the model able to reproduce </a:t>
            </a: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the physical mechanisms? (WP6.3)</a:t>
            </a: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sp>
        <p:nvSpPr>
          <p:cNvPr id="153" name="CustomShape 3"/>
          <p:cNvSpPr/>
          <p:nvPr/>
        </p:nvSpPr>
        <p:spPr>
          <a:xfrm>
            <a:off x="5497560" y="2263320"/>
            <a:ext cx="4800240" cy="1611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Have probabilities matched </a:t>
            </a: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observed frequencies in the</a:t>
            </a: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past? (WP6.4)</a:t>
            </a: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pic>
        <p:nvPicPr>
          <p:cNvPr descr="" id="15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5802480" y="3673440"/>
            <a:ext cx="3639600" cy="3338640"/>
          </a:xfrm>
          <a:prstGeom prst="rect">
            <a:avLst/>
          </a:prstGeom>
        </p:spPr>
      </p:pic>
      <p:sp>
        <p:nvSpPr>
          <p:cNvPr id="155" name="CustomShape 4"/>
          <p:cNvSpPr/>
          <p:nvPr/>
        </p:nvSpPr>
        <p:spPr>
          <a:xfrm>
            <a:off x="6259680" y="7012440"/>
            <a:ext cx="4800240" cy="787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000">
                <a:solidFill>
                  <a:srgbClr val="000000"/>
                </a:solidFill>
                <a:latin typeface="Arial"/>
              </a:rPr>
              <a:t>Christidis et al. (2012)</a:t>
            </a: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pic>
        <p:nvPicPr>
          <p:cNvPr descr="" id="156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98560" y="3630960"/>
            <a:ext cx="2590560" cy="3065760"/>
          </a:xfrm>
          <a:prstGeom prst="rect">
            <a:avLst/>
          </a:prstGeom>
        </p:spPr>
      </p:pic>
      <p:sp>
        <p:nvSpPr>
          <p:cNvPr id="157" name="CustomShape 5"/>
          <p:cNvSpPr/>
          <p:nvPr/>
        </p:nvSpPr>
        <p:spPr>
          <a:xfrm>
            <a:off x="704880" y="6999120"/>
            <a:ext cx="4800240" cy="787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000">
                <a:solidFill>
                  <a:srgbClr val="000000"/>
                </a:solidFill>
                <a:latin typeface="Arial"/>
              </a:rPr>
              <a:t>Miralles et al. (2014)</a:t>
            </a:r>
            <a:endParaRPr/>
          </a:p>
          <a:p>
            <a:pPr>
              <a:lnSpc>
                <a:spcPct val="104000"/>
              </a:lnSpc>
            </a:pPr>
            <a:endParaRPr/>
          </a:p>
        </p:txBody>
      </p:sp>
      <p:sp>
        <p:nvSpPr>
          <p:cNvPr id="158" name="CustomShape 6"/>
          <p:cNvSpPr/>
          <p:nvPr/>
        </p:nvSpPr>
        <p:spPr>
          <a:xfrm>
            <a:off x="468360" y="3411720"/>
            <a:ext cx="3962160" cy="3503880"/>
          </a:xfrm>
          <a:prstGeom prst="rect">
            <a:avLst/>
          </a:prstGeom>
          <a:solidFill>
            <a:srgbClr val="ffffff"/>
          </a:solidFill>
        </p:spPr>
      </p:sp>
    </p:spTree>
  </p:cSld>
  <p:timing>
    <p:tnLst>
      <p:par>
        <p:cTn dur="indefinite" id="11" nodeType="tmRoot" restart="never">
          <p:childTnLst>
            <p:seq>
              <p:cTn dur="indefinite" id="12" nodeType="mainSeq">
                <p:childTnLst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Forecast reliability</a:t>
            </a:r>
            <a:endParaRPr/>
          </a:p>
        </p:txBody>
      </p:sp>
      <p:pic>
        <p:nvPicPr>
          <p:cNvPr descr="" id="160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1247040" y="3322800"/>
            <a:ext cx="7859160" cy="3326400"/>
          </a:xfrm>
          <a:prstGeom prst="rect">
            <a:avLst/>
          </a:prstGeom>
        </p:spPr>
      </p:pic>
      <p:sp>
        <p:nvSpPr>
          <p:cNvPr id="161" name="CustomShape 2"/>
          <p:cNvSpPr/>
          <p:nvPr/>
        </p:nvSpPr>
        <p:spPr>
          <a:xfrm>
            <a:off x="316080" y="2283480"/>
            <a:ext cx="9764280" cy="123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In cases when above normal Temperature is predicted with probability 80% the frequency is indeed close to 80%.</a:t>
            </a:r>
            <a:endParaRPr/>
          </a:p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 </a:t>
            </a:r>
            <a:endParaRPr/>
          </a:p>
        </p:txBody>
      </p:sp>
      <p:sp>
        <p:nvSpPr>
          <p:cNvPr id="162" name="CustomShape 3"/>
          <p:cNvSpPr/>
          <p:nvPr/>
        </p:nvSpPr>
        <p:spPr>
          <a:xfrm>
            <a:off x="1306440" y="7056360"/>
            <a:ext cx="8555760" cy="7092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1600">
                <a:solidFill>
                  <a:srgbClr val="000000"/>
                </a:solidFill>
                <a:latin typeface="Arial"/>
              </a:rPr>
              <a:t>Weisheimer and Palmer (2014). See also SPECS Fact-sheet: Climate forecast reliability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63" name="CustomShape 4"/>
          <p:cNvSpPr/>
          <p:nvPr/>
        </p:nvSpPr>
        <p:spPr>
          <a:xfrm>
            <a:off x="1085760" y="3322800"/>
            <a:ext cx="8293320" cy="38098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64" name="CustomShape 5"/>
          <p:cNvSpPr/>
          <p:nvPr/>
        </p:nvSpPr>
        <p:spPr>
          <a:xfrm>
            <a:off x="1687320" y="3834000"/>
            <a:ext cx="7418880" cy="1919160"/>
          </a:xfrm>
          <a:prstGeom prst="rect">
            <a:avLst/>
          </a:prstGeom>
        </p:spPr>
        <p:txBody>
          <a:bodyPr bIns="45000" lIns="90000" rIns="90000" tIns="45000"/>
          <a:p>
            <a:r>
              <a:rPr i="1" lang="en-GB" sz="2400">
                <a:solidFill>
                  <a:srgbClr val="c00000"/>
                </a:solidFill>
              </a:rPr>
              <a:t>Does reliability matter for event attribution?</a:t>
            </a:r>
            <a:endParaRPr/>
          </a:p>
          <a:p>
            <a:endParaRPr/>
          </a:p>
          <a:p>
            <a:r>
              <a:rPr lang="en-GB" sz="2400">
                <a:solidFill>
                  <a:srgbClr val="000000"/>
                </a:solidFill>
              </a:rPr>
              <a:t>Long hindcasts and large ensemble sizes needed</a:t>
            </a:r>
            <a:endParaRPr/>
          </a:p>
          <a:p>
            <a:r>
              <a:rPr lang="en-GB" sz="2400">
                <a:solidFill>
                  <a:srgbClr val="000000"/>
                </a:solidFill>
              </a:rPr>
              <a:t>Few extreme events in the past</a:t>
            </a:r>
            <a:endParaRPr/>
          </a:p>
          <a:p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dur="indefinite" id="18" nodeType="mainSeq">
                <p:childTnLst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934160" y="3740040"/>
            <a:ext cx="1379520" cy="1226160"/>
          </a:xfrm>
          <a:prstGeom prst="rect">
            <a:avLst>
              <a:gd fmla="val 16667" name="adj"/>
            </a:avLst>
          </a:prstGeom>
          <a:solidFill>
            <a:srgbClr val="7bccc4"/>
          </a:solidFill>
          <a:ln w="25560">
            <a:solidFill>
              <a:srgbClr val="009671"/>
            </a:solidFill>
            <a:round/>
          </a:ln>
        </p:spPr>
      </p:sp>
      <p:sp>
        <p:nvSpPr>
          <p:cNvPr id="166" name="TextShape 2"/>
          <p:cNvSpPr txBox="1"/>
          <p:nvPr/>
        </p:nvSpPr>
        <p:spPr>
          <a:xfrm>
            <a:off x="316080" y="111276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A statistical approach</a:t>
            </a:r>
            <a:endParaRPr/>
          </a:p>
        </p:txBody>
      </p:sp>
      <p:sp>
        <p:nvSpPr>
          <p:cNvPr id="167" name="CustomShape 3"/>
          <p:cNvSpPr/>
          <p:nvPr/>
        </p:nvSpPr>
        <p:spPr>
          <a:xfrm>
            <a:off x="3059280" y="3740040"/>
            <a:ext cx="1371240" cy="1218960"/>
          </a:xfrm>
          <a:prstGeom prst="rect">
            <a:avLst>
              <a:gd fmla="val 16667" name="adj"/>
            </a:avLst>
          </a:prstGeom>
          <a:solidFill>
            <a:srgbClr val="4eb3d3"/>
          </a:solidFill>
          <a:ln w="9360">
            <a:solidFill>
              <a:srgbClr val="000000"/>
            </a:solidFill>
            <a:round/>
          </a:ln>
        </p:spPr>
      </p:sp>
      <p:sp>
        <p:nvSpPr>
          <p:cNvPr id="168" name="CustomShape 4"/>
          <p:cNvSpPr/>
          <p:nvPr/>
        </p:nvSpPr>
        <p:spPr>
          <a:xfrm>
            <a:off x="855720" y="3736080"/>
            <a:ext cx="1371240" cy="1218960"/>
          </a:xfrm>
          <a:prstGeom prst="rect">
            <a:avLst>
              <a:gd fmla="val 16667" name="adj"/>
            </a:avLst>
          </a:prstGeom>
          <a:solidFill>
            <a:srgbClr val="2b8cbe"/>
          </a:solidFill>
          <a:ln w="9360">
            <a:solidFill>
              <a:srgbClr val="000000"/>
            </a:solidFill>
            <a:round/>
          </a:ln>
        </p:spPr>
      </p:sp>
      <p:sp>
        <p:nvSpPr>
          <p:cNvPr id="169" name="CustomShape 5"/>
          <p:cNvSpPr/>
          <p:nvPr/>
        </p:nvSpPr>
        <p:spPr>
          <a:xfrm>
            <a:off x="6716880" y="3740040"/>
            <a:ext cx="1371240" cy="1218960"/>
          </a:xfrm>
          <a:prstGeom prst="rect">
            <a:avLst>
              <a:gd fmla="val 16667" name="adj"/>
            </a:avLst>
          </a:prstGeom>
          <a:solidFill>
            <a:srgbClr val="a8ddb5"/>
          </a:solidFill>
          <a:ln w="9360">
            <a:solidFill>
              <a:srgbClr val="000000"/>
            </a:solidFill>
            <a:round/>
          </a:ln>
        </p:spPr>
      </p:sp>
      <p:sp>
        <p:nvSpPr>
          <p:cNvPr id="170" name="CustomShape 6"/>
          <p:cNvSpPr/>
          <p:nvPr/>
        </p:nvSpPr>
        <p:spPr>
          <a:xfrm>
            <a:off x="8567640" y="3170160"/>
            <a:ext cx="914040" cy="2285640"/>
          </a:xfrm>
          <a:prstGeom prst="rect">
            <a:avLst>
              <a:gd fmla="val 16667" name="adj"/>
            </a:avLst>
          </a:prstGeom>
          <a:solidFill>
            <a:srgbClr val="ccebc5"/>
          </a:solidFill>
          <a:ln w="9360">
            <a:solidFill>
              <a:srgbClr val="000000"/>
            </a:solidFill>
            <a:round/>
          </a:ln>
        </p:spPr>
      </p:sp>
      <p:sp>
        <p:nvSpPr>
          <p:cNvPr id="171" name="CustomShape 7"/>
          <p:cNvSpPr/>
          <p:nvPr/>
        </p:nvSpPr>
        <p:spPr>
          <a:xfrm>
            <a:off x="2449440" y="4030920"/>
            <a:ext cx="533160" cy="659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3600">
                <a:solidFill>
                  <a:srgbClr val="000000"/>
                </a:solidFill>
                <a:latin typeface="Arial"/>
              </a:rPr>
              <a:t>=</a:t>
            </a:r>
            <a:endParaRPr/>
          </a:p>
        </p:txBody>
      </p:sp>
      <p:sp>
        <p:nvSpPr>
          <p:cNvPr id="172" name="CustomShape 8"/>
          <p:cNvSpPr/>
          <p:nvPr/>
        </p:nvSpPr>
        <p:spPr>
          <a:xfrm>
            <a:off x="4430880" y="4025880"/>
            <a:ext cx="533160" cy="659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3600">
                <a:solidFill>
                  <a:srgbClr val="000000"/>
                </a:solidFill>
                <a:latin typeface="Arial"/>
              </a:rPr>
              <a:t>+</a:t>
            </a:r>
            <a:endParaRPr/>
          </a:p>
        </p:txBody>
      </p:sp>
      <p:sp>
        <p:nvSpPr>
          <p:cNvPr id="173" name="CustomShape 9"/>
          <p:cNvSpPr/>
          <p:nvPr/>
        </p:nvSpPr>
        <p:spPr>
          <a:xfrm>
            <a:off x="6314040" y="4030920"/>
            <a:ext cx="533160" cy="659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3600">
                <a:solidFill>
                  <a:srgbClr val="000000"/>
                </a:solidFill>
                <a:latin typeface="Arial"/>
              </a:rPr>
              <a:t>+</a:t>
            </a:r>
            <a:endParaRPr/>
          </a:p>
        </p:txBody>
      </p:sp>
      <p:sp>
        <p:nvSpPr>
          <p:cNvPr id="174" name="CustomShape 10"/>
          <p:cNvSpPr/>
          <p:nvPr/>
        </p:nvSpPr>
        <p:spPr>
          <a:xfrm>
            <a:off x="8088480" y="4025880"/>
            <a:ext cx="533160" cy="659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3600">
                <a:solidFill>
                  <a:srgbClr val="000000"/>
                </a:solidFill>
                <a:latin typeface="Arial"/>
              </a:rPr>
              <a:t>+</a:t>
            </a:r>
            <a:endParaRPr/>
          </a:p>
        </p:txBody>
      </p:sp>
      <p:sp>
        <p:nvSpPr>
          <p:cNvPr id="175" name="CustomShape 11"/>
          <p:cNvSpPr/>
          <p:nvPr/>
        </p:nvSpPr>
        <p:spPr>
          <a:xfrm>
            <a:off x="3282840" y="4035240"/>
            <a:ext cx="1068480" cy="660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b="1" lang="en-GB">
                <a:solidFill>
                  <a:srgbClr val="000000"/>
                </a:solidFill>
                <a:latin typeface="Arial"/>
              </a:rPr>
              <a:t>Predict-ability</a:t>
            </a:r>
            <a:endParaRPr/>
          </a:p>
        </p:txBody>
      </p:sp>
      <p:sp>
        <p:nvSpPr>
          <p:cNvPr id="176" name="CustomShape 12"/>
          <p:cNvSpPr/>
          <p:nvPr/>
        </p:nvSpPr>
        <p:spPr>
          <a:xfrm>
            <a:off x="5192640" y="4194360"/>
            <a:ext cx="1222920" cy="374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b="1" lang="en-GB">
                <a:solidFill>
                  <a:srgbClr val="000000"/>
                </a:solidFill>
                <a:latin typeface="Arial"/>
              </a:rPr>
              <a:t>Trend</a:t>
            </a:r>
            <a:endParaRPr/>
          </a:p>
        </p:txBody>
      </p:sp>
      <p:sp>
        <p:nvSpPr>
          <p:cNvPr id="177" name="CustomShape 13"/>
          <p:cNvSpPr/>
          <p:nvPr/>
        </p:nvSpPr>
        <p:spPr>
          <a:xfrm>
            <a:off x="6847200" y="4005720"/>
            <a:ext cx="1222920" cy="660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b="1" lang="en-GB">
                <a:solidFill>
                  <a:srgbClr val="000000"/>
                </a:solidFill>
                <a:latin typeface="Arial"/>
              </a:rPr>
              <a:t>Hindcast</a:t>
            </a:r>
            <a:endParaRPr/>
          </a:p>
          <a:p>
            <a:pPr>
              <a:lnSpc>
                <a:spcPct val="104000"/>
              </a:lnSpc>
            </a:pPr>
            <a:r>
              <a:rPr b="1" lang="en-GB">
                <a:solidFill>
                  <a:srgbClr val="000000"/>
                </a:solidFill>
                <a:latin typeface="Arial"/>
              </a:rPr>
              <a:t>error</a:t>
            </a:r>
            <a:endParaRPr/>
          </a:p>
        </p:txBody>
      </p:sp>
      <p:sp>
        <p:nvSpPr>
          <p:cNvPr id="178" name="CustomShape 14"/>
          <p:cNvSpPr/>
          <p:nvPr/>
        </p:nvSpPr>
        <p:spPr>
          <a:xfrm>
            <a:off x="8844480" y="5074920"/>
            <a:ext cx="1563120" cy="374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b="1" lang="en-GB">
                <a:solidFill>
                  <a:srgbClr val="000000"/>
                </a:solidFill>
                <a:latin typeface="Arial"/>
              </a:rPr>
              <a:t>Ensemble</a:t>
            </a:r>
            <a:endParaRPr/>
          </a:p>
        </p:txBody>
      </p:sp>
      <p:sp>
        <p:nvSpPr>
          <p:cNvPr id="179" name="CustomShape 15"/>
          <p:cNvSpPr/>
          <p:nvPr/>
        </p:nvSpPr>
        <p:spPr>
          <a:xfrm>
            <a:off x="2114640" y="6287040"/>
            <a:ext cx="763092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Perfect climatology: Variability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r>
              <a:rPr lang="en-GB" sz="2400">
                <a:solidFill>
                  <a:srgbClr val="ff0000"/>
                </a:solidFill>
                <a:latin typeface="Arial"/>
              </a:rPr>
              <a:t> </a:t>
            </a:r>
            <a:r>
              <a:rPr lang="en-GB" sz="2400">
                <a:solidFill>
                  <a:srgbClr val="000000"/>
                </a:solidFill>
                <a:latin typeface="Arial"/>
              </a:rPr>
              <a:t>Mean </a:t>
            </a:r>
            <a:r>
              <a:rPr lang="en-GB" sz="2400">
                <a:solidFill>
                  <a:srgbClr val="ff0000"/>
                </a:solidFill>
                <a:latin typeface="Wingdings"/>
              </a:rPr>
              <a:t></a:t>
            </a:r>
            <a:endParaRPr/>
          </a:p>
        </p:txBody>
      </p:sp>
      <p:sp>
        <p:nvSpPr>
          <p:cNvPr id="180" name="CustomShape 16"/>
          <p:cNvSpPr/>
          <p:nvPr/>
        </p:nvSpPr>
        <p:spPr>
          <a:xfrm>
            <a:off x="811080" y="2526120"/>
            <a:ext cx="9677160" cy="46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Generate very long hindcasts with multi-thousand members</a:t>
            </a:r>
            <a:endParaRPr/>
          </a:p>
        </p:txBody>
      </p:sp>
      <p:sp>
        <p:nvSpPr>
          <p:cNvPr id="181" name="CustomShape 17"/>
          <p:cNvSpPr/>
          <p:nvPr/>
        </p:nvSpPr>
        <p:spPr>
          <a:xfrm>
            <a:off x="1003680" y="4159440"/>
            <a:ext cx="1222920" cy="374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b="1" lang="en-GB">
                <a:solidFill>
                  <a:srgbClr val="000000"/>
                </a:solidFill>
                <a:latin typeface="Arial"/>
              </a:rPr>
              <a:t>Hindcast</a:t>
            </a:r>
            <a:endParaRPr/>
          </a:p>
        </p:txBody>
      </p:sp>
      <p:sp>
        <p:nvSpPr>
          <p:cNvPr id="182" name="Line 18"/>
          <p:cNvSpPr/>
          <p:nvPr/>
        </p:nvSpPr>
        <p:spPr>
          <a:xfrm>
            <a:off x="4811400" y="3511080"/>
            <a:ext cx="1769400" cy="1716480"/>
          </a:xfrm>
          <a:prstGeom prst="line">
            <a:avLst/>
          </a:prstGeom>
          <a:ln w="57240">
            <a:solidFill>
              <a:srgbClr val="ff0000"/>
            </a:solidFill>
            <a:round/>
          </a:ln>
        </p:spPr>
      </p:sp>
      <p:sp>
        <p:nvSpPr>
          <p:cNvPr id="183" name="Line 19"/>
          <p:cNvSpPr/>
          <p:nvPr/>
        </p:nvSpPr>
        <p:spPr>
          <a:xfrm flipH="1">
            <a:off x="4811400" y="3468960"/>
            <a:ext cx="1556280" cy="1782360"/>
          </a:xfrm>
          <a:prstGeom prst="line">
            <a:avLst/>
          </a:prstGeom>
          <a:ln w="57240">
            <a:solidFill>
              <a:srgbClr val="ff0000"/>
            </a:solidFill>
            <a:round/>
          </a:ln>
        </p:spPr>
      </p:sp>
      <p:sp>
        <p:nvSpPr>
          <p:cNvPr id="184" name="CustomShape 20"/>
          <p:cNvSpPr/>
          <p:nvPr/>
        </p:nvSpPr>
        <p:spPr>
          <a:xfrm>
            <a:off x="5041080" y="3088440"/>
            <a:ext cx="243792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ff0000"/>
                </a:solidFill>
              </a:rPr>
              <a:t>Attribution</a:t>
            </a:r>
            <a:endParaRPr/>
          </a:p>
        </p:txBody>
      </p:sp>
      <p:sp>
        <p:nvSpPr>
          <p:cNvPr id="185" name="CustomShape 21"/>
          <p:cNvSpPr/>
          <p:nvPr/>
        </p:nvSpPr>
        <p:spPr>
          <a:xfrm>
            <a:off x="5007600" y="5257440"/>
            <a:ext cx="2961720" cy="360720"/>
          </a:xfrm>
          <a:prstGeom prst="rect">
            <a:avLst/>
          </a:prstGeom>
        </p:spPr>
      </p:sp>
      <p:sp>
        <p:nvSpPr>
          <p:cNvPr id="186" name="CustomShape 22"/>
          <p:cNvSpPr/>
          <p:nvPr/>
        </p:nvSpPr>
        <p:spPr>
          <a:xfrm>
            <a:off x="7439400" y="7043400"/>
            <a:ext cx="3028680" cy="374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>
                <a:solidFill>
                  <a:srgbClr val="000000"/>
                </a:solidFill>
                <a:latin typeface="Arial"/>
              </a:rPr>
              <a:t>Weigel et al. (2010)</a:t>
            </a:r>
            <a:endParaRPr/>
          </a:p>
        </p:txBody>
      </p:sp>
      <p:sp>
        <p:nvSpPr>
          <p:cNvPr id="187" name="CustomShape 23"/>
          <p:cNvSpPr/>
          <p:nvPr/>
        </p:nvSpPr>
        <p:spPr>
          <a:xfrm>
            <a:off x="2309760" y="3077640"/>
            <a:ext cx="296172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</a:rPr>
              <a:t>Small, 10 % predictable</a:t>
            </a:r>
            <a:endParaRPr/>
          </a:p>
        </p:txBody>
      </p:sp>
      <p:sp>
        <p:nvSpPr>
          <p:cNvPr id="188" name="Line 24"/>
          <p:cNvSpPr/>
          <p:nvPr/>
        </p:nvSpPr>
        <p:spPr>
          <a:xfrm>
            <a:off x="2964600" y="3523320"/>
            <a:ext cx="1769400" cy="1716120"/>
          </a:xfrm>
          <a:prstGeom prst="line">
            <a:avLst/>
          </a:prstGeom>
          <a:ln w="57240">
            <a:solidFill>
              <a:srgbClr val="595959"/>
            </a:solidFill>
            <a:round/>
          </a:ln>
        </p:spPr>
      </p:sp>
      <p:sp>
        <p:nvSpPr>
          <p:cNvPr id="189" name="Line 25"/>
          <p:cNvSpPr/>
          <p:nvPr/>
        </p:nvSpPr>
        <p:spPr>
          <a:xfrm flipH="1">
            <a:off x="2964600" y="3480840"/>
            <a:ext cx="1556280" cy="1782360"/>
          </a:xfrm>
          <a:prstGeom prst="line">
            <a:avLst/>
          </a:prstGeom>
          <a:ln w="57240">
            <a:solidFill>
              <a:srgbClr val="595959"/>
            </a:solidFill>
            <a:round/>
          </a:ln>
        </p:spPr>
      </p:sp>
    </p:spTree>
  </p:cSld>
  <p:timing>
    <p:tnLst>
      <p:par>
        <p:cTn dur="indefinite" id="23" nodeType="tmRoot" restart="never">
          <p:childTnLst>
            <p:seq>
              <p:cTn dur="indefinite" id="24" nodeType="mainSeq">
                <p:childTnLst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1143000"/>
            <a:ext cx="9026280" cy="121716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4000"/>
              </a:lnSpc>
            </a:pPr>
            <a:r>
              <a:rPr lang="en-GB" sz="4400">
                <a:solidFill>
                  <a:srgbClr val="000000"/>
                </a:solidFill>
                <a:latin typeface="Arial"/>
              </a:rPr>
              <a:t>Variable reliability</a:t>
            </a:r>
            <a:endParaRPr/>
          </a:p>
        </p:txBody>
      </p:sp>
      <p:sp>
        <p:nvSpPr>
          <p:cNvPr id="191" name="CustomShape 2"/>
          <p:cNvSpPr/>
          <p:nvPr/>
        </p:nvSpPr>
        <p:spPr>
          <a:xfrm>
            <a:off x="784080" y="2300760"/>
            <a:ext cx="9677160" cy="47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4000"/>
              </a:lnSpc>
            </a:pPr>
            <a:r>
              <a:rPr lang="en-GB" sz="2400">
                <a:solidFill>
                  <a:srgbClr val="000000"/>
                </a:solidFill>
                <a:latin typeface="Arial"/>
              </a:rPr>
              <a:t>Reliability can be varied at any level, 0</a:t>
            </a:r>
            <a:r>
              <a:rPr i="1" lang="en-GB" sz="2400">
                <a:solidFill>
                  <a:srgbClr val="000000"/>
                </a:solidFill>
                <a:latin typeface="Arial"/>
              </a:rPr>
              <a:t>=</a:t>
            </a:r>
            <a:r>
              <a:rPr lang="en-GB" sz="2400">
                <a:solidFill>
                  <a:srgbClr val="000000"/>
                </a:solidFill>
                <a:latin typeface="Arial"/>
              </a:rPr>
              <a:t>no reliability, 1=perfect </a:t>
            </a:r>
            <a:endParaRPr/>
          </a:p>
        </p:txBody>
      </p:sp>
      <p:pic>
        <p:nvPicPr>
          <p:cNvPr descr="" id="192" name="Grafik 3"/>
          <p:cNvPicPr/>
          <p:nvPr/>
        </p:nvPicPr>
        <p:blipFill>
          <a:blip r:embed="rId1"/>
          <a:stretch>
            <a:fillRect/>
          </a:stretch>
        </p:blipFill>
        <p:spPr>
          <a:xfrm>
            <a:off x="2297160" y="2941560"/>
            <a:ext cx="4800240" cy="449352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