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2" r:id="rId4"/>
    <p:sldId id="263" r:id="rId5"/>
    <p:sldId id="264" r:id="rId6"/>
    <p:sldId id="265" r:id="rId7"/>
    <p:sldId id="267" r:id="rId8"/>
    <p:sldId id="269" r:id="rId9"/>
    <p:sldId id="270" r:id="rId10"/>
    <p:sldId id="272" r:id="rId11"/>
    <p:sldId id="268" r:id="rId12"/>
    <p:sldId id="274" r:id="rId13"/>
    <p:sldId id="287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547">
          <p15:clr>
            <a:srgbClr val="FBAE40"/>
          </p15:clr>
        </p15:guide>
        <p15:guide id="2" pos="5133">
          <p15:clr>
            <a:srgbClr val="FBAE40"/>
          </p15:clr>
        </p15:guide>
        <p15:guide id="3" orient="horz" pos="1434">
          <p15:clr>
            <a:srgbClr val="FBAE40"/>
          </p15:clr>
        </p15:guide>
        <p15:guide id="4" orient="horz" pos="2886">
          <p15:clr>
            <a:srgbClr val="FBAE40"/>
          </p15:clr>
        </p15:guide>
        <p15:guide id="5" pos="257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hLTuEIeytRX904F4kjeQayfaP94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 Octenjak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F1C9A3-AB2C-4855-84D2-E3FFCB0C0F39}" v="3" dt="2024-04-08T16:24:11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78" autoAdjust="0"/>
  </p:normalViewPr>
  <p:slideViewPr>
    <p:cSldViewPr snapToGrid="0">
      <p:cViewPr varScale="1">
        <p:scale>
          <a:sx n="56" d="100"/>
          <a:sy n="56" d="100"/>
        </p:scale>
        <p:origin x="1044" y="28"/>
      </p:cViewPr>
      <p:guideLst>
        <p:guide pos="2547"/>
        <p:guide pos="5133"/>
        <p:guide orient="horz" pos="1434"/>
        <p:guide orient="horz" pos="2886"/>
        <p:guide pos="25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9" Type="http://customschemas.google.com/relationships/presentationmetadata" Target="metadata"/><Relationship Id="rId3" Type="http://schemas.openxmlformats.org/officeDocument/2006/relationships/slide" Target="slides/slide2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Octenjak" userId="77f3e050aa28d9f9" providerId="LiveId" clId="{29F1C9A3-AB2C-4855-84D2-E3FFCB0C0F39}"/>
    <pc:docChg chg="undo custSel delSld modSld sldOrd">
      <pc:chgData name="Sara Octenjak" userId="77f3e050aa28d9f9" providerId="LiveId" clId="{29F1C9A3-AB2C-4855-84D2-E3FFCB0C0F39}" dt="2024-04-10T08:11:14.993" v="206" actId="1076"/>
      <pc:docMkLst>
        <pc:docMk/>
      </pc:docMkLst>
      <pc:sldChg chg="addSp delSp modSp mod">
        <pc:chgData name="Sara Octenjak" userId="77f3e050aa28d9f9" providerId="LiveId" clId="{29F1C9A3-AB2C-4855-84D2-E3FFCB0C0F39}" dt="2024-04-08T16:28:10.116" v="200" actId="14100"/>
        <pc:sldMkLst>
          <pc:docMk/>
          <pc:sldMk cId="0" sldId="256"/>
        </pc:sldMkLst>
        <pc:spChg chg="mod">
          <ac:chgData name="Sara Octenjak" userId="77f3e050aa28d9f9" providerId="LiveId" clId="{29F1C9A3-AB2C-4855-84D2-E3FFCB0C0F39}" dt="2024-04-08T16:25:48.233" v="164" actId="1076"/>
          <ac:spMkLst>
            <pc:docMk/>
            <pc:sldMk cId="0" sldId="256"/>
            <ac:spMk id="34" creationId="{00000000-0000-0000-0000-000000000000}"/>
          </ac:spMkLst>
        </pc:spChg>
        <pc:spChg chg="add del mod">
          <ac:chgData name="Sara Octenjak" userId="77f3e050aa28d9f9" providerId="LiveId" clId="{29F1C9A3-AB2C-4855-84D2-E3FFCB0C0F39}" dt="2024-04-08T16:27:52.907" v="198" actId="1076"/>
          <ac:spMkLst>
            <pc:docMk/>
            <pc:sldMk cId="0" sldId="256"/>
            <ac:spMk id="35" creationId="{00000000-0000-0000-0000-000000000000}"/>
          </ac:spMkLst>
        </pc:spChg>
        <pc:picChg chg="add mod">
          <ac:chgData name="Sara Octenjak" userId="77f3e050aa28d9f9" providerId="LiveId" clId="{29F1C9A3-AB2C-4855-84D2-E3FFCB0C0F39}" dt="2024-04-08T16:22:07.153" v="59" actId="931"/>
          <ac:picMkLst>
            <pc:docMk/>
            <pc:sldMk cId="0" sldId="256"/>
            <ac:picMk id="3" creationId="{8F081C16-230F-8093-B798-A56B722FAE55}"/>
          </ac:picMkLst>
        </pc:picChg>
        <pc:picChg chg="add mod">
          <ac:chgData name="Sara Octenjak" userId="77f3e050aa28d9f9" providerId="LiveId" clId="{29F1C9A3-AB2C-4855-84D2-E3FFCB0C0F39}" dt="2024-04-08T16:28:10.116" v="200" actId="14100"/>
          <ac:picMkLst>
            <pc:docMk/>
            <pc:sldMk cId="0" sldId="256"/>
            <ac:picMk id="4" creationId="{054141C5-EEF5-3A02-128B-92A927397D4E}"/>
          </ac:picMkLst>
        </pc:picChg>
      </pc:sldChg>
      <pc:sldChg chg="del">
        <pc:chgData name="Sara Octenjak" userId="77f3e050aa28d9f9" providerId="LiveId" clId="{29F1C9A3-AB2C-4855-84D2-E3FFCB0C0F39}" dt="2024-04-08T16:07:01.491" v="0" actId="47"/>
        <pc:sldMkLst>
          <pc:docMk/>
          <pc:sldMk cId="0" sldId="257"/>
        </pc:sldMkLst>
      </pc:sldChg>
      <pc:sldChg chg="modSp mod">
        <pc:chgData name="Sara Octenjak" userId="77f3e050aa28d9f9" providerId="LiveId" clId="{29F1C9A3-AB2C-4855-84D2-E3FFCB0C0F39}" dt="2024-04-10T08:11:14.993" v="206" actId="1076"/>
        <pc:sldMkLst>
          <pc:docMk/>
          <pc:sldMk cId="0" sldId="258"/>
        </pc:sldMkLst>
        <pc:spChg chg="mod">
          <ac:chgData name="Sara Octenjak" userId="77f3e050aa28d9f9" providerId="LiveId" clId="{29F1C9A3-AB2C-4855-84D2-E3FFCB0C0F39}" dt="2024-04-10T08:11:14.993" v="206" actId="1076"/>
          <ac:spMkLst>
            <pc:docMk/>
            <pc:sldMk cId="0" sldId="258"/>
            <ac:spMk id="63" creationId="{00000000-0000-0000-0000-000000000000}"/>
          </ac:spMkLst>
        </pc:spChg>
      </pc:sldChg>
      <pc:sldChg chg="del">
        <pc:chgData name="Sara Octenjak" userId="77f3e050aa28d9f9" providerId="LiveId" clId="{29F1C9A3-AB2C-4855-84D2-E3FFCB0C0F39}" dt="2024-04-08T16:07:04.087" v="1" actId="47"/>
        <pc:sldMkLst>
          <pc:docMk/>
          <pc:sldMk cId="0" sldId="259"/>
        </pc:sldMkLst>
      </pc:sldChg>
      <pc:sldChg chg="del">
        <pc:chgData name="Sara Octenjak" userId="77f3e050aa28d9f9" providerId="LiveId" clId="{29F1C9A3-AB2C-4855-84D2-E3FFCB0C0F39}" dt="2024-04-08T16:07:05.552" v="2" actId="47"/>
        <pc:sldMkLst>
          <pc:docMk/>
          <pc:sldMk cId="0" sldId="260"/>
        </pc:sldMkLst>
      </pc:sldChg>
      <pc:sldChg chg="del">
        <pc:chgData name="Sara Octenjak" userId="77f3e050aa28d9f9" providerId="LiveId" clId="{29F1C9A3-AB2C-4855-84D2-E3FFCB0C0F39}" dt="2024-04-08T16:07:06.430" v="3" actId="47"/>
        <pc:sldMkLst>
          <pc:docMk/>
          <pc:sldMk cId="0" sldId="261"/>
        </pc:sldMkLst>
      </pc:sldChg>
      <pc:sldChg chg="modSp mod">
        <pc:chgData name="Sara Octenjak" userId="77f3e050aa28d9f9" providerId="LiveId" clId="{29F1C9A3-AB2C-4855-84D2-E3FFCB0C0F39}" dt="2024-04-08T16:22:27.524" v="72" actId="27636"/>
        <pc:sldMkLst>
          <pc:docMk/>
          <pc:sldMk cId="0" sldId="262"/>
        </pc:sldMkLst>
        <pc:spChg chg="mod">
          <ac:chgData name="Sara Octenjak" userId="77f3e050aa28d9f9" providerId="LiveId" clId="{29F1C9A3-AB2C-4855-84D2-E3FFCB0C0F39}" dt="2024-04-08T16:22:27.524" v="72" actId="27636"/>
          <ac:spMkLst>
            <pc:docMk/>
            <pc:sldMk cId="0" sldId="262"/>
            <ac:spMk id="115" creationId="{00000000-0000-0000-0000-000000000000}"/>
          </ac:spMkLst>
        </pc:spChg>
      </pc:sldChg>
      <pc:sldChg chg="del">
        <pc:chgData name="Sara Octenjak" userId="77f3e050aa28d9f9" providerId="LiveId" clId="{29F1C9A3-AB2C-4855-84D2-E3FFCB0C0F39}" dt="2024-04-08T16:08:24.082" v="18" actId="47"/>
        <pc:sldMkLst>
          <pc:docMk/>
          <pc:sldMk cId="0" sldId="266"/>
        </pc:sldMkLst>
      </pc:sldChg>
      <pc:sldChg chg="modSp mod ord modNotes">
        <pc:chgData name="Sara Octenjak" userId="77f3e050aa28d9f9" providerId="LiveId" clId="{29F1C9A3-AB2C-4855-84D2-E3FFCB0C0F39}" dt="2024-04-10T08:10:42.351" v="204" actId="1076"/>
        <pc:sldMkLst>
          <pc:docMk/>
          <pc:sldMk cId="0" sldId="268"/>
        </pc:sldMkLst>
        <pc:picChg chg="mod">
          <ac:chgData name="Sara Octenjak" userId="77f3e050aa28d9f9" providerId="LiveId" clId="{29F1C9A3-AB2C-4855-84D2-E3FFCB0C0F39}" dt="2024-04-10T08:10:42.351" v="204" actId="1076"/>
          <ac:picMkLst>
            <pc:docMk/>
            <pc:sldMk cId="0" sldId="268"/>
            <ac:picMk id="163" creationId="{00000000-0000-0000-0000-000000000000}"/>
          </ac:picMkLst>
        </pc:picChg>
        <pc:picChg chg="mod">
          <ac:chgData name="Sara Octenjak" userId="77f3e050aa28d9f9" providerId="LiveId" clId="{29F1C9A3-AB2C-4855-84D2-E3FFCB0C0F39}" dt="2024-04-10T08:10:32.479" v="203" actId="1076"/>
          <ac:picMkLst>
            <pc:docMk/>
            <pc:sldMk cId="0" sldId="268"/>
            <ac:picMk id="164" creationId="{00000000-0000-0000-0000-000000000000}"/>
          </ac:picMkLst>
        </pc:picChg>
      </pc:sldChg>
      <pc:sldChg chg="del">
        <pc:chgData name="Sara Octenjak" userId="77f3e050aa28d9f9" providerId="LiveId" clId="{29F1C9A3-AB2C-4855-84D2-E3FFCB0C0F39}" dt="2024-04-08T16:07:13.578" v="4" actId="47"/>
        <pc:sldMkLst>
          <pc:docMk/>
          <pc:sldMk cId="0" sldId="271"/>
        </pc:sldMkLst>
      </pc:sldChg>
      <pc:sldChg chg="del">
        <pc:chgData name="Sara Octenjak" userId="77f3e050aa28d9f9" providerId="LiveId" clId="{29F1C9A3-AB2C-4855-84D2-E3FFCB0C0F39}" dt="2024-04-08T16:07:16.613" v="5" actId="47"/>
        <pc:sldMkLst>
          <pc:docMk/>
          <pc:sldMk cId="0" sldId="273"/>
        </pc:sldMkLst>
      </pc:sldChg>
      <pc:sldChg chg="del">
        <pc:chgData name="Sara Octenjak" userId="77f3e050aa28d9f9" providerId="LiveId" clId="{29F1C9A3-AB2C-4855-84D2-E3FFCB0C0F39}" dt="2024-04-08T16:07:19.170" v="6" actId="47"/>
        <pc:sldMkLst>
          <pc:docMk/>
          <pc:sldMk cId="0" sldId="275"/>
        </pc:sldMkLst>
      </pc:sldChg>
      <pc:sldChg chg="del">
        <pc:chgData name="Sara Octenjak" userId="77f3e050aa28d9f9" providerId="LiveId" clId="{29F1C9A3-AB2C-4855-84D2-E3FFCB0C0F39}" dt="2024-04-08T16:07:20.256" v="7" actId="47"/>
        <pc:sldMkLst>
          <pc:docMk/>
          <pc:sldMk cId="0" sldId="276"/>
        </pc:sldMkLst>
      </pc:sldChg>
      <pc:sldChg chg="del">
        <pc:chgData name="Sara Octenjak" userId="77f3e050aa28d9f9" providerId="LiveId" clId="{29F1C9A3-AB2C-4855-84D2-E3FFCB0C0F39}" dt="2024-04-08T16:07:21.901" v="8" actId="47"/>
        <pc:sldMkLst>
          <pc:docMk/>
          <pc:sldMk cId="0" sldId="277"/>
        </pc:sldMkLst>
      </pc:sldChg>
      <pc:sldChg chg="del">
        <pc:chgData name="Sara Octenjak" userId="77f3e050aa28d9f9" providerId="LiveId" clId="{29F1C9A3-AB2C-4855-84D2-E3FFCB0C0F39}" dt="2024-04-08T16:07:22.716" v="9" actId="47"/>
        <pc:sldMkLst>
          <pc:docMk/>
          <pc:sldMk cId="0" sldId="278"/>
        </pc:sldMkLst>
      </pc:sldChg>
      <pc:sldChg chg="del">
        <pc:chgData name="Sara Octenjak" userId="77f3e050aa28d9f9" providerId="LiveId" clId="{29F1C9A3-AB2C-4855-84D2-E3FFCB0C0F39}" dt="2024-04-08T16:07:23.394" v="10" actId="47"/>
        <pc:sldMkLst>
          <pc:docMk/>
          <pc:sldMk cId="0" sldId="279"/>
        </pc:sldMkLst>
      </pc:sldChg>
      <pc:sldChg chg="del">
        <pc:chgData name="Sara Octenjak" userId="77f3e050aa28d9f9" providerId="LiveId" clId="{29F1C9A3-AB2C-4855-84D2-E3FFCB0C0F39}" dt="2024-04-08T16:07:23.739" v="11" actId="47"/>
        <pc:sldMkLst>
          <pc:docMk/>
          <pc:sldMk cId="0" sldId="280"/>
        </pc:sldMkLst>
      </pc:sldChg>
      <pc:sldChg chg="del">
        <pc:chgData name="Sara Octenjak" userId="77f3e050aa28d9f9" providerId="LiveId" clId="{29F1C9A3-AB2C-4855-84D2-E3FFCB0C0F39}" dt="2024-04-08T16:07:24.006" v="12" actId="47"/>
        <pc:sldMkLst>
          <pc:docMk/>
          <pc:sldMk cId="0" sldId="281"/>
        </pc:sldMkLst>
      </pc:sldChg>
      <pc:sldChg chg="del">
        <pc:chgData name="Sara Octenjak" userId="77f3e050aa28d9f9" providerId="LiveId" clId="{29F1C9A3-AB2C-4855-84D2-E3FFCB0C0F39}" dt="2024-04-08T16:07:24.259" v="13" actId="47"/>
        <pc:sldMkLst>
          <pc:docMk/>
          <pc:sldMk cId="0" sldId="282"/>
        </pc:sldMkLst>
      </pc:sldChg>
      <pc:sldChg chg="del">
        <pc:chgData name="Sara Octenjak" userId="77f3e050aa28d9f9" providerId="LiveId" clId="{29F1C9A3-AB2C-4855-84D2-E3FFCB0C0F39}" dt="2024-04-08T16:07:25.735" v="14" actId="47"/>
        <pc:sldMkLst>
          <pc:docMk/>
          <pc:sldMk cId="0" sldId="283"/>
        </pc:sldMkLst>
      </pc:sldChg>
      <pc:sldChg chg="del">
        <pc:chgData name="Sara Octenjak" userId="77f3e050aa28d9f9" providerId="LiveId" clId="{29F1C9A3-AB2C-4855-84D2-E3FFCB0C0F39}" dt="2024-04-08T16:07:26.293" v="15" actId="47"/>
        <pc:sldMkLst>
          <pc:docMk/>
          <pc:sldMk cId="0" sldId="284"/>
        </pc:sldMkLst>
      </pc:sldChg>
      <pc:sldChg chg="del">
        <pc:chgData name="Sara Octenjak" userId="77f3e050aa28d9f9" providerId="LiveId" clId="{29F1C9A3-AB2C-4855-84D2-E3FFCB0C0F39}" dt="2024-04-08T16:07:27.120" v="16" actId="47"/>
        <pc:sldMkLst>
          <pc:docMk/>
          <pc:sldMk cId="0" sldId="285"/>
        </pc:sldMkLst>
      </pc:sldChg>
      <pc:sldChg chg="del">
        <pc:chgData name="Sara Octenjak" userId="77f3e050aa28d9f9" providerId="LiveId" clId="{29F1C9A3-AB2C-4855-84D2-E3FFCB0C0F39}" dt="2024-04-08T16:07:27.978" v="17" actId="47"/>
        <pc:sldMkLst>
          <pc:docMk/>
          <pc:sldMk cId="0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.copernicus.eu/sites/default/files/2021-09/Agriculture_product_sheet_2020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ocs.google.com/presentation/d/1Y4wrpDCkn5_ET_zN9cxJJ2OhvZ0_rp69JTLJg_HRQIQ/edit#slide=id.gd6983e4cc0_0_0" TargetMode="External"/><Relationship Id="rId5" Type="http://schemas.openxmlformats.org/officeDocument/2006/relationships/hyperlink" Target="https://docs.google.com/presentation/d/1hVct60aqsw7yIOSxbdrw7m-uAm6-i50NZxHYTNW7ENU/edit#slide=id.gdf242edc81_0_83" TargetMode="External"/><Relationship Id="rId4" Type="http://schemas.openxmlformats.org/officeDocument/2006/relationships/hyperlink" Target="https://docs.google.com/presentation/d/15vHpRQ-KhrB6QtRhOFgdfmu7OCz23z0C-6WDL-Ub29k/edit#slide=id.p2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2400"/>
              <a:buFont typeface="Arial"/>
              <a:buNone/>
            </a:pPr>
            <a:r>
              <a:rPr lang="ca-ES" sz="2400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rPr>
              <a:t>(avec Carlos Delgado-Torres, Balakrishnan Solaraju Murali, Francisco Doblas-Reyes)</a:t>
            </a:r>
            <a:endParaRPr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c4b9ed402f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a-ES"/>
              <a:t>Expliquer climatologie et persistence</a:t>
            </a:r>
            <a:endParaRPr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a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Après l'évaluation de la qualité des prévisions, </a:t>
            </a:r>
            <a:r>
              <a:rPr lang="ca-ES" sz="1700" b="1">
                <a:solidFill>
                  <a:srgbClr val="124484"/>
                </a:solidFill>
                <a:latin typeface="Calibri"/>
                <a:ea typeface="Calibri"/>
                <a:cs typeface="Calibri"/>
                <a:sym typeface="Calibri"/>
              </a:rPr>
              <a:t>la meilleure source d'information</a:t>
            </a:r>
            <a:r>
              <a:rPr lang="ca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peut être sélectionnée pour chaque variable, région et période de prévision.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a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parties prenantes souhaitaient connaître la source d'information et la voir affichée en même temps que les prévisions.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g2c4b9ed402f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c4b9ed402f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 qui fournit des prévisions pluriannuelles des températures, des précipitations et des conditions de sécheresse pour les années à venir en Tanzanie et au Malawi.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Utilisé pour les réunions en personne avec les parties prenantes afin d'enrichir la discussion et de recevoir un retour d'information pour améliorer et adapter les informations climatiques.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g2c4b9ed402f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c4b9ed402f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a-ES"/>
              <a:t>only keep highlighted ones</a:t>
            </a:r>
            <a:endParaRPr/>
          </a:p>
        </p:txBody>
      </p:sp>
      <p:sp>
        <p:nvSpPr>
          <p:cNvPr id="208" name="Google Shape;208;g2c4b9ed402f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2" name="Google Shape;5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c8c99ac420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2c8c99ac420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>
                <a:latin typeface="Calibri"/>
                <a:ea typeface="Calibri"/>
                <a:cs typeface="Calibri"/>
                <a:sym typeface="Calibri"/>
              </a:rPr>
              <a:t>Paco has been researching this field with others for the past 10 years.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Contribue a Contribute to several components of CMIP6, one of which is DCPP (Decadal climate prediction project), both with hindcast and forecast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fr-FR" sz="1800" b="1" i="0" u="none" strike="noStrike" dirty="0">
                <a:solidFill>
                  <a:srgbClr val="124484"/>
                </a:solidFill>
                <a:effectLst/>
                <a:latin typeface="Calibri" panose="020F0502020204030204" pitchFamily="34" charset="0"/>
              </a:rPr>
              <a:t>Le Département des Sciences de la Terre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dirigé par Francisco </a:t>
            </a:r>
            <a:r>
              <a:rPr lang="fr-FR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Doblas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-Reyes, travaille sur un certain nombre de domaines allant de la </a:t>
            </a:r>
            <a:r>
              <a:rPr lang="fr-FR" sz="1800" b="1" i="0" u="none" strike="noStrike" dirty="0">
                <a:solidFill>
                  <a:srgbClr val="124484"/>
                </a:solidFill>
                <a:effectLst/>
                <a:latin typeface="Calibri" panose="020F0502020204030204" pitchFamily="34" charset="0"/>
              </a:rPr>
              <a:t>recherche la plus fondamentale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(comme la compréhension de la dynamique et de la physique du système climatique) aux </a:t>
            </a:r>
            <a:r>
              <a:rPr lang="fr-FR" sz="1800" b="1" i="0" u="none" strike="noStrike" dirty="0">
                <a:solidFill>
                  <a:srgbClr val="124484"/>
                </a:solidFill>
                <a:effectLst/>
                <a:latin typeface="Calibri" panose="020F0502020204030204" pitchFamily="34" charset="0"/>
              </a:rPr>
              <a:t>applications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(comme la traduction et la fourniture d'informations sur le climat aux parties prenantes).</a:t>
            </a:r>
            <a:endParaRPr lang="fr-FR" b="0" dirty="0">
              <a:effectLst/>
            </a:endParaRPr>
          </a:p>
          <a:p>
            <a:br>
              <a:rPr lang="fr-FR" dirty="0"/>
            </a:b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ca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Decadal services are on the rise in the Climate Services Team - post-processing the results of the models and focusing on applications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c4b9ed402f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c4b9ed402f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Co-production involves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Char char="-"/>
            </a:pPr>
            <a:r>
              <a:rPr lang="ca-E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close collaboration between climate scientists and stakeholders to develop and deliver usable climate information to support decisions relevant to their specific sector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Char char="-"/>
            </a:pPr>
            <a:r>
              <a:rPr lang="ca-E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understand their specific needs and requirements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Char char="-"/>
            </a:pPr>
            <a:r>
              <a:rPr lang="ca-E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these co-production steps can be repeated in an iterative process, including the users’ feedback to keep improving and tailoring the climate information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Co-exploration, Co-development, Co-evaluation, Knowledge exchange (feedback)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c4b9ed402f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c4b9ed402f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a-ES" dirty="0"/>
              <a:t>When the model is run and the predictions are created, we need to post-process the raw model output to create climate information.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a-ES" dirty="0"/>
              <a:t>Bias-adjustment: partially correct systematic errors and increase the reliability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a-ES" dirty="0"/>
              <a:t>Statistical downscaling: create regional information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a-ES" dirty="0"/>
              <a:t>Multi-model: account for model-specific errors and estimate model’s confidence. It generally increases the quality due to the larger ensemble size, error compensation and the signal that each model adds to the ensemble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c4b9ed402f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c4b9ed402f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/>
              <a:t>NE PAS rentrer dans les details, dire qu’il faut faire forecast quality assessment pour communiquer le skill score avec toutes les previsions pour renseigner sur le niveau confiance dans cette info</a:t>
            </a:r>
            <a:br>
              <a:rPr lang="ca-ES"/>
            </a:br>
            <a:br>
              <a:rPr lang="ca-ES"/>
            </a:br>
            <a:r>
              <a:rPr lang="ca-ES"/>
              <a:t>skill is matching the forecast to observations and reliability is fairness 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a-E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use word reliable. qualite.</a:t>
            </a:r>
            <a:endParaRPr sz="160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6de569e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c6de569e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/>
              <a:t>shows forecast of SPEI 6 only for the target month (harvest month for wheat at each specific location)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/>
              <a:t>LInk to Bala’s Agri product sheet: </a:t>
            </a:r>
            <a:r>
              <a:rPr lang="ca-ES" u="sng" dirty="0">
                <a:solidFill>
                  <a:schemeClr val="hlink"/>
                </a:solidFill>
                <a:hlinkClick r:id="rId3"/>
              </a:rPr>
              <a:t>https://climate.copernicus.eu/sites/default/files/2021-09/Agriculture_product_sheet_2020.pdf</a:t>
            </a:r>
            <a:r>
              <a:rPr lang="ca-E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/>
              <a:t>Some other ppts from this contract: </a:t>
            </a:r>
            <a:br>
              <a:rPr lang="ca-ES" dirty="0"/>
            </a:br>
            <a:r>
              <a:rPr lang="ca-ES" dirty="0"/>
              <a:t>This one has lessons learned from users and scientists, as well as all 4 cases in short (what Leon will show): </a:t>
            </a:r>
            <a:r>
              <a:rPr lang="ca-ES" u="sng" dirty="0">
                <a:solidFill>
                  <a:schemeClr val="hlink"/>
                </a:solidFill>
                <a:hlinkClick r:id="rId4"/>
              </a:rPr>
              <a:t>https://docs.google.com/presentation/d/15vHpRQ-KhrB6QtRhOFgdfmu7OCz23z0C-6WDL-Ub29k/edit#slide=id.p2</a:t>
            </a:r>
            <a:r>
              <a:rPr lang="ca-E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/>
              <a:t>Forecast product illustration for agriculture sector (where I took the above images from): </a:t>
            </a:r>
            <a:r>
              <a:rPr lang="ca-ES" u="sng" dirty="0">
                <a:solidFill>
                  <a:schemeClr val="hlink"/>
                </a:solidFill>
                <a:hlinkClick r:id="rId5"/>
              </a:rPr>
              <a:t>https://docs.google.com/presentation/d/1hVct60aqsw7yIOSxbdrw7m-uAm6-i50NZxHYTNW7ENU/edit#slide=id.gdf242edc81_0_83</a:t>
            </a:r>
            <a:r>
              <a:rPr lang="ca-E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/>
              <a:t>More details on agri and energy: </a:t>
            </a:r>
            <a:r>
              <a:rPr lang="ca-ES" u="sng" dirty="0">
                <a:solidFill>
                  <a:schemeClr val="hlink"/>
                </a:solidFill>
                <a:hlinkClick r:id="rId6"/>
              </a:rPr>
              <a:t>https://docs.google.com/presentation/d/1Y4wrpDCkn5_ET_zN9cxJJ2OhvZ0_rp69JTLJg_HRQIQ/edit#slide=id.gd6983e4cc0_0_0</a:t>
            </a:r>
            <a:r>
              <a:rPr lang="ca-E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c4b9ed402f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g2c4b9ed402f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c4b9ed402f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g2c4b9ed402f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4b9ed402f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2c4b9ed402f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Portad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7"/>
          <p:cNvSpPr/>
          <p:nvPr/>
        </p:nvSpPr>
        <p:spPr>
          <a:xfrm>
            <a:off x="4064000" y="6095686"/>
            <a:ext cx="8128000" cy="487533"/>
          </a:xfrm>
          <a:prstGeom prst="rect">
            <a:avLst/>
          </a:prstGeom>
          <a:solidFill>
            <a:schemeClr val="lt1">
              <a:alpha val="745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7"/>
          <p:cNvSpPr/>
          <p:nvPr/>
        </p:nvSpPr>
        <p:spPr>
          <a:xfrm>
            <a:off x="1" y="6095686"/>
            <a:ext cx="4064000" cy="487533"/>
          </a:xfrm>
          <a:prstGeom prst="rect">
            <a:avLst/>
          </a:prstGeom>
          <a:solidFill>
            <a:srgbClr val="004890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7"/>
          <p:cNvSpPr txBox="1">
            <a:spLocks noGrp="1"/>
          </p:cNvSpPr>
          <p:nvPr>
            <p:ph type="ctrTitle"/>
          </p:nvPr>
        </p:nvSpPr>
        <p:spPr>
          <a:xfrm>
            <a:off x="4963889" y="1631730"/>
            <a:ext cx="6702593" cy="299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5200"/>
              <a:buFont typeface="Calibri"/>
              <a:buNone/>
              <a:defRPr sz="5200" b="1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ubTitle" idx="1"/>
          </p:nvPr>
        </p:nvSpPr>
        <p:spPr>
          <a:xfrm>
            <a:off x="4963889" y="4762500"/>
            <a:ext cx="6702593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body" idx="2"/>
          </p:nvPr>
        </p:nvSpPr>
        <p:spPr>
          <a:xfrm>
            <a:off x="325968" y="6095686"/>
            <a:ext cx="3255433" cy="487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body" idx="3"/>
          </p:nvPr>
        </p:nvSpPr>
        <p:spPr>
          <a:xfrm>
            <a:off x="4963888" y="6095685"/>
            <a:ext cx="6702595" cy="487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890"/>
              </a:buClr>
              <a:buSzPts val="2400"/>
              <a:buNone/>
              <a:defRPr>
                <a:solidFill>
                  <a:srgbClr val="00489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0" y="256068"/>
            <a:ext cx="12192000" cy="8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4000"/>
              <a:buFont typeface="Calibri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603657" y="1514475"/>
            <a:ext cx="10984685" cy="466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portada">
  <p:cSld name="Contraportad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/>
          <p:nvPr/>
        </p:nvSpPr>
        <p:spPr>
          <a:xfrm>
            <a:off x="4064000" y="6095686"/>
            <a:ext cx="8128000" cy="487533"/>
          </a:xfrm>
          <a:prstGeom prst="rect">
            <a:avLst/>
          </a:prstGeom>
          <a:solidFill>
            <a:schemeClr val="lt1">
              <a:alpha val="745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4963889" y="1631730"/>
            <a:ext cx="6702593" cy="299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8000"/>
              <a:buFont typeface="Calibri"/>
              <a:buNone/>
              <a:defRPr sz="8000" b="1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4963889" y="4900141"/>
            <a:ext cx="6702593" cy="82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9"/>
          <p:cNvSpPr/>
          <p:nvPr/>
        </p:nvSpPr>
        <p:spPr>
          <a:xfrm>
            <a:off x="1" y="6095686"/>
            <a:ext cx="4064000" cy="487533"/>
          </a:xfrm>
          <a:prstGeom prst="rect">
            <a:avLst/>
          </a:prstGeom>
          <a:solidFill>
            <a:srgbClr val="004890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2"/>
          </p:nvPr>
        </p:nvSpPr>
        <p:spPr>
          <a:xfrm>
            <a:off x="4963888" y="6095685"/>
            <a:ext cx="6702595" cy="487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890"/>
              </a:buClr>
              <a:buSzPts val="2400"/>
              <a:buNone/>
              <a:defRPr>
                <a:solidFill>
                  <a:srgbClr val="00489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subtítulo y objetos">
  <p:cSld name="Título, subtítulo y objeto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0" y="256068"/>
            <a:ext cx="12192000" cy="8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595618" y="1569411"/>
            <a:ext cx="10996916" cy="4566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0" y="1057275"/>
            <a:ext cx="12192000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parador">
  <p:cSld name="Separado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title"/>
          </p:nvPr>
        </p:nvSpPr>
        <p:spPr>
          <a:xfrm>
            <a:off x="603658" y="3028528"/>
            <a:ext cx="10984684" cy="8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40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0" y="256068"/>
            <a:ext cx="12192000" cy="8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1244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603657" y="1514475"/>
            <a:ext cx="10984685" cy="466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hadleyserver.metoffice.gov.uk/wmolc/" TargetMode="External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arth.bsc.es/shiny/cdelgado_FOCUS-Africa-casestud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>
            <a:spLocks noGrp="1"/>
          </p:cNvSpPr>
          <p:nvPr>
            <p:ph type="ctrTitle"/>
          </p:nvPr>
        </p:nvSpPr>
        <p:spPr>
          <a:xfrm>
            <a:off x="4408755" y="1584853"/>
            <a:ext cx="7565245" cy="2677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5200"/>
              <a:buFont typeface="Calibri"/>
              <a:buNone/>
            </a:pPr>
            <a:r>
              <a:rPr lang="fr-FR" sz="4000" dirty="0"/>
              <a:t>Retour d’expérience du Barcelona </a:t>
            </a:r>
            <a:r>
              <a:rPr lang="fr-FR" sz="4000" dirty="0" err="1"/>
              <a:t>Supercomputing</a:t>
            </a:r>
            <a:r>
              <a:rPr lang="fr-FR" sz="4000" dirty="0"/>
              <a:t> Center</a:t>
            </a:r>
            <a:r>
              <a:rPr lang="hr-HR" sz="4000" dirty="0"/>
              <a:t> sur les s</a:t>
            </a:r>
            <a:r>
              <a:rPr lang="ca-ES" sz="4000" dirty="0"/>
              <a:t>ervices climatiques décennales</a:t>
            </a:r>
            <a:endParaRPr sz="4000" dirty="0"/>
          </a:p>
        </p:txBody>
      </p:sp>
      <p:sp>
        <p:nvSpPr>
          <p:cNvPr id="35" name="Google Shape;35;p1"/>
          <p:cNvSpPr txBox="1">
            <a:spLocks noGrp="1"/>
          </p:cNvSpPr>
          <p:nvPr>
            <p:ph type="subTitle" idx="1"/>
          </p:nvPr>
        </p:nvSpPr>
        <p:spPr>
          <a:xfrm>
            <a:off x="4408755" y="3941371"/>
            <a:ext cx="7796744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sz="1600" b="1" i="1" dirty="0">
                <a:solidFill>
                  <a:srgbClr val="004890"/>
                </a:solidFill>
              </a:rPr>
              <a:t>Atelier</a:t>
            </a:r>
            <a:r>
              <a:rPr lang="hr-HR" sz="1600" b="1" i="1" dirty="0">
                <a:solidFill>
                  <a:srgbClr val="004890"/>
                </a:solidFill>
              </a:rPr>
              <a:t>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sz="1600" i="1" dirty="0">
                <a:solidFill>
                  <a:srgbClr val="004890"/>
                </a:solidFill>
              </a:rPr>
              <a:t>La prise de décision et l'incertitude climatique: apport des prévisions climatiques</a:t>
            </a:r>
            <a:r>
              <a:rPr lang="hr-HR" sz="1600" i="1" dirty="0">
                <a:solidFill>
                  <a:srgbClr val="004890"/>
                </a:solidFill>
              </a:rPr>
              <a:t> </a:t>
            </a:r>
            <a:r>
              <a:rPr lang="fr-FR" sz="1600" i="1" dirty="0">
                <a:solidFill>
                  <a:srgbClr val="004890"/>
                </a:solidFill>
              </a:rPr>
              <a:t>décennales</a:t>
            </a:r>
          </a:p>
        </p:txBody>
      </p:sp>
      <p:sp>
        <p:nvSpPr>
          <p:cNvPr id="36" name="Google Shape;36;p1"/>
          <p:cNvSpPr txBox="1">
            <a:spLocks noGrp="1"/>
          </p:cNvSpPr>
          <p:nvPr>
            <p:ph type="body" idx="2"/>
          </p:nvPr>
        </p:nvSpPr>
        <p:spPr>
          <a:xfrm>
            <a:off x="325975" y="6095625"/>
            <a:ext cx="32553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"/>
              <a:buNone/>
            </a:pPr>
            <a:r>
              <a:rPr lang="ca-ES" sz="1879"/>
              <a:t>le 11 avril</a:t>
            </a:r>
            <a:br>
              <a:rPr lang="ca-ES" sz="1879"/>
            </a:br>
            <a:r>
              <a:rPr lang="ca-ES" sz="1879"/>
              <a:t>Bordeaux, France</a:t>
            </a:r>
            <a:endParaRPr sz="1879"/>
          </a:p>
        </p:txBody>
      </p:sp>
      <p:sp>
        <p:nvSpPr>
          <p:cNvPr id="37" name="Google Shape;37;p1"/>
          <p:cNvSpPr txBox="1">
            <a:spLocks noGrp="1"/>
          </p:cNvSpPr>
          <p:nvPr>
            <p:ph type="body" idx="3"/>
          </p:nvPr>
        </p:nvSpPr>
        <p:spPr>
          <a:xfrm>
            <a:off x="4963901" y="6095675"/>
            <a:ext cx="699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2400"/>
              <a:buNone/>
            </a:pPr>
            <a:r>
              <a:rPr lang="ca-ES"/>
              <a:t>Sara Octenjak, BSC</a:t>
            </a: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4141C5-EEF5-3A02-128B-92A927397D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170" y="4866588"/>
            <a:ext cx="3663830" cy="10104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c4b9ed402f_0_260"/>
          <p:cNvSpPr txBox="1">
            <a:spLocks noGrp="1"/>
          </p:cNvSpPr>
          <p:nvPr>
            <p:ph type="title"/>
          </p:nvPr>
        </p:nvSpPr>
        <p:spPr>
          <a:xfrm>
            <a:off x="825600" y="293667"/>
            <a:ext cx="105408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4000"/>
              <a:buFont typeface="Calibri"/>
              <a:buNone/>
            </a:pPr>
            <a:r>
              <a:rPr lang="ca-ES"/>
              <a:t>Des prévisions de la plus haute qualité</a:t>
            </a:r>
            <a:endParaRPr/>
          </a:p>
        </p:txBody>
      </p:sp>
      <p:pic>
        <p:nvPicPr>
          <p:cNvPr id="195" name="Google Shape;195;g2c4b9ed402f_0_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0525" y="1123025"/>
            <a:ext cx="8615676" cy="563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c4b9ed402f_0_260"/>
          <p:cNvSpPr txBox="1">
            <a:spLocks noGrp="1"/>
          </p:cNvSpPr>
          <p:nvPr>
            <p:ph type="title"/>
          </p:nvPr>
        </p:nvSpPr>
        <p:spPr>
          <a:xfrm>
            <a:off x="152225" y="1505372"/>
            <a:ext cx="28917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700" b="0">
                <a:solidFill>
                  <a:schemeClr val="dk1"/>
                </a:solidFill>
              </a:rPr>
              <a:t>Après l'évaluation de la qualité des prévisions, </a:t>
            </a:r>
            <a:r>
              <a:rPr lang="ca-ES" sz="1700"/>
              <a:t>la meilleure source d'information</a:t>
            </a:r>
            <a:r>
              <a:rPr lang="ca-ES" sz="1700" b="0">
                <a:solidFill>
                  <a:schemeClr val="dk1"/>
                </a:solidFill>
              </a:rPr>
              <a:t> peut être sélectionnée pour chaque variable, région et période de prévision.</a:t>
            </a:r>
            <a:endParaRPr sz="1700" b="0">
              <a:solidFill>
                <a:schemeClr val="dk1"/>
              </a:solidFill>
            </a:endParaRPr>
          </a:p>
        </p:txBody>
      </p:sp>
      <p:sp>
        <p:nvSpPr>
          <p:cNvPr id="197" name="Google Shape;197;g2c4b9ed402f_0_260"/>
          <p:cNvSpPr txBox="1"/>
          <p:nvPr/>
        </p:nvSpPr>
        <p:spPr>
          <a:xfrm>
            <a:off x="11732800" y="6427200"/>
            <a:ext cx="4593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ca-E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2c4b9ed402f_0_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610692"/>
            <a:ext cx="4224526" cy="619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c4b9ed402f_0_2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0410" y="783342"/>
            <a:ext cx="4106786" cy="60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c4b9ed402f_0_238"/>
          <p:cNvSpPr txBox="1">
            <a:spLocks noGrp="1"/>
          </p:cNvSpPr>
          <p:nvPr>
            <p:ph type="title"/>
          </p:nvPr>
        </p:nvSpPr>
        <p:spPr>
          <a:xfrm>
            <a:off x="825600" y="182442"/>
            <a:ext cx="105408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4000"/>
              <a:buFont typeface="Calibri"/>
              <a:buNone/>
            </a:pPr>
            <a:r>
              <a:rPr lang="ca-ES"/>
              <a:t>Produits de prévision imprimés</a:t>
            </a:r>
            <a:endParaRPr/>
          </a:p>
        </p:txBody>
      </p:sp>
      <p:sp>
        <p:nvSpPr>
          <p:cNvPr id="166" name="Google Shape;166;g2c4b9ed402f_0_238"/>
          <p:cNvSpPr txBox="1"/>
          <p:nvPr/>
        </p:nvSpPr>
        <p:spPr>
          <a:xfrm>
            <a:off x="11732800" y="6427200"/>
            <a:ext cx="4593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ca-E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c4b9ed402f_0_321"/>
          <p:cNvSpPr txBox="1">
            <a:spLocks noGrp="1"/>
          </p:cNvSpPr>
          <p:nvPr>
            <p:ph type="title"/>
          </p:nvPr>
        </p:nvSpPr>
        <p:spPr>
          <a:xfrm>
            <a:off x="1524000" y="36550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4000"/>
              <a:buFont typeface="Calibri"/>
              <a:buNone/>
            </a:pPr>
            <a:r>
              <a:rPr lang="ca-ES"/>
              <a:t>A l’avenir</a:t>
            </a:r>
            <a:endParaRPr/>
          </a:p>
        </p:txBody>
      </p:sp>
      <p:sp>
        <p:nvSpPr>
          <p:cNvPr id="211" name="Google Shape;211;g2c4b9ed402f_0_321"/>
          <p:cNvSpPr txBox="1"/>
          <p:nvPr/>
        </p:nvSpPr>
        <p:spPr>
          <a:xfrm>
            <a:off x="11732800" y="6427200"/>
            <a:ext cx="4593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ca-E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45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g2c4b9ed402f_0_321"/>
          <p:cNvSpPr txBox="1">
            <a:spLocks noGrp="1"/>
          </p:cNvSpPr>
          <p:nvPr>
            <p:ph type="body" idx="1"/>
          </p:nvPr>
        </p:nvSpPr>
        <p:spPr>
          <a:xfrm>
            <a:off x="899500" y="1404900"/>
            <a:ext cx="10650300" cy="404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12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1700"/>
              <a:buFont typeface="Calibri"/>
              <a:buChar char="●"/>
            </a:pPr>
            <a:r>
              <a:rPr lang="ca-ES" sz="1700"/>
              <a:t>Faire progresser les connaissances sur les sources de prévisibilité et les méthodes de post-traitement afin d'</a:t>
            </a:r>
            <a:r>
              <a:rPr lang="ca-ES" sz="1700" b="1">
                <a:solidFill>
                  <a:srgbClr val="124484"/>
                </a:solidFill>
              </a:rPr>
              <a:t>améliorer la qualité et la fiabilité</a:t>
            </a:r>
            <a:r>
              <a:rPr lang="ca-ES" sz="1700"/>
              <a:t> des prévisions.</a:t>
            </a:r>
            <a:endParaRPr sz="1700"/>
          </a:p>
          <a:p>
            <a:pPr marL="6096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609600" lvl="0" indent="-412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1700"/>
              <a:buFont typeface="Calibri"/>
              <a:buChar char="●"/>
            </a:pPr>
            <a:r>
              <a:rPr lang="ca-ES" sz="1700"/>
              <a:t>Étudier la possibilité d'utiliser les résultats des modèles de système de la terre comme</a:t>
            </a:r>
            <a:r>
              <a:rPr lang="ca-ES" sz="1700" b="1"/>
              <a:t> </a:t>
            </a:r>
            <a:r>
              <a:rPr lang="ca-ES" sz="1700" b="1">
                <a:solidFill>
                  <a:srgbClr val="124484"/>
                </a:solidFill>
              </a:rPr>
              <a:t>données d'entrée pour les modèles statistiques</a:t>
            </a:r>
            <a:r>
              <a:rPr lang="ca-ES" sz="1700"/>
              <a:t> qui prévoient des variables pertinentes pour l'utilisateur (par exemple, le rendement agricole, les ravageurs et les maladies des plantes, les facteurs de capacité éolienne et solaire...)</a:t>
            </a:r>
            <a:endParaRPr sz="1700"/>
          </a:p>
          <a:p>
            <a:pPr marL="6096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609600" lvl="0" indent="-412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1700"/>
              <a:buFont typeface="Calibri"/>
              <a:buChar char="●"/>
            </a:pPr>
            <a:r>
              <a:rPr lang="ca-ES" sz="1700"/>
              <a:t>Continuer à travailler sur le processus de coproduction, et aborder la question de "</a:t>
            </a:r>
            <a:r>
              <a:rPr lang="ca-ES" sz="1700" b="1">
                <a:solidFill>
                  <a:srgbClr val="124484"/>
                </a:solidFill>
              </a:rPr>
              <a:t>Quel niveau de skill est nécessaire pour considérer qu'une prévision est de qualité suffisante?</a:t>
            </a:r>
            <a:r>
              <a:rPr lang="ca-ES" sz="1700"/>
              <a:t>".</a:t>
            </a:r>
            <a:endParaRPr sz="1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5"/>
          <p:cNvSpPr txBox="1">
            <a:spLocks noGrp="1"/>
          </p:cNvSpPr>
          <p:nvPr>
            <p:ph type="ctrTitle"/>
          </p:nvPr>
        </p:nvSpPr>
        <p:spPr>
          <a:xfrm>
            <a:off x="4963889" y="1631730"/>
            <a:ext cx="6702593" cy="299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8000"/>
              <a:buFont typeface="Calibri"/>
              <a:buNone/>
            </a:pPr>
            <a:r>
              <a:rPr lang="ca-ES"/>
              <a:t>Merci pour votre attention</a:t>
            </a:r>
            <a:endParaRPr/>
          </a:p>
        </p:txBody>
      </p:sp>
      <p:sp>
        <p:nvSpPr>
          <p:cNvPr id="505" name="Google Shape;505;p15"/>
          <p:cNvSpPr txBox="1">
            <a:spLocks noGrp="1"/>
          </p:cNvSpPr>
          <p:nvPr>
            <p:ph type="subTitle" idx="1"/>
          </p:nvPr>
        </p:nvSpPr>
        <p:spPr>
          <a:xfrm>
            <a:off x="4963889" y="4900141"/>
            <a:ext cx="6702593" cy="82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a-ES"/>
              <a:t>Sara Octenjak</a:t>
            </a:r>
            <a:endParaRPr/>
          </a:p>
        </p:txBody>
      </p:sp>
      <p:sp>
        <p:nvSpPr>
          <p:cNvPr id="506" name="Google Shape;506;p15"/>
          <p:cNvSpPr txBox="1">
            <a:spLocks noGrp="1"/>
          </p:cNvSpPr>
          <p:nvPr>
            <p:ph type="body" idx="2"/>
          </p:nvPr>
        </p:nvSpPr>
        <p:spPr>
          <a:xfrm>
            <a:off x="4963888" y="6095685"/>
            <a:ext cx="6702595" cy="487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2400"/>
              <a:buNone/>
            </a:pPr>
            <a:r>
              <a:rPr lang="ca-ES"/>
              <a:t>sara.octenjak@bsc.es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c8c99ac420_0_44"/>
          <p:cNvSpPr txBox="1">
            <a:spLocks noGrp="1"/>
          </p:cNvSpPr>
          <p:nvPr>
            <p:ph type="title"/>
          </p:nvPr>
        </p:nvSpPr>
        <p:spPr>
          <a:xfrm>
            <a:off x="0" y="402393"/>
            <a:ext cx="12192000" cy="80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/>
              <a:t>Expérience de BSC avec les prévisions décennales</a:t>
            </a:r>
            <a:endParaRPr/>
          </a:p>
        </p:txBody>
      </p:sp>
      <p:sp>
        <p:nvSpPr>
          <p:cNvPr id="50" name="Google Shape;50;g2c8c99ac420_0_44"/>
          <p:cNvSpPr txBox="1">
            <a:spLocks noGrp="1"/>
          </p:cNvSpPr>
          <p:nvPr>
            <p:ph type="body" idx="1"/>
          </p:nvPr>
        </p:nvSpPr>
        <p:spPr>
          <a:xfrm>
            <a:off x="603600" y="1441250"/>
            <a:ext cx="10984800" cy="324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ca-ES" sz="1800" b="1" dirty="0">
                <a:solidFill>
                  <a:srgbClr val="124484"/>
                </a:solidFill>
              </a:rPr>
              <a:t>Le Département des Sciences de la Terre</a:t>
            </a:r>
            <a:r>
              <a:rPr lang="ca-ES" sz="1800" dirty="0"/>
              <a:t>, dirigé par Francisco Doblas-Reyes, travaille sur un certain nombre de domaines allant de la </a:t>
            </a:r>
            <a:r>
              <a:rPr lang="ca-ES" sz="1800" b="1" dirty="0">
                <a:solidFill>
                  <a:srgbClr val="124484"/>
                </a:solidFill>
              </a:rPr>
              <a:t>recherche la plus fondamentale</a:t>
            </a:r>
            <a:r>
              <a:rPr lang="ca-ES" sz="1800" dirty="0"/>
              <a:t> aux </a:t>
            </a:r>
            <a:r>
              <a:rPr lang="ca-ES" sz="1800" b="1" dirty="0">
                <a:solidFill>
                  <a:srgbClr val="124484"/>
                </a:solidFill>
              </a:rPr>
              <a:t>applications</a:t>
            </a:r>
            <a:r>
              <a:rPr lang="ca-ES" sz="1800" dirty="0"/>
              <a:t>.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endParaRPr sz="1800" dirty="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-ES" sz="1800" i="1" dirty="0"/>
              <a:t>Global producing center</a:t>
            </a:r>
            <a:r>
              <a:rPr lang="ca-ES" sz="1800" dirty="0"/>
              <a:t> - fournit </a:t>
            </a:r>
            <a:r>
              <a:rPr lang="ca-ES" sz="1800" b="1" dirty="0">
                <a:solidFill>
                  <a:srgbClr val="124484"/>
                </a:solidFill>
              </a:rPr>
              <a:t>des prévisions opérationnelles</a:t>
            </a:r>
            <a:r>
              <a:rPr lang="ca-ES" sz="1800" dirty="0"/>
              <a:t> au centre principal de prévision du climat annuel-décennal (</a:t>
            </a:r>
            <a:r>
              <a:rPr lang="ca-ES" sz="1800" i="1" dirty="0">
                <a:uFill>
                  <a:noFill/>
                </a:uFill>
                <a:hlinkClick r:id="rId3"/>
              </a:rPr>
              <a:t>Lead Centre for Annual-to-Decadal Climate Prediction</a:t>
            </a:r>
            <a:r>
              <a:rPr lang="ca-ES" sz="1800" i="1" dirty="0"/>
              <a:t>)</a:t>
            </a:r>
            <a:endParaRPr sz="1800" i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endParaRPr sz="1800" i="1" dirty="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-ES" sz="1800" dirty="0"/>
              <a:t>Fait partie de </a:t>
            </a:r>
            <a:r>
              <a:rPr lang="ca-ES" sz="1800" b="1" dirty="0">
                <a:solidFill>
                  <a:srgbClr val="124484"/>
                </a:solidFill>
              </a:rPr>
              <a:t>consortium EC-Earth</a:t>
            </a:r>
            <a:r>
              <a:rPr lang="ca-ES" sz="1800" dirty="0"/>
              <a:t> et contribue au développement du modèle EC-Earth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-ES" sz="1800" dirty="0"/>
              <a:t>A part EC-Earth, BSC utilise les prévisions d'autres institutions dans un contexte </a:t>
            </a:r>
            <a:r>
              <a:rPr lang="ca-ES" sz="1800" b="1" dirty="0">
                <a:solidFill>
                  <a:srgbClr val="124484"/>
                </a:solidFill>
              </a:rPr>
              <a:t>multi-modèle</a:t>
            </a:r>
            <a:endParaRPr sz="1800" b="1" dirty="0">
              <a:solidFill>
                <a:srgbClr val="124484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endParaRPr sz="1800" b="1" dirty="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-ES" sz="1800" dirty="0"/>
              <a:t>L'équipe des </a:t>
            </a:r>
            <a:r>
              <a:rPr lang="ca-ES" sz="1800" b="1" dirty="0">
                <a:solidFill>
                  <a:srgbClr val="124484"/>
                </a:solidFill>
              </a:rPr>
              <a:t>Services Climatiques</a:t>
            </a:r>
            <a:r>
              <a:rPr lang="ca-ES" sz="1800" dirty="0"/>
              <a:t>: post-traitement des résultats des modèles pour </a:t>
            </a:r>
            <a:r>
              <a:rPr lang="ca-ES" sz="1800" b="1" dirty="0">
                <a:solidFill>
                  <a:srgbClr val="124484"/>
                </a:solidFill>
              </a:rPr>
              <a:t>les applications </a:t>
            </a:r>
            <a:r>
              <a:rPr lang="ca-ES" sz="1800" dirty="0"/>
              <a:t>dans différents secteurs</a:t>
            </a:r>
            <a:endParaRPr sz="1800" dirty="0"/>
          </a:p>
        </p:txBody>
      </p:sp>
      <p:grpSp>
        <p:nvGrpSpPr>
          <p:cNvPr id="51" name="Google Shape;51;g2c8c99ac420_0_44"/>
          <p:cNvGrpSpPr/>
          <p:nvPr/>
        </p:nvGrpSpPr>
        <p:grpSpPr>
          <a:xfrm>
            <a:off x="2065935" y="4353676"/>
            <a:ext cx="8435711" cy="1701499"/>
            <a:chOff x="342031" y="4408787"/>
            <a:chExt cx="8435711" cy="1701499"/>
          </a:xfrm>
        </p:grpSpPr>
        <p:grpSp>
          <p:nvGrpSpPr>
            <p:cNvPr id="52" name="Google Shape;52;g2c8c99ac420_0_44"/>
            <p:cNvGrpSpPr/>
            <p:nvPr/>
          </p:nvGrpSpPr>
          <p:grpSpPr>
            <a:xfrm>
              <a:off x="366176" y="4408787"/>
              <a:ext cx="8411566" cy="1190857"/>
              <a:chOff x="2358462" y="4022065"/>
              <a:chExt cx="9118229" cy="1290902"/>
            </a:xfrm>
          </p:grpSpPr>
          <p:sp>
            <p:nvSpPr>
              <p:cNvPr id="53" name="Google Shape;53;g2c8c99ac420_0_44"/>
              <p:cNvSpPr/>
              <p:nvPr/>
            </p:nvSpPr>
            <p:spPr>
              <a:xfrm rot="8100000">
                <a:off x="2540192" y="4218433"/>
                <a:ext cx="927441" cy="898167"/>
              </a:xfrm>
              <a:prstGeom prst="teardrop">
                <a:avLst>
                  <a:gd name="adj" fmla="val 100000"/>
                </a:avLst>
              </a:prstGeom>
              <a:blipFill rotWithShape="0">
                <a:blip r:embed="rId4">
                  <a:alphaModFix/>
                </a:blip>
                <a:stretch>
                  <a:fillRect l="-20002" t="-5" r="-54984" b="-4"/>
                </a:stretch>
              </a:blipFill>
              <a:ln w="254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489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g2c8c99ac420_0_44"/>
              <p:cNvSpPr/>
              <p:nvPr/>
            </p:nvSpPr>
            <p:spPr>
              <a:xfrm rot="8100000">
                <a:off x="3769147" y="4218433"/>
                <a:ext cx="927441" cy="898167"/>
              </a:xfrm>
              <a:prstGeom prst="teardrop">
                <a:avLst>
                  <a:gd name="adj" fmla="val 100000"/>
                </a:avLst>
              </a:prstGeom>
              <a:blipFill rotWithShape="0">
                <a:blip r:embed="rId5">
                  <a:alphaModFix/>
                </a:blip>
                <a:stretch>
                  <a:fillRect l="-20002" t="-5" r="-54984" b="-4"/>
                </a:stretch>
              </a:blipFill>
              <a:ln w="254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489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g2c8c99ac420_0_44"/>
              <p:cNvSpPr/>
              <p:nvPr/>
            </p:nvSpPr>
            <p:spPr>
              <a:xfrm rot="8100000">
                <a:off x="5006340" y="4218434"/>
                <a:ext cx="927441" cy="898167"/>
              </a:xfrm>
              <a:prstGeom prst="teardrop">
                <a:avLst>
                  <a:gd name="adj" fmla="val 100000"/>
                </a:avLst>
              </a:prstGeom>
              <a:blipFill rotWithShape="0">
                <a:blip r:embed="rId6">
                  <a:alphaModFix/>
                </a:blip>
                <a:stretch>
                  <a:fillRect l="-23997" t="-2" r="-54992" b="-7"/>
                </a:stretch>
              </a:blipFill>
              <a:ln w="254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489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g2c8c99ac420_0_44"/>
              <p:cNvSpPr/>
              <p:nvPr/>
            </p:nvSpPr>
            <p:spPr>
              <a:xfrm rot="8100000">
                <a:off x="6438369" y="4218432"/>
                <a:ext cx="927441" cy="898167"/>
              </a:xfrm>
              <a:prstGeom prst="teardrop">
                <a:avLst>
                  <a:gd name="adj" fmla="val 100000"/>
                </a:avLst>
              </a:prstGeom>
              <a:blipFill rotWithShape="0">
                <a:blip r:embed="rId7">
                  <a:alphaModFix/>
                </a:blip>
                <a:stretch>
                  <a:fillRect l="-80983" t="-40002" r="-79983" b="-2"/>
                </a:stretch>
              </a:blipFill>
              <a:ln w="254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489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g2c8c99ac420_0_44"/>
              <p:cNvSpPr/>
              <p:nvPr/>
            </p:nvSpPr>
            <p:spPr>
              <a:xfrm rot="8100000">
                <a:off x="7893131" y="4218431"/>
                <a:ext cx="927441" cy="898167"/>
              </a:xfrm>
              <a:prstGeom prst="teardrop">
                <a:avLst>
                  <a:gd name="adj" fmla="val 100000"/>
                </a:avLst>
              </a:prstGeom>
              <a:blipFill rotWithShape="0">
                <a:blip r:embed="rId8">
                  <a:alphaModFix/>
                </a:blip>
                <a:stretch>
                  <a:fillRect l="-80983" t="-40002" r="-79983" b="-2"/>
                </a:stretch>
              </a:blipFill>
              <a:ln w="254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489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g2c8c99ac420_0_44"/>
              <p:cNvSpPr/>
              <p:nvPr/>
            </p:nvSpPr>
            <p:spPr>
              <a:xfrm rot="8100000">
                <a:off x="9130325" y="4218432"/>
                <a:ext cx="927441" cy="898167"/>
              </a:xfrm>
              <a:prstGeom prst="teardrop">
                <a:avLst>
                  <a:gd name="adj" fmla="val 100000"/>
                </a:avLst>
              </a:prstGeom>
              <a:blipFill rotWithShape="0">
                <a:blip r:embed="rId9">
                  <a:alphaModFix/>
                </a:blip>
                <a:stretch>
                  <a:fillRect l="-44981" t="-40001" r="-141979" b="-5"/>
                </a:stretch>
              </a:blipFill>
              <a:ln w="254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489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g2c8c99ac420_0_44"/>
              <p:cNvSpPr/>
              <p:nvPr/>
            </p:nvSpPr>
            <p:spPr>
              <a:xfrm rot="8100000">
                <a:off x="10367521" y="4218431"/>
                <a:ext cx="927441" cy="898167"/>
              </a:xfrm>
              <a:prstGeom prst="teardrop">
                <a:avLst>
                  <a:gd name="adj" fmla="val 100000"/>
                </a:avLst>
              </a:prstGeom>
              <a:blipFill rotWithShape="0">
                <a:blip r:embed="rId10">
                  <a:alphaModFix/>
                </a:blip>
                <a:stretch>
                  <a:fillRect l="-72988" t="-10005" r="-59992" b="-1"/>
                </a:stretch>
              </a:blipFill>
              <a:ln w="254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489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0" name="Google Shape;60;g2c8c99ac420_0_44"/>
            <p:cNvSpPr txBox="1"/>
            <p:nvPr/>
          </p:nvSpPr>
          <p:spPr>
            <a:xfrm>
              <a:off x="342031" y="5651591"/>
              <a:ext cx="1260900" cy="2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ca-ES" sz="1400" b="0" i="0" u="none" strike="noStrike" cap="none">
                  <a:solidFill>
                    <a:srgbClr val="004890"/>
                  </a:solidFill>
                  <a:latin typeface="Calibri"/>
                  <a:ea typeface="Calibri"/>
                  <a:cs typeface="Calibri"/>
                  <a:sym typeface="Calibri"/>
                </a:rPr>
                <a:t>Infrastructure</a:t>
              </a:r>
              <a:endParaRPr sz="1400" b="0" i="0" u="none" strike="noStrike" cap="non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g2c8c99ac420_0_44"/>
            <p:cNvSpPr txBox="1"/>
            <p:nvPr/>
          </p:nvSpPr>
          <p:spPr>
            <a:xfrm>
              <a:off x="1692623" y="5651586"/>
              <a:ext cx="814500" cy="4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ca-ES">
                  <a:solidFill>
                    <a:srgbClr val="004890"/>
                  </a:solidFill>
                  <a:latin typeface="Calibri"/>
                  <a:ea typeface="Calibri"/>
                  <a:cs typeface="Calibri"/>
                  <a:sym typeface="Calibri"/>
                </a:rPr>
                <a:t>Energie solaire</a:t>
              </a:r>
              <a:endParaRPr sz="1400" b="0" i="0" u="none" strike="noStrike" cap="non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g2c8c99ac420_0_44"/>
            <p:cNvSpPr txBox="1"/>
            <p:nvPr/>
          </p:nvSpPr>
          <p:spPr>
            <a:xfrm>
              <a:off x="2553919" y="5651586"/>
              <a:ext cx="1365300" cy="4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ca-ES">
                  <a:solidFill>
                    <a:srgbClr val="004890"/>
                  </a:solidFill>
                  <a:latin typeface="Calibri"/>
                  <a:ea typeface="Calibri"/>
                  <a:cs typeface="Calibri"/>
                  <a:sym typeface="Calibri"/>
                </a:rPr>
                <a:t>Développement urbain</a:t>
              </a:r>
              <a:endParaRPr sz="1400" b="0" i="0" u="none" strike="noStrike" cap="non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g2c8c99ac420_0_44"/>
            <p:cNvSpPr txBox="1"/>
            <p:nvPr/>
          </p:nvSpPr>
          <p:spPr>
            <a:xfrm>
              <a:off x="4035669" y="5651591"/>
              <a:ext cx="1044006" cy="2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ca-ES" sz="1400" b="0" i="0" u="none" strike="noStrike" cap="none" dirty="0">
                  <a:solidFill>
                    <a:srgbClr val="004890"/>
                  </a:solidFill>
                  <a:latin typeface="Calibri"/>
                  <a:ea typeface="Calibri"/>
                  <a:cs typeface="Calibri"/>
                  <a:sym typeface="Calibri"/>
                </a:rPr>
                <a:t>Transport</a:t>
              </a:r>
              <a:endParaRPr sz="1400" b="0" i="0" u="none" strike="noStrike" cap="none" dirty="0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g2c8c99ac420_0_44"/>
            <p:cNvSpPr txBox="1"/>
            <p:nvPr/>
          </p:nvSpPr>
          <p:spPr>
            <a:xfrm>
              <a:off x="5423423" y="5638936"/>
              <a:ext cx="871500" cy="4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ca-ES">
                  <a:solidFill>
                    <a:srgbClr val="004890"/>
                  </a:solidFill>
                  <a:latin typeface="Calibri"/>
                  <a:ea typeface="Calibri"/>
                  <a:cs typeface="Calibri"/>
                  <a:sym typeface="Calibri"/>
                </a:rPr>
                <a:t>Energie éolienne</a:t>
              </a:r>
              <a:endParaRPr sz="1400" b="0" i="0" u="none" strike="noStrike" cap="non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g2c8c99ac420_0_44"/>
            <p:cNvSpPr txBox="1"/>
            <p:nvPr/>
          </p:nvSpPr>
          <p:spPr>
            <a:xfrm>
              <a:off x="6551544" y="5638941"/>
              <a:ext cx="995100" cy="2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ca-ES" sz="1400" b="0" i="0" u="none" strike="noStrike" cap="none">
                  <a:solidFill>
                    <a:srgbClr val="004890"/>
                  </a:solidFill>
                  <a:latin typeface="Calibri"/>
                  <a:ea typeface="Calibri"/>
                  <a:cs typeface="Calibri"/>
                  <a:sym typeface="Calibri"/>
                </a:rPr>
                <a:t>Agriculture</a:t>
              </a:r>
              <a:endParaRPr sz="1400" b="0" i="0" u="none" strike="noStrike" cap="non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g2c8c99ac420_0_44"/>
            <p:cNvSpPr txBox="1"/>
            <p:nvPr/>
          </p:nvSpPr>
          <p:spPr>
            <a:xfrm>
              <a:off x="7722222" y="5638941"/>
              <a:ext cx="894300" cy="2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ca-ES" sz="1400" b="0" i="0" u="none" strike="noStrike" cap="none">
                  <a:solidFill>
                    <a:srgbClr val="004890"/>
                  </a:solidFill>
                  <a:latin typeface="Calibri"/>
                  <a:ea typeface="Calibri"/>
                  <a:cs typeface="Calibri"/>
                  <a:sym typeface="Calibri"/>
                </a:rPr>
                <a:t>Insurance</a:t>
              </a:r>
              <a:endParaRPr sz="1400" b="0" i="0" u="none" strike="noStrike" cap="non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c4b9ed402f_0_183"/>
          <p:cNvSpPr txBox="1">
            <a:spLocks noGrp="1"/>
          </p:cNvSpPr>
          <p:nvPr>
            <p:ph type="title"/>
          </p:nvPr>
        </p:nvSpPr>
        <p:spPr>
          <a:xfrm>
            <a:off x="1911350" y="233775"/>
            <a:ext cx="8935800" cy="86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/>
              <a:t>Co-production des services climatiques</a:t>
            </a:r>
            <a:endParaRPr/>
          </a:p>
        </p:txBody>
      </p:sp>
      <p:pic>
        <p:nvPicPr>
          <p:cNvPr id="110" name="Google Shape;110;g2c4b9ed402f_0_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4163" y="2460017"/>
            <a:ext cx="7184131" cy="4068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g2c4b9ed402f_0_183"/>
          <p:cNvCxnSpPr/>
          <p:nvPr/>
        </p:nvCxnSpPr>
        <p:spPr>
          <a:xfrm>
            <a:off x="2775650" y="2966300"/>
            <a:ext cx="1884300" cy="1125600"/>
          </a:xfrm>
          <a:prstGeom prst="bentConnector3">
            <a:avLst>
              <a:gd name="adj1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12" name="Google Shape;112;g2c4b9ed402f_0_183"/>
          <p:cNvSpPr txBox="1"/>
          <p:nvPr/>
        </p:nvSpPr>
        <p:spPr>
          <a:xfrm>
            <a:off x="10036225" y="6417150"/>
            <a:ext cx="1884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300">
                <a:latin typeface="Calibri"/>
                <a:ea typeface="Calibri"/>
                <a:cs typeface="Calibri"/>
                <a:sym typeface="Calibri"/>
              </a:rPr>
              <a:t>Solaraju-Murali (2023)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2c4b9ed402f_0_183"/>
          <p:cNvSpPr txBox="1"/>
          <p:nvPr/>
        </p:nvSpPr>
        <p:spPr>
          <a:xfrm>
            <a:off x="1123025" y="4210600"/>
            <a:ext cx="34647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700" b="1">
                <a:solidFill>
                  <a:srgbClr val="124484"/>
                </a:solidFill>
                <a:latin typeface="Calibri"/>
                <a:ea typeface="Calibri"/>
                <a:cs typeface="Calibri"/>
                <a:sym typeface="Calibri"/>
              </a:rPr>
              <a:t>Processus itératif</a:t>
            </a:r>
            <a:r>
              <a:rPr lang="ca-ES" sz="17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1700">
                <a:latin typeface="Calibri"/>
                <a:ea typeface="Calibri"/>
                <a:cs typeface="Calibri"/>
                <a:sym typeface="Calibri"/>
              </a:rPr>
              <a:t>permettant d'intégrer le retour d'information des utilisateurs et de continuer à améliorer et à adapter les informations sur le climat.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2c4b9ed402f_0_183"/>
          <p:cNvSpPr txBox="1"/>
          <p:nvPr/>
        </p:nvSpPr>
        <p:spPr>
          <a:xfrm>
            <a:off x="11732800" y="6427200"/>
            <a:ext cx="4593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ca-E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g2c4b9ed402f_0_183"/>
          <p:cNvSpPr txBox="1">
            <a:spLocks noGrp="1"/>
          </p:cNvSpPr>
          <p:nvPr>
            <p:ph type="body" idx="1"/>
          </p:nvPr>
        </p:nvSpPr>
        <p:spPr>
          <a:xfrm>
            <a:off x="603600" y="1135788"/>
            <a:ext cx="10984800" cy="179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ca-ES" sz="1700" b="1" dirty="0">
                <a:solidFill>
                  <a:srgbClr val="124484"/>
                </a:solidFill>
              </a:rPr>
              <a:t>Le service climatique: </a:t>
            </a:r>
            <a:r>
              <a:rPr lang="ca-ES" sz="1700" dirty="0"/>
              <a:t>production, fourniture et utilisation d'informations climatologiques afin d'aider les particuliers et les organisations à prendre des décisions. (OMM, 2018)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endParaRPr sz="1700" dirty="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ca-ES" sz="1700" dirty="0"/>
              <a:t>Les prévisions produites par les systèmes de prévision doivent être traduites en informations </a:t>
            </a:r>
            <a:r>
              <a:rPr lang="ca-ES" sz="1700" b="1" dirty="0">
                <a:solidFill>
                  <a:srgbClr val="124484"/>
                </a:solidFill>
              </a:rPr>
              <a:t>fiables, actionable, et adaptées</a:t>
            </a:r>
            <a:r>
              <a:rPr lang="ca-ES" sz="1700" dirty="0"/>
              <a:t> aux besoins des particuliers.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endParaRPr sz="1700" dirty="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ca-ES" sz="1700" dirty="0"/>
              <a:t>Processus de </a:t>
            </a:r>
            <a:r>
              <a:rPr lang="ca-ES" sz="1700" b="1" dirty="0">
                <a:solidFill>
                  <a:srgbClr val="124484"/>
                </a:solidFill>
              </a:rPr>
              <a:t>co-production:</a:t>
            </a:r>
            <a:endParaRPr sz="1700" b="1" dirty="0">
              <a:solidFill>
                <a:srgbClr val="12448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c4b9ed402f_0_101"/>
          <p:cNvSpPr txBox="1">
            <a:spLocks noGrp="1"/>
          </p:cNvSpPr>
          <p:nvPr>
            <p:ph type="title"/>
          </p:nvPr>
        </p:nvSpPr>
        <p:spPr>
          <a:xfrm>
            <a:off x="1261000" y="457725"/>
            <a:ext cx="9809400" cy="106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/>
              <a:t>Post-traitement → Produits dérivés</a:t>
            </a:r>
            <a:endParaRPr/>
          </a:p>
        </p:txBody>
      </p:sp>
      <p:sp>
        <p:nvSpPr>
          <p:cNvPr id="121" name="Google Shape;121;g2c4b9ed402f_0_101"/>
          <p:cNvSpPr txBox="1">
            <a:spLocks noGrp="1"/>
          </p:cNvSpPr>
          <p:nvPr>
            <p:ph type="body" idx="1"/>
          </p:nvPr>
        </p:nvSpPr>
        <p:spPr>
          <a:xfrm>
            <a:off x="1065625" y="1342100"/>
            <a:ext cx="10573200" cy="51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a-ES" sz="1700" dirty="0"/>
              <a:t>Il faut </a:t>
            </a:r>
            <a:r>
              <a:rPr lang="ca-ES" sz="1700" b="1" dirty="0">
                <a:solidFill>
                  <a:srgbClr val="124484"/>
                </a:solidFill>
              </a:rPr>
              <a:t>traiter</a:t>
            </a:r>
            <a:r>
              <a:rPr lang="ca-ES" sz="1700" dirty="0"/>
              <a:t> les résultats bruts du modèle pour créer des informations sur le climat. Exemples :</a:t>
            </a:r>
            <a:endParaRPr sz="1700" dirty="0"/>
          </a:p>
          <a:p>
            <a:pPr marL="609600" lvl="0" indent="-41275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ca-ES" sz="1700" b="1" dirty="0">
                <a:solidFill>
                  <a:srgbClr val="124484"/>
                </a:solidFill>
              </a:rPr>
              <a:t>Correction du biais</a:t>
            </a:r>
            <a:r>
              <a:rPr lang="ca-ES" sz="1700" dirty="0"/>
              <a:t> et </a:t>
            </a:r>
            <a:r>
              <a:rPr lang="ca-ES" sz="1700" b="1" dirty="0">
                <a:solidFill>
                  <a:srgbClr val="124484"/>
                </a:solidFill>
              </a:rPr>
              <a:t>calibrage</a:t>
            </a:r>
            <a:r>
              <a:rPr lang="ca-ES" sz="1700" dirty="0"/>
              <a:t> pour éliminer les erreurs systématiques et augmenter la fiabilité.</a:t>
            </a:r>
            <a:endParaRPr sz="1700" dirty="0"/>
          </a:p>
          <a:p>
            <a:pPr marL="609600" lvl="0" indent="-412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ca-ES" sz="1700" b="1" dirty="0">
                <a:solidFill>
                  <a:srgbClr val="124484"/>
                </a:solidFill>
              </a:rPr>
              <a:t>Réduction d'échelle</a:t>
            </a:r>
            <a:r>
              <a:rPr lang="ca-ES" sz="1700" dirty="0"/>
              <a:t> statistique pour créer des informations régionales.</a:t>
            </a:r>
            <a:endParaRPr sz="1700" dirty="0"/>
          </a:p>
          <a:p>
            <a:pPr marL="609600" lvl="0" indent="-412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ca-ES" sz="1700" b="1" dirty="0">
                <a:solidFill>
                  <a:srgbClr val="124484"/>
                </a:solidFill>
              </a:rPr>
              <a:t>Ensemble multimodèle</a:t>
            </a:r>
            <a:r>
              <a:rPr lang="ca-ES" sz="1700" dirty="0"/>
              <a:t> pour tenir compte des erreurs spécifiques aux modèles, augmenter la taille de l'ensemble et ajouter les signaux des modèles.</a:t>
            </a:r>
            <a:endParaRPr sz="1700" dirty="0"/>
          </a:p>
          <a:p>
            <a:pPr marL="609600" lvl="0" indent="-412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endParaRPr sz="1700" dirty="0">
              <a:solidFill>
                <a:schemeClr val="lt1"/>
              </a:solidFill>
            </a:endParaRPr>
          </a:p>
          <a:p>
            <a:pPr marL="609600" lvl="0" indent="-412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ca-ES" sz="1700" dirty="0"/>
              <a:t>Génération de </a:t>
            </a:r>
            <a:r>
              <a:rPr lang="ca-ES" sz="1700" b="1" dirty="0">
                <a:solidFill>
                  <a:srgbClr val="124484"/>
                </a:solidFill>
              </a:rPr>
              <a:t>produits de prévision</a:t>
            </a:r>
            <a:r>
              <a:rPr lang="ca-ES" sz="1700" dirty="0"/>
              <a:t>:</a:t>
            </a:r>
            <a:endParaRPr sz="1700" dirty="0"/>
          </a:p>
          <a:p>
            <a:pPr marL="1219200" lvl="1" indent="-412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○"/>
            </a:pPr>
            <a:r>
              <a:rPr lang="ca-ES" sz="1700" b="1" dirty="0">
                <a:solidFill>
                  <a:srgbClr val="124484"/>
                </a:solidFill>
              </a:rPr>
              <a:t>Déterministe</a:t>
            </a:r>
            <a:r>
              <a:rPr lang="ca-ES" sz="1700" dirty="0"/>
              <a:t> (par exemple, moyenne d'ensemble).</a:t>
            </a:r>
            <a:endParaRPr sz="1700" dirty="0"/>
          </a:p>
          <a:p>
            <a:pPr marL="1219200" lvl="1" indent="-412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○"/>
            </a:pPr>
            <a:r>
              <a:rPr lang="ca-ES" sz="1700" dirty="0"/>
              <a:t>Prévisions </a:t>
            </a:r>
            <a:r>
              <a:rPr lang="ca-ES" sz="1700" b="1" dirty="0">
                <a:solidFill>
                  <a:srgbClr val="124484"/>
                </a:solidFill>
              </a:rPr>
              <a:t>probabilistes</a:t>
            </a:r>
            <a:r>
              <a:rPr lang="ca-ES" sz="1700" dirty="0"/>
              <a:t> (par exemple, probabilités des catégories terciles).</a:t>
            </a:r>
            <a:endParaRPr sz="1700" dirty="0"/>
          </a:p>
          <a:p>
            <a:pPr marL="1219200" lvl="1" indent="-412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○"/>
            </a:pPr>
            <a:r>
              <a:rPr lang="ca-ES" sz="1700" b="1" dirty="0">
                <a:solidFill>
                  <a:srgbClr val="124484"/>
                </a:solidFill>
              </a:rPr>
              <a:t>Indices d’extrêmes</a:t>
            </a:r>
            <a:r>
              <a:rPr lang="ca-ES" sz="1700" dirty="0"/>
              <a:t> (par exemple TX90p, R95p).</a:t>
            </a:r>
            <a:endParaRPr sz="1700" dirty="0"/>
          </a:p>
          <a:p>
            <a:pPr marL="1219200" lvl="1" indent="-412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○"/>
            </a:pPr>
            <a:r>
              <a:rPr lang="ca-ES" sz="1700" b="1" dirty="0">
                <a:solidFill>
                  <a:srgbClr val="124484"/>
                </a:solidFill>
              </a:rPr>
              <a:t>Indicateurs de sécheresse</a:t>
            </a:r>
            <a:r>
              <a:rPr lang="ca-ES" sz="1700" dirty="0"/>
              <a:t> (par exemple SPI, SPEI).</a:t>
            </a:r>
            <a:endParaRPr sz="1700" dirty="0"/>
          </a:p>
        </p:txBody>
      </p:sp>
      <p:sp>
        <p:nvSpPr>
          <p:cNvPr id="122" name="Google Shape;122;g2c4b9ed402f_0_101"/>
          <p:cNvSpPr txBox="1"/>
          <p:nvPr/>
        </p:nvSpPr>
        <p:spPr>
          <a:xfrm>
            <a:off x="11732800" y="6427200"/>
            <a:ext cx="4593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ca-E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c4b9ed402f_0_142"/>
          <p:cNvSpPr txBox="1">
            <a:spLocks noGrp="1"/>
          </p:cNvSpPr>
          <p:nvPr>
            <p:ph type="title"/>
          </p:nvPr>
        </p:nvSpPr>
        <p:spPr>
          <a:xfrm>
            <a:off x="1105950" y="445875"/>
            <a:ext cx="9980100" cy="106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/>
              <a:t>Quelle est la qualité de ces informations ?</a:t>
            </a:r>
            <a:endParaRPr/>
          </a:p>
        </p:txBody>
      </p:sp>
      <p:sp>
        <p:nvSpPr>
          <p:cNvPr id="128" name="Google Shape;128;g2c4b9ed402f_0_142"/>
          <p:cNvSpPr txBox="1">
            <a:spLocks noGrp="1"/>
          </p:cNvSpPr>
          <p:nvPr>
            <p:ph type="body" idx="1"/>
          </p:nvPr>
        </p:nvSpPr>
        <p:spPr>
          <a:xfrm>
            <a:off x="923450" y="1394125"/>
            <a:ext cx="10650300" cy="466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a-ES" sz="1700" dirty="0"/>
              <a:t>D’abord, il faut évaluer </a:t>
            </a:r>
            <a:r>
              <a:rPr lang="ca-ES" sz="1700" b="1" dirty="0">
                <a:solidFill>
                  <a:srgbClr val="124484"/>
                </a:solidFill>
              </a:rPr>
              <a:t>la qualité</a:t>
            </a:r>
            <a:r>
              <a:rPr lang="ca-ES" sz="1700" dirty="0"/>
              <a:t> d’information afin de déterminer si elle présente une </a:t>
            </a:r>
            <a:r>
              <a:rPr lang="ca-ES" sz="1700" b="1" dirty="0">
                <a:solidFill>
                  <a:srgbClr val="124484"/>
                </a:solidFill>
              </a:rPr>
              <a:t>valeur potentielle.</a:t>
            </a:r>
            <a:endParaRPr sz="1700" dirty="0"/>
          </a:p>
          <a:p>
            <a:pPr marL="609600" lvl="0" indent="-412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ca-ES" sz="1700" b="1" dirty="0">
                <a:solidFill>
                  <a:srgbClr val="124484"/>
                </a:solidFill>
              </a:rPr>
              <a:t>Évaluation de la qualité des prévisions</a:t>
            </a:r>
            <a:r>
              <a:rPr lang="ca-ES" sz="1700" dirty="0"/>
              <a:t> : degré de correspondance entre les valeurs prévues et observées.</a:t>
            </a:r>
            <a:endParaRPr sz="1700" dirty="0"/>
          </a:p>
          <a:p>
            <a:pPr marL="6096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ca-ES" sz="1700" dirty="0"/>
              <a:t>Les mêmes systèmes de prévision que ceux utilisés pour prédire l'avenir sont utilisés pour créer des prévisions rétrospectives (</a:t>
            </a:r>
            <a:r>
              <a:rPr lang="ca-ES" sz="1700" i="1" dirty="0"/>
              <a:t>hindcasts</a:t>
            </a:r>
            <a:r>
              <a:rPr lang="ca-ES" sz="1700" dirty="0"/>
              <a:t>) afin de les comparer aux observations passées.</a:t>
            </a:r>
            <a:endParaRPr sz="1700" dirty="0"/>
          </a:p>
          <a:p>
            <a:pPr marL="6096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ca-ES" sz="1700" dirty="0"/>
              <a:t>Mesures de compétence/qualité (</a:t>
            </a:r>
            <a:r>
              <a:rPr lang="ca-ES" sz="1700" i="1" dirty="0"/>
              <a:t>skill</a:t>
            </a:r>
            <a:r>
              <a:rPr lang="ca-ES" sz="1700" dirty="0"/>
              <a:t>) spécifiques pour chaque produit de prévision :</a:t>
            </a:r>
            <a:endParaRPr sz="1700" dirty="0"/>
          </a:p>
          <a:p>
            <a:pPr marL="1219200" lvl="1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ca-ES" sz="1700" dirty="0"/>
              <a:t>Déterministe (par exemple </a:t>
            </a:r>
            <a:r>
              <a:rPr lang="ca-ES" sz="1700" i="1" dirty="0"/>
              <a:t>ACC</a:t>
            </a:r>
            <a:r>
              <a:rPr lang="ca-ES" sz="1700" dirty="0"/>
              <a:t> et </a:t>
            </a:r>
            <a:r>
              <a:rPr lang="ca-ES" sz="1700" i="1" dirty="0"/>
              <a:t>RMSE</a:t>
            </a:r>
            <a:r>
              <a:rPr lang="ca-ES" sz="1700" dirty="0"/>
              <a:t>).</a:t>
            </a:r>
            <a:endParaRPr sz="1700" dirty="0"/>
          </a:p>
          <a:p>
            <a:pPr marL="1219200" lvl="1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ca-ES" sz="1700" dirty="0"/>
              <a:t>Probabiliste (par exemple </a:t>
            </a:r>
            <a:r>
              <a:rPr lang="ca-ES" sz="1700" i="1" dirty="0"/>
              <a:t>RPS</a:t>
            </a:r>
            <a:r>
              <a:rPr lang="ca-ES" sz="1700" dirty="0"/>
              <a:t> et </a:t>
            </a:r>
            <a:r>
              <a:rPr lang="ca-ES" sz="1700" i="1" dirty="0"/>
              <a:t>ROCS</a:t>
            </a:r>
            <a:r>
              <a:rPr lang="ca-ES" sz="1700" dirty="0"/>
              <a:t>).</a:t>
            </a:r>
            <a:endParaRPr sz="1700" dirty="0"/>
          </a:p>
          <a:p>
            <a:pPr marL="6096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ca-ES" sz="1700" dirty="0"/>
              <a:t>“</a:t>
            </a:r>
            <a:r>
              <a:rPr lang="ca-ES" sz="1700" b="1" i="1" dirty="0">
                <a:solidFill>
                  <a:srgbClr val="124484"/>
                </a:solidFill>
              </a:rPr>
              <a:t>Skill score</a:t>
            </a:r>
            <a:r>
              <a:rPr lang="ca-ES" sz="1700" dirty="0"/>
              <a:t>”: valeur ajoutée des prévisions par rapport à une </a:t>
            </a:r>
            <a:r>
              <a:rPr lang="ca-ES" sz="1700" b="1" dirty="0">
                <a:solidFill>
                  <a:srgbClr val="124484"/>
                </a:solidFill>
              </a:rPr>
              <a:t>prévision de référence</a:t>
            </a:r>
            <a:r>
              <a:rPr lang="ca-ES" sz="1700" dirty="0"/>
              <a:t> (par exemple, la climatologie).</a:t>
            </a:r>
            <a:endParaRPr sz="1700" dirty="0"/>
          </a:p>
          <a:p>
            <a:pPr marL="6096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ca-ES" sz="1700" dirty="0"/>
              <a:t>Les observations ou les réanalyses sont utilisées comme référence (et il existe également une incertitude liée aux observations).</a:t>
            </a:r>
            <a:endParaRPr sz="1700" dirty="0"/>
          </a:p>
        </p:txBody>
      </p:sp>
      <p:sp>
        <p:nvSpPr>
          <p:cNvPr id="129" name="Google Shape;129;g2c4b9ed402f_0_142"/>
          <p:cNvSpPr txBox="1"/>
          <p:nvPr/>
        </p:nvSpPr>
        <p:spPr>
          <a:xfrm>
            <a:off x="11732800" y="6427200"/>
            <a:ext cx="4593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ca-E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c6de569eab_0_0"/>
          <p:cNvSpPr txBox="1">
            <a:spLocks noGrp="1"/>
          </p:cNvSpPr>
          <p:nvPr>
            <p:ph type="title"/>
          </p:nvPr>
        </p:nvSpPr>
        <p:spPr>
          <a:xfrm>
            <a:off x="0" y="256068"/>
            <a:ext cx="12192000" cy="80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/>
              <a:t>Copernicus Climate Change Service (C3S) </a:t>
            </a:r>
            <a:endParaRPr/>
          </a:p>
        </p:txBody>
      </p:sp>
      <p:sp>
        <p:nvSpPr>
          <p:cNvPr id="135" name="Google Shape;135;g2c6de569eab_0_0"/>
          <p:cNvSpPr txBox="1">
            <a:spLocks noGrp="1"/>
          </p:cNvSpPr>
          <p:nvPr>
            <p:ph type="body" idx="1"/>
          </p:nvPr>
        </p:nvSpPr>
        <p:spPr>
          <a:xfrm>
            <a:off x="555757" y="1171175"/>
            <a:ext cx="10984800" cy="466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a-ES" sz="1800" b="1" dirty="0">
                <a:solidFill>
                  <a:srgbClr val="124484"/>
                </a:solidFill>
              </a:rPr>
              <a:t>C3S_34c</a:t>
            </a:r>
            <a:r>
              <a:rPr lang="ca-ES" sz="1800" dirty="0"/>
              <a:t>: le premier contrat qui a créé des prototypes de services climatiques basés sur des prévisions décennales</a:t>
            </a: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6" name="Google Shape;136;g2c6de569eab_0_0"/>
          <p:cNvPicPr preferRelativeResize="0"/>
          <p:nvPr/>
        </p:nvPicPr>
        <p:blipFill rotWithShape="1">
          <a:blip r:embed="rId3">
            <a:alphaModFix/>
          </a:blip>
          <a:srcRect r="48474" b="49013"/>
          <a:stretch/>
        </p:blipFill>
        <p:spPr>
          <a:xfrm>
            <a:off x="5527800" y="1748124"/>
            <a:ext cx="5797751" cy="41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c6de569eab_0_0"/>
          <p:cNvPicPr preferRelativeResize="0"/>
          <p:nvPr/>
        </p:nvPicPr>
        <p:blipFill rotWithShape="1">
          <a:blip r:embed="rId4">
            <a:alphaModFix/>
          </a:blip>
          <a:srcRect t="6375"/>
          <a:stretch/>
        </p:blipFill>
        <p:spPr>
          <a:xfrm>
            <a:off x="797000" y="2040475"/>
            <a:ext cx="4770750" cy="3910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c4b9ed402f_0_228"/>
          <p:cNvSpPr txBox="1">
            <a:spLocks noGrp="1"/>
          </p:cNvSpPr>
          <p:nvPr>
            <p:ph type="title"/>
          </p:nvPr>
        </p:nvSpPr>
        <p:spPr>
          <a:xfrm>
            <a:off x="825600" y="183417"/>
            <a:ext cx="105408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4000"/>
              <a:buFont typeface="Calibri"/>
              <a:buNone/>
            </a:pPr>
            <a:r>
              <a:rPr lang="ca-ES"/>
              <a:t>Informations climatiques pour la sécurité alimentaire dans la SADC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4000"/>
              <a:buFont typeface="Calibri"/>
              <a:buNone/>
            </a:pPr>
            <a:endParaRPr/>
          </a:p>
        </p:txBody>
      </p:sp>
      <p:sp>
        <p:nvSpPr>
          <p:cNvPr id="153" name="Google Shape;153;g2c4b9ed402f_0_228"/>
          <p:cNvSpPr txBox="1">
            <a:spLocks noGrp="1"/>
          </p:cNvSpPr>
          <p:nvPr>
            <p:ph type="title"/>
          </p:nvPr>
        </p:nvSpPr>
        <p:spPr>
          <a:xfrm>
            <a:off x="1147825" y="1422575"/>
            <a:ext cx="10672800" cy="48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noAutofit/>
          </a:bodyPr>
          <a:lstStyle/>
          <a:p>
            <a:pPr marL="6096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ca-ES" sz="1700" b="0" dirty="0">
                <a:solidFill>
                  <a:schemeClr val="dk1"/>
                </a:solidFill>
              </a:rPr>
              <a:t>Événements climatiques affectant la </a:t>
            </a:r>
            <a:r>
              <a:rPr lang="ca-ES" sz="1700" dirty="0"/>
              <a:t>productivité agricole</a:t>
            </a:r>
            <a:endParaRPr sz="1700" dirty="0"/>
          </a:p>
          <a:p>
            <a:pPr marL="1219200" lvl="1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ca-E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Déplacement de la saison des pluies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200" lvl="1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ca-E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Intensité et fréquence des températures extrêmes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200" lvl="1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ca-E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Sécheresses prolongées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200" lvl="1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ca-E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Inondations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ca-ES" sz="1700" dirty="0"/>
              <a:t>Politiques d'adaptation</a:t>
            </a:r>
            <a:r>
              <a:rPr lang="ca-ES" sz="1700" dirty="0">
                <a:solidFill>
                  <a:schemeClr val="dk1"/>
                </a:solidFill>
              </a:rPr>
              <a:t> </a:t>
            </a:r>
            <a:r>
              <a:rPr lang="ca-ES" sz="1700" b="0" dirty="0">
                <a:solidFill>
                  <a:schemeClr val="dk1"/>
                </a:solidFill>
              </a:rPr>
              <a:t>visant à réduire les risques et les pertes</a:t>
            </a:r>
            <a:endParaRPr sz="1700" b="0" dirty="0">
              <a:solidFill>
                <a:schemeClr val="dk1"/>
              </a:solidFill>
            </a:endParaRPr>
          </a:p>
          <a:p>
            <a:pPr marL="1219200" lvl="1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ca-E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Investissement dans de nouvelles technologies d'irrigation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200" lvl="1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ca-E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Gestion de l'eau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200" lvl="1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ca-E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Sélection de variétés de cultures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200" lvl="1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ca-E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Agroforesterie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200" lvl="1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ca-E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Diversification des moyens de subsistance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200" lvl="1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ca-E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Gestion post-récolte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g2c4b9ed402f_0_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9161" y="5350433"/>
            <a:ext cx="2998272" cy="1219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c4b9ed402f_0_2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0967" y="1555150"/>
            <a:ext cx="4179269" cy="417926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c4b9ed402f_0_228"/>
          <p:cNvSpPr/>
          <p:nvPr/>
        </p:nvSpPr>
        <p:spPr>
          <a:xfrm rot="2700000">
            <a:off x="8532915" y="1799198"/>
            <a:ext cx="1732270" cy="1111572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2c4b9ed402f_0_228"/>
          <p:cNvSpPr/>
          <p:nvPr/>
        </p:nvSpPr>
        <p:spPr>
          <a:xfrm rot="4658979">
            <a:off x="8791967" y="2790811"/>
            <a:ext cx="1117870" cy="553142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2c4b9ed402f_0_228"/>
          <p:cNvSpPr txBox="1"/>
          <p:nvPr/>
        </p:nvSpPr>
        <p:spPr>
          <a:xfrm>
            <a:off x="11732800" y="6427200"/>
            <a:ext cx="4593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ca-E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c4b9ed402f_0_246"/>
          <p:cNvSpPr txBox="1">
            <a:spLocks noGrp="1"/>
          </p:cNvSpPr>
          <p:nvPr>
            <p:ph type="title"/>
          </p:nvPr>
        </p:nvSpPr>
        <p:spPr>
          <a:xfrm>
            <a:off x="825600" y="197867"/>
            <a:ext cx="105408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4000"/>
              <a:buFont typeface="Calibri"/>
              <a:buNone/>
            </a:pPr>
            <a:r>
              <a:rPr lang="ca-ES"/>
              <a:t>“Shiny App” - appli web interactive</a:t>
            </a:r>
            <a:endParaRPr/>
          </a:p>
        </p:txBody>
      </p:sp>
      <p:pic>
        <p:nvPicPr>
          <p:cNvPr id="172" name="Google Shape;172;g2c4b9ed402f_0_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5433" y="894467"/>
            <a:ext cx="5723332" cy="585216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2c4b9ed402f_0_246"/>
          <p:cNvSpPr txBox="1"/>
          <p:nvPr/>
        </p:nvSpPr>
        <p:spPr>
          <a:xfrm>
            <a:off x="642833" y="1136000"/>
            <a:ext cx="4689300" cy="4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1700"/>
              <a:buFont typeface="Calibri"/>
              <a:buChar char="●"/>
            </a:pPr>
            <a:r>
              <a:rPr lang="ca-ES" sz="1700" b="1">
                <a:solidFill>
                  <a:srgbClr val="124484"/>
                </a:solidFill>
                <a:latin typeface="Calibri"/>
                <a:ea typeface="Calibri"/>
                <a:cs typeface="Calibri"/>
                <a:sym typeface="Calibri"/>
              </a:rPr>
              <a:t>Systèmes de prévision:</a:t>
            </a:r>
            <a:endParaRPr sz="1700" b="1">
              <a:solidFill>
                <a:srgbClr val="12448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ca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Ensemble multi-modèle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ca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Modèles individuels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ca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Prévision climatique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ca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Prévisions de persistance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1700"/>
              <a:buFont typeface="Calibri"/>
              <a:buChar char="●"/>
            </a:pPr>
            <a:r>
              <a:rPr lang="ca-ES" sz="1700" b="1">
                <a:solidFill>
                  <a:srgbClr val="124484"/>
                </a:solidFill>
                <a:latin typeface="Calibri"/>
                <a:ea typeface="Calibri"/>
                <a:cs typeface="Calibri"/>
                <a:sym typeface="Calibri"/>
              </a:rPr>
              <a:t>Variables:</a:t>
            </a:r>
            <a:endParaRPr sz="1700" b="1">
              <a:solidFill>
                <a:srgbClr val="12448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ca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Température moyenne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ca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Précipitations moyennes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ca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Indicateur de sécheresse : SPEI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ca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Températures extrêmes : TX90p, TXx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ca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Précipitations extrêmes : CDD et CWD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c4b9ed402f_0_246"/>
          <p:cNvSpPr txBox="1"/>
          <p:nvPr/>
        </p:nvSpPr>
        <p:spPr>
          <a:xfrm>
            <a:off x="214900" y="5436900"/>
            <a:ext cx="804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https://earth.bsc.es/shiny/cdelgado_FOCUS-Africa-casestudy/</a:t>
            </a:r>
            <a:endParaRPr sz="1900" dirty="0"/>
          </a:p>
        </p:txBody>
      </p:sp>
      <p:sp>
        <p:nvSpPr>
          <p:cNvPr id="175" name="Google Shape;175;g2c4b9ed402f_0_246"/>
          <p:cNvSpPr txBox="1"/>
          <p:nvPr/>
        </p:nvSpPr>
        <p:spPr>
          <a:xfrm>
            <a:off x="11732800" y="6427200"/>
            <a:ext cx="4593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ca-E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c4b9ed402f_0_254"/>
          <p:cNvSpPr txBox="1">
            <a:spLocks noGrp="1"/>
          </p:cNvSpPr>
          <p:nvPr>
            <p:ph type="title"/>
          </p:nvPr>
        </p:nvSpPr>
        <p:spPr>
          <a:xfrm>
            <a:off x="825600" y="293667"/>
            <a:ext cx="105408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4000"/>
              <a:buFont typeface="Calibri"/>
              <a:buNone/>
            </a:pPr>
            <a:r>
              <a:rPr lang="ca-ES"/>
              <a:t>Qualité des prévisions</a:t>
            </a:r>
            <a:endParaRPr/>
          </a:p>
        </p:txBody>
      </p:sp>
      <p:pic>
        <p:nvPicPr>
          <p:cNvPr id="181" name="Google Shape;181;g2c4b9ed402f_0_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33" y="1015291"/>
            <a:ext cx="11237403" cy="503574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c4b9ed402f_0_254"/>
          <p:cNvSpPr txBox="1"/>
          <p:nvPr/>
        </p:nvSpPr>
        <p:spPr>
          <a:xfrm>
            <a:off x="11732800" y="6427200"/>
            <a:ext cx="4593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ca-E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1422</Words>
  <Application>Microsoft Office PowerPoint</Application>
  <PresentationFormat>Widescreen</PresentationFormat>
  <Paragraphs>132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Diseño personalizado</vt:lpstr>
      <vt:lpstr>Retour d’expérience du Barcelona Supercomputing Center sur les services climatiques décennales</vt:lpstr>
      <vt:lpstr>Expérience de BSC avec les prévisions décennales</vt:lpstr>
      <vt:lpstr>Co-production des services climatiques</vt:lpstr>
      <vt:lpstr>Post-traitement → Produits dérivés</vt:lpstr>
      <vt:lpstr>Quelle est la qualité de ces informations ?</vt:lpstr>
      <vt:lpstr>Copernicus Climate Change Service (C3S) </vt:lpstr>
      <vt:lpstr>Informations climatiques pour la sécurité alimentaire dans la SADC </vt:lpstr>
      <vt:lpstr>“Shiny App” - appli web interactive</vt:lpstr>
      <vt:lpstr>Qualité des prévisions</vt:lpstr>
      <vt:lpstr>Des prévisions de la plus haute qualité</vt:lpstr>
      <vt:lpstr>Produits de prévision imprimés</vt:lpstr>
      <vt:lpstr>A l’avenir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Services climatiques décennales</dc:title>
  <dc:creator>Gemma Ribas</dc:creator>
  <cp:lastModifiedBy>Sara Octenjak</cp:lastModifiedBy>
  <cp:revision>2</cp:revision>
  <dcterms:created xsi:type="dcterms:W3CDTF">2019-06-06T09:57:11Z</dcterms:created>
  <dcterms:modified xsi:type="dcterms:W3CDTF">2024-04-10T23:50:02Z</dcterms:modified>
</cp:coreProperties>
</file>