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60" r:id="rId6"/>
    <p:sldId id="261" r:id="rId7"/>
    <p:sldId id="262" r:id="rId8"/>
    <p:sldId id="263" r:id="rId9"/>
    <p:sldId id="265" r:id="rId10"/>
    <p:sldId id="383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6" r:id="rId19"/>
    <p:sldId id="277" r:id="rId20"/>
    <p:sldId id="271" r:id="rId21"/>
    <p:sldId id="259" r:id="rId22"/>
    <p:sldId id="270" r:id="rId23"/>
    <p:sldId id="380" r:id="rId24"/>
    <p:sldId id="382" r:id="rId2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8618"/>
    <a:srgbClr val="FFB6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670D03-E60B-2B59-AC29-50900A27E005}" v="4" dt="2023-01-23T13:51:38.050"/>
    <p1510:client id="{6EB23D9A-490B-4DF1-B8AE-6F5B9CE08932}" v="32" dt="2023-01-19T13:34:55.007"/>
    <p1510:client id="{8406D4CD-0C34-4C93-9989-5A490021164B}" v="14" dt="2023-01-19T13:36:17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4663"/>
  </p:normalViewPr>
  <p:slideViewPr>
    <p:cSldViewPr snapToGrid="0">
      <p:cViewPr varScale="1">
        <p:scale>
          <a:sx n="117" d="100"/>
          <a:sy n="117" d="100"/>
        </p:scale>
        <p:origin x="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E005D-8967-D744-9BF2-7775D3E885E5}" type="datetimeFigureOut">
              <a:rPr lang="fr-FR" smtClean="0"/>
              <a:t>23/03/2023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B1FD2E-C3F1-CE4E-B747-41D38F17AFF5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5591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1FD2E-C3F1-CE4E-B747-41D38F17AFF5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1683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B1FD2E-C3F1-CE4E-B747-41D38F17AFF5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4671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018596B-1C95-14E0-85DC-F45A25188809}"/>
              </a:ext>
            </a:extLst>
          </p:cNvPr>
          <p:cNvSpPr/>
          <p:nvPr userDrawn="1"/>
        </p:nvSpPr>
        <p:spPr>
          <a:xfrm>
            <a:off x="2119029" y="2477622"/>
            <a:ext cx="8167972" cy="33315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03C242E-8A53-C21E-8A83-BD2510E0A1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20261"/>
            <a:ext cx="12241368" cy="689852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2CDACD7-A166-CB46-B252-36AE998ADF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304599" y="2675964"/>
            <a:ext cx="7067999" cy="1653993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fr-FR" err="1"/>
              <a:t>Presentation</a:t>
            </a:r>
            <a:r>
              <a:rPr lang="fr-FR"/>
              <a:t> </a:t>
            </a:r>
            <a:r>
              <a:rPr lang="fr-FR" err="1"/>
              <a:t>title</a:t>
            </a:r>
            <a:br>
              <a:rPr lang="fr-FR"/>
            </a:br>
            <a:r>
              <a:rPr lang="fr-FR" err="1"/>
              <a:t>placeholder</a:t>
            </a:r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3132850-97E9-D44F-89D1-CD2B5F4B1F4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304600" y="4487863"/>
            <a:ext cx="7067999" cy="1133475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More information about the </a:t>
            </a:r>
            <a:r>
              <a:rPr lang="fr-FR" err="1"/>
              <a:t>presentation</a:t>
            </a:r>
            <a:endParaRPr lang="fr-FR"/>
          </a:p>
          <a:p>
            <a:r>
              <a:rPr lang="fr-FR"/>
              <a:t>(</a:t>
            </a:r>
            <a:r>
              <a:rPr lang="fr-FR" err="1"/>
              <a:t>author</a:t>
            </a:r>
            <a:r>
              <a:rPr lang="fr-FR"/>
              <a:t>, team, date, …)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FB963D2-18CB-987B-B575-F8B106BDA498}"/>
              </a:ext>
            </a:extLst>
          </p:cNvPr>
          <p:cNvSpPr/>
          <p:nvPr userDrawn="1"/>
        </p:nvSpPr>
        <p:spPr>
          <a:xfrm>
            <a:off x="10287001" y="5621338"/>
            <a:ext cx="1954367" cy="12569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>
                <a:solidFill>
                  <a:schemeClr val="accent1"/>
                </a:solidFill>
              </a:rPr>
              <a:t>Blank </a:t>
            </a:r>
            <a:r>
              <a:rPr lang="fr-FR" sz="1100" dirty="0" err="1">
                <a:solidFill>
                  <a:schemeClr val="accent1"/>
                </a:solidFill>
              </a:rPr>
              <a:t>space</a:t>
            </a:r>
            <a:r>
              <a:rPr lang="fr-FR" sz="1100" dirty="0">
                <a:solidFill>
                  <a:schemeClr val="accent1"/>
                </a:solidFill>
              </a:rPr>
              <a:t> for </a:t>
            </a:r>
            <a:r>
              <a:rPr lang="fr-FR" sz="1100" dirty="0" err="1">
                <a:solidFill>
                  <a:schemeClr val="accent1"/>
                </a:solidFill>
              </a:rPr>
              <a:t>own</a:t>
            </a:r>
            <a:r>
              <a:rPr lang="fr-FR" sz="1100" dirty="0">
                <a:solidFill>
                  <a:schemeClr val="accent1"/>
                </a:solidFill>
              </a:rPr>
              <a:t> logo. </a:t>
            </a:r>
            <a:r>
              <a:rPr lang="fr-FR" sz="1100" dirty="0" err="1">
                <a:solidFill>
                  <a:schemeClr val="accent1"/>
                </a:solidFill>
              </a:rPr>
              <a:t>Delete</a:t>
            </a:r>
            <a:r>
              <a:rPr lang="fr-FR" sz="1100" dirty="0">
                <a:solidFill>
                  <a:schemeClr val="accent1"/>
                </a:solidFill>
              </a:rPr>
              <a:t> if not </a:t>
            </a:r>
            <a:r>
              <a:rPr lang="fr-FR" sz="1100" dirty="0" err="1">
                <a:solidFill>
                  <a:schemeClr val="accent1"/>
                </a:solidFill>
              </a:rPr>
              <a:t>using</a:t>
            </a:r>
            <a:r>
              <a:rPr lang="fr-FR" sz="1100" dirty="0">
                <a:solidFill>
                  <a:schemeClr val="accent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27054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21D5F6-C5F1-9347-A01D-1BBC3E24E3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0461D5C-11A3-9241-B31D-F3381FC187C5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B6256F11-431D-A54B-9CEA-E238F788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10" name="Espace réservé du numéro de diapositive 5">
            <a:extLst>
              <a:ext uri="{FF2B5EF4-FFF2-40B4-BE49-F238E27FC236}">
                <a16:creationId xmlns:a16="http://schemas.microsoft.com/office/drawing/2014/main" id="{836755E6-959D-BF44-BAB9-99D3C1A24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BC4FFFE-78E9-D576-E575-A097859EF1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69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318CB27-DF42-344D-94E8-94B7311E4203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8C076245-5123-654E-82F5-18D34071E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C35F5000-0D7B-BF44-9D65-FD0557C6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40204A2-9C9B-9A4F-E580-F51CE45711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828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5D5679-FD0F-6A48-BE1D-95A257B53B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err="1"/>
              <a:t>Paragraph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04B66F6-7207-B943-85B9-850687F454F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5341937" cy="48736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BE" err="1"/>
              <a:t>Lorem</a:t>
            </a:r>
            <a:r>
              <a:rPr lang="fr-BE"/>
              <a:t> </a:t>
            </a:r>
            <a:r>
              <a:rPr lang="fr-BE" err="1"/>
              <a:t>ipsum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</a:t>
            </a:r>
            <a:r>
              <a:rPr lang="fr-BE" err="1"/>
              <a:t>commodo</a:t>
            </a:r>
            <a:r>
              <a:rPr lang="fr-BE"/>
              <a:t>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D429C58-01B2-CA4A-85A5-96E9723D819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BE" err="1"/>
              <a:t>Lorem</a:t>
            </a:r>
            <a:r>
              <a:rPr lang="fr-BE"/>
              <a:t> </a:t>
            </a:r>
            <a:r>
              <a:rPr lang="fr-BE" err="1"/>
              <a:t>ipsum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</a:t>
            </a:r>
            <a:r>
              <a:rPr lang="fr-BE" err="1"/>
              <a:t>commodo</a:t>
            </a:r>
            <a:r>
              <a:rPr lang="fr-BE"/>
              <a:t>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</a:t>
            </a:r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AB1512B3-F7D7-1945-B682-94CF0FAFD4DC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C5CEF1EE-FB4B-3642-BC0D-2CAA9550B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D0D77463-5F28-0642-9B85-99A49DAA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91E8B0D-C0DD-790D-597B-2FEBE3AFF9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086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4DB376-0753-1242-B1BD-1537FF05CF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>
            <a:normAutofit/>
          </a:bodyPr>
          <a:lstStyle>
            <a:lvl1pPr>
              <a:defRPr sz="24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fr-FR" err="1"/>
              <a:t>Paragraph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64C3E61-98C5-3041-877B-E4CE84E45E48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534193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Image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E833ED2-2F6B-4C4E-8C14-0D0FFBC1C3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BE" err="1"/>
              <a:t>Lorem</a:t>
            </a:r>
            <a:r>
              <a:rPr lang="fr-BE"/>
              <a:t> </a:t>
            </a:r>
            <a:r>
              <a:rPr lang="fr-BE" err="1"/>
              <a:t>ipsum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</a:t>
            </a:r>
            <a:r>
              <a:rPr lang="fr-BE" err="1"/>
              <a:t>commodo</a:t>
            </a:r>
            <a:r>
              <a:rPr lang="fr-BE"/>
              <a:t>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</a:t>
            </a:r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1EF85167-4C0C-2340-924A-807A3D504D5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086DB16A-416E-9247-B82A-68D7C5439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BD83EE2C-C2FB-B345-A202-AB1120C8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5C2841E-459A-54EC-F869-1F6F7AD08D9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840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5FD3EF-D17E-1841-845D-BC9585350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93B63A8-23CA-3944-A079-356BE8FF262C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FR"/>
              <a:t>Cliquez pour modifier les styles du</a:t>
            </a:r>
            <a:r>
              <a:rPr lang="fr-BE" err="1"/>
              <a:t>Lorem</a:t>
            </a:r>
            <a:r>
              <a:rPr lang="fr-BE"/>
              <a:t> </a:t>
            </a:r>
            <a:r>
              <a:rPr lang="fr-BE" err="1"/>
              <a:t>ipsum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</a:t>
            </a:r>
            <a:r>
              <a:rPr lang="fr-BE" err="1"/>
              <a:t>commodo</a:t>
            </a:r>
            <a:r>
              <a:rPr lang="fr-BE"/>
              <a:t>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</a:t>
            </a:r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0024EE94-B54F-704C-AEE1-2C881A968170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space réservé du pied de page 4">
            <a:extLst>
              <a:ext uri="{FF2B5EF4-FFF2-40B4-BE49-F238E27FC236}">
                <a16:creationId xmlns:a16="http://schemas.microsoft.com/office/drawing/2014/main" id="{F29C56BF-F1AE-064A-B8BC-71F833F9A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5BE313CC-2894-584A-950A-85200BD8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9BE89A-A5A8-363E-D9EF-12B2C0CAF53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31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B94E77C-5C38-4B4B-916B-C0A1C34B3032}"/>
              </a:ext>
            </a:extLst>
          </p:cNvPr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1800225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360B8F7-9F9C-BE4C-B398-294A6ACA3AA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err="1"/>
              <a:t>Lorem</a:t>
            </a:r>
            <a:r>
              <a:rPr lang="fr-BE"/>
              <a:t> </a:t>
            </a:r>
            <a:r>
              <a:rPr lang="fr-BE" err="1"/>
              <a:t>ipsum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</a:t>
            </a:r>
            <a:r>
              <a:rPr lang="fr-BE" err="1"/>
              <a:t>commodo</a:t>
            </a:r>
            <a:r>
              <a:rPr lang="fr-BE"/>
              <a:t>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</a:t>
            </a:r>
            <a:endParaRPr lang="fr-FR"/>
          </a:p>
        </p:txBody>
      </p:sp>
      <p:sp>
        <p:nvSpPr>
          <p:cNvPr id="7" name="Espace réservé du pied de page 4">
            <a:extLst>
              <a:ext uri="{FF2B5EF4-FFF2-40B4-BE49-F238E27FC236}">
                <a16:creationId xmlns:a16="http://schemas.microsoft.com/office/drawing/2014/main" id="{7CD9F06E-4704-E14E-B96C-3782B153A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5F0CEC99-8B56-244A-97E4-D77E981CF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/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6F95CE17-001F-E243-A8D7-7C3552865CF4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4">
            <a:extLst>
              <a:ext uri="{FF2B5EF4-FFF2-40B4-BE49-F238E27FC236}">
                <a16:creationId xmlns:a16="http://schemas.microsoft.com/office/drawing/2014/main" id="{4D081ED3-CEB0-24DE-E4E5-7F963DECEA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6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116A7D-9903-4914-2660-AA690EF45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2224"/>
            <a:ext cx="12152744" cy="68802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48FFD6-A61A-8642-8ED1-A84BBA6E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709738"/>
            <a:ext cx="860425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FR"/>
              <a:t>Section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E1E42-32E2-3C47-B5EB-B3D5DAA700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43200" y="4589463"/>
            <a:ext cx="8604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More information, </a:t>
            </a:r>
            <a:r>
              <a:rPr lang="fr-FR" err="1"/>
              <a:t>subtitle</a:t>
            </a:r>
            <a:r>
              <a:rPr lang="fr-FR"/>
              <a:t>, …</a:t>
            </a:r>
          </a:p>
        </p:txBody>
      </p:sp>
      <p:pic>
        <p:nvPicPr>
          <p:cNvPr id="5" name="Image 4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5EEE1E66-1A3F-CB36-9624-85DF88BA812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681" y="309662"/>
            <a:ext cx="919320" cy="6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1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Titre de section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116A7D-9903-4914-2660-AA690EF45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2224"/>
            <a:ext cx="12152744" cy="68802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48FFD6-A61A-8642-8ED1-A84BBA6E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709738"/>
            <a:ext cx="860425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FR"/>
              <a:t>Section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E1E42-32E2-3C47-B5EB-B3D5DAA700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43200" y="4589463"/>
            <a:ext cx="8604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More information, </a:t>
            </a:r>
            <a:r>
              <a:rPr lang="fr-FR" err="1"/>
              <a:t>subtitle</a:t>
            </a:r>
            <a:r>
              <a:rPr lang="fr-FR"/>
              <a:t>, …</a:t>
            </a:r>
          </a:p>
        </p:txBody>
      </p:sp>
      <p:pic>
        <p:nvPicPr>
          <p:cNvPr id="4" name="Image 3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AA1086EC-E2E5-48BA-BB03-4D4222CC50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681" y="309662"/>
            <a:ext cx="919320" cy="6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Titre de sec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116A7D-9903-4914-2660-AA690EF45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2224"/>
            <a:ext cx="12152744" cy="68802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48FFD6-A61A-8642-8ED1-A84BBA6E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709738"/>
            <a:ext cx="860425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FR"/>
              <a:t>Section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E1E42-32E2-3C47-B5EB-B3D5DAA700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43200" y="4589463"/>
            <a:ext cx="8604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More information, </a:t>
            </a:r>
            <a:r>
              <a:rPr lang="fr-FR" err="1"/>
              <a:t>subtitle</a:t>
            </a:r>
            <a:r>
              <a:rPr lang="fr-FR"/>
              <a:t>, …</a:t>
            </a:r>
          </a:p>
        </p:txBody>
      </p:sp>
      <p:pic>
        <p:nvPicPr>
          <p:cNvPr id="4" name="Image 3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0BB99E39-EF25-3028-4FBE-AFBE55AF2B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681" y="309662"/>
            <a:ext cx="919320" cy="6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52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Titre de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50116A7D-9903-4914-2660-AA690EF45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-22224"/>
            <a:ext cx="12152744" cy="688022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C48FFD6-A61A-8642-8ED1-A84BBA6E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709738"/>
            <a:ext cx="8604250" cy="2852737"/>
          </a:xfrm>
        </p:spPr>
        <p:txBody>
          <a:bodyPr anchor="b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fr-FR"/>
              <a:t>Section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E1E42-32E2-3C47-B5EB-B3D5DAA700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43200" y="4589463"/>
            <a:ext cx="86042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More information, </a:t>
            </a:r>
            <a:r>
              <a:rPr lang="fr-FR" err="1"/>
              <a:t>subtitle</a:t>
            </a:r>
            <a:r>
              <a:rPr lang="fr-FR"/>
              <a:t>, …</a:t>
            </a:r>
          </a:p>
        </p:txBody>
      </p:sp>
      <p:pic>
        <p:nvPicPr>
          <p:cNvPr id="4" name="Image 3" descr="Une image contenant texte, clipart, graphiques vectoriels&#10;&#10;Description générée automatiquement">
            <a:extLst>
              <a:ext uri="{FF2B5EF4-FFF2-40B4-BE49-F238E27FC236}">
                <a16:creationId xmlns:a16="http://schemas.microsoft.com/office/drawing/2014/main" id="{8D8A1489-38E8-2FCA-E451-67F1CFDA72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2681" y="309662"/>
            <a:ext cx="919320" cy="68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439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Titre de chap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48FFD6-A61A-8642-8ED1-A84BBA6ED2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200" y="1709738"/>
            <a:ext cx="8604250" cy="2852737"/>
          </a:xfrm>
        </p:spPr>
        <p:txBody>
          <a:bodyPr anchor="b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err="1"/>
              <a:t>Chapter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DE1E42-32E2-3C47-B5EB-B3D5DAA700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743200" y="4589463"/>
            <a:ext cx="860425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More information, </a:t>
            </a:r>
            <a:r>
              <a:rPr lang="fr-FR" err="1"/>
              <a:t>subtitle</a:t>
            </a:r>
            <a:r>
              <a:rPr lang="fr-FR"/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907537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E3465A7-A89B-5737-E17C-81E18A1C72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98B7CA0-B665-EC4B-AF3A-E4F7390DE4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774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203F439-89D5-284F-963B-B143F712678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9677400" cy="435133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err="1"/>
              <a:t>Lorem</a:t>
            </a:r>
            <a:r>
              <a:rPr lang="fr-BE"/>
              <a:t> </a:t>
            </a:r>
            <a:r>
              <a:rPr lang="fr-BE" err="1"/>
              <a:t>ipsum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</a:t>
            </a:r>
            <a:r>
              <a:rPr lang="fr-BE" err="1"/>
              <a:t>commodo</a:t>
            </a:r>
            <a:r>
              <a:rPr lang="fr-BE"/>
              <a:t>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 </a:t>
            </a:r>
            <a:r>
              <a:rPr lang="fr-BE" err="1"/>
              <a:t>Excepteur</a:t>
            </a:r>
            <a:r>
              <a:rPr lang="fr-BE"/>
              <a:t> </a:t>
            </a:r>
            <a:r>
              <a:rPr lang="fr-BE" err="1"/>
              <a:t>sint</a:t>
            </a:r>
            <a:r>
              <a:rPr lang="fr-BE"/>
              <a:t> </a:t>
            </a:r>
            <a:r>
              <a:rPr lang="fr-BE" err="1"/>
              <a:t>occaecat</a:t>
            </a:r>
            <a:r>
              <a:rPr lang="fr-BE"/>
              <a:t> </a:t>
            </a:r>
            <a:r>
              <a:rPr lang="fr-BE" err="1"/>
              <a:t>cupidatat</a:t>
            </a:r>
            <a:r>
              <a:rPr lang="fr-BE"/>
              <a:t> non </a:t>
            </a:r>
            <a:r>
              <a:rPr lang="fr-BE" err="1"/>
              <a:t>proident</a:t>
            </a:r>
            <a:r>
              <a:rPr lang="fr-BE"/>
              <a:t>, </a:t>
            </a:r>
            <a:r>
              <a:rPr lang="fr-BE" err="1"/>
              <a:t>sunt</a:t>
            </a:r>
            <a:r>
              <a:rPr lang="fr-BE"/>
              <a:t> in culpa qui officia </a:t>
            </a:r>
            <a:r>
              <a:rPr lang="fr-BE" err="1"/>
              <a:t>deserunt</a:t>
            </a:r>
            <a:r>
              <a:rPr lang="fr-BE"/>
              <a:t> mollit </a:t>
            </a:r>
            <a:r>
              <a:rPr lang="fr-BE" err="1"/>
              <a:t>anim</a:t>
            </a:r>
            <a:r>
              <a:rPr lang="fr-BE"/>
              <a:t> id est </a:t>
            </a:r>
            <a:r>
              <a:rPr lang="fr-BE" err="1"/>
              <a:t>laborum</a:t>
            </a:r>
            <a:r>
              <a:rPr lang="fr-BE"/>
              <a:t>.</a:t>
            </a:r>
            <a:endParaRPr lang="fr-FR"/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669E358F-7920-8A4A-8A22-47E2087CB38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556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pied de page 4">
            <a:extLst>
              <a:ext uri="{FF2B5EF4-FFF2-40B4-BE49-F238E27FC236}">
                <a16:creationId xmlns:a16="http://schemas.microsoft.com/office/drawing/2014/main" id="{0E30DC25-9B97-A14E-A696-316F23F25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80257AE7-DB4F-7447-A43F-FF2C64153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790700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2738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E97203-9710-A847-AEA5-AB1A29A4ED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68692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476DC66-298B-1248-A04F-1369E3DF146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675094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err="1"/>
              <a:t>Lorem</a:t>
            </a:r>
            <a:r>
              <a:rPr lang="fr-BE"/>
              <a:t> </a:t>
            </a:r>
            <a:r>
              <a:rPr lang="fr-BE" err="1"/>
              <a:t>ipsum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</a:t>
            </a:r>
            <a:r>
              <a:rPr lang="fr-BE" err="1"/>
              <a:t>commodo</a:t>
            </a:r>
            <a:r>
              <a:rPr lang="fr-BE"/>
              <a:t>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0FE87A-A30B-734C-8ACB-BA87911FA1A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728448" y="1825625"/>
            <a:ext cx="4796678" cy="43513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err="1"/>
              <a:t>Lorem</a:t>
            </a:r>
            <a:r>
              <a:rPr lang="fr-BE"/>
              <a:t> </a:t>
            </a:r>
            <a:r>
              <a:rPr lang="fr-BE" err="1"/>
              <a:t>ipsum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</a:t>
            </a:r>
            <a:r>
              <a:rPr lang="fr-BE" err="1"/>
              <a:t>commodo</a:t>
            </a:r>
            <a:r>
              <a:rPr lang="fr-BE"/>
              <a:t>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</a:t>
            </a:r>
            <a:endParaRPr lang="fr-FR"/>
          </a:p>
        </p:txBody>
      </p: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E9B5FA7-F178-C04D-B598-29B75CDDEDF7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space réservé du pied de page 4">
            <a:extLst>
              <a:ext uri="{FF2B5EF4-FFF2-40B4-BE49-F238E27FC236}">
                <a16:creationId xmlns:a16="http://schemas.microsoft.com/office/drawing/2014/main" id="{85728AF2-BBF0-5C49-B400-20C406691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12" name="Espace réservé du numéro de diapositive 5">
            <a:extLst>
              <a:ext uri="{FF2B5EF4-FFF2-40B4-BE49-F238E27FC236}">
                <a16:creationId xmlns:a16="http://schemas.microsoft.com/office/drawing/2014/main" id="{39185DA2-D02E-4242-B03C-90754C32D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23B5FF7-59C2-F23C-A779-5DBEE3EC6B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11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1EE3AD-7821-E046-801A-385C835CFD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9685337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Slide </a:t>
            </a:r>
            <a:r>
              <a:rPr lang="fr-FR" err="1"/>
              <a:t>title</a:t>
            </a:r>
            <a:r>
              <a:rPr lang="fr-FR"/>
              <a:t> </a:t>
            </a:r>
            <a:r>
              <a:rPr lang="fr-FR" err="1"/>
              <a:t>placeholder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E2FA7B6-2C51-1D4C-8777-6F7932A91E4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4646612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err="1"/>
              <a:t>Paragraph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FE77D96-147E-E541-92DF-7335DCB50DC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4646612" cy="3684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err="1"/>
              <a:t>Lorem</a:t>
            </a:r>
            <a:r>
              <a:rPr lang="fr-BE"/>
              <a:t> </a:t>
            </a:r>
            <a:r>
              <a:rPr lang="fr-BE" err="1"/>
              <a:t>ipsum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</a:t>
            </a:r>
            <a:r>
              <a:rPr lang="fr-BE" err="1"/>
              <a:t>commodo</a:t>
            </a:r>
            <a:r>
              <a:rPr lang="fr-BE"/>
              <a:t>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29FD381-2082-C94B-92C0-E040CFFE49A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747658" y="1681163"/>
            <a:ext cx="4777468" cy="823912"/>
          </a:xfrm>
        </p:spPr>
        <p:txBody>
          <a:bodyPr anchor="b"/>
          <a:lstStyle>
            <a:lvl1pPr marL="0" indent="0">
              <a:buNone/>
              <a:defRPr sz="2400" b="0" i="0">
                <a:solidFill>
                  <a:schemeClr val="accent2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err="1"/>
              <a:t>Paragraph</a:t>
            </a:r>
            <a:r>
              <a:rPr lang="fr-FR"/>
              <a:t> </a:t>
            </a:r>
            <a:r>
              <a:rPr lang="fr-FR" err="1"/>
              <a:t>title</a:t>
            </a:r>
            <a:endParaRPr lang="fr-FR"/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43FD1EA-20E2-3C46-9C99-4BA99DEDA6A9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747658" y="2505075"/>
            <a:ext cx="4777468" cy="3684588"/>
          </a:xfrm>
        </p:spPr>
        <p:txBody>
          <a:bodyPr/>
          <a:lstStyle>
            <a:lvl1pPr marL="0" indent="0">
              <a:buNone/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r-BE" err="1"/>
              <a:t>Lorem</a:t>
            </a:r>
            <a:r>
              <a:rPr lang="fr-BE"/>
              <a:t> </a:t>
            </a:r>
            <a:r>
              <a:rPr lang="fr-BE" err="1"/>
              <a:t>ipsum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</a:t>
            </a:r>
            <a:r>
              <a:rPr lang="fr-BE" err="1"/>
              <a:t>sit</a:t>
            </a:r>
            <a:r>
              <a:rPr lang="fr-BE"/>
              <a:t> </a:t>
            </a:r>
            <a:r>
              <a:rPr lang="fr-BE" err="1"/>
              <a:t>amet</a:t>
            </a:r>
            <a:r>
              <a:rPr lang="fr-BE"/>
              <a:t>, </a:t>
            </a:r>
            <a:r>
              <a:rPr lang="fr-BE" err="1"/>
              <a:t>consectetur</a:t>
            </a:r>
            <a:r>
              <a:rPr lang="fr-BE"/>
              <a:t> </a:t>
            </a:r>
            <a:r>
              <a:rPr lang="fr-BE" err="1"/>
              <a:t>adipiscing</a:t>
            </a:r>
            <a:r>
              <a:rPr lang="fr-BE"/>
              <a:t> </a:t>
            </a:r>
            <a:r>
              <a:rPr lang="fr-BE" err="1"/>
              <a:t>elit</a:t>
            </a:r>
            <a:r>
              <a:rPr lang="fr-BE"/>
              <a:t>, </a:t>
            </a:r>
            <a:r>
              <a:rPr lang="fr-BE" err="1"/>
              <a:t>sed</a:t>
            </a:r>
            <a:r>
              <a:rPr lang="fr-BE"/>
              <a:t> do </a:t>
            </a:r>
            <a:r>
              <a:rPr lang="fr-BE" err="1"/>
              <a:t>eiusmod</a:t>
            </a:r>
            <a:r>
              <a:rPr lang="fr-BE"/>
              <a:t> </a:t>
            </a:r>
            <a:r>
              <a:rPr lang="fr-BE" err="1"/>
              <a:t>tempor</a:t>
            </a:r>
            <a:r>
              <a:rPr lang="fr-BE"/>
              <a:t> </a:t>
            </a:r>
            <a:r>
              <a:rPr lang="fr-BE" err="1"/>
              <a:t>incididunt</a:t>
            </a:r>
            <a:r>
              <a:rPr lang="fr-BE"/>
              <a:t> ut </a:t>
            </a:r>
            <a:r>
              <a:rPr lang="fr-BE" err="1"/>
              <a:t>labore</a:t>
            </a:r>
            <a:r>
              <a:rPr lang="fr-BE"/>
              <a:t> et </a:t>
            </a:r>
            <a:r>
              <a:rPr lang="fr-BE" err="1"/>
              <a:t>dolore</a:t>
            </a:r>
            <a:r>
              <a:rPr lang="fr-BE"/>
              <a:t> magna </a:t>
            </a:r>
            <a:r>
              <a:rPr lang="fr-BE" err="1"/>
              <a:t>aliqua</a:t>
            </a:r>
            <a:r>
              <a:rPr lang="fr-BE"/>
              <a:t>. Ut </a:t>
            </a:r>
            <a:r>
              <a:rPr lang="fr-BE" err="1"/>
              <a:t>enim</a:t>
            </a:r>
            <a:r>
              <a:rPr lang="fr-BE"/>
              <a:t> ad </a:t>
            </a:r>
            <a:r>
              <a:rPr lang="fr-BE" err="1"/>
              <a:t>minim</a:t>
            </a:r>
            <a:r>
              <a:rPr lang="fr-BE"/>
              <a:t> </a:t>
            </a:r>
            <a:r>
              <a:rPr lang="fr-BE" err="1"/>
              <a:t>veniam</a:t>
            </a:r>
            <a:r>
              <a:rPr lang="fr-BE"/>
              <a:t>, </a:t>
            </a:r>
            <a:r>
              <a:rPr lang="fr-BE" err="1"/>
              <a:t>quis</a:t>
            </a:r>
            <a:r>
              <a:rPr lang="fr-BE"/>
              <a:t> </a:t>
            </a:r>
            <a:r>
              <a:rPr lang="fr-BE" err="1"/>
              <a:t>nostrud</a:t>
            </a:r>
            <a:r>
              <a:rPr lang="fr-BE"/>
              <a:t> </a:t>
            </a:r>
            <a:r>
              <a:rPr lang="fr-BE" err="1"/>
              <a:t>exercitation</a:t>
            </a:r>
            <a:r>
              <a:rPr lang="fr-BE"/>
              <a:t> </a:t>
            </a:r>
            <a:r>
              <a:rPr lang="fr-BE" err="1"/>
              <a:t>ullamco</a:t>
            </a:r>
            <a:r>
              <a:rPr lang="fr-BE"/>
              <a:t> </a:t>
            </a:r>
            <a:r>
              <a:rPr lang="fr-BE" err="1"/>
              <a:t>laboris</a:t>
            </a:r>
            <a:r>
              <a:rPr lang="fr-BE"/>
              <a:t> </a:t>
            </a:r>
            <a:r>
              <a:rPr lang="fr-BE" err="1"/>
              <a:t>nisi</a:t>
            </a:r>
            <a:r>
              <a:rPr lang="fr-BE"/>
              <a:t> ut </a:t>
            </a:r>
            <a:r>
              <a:rPr lang="fr-BE" err="1"/>
              <a:t>aliquip</a:t>
            </a:r>
            <a:r>
              <a:rPr lang="fr-BE"/>
              <a:t> ex </a:t>
            </a:r>
            <a:r>
              <a:rPr lang="fr-BE" err="1"/>
              <a:t>ea</a:t>
            </a:r>
            <a:r>
              <a:rPr lang="fr-BE"/>
              <a:t> </a:t>
            </a:r>
            <a:r>
              <a:rPr lang="fr-BE" err="1"/>
              <a:t>commodo</a:t>
            </a:r>
            <a:r>
              <a:rPr lang="fr-BE"/>
              <a:t> </a:t>
            </a:r>
            <a:r>
              <a:rPr lang="fr-BE" err="1"/>
              <a:t>consequat</a:t>
            </a:r>
            <a:r>
              <a:rPr lang="fr-BE"/>
              <a:t>. Duis </a:t>
            </a:r>
            <a:r>
              <a:rPr lang="fr-BE" err="1"/>
              <a:t>aute</a:t>
            </a:r>
            <a:r>
              <a:rPr lang="fr-BE"/>
              <a:t> </a:t>
            </a:r>
            <a:r>
              <a:rPr lang="fr-BE" err="1"/>
              <a:t>irure</a:t>
            </a:r>
            <a:r>
              <a:rPr lang="fr-BE"/>
              <a:t> </a:t>
            </a:r>
            <a:r>
              <a:rPr lang="fr-BE" err="1"/>
              <a:t>dolor</a:t>
            </a:r>
            <a:r>
              <a:rPr lang="fr-BE"/>
              <a:t> in </a:t>
            </a:r>
            <a:r>
              <a:rPr lang="fr-BE" err="1"/>
              <a:t>reprehenderit</a:t>
            </a:r>
            <a:r>
              <a:rPr lang="fr-BE"/>
              <a:t> in </a:t>
            </a:r>
            <a:r>
              <a:rPr lang="fr-BE" err="1"/>
              <a:t>voluptate</a:t>
            </a:r>
            <a:r>
              <a:rPr lang="fr-BE"/>
              <a:t> </a:t>
            </a:r>
            <a:r>
              <a:rPr lang="fr-BE" err="1"/>
              <a:t>velit</a:t>
            </a:r>
            <a:r>
              <a:rPr lang="fr-BE"/>
              <a:t> esse </a:t>
            </a:r>
            <a:r>
              <a:rPr lang="fr-BE" err="1"/>
              <a:t>cillum</a:t>
            </a:r>
            <a:r>
              <a:rPr lang="fr-BE"/>
              <a:t> </a:t>
            </a:r>
            <a:r>
              <a:rPr lang="fr-BE" err="1"/>
              <a:t>dolore</a:t>
            </a:r>
            <a:r>
              <a:rPr lang="fr-BE"/>
              <a:t> eu </a:t>
            </a:r>
            <a:r>
              <a:rPr lang="fr-BE" err="1"/>
              <a:t>fugiat</a:t>
            </a:r>
            <a:r>
              <a:rPr lang="fr-BE"/>
              <a:t> </a:t>
            </a:r>
            <a:r>
              <a:rPr lang="fr-BE" err="1"/>
              <a:t>nulla</a:t>
            </a:r>
            <a:r>
              <a:rPr lang="fr-BE"/>
              <a:t> </a:t>
            </a:r>
            <a:r>
              <a:rPr lang="fr-BE" err="1"/>
              <a:t>pariatur</a:t>
            </a:r>
            <a:r>
              <a:rPr lang="fr-BE"/>
              <a:t>.</a:t>
            </a:r>
            <a:endParaRPr lang="fr-FR"/>
          </a:p>
        </p:txBody>
      </p: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FAD32EB5-9DF9-604C-861D-F13EA40699EA}"/>
              </a:ext>
            </a:extLst>
          </p:cNvPr>
          <p:cNvCxnSpPr>
            <a:cxnSpLocks/>
          </p:cNvCxnSpPr>
          <p:nvPr userDrawn="1"/>
        </p:nvCxnSpPr>
        <p:spPr>
          <a:xfrm>
            <a:off x="360000" y="6356350"/>
            <a:ext cx="10165125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space réservé du pied de page 4">
            <a:extLst>
              <a:ext uri="{FF2B5EF4-FFF2-40B4-BE49-F238E27FC236}">
                <a16:creationId xmlns:a16="http://schemas.microsoft.com/office/drawing/2014/main" id="{F35DA11D-CEC6-F548-A7A4-CAFB3C9C0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8800" y="6390000"/>
            <a:ext cx="8213700" cy="365125"/>
          </a:xfrm>
        </p:spPr>
        <p:txBody>
          <a:bodyPr lIns="0"/>
          <a:lstStyle>
            <a:lvl1pPr algn="l">
              <a:defRPr sz="1400">
                <a:solidFill>
                  <a:schemeClr val="accent1"/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14" name="Espace réservé du numéro de diapositive 5">
            <a:extLst>
              <a:ext uri="{FF2B5EF4-FFF2-40B4-BE49-F238E27FC236}">
                <a16:creationId xmlns:a16="http://schemas.microsoft.com/office/drawing/2014/main" id="{8AE6DC3F-E2F6-4148-AC46-6DFE1C061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4900" y="6390000"/>
            <a:ext cx="1800225" cy="365125"/>
          </a:xfrm>
        </p:spPr>
        <p:txBody>
          <a:bodyPr rIns="0"/>
          <a:lstStyle>
            <a:lvl1pPr>
              <a:defRPr sz="1400">
                <a:solidFill>
                  <a:schemeClr val="accent1"/>
                </a:solidFill>
              </a:defRPr>
            </a:lvl1pPr>
          </a:lstStyle>
          <a:p>
            <a:fld id="{92D85F44-6D3E-264C-A74B-EBEF749B44E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2F63047-1B6D-E74F-6E73-349547E0D7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917600" y="331476"/>
            <a:ext cx="914400" cy="68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9926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3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A07010BC-616D-C140-B947-383CC35E9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686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89E52A-30ED-8E4D-BF4A-2CA65D4818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686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C9846B-DE0C-8245-A20D-12FCC3C46D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0683EC-13E7-7844-8884-5332C265A0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Presentation title placeholder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026F68-AFB6-984F-B31C-90DBC6772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9145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D85F44-6D3E-264C-A74B-EBEF749B44E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6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1" r:id="rId3"/>
    <p:sldLayoutId id="2147483662" r:id="rId4"/>
    <p:sldLayoutId id="2147483663" r:id="rId5"/>
    <p:sldLayoutId id="2147483660" r:id="rId6"/>
    <p:sldLayoutId id="2147483650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3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4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17" Type="http://schemas.openxmlformats.org/officeDocument/2006/relationships/image" Target="../media/image10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50.png"/><Relationship Id="rId7" Type="http://schemas.openxmlformats.org/officeDocument/2006/relationships/image" Target="../media/image109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112.png"/><Relationship Id="rId4" Type="http://schemas.openxmlformats.org/officeDocument/2006/relationships/image" Target="../media/image51.png"/><Relationship Id="rId9" Type="http://schemas.openxmlformats.org/officeDocument/2006/relationships/image" Target="../media/image1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26" Type="http://schemas.openxmlformats.org/officeDocument/2006/relationships/image" Target="../media/image137.png"/><Relationship Id="rId3" Type="http://schemas.openxmlformats.org/officeDocument/2006/relationships/image" Target="../media/image114.png"/><Relationship Id="rId21" Type="http://schemas.openxmlformats.org/officeDocument/2006/relationships/image" Target="../media/image132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5" Type="http://schemas.openxmlformats.org/officeDocument/2006/relationships/image" Target="../media/image136.png"/><Relationship Id="rId33" Type="http://schemas.openxmlformats.org/officeDocument/2006/relationships/image" Target="../media/image144.png"/><Relationship Id="rId2" Type="http://schemas.openxmlformats.org/officeDocument/2006/relationships/image" Target="../media/image113.png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29" Type="http://schemas.openxmlformats.org/officeDocument/2006/relationships/image" Target="../media/image14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24" Type="http://schemas.openxmlformats.org/officeDocument/2006/relationships/image" Target="../media/image135.png"/><Relationship Id="rId32" Type="http://schemas.openxmlformats.org/officeDocument/2006/relationships/image" Target="../media/image143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23" Type="http://schemas.openxmlformats.org/officeDocument/2006/relationships/image" Target="../media/image134.png"/><Relationship Id="rId28" Type="http://schemas.openxmlformats.org/officeDocument/2006/relationships/image" Target="../media/image139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31" Type="http://schemas.openxmlformats.org/officeDocument/2006/relationships/image" Target="../media/image142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Relationship Id="rId22" Type="http://schemas.openxmlformats.org/officeDocument/2006/relationships/image" Target="../media/image133.png"/><Relationship Id="rId27" Type="http://schemas.openxmlformats.org/officeDocument/2006/relationships/image" Target="../media/image138.png"/><Relationship Id="rId30" Type="http://schemas.openxmlformats.org/officeDocument/2006/relationships/image" Target="../media/image141.png"/><Relationship Id="rId8" Type="http://schemas.openxmlformats.org/officeDocument/2006/relationships/image" Target="../media/image1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BB6659-6EEE-2443-9888-B804B64688E0}"/>
              </a:ext>
            </a:extLst>
          </p:cNvPr>
          <p:cNvSpPr/>
          <p:nvPr/>
        </p:nvSpPr>
        <p:spPr>
          <a:xfrm>
            <a:off x="8949128" y="27542"/>
            <a:ext cx="3102964" cy="1841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4756BFB-C882-934C-979F-B2200AEE49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9283" y="2632420"/>
            <a:ext cx="7067999" cy="1653993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A multi-model </a:t>
            </a:r>
            <a:r>
              <a:rPr lang="fr-FR" sz="4000" dirty="0" err="1"/>
              <a:t>analysis</a:t>
            </a:r>
            <a:r>
              <a:rPr lang="fr-FR" sz="4000" dirty="0"/>
              <a:t> of the </a:t>
            </a:r>
            <a:r>
              <a:rPr lang="fr-FR" sz="4000" dirty="0" err="1"/>
              <a:t>predictability</a:t>
            </a:r>
            <a:r>
              <a:rPr lang="fr-FR" sz="4000" dirty="0"/>
              <a:t> of </a:t>
            </a:r>
            <a:r>
              <a:rPr lang="fr-FR" sz="4000" dirty="0" err="1"/>
              <a:t>North</a:t>
            </a:r>
            <a:r>
              <a:rPr lang="fr-FR" sz="4000" dirty="0"/>
              <a:t> Atlantic </a:t>
            </a:r>
            <a:r>
              <a:rPr lang="fr-FR" sz="4000" dirty="0" err="1"/>
              <a:t>ocean</a:t>
            </a:r>
            <a:r>
              <a:rPr lang="fr-FR" sz="4000" dirty="0"/>
              <a:t> </a:t>
            </a:r>
            <a:r>
              <a:rPr lang="fr-FR" sz="4000" dirty="0" err="1"/>
              <a:t>heat</a:t>
            </a:r>
            <a:r>
              <a:rPr lang="fr-FR" sz="4000" dirty="0"/>
              <a:t> content (OHC) 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6346457-ADF5-3D41-91B9-7EC68FEA3B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9282" y="4509635"/>
            <a:ext cx="6197147" cy="1133475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fr-FR" sz="2200" dirty="0"/>
              <a:t>Teresa </a:t>
            </a:r>
            <a:r>
              <a:rPr lang="fr-FR" sz="2200" dirty="0" err="1"/>
              <a:t>Carmo</a:t>
            </a:r>
            <a:r>
              <a:rPr lang="fr-FR" sz="2200" dirty="0"/>
              <a:t>-Costa</a:t>
            </a:r>
          </a:p>
          <a:p>
            <a:r>
              <a:rPr lang="fr-FR" sz="2200" dirty="0"/>
              <a:t>Ana Camargo, Emanuel Dutra, Roberto Bilbao, Jon </a:t>
            </a:r>
            <a:r>
              <a:rPr lang="fr-FR" sz="2200" dirty="0" err="1"/>
              <a:t>Robson</a:t>
            </a:r>
            <a:r>
              <a:rPr lang="fr-FR" sz="2200" dirty="0"/>
              <a:t>, </a:t>
            </a:r>
            <a:r>
              <a:rPr lang="fr-FR" sz="2200" dirty="0" err="1"/>
              <a:t>Annika</a:t>
            </a:r>
            <a:r>
              <a:rPr lang="fr-FR" sz="2200" dirty="0"/>
              <a:t> </a:t>
            </a:r>
            <a:r>
              <a:rPr lang="fr-FR" sz="2200" dirty="0" err="1"/>
              <a:t>Reintges</a:t>
            </a:r>
            <a:r>
              <a:rPr lang="fr-FR" sz="2200" dirty="0"/>
              <a:t>, Pablo Ortega*</a:t>
            </a:r>
          </a:p>
        </p:txBody>
      </p:sp>
      <p:pic>
        <p:nvPicPr>
          <p:cNvPr id="13" name="Picture 6" descr="Logo&#10;&#10;Description automatically generated with medium confidence">
            <a:extLst>
              <a:ext uri="{FF2B5EF4-FFF2-40B4-BE49-F238E27FC236}">
                <a16:creationId xmlns:a16="http://schemas.microsoft.com/office/drawing/2014/main" id="{80FFFAB7-8DF0-204C-8AD8-5DEC69F9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929" y="179374"/>
            <a:ext cx="1558980" cy="66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40926A-E05F-244E-80BE-4594FC122567}"/>
              </a:ext>
            </a:extLst>
          </p:cNvPr>
          <p:cNvSpPr txBox="1"/>
          <p:nvPr/>
        </p:nvSpPr>
        <p:spPr>
          <a:xfrm>
            <a:off x="9777673" y="6276460"/>
            <a:ext cx="262418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ES" altLang="en-E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Helvetica" pitchFamily="2" charset="0"/>
              </a:rPr>
            </a:br>
            <a:endParaRPr kumimoji="0" lang="en-ES" altLang="en-E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ES" altLang="en-ES" sz="1000" b="1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PhD Fellowship: </a:t>
            </a:r>
            <a:r>
              <a:rPr kumimoji="0" lang="en-ES" altLang="en-ES" sz="1000" b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Helvetica" pitchFamily="2" charset="0"/>
                <a:cs typeface="Arial" panose="020B0604020202020204" pitchFamily="34" charset="0"/>
              </a:rPr>
              <a:t>PD/BD/142785/2018 </a:t>
            </a:r>
            <a:endParaRPr kumimoji="0" lang="en-ES" altLang="en-ES" sz="1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Helvetica" pitchFamily="2" charset="0"/>
            </a:endParaRPr>
          </a:p>
        </p:txBody>
      </p:sp>
      <p:pic>
        <p:nvPicPr>
          <p:cNvPr id="1036" name="Picture 12" descr="Barcelona Supercomputing Center (BSC)">
            <a:extLst>
              <a:ext uri="{FF2B5EF4-FFF2-40B4-BE49-F238E27FC236}">
                <a16:creationId xmlns:a16="http://schemas.microsoft.com/office/drawing/2014/main" id="{7CC5A9D7-F199-4343-BC3B-5E65D6F89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073" y="1053250"/>
            <a:ext cx="1945841" cy="52243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9F5DAFA-35B2-D64E-98CA-C97A74BD42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35" b="19113"/>
          <a:stretch/>
        </p:blipFill>
        <p:spPr bwMode="auto">
          <a:xfrm>
            <a:off x="10669027" y="1069608"/>
            <a:ext cx="1349115" cy="4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m para simbolo fct doutoramento">
            <a:extLst>
              <a:ext uri="{FF2B5EF4-FFF2-40B4-BE49-F238E27FC236}">
                <a16:creationId xmlns:a16="http://schemas.microsoft.com/office/drawing/2014/main" id="{03C11721-29BA-5A42-AFE3-C0AEE4021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900" y="6068219"/>
            <a:ext cx="2235200" cy="533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8" name="Picture 4" descr="Resultado de imagem para fcul simbolo">
            <a:extLst>
              <a:ext uri="{FF2B5EF4-FFF2-40B4-BE49-F238E27FC236}">
                <a16:creationId xmlns:a16="http://schemas.microsoft.com/office/drawing/2014/main" id="{6DDCB38D-5495-5648-AE35-A83232F15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997" y="255576"/>
            <a:ext cx="1407347" cy="56964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084261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18" y="245206"/>
            <a:ext cx="10074311" cy="53428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Predictive</a:t>
            </a:r>
            <a:r>
              <a:rPr lang="fr-FR" dirty="0"/>
              <a:t> </a:t>
            </a:r>
            <a:r>
              <a:rPr lang="fr-FR" dirty="0" err="1"/>
              <a:t>skill</a:t>
            </a:r>
            <a:r>
              <a:rPr lang="fr-FR" dirty="0"/>
              <a:t> of OHC </a:t>
            </a:r>
            <a:r>
              <a:rPr lang="fr-FR" dirty="0" err="1"/>
              <a:t>from</a:t>
            </a:r>
            <a:r>
              <a:rPr lang="fr-FR" dirty="0"/>
              <a:t> 0-700m (Full Field </a:t>
            </a:r>
            <a:r>
              <a:rPr lang="fr-FR" dirty="0" err="1"/>
              <a:t>Init</a:t>
            </a:r>
            <a:r>
              <a:rPr lang="fr-FR" dirty="0"/>
              <a:t>.)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10</a:t>
            </a:fld>
            <a:endParaRPr lang="fr-FR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4D9E072-311E-264F-81E1-229055D43F5F}"/>
              </a:ext>
            </a:extLst>
          </p:cNvPr>
          <p:cNvGrpSpPr/>
          <p:nvPr/>
        </p:nvGrpSpPr>
        <p:grpSpPr>
          <a:xfrm>
            <a:off x="2212437" y="1011949"/>
            <a:ext cx="6813306" cy="5316014"/>
            <a:chOff x="2251765" y="844805"/>
            <a:chExt cx="6813306" cy="5316014"/>
          </a:xfrm>
        </p:grpSpPr>
        <p:pic>
          <p:nvPicPr>
            <p:cNvPr id="100" name="Picture 99" descr="Map&#10;&#10;Description automatically generated">
              <a:extLst>
                <a:ext uri="{FF2B5EF4-FFF2-40B4-BE49-F238E27FC236}">
                  <a16:creationId xmlns:a16="http://schemas.microsoft.com/office/drawing/2014/main" id="{03551852-98F8-5644-B439-FD01FBD2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9" r="2471" b="17343"/>
            <a:stretch/>
          </p:blipFill>
          <p:spPr>
            <a:xfrm>
              <a:off x="5754841" y="845560"/>
              <a:ext cx="1653918" cy="1309308"/>
            </a:xfrm>
            <a:prstGeom prst="rect">
              <a:avLst/>
            </a:prstGeom>
          </p:spPr>
        </p:pic>
        <p:pic>
          <p:nvPicPr>
            <p:cNvPr id="101" name="Picture 100" descr="Map&#10;&#10;Description automatically generated">
              <a:extLst>
                <a:ext uri="{FF2B5EF4-FFF2-40B4-BE49-F238E27FC236}">
                  <a16:creationId xmlns:a16="http://schemas.microsoft.com/office/drawing/2014/main" id="{7F7726CD-4567-EA4A-99B3-E471302D6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4" b="17343"/>
            <a:stretch/>
          </p:blipFill>
          <p:spPr>
            <a:xfrm>
              <a:off x="2251851" y="846076"/>
              <a:ext cx="1850756" cy="1309308"/>
            </a:xfrm>
            <a:prstGeom prst="rect">
              <a:avLst/>
            </a:prstGeom>
          </p:spPr>
        </p:pic>
        <p:pic>
          <p:nvPicPr>
            <p:cNvPr id="102" name="Picture 101" descr="Map&#10;&#10;Description automatically generated">
              <a:extLst>
                <a:ext uri="{FF2B5EF4-FFF2-40B4-BE49-F238E27FC236}">
                  <a16:creationId xmlns:a16="http://schemas.microsoft.com/office/drawing/2014/main" id="{654CEA65-5335-1849-930D-67765676C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3" r="2596" b="17148"/>
            <a:stretch/>
          </p:blipFill>
          <p:spPr>
            <a:xfrm>
              <a:off x="4100926" y="845560"/>
              <a:ext cx="1653918" cy="1312393"/>
            </a:xfrm>
            <a:prstGeom prst="rect">
              <a:avLst/>
            </a:prstGeom>
          </p:spPr>
        </p:pic>
        <p:pic>
          <p:nvPicPr>
            <p:cNvPr id="103" name="Picture 102" descr="Map&#10;&#10;Description automatically generated">
              <a:extLst>
                <a:ext uri="{FF2B5EF4-FFF2-40B4-BE49-F238E27FC236}">
                  <a16:creationId xmlns:a16="http://schemas.microsoft.com/office/drawing/2014/main" id="{88C04111-4A65-6048-8BD0-886DD8BC1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3" r="2149" b="17343"/>
            <a:stretch/>
          </p:blipFill>
          <p:spPr>
            <a:xfrm>
              <a:off x="7402652" y="844805"/>
              <a:ext cx="1662419" cy="1309308"/>
            </a:xfrm>
            <a:prstGeom prst="rect">
              <a:avLst/>
            </a:prstGeom>
          </p:spPr>
        </p:pic>
        <p:pic>
          <p:nvPicPr>
            <p:cNvPr id="104" name="Picture 103" descr="Map&#10;&#10;Description automatically generated">
              <a:extLst>
                <a:ext uri="{FF2B5EF4-FFF2-40B4-BE49-F238E27FC236}">
                  <a16:creationId xmlns:a16="http://schemas.microsoft.com/office/drawing/2014/main" id="{F3B1499A-B280-9849-8DD4-B0A6DACB5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8" r="2457" b="17148"/>
            <a:stretch/>
          </p:blipFill>
          <p:spPr>
            <a:xfrm>
              <a:off x="7406717" y="2155388"/>
              <a:ext cx="1657395" cy="1312393"/>
            </a:xfrm>
            <a:prstGeom prst="rect">
              <a:avLst/>
            </a:prstGeom>
          </p:spPr>
        </p:pic>
        <p:pic>
          <p:nvPicPr>
            <p:cNvPr id="105" name="Picture 104" descr="Map&#10;&#10;Description automatically generated">
              <a:extLst>
                <a:ext uri="{FF2B5EF4-FFF2-40B4-BE49-F238E27FC236}">
                  <a16:creationId xmlns:a16="http://schemas.microsoft.com/office/drawing/2014/main" id="{570FAFD4-EF58-5D47-A550-FB8F818A1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6" r="2096" b="17415"/>
            <a:stretch/>
          </p:blipFill>
          <p:spPr>
            <a:xfrm>
              <a:off x="5754943" y="2155265"/>
              <a:ext cx="1662420" cy="1308156"/>
            </a:xfrm>
            <a:prstGeom prst="rect">
              <a:avLst/>
            </a:prstGeom>
          </p:spPr>
        </p:pic>
        <p:pic>
          <p:nvPicPr>
            <p:cNvPr id="106" name="Picture 105" descr="Chart, map&#10;&#10;Description automatically generated">
              <a:extLst>
                <a:ext uri="{FF2B5EF4-FFF2-40B4-BE49-F238E27FC236}">
                  <a16:creationId xmlns:a16="http://schemas.microsoft.com/office/drawing/2014/main" id="{345C1D87-D5CD-1545-A53E-328CF6111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1" b="17343"/>
            <a:stretch/>
          </p:blipFill>
          <p:spPr>
            <a:xfrm>
              <a:off x="2251851" y="2154113"/>
              <a:ext cx="1855181" cy="1309308"/>
            </a:xfrm>
            <a:prstGeom prst="rect">
              <a:avLst/>
            </a:prstGeom>
          </p:spPr>
        </p:pic>
        <p:pic>
          <p:nvPicPr>
            <p:cNvPr id="107" name="Picture 106" descr="Map&#10;&#10;Description automatically generated">
              <a:extLst>
                <a:ext uri="{FF2B5EF4-FFF2-40B4-BE49-F238E27FC236}">
                  <a16:creationId xmlns:a16="http://schemas.microsoft.com/office/drawing/2014/main" id="{F5FCF605-C4CC-ED41-9A9F-D5B4C2175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9" r="2084" b="17343"/>
            <a:stretch/>
          </p:blipFill>
          <p:spPr>
            <a:xfrm>
              <a:off x="4103793" y="2154545"/>
              <a:ext cx="1662419" cy="1309308"/>
            </a:xfrm>
            <a:prstGeom prst="rect">
              <a:avLst/>
            </a:prstGeom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FCC3364-ED57-8E4D-B756-CCE931902E01}"/>
                </a:ext>
              </a:extLst>
            </p:cNvPr>
            <p:cNvGrpSpPr/>
            <p:nvPr/>
          </p:nvGrpSpPr>
          <p:grpSpPr>
            <a:xfrm>
              <a:off x="2251765" y="3461780"/>
              <a:ext cx="6812347" cy="2699039"/>
              <a:chOff x="0" y="0"/>
              <a:chExt cx="10837683" cy="4293870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76ED6E73-374E-2548-BD4D-14B342B550D3}"/>
                  </a:ext>
                </a:extLst>
              </p:cNvPr>
              <p:cNvGrpSpPr/>
              <p:nvPr/>
            </p:nvGrpSpPr>
            <p:grpSpPr>
              <a:xfrm>
                <a:off x="0" y="0"/>
                <a:ext cx="10837546" cy="2088684"/>
                <a:chOff x="0" y="6242768"/>
                <a:chExt cx="10837546" cy="2088684"/>
              </a:xfrm>
            </p:grpSpPr>
            <p:pic>
              <p:nvPicPr>
                <p:cNvPr id="119" name="Picture 118" descr="Chart, map&#10;&#10;Description automatically generated">
                  <a:extLst>
                    <a:ext uri="{FF2B5EF4-FFF2-40B4-BE49-F238E27FC236}">
                      <a16:creationId xmlns:a16="http://schemas.microsoft.com/office/drawing/2014/main" id="{5F88C2C4-E743-3B45-990B-50E38798DA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64" r="2510" b="17343"/>
                <a:stretch/>
              </p:blipFill>
              <p:spPr>
                <a:xfrm>
                  <a:off x="2950681" y="6248490"/>
                  <a:ext cx="2628651" cy="2082962"/>
                </a:xfrm>
                <a:prstGeom prst="rect">
                  <a:avLst/>
                </a:prstGeom>
              </p:spPr>
            </p:pic>
            <p:pic>
              <p:nvPicPr>
                <p:cNvPr id="120" name="Picture 119" descr="Chart, map&#10;&#10;Description automatically generated">
                  <a:extLst>
                    <a:ext uri="{FF2B5EF4-FFF2-40B4-BE49-F238E27FC236}">
                      <a16:creationId xmlns:a16="http://schemas.microsoft.com/office/drawing/2014/main" id="{3129D82F-F80C-BA48-B7DB-0602185F8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401" b="17273"/>
                <a:stretch/>
              </p:blipFill>
              <p:spPr>
                <a:xfrm>
                  <a:off x="0" y="6244904"/>
                  <a:ext cx="2951386" cy="2084716"/>
                </a:xfrm>
                <a:prstGeom prst="rect">
                  <a:avLst/>
                </a:prstGeom>
              </p:spPr>
            </p:pic>
            <p:pic>
              <p:nvPicPr>
                <p:cNvPr id="121" name="Picture 120" descr="Map&#10;&#10;Description automatically generated">
                  <a:extLst>
                    <a:ext uri="{FF2B5EF4-FFF2-40B4-BE49-F238E27FC236}">
                      <a16:creationId xmlns:a16="http://schemas.microsoft.com/office/drawing/2014/main" id="{52CEB9F5-C086-B44D-8EFF-CC71EA653C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442" r="2399" b="17148"/>
                <a:stretch/>
              </p:blipFill>
              <p:spPr>
                <a:xfrm>
                  <a:off x="8201874" y="6242768"/>
                  <a:ext cx="2635672" cy="2087870"/>
                </a:xfrm>
                <a:prstGeom prst="rect">
                  <a:avLst/>
                </a:prstGeom>
              </p:spPr>
            </p:pic>
          </p:grpSp>
          <p:pic>
            <p:nvPicPr>
              <p:cNvPr id="115" name="Picture 114" descr="Map&#10;&#10;Description automatically generated">
                <a:extLst>
                  <a:ext uri="{FF2B5EF4-FFF2-40B4-BE49-F238E27FC236}">
                    <a16:creationId xmlns:a16="http://schemas.microsoft.com/office/drawing/2014/main" id="{1BFDA149-23AF-9D4C-9F69-15FB0DF93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0" r="2462" b="12353"/>
              <a:stretch/>
            </p:blipFill>
            <p:spPr>
              <a:xfrm>
                <a:off x="5570717" y="2085097"/>
                <a:ext cx="2635672" cy="2208696"/>
              </a:xfrm>
              <a:prstGeom prst="rect">
                <a:avLst/>
              </a:prstGeom>
            </p:spPr>
          </p:pic>
          <p:pic>
            <p:nvPicPr>
              <p:cNvPr id="116" name="Picture 115" descr="Chart, map&#10;&#10;Description automatically generated">
                <a:extLst>
                  <a:ext uri="{FF2B5EF4-FFF2-40B4-BE49-F238E27FC236}">
                    <a16:creationId xmlns:a16="http://schemas.microsoft.com/office/drawing/2014/main" id="{11866FEF-9E47-AE4F-8160-45ADF94CF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353"/>
              <a:stretch/>
            </p:blipFill>
            <p:spPr>
              <a:xfrm>
                <a:off x="0" y="2085174"/>
                <a:ext cx="3024000" cy="2208696"/>
              </a:xfrm>
              <a:prstGeom prst="rect">
                <a:avLst/>
              </a:prstGeom>
            </p:spPr>
          </p:pic>
          <p:pic>
            <p:nvPicPr>
              <p:cNvPr id="117" name="Picture 116" descr="Map&#10;&#10;Description automatically generated">
                <a:extLst>
                  <a:ext uri="{FF2B5EF4-FFF2-40B4-BE49-F238E27FC236}">
                    <a16:creationId xmlns:a16="http://schemas.microsoft.com/office/drawing/2014/main" id="{23702489-56D9-9240-ACF5-E0447451E8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0" r="2462" b="12353"/>
              <a:stretch/>
            </p:blipFill>
            <p:spPr>
              <a:xfrm>
                <a:off x="2946871" y="2085097"/>
                <a:ext cx="2635672" cy="2208696"/>
              </a:xfrm>
              <a:prstGeom prst="rect">
                <a:avLst/>
              </a:prstGeom>
            </p:spPr>
          </p:pic>
          <p:pic>
            <p:nvPicPr>
              <p:cNvPr id="118" name="Picture 117" descr="Map&#10;&#10;Description automatically generated">
                <a:extLst>
                  <a:ext uri="{FF2B5EF4-FFF2-40B4-BE49-F238E27FC236}">
                    <a16:creationId xmlns:a16="http://schemas.microsoft.com/office/drawing/2014/main" id="{17531C0A-C0B1-5A4A-A016-C4F56C33DC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7" r="2220" b="12396"/>
              <a:stretch/>
            </p:blipFill>
            <p:spPr>
              <a:xfrm>
                <a:off x="8201874" y="2086174"/>
                <a:ext cx="2635809" cy="2207619"/>
              </a:xfrm>
              <a:prstGeom prst="rect">
                <a:avLst/>
              </a:prstGeom>
            </p:spPr>
          </p:pic>
        </p:grp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3BF1BBE7-C0EB-9A4F-B259-E25F6EB3F251}"/>
                </a:ext>
              </a:extLst>
            </p:cNvPr>
            <p:cNvSpPr/>
            <p:nvPr/>
          </p:nvSpPr>
          <p:spPr>
            <a:xfrm>
              <a:off x="5758819" y="3465377"/>
              <a:ext cx="1645442" cy="1307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pic>
        <p:nvPicPr>
          <p:cNvPr id="122" name="Picture 121" descr="Map&#10;&#10;Description automatically generated">
            <a:extLst>
              <a:ext uri="{FF2B5EF4-FFF2-40B4-BE49-F238E27FC236}">
                <a16:creationId xmlns:a16="http://schemas.microsoft.com/office/drawing/2014/main" id="{F0906AE0-8A76-2444-9DB1-9F6D87D00526}"/>
              </a:ext>
            </a:extLst>
          </p:cNvPr>
          <p:cNvPicPr>
            <a:picLocks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89929" r="943" b="5761"/>
          <a:stretch/>
        </p:blipFill>
        <p:spPr>
          <a:xfrm rot="5400000" flipH="1">
            <a:off x="7393244" y="3539875"/>
            <a:ext cx="4783087" cy="252000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E9434CEE-12CD-F342-9F92-AE56AB2F9DFA}"/>
              </a:ext>
            </a:extLst>
          </p:cNvPr>
          <p:cNvSpPr txBox="1"/>
          <p:nvPr/>
        </p:nvSpPr>
        <p:spPr>
          <a:xfrm>
            <a:off x="9301505" y="127433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1.0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85A7203-F02E-4A49-A5F6-D8D482BF9E32}"/>
              </a:ext>
            </a:extLst>
          </p:cNvPr>
          <p:cNvSpPr txBox="1"/>
          <p:nvPr/>
        </p:nvSpPr>
        <p:spPr>
          <a:xfrm>
            <a:off x="9301505" y="171422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7D8BA19-AA76-8A4F-BA73-EE880D30BC2F}"/>
              </a:ext>
            </a:extLst>
          </p:cNvPr>
          <p:cNvSpPr txBox="1"/>
          <p:nvPr/>
        </p:nvSpPr>
        <p:spPr>
          <a:xfrm>
            <a:off x="9301505" y="215411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1C003DB-32B5-5443-AF2C-746556DF3DE2}"/>
              </a:ext>
            </a:extLst>
          </p:cNvPr>
          <p:cNvSpPr txBox="1"/>
          <p:nvPr/>
        </p:nvSpPr>
        <p:spPr>
          <a:xfrm>
            <a:off x="9301505" y="259400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0.4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5A5EEB6-4591-ED47-9DBE-E55274DD74F6}"/>
              </a:ext>
            </a:extLst>
          </p:cNvPr>
          <p:cNvSpPr txBox="1"/>
          <p:nvPr/>
        </p:nvSpPr>
        <p:spPr>
          <a:xfrm>
            <a:off x="9301505" y="303389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0.2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557B4B9-1F97-4442-81D5-E6BA7E8B00D9}"/>
              </a:ext>
            </a:extLst>
          </p:cNvPr>
          <p:cNvSpPr txBox="1"/>
          <p:nvPr/>
        </p:nvSpPr>
        <p:spPr>
          <a:xfrm>
            <a:off x="9301505" y="347378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6814CD5-8D09-CF48-BA08-3DEC7894292F}"/>
              </a:ext>
            </a:extLst>
          </p:cNvPr>
          <p:cNvSpPr txBox="1"/>
          <p:nvPr/>
        </p:nvSpPr>
        <p:spPr>
          <a:xfrm>
            <a:off x="9242194" y="3913677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BF77DA5-EBEF-0F48-9230-E554CB4E805D}"/>
              </a:ext>
            </a:extLst>
          </p:cNvPr>
          <p:cNvSpPr txBox="1"/>
          <p:nvPr/>
        </p:nvSpPr>
        <p:spPr>
          <a:xfrm>
            <a:off x="9242194" y="4353568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-0.4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D2A7092-DE59-174C-9FCE-F5709509435C}"/>
              </a:ext>
            </a:extLst>
          </p:cNvPr>
          <p:cNvSpPr txBox="1"/>
          <p:nvPr/>
        </p:nvSpPr>
        <p:spPr>
          <a:xfrm>
            <a:off x="9242194" y="479345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-0.6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EA91202-F815-2F4F-9146-D786F26FDD6F}"/>
              </a:ext>
            </a:extLst>
          </p:cNvPr>
          <p:cNvSpPr txBox="1"/>
          <p:nvPr/>
        </p:nvSpPr>
        <p:spPr>
          <a:xfrm>
            <a:off x="9242194" y="5233350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59BFAAC-031C-0A47-8A3D-98C4707D1E40}"/>
              </a:ext>
            </a:extLst>
          </p:cNvPr>
          <p:cNvSpPr txBox="1"/>
          <p:nvPr/>
        </p:nvSpPr>
        <p:spPr>
          <a:xfrm>
            <a:off x="9242194" y="567323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-1.0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6E031C7-E483-F44F-B2B7-8E8DEBEEB633}"/>
              </a:ext>
            </a:extLst>
          </p:cNvPr>
          <p:cNvSpPr txBox="1"/>
          <p:nvPr/>
        </p:nvSpPr>
        <p:spPr>
          <a:xfrm rot="5400000">
            <a:off x="8564105" y="3446776"/>
            <a:ext cx="3001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Anomaly Correlation Coefficient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BE10E0-633D-C847-A121-3749D83E30F5}"/>
              </a:ext>
            </a:extLst>
          </p:cNvPr>
          <p:cNvSpPr txBox="1"/>
          <p:nvPr/>
        </p:nvSpPr>
        <p:spPr>
          <a:xfrm>
            <a:off x="662490" y="1582472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IPSL-CM6A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B719897-F0FB-CE4A-AD16-C56C0B27C6A2}"/>
              </a:ext>
            </a:extLst>
          </p:cNvPr>
          <p:cNvSpPr txBox="1"/>
          <p:nvPr/>
        </p:nvSpPr>
        <p:spPr>
          <a:xfrm>
            <a:off x="559898" y="2889630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MPI-ESM1-2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25F8C96-0A98-EA49-A075-E88B4EBE8729}"/>
              </a:ext>
            </a:extLst>
          </p:cNvPr>
          <p:cNvSpPr txBox="1"/>
          <p:nvPr/>
        </p:nvSpPr>
        <p:spPr>
          <a:xfrm>
            <a:off x="781113" y="4196788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MRI-ESM2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E380360-2BA8-6E43-89A4-D56CA9ED9C9D}"/>
              </a:ext>
            </a:extLst>
          </p:cNvPr>
          <p:cNvSpPr txBox="1"/>
          <p:nvPr/>
        </p:nvSpPr>
        <p:spPr>
          <a:xfrm>
            <a:off x="822791" y="550394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NorCMP1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A7E53AD-F69C-424C-8D21-88ED5EA172DD}"/>
              </a:ext>
            </a:extLst>
          </p:cNvPr>
          <p:cNvSpPr/>
          <p:nvPr/>
        </p:nvSpPr>
        <p:spPr>
          <a:xfrm>
            <a:off x="2619357" y="925239"/>
            <a:ext cx="6613005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06E8F8E-F25B-634D-9660-DA326CE6B50D}"/>
              </a:ext>
            </a:extLst>
          </p:cNvPr>
          <p:cNvSpPr txBox="1"/>
          <p:nvPr/>
        </p:nvSpPr>
        <p:spPr>
          <a:xfrm>
            <a:off x="7874666" y="792876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58220C2-D9C3-0048-8607-8FCF6B2376FE}"/>
              </a:ext>
            </a:extLst>
          </p:cNvPr>
          <p:cNvSpPr txBox="1"/>
          <p:nvPr/>
        </p:nvSpPr>
        <p:spPr>
          <a:xfrm>
            <a:off x="5877864" y="792876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A8FA83-1075-DD4E-A042-69898090F6A8}"/>
              </a:ext>
            </a:extLst>
          </p:cNvPr>
          <p:cNvSpPr txBox="1"/>
          <p:nvPr/>
        </p:nvSpPr>
        <p:spPr>
          <a:xfrm>
            <a:off x="4277865" y="79287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9C96A73-5793-E34F-9369-72B073406173}"/>
              </a:ext>
            </a:extLst>
          </p:cNvPr>
          <p:cNvSpPr txBox="1"/>
          <p:nvPr/>
        </p:nvSpPr>
        <p:spPr>
          <a:xfrm>
            <a:off x="2629189" y="79287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048631E-A1AC-7F49-96BA-37AE8A213902}"/>
              </a:ext>
            </a:extLst>
          </p:cNvPr>
          <p:cNvSpPr/>
          <p:nvPr/>
        </p:nvSpPr>
        <p:spPr>
          <a:xfrm>
            <a:off x="2218755" y="795593"/>
            <a:ext cx="409484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77F1B73-6189-BF4C-A17F-C227367B52F0}"/>
              </a:ext>
            </a:extLst>
          </p:cNvPr>
          <p:cNvSpPr/>
          <p:nvPr/>
        </p:nvSpPr>
        <p:spPr>
          <a:xfrm>
            <a:off x="2512349" y="2341204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C61056A-6C98-5C46-BA2F-957520B0659B}"/>
              </a:ext>
            </a:extLst>
          </p:cNvPr>
          <p:cNvSpPr/>
          <p:nvPr/>
        </p:nvSpPr>
        <p:spPr>
          <a:xfrm>
            <a:off x="2457363" y="3652843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03A289-9658-6C40-9683-31374A5E74E2}"/>
              </a:ext>
            </a:extLst>
          </p:cNvPr>
          <p:cNvSpPr/>
          <p:nvPr/>
        </p:nvSpPr>
        <p:spPr>
          <a:xfrm>
            <a:off x="2457363" y="4951439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0EBDD4-A7F0-A741-8025-36269DD46255}"/>
              </a:ext>
            </a:extLst>
          </p:cNvPr>
          <p:cNvSpPr/>
          <p:nvPr/>
        </p:nvSpPr>
        <p:spPr>
          <a:xfrm>
            <a:off x="2423497" y="6241593"/>
            <a:ext cx="6613005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0DE9D4E-119E-D645-97C6-7E4F45E02304}"/>
              </a:ext>
            </a:extLst>
          </p:cNvPr>
          <p:cNvSpPr/>
          <p:nvPr/>
        </p:nvSpPr>
        <p:spPr>
          <a:xfrm>
            <a:off x="2209416" y="1097751"/>
            <a:ext cx="1872025" cy="521584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5C6C2F9-A1E6-CF45-8858-77EE72718D8D}"/>
              </a:ext>
            </a:extLst>
          </p:cNvPr>
          <p:cNvSpPr txBox="1"/>
          <p:nvPr/>
        </p:nvSpPr>
        <p:spPr>
          <a:xfrm>
            <a:off x="4149466" y="5054100"/>
            <a:ext cx="4887036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Important </a:t>
            </a:r>
            <a:r>
              <a:rPr lang="en-GB" dirty="0">
                <a:solidFill>
                  <a:schemeClr val="accent2"/>
                </a:solidFill>
              </a:rPr>
              <a:t>differences </a:t>
            </a:r>
            <a:r>
              <a:rPr lang="en-GB" dirty="0">
                <a:solidFill>
                  <a:schemeClr val="accent1"/>
                </a:solidFill>
              </a:rPr>
              <a:t>are also seen on the </a:t>
            </a:r>
            <a:r>
              <a:rPr lang="en-GB" dirty="0">
                <a:solidFill>
                  <a:schemeClr val="accent2"/>
                </a:solidFill>
              </a:rPr>
              <a:t>predictive skill of initialized predictions</a:t>
            </a:r>
          </a:p>
        </p:txBody>
      </p:sp>
      <p:sp>
        <p:nvSpPr>
          <p:cNvPr id="53" name="Espace réservé du pied de page 3">
            <a:extLst>
              <a:ext uri="{FF2B5EF4-FFF2-40B4-BE49-F238E27FC236}">
                <a16:creationId xmlns:a16="http://schemas.microsoft.com/office/drawing/2014/main" id="{3F1D38C7-D925-3648-933D-7BA6AF246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BA61CF-7594-B94C-93C2-C9187D1412A0}"/>
              </a:ext>
            </a:extLst>
          </p:cNvPr>
          <p:cNvSpPr txBox="1"/>
          <p:nvPr/>
        </p:nvSpPr>
        <p:spPr>
          <a:xfrm>
            <a:off x="10356422" y="1453762"/>
            <a:ext cx="157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Study Period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1970-2014</a:t>
            </a:r>
          </a:p>
        </p:txBody>
      </p:sp>
    </p:spTree>
    <p:extLst>
      <p:ext uri="{BB962C8B-B14F-4D97-AF65-F5344CB8AC3E}">
        <p14:creationId xmlns:p14="http://schemas.microsoft.com/office/powerpoint/2010/main" val="3898710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00" y="245206"/>
            <a:ext cx="10287429" cy="534285"/>
          </a:xfrm>
        </p:spPr>
        <p:txBody>
          <a:bodyPr>
            <a:normAutofit fontScale="90000"/>
          </a:bodyPr>
          <a:lstStyle/>
          <a:p>
            <a:r>
              <a:rPr lang="fr-FR" dirty="0"/>
              <a:t>Inter-model </a:t>
            </a:r>
            <a:r>
              <a:rPr lang="fr-FR" dirty="0" err="1"/>
              <a:t>differences</a:t>
            </a:r>
            <a:r>
              <a:rPr lang="fr-FR" dirty="0"/>
              <a:t> in </a:t>
            </a:r>
            <a:r>
              <a:rPr lang="fr-FR" dirty="0" err="1"/>
              <a:t>preditive</a:t>
            </a:r>
            <a:r>
              <a:rPr lang="fr-FR" dirty="0"/>
              <a:t> </a:t>
            </a:r>
            <a:r>
              <a:rPr lang="fr-FR" dirty="0" err="1"/>
              <a:t>skill</a:t>
            </a:r>
            <a:r>
              <a:rPr lang="fr-FR" dirty="0"/>
              <a:t> of OHC700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BE10E0-633D-C847-A121-3749D83E30F5}"/>
              </a:ext>
            </a:extLst>
          </p:cNvPr>
          <p:cNvSpPr txBox="1"/>
          <p:nvPr/>
        </p:nvSpPr>
        <p:spPr>
          <a:xfrm>
            <a:off x="1952748" y="1162437"/>
            <a:ext cx="788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Standard deviation across-models of the ACC for the OHC700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B719897-F0FB-CE4A-AD16-C56C0B27C6A2}"/>
              </a:ext>
            </a:extLst>
          </p:cNvPr>
          <p:cNvSpPr txBox="1"/>
          <p:nvPr/>
        </p:nvSpPr>
        <p:spPr>
          <a:xfrm>
            <a:off x="1613152" y="2833937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MPI-ESM1-2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06E8F8E-F25B-634D-9660-DA326CE6B50D}"/>
              </a:ext>
            </a:extLst>
          </p:cNvPr>
          <p:cNvSpPr txBox="1"/>
          <p:nvPr/>
        </p:nvSpPr>
        <p:spPr>
          <a:xfrm>
            <a:off x="8908622" y="1662299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58220C2-D9C3-0048-8607-8FCF6B2376FE}"/>
              </a:ext>
            </a:extLst>
          </p:cNvPr>
          <p:cNvSpPr txBox="1"/>
          <p:nvPr/>
        </p:nvSpPr>
        <p:spPr>
          <a:xfrm>
            <a:off x="6428146" y="1662299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A8FA83-1075-DD4E-A042-69898090F6A8}"/>
              </a:ext>
            </a:extLst>
          </p:cNvPr>
          <p:cNvSpPr txBox="1"/>
          <p:nvPr/>
        </p:nvSpPr>
        <p:spPr>
          <a:xfrm>
            <a:off x="4446217" y="1662299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9C96A73-5793-E34F-9369-72B073406173}"/>
              </a:ext>
            </a:extLst>
          </p:cNvPr>
          <p:cNvSpPr txBox="1"/>
          <p:nvPr/>
        </p:nvSpPr>
        <p:spPr>
          <a:xfrm>
            <a:off x="2287847" y="1662299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77F1B73-6189-BF4C-A17F-C227367B52F0}"/>
              </a:ext>
            </a:extLst>
          </p:cNvPr>
          <p:cNvSpPr/>
          <p:nvPr/>
        </p:nvSpPr>
        <p:spPr>
          <a:xfrm>
            <a:off x="3565603" y="2285511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C61056A-6C98-5C46-BA2F-957520B0659B}"/>
              </a:ext>
            </a:extLst>
          </p:cNvPr>
          <p:cNvSpPr/>
          <p:nvPr/>
        </p:nvSpPr>
        <p:spPr>
          <a:xfrm>
            <a:off x="3510617" y="3597150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0EBDD4-A7F0-A741-8025-36269DD46255}"/>
              </a:ext>
            </a:extLst>
          </p:cNvPr>
          <p:cNvSpPr/>
          <p:nvPr/>
        </p:nvSpPr>
        <p:spPr>
          <a:xfrm>
            <a:off x="3125862" y="6185900"/>
            <a:ext cx="6613005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5C6C2F9-A1E6-CF45-8858-77EE72718D8D}"/>
              </a:ext>
            </a:extLst>
          </p:cNvPr>
          <p:cNvSpPr txBox="1"/>
          <p:nvPr/>
        </p:nvSpPr>
        <p:spPr>
          <a:xfrm>
            <a:off x="653098" y="4759839"/>
            <a:ext cx="10287429" cy="8002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The </a:t>
            </a:r>
            <a:r>
              <a:rPr lang="en-GB" b="1" dirty="0">
                <a:solidFill>
                  <a:srgbClr val="C00000"/>
                </a:solidFill>
              </a:rPr>
              <a:t>Labrador Sea </a:t>
            </a:r>
            <a:r>
              <a:rPr lang="en-GB" dirty="0">
                <a:solidFill>
                  <a:schemeClr val="accent1"/>
                </a:solidFill>
              </a:rPr>
              <a:t>emerges as one of the regions with </a:t>
            </a:r>
            <a:r>
              <a:rPr lang="en-GB" dirty="0">
                <a:solidFill>
                  <a:srgbClr val="C00000"/>
                </a:solidFill>
              </a:rPr>
              <a:t>larger inter-model differences</a:t>
            </a:r>
          </a:p>
          <a:p>
            <a:pPr algn="ctr"/>
            <a:endParaRPr lang="en-GB" sz="1000" dirty="0">
              <a:solidFill>
                <a:schemeClr val="accent2"/>
              </a:solidFill>
            </a:endParaRPr>
          </a:p>
          <a:p>
            <a:pPr algn="ctr"/>
            <a:r>
              <a:rPr lang="en-GB" b="1" dirty="0">
                <a:solidFill>
                  <a:schemeClr val="accent2"/>
                </a:solidFill>
              </a:rPr>
              <a:t>Can we link those differences in skill to specific mean model properties?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70E53AB-F40C-0248-80B7-F69E597A9677}"/>
              </a:ext>
            </a:extLst>
          </p:cNvPr>
          <p:cNvSpPr/>
          <p:nvPr/>
        </p:nvSpPr>
        <p:spPr>
          <a:xfrm>
            <a:off x="1629999" y="3594466"/>
            <a:ext cx="8667705" cy="3476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1156FD-0284-1A4B-9E18-36E4846DCC89}"/>
              </a:ext>
            </a:extLst>
          </p:cNvPr>
          <p:cNvGrpSpPr/>
          <p:nvPr/>
        </p:nvGrpSpPr>
        <p:grpSpPr>
          <a:xfrm>
            <a:off x="1625172" y="2020931"/>
            <a:ext cx="8676487" cy="1580547"/>
            <a:chOff x="47997" y="4843104"/>
            <a:chExt cx="12086634" cy="2201755"/>
          </a:xfrm>
        </p:grpSpPr>
        <p:pic>
          <p:nvPicPr>
            <p:cNvPr id="59" name="Picture 58" descr="Map&#10;&#10;Description automatically generated">
              <a:extLst>
                <a:ext uri="{FF2B5EF4-FFF2-40B4-BE49-F238E27FC236}">
                  <a16:creationId xmlns:a16="http://schemas.microsoft.com/office/drawing/2014/main" id="{1BC9AE83-C38C-CD4C-BEF3-F124CA55B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6" t="5874" r="3983" b="11142"/>
            <a:stretch/>
          </p:blipFill>
          <p:spPr>
            <a:xfrm>
              <a:off x="3316881" y="4843104"/>
              <a:ext cx="2945498" cy="2196000"/>
            </a:xfrm>
            <a:prstGeom prst="rect">
              <a:avLst/>
            </a:prstGeom>
          </p:spPr>
        </p:pic>
        <p:pic>
          <p:nvPicPr>
            <p:cNvPr id="60" name="Picture 59" descr="Map&#10;&#10;Description automatically generated">
              <a:extLst>
                <a:ext uri="{FF2B5EF4-FFF2-40B4-BE49-F238E27FC236}">
                  <a16:creationId xmlns:a16="http://schemas.microsoft.com/office/drawing/2014/main" id="{3BC0B0A0-AFBA-7A4F-9CC9-A5C7751C1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6" t="5874" r="3983" b="11142"/>
            <a:stretch/>
          </p:blipFill>
          <p:spPr>
            <a:xfrm>
              <a:off x="6253008" y="4843104"/>
              <a:ext cx="2945496" cy="2196000"/>
            </a:xfrm>
            <a:prstGeom prst="rect">
              <a:avLst/>
            </a:prstGeom>
          </p:spPr>
        </p:pic>
        <p:pic>
          <p:nvPicPr>
            <p:cNvPr id="61" name="Picture 60" descr="Map&#10;&#10;Description automatically generated">
              <a:extLst>
                <a:ext uri="{FF2B5EF4-FFF2-40B4-BE49-F238E27FC236}">
                  <a16:creationId xmlns:a16="http://schemas.microsoft.com/office/drawing/2014/main" id="{EE0E50AA-870E-784B-B68A-BAB3B292A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6" t="5874" r="3983" b="11142"/>
            <a:stretch/>
          </p:blipFill>
          <p:spPr>
            <a:xfrm>
              <a:off x="9189135" y="4843104"/>
              <a:ext cx="2945496" cy="2196000"/>
            </a:xfrm>
            <a:prstGeom prst="rect">
              <a:avLst/>
            </a:prstGeom>
          </p:spPr>
        </p:pic>
        <p:pic>
          <p:nvPicPr>
            <p:cNvPr id="62" name="Picture 61" descr="Map&#10;&#10;Description automatically generated">
              <a:extLst>
                <a:ext uri="{FF2B5EF4-FFF2-40B4-BE49-F238E27FC236}">
                  <a16:creationId xmlns:a16="http://schemas.microsoft.com/office/drawing/2014/main" id="{3040F1E9-47A8-1842-9D57-1A35A5AEE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4" r="3983" b="11142"/>
            <a:stretch/>
          </p:blipFill>
          <p:spPr>
            <a:xfrm>
              <a:off x="47997" y="4848859"/>
              <a:ext cx="3268884" cy="2196000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FB883F1-7A57-1D49-B94B-FC5A92488EC9}"/>
                </a:ext>
              </a:extLst>
            </p:cNvPr>
            <p:cNvSpPr/>
            <p:nvPr/>
          </p:nvSpPr>
          <p:spPr>
            <a:xfrm>
              <a:off x="9946198" y="5069205"/>
              <a:ext cx="1112962" cy="72199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F6F485-6D3C-3245-A93A-FBA7F35FDFCA}"/>
              </a:ext>
            </a:extLst>
          </p:cNvPr>
          <p:cNvGrpSpPr/>
          <p:nvPr/>
        </p:nvGrpSpPr>
        <p:grpSpPr>
          <a:xfrm>
            <a:off x="3027799" y="3781946"/>
            <a:ext cx="6454957" cy="528973"/>
            <a:chOff x="1876222" y="3699985"/>
            <a:chExt cx="6454957" cy="528973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9434CEE-12CD-F342-9F92-AE56AB2F9DFA}"/>
                </a:ext>
              </a:extLst>
            </p:cNvPr>
            <p:cNvSpPr txBox="1"/>
            <p:nvPr/>
          </p:nvSpPr>
          <p:spPr>
            <a:xfrm>
              <a:off x="7898047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1.0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7D8BA19-AA76-8A4F-BA73-EE880D30BC2F}"/>
                </a:ext>
              </a:extLst>
            </p:cNvPr>
            <p:cNvSpPr txBox="1"/>
            <p:nvPr/>
          </p:nvSpPr>
          <p:spPr>
            <a:xfrm>
              <a:off x="6693686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0.8</a:t>
              </a:r>
            </a:p>
          </p:txBody>
        </p:sp>
        <p:pic>
          <p:nvPicPr>
            <p:cNvPr id="57" name="Picture 56" descr="Map&#10;&#10;Description automatically generated">
              <a:extLst>
                <a:ext uri="{FF2B5EF4-FFF2-40B4-BE49-F238E27FC236}">
                  <a16:creationId xmlns:a16="http://schemas.microsoft.com/office/drawing/2014/main" id="{30442C3F-0330-0A4D-A4D1-20BA10D83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27" b="51019"/>
            <a:stretch/>
          </p:blipFill>
          <p:spPr>
            <a:xfrm>
              <a:off x="2016220" y="3699985"/>
              <a:ext cx="6174961" cy="270281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BB33E2C-8D90-7E41-B053-424D992755FE}"/>
                </a:ext>
              </a:extLst>
            </p:cNvPr>
            <p:cNvSpPr txBox="1"/>
            <p:nvPr/>
          </p:nvSpPr>
          <p:spPr>
            <a:xfrm>
              <a:off x="7295869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0.9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0ED6795-A57E-B549-A4F4-92005ECF7656}"/>
                </a:ext>
              </a:extLst>
            </p:cNvPr>
            <p:cNvSpPr txBox="1"/>
            <p:nvPr/>
          </p:nvSpPr>
          <p:spPr>
            <a:xfrm>
              <a:off x="1876222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0FED12A-A3CB-F94E-93E6-78211FCB49F3}"/>
                </a:ext>
              </a:extLst>
            </p:cNvPr>
            <p:cNvSpPr txBox="1"/>
            <p:nvPr/>
          </p:nvSpPr>
          <p:spPr>
            <a:xfrm>
              <a:off x="2478405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857ACBC-352E-B140-8073-2ED0A90BD3CC}"/>
                </a:ext>
              </a:extLst>
            </p:cNvPr>
            <p:cNvSpPr txBox="1"/>
            <p:nvPr/>
          </p:nvSpPr>
          <p:spPr>
            <a:xfrm>
              <a:off x="3080588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7255B70-B00D-9C40-8A7E-F59B130DCF5C}"/>
                </a:ext>
              </a:extLst>
            </p:cNvPr>
            <p:cNvSpPr txBox="1"/>
            <p:nvPr/>
          </p:nvSpPr>
          <p:spPr>
            <a:xfrm>
              <a:off x="3682771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8EA332F-B865-2141-AA44-6A11A3D415EE}"/>
                </a:ext>
              </a:extLst>
            </p:cNvPr>
            <p:cNvSpPr txBox="1"/>
            <p:nvPr/>
          </p:nvSpPr>
          <p:spPr>
            <a:xfrm>
              <a:off x="4284954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0.4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ACD3B4-7CF1-464F-AED9-E642DC14208B}"/>
                </a:ext>
              </a:extLst>
            </p:cNvPr>
            <p:cNvSpPr txBox="1"/>
            <p:nvPr/>
          </p:nvSpPr>
          <p:spPr>
            <a:xfrm>
              <a:off x="4887137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0.5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CE678A-8198-8F44-AA98-D4490009A4B3}"/>
                </a:ext>
              </a:extLst>
            </p:cNvPr>
            <p:cNvSpPr txBox="1"/>
            <p:nvPr/>
          </p:nvSpPr>
          <p:spPr>
            <a:xfrm>
              <a:off x="5489320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0.6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BAA0759-5FB1-184F-BC21-6B2932E15D71}"/>
                </a:ext>
              </a:extLst>
            </p:cNvPr>
            <p:cNvSpPr txBox="1"/>
            <p:nvPr/>
          </p:nvSpPr>
          <p:spPr>
            <a:xfrm>
              <a:off x="6091503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0.7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552E970-053E-CA45-80F0-CEE897ED9068}"/>
              </a:ext>
            </a:extLst>
          </p:cNvPr>
          <p:cNvSpPr txBox="1"/>
          <p:nvPr/>
        </p:nvSpPr>
        <p:spPr>
          <a:xfrm>
            <a:off x="4299804" y="3602948"/>
            <a:ext cx="3961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Standard deviation of ACC in model space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CE4323-6B07-F247-9D08-92171BE375A2}"/>
              </a:ext>
            </a:extLst>
          </p:cNvPr>
          <p:cNvSpPr/>
          <p:nvPr/>
        </p:nvSpPr>
        <p:spPr>
          <a:xfrm>
            <a:off x="6607347" y="2204505"/>
            <a:ext cx="802800" cy="4863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BAD0F94-3238-7D4F-AE7E-81A384D32AC3}"/>
              </a:ext>
            </a:extLst>
          </p:cNvPr>
          <p:cNvSpPr/>
          <p:nvPr/>
        </p:nvSpPr>
        <p:spPr>
          <a:xfrm>
            <a:off x="4504180" y="2208716"/>
            <a:ext cx="802800" cy="4863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C57DA3C-BCD0-5644-98EB-F2945AFC9EB5}"/>
              </a:ext>
            </a:extLst>
          </p:cNvPr>
          <p:cNvSpPr/>
          <p:nvPr/>
        </p:nvSpPr>
        <p:spPr>
          <a:xfrm>
            <a:off x="2396667" y="2202079"/>
            <a:ext cx="802800" cy="4863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Espace réservé du pied de page 3">
            <a:extLst>
              <a:ext uri="{FF2B5EF4-FFF2-40B4-BE49-F238E27FC236}">
                <a16:creationId xmlns:a16="http://schemas.microsoft.com/office/drawing/2014/main" id="{DF01F3FA-61C0-944E-9235-198776EF1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BE1DBB9-29B6-084D-9A63-47907D98DFCF}"/>
              </a:ext>
            </a:extLst>
          </p:cNvPr>
          <p:cNvSpPr txBox="1"/>
          <p:nvPr/>
        </p:nvSpPr>
        <p:spPr>
          <a:xfrm>
            <a:off x="10356422" y="1453762"/>
            <a:ext cx="157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Study Period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1970-2014</a:t>
            </a:r>
          </a:p>
        </p:txBody>
      </p:sp>
    </p:spTree>
    <p:extLst>
      <p:ext uri="{BB962C8B-B14F-4D97-AF65-F5344CB8AC3E}">
        <p14:creationId xmlns:p14="http://schemas.microsoft.com/office/powerpoint/2010/main" val="3927647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74AFDD-5420-9543-908A-7CB91A868067}"/>
              </a:ext>
            </a:extLst>
          </p:cNvPr>
          <p:cNvSpPr/>
          <p:nvPr/>
        </p:nvSpPr>
        <p:spPr>
          <a:xfrm>
            <a:off x="925975" y="873071"/>
            <a:ext cx="8461093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BE10E0-633D-C847-A121-3749D83E30F5}"/>
              </a:ext>
            </a:extLst>
          </p:cNvPr>
          <p:cNvSpPr txBox="1"/>
          <p:nvPr/>
        </p:nvSpPr>
        <p:spPr>
          <a:xfrm>
            <a:off x="1625357" y="930946"/>
            <a:ext cx="8302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Mean Labrador Sea density (in DJF)as a function of forecast time 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0EBDD4-A7F0-A741-8025-36269DD46255}"/>
              </a:ext>
            </a:extLst>
          </p:cNvPr>
          <p:cNvSpPr/>
          <p:nvPr/>
        </p:nvSpPr>
        <p:spPr>
          <a:xfrm>
            <a:off x="3125862" y="6185900"/>
            <a:ext cx="6613005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5C6C2F9-A1E6-CF45-8858-77EE72718D8D}"/>
              </a:ext>
            </a:extLst>
          </p:cNvPr>
          <p:cNvSpPr txBox="1"/>
          <p:nvPr/>
        </p:nvSpPr>
        <p:spPr>
          <a:xfrm>
            <a:off x="738588" y="5562630"/>
            <a:ext cx="1015319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Some differences in local skill might emerge from the fact that models like </a:t>
            </a:r>
            <a:r>
              <a:rPr lang="en-GB" b="1" dirty="0" err="1">
                <a:solidFill>
                  <a:schemeClr val="accent1"/>
                </a:solidFill>
              </a:rPr>
              <a:t>CanESM</a:t>
            </a:r>
            <a:r>
              <a:rPr lang="en-GB" dirty="0">
                <a:solidFill>
                  <a:schemeClr val="accent1"/>
                </a:solidFill>
              </a:rPr>
              <a:t>, </a:t>
            </a:r>
            <a:r>
              <a:rPr lang="en-GB" b="1" dirty="0">
                <a:solidFill>
                  <a:schemeClr val="accent1"/>
                </a:solidFill>
              </a:rPr>
              <a:t>IPSL and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b="1" dirty="0">
                <a:solidFill>
                  <a:schemeClr val="accent1"/>
                </a:solidFill>
              </a:rPr>
              <a:t>EC-Earth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i="1" dirty="0">
                <a:solidFill>
                  <a:schemeClr val="accent1"/>
                </a:solidFill>
              </a:rPr>
              <a:t>are too stratified </a:t>
            </a:r>
            <a:r>
              <a:rPr lang="en-GB" dirty="0">
                <a:solidFill>
                  <a:schemeClr val="accent1"/>
                </a:solidFill>
              </a:rPr>
              <a:t>while </a:t>
            </a:r>
            <a:r>
              <a:rPr lang="en-GB" b="1" dirty="0">
                <a:solidFill>
                  <a:schemeClr val="accent2"/>
                </a:solidFill>
              </a:rPr>
              <a:t>NorCPM1</a:t>
            </a:r>
            <a:r>
              <a:rPr lang="en-GB" dirty="0">
                <a:solidFill>
                  <a:schemeClr val="accent1"/>
                </a:solidFill>
              </a:rPr>
              <a:t> shows barely </a:t>
            </a:r>
            <a:r>
              <a:rPr lang="en-GB" i="1" dirty="0">
                <a:solidFill>
                  <a:schemeClr val="accent2"/>
                </a:solidFill>
              </a:rPr>
              <a:t>no stratification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B730C03-C392-BC41-8DB1-EADA58B7009D}"/>
              </a:ext>
            </a:extLst>
          </p:cNvPr>
          <p:cNvGrpSpPr/>
          <p:nvPr/>
        </p:nvGrpSpPr>
        <p:grpSpPr>
          <a:xfrm>
            <a:off x="937550" y="1297811"/>
            <a:ext cx="10886712" cy="4256329"/>
            <a:chOff x="-115489" y="166195"/>
            <a:chExt cx="11694162" cy="4572014"/>
          </a:xfrm>
        </p:grpSpPr>
        <p:pic>
          <p:nvPicPr>
            <p:cNvPr id="66" name="Picture 65" descr="Chart, histogram&#10;&#10;Description automatically generated">
              <a:extLst>
                <a:ext uri="{FF2B5EF4-FFF2-40B4-BE49-F238E27FC236}">
                  <a16:creationId xmlns:a16="http://schemas.microsoft.com/office/drawing/2014/main" id="{8F375031-3C83-B04A-B1D9-EB6E0201FB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169"/>
            <a:stretch/>
          </p:blipFill>
          <p:spPr>
            <a:xfrm>
              <a:off x="-115489" y="166200"/>
              <a:ext cx="3056116" cy="4572009"/>
            </a:xfrm>
            <a:prstGeom prst="rect">
              <a:avLst/>
            </a:prstGeom>
          </p:spPr>
        </p:pic>
        <p:pic>
          <p:nvPicPr>
            <p:cNvPr id="67" name="Picture 66" descr="Chart, histogram&#10;&#10;Description automatically generated">
              <a:extLst>
                <a:ext uri="{FF2B5EF4-FFF2-40B4-BE49-F238E27FC236}">
                  <a16:creationId xmlns:a16="http://schemas.microsoft.com/office/drawing/2014/main" id="{645E23D6-0AA0-024D-9D3B-3B3129183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4" r="68169"/>
            <a:stretch/>
          </p:blipFill>
          <p:spPr>
            <a:xfrm>
              <a:off x="2940627" y="166197"/>
              <a:ext cx="2113885" cy="4572009"/>
            </a:xfrm>
            <a:prstGeom prst="rect">
              <a:avLst/>
            </a:prstGeom>
          </p:spPr>
        </p:pic>
        <p:pic>
          <p:nvPicPr>
            <p:cNvPr id="75" name="Picture 74" descr="Chart, histogram&#10;&#10;Description automatically generated">
              <a:extLst>
                <a:ext uri="{FF2B5EF4-FFF2-40B4-BE49-F238E27FC236}">
                  <a16:creationId xmlns:a16="http://schemas.microsoft.com/office/drawing/2014/main" id="{3C0EC914-E6DC-9845-9300-626982020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4" r="68169"/>
            <a:stretch/>
          </p:blipFill>
          <p:spPr>
            <a:xfrm>
              <a:off x="5054512" y="166196"/>
              <a:ext cx="2113886" cy="4572009"/>
            </a:xfrm>
            <a:prstGeom prst="rect">
              <a:avLst/>
            </a:prstGeom>
          </p:spPr>
        </p:pic>
        <p:pic>
          <p:nvPicPr>
            <p:cNvPr id="78" name="Picture 77" descr="Chart, histogram&#10;&#10;Description automatically generated">
              <a:extLst>
                <a:ext uri="{FF2B5EF4-FFF2-40B4-BE49-F238E27FC236}">
                  <a16:creationId xmlns:a16="http://schemas.microsoft.com/office/drawing/2014/main" id="{E7DB6659-EB82-864A-AE49-9D247DE3F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4" r="68169"/>
            <a:stretch/>
          </p:blipFill>
          <p:spPr>
            <a:xfrm>
              <a:off x="7168397" y="166196"/>
              <a:ext cx="2113887" cy="4572009"/>
            </a:xfrm>
            <a:prstGeom prst="rect">
              <a:avLst/>
            </a:prstGeom>
          </p:spPr>
        </p:pic>
        <p:pic>
          <p:nvPicPr>
            <p:cNvPr id="80" name="Picture 79" descr="Chart, histogram&#10;&#10;Description automatically generated">
              <a:extLst>
                <a:ext uri="{FF2B5EF4-FFF2-40B4-BE49-F238E27FC236}">
                  <a16:creationId xmlns:a16="http://schemas.microsoft.com/office/drawing/2014/main" id="{1D2B426D-6094-6A4D-B0D6-CF336DE33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84" t="204" r="598" b="-204"/>
            <a:stretch/>
          </p:blipFill>
          <p:spPr>
            <a:xfrm>
              <a:off x="9282283" y="166195"/>
              <a:ext cx="2296390" cy="4572009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DF3CEA47-C2F5-714A-8D28-82E31A9F49B8}"/>
              </a:ext>
            </a:extLst>
          </p:cNvPr>
          <p:cNvSpPr txBox="1"/>
          <p:nvPr/>
        </p:nvSpPr>
        <p:spPr>
          <a:xfrm>
            <a:off x="7852236" y="4646015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4309686-91EC-134E-BCB4-2DE9F4986262}"/>
              </a:ext>
            </a:extLst>
          </p:cNvPr>
          <p:cNvSpPr txBox="1"/>
          <p:nvPr/>
        </p:nvSpPr>
        <p:spPr>
          <a:xfrm>
            <a:off x="5917780" y="4646015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03DB785-602E-4544-BE66-13CFF1E56197}"/>
              </a:ext>
            </a:extLst>
          </p:cNvPr>
          <p:cNvSpPr txBox="1"/>
          <p:nvPr/>
        </p:nvSpPr>
        <p:spPr>
          <a:xfrm>
            <a:off x="3865061" y="4646015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79F9A03-14FC-5E4A-A280-F6DEDD8E3ABC}"/>
              </a:ext>
            </a:extLst>
          </p:cNvPr>
          <p:cNvSpPr txBox="1"/>
          <p:nvPr/>
        </p:nvSpPr>
        <p:spPr>
          <a:xfrm>
            <a:off x="1908317" y="4646015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4198B4-AE19-8B46-9499-1B5B316CEA22}"/>
              </a:ext>
            </a:extLst>
          </p:cNvPr>
          <p:cNvSpPr/>
          <p:nvPr/>
        </p:nvSpPr>
        <p:spPr>
          <a:xfrm>
            <a:off x="9731901" y="2342132"/>
            <a:ext cx="2066287" cy="2152891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8" name="Titre 1">
            <a:extLst>
              <a:ext uri="{FF2B5EF4-FFF2-40B4-BE49-F238E27FC236}">
                <a16:creationId xmlns:a16="http://schemas.microsoft.com/office/drawing/2014/main" id="{1929C97F-1996-3044-8BBF-118D2AE37599}"/>
              </a:ext>
            </a:extLst>
          </p:cNvPr>
          <p:cNvSpPr txBox="1">
            <a:spLocks/>
          </p:cNvSpPr>
          <p:nvPr/>
        </p:nvSpPr>
        <p:spPr>
          <a:xfrm>
            <a:off x="563195" y="159142"/>
            <a:ext cx="10287429" cy="5342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i="0" kern="1200">
                <a:solidFill>
                  <a:schemeClr val="accent1"/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fr-FR"/>
              <a:t>Preconditioning role of Labrador Sea stratification</a:t>
            </a:r>
            <a:endParaRPr lang="fr-FR" dirty="0"/>
          </a:p>
        </p:txBody>
      </p:sp>
      <p:sp>
        <p:nvSpPr>
          <p:cNvPr id="89" name="Espace réservé du pied de page 3">
            <a:extLst>
              <a:ext uri="{FF2B5EF4-FFF2-40B4-BE49-F238E27FC236}">
                <a16:creationId xmlns:a16="http://schemas.microsoft.com/office/drawing/2014/main" id="{20C1995E-4A0D-1446-A179-9ED7535F6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8A9772-D107-3A49-8DEA-3792213278E3}"/>
              </a:ext>
            </a:extLst>
          </p:cNvPr>
          <p:cNvSpPr txBox="1"/>
          <p:nvPr/>
        </p:nvSpPr>
        <p:spPr>
          <a:xfrm>
            <a:off x="10356422" y="1453762"/>
            <a:ext cx="157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Study Period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1970-2014</a:t>
            </a:r>
          </a:p>
        </p:txBody>
      </p:sp>
    </p:spTree>
    <p:extLst>
      <p:ext uri="{BB962C8B-B14F-4D97-AF65-F5344CB8AC3E}">
        <p14:creationId xmlns:p14="http://schemas.microsoft.com/office/powerpoint/2010/main" val="2209828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74AFDD-5420-9543-908A-7CB91A868067}"/>
              </a:ext>
            </a:extLst>
          </p:cNvPr>
          <p:cNvSpPr/>
          <p:nvPr/>
        </p:nvSpPr>
        <p:spPr>
          <a:xfrm>
            <a:off x="925975" y="873071"/>
            <a:ext cx="8461093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195" y="159142"/>
            <a:ext cx="10287429" cy="53428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Preconditioning</a:t>
            </a:r>
            <a:r>
              <a:rPr lang="fr-FR" dirty="0"/>
              <a:t> </a:t>
            </a:r>
            <a:r>
              <a:rPr lang="fr-FR" dirty="0" err="1"/>
              <a:t>role</a:t>
            </a:r>
            <a:r>
              <a:rPr lang="fr-FR" dirty="0"/>
              <a:t> of Labrador </a:t>
            </a:r>
            <a:r>
              <a:rPr lang="fr-FR" dirty="0" err="1"/>
              <a:t>Sea</a:t>
            </a:r>
            <a:r>
              <a:rPr lang="fr-FR" dirty="0"/>
              <a:t> stratification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BE10E0-633D-C847-A121-3749D83E30F5}"/>
              </a:ext>
            </a:extLst>
          </p:cNvPr>
          <p:cNvSpPr txBox="1"/>
          <p:nvPr/>
        </p:nvSpPr>
        <p:spPr>
          <a:xfrm>
            <a:off x="1625357" y="930946"/>
            <a:ext cx="8302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Mean Labrador Sea density (in DJF)as a function of forecast time 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0EBDD4-A7F0-A741-8025-36269DD46255}"/>
              </a:ext>
            </a:extLst>
          </p:cNvPr>
          <p:cNvSpPr/>
          <p:nvPr/>
        </p:nvSpPr>
        <p:spPr>
          <a:xfrm>
            <a:off x="3125862" y="6185900"/>
            <a:ext cx="6613005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5C6C2F9-A1E6-CF45-8858-77EE72718D8D}"/>
              </a:ext>
            </a:extLst>
          </p:cNvPr>
          <p:cNvSpPr txBox="1"/>
          <p:nvPr/>
        </p:nvSpPr>
        <p:spPr>
          <a:xfrm>
            <a:off x="358801" y="5562630"/>
            <a:ext cx="11474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accent1"/>
                </a:solidFill>
              </a:rPr>
              <a:t>Stronger stratification </a:t>
            </a:r>
            <a:r>
              <a:rPr lang="en-GB" dirty="0">
                <a:solidFill>
                  <a:schemeClr val="accent1"/>
                </a:solidFill>
              </a:rPr>
              <a:t>in Labrador Sea linked to </a:t>
            </a:r>
            <a:r>
              <a:rPr lang="en-GB" dirty="0">
                <a:solidFill>
                  <a:schemeClr val="accent2"/>
                </a:solidFill>
              </a:rPr>
              <a:t>more OHC variability explained by the </a:t>
            </a:r>
            <a:r>
              <a:rPr lang="en-GB" dirty="0" err="1">
                <a:solidFill>
                  <a:schemeClr val="accent2"/>
                </a:solidFill>
              </a:rPr>
              <a:t>forcings</a:t>
            </a:r>
            <a:endParaRPr lang="en-GB" dirty="0">
              <a:solidFill>
                <a:schemeClr val="accent2"/>
              </a:solidFill>
            </a:endParaRPr>
          </a:p>
          <a:p>
            <a:pPr algn="ctr"/>
            <a:r>
              <a:rPr lang="en-GB" b="1" dirty="0"/>
              <a:t>Improving stratification </a:t>
            </a:r>
            <a:r>
              <a:rPr lang="en-GB" dirty="0"/>
              <a:t>via initialization </a:t>
            </a:r>
            <a:r>
              <a:rPr lang="en-GB" dirty="0">
                <a:solidFill>
                  <a:schemeClr val="accent2"/>
                </a:solidFill>
              </a:rPr>
              <a:t>does not necessarily lead to better OHC skill </a:t>
            </a:r>
            <a:r>
              <a:rPr lang="en-GB" dirty="0"/>
              <a:t>(e.g. </a:t>
            </a:r>
            <a:r>
              <a:rPr lang="en-GB" dirty="0" err="1"/>
              <a:t>CanESM</a:t>
            </a:r>
            <a:r>
              <a:rPr lang="en-GB" dirty="0"/>
              <a:t>) 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B730C03-C392-BC41-8DB1-EADA58B7009D}"/>
              </a:ext>
            </a:extLst>
          </p:cNvPr>
          <p:cNvGrpSpPr/>
          <p:nvPr/>
        </p:nvGrpSpPr>
        <p:grpSpPr>
          <a:xfrm>
            <a:off x="3782649" y="1297811"/>
            <a:ext cx="8041612" cy="4256326"/>
            <a:chOff x="2940627" y="166195"/>
            <a:chExt cx="8638046" cy="4572011"/>
          </a:xfrm>
        </p:grpSpPr>
        <p:pic>
          <p:nvPicPr>
            <p:cNvPr id="67" name="Picture 66" descr="Chart, histogram&#10;&#10;Description automatically generated">
              <a:extLst>
                <a:ext uri="{FF2B5EF4-FFF2-40B4-BE49-F238E27FC236}">
                  <a16:creationId xmlns:a16="http://schemas.microsoft.com/office/drawing/2014/main" id="{645E23D6-0AA0-024D-9D3B-3B3129183F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4" r="68169"/>
            <a:stretch/>
          </p:blipFill>
          <p:spPr>
            <a:xfrm>
              <a:off x="2940627" y="166197"/>
              <a:ext cx="2113885" cy="4572009"/>
            </a:xfrm>
            <a:prstGeom prst="rect">
              <a:avLst/>
            </a:prstGeom>
          </p:spPr>
        </p:pic>
        <p:pic>
          <p:nvPicPr>
            <p:cNvPr id="75" name="Picture 74" descr="Chart, histogram&#10;&#10;Description automatically generated">
              <a:extLst>
                <a:ext uri="{FF2B5EF4-FFF2-40B4-BE49-F238E27FC236}">
                  <a16:creationId xmlns:a16="http://schemas.microsoft.com/office/drawing/2014/main" id="{3C0EC914-E6DC-9845-9300-626982020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4" r="68169"/>
            <a:stretch/>
          </p:blipFill>
          <p:spPr>
            <a:xfrm>
              <a:off x="5054512" y="166196"/>
              <a:ext cx="2113886" cy="4572009"/>
            </a:xfrm>
            <a:prstGeom prst="rect">
              <a:avLst/>
            </a:prstGeom>
          </p:spPr>
        </p:pic>
        <p:pic>
          <p:nvPicPr>
            <p:cNvPr id="78" name="Picture 77" descr="Chart, histogram&#10;&#10;Description automatically generated">
              <a:extLst>
                <a:ext uri="{FF2B5EF4-FFF2-40B4-BE49-F238E27FC236}">
                  <a16:creationId xmlns:a16="http://schemas.microsoft.com/office/drawing/2014/main" id="{E7DB6659-EB82-864A-AE49-9D247DE3F8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4" r="68169"/>
            <a:stretch/>
          </p:blipFill>
          <p:spPr>
            <a:xfrm>
              <a:off x="7168397" y="166196"/>
              <a:ext cx="2113887" cy="4572009"/>
            </a:xfrm>
            <a:prstGeom prst="rect">
              <a:avLst/>
            </a:prstGeom>
          </p:spPr>
        </p:pic>
        <p:pic>
          <p:nvPicPr>
            <p:cNvPr id="80" name="Picture 79" descr="Chart, histogram&#10;&#10;Description automatically generated">
              <a:extLst>
                <a:ext uri="{FF2B5EF4-FFF2-40B4-BE49-F238E27FC236}">
                  <a16:creationId xmlns:a16="http://schemas.microsoft.com/office/drawing/2014/main" id="{1D2B426D-6094-6A4D-B0D6-CF336DE33B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484" t="204" r="598" b="-204"/>
            <a:stretch/>
          </p:blipFill>
          <p:spPr>
            <a:xfrm>
              <a:off x="9282283" y="166195"/>
              <a:ext cx="2296390" cy="4572009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DF3CEA47-C2F5-714A-8D28-82E31A9F49B8}"/>
              </a:ext>
            </a:extLst>
          </p:cNvPr>
          <p:cNvSpPr txBox="1"/>
          <p:nvPr/>
        </p:nvSpPr>
        <p:spPr>
          <a:xfrm>
            <a:off x="7852236" y="4646015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4309686-91EC-134E-BCB4-2DE9F4986262}"/>
              </a:ext>
            </a:extLst>
          </p:cNvPr>
          <p:cNvSpPr txBox="1"/>
          <p:nvPr/>
        </p:nvSpPr>
        <p:spPr>
          <a:xfrm>
            <a:off x="5917780" y="4646015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03DB785-602E-4544-BE66-13CFF1E56197}"/>
              </a:ext>
            </a:extLst>
          </p:cNvPr>
          <p:cNvSpPr txBox="1"/>
          <p:nvPr/>
        </p:nvSpPr>
        <p:spPr>
          <a:xfrm>
            <a:off x="3865061" y="4646015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79F9A03-14FC-5E4A-A280-F6DEDD8E3ABC}"/>
              </a:ext>
            </a:extLst>
          </p:cNvPr>
          <p:cNvSpPr txBox="1"/>
          <p:nvPr/>
        </p:nvSpPr>
        <p:spPr>
          <a:xfrm>
            <a:off x="1908317" y="4646015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9CC79B-3F35-B84E-A779-D055AF8468E4}"/>
              </a:ext>
            </a:extLst>
          </p:cNvPr>
          <p:cNvSpPr/>
          <p:nvPr/>
        </p:nvSpPr>
        <p:spPr>
          <a:xfrm>
            <a:off x="937550" y="3229337"/>
            <a:ext cx="8801317" cy="2324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" name="Picture 20" descr="Chart, histogram&#10;&#10;Description automatically generated">
            <a:extLst>
              <a:ext uri="{FF2B5EF4-FFF2-40B4-BE49-F238E27FC236}">
                <a16:creationId xmlns:a16="http://schemas.microsoft.com/office/drawing/2014/main" id="{9A96B19A-2BEA-AE4D-9BD1-F06423E7AA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9" b="52716"/>
          <a:stretch/>
        </p:blipFill>
        <p:spPr>
          <a:xfrm>
            <a:off x="937550" y="1297816"/>
            <a:ext cx="2845100" cy="201254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309E9A7-F003-7D4C-9B18-A91BBC4C6329}"/>
              </a:ext>
            </a:extLst>
          </p:cNvPr>
          <p:cNvSpPr/>
          <p:nvPr/>
        </p:nvSpPr>
        <p:spPr>
          <a:xfrm>
            <a:off x="1772159" y="3225937"/>
            <a:ext cx="2845100" cy="707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04A3A3-BBBA-A24D-B57C-EC175B2FF0B8}"/>
              </a:ext>
            </a:extLst>
          </p:cNvPr>
          <p:cNvGrpSpPr>
            <a:grpSpLocks noChangeAspect="1"/>
          </p:cNvGrpSpPr>
          <p:nvPr/>
        </p:nvGrpSpPr>
        <p:grpSpPr>
          <a:xfrm>
            <a:off x="1285444" y="3455656"/>
            <a:ext cx="8460000" cy="1720776"/>
            <a:chOff x="1260044" y="3404856"/>
            <a:chExt cx="9567598" cy="1946063"/>
          </a:xfrm>
        </p:grpSpPr>
        <p:pic>
          <p:nvPicPr>
            <p:cNvPr id="24" name="Picture 23" descr="Chart, scatter chart&#10;&#10;Description automatically generated">
              <a:extLst>
                <a:ext uri="{FF2B5EF4-FFF2-40B4-BE49-F238E27FC236}">
                  <a16:creationId xmlns:a16="http://schemas.microsoft.com/office/drawing/2014/main" id="{C12B23D5-276D-CF4A-A34B-383131356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13" r="44237" b="66300"/>
            <a:stretch/>
          </p:blipFill>
          <p:spPr>
            <a:xfrm>
              <a:off x="6328020" y="3409828"/>
              <a:ext cx="2260503" cy="1941091"/>
            </a:xfrm>
            <a:prstGeom prst="rect">
              <a:avLst/>
            </a:prstGeom>
          </p:spPr>
        </p:pic>
        <p:pic>
          <p:nvPicPr>
            <p:cNvPr id="25" name="Picture 24" descr="Chart, scatter chart&#10;&#10;Description automatically generated">
              <a:extLst>
                <a:ext uri="{FF2B5EF4-FFF2-40B4-BE49-F238E27FC236}">
                  <a16:creationId xmlns:a16="http://schemas.microsoft.com/office/drawing/2014/main" id="{DE376C5E-3411-1E4A-A81E-AB6BC8ACCF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45174" b="66269"/>
            <a:stretch/>
          </p:blipFill>
          <p:spPr>
            <a:xfrm>
              <a:off x="1260044" y="3404856"/>
              <a:ext cx="2807095" cy="1942871"/>
            </a:xfrm>
            <a:prstGeom prst="rect">
              <a:avLst/>
            </a:prstGeom>
          </p:spPr>
        </p:pic>
        <p:pic>
          <p:nvPicPr>
            <p:cNvPr id="26" name="Picture 25" descr="Chart, scatter chart&#10;&#10;Description automatically generated">
              <a:extLst>
                <a:ext uri="{FF2B5EF4-FFF2-40B4-BE49-F238E27FC236}">
                  <a16:creationId xmlns:a16="http://schemas.microsoft.com/office/drawing/2014/main" id="{0F4EB17F-9E06-9649-B316-808E3283A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3" r="44748" b="66917"/>
            <a:stretch/>
          </p:blipFill>
          <p:spPr>
            <a:xfrm>
              <a:off x="4088901" y="3404857"/>
              <a:ext cx="2240407" cy="1905542"/>
            </a:xfrm>
            <a:prstGeom prst="rect">
              <a:avLst/>
            </a:prstGeom>
          </p:spPr>
        </p:pic>
        <p:pic>
          <p:nvPicPr>
            <p:cNvPr id="27" name="Picture 26" descr="Chart, scatter chart&#10;&#10;Description automatically generated">
              <a:extLst>
                <a:ext uri="{FF2B5EF4-FFF2-40B4-BE49-F238E27FC236}">
                  <a16:creationId xmlns:a16="http://schemas.microsoft.com/office/drawing/2014/main" id="{44CAA99F-FF49-D243-9C4F-3546DF2B8E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6" r="44296" b="66300"/>
            <a:stretch/>
          </p:blipFill>
          <p:spPr>
            <a:xfrm>
              <a:off x="8545218" y="3406636"/>
              <a:ext cx="2282424" cy="1941091"/>
            </a:xfrm>
            <a:prstGeom prst="rect">
              <a:avLst/>
            </a:prstGeom>
          </p:spPr>
        </p:pic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CC8B65FA-D850-4C41-B9F8-03152CD8B24B}"/>
              </a:ext>
            </a:extLst>
          </p:cNvPr>
          <p:cNvSpPr/>
          <p:nvPr/>
        </p:nvSpPr>
        <p:spPr>
          <a:xfrm>
            <a:off x="9731901" y="2342132"/>
            <a:ext cx="2066287" cy="2152891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" name="Picture 29" descr="Chart, scatter chart&#10;&#10;Description automatically generated">
            <a:extLst>
              <a:ext uri="{FF2B5EF4-FFF2-40B4-BE49-F238E27FC236}">
                <a16:creationId xmlns:a16="http://schemas.microsoft.com/office/drawing/2014/main" id="{C9C3C393-4DFF-1A47-B2C4-E71E121C89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t="90619" r="50163" b="1805"/>
          <a:stretch/>
        </p:blipFill>
        <p:spPr>
          <a:xfrm>
            <a:off x="2142299" y="5140603"/>
            <a:ext cx="1399151" cy="386404"/>
          </a:xfrm>
          <a:prstGeom prst="rect">
            <a:avLst/>
          </a:prstGeom>
        </p:spPr>
      </p:pic>
      <p:pic>
        <p:nvPicPr>
          <p:cNvPr id="31" name="Picture 30" descr="Chart, scatter chart&#10;&#10;Description automatically generated">
            <a:extLst>
              <a:ext uri="{FF2B5EF4-FFF2-40B4-BE49-F238E27FC236}">
                <a16:creationId xmlns:a16="http://schemas.microsoft.com/office/drawing/2014/main" id="{060E8B8A-167B-1A4C-A698-B07A593DA6D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t="90619" r="50163" b="1805"/>
          <a:stretch/>
        </p:blipFill>
        <p:spPr>
          <a:xfrm>
            <a:off x="4136913" y="5140603"/>
            <a:ext cx="1399151" cy="386404"/>
          </a:xfrm>
          <a:prstGeom prst="rect">
            <a:avLst/>
          </a:prstGeom>
        </p:spPr>
      </p:pic>
      <p:pic>
        <p:nvPicPr>
          <p:cNvPr id="32" name="Picture 31" descr="Chart, scatter chart&#10;&#10;Description automatically generated">
            <a:extLst>
              <a:ext uri="{FF2B5EF4-FFF2-40B4-BE49-F238E27FC236}">
                <a16:creationId xmlns:a16="http://schemas.microsoft.com/office/drawing/2014/main" id="{39920B73-01CE-5341-844A-DCE3A8F8C6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t="90619" r="50163" b="1805"/>
          <a:stretch/>
        </p:blipFill>
        <p:spPr>
          <a:xfrm>
            <a:off x="6080337" y="5140603"/>
            <a:ext cx="1399151" cy="386404"/>
          </a:xfrm>
          <a:prstGeom prst="rect">
            <a:avLst/>
          </a:prstGeom>
        </p:spPr>
      </p:pic>
      <p:pic>
        <p:nvPicPr>
          <p:cNvPr id="33" name="Picture 32" descr="Chart, scatter chart&#10;&#10;Description automatically generated">
            <a:extLst>
              <a:ext uri="{FF2B5EF4-FFF2-40B4-BE49-F238E27FC236}">
                <a16:creationId xmlns:a16="http://schemas.microsoft.com/office/drawing/2014/main" id="{03F9D913-4B41-CB49-A2EA-B89830000F7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6" t="90619" r="50163" b="1805"/>
          <a:stretch/>
        </p:blipFill>
        <p:spPr>
          <a:xfrm>
            <a:off x="8071657" y="5140603"/>
            <a:ext cx="1399151" cy="38640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907363F-61C9-8B46-8694-F36FCD34DEEE}"/>
              </a:ext>
            </a:extLst>
          </p:cNvPr>
          <p:cNvSpPr txBox="1"/>
          <p:nvPr/>
        </p:nvSpPr>
        <p:spPr>
          <a:xfrm>
            <a:off x="2111520" y="3289820"/>
            <a:ext cx="7252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Mean Labrador Sea density stratification vs local OHC skill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F657A4D-A27D-B646-8C71-A042F4B49635}"/>
              </a:ext>
            </a:extLst>
          </p:cNvPr>
          <p:cNvSpPr txBox="1"/>
          <p:nvPr/>
        </p:nvSpPr>
        <p:spPr>
          <a:xfrm rot="16200000">
            <a:off x="185556" y="4319706"/>
            <a:ext cx="19058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dirty="0">
                <a:solidFill>
                  <a:schemeClr val="accent2"/>
                </a:solidFill>
                <a:latin typeface="Avenir Book" panose="02000503020000020003" pitchFamily="2" charset="0"/>
              </a:rPr>
              <a:t> 1000 m – surface </a:t>
            </a:r>
          </a:p>
        </p:txBody>
      </p:sp>
      <p:sp>
        <p:nvSpPr>
          <p:cNvPr id="37" name="Espace réservé du pied de page 3">
            <a:extLst>
              <a:ext uri="{FF2B5EF4-FFF2-40B4-BE49-F238E27FC236}">
                <a16:creationId xmlns:a16="http://schemas.microsoft.com/office/drawing/2014/main" id="{B869E398-C278-A741-B0E6-900E6FC8D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A52466-3B6C-D146-960A-9CBB90BE5CB6}"/>
              </a:ext>
            </a:extLst>
          </p:cNvPr>
          <p:cNvSpPr txBox="1"/>
          <p:nvPr/>
        </p:nvSpPr>
        <p:spPr>
          <a:xfrm>
            <a:off x="10356422" y="1453762"/>
            <a:ext cx="157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Study Period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1970-2014</a:t>
            </a:r>
          </a:p>
        </p:txBody>
      </p:sp>
    </p:spTree>
    <p:extLst>
      <p:ext uri="{BB962C8B-B14F-4D97-AF65-F5344CB8AC3E}">
        <p14:creationId xmlns:p14="http://schemas.microsoft.com/office/powerpoint/2010/main" val="40118933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74AFDD-5420-9543-908A-7CB91A868067}"/>
              </a:ext>
            </a:extLst>
          </p:cNvPr>
          <p:cNvSpPr/>
          <p:nvPr/>
        </p:nvSpPr>
        <p:spPr>
          <a:xfrm>
            <a:off x="925975" y="873071"/>
            <a:ext cx="8461093" cy="457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9" y="159142"/>
            <a:ext cx="10287429" cy="534285"/>
          </a:xfrm>
        </p:spPr>
        <p:txBody>
          <a:bodyPr>
            <a:normAutofit fontScale="90000"/>
          </a:bodyPr>
          <a:lstStyle/>
          <a:p>
            <a:r>
              <a:rPr lang="fr-FR" dirty="0"/>
              <a:t>The NAO as a driver of local surface </a:t>
            </a:r>
            <a:r>
              <a:rPr lang="fr-FR" dirty="0" err="1"/>
              <a:t>heat</a:t>
            </a:r>
            <a:r>
              <a:rPr lang="fr-FR" dirty="0"/>
              <a:t> fluxes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BE10E0-633D-C847-A121-3749D83E30F5}"/>
              </a:ext>
            </a:extLst>
          </p:cNvPr>
          <p:cNvSpPr txBox="1"/>
          <p:nvPr/>
        </p:nvSpPr>
        <p:spPr>
          <a:xfrm>
            <a:off x="1319561" y="898674"/>
            <a:ext cx="9232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NAO pattern as first EOF of DJF sea level pressure in the DCPP simulations 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0EBDD4-A7F0-A741-8025-36269DD46255}"/>
              </a:ext>
            </a:extLst>
          </p:cNvPr>
          <p:cNvSpPr/>
          <p:nvPr/>
        </p:nvSpPr>
        <p:spPr>
          <a:xfrm>
            <a:off x="3125862" y="6185900"/>
            <a:ext cx="6613005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5C6C2F9-A1E6-CF45-8858-77EE72718D8D}"/>
              </a:ext>
            </a:extLst>
          </p:cNvPr>
          <p:cNvSpPr txBox="1"/>
          <p:nvPr/>
        </p:nvSpPr>
        <p:spPr>
          <a:xfrm>
            <a:off x="358801" y="5562630"/>
            <a:ext cx="1147440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The </a:t>
            </a:r>
            <a:r>
              <a:rPr lang="en-GB" b="1" dirty="0">
                <a:solidFill>
                  <a:schemeClr val="accent1"/>
                </a:solidFill>
              </a:rPr>
              <a:t>centres of action of the NAO </a:t>
            </a:r>
            <a:r>
              <a:rPr lang="en-GB" dirty="0">
                <a:solidFill>
                  <a:schemeClr val="accent2"/>
                </a:solidFill>
              </a:rPr>
              <a:t>do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>
                <a:solidFill>
                  <a:schemeClr val="accent2"/>
                </a:solidFill>
              </a:rPr>
              <a:t>not experience major changes with forecast time</a:t>
            </a:r>
          </a:p>
          <a:p>
            <a:pPr algn="ctr"/>
            <a:r>
              <a:rPr lang="en-GB" b="1" dirty="0">
                <a:solidFill>
                  <a:schemeClr val="accent1"/>
                </a:solidFill>
              </a:rPr>
              <a:t>Notable inter-model differences</a:t>
            </a:r>
            <a:r>
              <a:rPr lang="en-GB" dirty="0">
                <a:solidFill>
                  <a:schemeClr val="accent1"/>
                </a:solidFill>
              </a:rPr>
              <a:t> can be found, in particular in the </a:t>
            </a:r>
            <a:r>
              <a:rPr lang="en-GB" dirty="0">
                <a:solidFill>
                  <a:schemeClr val="accent2"/>
                </a:solidFill>
              </a:rPr>
              <a:t>location of the low-pressure system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3CEA47-C2F5-714A-8D28-82E31A9F49B8}"/>
              </a:ext>
            </a:extLst>
          </p:cNvPr>
          <p:cNvSpPr txBox="1"/>
          <p:nvPr/>
        </p:nvSpPr>
        <p:spPr>
          <a:xfrm>
            <a:off x="7852236" y="4646015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4309686-91EC-134E-BCB4-2DE9F4986262}"/>
              </a:ext>
            </a:extLst>
          </p:cNvPr>
          <p:cNvSpPr txBox="1"/>
          <p:nvPr/>
        </p:nvSpPr>
        <p:spPr>
          <a:xfrm>
            <a:off x="5917780" y="4646015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03DB785-602E-4544-BE66-13CFF1E56197}"/>
              </a:ext>
            </a:extLst>
          </p:cNvPr>
          <p:cNvSpPr txBox="1"/>
          <p:nvPr/>
        </p:nvSpPr>
        <p:spPr>
          <a:xfrm>
            <a:off x="3865061" y="4646015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79F9A03-14FC-5E4A-A280-F6DEDD8E3ABC}"/>
              </a:ext>
            </a:extLst>
          </p:cNvPr>
          <p:cNvSpPr txBox="1"/>
          <p:nvPr/>
        </p:nvSpPr>
        <p:spPr>
          <a:xfrm>
            <a:off x="1908317" y="4646015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69CC79B-3F35-B84E-A779-D055AF8468E4}"/>
              </a:ext>
            </a:extLst>
          </p:cNvPr>
          <p:cNvSpPr/>
          <p:nvPr/>
        </p:nvSpPr>
        <p:spPr>
          <a:xfrm>
            <a:off x="495277" y="1271488"/>
            <a:ext cx="9232015" cy="42826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8B65FA-D850-4C41-B9F8-03152CD8B24B}"/>
              </a:ext>
            </a:extLst>
          </p:cNvPr>
          <p:cNvSpPr/>
          <p:nvPr/>
        </p:nvSpPr>
        <p:spPr>
          <a:xfrm>
            <a:off x="9731901" y="2342132"/>
            <a:ext cx="2066287" cy="2152891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AFCDC6BB-714D-8D4B-8F00-CA64F6B5A4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4" t="13761" r="208" b="26171"/>
          <a:stretch/>
        </p:blipFill>
        <p:spPr>
          <a:xfrm>
            <a:off x="8998212" y="3005930"/>
            <a:ext cx="2814841" cy="1728349"/>
          </a:xfrm>
          <a:prstGeom prst="rect">
            <a:avLst/>
          </a:prstGeom>
        </p:spPr>
      </p:pic>
      <p:pic>
        <p:nvPicPr>
          <p:cNvPr id="60" name="Picture 5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F22535-53C4-0A44-8C5E-F3EF847368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13146" b="27111"/>
          <a:stretch/>
        </p:blipFill>
        <p:spPr>
          <a:xfrm>
            <a:off x="8956915" y="1294081"/>
            <a:ext cx="2856319" cy="1718991"/>
          </a:xfrm>
          <a:prstGeom prst="rect">
            <a:avLst/>
          </a:prstGeom>
        </p:spPr>
      </p:pic>
      <p:pic>
        <p:nvPicPr>
          <p:cNvPr id="61" name="Picture 6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7F11D6-E18F-8B42-A8B0-9DF78E5235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2" t="13147" r="1360" b="27532"/>
          <a:stretch/>
        </p:blipFill>
        <p:spPr>
          <a:xfrm>
            <a:off x="6212304" y="1298979"/>
            <a:ext cx="2781190" cy="1706845"/>
          </a:xfrm>
          <a:prstGeom prst="rect">
            <a:avLst/>
          </a:prstGeom>
        </p:spPr>
      </p:pic>
      <p:pic>
        <p:nvPicPr>
          <p:cNvPr id="62" name="Picture 61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1964F62-BE78-8544-B2F6-5F2FB9C783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76" t="13234" r="872" b="27421"/>
          <a:stretch/>
        </p:blipFill>
        <p:spPr>
          <a:xfrm>
            <a:off x="3427024" y="1300069"/>
            <a:ext cx="2817848" cy="1707561"/>
          </a:xfrm>
          <a:prstGeom prst="rect">
            <a:avLst/>
          </a:prstGeom>
        </p:spPr>
      </p:pic>
      <p:pic>
        <p:nvPicPr>
          <p:cNvPr id="63" name="Picture 6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7B28368-E7B5-904A-B735-A144147A99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13319" r="891" b="27706"/>
          <a:stretch/>
        </p:blipFill>
        <p:spPr>
          <a:xfrm>
            <a:off x="601519" y="1304219"/>
            <a:ext cx="2877996" cy="1696893"/>
          </a:xfrm>
          <a:prstGeom prst="rect">
            <a:avLst/>
          </a:prstGeom>
        </p:spPr>
      </p:pic>
      <p:pic>
        <p:nvPicPr>
          <p:cNvPr id="64" name="Picture 6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9C4C27-9802-F143-80F2-249F76FD4FE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4" t="13761" r="891" b="25319"/>
          <a:stretch/>
        </p:blipFill>
        <p:spPr>
          <a:xfrm>
            <a:off x="601519" y="3000551"/>
            <a:ext cx="2873970" cy="1752872"/>
          </a:xfrm>
          <a:prstGeom prst="rect">
            <a:avLst/>
          </a:prstGeom>
        </p:spPr>
      </p:pic>
      <p:pic>
        <p:nvPicPr>
          <p:cNvPr id="65" name="Picture 6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45C85B-8CB2-C74E-9CA5-AE59B79979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13761" r="808" b="25023"/>
          <a:stretch/>
        </p:blipFill>
        <p:spPr>
          <a:xfrm>
            <a:off x="3458150" y="3000549"/>
            <a:ext cx="2782330" cy="1761369"/>
          </a:xfrm>
          <a:prstGeom prst="rect">
            <a:avLst/>
          </a:prstGeom>
        </p:spPr>
      </p:pic>
      <p:pic>
        <p:nvPicPr>
          <p:cNvPr id="66" name="Picture 6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201183-078F-B944-9C4D-742D3FD052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6" t="13760" r="738" b="25504"/>
          <a:stretch/>
        </p:blipFill>
        <p:spPr>
          <a:xfrm>
            <a:off x="6228829" y="3005878"/>
            <a:ext cx="2782330" cy="1747545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75FFDEF2-DB51-A248-BE63-10C74E782A99}"/>
              </a:ext>
            </a:extLst>
          </p:cNvPr>
          <p:cNvSpPr/>
          <p:nvPr/>
        </p:nvSpPr>
        <p:spPr>
          <a:xfrm>
            <a:off x="6206862" y="4727085"/>
            <a:ext cx="479685" cy="209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1FE34AF-553A-1544-B33B-32880200B8F3}"/>
              </a:ext>
            </a:extLst>
          </p:cNvPr>
          <p:cNvSpPr/>
          <p:nvPr/>
        </p:nvSpPr>
        <p:spPr>
          <a:xfrm>
            <a:off x="8914432" y="4727085"/>
            <a:ext cx="479685" cy="209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70D4769-F97A-3546-9D69-3FFDD6A981AF}"/>
              </a:ext>
            </a:extLst>
          </p:cNvPr>
          <p:cNvSpPr/>
          <p:nvPr/>
        </p:nvSpPr>
        <p:spPr>
          <a:xfrm>
            <a:off x="3424303" y="4727085"/>
            <a:ext cx="479685" cy="209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pic>
        <p:nvPicPr>
          <p:cNvPr id="88" name="Picture 8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DA2C5E9-F260-484A-BBA1-97F6BED216C5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7" t="85648" r="808" b="8593"/>
          <a:stretch/>
        </p:blipFill>
        <p:spPr>
          <a:xfrm>
            <a:off x="1716676" y="5075685"/>
            <a:ext cx="9000000" cy="142584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3D031238-B1D4-F040-9448-3F4A6C06BF72}"/>
              </a:ext>
            </a:extLst>
          </p:cNvPr>
          <p:cNvSpPr txBox="1"/>
          <p:nvPr/>
        </p:nvSpPr>
        <p:spPr>
          <a:xfrm>
            <a:off x="2137386" y="522007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-5.5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C67B767-77A6-4E4B-8E89-757F47DED251}"/>
              </a:ext>
            </a:extLst>
          </p:cNvPr>
          <p:cNvSpPr txBox="1"/>
          <p:nvPr/>
        </p:nvSpPr>
        <p:spPr>
          <a:xfrm>
            <a:off x="4062434" y="5220076"/>
            <a:ext cx="5918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-2.75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5E4028F-3F69-5545-ACE4-72D19CD15C44}"/>
              </a:ext>
            </a:extLst>
          </p:cNvPr>
          <p:cNvSpPr txBox="1"/>
          <p:nvPr/>
        </p:nvSpPr>
        <p:spPr>
          <a:xfrm>
            <a:off x="6023368" y="522007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8949AED-4B7D-1D49-8861-2CFBE9AC064F}"/>
              </a:ext>
            </a:extLst>
          </p:cNvPr>
          <p:cNvSpPr txBox="1"/>
          <p:nvPr/>
        </p:nvSpPr>
        <p:spPr>
          <a:xfrm>
            <a:off x="9756050" y="522007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5.5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04631EDD-DCAE-3448-B55B-99EFC98227FB}"/>
              </a:ext>
            </a:extLst>
          </p:cNvPr>
          <p:cNvSpPr txBox="1"/>
          <p:nvPr/>
        </p:nvSpPr>
        <p:spPr>
          <a:xfrm>
            <a:off x="7820413" y="5220076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2.75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DC693F75-8CE0-4141-BE1A-32618AB91354}"/>
              </a:ext>
            </a:extLst>
          </p:cNvPr>
          <p:cNvSpPr txBox="1"/>
          <p:nvPr/>
        </p:nvSpPr>
        <p:spPr>
          <a:xfrm>
            <a:off x="4677365" y="4783394"/>
            <a:ext cx="3135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sea level pressure anomaly (in Pa)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E89DEA58-C698-A442-A2F1-869A49B426DC}"/>
              </a:ext>
            </a:extLst>
          </p:cNvPr>
          <p:cNvSpPr txBox="1"/>
          <p:nvPr/>
        </p:nvSpPr>
        <p:spPr>
          <a:xfrm>
            <a:off x="752070" y="4244983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IPSL-CM6A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EC5FCBDB-7B94-C342-BAA2-6A8C45C94B03}"/>
              </a:ext>
            </a:extLst>
          </p:cNvPr>
          <p:cNvSpPr txBox="1"/>
          <p:nvPr/>
        </p:nvSpPr>
        <p:spPr>
          <a:xfrm>
            <a:off x="3535438" y="4206553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MPI-ESM1-2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F595370-5F73-D949-A794-24829ED5C4FD}"/>
              </a:ext>
            </a:extLst>
          </p:cNvPr>
          <p:cNvSpPr txBox="1"/>
          <p:nvPr/>
        </p:nvSpPr>
        <p:spPr>
          <a:xfrm>
            <a:off x="6267723" y="4193748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MRI-ESM2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B40D5E68-B9C0-EF4C-B6F3-F36229FC2E74}"/>
              </a:ext>
            </a:extLst>
          </p:cNvPr>
          <p:cNvSpPr txBox="1"/>
          <p:nvPr/>
        </p:nvSpPr>
        <p:spPr>
          <a:xfrm>
            <a:off x="9129041" y="4218322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NorCMP1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90F842C-747C-E148-86EC-5736284FB116}"/>
              </a:ext>
            </a:extLst>
          </p:cNvPr>
          <p:cNvSpPr txBox="1"/>
          <p:nvPr/>
        </p:nvSpPr>
        <p:spPr>
          <a:xfrm>
            <a:off x="749717" y="255861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CanESM</a:t>
            </a:r>
            <a:endParaRPr lang="en-GB" b="1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720C957-EFDD-0C4F-ADA1-05569C6A81B5}"/>
              </a:ext>
            </a:extLst>
          </p:cNvPr>
          <p:cNvSpPr txBox="1"/>
          <p:nvPr/>
        </p:nvSpPr>
        <p:spPr>
          <a:xfrm>
            <a:off x="3477730" y="255844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CMCC-CM2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C6D46F1-4E71-8245-AFF6-DCD1E748441A}"/>
              </a:ext>
            </a:extLst>
          </p:cNvPr>
          <p:cNvSpPr txBox="1"/>
          <p:nvPr/>
        </p:nvSpPr>
        <p:spPr>
          <a:xfrm>
            <a:off x="6295578" y="2532182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EC-Earth3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20E45D9-BEBF-0A42-8FC8-177752584B53}"/>
              </a:ext>
            </a:extLst>
          </p:cNvPr>
          <p:cNvSpPr txBox="1"/>
          <p:nvPr/>
        </p:nvSpPr>
        <p:spPr>
          <a:xfrm>
            <a:off x="9078074" y="2519092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HadGEM3-GC31</a:t>
            </a:r>
          </a:p>
        </p:txBody>
      </p:sp>
      <p:sp>
        <p:nvSpPr>
          <p:cNvPr id="109" name="Espace réservé du pied de page 3">
            <a:extLst>
              <a:ext uri="{FF2B5EF4-FFF2-40B4-BE49-F238E27FC236}">
                <a16:creationId xmlns:a16="http://schemas.microsoft.com/office/drawing/2014/main" id="{2D70BEB6-A817-9B40-9251-742A74840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</p:spTree>
    <p:extLst>
      <p:ext uri="{BB962C8B-B14F-4D97-AF65-F5344CB8AC3E}">
        <p14:creationId xmlns:p14="http://schemas.microsoft.com/office/powerpoint/2010/main" val="3509721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F98B5E9E-ACE5-354A-81DD-6E3184A5F73B}"/>
              </a:ext>
            </a:extLst>
          </p:cNvPr>
          <p:cNvSpPr/>
          <p:nvPr/>
        </p:nvSpPr>
        <p:spPr>
          <a:xfrm>
            <a:off x="1983545" y="693427"/>
            <a:ext cx="7729680" cy="5224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9" y="159142"/>
            <a:ext cx="10287429" cy="534285"/>
          </a:xfrm>
        </p:spPr>
        <p:txBody>
          <a:bodyPr>
            <a:normAutofit fontScale="90000"/>
          </a:bodyPr>
          <a:lstStyle/>
          <a:p>
            <a:r>
              <a:rPr lang="fr-FR" dirty="0"/>
              <a:t>The NAO as a driver of local surface </a:t>
            </a:r>
            <a:r>
              <a:rPr lang="fr-FR" dirty="0" err="1"/>
              <a:t>heat</a:t>
            </a:r>
            <a:r>
              <a:rPr lang="fr-FR" dirty="0"/>
              <a:t> fluxes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BE10E0-633D-C847-A121-3749D83E30F5}"/>
              </a:ext>
            </a:extLst>
          </p:cNvPr>
          <p:cNvSpPr txBox="1"/>
          <p:nvPr/>
        </p:nvSpPr>
        <p:spPr>
          <a:xfrm>
            <a:off x="2923830" y="659112"/>
            <a:ext cx="5961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Regression pattern NAO vs Surface Heat Fluxes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0EBDD4-A7F0-A741-8025-36269DD46255}"/>
              </a:ext>
            </a:extLst>
          </p:cNvPr>
          <p:cNvSpPr/>
          <p:nvPr/>
        </p:nvSpPr>
        <p:spPr>
          <a:xfrm>
            <a:off x="3125862" y="5846262"/>
            <a:ext cx="6613005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3CEA47-C2F5-714A-8D28-82E31A9F49B8}"/>
              </a:ext>
            </a:extLst>
          </p:cNvPr>
          <p:cNvSpPr txBox="1"/>
          <p:nvPr/>
        </p:nvSpPr>
        <p:spPr>
          <a:xfrm>
            <a:off x="7852236" y="4306377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4309686-91EC-134E-BCB4-2DE9F4986262}"/>
              </a:ext>
            </a:extLst>
          </p:cNvPr>
          <p:cNvSpPr txBox="1"/>
          <p:nvPr/>
        </p:nvSpPr>
        <p:spPr>
          <a:xfrm>
            <a:off x="5917780" y="4306377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03DB785-602E-4544-BE66-13CFF1E56197}"/>
              </a:ext>
            </a:extLst>
          </p:cNvPr>
          <p:cNvSpPr txBox="1"/>
          <p:nvPr/>
        </p:nvSpPr>
        <p:spPr>
          <a:xfrm>
            <a:off x="3865061" y="4306377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5FFDEF2-DB51-A248-BE63-10C74E782A99}"/>
              </a:ext>
            </a:extLst>
          </p:cNvPr>
          <p:cNvSpPr/>
          <p:nvPr/>
        </p:nvSpPr>
        <p:spPr>
          <a:xfrm>
            <a:off x="6206862" y="4387447"/>
            <a:ext cx="479685" cy="209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1FE34AF-553A-1544-B33B-32880200B8F3}"/>
              </a:ext>
            </a:extLst>
          </p:cNvPr>
          <p:cNvSpPr/>
          <p:nvPr/>
        </p:nvSpPr>
        <p:spPr>
          <a:xfrm>
            <a:off x="8914432" y="4387447"/>
            <a:ext cx="479685" cy="209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70D4769-F97A-3546-9D69-3FFDD6A981AF}"/>
              </a:ext>
            </a:extLst>
          </p:cNvPr>
          <p:cNvSpPr/>
          <p:nvPr/>
        </p:nvSpPr>
        <p:spPr>
          <a:xfrm>
            <a:off x="3424303" y="4387447"/>
            <a:ext cx="479685" cy="209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53F92C-D51C-744A-966B-CD48A89FFCD5}"/>
              </a:ext>
            </a:extLst>
          </p:cNvPr>
          <p:cNvGrpSpPr>
            <a:grpSpLocks noChangeAspect="1"/>
          </p:cNvGrpSpPr>
          <p:nvPr/>
        </p:nvGrpSpPr>
        <p:grpSpPr>
          <a:xfrm>
            <a:off x="2131269" y="1025197"/>
            <a:ext cx="7690015" cy="4971522"/>
            <a:chOff x="1391628" y="-2404896"/>
            <a:chExt cx="10896522" cy="7044499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42BE2C65-3C2B-3A4D-9CF6-44DE2AE825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69" t="10575" r="5685" b="26985"/>
            <a:stretch/>
          </p:blipFill>
          <p:spPr>
            <a:xfrm>
              <a:off x="1391628" y="-2404896"/>
              <a:ext cx="2752929" cy="1796611"/>
            </a:xfrm>
            <a:prstGeom prst="rect">
              <a:avLst/>
            </a:prstGeom>
          </p:spPr>
        </p:pic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AB620C8E-4A02-AD4A-8CE3-F9EE7B524F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59" t="13163" b="24396"/>
            <a:stretch/>
          </p:blipFill>
          <p:spPr>
            <a:xfrm>
              <a:off x="1398926" y="-608098"/>
              <a:ext cx="2924316" cy="1796611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6DFBA732-5BE0-3A40-BD97-8E183329D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85" t="13386" r="4868" b="25867"/>
            <a:stretch/>
          </p:blipFill>
          <p:spPr>
            <a:xfrm>
              <a:off x="1398927" y="2877950"/>
              <a:ext cx="2752929" cy="1747858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7148B3DF-C193-1045-808E-C3ED304173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95" t="13386" b="25867"/>
            <a:stretch/>
          </p:blipFill>
          <p:spPr>
            <a:xfrm>
              <a:off x="1398926" y="1131954"/>
              <a:ext cx="2916697" cy="1747858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92F15F68-9F5D-BF4A-AE0D-4EF70AF870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7" t="13495" r="5132" b="25390"/>
            <a:stretch/>
          </p:blipFill>
          <p:spPr>
            <a:xfrm>
              <a:off x="4075822" y="2881117"/>
              <a:ext cx="2720034" cy="1758486"/>
            </a:xfrm>
            <a:prstGeom prst="rect">
              <a:avLst/>
            </a:prstGeom>
          </p:spPr>
        </p:pic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9AB35EF2-221D-A841-803B-FBEC27B494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0" t="13111" r="7141" b="26142"/>
            <a:stretch/>
          </p:blipFill>
          <p:spPr>
            <a:xfrm>
              <a:off x="4061995" y="1128158"/>
              <a:ext cx="2667238" cy="1747859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7C82C55-001A-1941-BA43-0134170901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18" t="10244" r="7141" b="25243"/>
            <a:stretch/>
          </p:blipFill>
          <p:spPr>
            <a:xfrm>
              <a:off x="4089781" y="-2404896"/>
              <a:ext cx="2639452" cy="1856207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14AD150C-B1A0-2949-B416-E412302C45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53" t="13293" r="6748" b="25962"/>
            <a:stretch/>
          </p:blipFill>
          <p:spPr>
            <a:xfrm>
              <a:off x="4075821" y="-679091"/>
              <a:ext cx="2667238" cy="1747858"/>
            </a:xfrm>
            <a:prstGeom prst="rect">
              <a:avLst/>
            </a:prstGeom>
          </p:spPr>
        </p:pic>
        <p:pic>
          <p:nvPicPr>
            <p:cNvPr id="76" name="Picture 75" descr="Diagram&#10;&#10;Description automatically generated">
              <a:extLst>
                <a:ext uri="{FF2B5EF4-FFF2-40B4-BE49-F238E27FC236}">
                  <a16:creationId xmlns:a16="http://schemas.microsoft.com/office/drawing/2014/main" id="{E6E1CBA7-A8F4-5D4C-89FE-B2B489576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74" t="10193" r="6926" b="24084"/>
            <a:stretch/>
          </p:blipFill>
          <p:spPr>
            <a:xfrm>
              <a:off x="6729233" y="-2404895"/>
              <a:ext cx="2667239" cy="1891098"/>
            </a:xfrm>
            <a:prstGeom prst="rect">
              <a:avLst/>
            </a:prstGeom>
          </p:spPr>
        </p:pic>
        <p:pic>
          <p:nvPicPr>
            <p:cNvPr id="77" name="Picture 76" descr="Chart, diagram&#10;&#10;Description automatically generated">
              <a:extLst>
                <a:ext uri="{FF2B5EF4-FFF2-40B4-BE49-F238E27FC236}">
                  <a16:creationId xmlns:a16="http://schemas.microsoft.com/office/drawing/2014/main" id="{7322871C-66B7-6142-AE01-037C6FDADF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30" t="13412" r="6294" b="23746"/>
            <a:stretch/>
          </p:blipFill>
          <p:spPr>
            <a:xfrm>
              <a:off x="6719693" y="-602029"/>
              <a:ext cx="2698882" cy="1808144"/>
            </a:xfrm>
            <a:prstGeom prst="rect">
              <a:avLst/>
            </a:prstGeom>
          </p:spPr>
        </p:pic>
        <p:pic>
          <p:nvPicPr>
            <p:cNvPr id="78" name="Picture 77" descr="Diagram&#10;&#10;Description automatically generated">
              <a:extLst>
                <a:ext uri="{FF2B5EF4-FFF2-40B4-BE49-F238E27FC236}">
                  <a16:creationId xmlns:a16="http://schemas.microsoft.com/office/drawing/2014/main" id="{63F94DB4-7F20-3546-91F0-D1F0FF48E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02" t="13445" r="6621" b="23616"/>
            <a:stretch/>
          </p:blipFill>
          <p:spPr>
            <a:xfrm>
              <a:off x="6716651" y="1133127"/>
              <a:ext cx="2692401" cy="1810943"/>
            </a:xfrm>
            <a:prstGeom prst="rect">
              <a:avLst/>
            </a:prstGeom>
          </p:spPr>
        </p:pic>
        <p:pic>
          <p:nvPicPr>
            <p:cNvPr id="79" name="Picture 78" descr="Diagram&#10;&#10;Description automatically generated">
              <a:extLst>
                <a:ext uri="{FF2B5EF4-FFF2-40B4-BE49-F238E27FC236}">
                  <a16:creationId xmlns:a16="http://schemas.microsoft.com/office/drawing/2014/main" id="{D8E900E2-F0E6-714C-AB35-8E6FD73F3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63" t="13453" r="6260" b="25850"/>
            <a:stretch/>
          </p:blipFill>
          <p:spPr>
            <a:xfrm>
              <a:off x="6716652" y="2876585"/>
              <a:ext cx="2698882" cy="1746463"/>
            </a:xfrm>
            <a:prstGeom prst="rect">
              <a:avLst/>
            </a:prstGeom>
          </p:spPr>
        </p:pic>
        <p:pic>
          <p:nvPicPr>
            <p:cNvPr id="80" name="Picture 79" descr="Diagram&#10;&#10;Description automatically generated">
              <a:extLst>
                <a:ext uri="{FF2B5EF4-FFF2-40B4-BE49-F238E27FC236}">
                  <a16:creationId xmlns:a16="http://schemas.microsoft.com/office/drawing/2014/main" id="{BC828B42-119C-7747-8ACE-78E03154F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2" t="9978" b="24774"/>
            <a:stretch/>
          </p:blipFill>
          <p:spPr>
            <a:xfrm>
              <a:off x="9382512" y="-2404896"/>
              <a:ext cx="2898658" cy="1877399"/>
            </a:xfrm>
            <a:prstGeom prst="rect">
              <a:avLst/>
            </a:prstGeom>
          </p:spPr>
        </p:pic>
        <p:pic>
          <p:nvPicPr>
            <p:cNvPr id="81" name="Picture 80" descr="Diagram&#10;&#10;Description automatically generated">
              <a:extLst>
                <a:ext uri="{FF2B5EF4-FFF2-40B4-BE49-F238E27FC236}">
                  <a16:creationId xmlns:a16="http://schemas.microsoft.com/office/drawing/2014/main" id="{65F9034B-E74A-CE47-8EC3-92CC3C02F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5" t="13488" b="24186"/>
            <a:stretch/>
          </p:blipFill>
          <p:spPr>
            <a:xfrm>
              <a:off x="9392301" y="-602029"/>
              <a:ext cx="2893041" cy="1793352"/>
            </a:xfrm>
            <a:prstGeom prst="rect">
              <a:avLst/>
            </a:prstGeom>
          </p:spPr>
        </p:pic>
        <p:pic>
          <p:nvPicPr>
            <p:cNvPr id="82" name="Picture 81" descr="Diagram&#10;&#10;Description automatically generated">
              <a:extLst>
                <a:ext uri="{FF2B5EF4-FFF2-40B4-BE49-F238E27FC236}">
                  <a16:creationId xmlns:a16="http://schemas.microsoft.com/office/drawing/2014/main" id="{870367B6-5A8B-FB4F-8159-BB38FD7AF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2" t="13324" b="24580"/>
            <a:stretch/>
          </p:blipFill>
          <p:spPr>
            <a:xfrm>
              <a:off x="9389492" y="1133127"/>
              <a:ext cx="2898658" cy="1786722"/>
            </a:xfrm>
            <a:prstGeom prst="rect">
              <a:avLst/>
            </a:prstGeom>
          </p:spPr>
        </p:pic>
        <p:pic>
          <p:nvPicPr>
            <p:cNvPr id="87" name="Picture 86" descr="Diagram&#10;&#10;Description automatically generated">
              <a:extLst>
                <a:ext uri="{FF2B5EF4-FFF2-40B4-BE49-F238E27FC236}">
                  <a16:creationId xmlns:a16="http://schemas.microsoft.com/office/drawing/2014/main" id="{9F0D26B9-7C9B-274B-91A9-006B2AF73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2" t="13300" b="25408"/>
            <a:stretch/>
          </p:blipFill>
          <p:spPr>
            <a:xfrm>
              <a:off x="9385032" y="2870937"/>
              <a:ext cx="2898658" cy="1763586"/>
            </a:xfrm>
            <a:prstGeom prst="rect">
              <a:avLst/>
            </a:prstGeom>
          </p:spPr>
        </p:pic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3DAD1CB9-27C0-8142-9C0C-0B913510D55D}"/>
              </a:ext>
            </a:extLst>
          </p:cNvPr>
          <p:cNvSpPr txBox="1"/>
          <p:nvPr/>
        </p:nvSpPr>
        <p:spPr>
          <a:xfrm>
            <a:off x="969190" y="146791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CanESM</a:t>
            </a:r>
            <a:endParaRPr lang="en-GB" b="1" dirty="0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7311814-6A1E-CF40-9BA4-DD977F8C9DF7}"/>
              </a:ext>
            </a:extLst>
          </p:cNvPr>
          <p:cNvSpPr txBox="1"/>
          <p:nvPr/>
        </p:nvSpPr>
        <p:spPr>
          <a:xfrm>
            <a:off x="544394" y="2690669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CMCC-CM2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73DAFDC2-CDF8-FA41-84ED-132C271AFB76}"/>
              </a:ext>
            </a:extLst>
          </p:cNvPr>
          <p:cNvSpPr txBox="1"/>
          <p:nvPr/>
        </p:nvSpPr>
        <p:spPr>
          <a:xfrm>
            <a:off x="826523" y="3969692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EC-Earth3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DBFAF98-48B6-3A48-B283-1D43606059D2}"/>
              </a:ext>
            </a:extLst>
          </p:cNvPr>
          <p:cNvSpPr txBox="1"/>
          <p:nvPr/>
        </p:nvSpPr>
        <p:spPr>
          <a:xfrm>
            <a:off x="61891" y="5108035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HadGEM3-GC31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7D18F03-4CB9-DA44-B7D2-669002DB487C}"/>
              </a:ext>
            </a:extLst>
          </p:cNvPr>
          <p:cNvSpPr txBox="1"/>
          <p:nvPr/>
        </p:nvSpPr>
        <p:spPr>
          <a:xfrm>
            <a:off x="8399502" y="1917896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54BD770-8B85-144A-9FAD-BB60D47CDB8C}"/>
              </a:ext>
            </a:extLst>
          </p:cNvPr>
          <p:cNvSpPr txBox="1"/>
          <p:nvPr/>
        </p:nvSpPr>
        <p:spPr>
          <a:xfrm>
            <a:off x="6163550" y="1917896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33AC96B-EBCC-944C-ADF2-EF2BACCC0DB9}"/>
              </a:ext>
            </a:extLst>
          </p:cNvPr>
          <p:cNvSpPr txBox="1"/>
          <p:nvPr/>
        </p:nvSpPr>
        <p:spPr>
          <a:xfrm>
            <a:off x="4451007" y="191789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9B3E374-435B-5A49-BC57-33A583B77F6C}"/>
              </a:ext>
            </a:extLst>
          </p:cNvPr>
          <p:cNvSpPr txBox="1"/>
          <p:nvPr/>
        </p:nvSpPr>
        <p:spPr>
          <a:xfrm>
            <a:off x="2591317" y="191789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43D1440C-F4C9-124C-890E-FA0D0A1E7171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5" t="80787" r="7141" b="8516"/>
          <a:stretch/>
        </p:blipFill>
        <p:spPr>
          <a:xfrm rot="16200000">
            <a:off x="7878712" y="3409715"/>
            <a:ext cx="4457334" cy="307778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560F928F-B396-B94C-BE65-E4A2C2481C57}"/>
              </a:ext>
            </a:extLst>
          </p:cNvPr>
          <p:cNvSpPr txBox="1"/>
          <p:nvPr/>
        </p:nvSpPr>
        <p:spPr>
          <a:xfrm>
            <a:off x="9780152" y="156845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50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6756B1C-0563-1D44-AB6C-6B09296A31E3}"/>
              </a:ext>
            </a:extLst>
          </p:cNvPr>
          <p:cNvSpPr txBox="1"/>
          <p:nvPr/>
        </p:nvSpPr>
        <p:spPr>
          <a:xfrm>
            <a:off x="9780152" y="2443452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25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6C7CC05-8CCC-6341-887A-3DC24EA145B0}"/>
              </a:ext>
            </a:extLst>
          </p:cNvPr>
          <p:cNvSpPr txBox="1"/>
          <p:nvPr/>
        </p:nvSpPr>
        <p:spPr>
          <a:xfrm>
            <a:off x="9879538" y="331844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F686101-4B24-C84A-9A98-CBE319ABBB68}"/>
              </a:ext>
            </a:extLst>
          </p:cNvPr>
          <p:cNvSpPr txBox="1"/>
          <p:nvPr/>
        </p:nvSpPr>
        <p:spPr>
          <a:xfrm>
            <a:off x="9720840" y="4193438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-25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56328A1-E612-6145-A099-4A6501DB6540}"/>
              </a:ext>
            </a:extLst>
          </p:cNvPr>
          <p:cNvSpPr txBox="1"/>
          <p:nvPr/>
        </p:nvSpPr>
        <p:spPr>
          <a:xfrm>
            <a:off x="9720840" y="5068433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-50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DCFBFFA-0076-1A42-A484-4BE100A47DA7}"/>
              </a:ext>
            </a:extLst>
          </p:cNvPr>
          <p:cNvSpPr txBox="1"/>
          <p:nvPr/>
        </p:nvSpPr>
        <p:spPr>
          <a:xfrm rot="5400000">
            <a:off x="8928995" y="3364694"/>
            <a:ext cx="3015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Regression Coefficient (In W/m2)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28E677BC-705C-7047-9E18-876BFEBA9302}"/>
              </a:ext>
            </a:extLst>
          </p:cNvPr>
          <p:cNvSpPr txBox="1"/>
          <p:nvPr/>
        </p:nvSpPr>
        <p:spPr>
          <a:xfrm>
            <a:off x="358801" y="5667134"/>
            <a:ext cx="11123450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Despite the quasi-stationary location of its centres of action, the </a:t>
            </a:r>
            <a:r>
              <a:rPr lang="en-GB" b="1" dirty="0">
                <a:solidFill>
                  <a:schemeClr val="accent1"/>
                </a:solidFill>
              </a:rPr>
              <a:t>NAO forcing over Labrador Sea can change with forecast time</a:t>
            </a:r>
            <a:r>
              <a:rPr lang="en-GB" dirty="0">
                <a:solidFill>
                  <a:schemeClr val="accent1"/>
                </a:solidFill>
              </a:rPr>
              <a:t>, which could be </a:t>
            </a:r>
            <a:r>
              <a:rPr lang="en-GB" dirty="0">
                <a:solidFill>
                  <a:schemeClr val="accent2"/>
                </a:solidFill>
              </a:rPr>
              <a:t>due to the erosion of initial stratification conditions</a:t>
            </a:r>
          </a:p>
        </p:txBody>
      </p:sp>
      <p:sp>
        <p:nvSpPr>
          <p:cNvPr id="121" name="Espace réservé du pied de page 3">
            <a:extLst>
              <a:ext uri="{FF2B5EF4-FFF2-40B4-BE49-F238E27FC236}">
                <a16:creationId xmlns:a16="http://schemas.microsoft.com/office/drawing/2014/main" id="{C1D3D46B-155E-AE4F-83DF-D8F118F75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ABF5997-6E4B-DC44-A995-68C808E970CE}"/>
              </a:ext>
            </a:extLst>
          </p:cNvPr>
          <p:cNvSpPr txBox="1"/>
          <p:nvPr/>
        </p:nvSpPr>
        <p:spPr>
          <a:xfrm>
            <a:off x="10356422" y="1453762"/>
            <a:ext cx="157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Study Period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1970-2014</a:t>
            </a:r>
          </a:p>
        </p:txBody>
      </p:sp>
    </p:spTree>
    <p:extLst>
      <p:ext uri="{BB962C8B-B14F-4D97-AF65-F5344CB8AC3E}">
        <p14:creationId xmlns:p14="http://schemas.microsoft.com/office/powerpoint/2010/main" val="15878219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91">
            <a:extLst>
              <a:ext uri="{FF2B5EF4-FFF2-40B4-BE49-F238E27FC236}">
                <a16:creationId xmlns:a16="http://schemas.microsoft.com/office/drawing/2014/main" id="{F98B5E9E-ACE5-354A-81DD-6E3184A5F73B}"/>
              </a:ext>
            </a:extLst>
          </p:cNvPr>
          <p:cNvSpPr/>
          <p:nvPr/>
        </p:nvSpPr>
        <p:spPr>
          <a:xfrm>
            <a:off x="1983545" y="693427"/>
            <a:ext cx="7729680" cy="52248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59" y="159142"/>
            <a:ext cx="10287429" cy="534285"/>
          </a:xfrm>
        </p:spPr>
        <p:txBody>
          <a:bodyPr>
            <a:normAutofit fontScale="90000"/>
          </a:bodyPr>
          <a:lstStyle/>
          <a:p>
            <a:r>
              <a:rPr lang="fr-FR" dirty="0"/>
              <a:t>The NAO as a driver of local surface </a:t>
            </a:r>
            <a:r>
              <a:rPr lang="fr-FR" dirty="0" err="1"/>
              <a:t>heat</a:t>
            </a:r>
            <a:r>
              <a:rPr lang="fr-FR" dirty="0"/>
              <a:t> fluxes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BE10E0-633D-C847-A121-3749D83E30F5}"/>
              </a:ext>
            </a:extLst>
          </p:cNvPr>
          <p:cNvSpPr txBox="1"/>
          <p:nvPr/>
        </p:nvSpPr>
        <p:spPr>
          <a:xfrm>
            <a:off x="2923830" y="659112"/>
            <a:ext cx="5961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Regression pattern NAO vs Surface Heat Fluxes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0EBDD4-A7F0-A741-8025-36269DD46255}"/>
              </a:ext>
            </a:extLst>
          </p:cNvPr>
          <p:cNvSpPr/>
          <p:nvPr/>
        </p:nvSpPr>
        <p:spPr>
          <a:xfrm>
            <a:off x="3125862" y="5846262"/>
            <a:ext cx="6613005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F3CEA47-C2F5-714A-8D28-82E31A9F49B8}"/>
              </a:ext>
            </a:extLst>
          </p:cNvPr>
          <p:cNvSpPr txBox="1"/>
          <p:nvPr/>
        </p:nvSpPr>
        <p:spPr>
          <a:xfrm>
            <a:off x="7852236" y="4306377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03DB785-602E-4544-BE66-13CFF1E56197}"/>
              </a:ext>
            </a:extLst>
          </p:cNvPr>
          <p:cNvSpPr txBox="1"/>
          <p:nvPr/>
        </p:nvSpPr>
        <p:spPr>
          <a:xfrm>
            <a:off x="3865061" y="4306377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5FFDEF2-DB51-A248-BE63-10C74E782A99}"/>
              </a:ext>
            </a:extLst>
          </p:cNvPr>
          <p:cNvSpPr/>
          <p:nvPr/>
        </p:nvSpPr>
        <p:spPr>
          <a:xfrm>
            <a:off x="6206862" y="4387447"/>
            <a:ext cx="479685" cy="209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21FE34AF-553A-1544-B33B-32880200B8F3}"/>
              </a:ext>
            </a:extLst>
          </p:cNvPr>
          <p:cNvSpPr/>
          <p:nvPr/>
        </p:nvSpPr>
        <p:spPr>
          <a:xfrm>
            <a:off x="8914432" y="4387447"/>
            <a:ext cx="479685" cy="209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070D4769-F97A-3546-9D69-3FFDD6A981AF}"/>
              </a:ext>
            </a:extLst>
          </p:cNvPr>
          <p:cNvSpPr/>
          <p:nvPr/>
        </p:nvSpPr>
        <p:spPr>
          <a:xfrm>
            <a:off x="3424303" y="4387447"/>
            <a:ext cx="479685" cy="2091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7D18F03-4CB9-DA44-B7D2-669002DB487C}"/>
              </a:ext>
            </a:extLst>
          </p:cNvPr>
          <p:cNvSpPr txBox="1"/>
          <p:nvPr/>
        </p:nvSpPr>
        <p:spPr>
          <a:xfrm>
            <a:off x="8399502" y="1917896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454BD770-8B85-144A-9FAD-BB60D47CDB8C}"/>
              </a:ext>
            </a:extLst>
          </p:cNvPr>
          <p:cNvSpPr txBox="1"/>
          <p:nvPr/>
        </p:nvSpPr>
        <p:spPr>
          <a:xfrm>
            <a:off x="6163550" y="1917896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733AC96B-EBCC-944C-ADF2-EF2BACCC0DB9}"/>
              </a:ext>
            </a:extLst>
          </p:cNvPr>
          <p:cNvSpPr txBox="1"/>
          <p:nvPr/>
        </p:nvSpPr>
        <p:spPr>
          <a:xfrm>
            <a:off x="4451007" y="191789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99B3E374-435B-5A49-BC57-33A583B77F6C}"/>
              </a:ext>
            </a:extLst>
          </p:cNvPr>
          <p:cNvSpPr txBox="1"/>
          <p:nvPr/>
        </p:nvSpPr>
        <p:spPr>
          <a:xfrm>
            <a:off x="2591317" y="191789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43D1440C-F4C9-124C-890E-FA0D0A1E7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5" t="80787" r="7141" b="8516"/>
          <a:stretch/>
        </p:blipFill>
        <p:spPr>
          <a:xfrm rot="16200000">
            <a:off x="7878712" y="3409715"/>
            <a:ext cx="4457334" cy="307778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560F928F-B396-B94C-BE65-E4A2C2481C57}"/>
              </a:ext>
            </a:extLst>
          </p:cNvPr>
          <p:cNvSpPr txBox="1"/>
          <p:nvPr/>
        </p:nvSpPr>
        <p:spPr>
          <a:xfrm>
            <a:off x="9780152" y="156845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50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36756B1C-0563-1D44-AB6C-6B09296A31E3}"/>
              </a:ext>
            </a:extLst>
          </p:cNvPr>
          <p:cNvSpPr txBox="1"/>
          <p:nvPr/>
        </p:nvSpPr>
        <p:spPr>
          <a:xfrm>
            <a:off x="9780152" y="2443452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25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46C7CC05-8CCC-6341-887A-3DC24EA145B0}"/>
              </a:ext>
            </a:extLst>
          </p:cNvPr>
          <p:cNvSpPr txBox="1"/>
          <p:nvPr/>
        </p:nvSpPr>
        <p:spPr>
          <a:xfrm>
            <a:off x="9879538" y="331844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3F686101-4B24-C84A-9A98-CBE319ABBB68}"/>
              </a:ext>
            </a:extLst>
          </p:cNvPr>
          <p:cNvSpPr txBox="1"/>
          <p:nvPr/>
        </p:nvSpPr>
        <p:spPr>
          <a:xfrm>
            <a:off x="9720840" y="4193438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-25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356328A1-E612-6145-A099-4A6501DB6540}"/>
              </a:ext>
            </a:extLst>
          </p:cNvPr>
          <p:cNvSpPr txBox="1"/>
          <p:nvPr/>
        </p:nvSpPr>
        <p:spPr>
          <a:xfrm>
            <a:off x="9720840" y="5068433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-50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5DCFBFFA-0076-1A42-A484-4BE100A47DA7}"/>
              </a:ext>
            </a:extLst>
          </p:cNvPr>
          <p:cNvSpPr txBox="1"/>
          <p:nvPr/>
        </p:nvSpPr>
        <p:spPr>
          <a:xfrm rot="5400000">
            <a:off x="8928995" y="3364694"/>
            <a:ext cx="3015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Regression Coefficient (In W/m2)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CD1D3D8-B955-5341-BE04-6F90415699CD}"/>
              </a:ext>
            </a:extLst>
          </p:cNvPr>
          <p:cNvGrpSpPr>
            <a:grpSpLocks noChangeAspect="1"/>
          </p:cNvGrpSpPr>
          <p:nvPr/>
        </p:nvGrpSpPr>
        <p:grpSpPr>
          <a:xfrm>
            <a:off x="2141067" y="1088265"/>
            <a:ext cx="7675291" cy="4931438"/>
            <a:chOff x="1384512" y="4611290"/>
            <a:chExt cx="10887842" cy="6995529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1FDCD8CF-60FC-2E4E-8B0A-8DA656F55B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8" t="13163" r="7010" b="26091"/>
            <a:stretch/>
          </p:blipFill>
          <p:spPr>
            <a:xfrm>
              <a:off x="1384512" y="4611290"/>
              <a:ext cx="2691310" cy="1747859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9159B9EF-46F8-1146-A68A-B22A156547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54" t="13164" r="6924" b="25759"/>
            <a:stretch/>
          </p:blipFill>
          <p:spPr>
            <a:xfrm>
              <a:off x="1388656" y="6348497"/>
              <a:ext cx="2680935" cy="1757369"/>
            </a:xfrm>
            <a:prstGeom prst="rect">
              <a:avLst/>
            </a:prstGeom>
          </p:spPr>
        </p:pic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2D387DFF-1674-1E49-A271-0BE2268346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88" t="13163" r="4682" b="26278"/>
            <a:stretch/>
          </p:blipFill>
          <p:spPr>
            <a:xfrm>
              <a:off x="1410718" y="9835455"/>
              <a:ext cx="2720035" cy="1742468"/>
            </a:xfrm>
            <a:prstGeom prst="rect">
              <a:avLst/>
            </a:prstGeom>
          </p:spPr>
        </p:pic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40178082-5195-7242-920A-EFE472F4C8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93" t="13164" r="7303" b="25759"/>
            <a:stretch/>
          </p:blipFill>
          <p:spPr>
            <a:xfrm>
              <a:off x="1392531" y="8082550"/>
              <a:ext cx="2657697" cy="1757369"/>
            </a:xfrm>
            <a:prstGeom prst="rect">
              <a:avLst/>
            </a:prstGeom>
          </p:spPr>
        </p:pic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93D4E927-59F6-A045-AD67-479D303875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5" t="13024" r="7141" b="26607"/>
            <a:stretch/>
          </p:blipFill>
          <p:spPr>
            <a:xfrm>
              <a:off x="4061995" y="4612274"/>
              <a:ext cx="2657698" cy="1737038"/>
            </a:xfrm>
            <a:prstGeom prst="rect">
              <a:avLst/>
            </a:prstGeom>
          </p:spPr>
        </p:pic>
        <p:pic>
          <p:nvPicPr>
            <p:cNvPr id="90" name="Picture 89">
              <a:extLst>
                <a:ext uri="{FF2B5EF4-FFF2-40B4-BE49-F238E27FC236}">
                  <a16:creationId xmlns:a16="http://schemas.microsoft.com/office/drawing/2014/main" id="{452F0616-323E-8E4F-8990-6AD46A898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19" t="13256" r="6519" b="25998"/>
            <a:stretch/>
          </p:blipFill>
          <p:spPr>
            <a:xfrm>
              <a:off x="4040054" y="6348497"/>
              <a:ext cx="2695128" cy="1747860"/>
            </a:xfrm>
            <a:prstGeom prst="rect">
              <a:avLst/>
            </a:prstGeom>
          </p:spPr>
        </p:pic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B4822167-DB7A-D94D-99E8-9536C2A25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55" t="12981" r="7141" b="23984"/>
            <a:stretch/>
          </p:blipFill>
          <p:spPr>
            <a:xfrm>
              <a:off x="4055309" y="8081439"/>
              <a:ext cx="2657698" cy="1813665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E6F31F3F-F9BE-294B-98B1-13D7EF908D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7" t="13157" r="5133" b="25965"/>
            <a:stretch/>
          </p:blipFill>
          <p:spPr>
            <a:xfrm>
              <a:off x="4065484" y="9828156"/>
              <a:ext cx="2720034" cy="1751642"/>
            </a:xfrm>
            <a:prstGeom prst="rect">
              <a:avLst/>
            </a:prstGeom>
          </p:spPr>
        </p:pic>
        <p:pic>
          <p:nvPicPr>
            <p:cNvPr id="96" name="Picture 95" descr="Diagram&#10;&#10;Description automatically generated">
              <a:extLst>
                <a:ext uri="{FF2B5EF4-FFF2-40B4-BE49-F238E27FC236}">
                  <a16:creationId xmlns:a16="http://schemas.microsoft.com/office/drawing/2014/main" id="{BFAF303B-88C6-6145-96C2-336266B8C6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0" t="13180" r="6926" b="25703"/>
            <a:stretch/>
          </p:blipFill>
          <p:spPr>
            <a:xfrm>
              <a:off x="6716651" y="4616441"/>
              <a:ext cx="2669695" cy="1758486"/>
            </a:xfrm>
            <a:prstGeom prst="rect">
              <a:avLst/>
            </a:prstGeom>
          </p:spPr>
        </p:pic>
        <p:pic>
          <p:nvPicPr>
            <p:cNvPr id="100" name="Picture 99" descr="Diagram&#10;&#10;Description automatically generated">
              <a:extLst>
                <a:ext uri="{FF2B5EF4-FFF2-40B4-BE49-F238E27FC236}">
                  <a16:creationId xmlns:a16="http://schemas.microsoft.com/office/drawing/2014/main" id="{A60BA703-F74B-F14A-AD04-9DEC9C5DA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8" t="13197" b="25008"/>
            <a:stretch/>
          </p:blipFill>
          <p:spPr>
            <a:xfrm>
              <a:off x="6713007" y="6349871"/>
              <a:ext cx="2898468" cy="1778011"/>
            </a:xfrm>
            <a:prstGeom prst="rect">
              <a:avLst/>
            </a:prstGeom>
          </p:spPr>
        </p:pic>
        <p:pic>
          <p:nvPicPr>
            <p:cNvPr id="101" name="Picture 100" descr="Diagram&#10;&#10;Description automatically generated">
              <a:extLst>
                <a:ext uri="{FF2B5EF4-FFF2-40B4-BE49-F238E27FC236}">
                  <a16:creationId xmlns:a16="http://schemas.microsoft.com/office/drawing/2014/main" id="{B8246D6B-C47C-304B-B9DB-109C23CA8D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2" t="13011" b="24449"/>
            <a:stretch/>
          </p:blipFill>
          <p:spPr>
            <a:xfrm>
              <a:off x="9373696" y="4616108"/>
              <a:ext cx="2898658" cy="1799467"/>
            </a:xfrm>
            <a:prstGeom prst="rect">
              <a:avLst/>
            </a:prstGeom>
          </p:spPr>
        </p:pic>
        <p:pic>
          <p:nvPicPr>
            <p:cNvPr id="102" name="Picture 101" descr="Diagram&#10;&#10;Description automatically generated">
              <a:extLst>
                <a:ext uri="{FF2B5EF4-FFF2-40B4-BE49-F238E27FC236}">
                  <a16:creationId xmlns:a16="http://schemas.microsoft.com/office/drawing/2014/main" id="{B04DC2F3-8F23-3043-BC72-D427A3C456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2" t="13571" b="25136"/>
            <a:stretch/>
          </p:blipFill>
          <p:spPr>
            <a:xfrm>
              <a:off x="9369553" y="6364294"/>
              <a:ext cx="2898658" cy="1763587"/>
            </a:xfrm>
            <a:prstGeom prst="rect">
              <a:avLst/>
            </a:prstGeom>
          </p:spPr>
        </p:pic>
        <p:pic>
          <p:nvPicPr>
            <p:cNvPr id="103" name="Picture 102" descr="Diagram&#10;&#10;Description automatically generated">
              <a:extLst>
                <a:ext uri="{FF2B5EF4-FFF2-40B4-BE49-F238E27FC236}">
                  <a16:creationId xmlns:a16="http://schemas.microsoft.com/office/drawing/2014/main" id="{2E935F5B-D60C-F246-A413-33FBF3AC14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25" t="13476" b="24729"/>
            <a:stretch/>
          </p:blipFill>
          <p:spPr>
            <a:xfrm>
              <a:off x="9336332" y="8089800"/>
              <a:ext cx="2931879" cy="1778012"/>
            </a:xfrm>
            <a:prstGeom prst="rect">
              <a:avLst/>
            </a:prstGeom>
          </p:spPr>
        </p:pic>
        <p:pic>
          <p:nvPicPr>
            <p:cNvPr id="104" name="Picture 103" descr="Diagram, schematic&#10;&#10;Description automatically generated">
              <a:extLst>
                <a:ext uri="{FF2B5EF4-FFF2-40B4-BE49-F238E27FC236}">
                  <a16:creationId xmlns:a16="http://schemas.microsoft.com/office/drawing/2014/main" id="{4E2AFEC3-B750-544D-A436-C4B505A760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2" t="13433" b="25274"/>
            <a:stretch/>
          </p:blipFill>
          <p:spPr>
            <a:xfrm>
              <a:off x="9369553" y="9843231"/>
              <a:ext cx="2898658" cy="1763588"/>
            </a:xfrm>
            <a:prstGeom prst="rect">
              <a:avLst/>
            </a:prstGeom>
          </p:spPr>
        </p:pic>
        <p:pic>
          <p:nvPicPr>
            <p:cNvPr id="105" name="Picture 104" descr="Diagram&#10;&#10;Description automatically generated">
              <a:extLst>
                <a:ext uri="{FF2B5EF4-FFF2-40B4-BE49-F238E27FC236}">
                  <a16:creationId xmlns:a16="http://schemas.microsoft.com/office/drawing/2014/main" id="{13624B1F-1108-D244-8EBF-C4436E9622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4" t="12616" r="6121" b="26029"/>
            <a:stretch/>
          </p:blipFill>
          <p:spPr>
            <a:xfrm>
              <a:off x="6723182" y="9812576"/>
              <a:ext cx="2700158" cy="1765345"/>
            </a:xfrm>
            <a:prstGeom prst="rect">
              <a:avLst/>
            </a:prstGeom>
          </p:spPr>
        </p:pic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90592A70-7406-0D4D-9160-7E1B64D41CE6}"/>
              </a:ext>
            </a:extLst>
          </p:cNvPr>
          <p:cNvSpPr txBox="1"/>
          <p:nvPr/>
        </p:nvSpPr>
        <p:spPr>
          <a:xfrm>
            <a:off x="8463002" y="1930596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270A200C-DF55-8E4C-A660-D9C85422FBA2}"/>
              </a:ext>
            </a:extLst>
          </p:cNvPr>
          <p:cNvSpPr txBox="1"/>
          <p:nvPr/>
        </p:nvSpPr>
        <p:spPr>
          <a:xfrm>
            <a:off x="6227050" y="1930596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06D21B01-C154-404A-89E0-59004769ED86}"/>
              </a:ext>
            </a:extLst>
          </p:cNvPr>
          <p:cNvSpPr txBox="1"/>
          <p:nvPr/>
        </p:nvSpPr>
        <p:spPr>
          <a:xfrm>
            <a:off x="4514507" y="193059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78F88ACE-D19E-BB44-807A-6ADAA3E1B8E7}"/>
              </a:ext>
            </a:extLst>
          </p:cNvPr>
          <p:cNvSpPr txBox="1"/>
          <p:nvPr/>
        </p:nvSpPr>
        <p:spPr>
          <a:xfrm>
            <a:off x="2654817" y="193059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A03B2FD-48D5-E448-9D86-44B8529DCD63}"/>
              </a:ext>
            </a:extLst>
          </p:cNvPr>
          <p:cNvSpPr txBox="1"/>
          <p:nvPr/>
        </p:nvSpPr>
        <p:spPr>
          <a:xfrm>
            <a:off x="864413" y="5921134"/>
            <a:ext cx="1011222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As expected</a:t>
            </a:r>
            <a:r>
              <a:rPr lang="en-GB" b="1" dirty="0">
                <a:solidFill>
                  <a:schemeClr val="accent1"/>
                </a:solidFill>
              </a:rPr>
              <a:t>, this problem does not seem to affect </a:t>
            </a:r>
            <a:r>
              <a:rPr lang="en-GB" dirty="0">
                <a:solidFill>
                  <a:schemeClr val="accent1"/>
                </a:solidFill>
              </a:rPr>
              <a:t>the </a:t>
            </a:r>
            <a:r>
              <a:rPr lang="en-GB" dirty="0">
                <a:solidFill>
                  <a:schemeClr val="accent2"/>
                </a:solidFill>
              </a:rPr>
              <a:t>anomaly initialized predictions</a:t>
            </a:r>
          </a:p>
        </p:txBody>
      </p:sp>
      <p:sp>
        <p:nvSpPr>
          <p:cNvPr id="123" name="Espace réservé du pied de page 3">
            <a:extLst>
              <a:ext uri="{FF2B5EF4-FFF2-40B4-BE49-F238E27FC236}">
                <a16:creationId xmlns:a16="http://schemas.microsoft.com/office/drawing/2014/main" id="{E1AE59AD-EC1B-CF45-8A53-9F7B4B7DF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B432E8-458C-7749-988C-C1A0C78E4B3D}"/>
              </a:ext>
            </a:extLst>
          </p:cNvPr>
          <p:cNvSpPr txBox="1"/>
          <p:nvPr/>
        </p:nvSpPr>
        <p:spPr>
          <a:xfrm>
            <a:off x="10356422" y="1453762"/>
            <a:ext cx="157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Study Period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1970-2014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42003AF-A21A-9242-8993-8C974D03B2B3}"/>
              </a:ext>
            </a:extLst>
          </p:cNvPr>
          <p:cNvSpPr txBox="1"/>
          <p:nvPr/>
        </p:nvSpPr>
        <p:spPr>
          <a:xfrm>
            <a:off x="877221" y="5112056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NorCMP1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4D13619-532C-9143-B5F4-AF291AF4E157}"/>
              </a:ext>
            </a:extLst>
          </p:cNvPr>
          <p:cNvSpPr txBox="1"/>
          <p:nvPr/>
        </p:nvSpPr>
        <p:spPr>
          <a:xfrm>
            <a:off x="835543" y="3968185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MRI-ESM2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D25BA14-E24C-2941-AEFA-8D792F07A394}"/>
              </a:ext>
            </a:extLst>
          </p:cNvPr>
          <p:cNvSpPr txBox="1"/>
          <p:nvPr/>
        </p:nvSpPr>
        <p:spPr>
          <a:xfrm>
            <a:off x="614328" y="2682796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MPI-ESM1-2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10A67D-35C3-FB44-A4ED-E4EB2258C895}"/>
              </a:ext>
            </a:extLst>
          </p:cNvPr>
          <p:cNvSpPr txBox="1"/>
          <p:nvPr/>
        </p:nvSpPr>
        <p:spPr>
          <a:xfrm>
            <a:off x="716920" y="1462726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IPSL-CM6A</a:t>
            </a:r>
          </a:p>
        </p:txBody>
      </p:sp>
    </p:spTree>
    <p:extLst>
      <p:ext uri="{BB962C8B-B14F-4D97-AF65-F5344CB8AC3E}">
        <p14:creationId xmlns:p14="http://schemas.microsoft.com/office/powerpoint/2010/main" val="3920034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 descr="Diagram, map&#10;&#10;Description automatically generated">
            <a:extLst>
              <a:ext uri="{FF2B5EF4-FFF2-40B4-BE49-F238E27FC236}">
                <a16:creationId xmlns:a16="http://schemas.microsoft.com/office/drawing/2014/main" id="{FA7F5EFC-92E4-2144-9D1C-648324EDB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6" t="10112" r="7437" b="24975"/>
          <a:stretch/>
        </p:blipFill>
        <p:spPr>
          <a:xfrm>
            <a:off x="8913165" y="1092987"/>
            <a:ext cx="2687579" cy="1867778"/>
          </a:xfrm>
          <a:prstGeom prst="rect">
            <a:avLst/>
          </a:prstGeom>
        </p:spPr>
      </p:pic>
      <p:pic>
        <p:nvPicPr>
          <p:cNvPr id="99" name="Picture 98" descr="A picture containing map&#10;&#10;Description automatically generated">
            <a:extLst>
              <a:ext uri="{FF2B5EF4-FFF2-40B4-BE49-F238E27FC236}">
                <a16:creationId xmlns:a16="http://schemas.microsoft.com/office/drawing/2014/main" id="{C6455A98-0983-A94F-94BE-D712F013CD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7" t="11061" r="4448" b="24975"/>
          <a:stretch/>
        </p:blipFill>
        <p:spPr>
          <a:xfrm>
            <a:off x="6026712" y="1120298"/>
            <a:ext cx="2784303" cy="1840468"/>
          </a:xfrm>
          <a:prstGeom prst="rect">
            <a:avLst/>
          </a:prstGeom>
        </p:spPr>
      </p:pic>
      <p:pic>
        <p:nvPicPr>
          <p:cNvPr id="100" name="Picture 99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7095D5-D70F-5F40-B6C2-E43700A0A2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8" t="11896" r="6144" b="24975"/>
          <a:stretch/>
        </p:blipFill>
        <p:spPr>
          <a:xfrm>
            <a:off x="3236981" y="1144339"/>
            <a:ext cx="2687580" cy="1816426"/>
          </a:xfrm>
          <a:prstGeom prst="rect">
            <a:avLst/>
          </a:prstGeom>
        </p:spPr>
      </p:pic>
      <p:pic>
        <p:nvPicPr>
          <p:cNvPr id="101" name="Picture 10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91BCA50-07BF-E94E-8198-3A01145FEC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11413" b="24900"/>
          <a:stretch/>
        </p:blipFill>
        <p:spPr>
          <a:xfrm>
            <a:off x="350527" y="1130445"/>
            <a:ext cx="2886456" cy="183247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00" y="245206"/>
            <a:ext cx="10287429" cy="534285"/>
          </a:xfrm>
        </p:spPr>
        <p:txBody>
          <a:bodyPr>
            <a:normAutofit fontScale="90000"/>
          </a:bodyPr>
          <a:lstStyle/>
          <a:p>
            <a:r>
              <a:rPr lang="fr-FR" dirty="0"/>
              <a:t>Inter-model </a:t>
            </a:r>
            <a:r>
              <a:rPr lang="fr-FR" dirty="0" err="1"/>
              <a:t>differences</a:t>
            </a:r>
            <a:r>
              <a:rPr lang="fr-FR" dirty="0"/>
              <a:t> in the surface </a:t>
            </a:r>
            <a:r>
              <a:rPr lang="fr-FR" dirty="0" err="1"/>
              <a:t>heat</a:t>
            </a:r>
            <a:r>
              <a:rPr lang="fr-FR" dirty="0"/>
              <a:t> fluxes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A7E53AD-F69C-424C-8D21-88ED5EA172DD}"/>
              </a:ext>
            </a:extLst>
          </p:cNvPr>
          <p:cNvSpPr/>
          <p:nvPr/>
        </p:nvSpPr>
        <p:spPr>
          <a:xfrm>
            <a:off x="2818137" y="925239"/>
            <a:ext cx="6613005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06E8F8E-F25B-634D-9660-DA326CE6B50D}"/>
              </a:ext>
            </a:extLst>
          </p:cNvPr>
          <p:cNvSpPr txBox="1"/>
          <p:nvPr/>
        </p:nvSpPr>
        <p:spPr>
          <a:xfrm>
            <a:off x="9862777" y="2435248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58220C2-D9C3-0048-8607-8FCF6B2376FE}"/>
              </a:ext>
            </a:extLst>
          </p:cNvPr>
          <p:cNvSpPr txBox="1"/>
          <p:nvPr/>
        </p:nvSpPr>
        <p:spPr>
          <a:xfrm>
            <a:off x="6666682" y="2435248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A8FA83-1075-DD4E-A042-69898090F6A8}"/>
              </a:ext>
            </a:extLst>
          </p:cNvPr>
          <p:cNvSpPr txBox="1"/>
          <p:nvPr/>
        </p:nvSpPr>
        <p:spPr>
          <a:xfrm>
            <a:off x="3942632" y="2435248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9C96A73-5793-E34F-9369-72B073406173}"/>
              </a:ext>
            </a:extLst>
          </p:cNvPr>
          <p:cNvSpPr txBox="1"/>
          <p:nvPr/>
        </p:nvSpPr>
        <p:spPr>
          <a:xfrm>
            <a:off x="1164086" y="2435248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048631E-A1AC-7F49-96BA-37AE8A213902}"/>
              </a:ext>
            </a:extLst>
          </p:cNvPr>
          <p:cNvSpPr/>
          <p:nvPr/>
        </p:nvSpPr>
        <p:spPr>
          <a:xfrm>
            <a:off x="2417535" y="795593"/>
            <a:ext cx="409484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C61056A-6C98-5C46-BA2F-957520B0659B}"/>
              </a:ext>
            </a:extLst>
          </p:cNvPr>
          <p:cNvSpPr/>
          <p:nvPr/>
        </p:nvSpPr>
        <p:spPr>
          <a:xfrm>
            <a:off x="3007032" y="3493819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CF6F485-6D3C-3245-A93A-FBA7F35FDFCA}"/>
              </a:ext>
            </a:extLst>
          </p:cNvPr>
          <p:cNvGrpSpPr/>
          <p:nvPr/>
        </p:nvGrpSpPr>
        <p:grpSpPr>
          <a:xfrm>
            <a:off x="3183970" y="3312234"/>
            <a:ext cx="5661955" cy="307777"/>
            <a:chOff x="1876222" y="3921181"/>
            <a:chExt cx="5661955" cy="30777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7D8BA19-AA76-8A4F-BA73-EE880D30BC2F}"/>
                </a:ext>
              </a:extLst>
            </p:cNvPr>
            <p:cNvSpPr txBox="1"/>
            <p:nvPr/>
          </p:nvSpPr>
          <p:spPr>
            <a:xfrm>
              <a:off x="7055353" y="3921181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160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0ED6795-A57E-B549-A4F4-92005ECF7656}"/>
                </a:ext>
              </a:extLst>
            </p:cNvPr>
            <p:cNvSpPr txBox="1"/>
            <p:nvPr/>
          </p:nvSpPr>
          <p:spPr>
            <a:xfrm>
              <a:off x="1876222" y="392118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ACD3B4-7CF1-464F-AED9-E642DC14208B}"/>
                </a:ext>
              </a:extLst>
            </p:cNvPr>
            <p:cNvSpPr txBox="1"/>
            <p:nvPr/>
          </p:nvSpPr>
          <p:spPr>
            <a:xfrm>
              <a:off x="3131329" y="392118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40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CE678A-8198-8F44-AA98-D4490009A4B3}"/>
                </a:ext>
              </a:extLst>
            </p:cNvPr>
            <p:cNvSpPr txBox="1"/>
            <p:nvPr/>
          </p:nvSpPr>
          <p:spPr>
            <a:xfrm>
              <a:off x="4458526" y="392118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80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BAA0759-5FB1-184F-BC21-6B2932E15D71}"/>
                </a:ext>
              </a:extLst>
            </p:cNvPr>
            <p:cNvSpPr txBox="1"/>
            <p:nvPr/>
          </p:nvSpPr>
          <p:spPr>
            <a:xfrm>
              <a:off x="5731131" y="3921181"/>
              <a:ext cx="4828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120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552E970-053E-CA45-80F0-CEE897ED9068}"/>
              </a:ext>
            </a:extLst>
          </p:cNvPr>
          <p:cNvSpPr txBox="1"/>
          <p:nvPr/>
        </p:nvSpPr>
        <p:spPr>
          <a:xfrm>
            <a:off x="4356622" y="2901407"/>
            <a:ext cx="3264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Standard deviation in model space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87A41CD-C9D1-A641-BC2E-BC99490FD0EB}"/>
              </a:ext>
            </a:extLst>
          </p:cNvPr>
          <p:cNvSpPr txBox="1"/>
          <p:nvPr/>
        </p:nvSpPr>
        <p:spPr>
          <a:xfrm>
            <a:off x="1189482" y="789638"/>
            <a:ext cx="9629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Standard deviation across-models of the mean net surface heat fluxes (SHF)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C88F196-89EC-7A4A-ACCB-841591BD0790}"/>
              </a:ext>
            </a:extLst>
          </p:cNvPr>
          <p:cNvSpPr txBox="1"/>
          <p:nvPr/>
        </p:nvSpPr>
        <p:spPr>
          <a:xfrm>
            <a:off x="4271104" y="5660157"/>
            <a:ext cx="32640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Standard deviation in model space</a:t>
            </a:r>
          </a:p>
        </p:txBody>
      </p:sp>
      <p:pic>
        <p:nvPicPr>
          <p:cNvPr id="102" name="Picture 10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3F71D5D-293B-E042-AC78-17A40FF670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t="85342" r="10790" b="8352"/>
          <a:stretch/>
        </p:blipFill>
        <p:spPr>
          <a:xfrm>
            <a:off x="3205716" y="3165971"/>
            <a:ext cx="5699183" cy="164737"/>
          </a:xfrm>
          <a:prstGeom prst="rect">
            <a:avLst/>
          </a:prstGeom>
        </p:spPr>
      </p:pic>
      <p:pic>
        <p:nvPicPr>
          <p:cNvPr id="104" name="Picture 103" descr="A picture containing map&#10;&#10;Description automatically generated">
            <a:extLst>
              <a:ext uri="{FF2B5EF4-FFF2-40B4-BE49-F238E27FC236}">
                <a16:creationId xmlns:a16="http://schemas.microsoft.com/office/drawing/2014/main" id="{0AC28E77-4588-3847-9EA1-92BF6582A9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7" t="10524" r="-1" b="26150"/>
          <a:stretch/>
        </p:blipFill>
        <p:spPr>
          <a:xfrm>
            <a:off x="8939009" y="3774938"/>
            <a:ext cx="2918761" cy="1916965"/>
          </a:xfrm>
          <a:prstGeom prst="rect">
            <a:avLst/>
          </a:prstGeom>
        </p:spPr>
      </p:pic>
      <p:pic>
        <p:nvPicPr>
          <p:cNvPr id="105" name="Picture 10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BA1F84-FDCA-364E-8C86-D2E55548B0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2" t="10524" r="5376" b="24830"/>
          <a:stretch/>
        </p:blipFill>
        <p:spPr>
          <a:xfrm>
            <a:off x="6026679" y="3774938"/>
            <a:ext cx="2763684" cy="1956955"/>
          </a:xfrm>
          <a:prstGeom prst="rect">
            <a:avLst/>
          </a:prstGeom>
        </p:spPr>
      </p:pic>
      <p:pic>
        <p:nvPicPr>
          <p:cNvPr id="106" name="Picture 105" descr="Map&#10;&#10;Description automatically generated">
            <a:extLst>
              <a:ext uri="{FF2B5EF4-FFF2-40B4-BE49-F238E27FC236}">
                <a16:creationId xmlns:a16="http://schemas.microsoft.com/office/drawing/2014/main" id="{72FA3D64-6EB1-9B4B-AA74-5634617E51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9" t="10524" r="5401" b="24830"/>
          <a:stretch/>
        </p:blipFill>
        <p:spPr>
          <a:xfrm>
            <a:off x="3168151" y="3774936"/>
            <a:ext cx="2749533" cy="1956958"/>
          </a:xfrm>
          <a:prstGeom prst="rect">
            <a:avLst/>
          </a:prstGeom>
        </p:spPr>
      </p:pic>
      <p:pic>
        <p:nvPicPr>
          <p:cNvPr id="107" name="Picture 106" descr="Map&#10;&#10;Description automatically generated">
            <a:extLst>
              <a:ext uri="{FF2B5EF4-FFF2-40B4-BE49-F238E27FC236}">
                <a16:creationId xmlns:a16="http://schemas.microsoft.com/office/drawing/2014/main" id="{36540143-5116-DB43-84C1-787FACEF92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7" t="10524" r="5585" b="24829"/>
          <a:stretch/>
        </p:blipFill>
        <p:spPr>
          <a:xfrm>
            <a:off x="327376" y="3774937"/>
            <a:ext cx="2748175" cy="1956959"/>
          </a:xfrm>
          <a:prstGeom prst="rect">
            <a:avLst/>
          </a:prstGeom>
        </p:spPr>
      </p:pic>
      <p:sp>
        <p:nvSpPr>
          <p:cNvPr id="108" name="Rectangle 107">
            <a:extLst>
              <a:ext uri="{FF2B5EF4-FFF2-40B4-BE49-F238E27FC236}">
                <a16:creationId xmlns:a16="http://schemas.microsoft.com/office/drawing/2014/main" id="{53179566-FD0C-0949-A1C8-1D7B082EA7FE}"/>
              </a:ext>
            </a:extLst>
          </p:cNvPr>
          <p:cNvSpPr/>
          <p:nvPr/>
        </p:nvSpPr>
        <p:spPr>
          <a:xfrm>
            <a:off x="9347282" y="3911249"/>
            <a:ext cx="972834" cy="7031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A519E8AF-9DDA-2545-AF07-61BF3303758A}"/>
              </a:ext>
            </a:extLst>
          </p:cNvPr>
          <p:cNvSpPr txBox="1"/>
          <p:nvPr/>
        </p:nvSpPr>
        <p:spPr>
          <a:xfrm>
            <a:off x="2135496" y="3486100"/>
            <a:ext cx="6869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Standard deviation across-models of NAO-driven SHFs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07CCFAB-1CE2-3C4C-92FF-64156113806B}"/>
              </a:ext>
            </a:extLst>
          </p:cNvPr>
          <p:cNvSpPr txBox="1"/>
          <p:nvPr/>
        </p:nvSpPr>
        <p:spPr>
          <a:xfrm>
            <a:off x="9888173" y="5191725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AA509E6B-6A6D-8045-BE10-CD853B8E0B86}"/>
              </a:ext>
            </a:extLst>
          </p:cNvPr>
          <p:cNvSpPr txBox="1"/>
          <p:nvPr/>
        </p:nvSpPr>
        <p:spPr>
          <a:xfrm>
            <a:off x="6692078" y="5191725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84FB733D-AF5B-3B43-8580-6148B96E6481}"/>
              </a:ext>
            </a:extLst>
          </p:cNvPr>
          <p:cNvSpPr txBox="1"/>
          <p:nvPr/>
        </p:nvSpPr>
        <p:spPr>
          <a:xfrm>
            <a:off x="3968028" y="5191725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040E023-D745-5143-BA21-8AD1F771D59A}"/>
              </a:ext>
            </a:extLst>
          </p:cNvPr>
          <p:cNvSpPr txBox="1"/>
          <p:nvPr/>
        </p:nvSpPr>
        <p:spPr>
          <a:xfrm>
            <a:off x="1189482" y="5191725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pic>
        <p:nvPicPr>
          <p:cNvPr id="121" name="Picture 120" descr="Map&#10;&#10;Description automatically generated">
            <a:extLst>
              <a:ext uri="{FF2B5EF4-FFF2-40B4-BE49-F238E27FC236}">
                <a16:creationId xmlns:a16="http://schemas.microsoft.com/office/drawing/2014/main" id="{4D3701BD-5EBD-4546-9CBC-40E6B16753EE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83628" r="5584" b="8574"/>
          <a:stretch/>
        </p:blipFill>
        <p:spPr>
          <a:xfrm>
            <a:off x="2177883" y="5902227"/>
            <a:ext cx="7128000" cy="162000"/>
          </a:xfrm>
          <a:prstGeom prst="rect">
            <a:avLst/>
          </a:prstGeom>
        </p:spPr>
      </p:pic>
      <p:sp>
        <p:nvSpPr>
          <p:cNvPr id="122" name="TextBox 121">
            <a:extLst>
              <a:ext uri="{FF2B5EF4-FFF2-40B4-BE49-F238E27FC236}">
                <a16:creationId xmlns:a16="http://schemas.microsoft.com/office/drawing/2014/main" id="{C9CCDCA0-0115-994D-9237-FA2558DDC344}"/>
              </a:ext>
            </a:extLst>
          </p:cNvPr>
          <p:cNvSpPr txBox="1"/>
          <p:nvPr/>
        </p:nvSpPr>
        <p:spPr>
          <a:xfrm>
            <a:off x="3218474" y="605940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1BF3A7D0-BC24-7643-85CB-D44525CB6355}"/>
              </a:ext>
            </a:extLst>
          </p:cNvPr>
          <p:cNvSpPr txBox="1"/>
          <p:nvPr/>
        </p:nvSpPr>
        <p:spPr>
          <a:xfrm>
            <a:off x="4443150" y="605940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10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E03AFD04-F28E-D54F-93FC-C71226D65652}"/>
              </a:ext>
            </a:extLst>
          </p:cNvPr>
          <p:cNvSpPr txBox="1"/>
          <p:nvPr/>
        </p:nvSpPr>
        <p:spPr>
          <a:xfrm>
            <a:off x="5767212" y="605940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20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00114E0E-E83F-274D-8098-CDD2CBCC687B}"/>
              </a:ext>
            </a:extLst>
          </p:cNvPr>
          <p:cNvSpPr txBox="1"/>
          <p:nvPr/>
        </p:nvSpPr>
        <p:spPr>
          <a:xfrm>
            <a:off x="7091274" y="605940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30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D8C8C1F-0AF3-604C-9BD4-11E32B5BA37E}"/>
              </a:ext>
            </a:extLst>
          </p:cNvPr>
          <p:cNvSpPr txBox="1"/>
          <p:nvPr/>
        </p:nvSpPr>
        <p:spPr>
          <a:xfrm>
            <a:off x="8415335" y="605940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40</a:t>
            </a:r>
          </a:p>
        </p:txBody>
      </p:sp>
      <p:sp>
        <p:nvSpPr>
          <p:cNvPr id="129" name="Espace réservé du pied de page 3">
            <a:extLst>
              <a:ext uri="{FF2B5EF4-FFF2-40B4-BE49-F238E27FC236}">
                <a16:creationId xmlns:a16="http://schemas.microsoft.com/office/drawing/2014/main" id="{EC84F9A2-D31B-4547-B10D-46A105FD4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</p:spTree>
    <p:extLst>
      <p:ext uri="{BB962C8B-B14F-4D97-AF65-F5344CB8AC3E}">
        <p14:creationId xmlns:p14="http://schemas.microsoft.com/office/powerpoint/2010/main" val="2937377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12B586-4133-544C-8A6E-D7F7B6E0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27" name="Titre 1">
            <a:extLst>
              <a:ext uri="{FF2B5EF4-FFF2-40B4-BE49-F238E27FC236}">
                <a16:creationId xmlns:a16="http://schemas.microsoft.com/office/drawing/2014/main" id="{59FCB009-E5E3-A540-A47F-922F802F0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00" y="257906"/>
            <a:ext cx="10287429" cy="53428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Take</a:t>
            </a:r>
            <a:r>
              <a:rPr lang="fr-FR" dirty="0"/>
              <a:t> home messages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56ABC2-4579-8B47-8D52-63345CD87F91}"/>
              </a:ext>
            </a:extLst>
          </p:cNvPr>
          <p:cNvSpPr txBox="1"/>
          <p:nvPr/>
        </p:nvSpPr>
        <p:spPr>
          <a:xfrm>
            <a:off x="508000" y="1091239"/>
            <a:ext cx="10769600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400" dirty="0"/>
              <a:t>All models and forecast systems show </a:t>
            </a:r>
            <a:r>
              <a:rPr lang="en-GB" sz="2400" b="1" dirty="0"/>
              <a:t>high levels of predictive skill for North Atlantic OHC</a:t>
            </a:r>
            <a:r>
              <a:rPr lang="en-GB" sz="2400" dirty="0"/>
              <a:t>, although with </a:t>
            </a:r>
            <a:r>
              <a:rPr lang="en-GB" sz="2400" dirty="0">
                <a:solidFill>
                  <a:schemeClr val="accent2"/>
                </a:solidFill>
              </a:rPr>
              <a:t>important regional discrepancies</a:t>
            </a:r>
            <a:r>
              <a:rPr lang="en-GB" sz="2400" dirty="0"/>
              <a:t>, both in the forced and predictable signals.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b="1" dirty="0"/>
              <a:t>Mean model properties in the Labrador Sea </a:t>
            </a:r>
            <a:r>
              <a:rPr lang="en-GB" sz="2400" dirty="0"/>
              <a:t>can explain some of the </a:t>
            </a:r>
            <a:r>
              <a:rPr lang="en-GB" sz="2400" dirty="0">
                <a:solidFill>
                  <a:schemeClr val="accent2"/>
                </a:solidFill>
              </a:rPr>
              <a:t>differences in OHC skill</a:t>
            </a:r>
            <a:r>
              <a:rPr lang="en-GB" sz="2400" dirty="0"/>
              <a:t>.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Mean </a:t>
            </a:r>
            <a:r>
              <a:rPr lang="en-GB" sz="2400" b="1" dirty="0"/>
              <a:t>Labrador Sea density stratification </a:t>
            </a:r>
            <a:r>
              <a:rPr lang="en-GB" sz="2400" dirty="0"/>
              <a:t>is a critical factor controlling </a:t>
            </a:r>
            <a:r>
              <a:rPr lang="en-GB" sz="2400" dirty="0">
                <a:solidFill>
                  <a:schemeClr val="accent2"/>
                </a:solidFill>
              </a:rPr>
              <a:t>how much of the simulated OHC variability is externally forced</a:t>
            </a:r>
          </a:p>
          <a:p>
            <a:pPr marL="285750" indent="-285750">
              <a:buFontTx/>
              <a:buChar char="-"/>
            </a:pPr>
            <a:endParaRPr lang="en-GB" sz="2400" dirty="0"/>
          </a:p>
          <a:p>
            <a:pPr marL="285750" indent="-285750">
              <a:buFontTx/>
              <a:buChar char="-"/>
            </a:pPr>
            <a:r>
              <a:rPr lang="en-GB" sz="2400" dirty="0"/>
              <a:t>Differences in the </a:t>
            </a:r>
            <a:r>
              <a:rPr lang="en-GB" sz="2400" b="1" dirty="0"/>
              <a:t>NAO regional expression </a:t>
            </a:r>
            <a:r>
              <a:rPr lang="en-GB" sz="2400" dirty="0">
                <a:solidFill>
                  <a:schemeClr val="accent2"/>
                </a:solidFill>
              </a:rPr>
              <a:t>could also contribute to the differences in skill</a:t>
            </a:r>
            <a:r>
              <a:rPr lang="en-GB" sz="2400" dirty="0"/>
              <a:t>, via changes in the surface heat fluxes, which can themselves be sensitive to the density stratification conditions</a:t>
            </a:r>
          </a:p>
        </p:txBody>
      </p:sp>
    </p:spTree>
    <p:extLst>
      <p:ext uri="{BB962C8B-B14F-4D97-AF65-F5344CB8AC3E}">
        <p14:creationId xmlns:p14="http://schemas.microsoft.com/office/powerpoint/2010/main" val="708603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00" y="245206"/>
            <a:ext cx="10287429" cy="53428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related</a:t>
            </a:r>
            <a:r>
              <a:rPr lang="fr-FR" dirty="0"/>
              <a:t> </a:t>
            </a:r>
            <a:r>
              <a:rPr lang="fr-FR" dirty="0" err="1"/>
              <a:t>features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inter-model </a:t>
            </a:r>
            <a:r>
              <a:rPr lang="fr-FR" dirty="0" err="1"/>
              <a:t>differences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612B586-4133-544C-8A6E-D7F7B6E0D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B719897-F0FB-CE4A-AD16-C56C0B27C6A2}"/>
              </a:ext>
            </a:extLst>
          </p:cNvPr>
          <p:cNvSpPr txBox="1"/>
          <p:nvPr/>
        </p:nvSpPr>
        <p:spPr>
          <a:xfrm>
            <a:off x="1109567" y="2730606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MPI-ESM1-2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A7E53AD-F69C-424C-8D21-88ED5EA172DD}"/>
              </a:ext>
            </a:extLst>
          </p:cNvPr>
          <p:cNvSpPr/>
          <p:nvPr/>
        </p:nvSpPr>
        <p:spPr>
          <a:xfrm>
            <a:off x="2818137" y="925239"/>
            <a:ext cx="6613005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06E8F8E-F25B-634D-9660-DA326CE6B50D}"/>
              </a:ext>
            </a:extLst>
          </p:cNvPr>
          <p:cNvSpPr txBox="1"/>
          <p:nvPr/>
        </p:nvSpPr>
        <p:spPr>
          <a:xfrm>
            <a:off x="8405037" y="1168024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58220C2-D9C3-0048-8607-8FCF6B2376FE}"/>
              </a:ext>
            </a:extLst>
          </p:cNvPr>
          <p:cNvSpPr txBox="1"/>
          <p:nvPr/>
        </p:nvSpPr>
        <p:spPr>
          <a:xfrm>
            <a:off x="5924561" y="1168024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A8FA83-1075-DD4E-A042-69898090F6A8}"/>
              </a:ext>
            </a:extLst>
          </p:cNvPr>
          <p:cNvSpPr txBox="1"/>
          <p:nvPr/>
        </p:nvSpPr>
        <p:spPr>
          <a:xfrm>
            <a:off x="3942632" y="1168024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9C96A73-5793-E34F-9369-72B073406173}"/>
              </a:ext>
            </a:extLst>
          </p:cNvPr>
          <p:cNvSpPr txBox="1"/>
          <p:nvPr/>
        </p:nvSpPr>
        <p:spPr>
          <a:xfrm>
            <a:off x="1784262" y="1168024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048631E-A1AC-7F49-96BA-37AE8A213902}"/>
              </a:ext>
            </a:extLst>
          </p:cNvPr>
          <p:cNvSpPr/>
          <p:nvPr/>
        </p:nvSpPr>
        <p:spPr>
          <a:xfrm>
            <a:off x="2417535" y="795593"/>
            <a:ext cx="409484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77F1B73-6189-BF4C-A17F-C227367B52F0}"/>
              </a:ext>
            </a:extLst>
          </p:cNvPr>
          <p:cNvSpPr/>
          <p:nvPr/>
        </p:nvSpPr>
        <p:spPr>
          <a:xfrm>
            <a:off x="3062018" y="2182180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C61056A-6C98-5C46-BA2F-957520B0659B}"/>
              </a:ext>
            </a:extLst>
          </p:cNvPr>
          <p:cNvSpPr/>
          <p:nvPr/>
        </p:nvSpPr>
        <p:spPr>
          <a:xfrm>
            <a:off x="3007032" y="3493819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0EBDD4-A7F0-A741-8025-36269DD46255}"/>
              </a:ext>
            </a:extLst>
          </p:cNvPr>
          <p:cNvSpPr/>
          <p:nvPr/>
        </p:nvSpPr>
        <p:spPr>
          <a:xfrm>
            <a:off x="2622277" y="6241593"/>
            <a:ext cx="6613005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A1156FD-0284-1A4B-9E18-36E4846DCC89}"/>
              </a:ext>
            </a:extLst>
          </p:cNvPr>
          <p:cNvGrpSpPr/>
          <p:nvPr/>
        </p:nvGrpSpPr>
        <p:grpSpPr>
          <a:xfrm>
            <a:off x="1121587" y="1460396"/>
            <a:ext cx="8676487" cy="1580547"/>
            <a:chOff x="47997" y="4843104"/>
            <a:chExt cx="12086634" cy="2201755"/>
          </a:xfrm>
        </p:grpSpPr>
        <p:pic>
          <p:nvPicPr>
            <p:cNvPr id="59" name="Picture 58" descr="Map&#10;&#10;Description automatically generated">
              <a:extLst>
                <a:ext uri="{FF2B5EF4-FFF2-40B4-BE49-F238E27FC236}">
                  <a16:creationId xmlns:a16="http://schemas.microsoft.com/office/drawing/2014/main" id="{1BC9AE83-C38C-CD4C-BEF3-F124CA55B3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6" t="5874" r="3983" b="11142"/>
            <a:stretch/>
          </p:blipFill>
          <p:spPr>
            <a:xfrm>
              <a:off x="3316881" y="4843104"/>
              <a:ext cx="2945498" cy="2196000"/>
            </a:xfrm>
            <a:prstGeom prst="rect">
              <a:avLst/>
            </a:prstGeom>
          </p:spPr>
        </p:pic>
        <p:pic>
          <p:nvPicPr>
            <p:cNvPr id="60" name="Picture 59" descr="Map&#10;&#10;Description automatically generated">
              <a:extLst>
                <a:ext uri="{FF2B5EF4-FFF2-40B4-BE49-F238E27FC236}">
                  <a16:creationId xmlns:a16="http://schemas.microsoft.com/office/drawing/2014/main" id="{3BC0B0A0-AFBA-7A4F-9CC9-A5C7751C1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6" t="5874" r="3983" b="11142"/>
            <a:stretch/>
          </p:blipFill>
          <p:spPr>
            <a:xfrm>
              <a:off x="6253008" y="4843104"/>
              <a:ext cx="2945496" cy="2196000"/>
            </a:xfrm>
            <a:prstGeom prst="rect">
              <a:avLst/>
            </a:prstGeom>
          </p:spPr>
        </p:pic>
        <p:pic>
          <p:nvPicPr>
            <p:cNvPr id="61" name="Picture 60" descr="Map&#10;&#10;Description automatically generated">
              <a:extLst>
                <a:ext uri="{FF2B5EF4-FFF2-40B4-BE49-F238E27FC236}">
                  <a16:creationId xmlns:a16="http://schemas.microsoft.com/office/drawing/2014/main" id="{EE0E50AA-870E-784B-B68A-BAB3B292A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46" t="5874" r="3983" b="11142"/>
            <a:stretch/>
          </p:blipFill>
          <p:spPr>
            <a:xfrm>
              <a:off x="9189135" y="4843104"/>
              <a:ext cx="2945496" cy="2196000"/>
            </a:xfrm>
            <a:prstGeom prst="rect">
              <a:avLst/>
            </a:prstGeom>
          </p:spPr>
        </p:pic>
        <p:pic>
          <p:nvPicPr>
            <p:cNvPr id="62" name="Picture 61" descr="Map&#10;&#10;Description automatically generated">
              <a:extLst>
                <a:ext uri="{FF2B5EF4-FFF2-40B4-BE49-F238E27FC236}">
                  <a16:creationId xmlns:a16="http://schemas.microsoft.com/office/drawing/2014/main" id="{3040F1E9-47A8-1842-9D57-1A35A5AEEB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4" r="3983" b="11142"/>
            <a:stretch/>
          </p:blipFill>
          <p:spPr>
            <a:xfrm>
              <a:off x="47997" y="4848859"/>
              <a:ext cx="3268884" cy="2196000"/>
            </a:xfrm>
            <a:prstGeom prst="rect">
              <a:avLst/>
            </a:prstGeom>
          </p:spPr>
        </p:pic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FB883F1-7A57-1D49-B94B-FC5A92488EC9}"/>
                </a:ext>
              </a:extLst>
            </p:cNvPr>
            <p:cNvSpPr/>
            <p:nvPr/>
          </p:nvSpPr>
          <p:spPr>
            <a:xfrm>
              <a:off x="9946198" y="5069205"/>
              <a:ext cx="1112962" cy="721995"/>
            </a:xfrm>
            <a:prstGeom prst="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CF6F485-6D3C-3245-A93A-FBA7F35FDFCA}"/>
              </a:ext>
            </a:extLst>
          </p:cNvPr>
          <p:cNvGrpSpPr/>
          <p:nvPr/>
        </p:nvGrpSpPr>
        <p:grpSpPr>
          <a:xfrm>
            <a:off x="2524214" y="3242678"/>
            <a:ext cx="6454957" cy="528973"/>
            <a:chOff x="1876222" y="3699985"/>
            <a:chExt cx="6454957" cy="528973"/>
          </a:xfrm>
        </p:grpSpPr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E9434CEE-12CD-F342-9F92-AE56AB2F9DFA}"/>
                </a:ext>
              </a:extLst>
            </p:cNvPr>
            <p:cNvSpPr txBox="1"/>
            <p:nvPr/>
          </p:nvSpPr>
          <p:spPr>
            <a:xfrm>
              <a:off x="7898047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1.0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D7D8BA19-AA76-8A4F-BA73-EE880D30BC2F}"/>
                </a:ext>
              </a:extLst>
            </p:cNvPr>
            <p:cNvSpPr txBox="1"/>
            <p:nvPr/>
          </p:nvSpPr>
          <p:spPr>
            <a:xfrm>
              <a:off x="6693686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0.8</a:t>
              </a:r>
            </a:p>
          </p:txBody>
        </p:sp>
        <p:pic>
          <p:nvPicPr>
            <p:cNvPr id="57" name="Picture 56" descr="Map&#10;&#10;Description automatically generated">
              <a:extLst>
                <a:ext uri="{FF2B5EF4-FFF2-40B4-BE49-F238E27FC236}">
                  <a16:creationId xmlns:a16="http://schemas.microsoft.com/office/drawing/2014/main" id="{30442C3F-0330-0A4D-A4D1-20BA10D839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27" b="51019"/>
            <a:stretch/>
          </p:blipFill>
          <p:spPr>
            <a:xfrm>
              <a:off x="2016220" y="3699985"/>
              <a:ext cx="6174961" cy="270281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4BB33E2C-8D90-7E41-B053-424D992755FE}"/>
                </a:ext>
              </a:extLst>
            </p:cNvPr>
            <p:cNvSpPr txBox="1"/>
            <p:nvPr/>
          </p:nvSpPr>
          <p:spPr>
            <a:xfrm>
              <a:off x="7295869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0.9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0ED6795-A57E-B549-A4F4-92005ECF7656}"/>
                </a:ext>
              </a:extLst>
            </p:cNvPr>
            <p:cNvSpPr txBox="1"/>
            <p:nvPr/>
          </p:nvSpPr>
          <p:spPr>
            <a:xfrm>
              <a:off x="1876222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0.0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0FED12A-A3CB-F94E-93E6-78211FCB49F3}"/>
                </a:ext>
              </a:extLst>
            </p:cNvPr>
            <p:cNvSpPr txBox="1"/>
            <p:nvPr/>
          </p:nvSpPr>
          <p:spPr>
            <a:xfrm>
              <a:off x="2478405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0.1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857ACBC-352E-B140-8073-2ED0A90BD3CC}"/>
                </a:ext>
              </a:extLst>
            </p:cNvPr>
            <p:cNvSpPr txBox="1"/>
            <p:nvPr/>
          </p:nvSpPr>
          <p:spPr>
            <a:xfrm>
              <a:off x="3080588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0.2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7255B70-B00D-9C40-8A7E-F59B130DCF5C}"/>
                </a:ext>
              </a:extLst>
            </p:cNvPr>
            <p:cNvSpPr txBox="1"/>
            <p:nvPr/>
          </p:nvSpPr>
          <p:spPr>
            <a:xfrm>
              <a:off x="3682771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0.3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8EA332F-B865-2141-AA44-6A11A3D415EE}"/>
                </a:ext>
              </a:extLst>
            </p:cNvPr>
            <p:cNvSpPr txBox="1"/>
            <p:nvPr/>
          </p:nvSpPr>
          <p:spPr>
            <a:xfrm>
              <a:off x="4284954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0.4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ACD3B4-7CF1-464F-AED9-E642DC14208B}"/>
                </a:ext>
              </a:extLst>
            </p:cNvPr>
            <p:cNvSpPr txBox="1"/>
            <p:nvPr/>
          </p:nvSpPr>
          <p:spPr>
            <a:xfrm>
              <a:off x="4887137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0.5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CE678A-8198-8F44-AA98-D4490009A4B3}"/>
                </a:ext>
              </a:extLst>
            </p:cNvPr>
            <p:cNvSpPr txBox="1"/>
            <p:nvPr/>
          </p:nvSpPr>
          <p:spPr>
            <a:xfrm>
              <a:off x="5489320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0.6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FBAA0759-5FB1-184F-BC21-6B2932E15D71}"/>
                </a:ext>
              </a:extLst>
            </p:cNvPr>
            <p:cNvSpPr txBox="1"/>
            <p:nvPr/>
          </p:nvSpPr>
          <p:spPr>
            <a:xfrm>
              <a:off x="6091503" y="3921181"/>
              <a:ext cx="433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0.7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E552E970-053E-CA45-80F0-CEE897ED9068}"/>
              </a:ext>
            </a:extLst>
          </p:cNvPr>
          <p:cNvSpPr txBox="1"/>
          <p:nvPr/>
        </p:nvSpPr>
        <p:spPr>
          <a:xfrm>
            <a:off x="3764327" y="3053047"/>
            <a:ext cx="3961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Standard deviation of ACC in model space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CE4323-6B07-F247-9D08-92171BE375A2}"/>
              </a:ext>
            </a:extLst>
          </p:cNvPr>
          <p:cNvSpPr/>
          <p:nvPr/>
        </p:nvSpPr>
        <p:spPr>
          <a:xfrm>
            <a:off x="6103762" y="1643970"/>
            <a:ext cx="802800" cy="4863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3BAD0F94-3238-7D4F-AE7E-81A384D32AC3}"/>
              </a:ext>
            </a:extLst>
          </p:cNvPr>
          <p:cNvSpPr/>
          <p:nvPr/>
        </p:nvSpPr>
        <p:spPr>
          <a:xfrm>
            <a:off x="4000595" y="1648181"/>
            <a:ext cx="802800" cy="4863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6C57DA3C-BCD0-5644-98EB-F2945AFC9EB5}"/>
              </a:ext>
            </a:extLst>
          </p:cNvPr>
          <p:cNvSpPr/>
          <p:nvPr/>
        </p:nvSpPr>
        <p:spPr>
          <a:xfrm>
            <a:off x="1893082" y="1641544"/>
            <a:ext cx="802800" cy="486340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4" name="Picture 43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3D25C615-CF7F-2D4A-96F0-7B2B8931ED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" b="11552"/>
          <a:stretch/>
        </p:blipFill>
        <p:spPr>
          <a:xfrm>
            <a:off x="1072991" y="4096048"/>
            <a:ext cx="2467027" cy="1587724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E87A41CD-C9D1-A641-BC2E-BC99490FD0EB}"/>
              </a:ext>
            </a:extLst>
          </p:cNvPr>
          <p:cNvSpPr txBox="1"/>
          <p:nvPr/>
        </p:nvSpPr>
        <p:spPr>
          <a:xfrm>
            <a:off x="1455200" y="789638"/>
            <a:ext cx="7882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Standard deviation across-models of the ACC for the OHC700</a:t>
            </a:r>
          </a:p>
        </p:txBody>
      </p:sp>
      <p:pic>
        <p:nvPicPr>
          <p:cNvPr id="47" name="Picture 46" descr="A picture containing map&#10;&#10;Description automatically generated">
            <a:extLst>
              <a:ext uri="{FF2B5EF4-FFF2-40B4-BE49-F238E27FC236}">
                <a16:creationId xmlns:a16="http://schemas.microsoft.com/office/drawing/2014/main" id="{2B798157-24E8-AD4A-A1BD-BD47EAA007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5826" b="11145"/>
          <a:stretch/>
        </p:blipFill>
        <p:spPr>
          <a:xfrm>
            <a:off x="3452762" y="4096048"/>
            <a:ext cx="2232006" cy="1593159"/>
          </a:xfrm>
          <a:prstGeom prst="rect">
            <a:avLst/>
          </a:prstGeom>
        </p:spPr>
      </p:pic>
      <p:pic>
        <p:nvPicPr>
          <p:cNvPr id="48" name="Picture 47" descr="A picture containing chart&#10;&#10;Description automatically generated">
            <a:extLst>
              <a:ext uri="{FF2B5EF4-FFF2-40B4-BE49-F238E27FC236}">
                <a16:creationId xmlns:a16="http://schemas.microsoft.com/office/drawing/2014/main" id="{64B1DF45-5CBF-1B4F-96C4-B1E2E56F073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5826" b="11428"/>
          <a:stretch/>
        </p:blipFill>
        <p:spPr>
          <a:xfrm>
            <a:off x="5582631" y="4096691"/>
            <a:ext cx="2232006" cy="1587724"/>
          </a:xfrm>
          <a:prstGeom prst="rect">
            <a:avLst/>
          </a:prstGeom>
        </p:spPr>
      </p:pic>
      <p:pic>
        <p:nvPicPr>
          <p:cNvPr id="49" name="Picture 48" descr="Chart, histogram&#10;&#10;Description automatically generated">
            <a:extLst>
              <a:ext uri="{FF2B5EF4-FFF2-40B4-BE49-F238E27FC236}">
                <a16:creationId xmlns:a16="http://schemas.microsoft.com/office/drawing/2014/main" id="{25A8DB2B-BE3E-0B4C-A15F-B1C4B68040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t="5897" b="11074"/>
          <a:stretch/>
        </p:blipFill>
        <p:spPr>
          <a:xfrm>
            <a:off x="7709838" y="4097400"/>
            <a:ext cx="2232006" cy="1593159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E268F58A-EB0F-064F-B3D0-DAF022F11F8C}"/>
              </a:ext>
            </a:extLst>
          </p:cNvPr>
          <p:cNvGrpSpPr/>
          <p:nvPr/>
        </p:nvGrpSpPr>
        <p:grpSpPr>
          <a:xfrm>
            <a:off x="2477695" y="5849788"/>
            <a:ext cx="6387215" cy="528973"/>
            <a:chOff x="1936382" y="3699985"/>
            <a:chExt cx="6387215" cy="528973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99349FA-481E-F74E-B637-C8ECC9F756BD}"/>
                </a:ext>
              </a:extLst>
            </p:cNvPr>
            <p:cNvSpPr txBox="1"/>
            <p:nvPr/>
          </p:nvSpPr>
          <p:spPr>
            <a:xfrm>
              <a:off x="7940159" y="392118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30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E1C05452-8756-8142-B1B1-FEA42C5A9D3A}"/>
                </a:ext>
              </a:extLst>
            </p:cNvPr>
            <p:cNvSpPr txBox="1"/>
            <p:nvPr/>
          </p:nvSpPr>
          <p:spPr>
            <a:xfrm>
              <a:off x="6723766" y="392118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24</a:t>
              </a:r>
            </a:p>
          </p:txBody>
        </p:sp>
        <p:pic>
          <p:nvPicPr>
            <p:cNvPr id="53" name="Picture 52" descr="Map&#10;&#10;Description automatically generated">
              <a:extLst>
                <a:ext uri="{FF2B5EF4-FFF2-40B4-BE49-F238E27FC236}">
                  <a16:creationId xmlns:a16="http://schemas.microsoft.com/office/drawing/2014/main" id="{EAAC80E0-238F-3045-9FE2-947096C903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827" b="51019"/>
            <a:stretch/>
          </p:blipFill>
          <p:spPr>
            <a:xfrm>
              <a:off x="2016220" y="3699985"/>
              <a:ext cx="6174961" cy="270281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2F1EDA98-7CFD-8542-863C-CF9FEFAD99F9}"/>
                </a:ext>
              </a:extLst>
            </p:cNvPr>
            <p:cNvSpPr txBox="1"/>
            <p:nvPr/>
          </p:nvSpPr>
          <p:spPr>
            <a:xfrm>
              <a:off x="7331965" y="392118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27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04DD71C-F83B-AE48-8548-1B90967A457A}"/>
                </a:ext>
              </a:extLst>
            </p:cNvPr>
            <p:cNvSpPr txBox="1"/>
            <p:nvPr/>
          </p:nvSpPr>
          <p:spPr>
            <a:xfrm>
              <a:off x="1936382" y="392118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7FE4ED8-612B-F442-B192-88449A018950}"/>
                </a:ext>
              </a:extLst>
            </p:cNvPr>
            <p:cNvSpPr txBox="1"/>
            <p:nvPr/>
          </p:nvSpPr>
          <p:spPr>
            <a:xfrm>
              <a:off x="2544581" y="392118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3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38516E-EEC9-7C4A-9CBA-77F78D9DCC34}"/>
                </a:ext>
              </a:extLst>
            </p:cNvPr>
            <p:cNvSpPr txBox="1"/>
            <p:nvPr/>
          </p:nvSpPr>
          <p:spPr>
            <a:xfrm>
              <a:off x="3152779" y="392118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6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02DDFC4-4F01-9640-A1F0-5C416FCC3DA0}"/>
                </a:ext>
              </a:extLst>
            </p:cNvPr>
            <p:cNvSpPr txBox="1"/>
            <p:nvPr/>
          </p:nvSpPr>
          <p:spPr>
            <a:xfrm>
              <a:off x="3754963" y="3921181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9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73A6C795-A34C-EB4E-99F7-CD343690FA45}"/>
                </a:ext>
              </a:extLst>
            </p:cNvPr>
            <p:cNvSpPr txBox="1"/>
            <p:nvPr/>
          </p:nvSpPr>
          <p:spPr>
            <a:xfrm>
              <a:off x="4309018" y="392118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12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67D981A-03B3-A440-BCB2-61D5889F70FF}"/>
                </a:ext>
              </a:extLst>
            </p:cNvPr>
            <p:cNvSpPr txBox="1"/>
            <p:nvPr/>
          </p:nvSpPr>
          <p:spPr>
            <a:xfrm>
              <a:off x="4911201" y="392118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15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1E71AE6-E13D-6F4C-B1DF-20CD33250025}"/>
                </a:ext>
              </a:extLst>
            </p:cNvPr>
            <p:cNvSpPr txBox="1"/>
            <p:nvPr/>
          </p:nvSpPr>
          <p:spPr>
            <a:xfrm>
              <a:off x="5513384" y="392118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18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52FD448-286B-9644-BE27-92E8803BB787}"/>
                </a:ext>
              </a:extLst>
            </p:cNvPr>
            <p:cNvSpPr txBox="1"/>
            <p:nvPr/>
          </p:nvSpPr>
          <p:spPr>
            <a:xfrm>
              <a:off x="6121583" y="3921181"/>
              <a:ext cx="383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>
                      <a:lumMod val="10000"/>
                    </a:schemeClr>
                  </a:solidFill>
                </a:rPr>
                <a:t>21</a:t>
              </a:r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8C88F196-89EC-7A4A-ACCB-841591BD0790}"/>
              </a:ext>
            </a:extLst>
          </p:cNvPr>
          <p:cNvSpPr txBox="1"/>
          <p:nvPr/>
        </p:nvSpPr>
        <p:spPr>
          <a:xfrm>
            <a:off x="3657648" y="5660157"/>
            <a:ext cx="39613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Standard deviation of ACC in model space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FEABDFE-650B-1548-97DF-316C0A3E6E0B}"/>
              </a:ext>
            </a:extLst>
          </p:cNvPr>
          <p:cNvSpPr txBox="1"/>
          <p:nvPr/>
        </p:nvSpPr>
        <p:spPr>
          <a:xfrm>
            <a:off x="748094" y="3671300"/>
            <a:ext cx="96439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dirty="0">
                <a:solidFill>
                  <a:schemeClr val="bg2">
                    <a:lumMod val="10000"/>
                  </a:schemeClr>
                </a:solidFill>
              </a:rPr>
              <a:t>Standard deviation across-models of the mean sea ice concentration in DJF</a:t>
            </a:r>
          </a:p>
        </p:txBody>
      </p:sp>
    </p:spTree>
    <p:extLst>
      <p:ext uri="{BB962C8B-B14F-4D97-AF65-F5344CB8AC3E}">
        <p14:creationId xmlns:p14="http://schemas.microsoft.com/office/powerpoint/2010/main" val="2533791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19" y="245206"/>
            <a:ext cx="2542079" cy="534285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Motivation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6F9AF-C4C7-0146-808D-2A6FBDB39E41}"/>
              </a:ext>
            </a:extLst>
          </p:cNvPr>
          <p:cNvSpPr txBox="1"/>
          <p:nvPr/>
        </p:nvSpPr>
        <p:spPr>
          <a:xfrm>
            <a:off x="295180" y="1003631"/>
            <a:ext cx="112654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 global ocean has been </a:t>
            </a:r>
            <a:r>
              <a:rPr lang="en-GB" b="1" dirty="0">
                <a:solidFill>
                  <a:schemeClr val="accent1"/>
                </a:solidFill>
              </a:rPr>
              <a:t>warming unevenly in time and space </a:t>
            </a:r>
            <a:r>
              <a:rPr lang="en-GB" dirty="0"/>
              <a:t>following the rise in GHG emissions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96CD5-5750-5A49-ABCA-6EF47EA7B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276"/>
          <a:stretch/>
        </p:blipFill>
        <p:spPr>
          <a:xfrm>
            <a:off x="358800" y="1603131"/>
            <a:ext cx="7669759" cy="2010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854EA1-BE3A-2A48-8C0E-8C3E9569F8F0}"/>
              </a:ext>
            </a:extLst>
          </p:cNvPr>
          <p:cNvSpPr txBox="1"/>
          <p:nvPr/>
        </p:nvSpPr>
        <p:spPr>
          <a:xfrm>
            <a:off x="2319728" y="5836857"/>
            <a:ext cx="3467117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García-Soto et al. (</a:t>
            </a:r>
            <a:r>
              <a:rPr lang="en-GB" dirty="0">
                <a:solidFill>
                  <a:schemeClr val="accent2"/>
                </a:solidFill>
              </a:rPr>
              <a:t>2021</a:t>
            </a:r>
            <a:r>
              <a:rPr lang="en-GB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441F0-B5C8-7943-BD38-CF269BE537A4}"/>
              </a:ext>
            </a:extLst>
          </p:cNvPr>
          <p:cNvSpPr txBox="1"/>
          <p:nvPr/>
        </p:nvSpPr>
        <p:spPr>
          <a:xfrm>
            <a:off x="350731" y="1464290"/>
            <a:ext cx="410134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Global SST mean anomaly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B43E54-CF63-9D4A-98F2-883D6BE04D52}"/>
              </a:ext>
            </a:extLst>
          </p:cNvPr>
          <p:cNvSpPr txBox="1"/>
          <p:nvPr/>
        </p:nvSpPr>
        <p:spPr>
          <a:xfrm>
            <a:off x="3873916" y="1464290"/>
            <a:ext cx="4612887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Global OHC 0-2000m mean anomaly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4198B7-9C03-1F48-BCA1-6BE960DD2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56"/>
          <a:stretch/>
        </p:blipFill>
        <p:spPr>
          <a:xfrm>
            <a:off x="269055" y="3967612"/>
            <a:ext cx="7669759" cy="1808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C1B3C1-0D0F-9C4E-8CA1-D38CDF1F976C}"/>
              </a:ext>
            </a:extLst>
          </p:cNvPr>
          <p:cNvSpPr txBox="1"/>
          <p:nvPr/>
        </p:nvSpPr>
        <p:spPr>
          <a:xfrm>
            <a:off x="269055" y="3639948"/>
            <a:ext cx="410134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SST trend in 1854-2019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D9A5BE-11AE-2342-8F3C-FF5282EAA7E3}"/>
              </a:ext>
            </a:extLst>
          </p:cNvPr>
          <p:cNvSpPr txBox="1"/>
          <p:nvPr/>
        </p:nvSpPr>
        <p:spPr>
          <a:xfrm>
            <a:off x="4045326" y="3639948"/>
            <a:ext cx="410134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OHC 0-2000m trend in 1955-2019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FAEEE7-3B7A-D545-A16A-1D8FDC783BB2}"/>
              </a:ext>
            </a:extLst>
          </p:cNvPr>
          <p:cNvSpPr txBox="1"/>
          <p:nvPr/>
        </p:nvSpPr>
        <p:spPr>
          <a:xfrm>
            <a:off x="8146674" y="2703130"/>
            <a:ext cx="37762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chemeClr val="accent1"/>
                </a:solidFill>
              </a:rPr>
              <a:t>The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 err="1">
                <a:solidFill>
                  <a:schemeClr val="accent2"/>
                </a:solidFill>
              </a:rPr>
              <a:t>spatio</a:t>
            </a:r>
            <a:r>
              <a:rPr lang="en-GB" dirty="0">
                <a:solidFill>
                  <a:schemeClr val="accent2"/>
                </a:solidFill>
              </a:rPr>
              <a:t>-temporal differences </a:t>
            </a:r>
            <a:r>
              <a:rPr lang="en-GB" dirty="0"/>
              <a:t>can obey to </a:t>
            </a:r>
            <a:r>
              <a:rPr lang="en-GB" b="1" dirty="0"/>
              <a:t>inhomogeneities n the distribution of some external forcers</a:t>
            </a:r>
            <a:r>
              <a:rPr lang="en-GB" dirty="0"/>
              <a:t> (such as tropospheric aerosols) as well as to </a:t>
            </a:r>
            <a:r>
              <a:rPr lang="en-GB" b="1" dirty="0"/>
              <a:t>influences from internal climate variability</a:t>
            </a:r>
            <a:r>
              <a:rPr lang="en-GB" dirty="0"/>
              <a:t>.</a:t>
            </a:r>
          </a:p>
          <a:p>
            <a:pPr algn="just"/>
            <a:r>
              <a:rPr lang="en-GB" dirty="0"/>
              <a:t>   </a:t>
            </a:r>
          </a:p>
        </p:txBody>
      </p:sp>
      <p:sp>
        <p:nvSpPr>
          <p:cNvPr id="16" name="Espace réservé du pied de page 3">
            <a:extLst>
              <a:ext uri="{FF2B5EF4-FFF2-40B4-BE49-F238E27FC236}">
                <a16:creationId xmlns:a16="http://schemas.microsoft.com/office/drawing/2014/main" id="{6EA82064-571D-684C-B5D7-B8B77A4CF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</p:spTree>
    <p:extLst>
      <p:ext uri="{BB962C8B-B14F-4D97-AF65-F5344CB8AC3E}">
        <p14:creationId xmlns:p14="http://schemas.microsoft.com/office/powerpoint/2010/main" val="36068532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168F2C-3951-2CFB-91BB-4D318B9E8035}"/>
              </a:ext>
            </a:extLst>
          </p:cNvPr>
          <p:cNvGrpSpPr/>
          <p:nvPr/>
        </p:nvGrpSpPr>
        <p:grpSpPr>
          <a:xfrm>
            <a:off x="1309246" y="9301352"/>
            <a:ext cx="10493107" cy="2343694"/>
            <a:chOff x="1071016" y="9828553"/>
            <a:chExt cx="11015333" cy="2460336"/>
          </a:xfrm>
        </p:grpSpPr>
        <p:pic>
          <p:nvPicPr>
            <p:cNvPr id="7" name="Picture 6" descr="Diagram, map&#10;&#10;Description automatically generated">
              <a:extLst>
                <a:ext uri="{FF2B5EF4-FFF2-40B4-BE49-F238E27FC236}">
                  <a16:creationId xmlns:a16="http://schemas.microsoft.com/office/drawing/2014/main" id="{7E4C20CE-4966-58C5-1B4E-4FB75A6F1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70"/>
            <a:stretch/>
          </p:blipFill>
          <p:spPr>
            <a:xfrm>
              <a:off x="1071016" y="9828553"/>
              <a:ext cx="3024000" cy="2460336"/>
            </a:xfrm>
            <a:prstGeom prst="rect">
              <a:avLst/>
            </a:prstGeom>
          </p:spPr>
        </p:pic>
        <p:pic>
          <p:nvPicPr>
            <p:cNvPr id="8" name="Picture 7" descr="Diagram&#10;&#10;Description automatically generated">
              <a:extLst>
                <a:ext uri="{FF2B5EF4-FFF2-40B4-BE49-F238E27FC236}">
                  <a16:creationId xmlns:a16="http://schemas.microsoft.com/office/drawing/2014/main" id="{319FA999-EAD5-3053-97C8-0BF90E6E2C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0" t="8800"/>
            <a:stretch/>
          </p:blipFill>
          <p:spPr>
            <a:xfrm>
              <a:off x="4055998" y="9837433"/>
              <a:ext cx="2698619" cy="2451455"/>
            </a:xfrm>
            <a:prstGeom prst="rect">
              <a:avLst/>
            </a:prstGeom>
          </p:spPr>
        </p:pic>
        <p:pic>
          <p:nvPicPr>
            <p:cNvPr id="9" name="Picture 8" descr="Diagram, map&#10;&#10;Description automatically generated">
              <a:extLst>
                <a:ext uri="{FF2B5EF4-FFF2-40B4-BE49-F238E27FC236}">
                  <a16:creationId xmlns:a16="http://schemas.microsoft.com/office/drawing/2014/main" id="{65BAAFED-EB14-6603-A4D2-01D87A8551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9259"/>
            <a:stretch/>
          </p:blipFill>
          <p:spPr>
            <a:xfrm>
              <a:off x="6710129" y="9849755"/>
              <a:ext cx="2712652" cy="2439133"/>
            </a:xfrm>
            <a:prstGeom prst="rect">
              <a:avLst/>
            </a:prstGeom>
          </p:spPr>
        </p:pic>
        <p:pic>
          <p:nvPicPr>
            <p:cNvPr id="11" name="Picture 10" descr="Diagram&#10;&#10;Description automatically generated">
              <a:extLst>
                <a:ext uri="{FF2B5EF4-FFF2-40B4-BE49-F238E27FC236}">
                  <a16:creationId xmlns:a16="http://schemas.microsoft.com/office/drawing/2014/main" id="{6CB0F47C-242D-6380-1049-E09062D9B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8670"/>
            <a:stretch/>
          </p:blipFill>
          <p:spPr>
            <a:xfrm>
              <a:off x="9373696" y="9833936"/>
              <a:ext cx="2712653" cy="2454952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9C018CD-D409-FA59-3A66-07476195CE8E}"/>
                </a:ext>
              </a:extLst>
            </p:cNvPr>
            <p:cNvSpPr/>
            <p:nvPr/>
          </p:nvSpPr>
          <p:spPr>
            <a:xfrm>
              <a:off x="2414590" y="11225425"/>
              <a:ext cx="1596346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dirty="0">
                  <a:solidFill>
                    <a:schemeClr val="tx1"/>
                  </a:solidFill>
                </a:rPr>
                <a:t>NorCPM1.</a:t>
              </a:r>
              <a:r>
                <a:rPr lang="en-US" sz="1715" b="1" dirty="0">
                  <a:solidFill>
                    <a:schemeClr val="tx1"/>
                  </a:solidFill>
                </a:rPr>
                <a:t>FY1</a:t>
              </a:r>
              <a:endParaRPr lang="pt-PT" sz="1715" dirty="0">
                <a:solidFill>
                  <a:schemeClr val="tx1"/>
                </a:solidFill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0037CDDF-8F24-1EF9-DF0B-1D065FFD2470}"/>
                </a:ext>
              </a:extLst>
            </p:cNvPr>
            <p:cNvSpPr>
              <a:spLocks/>
            </p:cNvSpPr>
            <p:nvPr/>
          </p:nvSpPr>
          <p:spPr>
            <a:xfrm>
              <a:off x="6165058" y="11226470"/>
              <a:ext cx="510781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b="1" dirty="0">
                  <a:solidFill>
                    <a:schemeClr val="tx1"/>
                  </a:solidFill>
                </a:rPr>
                <a:t>FY5</a:t>
              </a:r>
              <a:endParaRPr lang="pt-PT" sz="1715" b="1" dirty="0">
                <a:solidFill>
                  <a:schemeClr val="tx1"/>
                </a:solidFill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2CC2C22-73A5-E8FE-7D5F-0333EBB29D72}"/>
                </a:ext>
              </a:extLst>
            </p:cNvPr>
            <p:cNvSpPr/>
            <p:nvPr/>
          </p:nvSpPr>
          <p:spPr>
            <a:xfrm>
              <a:off x="8664163" y="11224601"/>
              <a:ext cx="679850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b="1" dirty="0">
                  <a:solidFill>
                    <a:schemeClr val="tx1"/>
                  </a:solidFill>
                </a:rPr>
                <a:t>FY10</a:t>
              </a:r>
              <a:endParaRPr lang="pt-PT" sz="1715" b="1" dirty="0">
                <a:solidFill>
                  <a:schemeClr val="tx1"/>
                </a:solidFill>
              </a:endParaRP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C978B493-256B-2E56-4964-4D4932C01FAC}"/>
                </a:ext>
              </a:extLst>
            </p:cNvPr>
            <p:cNvSpPr/>
            <p:nvPr/>
          </p:nvSpPr>
          <p:spPr>
            <a:xfrm>
              <a:off x="11341220" y="11222660"/>
              <a:ext cx="659855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b="1" dirty="0">
                  <a:solidFill>
                    <a:schemeClr val="tx1"/>
                  </a:solidFill>
                </a:rPr>
                <a:t>HIST</a:t>
              </a:r>
              <a:endParaRPr lang="pt-PT" sz="1715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44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DCFC3A-67F8-EE11-DAC6-917FD18BEA03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6682" y="-884132"/>
            <a:ext cx="276561" cy="378534"/>
          </a:xfrm>
          <a:prstGeom prst="rect">
            <a:avLst/>
          </a:prstGeom>
        </p:spPr>
      </p:pic>
      <p:sp>
        <p:nvSpPr>
          <p:cNvPr id="205" name="Rectangle 204">
            <a:extLst>
              <a:ext uri="{FF2B5EF4-FFF2-40B4-BE49-F238E27FC236}">
                <a16:creationId xmlns:a16="http://schemas.microsoft.com/office/drawing/2014/main" id="{4CF6C2C5-414D-6753-9C6C-786A9D0F80C9}"/>
              </a:ext>
            </a:extLst>
          </p:cNvPr>
          <p:cNvSpPr/>
          <p:nvPr/>
        </p:nvSpPr>
        <p:spPr>
          <a:xfrm>
            <a:off x="6671395" y="7700107"/>
            <a:ext cx="2633406" cy="1683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 sz="1715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558D5A1-9FAB-7DE9-F0FD-D9CC63D55BB4}"/>
              </a:ext>
            </a:extLst>
          </p:cNvPr>
          <p:cNvGrpSpPr/>
          <p:nvPr/>
        </p:nvGrpSpPr>
        <p:grpSpPr>
          <a:xfrm>
            <a:off x="1311484" y="7694378"/>
            <a:ext cx="10490814" cy="1707211"/>
            <a:chOff x="1073366" y="8077316"/>
            <a:chExt cx="11012926" cy="1792176"/>
          </a:xfrm>
        </p:grpSpPr>
        <p:pic>
          <p:nvPicPr>
            <p:cNvPr id="12" name="Picture 11" descr="Diagram&#10;&#10;Description automatically generated">
              <a:extLst>
                <a:ext uri="{FF2B5EF4-FFF2-40B4-BE49-F238E27FC236}">
                  <a16:creationId xmlns:a16="http://schemas.microsoft.com/office/drawing/2014/main" id="{ADD86803-52F6-4DD6-CF29-7967307E5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0" b="24887"/>
            <a:stretch/>
          </p:blipFill>
          <p:spPr>
            <a:xfrm>
              <a:off x="1073366" y="8077316"/>
              <a:ext cx="3024000" cy="1792176"/>
            </a:xfrm>
            <a:prstGeom prst="rect">
              <a:avLst/>
            </a:prstGeom>
          </p:spPr>
        </p:pic>
        <p:pic>
          <p:nvPicPr>
            <p:cNvPr id="13" name="Picture 12" descr="Diagram&#10;&#10;Description automatically generated">
              <a:extLst>
                <a:ext uri="{FF2B5EF4-FFF2-40B4-BE49-F238E27FC236}">
                  <a16:creationId xmlns:a16="http://schemas.microsoft.com/office/drawing/2014/main" id="{8C5AF216-FD24-86A2-BE6E-6808968D59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8671" b="25183"/>
            <a:stretch/>
          </p:blipFill>
          <p:spPr>
            <a:xfrm>
              <a:off x="4044569" y="8086011"/>
              <a:ext cx="2712653" cy="1778012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8B9AB32-B5CA-6031-0504-A0A0B01D9488}"/>
                </a:ext>
              </a:extLst>
            </p:cNvPr>
            <p:cNvSpPr/>
            <p:nvPr/>
          </p:nvSpPr>
          <p:spPr>
            <a:xfrm>
              <a:off x="2174128" y="9474983"/>
              <a:ext cx="1845552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dirty="0">
                  <a:solidFill>
                    <a:schemeClr val="tx1"/>
                  </a:solidFill>
                </a:rPr>
                <a:t>MRI-ESM2-0.</a:t>
              </a:r>
              <a:r>
                <a:rPr lang="en-US" sz="1715" b="1" dirty="0">
                  <a:solidFill>
                    <a:schemeClr val="tx1"/>
                  </a:solidFill>
                </a:rPr>
                <a:t>FY1</a:t>
              </a:r>
              <a:endParaRPr lang="en-US" sz="1715" dirty="0">
                <a:solidFill>
                  <a:schemeClr val="tx1"/>
                </a:solidFill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4DF6EE6B-DCF9-0131-2243-87314E85184A}"/>
                </a:ext>
              </a:extLst>
            </p:cNvPr>
            <p:cNvSpPr/>
            <p:nvPr/>
          </p:nvSpPr>
          <p:spPr>
            <a:xfrm>
              <a:off x="6166231" y="9476905"/>
              <a:ext cx="510781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b="1" dirty="0">
                  <a:solidFill>
                    <a:schemeClr val="tx1"/>
                  </a:solidFill>
                </a:rPr>
                <a:t>FY5</a:t>
              </a:r>
            </a:p>
          </p:txBody>
        </p:sp>
        <p:pic>
          <p:nvPicPr>
            <p:cNvPr id="19" name="Picture 18" descr="Diagram&#10;&#10;Description automatically generated">
              <a:extLst>
                <a:ext uri="{FF2B5EF4-FFF2-40B4-BE49-F238E27FC236}">
                  <a16:creationId xmlns:a16="http://schemas.microsoft.com/office/drawing/2014/main" id="{39B160F9-A0A0-8F68-AE45-D8F9FD197D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8669" b="25185"/>
            <a:stretch/>
          </p:blipFill>
          <p:spPr>
            <a:xfrm>
              <a:off x="9373639" y="8086011"/>
              <a:ext cx="2712653" cy="1778013"/>
            </a:xfrm>
            <a:prstGeom prst="rect">
              <a:avLst/>
            </a:prstGeom>
          </p:spPr>
        </p:pic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6259AE0E-8335-D4F3-3ED5-88AA09CC7ED9}"/>
                </a:ext>
              </a:extLst>
            </p:cNvPr>
            <p:cNvSpPr/>
            <p:nvPr/>
          </p:nvSpPr>
          <p:spPr>
            <a:xfrm>
              <a:off x="11341219" y="9478793"/>
              <a:ext cx="659855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b="1" dirty="0">
                  <a:solidFill>
                    <a:schemeClr val="tx1"/>
                  </a:solidFill>
                </a:rPr>
                <a:t>HIST</a:t>
              </a:r>
              <a:endParaRPr lang="pt-PT" sz="1715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230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8C8DEB3-B911-CDD5-BBFD-35E49C944E67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771" y="6185201"/>
            <a:ext cx="276561" cy="378534"/>
          </a:xfrm>
          <a:prstGeom prst="rect">
            <a:avLst/>
          </a:prstGeom>
        </p:spPr>
      </p:pic>
      <p:pic>
        <p:nvPicPr>
          <p:cNvPr id="231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8B69D50-27DE-47B9-B68E-BB8D4C072A3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710" y="5725625"/>
            <a:ext cx="276561" cy="378534"/>
          </a:xfrm>
          <a:prstGeom prst="rect">
            <a:avLst/>
          </a:prstGeom>
        </p:spPr>
      </p:pic>
      <p:pic>
        <p:nvPicPr>
          <p:cNvPr id="232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294A62F-2351-F0DC-D693-584367B66524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5324" y="4049229"/>
            <a:ext cx="276561" cy="378534"/>
          </a:xfrm>
          <a:prstGeom prst="rect">
            <a:avLst/>
          </a:prstGeom>
        </p:spPr>
      </p:pic>
      <p:pic>
        <p:nvPicPr>
          <p:cNvPr id="233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AACF61-C8AA-6417-3B87-A254C65F7CA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8224" y="2424085"/>
            <a:ext cx="276561" cy="378534"/>
          </a:xfrm>
          <a:prstGeom prst="rect">
            <a:avLst/>
          </a:prstGeom>
        </p:spPr>
      </p:pic>
      <p:pic>
        <p:nvPicPr>
          <p:cNvPr id="234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F33BE2-F46D-75A6-F161-0E69E447761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6505" y="767731"/>
            <a:ext cx="276561" cy="378534"/>
          </a:xfrm>
          <a:prstGeom prst="rect">
            <a:avLst/>
          </a:prstGeom>
        </p:spPr>
      </p:pic>
      <p:pic>
        <p:nvPicPr>
          <p:cNvPr id="196" name="Content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2550817-7BAB-2DA8-80EC-36031758EBC6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74"/>
          <a:stretch/>
        </p:blipFill>
        <p:spPr>
          <a:xfrm>
            <a:off x="1311430" y="9099848"/>
            <a:ext cx="259875" cy="34293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E3ABE77-A699-05E0-3E53-39032C4645B9}"/>
              </a:ext>
            </a:extLst>
          </p:cNvPr>
          <p:cNvGrpSpPr/>
          <p:nvPr/>
        </p:nvGrpSpPr>
        <p:grpSpPr>
          <a:xfrm>
            <a:off x="1314085" y="6090717"/>
            <a:ext cx="10486970" cy="1713927"/>
            <a:chOff x="1076096" y="6393842"/>
            <a:chExt cx="11008891" cy="1799227"/>
          </a:xfrm>
        </p:grpSpPr>
        <p:pic>
          <p:nvPicPr>
            <p:cNvPr id="21" name="Picture 20" descr="Map&#10;&#10;Description automatically generated">
              <a:extLst>
                <a:ext uri="{FF2B5EF4-FFF2-40B4-BE49-F238E27FC236}">
                  <a16:creationId xmlns:a16="http://schemas.microsoft.com/office/drawing/2014/main" id="{2953F06A-8318-8DE9-E6A7-FEBF1D5953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" b="24985"/>
            <a:stretch/>
          </p:blipFill>
          <p:spPr>
            <a:xfrm>
              <a:off x="1076096" y="6393842"/>
              <a:ext cx="3024000" cy="1792176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8F24524-3809-1053-92A7-EBBC3E2049B4}"/>
                </a:ext>
              </a:extLst>
            </p:cNvPr>
            <p:cNvSpPr/>
            <p:nvPr/>
          </p:nvSpPr>
          <p:spPr>
            <a:xfrm>
              <a:off x="1795906" y="7794293"/>
              <a:ext cx="2223774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dirty="0">
                  <a:solidFill>
                    <a:schemeClr val="tx1"/>
                  </a:solidFill>
                </a:rPr>
                <a:t>MPI-ESM1-2-HR.</a:t>
              </a:r>
              <a:r>
                <a:rPr lang="en-US" sz="1715" b="1" dirty="0">
                  <a:solidFill>
                    <a:schemeClr val="tx1"/>
                  </a:solidFill>
                </a:rPr>
                <a:t>FY1</a:t>
              </a:r>
              <a:endParaRPr lang="pt-PT" sz="1715" dirty="0">
                <a:solidFill>
                  <a:schemeClr val="tx1"/>
                </a:solidFill>
              </a:endParaRPr>
            </a:p>
          </p:txBody>
        </p:sp>
        <p:pic>
          <p:nvPicPr>
            <p:cNvPr id="22" name="Picture 21" descr="Diagram, map&#10;&#10;Description automatically generated">
              <a:extLst>
                <a:ext uri="{FF2B5EF4-FFF2-40B4-BE49-F238E27FC236}">
                  <a16:creationId xmlns:a16="http://schemas.microsoft.com/office/drawing/2014/main" id="{61841AD2-8A79-2FB9-1C3D-5770FA0C5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8342" b="24985"/>
            <a:stretch/>
          </p:blipFill>
          <p:spPr>
            <a:xfrm>
              <a:off x="4045657" y="6396008"/>
              <a:ext cx="2712654" cy="1792176"/>
            </a:xfrm>
            <a:prstGeom prst="rect">
              <a:avLst/>
            </a:prstGeom>
          </p:spPr>
        </p:pic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EAC26272-D98A-A2A5-3D74-F52F9ADFC21E}"/>
                </a:ext>
              </a:extLst>
            </p:cNvPr>
            <p:cNvSpPr/>
            <p:nvPr/>
          </p:nvSpPr>
          <p:spPr>
            <a:xfrm>
              <a:off x="6136433" y="7793732"/>
              <a:ext cx="539938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b="1" dirty="0">
                  <a:solidFill>
                    <a:schemeClr val="tx1"/>
                  </a:solidFill>
                </a:rPr>
                <a:t>FY5</a:t>
              </a:r>
              <a:endParaRPr lang="pt-PT" sz="1715" b="1" dirty="0">
                <a:solidFill>
                  <a:schemeClr val="tx1"/>
                </a:solidFill>
              </a:endParaRPr>
            </a:p>
          </p:txBody>
        </p:sp>
        <p:pic>
          <p:nvPicPr>
            <p:cNvPr id="23" name="Picture 22" descr="Map&#10;&#10;Description automatically generated">
              <a:extLst>
                <a:ext uri="{FF2B5EF4-FFF2-40B4-BE49-F238E27FC236}">
                  <a16:creationId xmlns:a16="http://schemas.microsoft.com/office/drawing/2014/main" id="{D9A97251-33E8-6BEE-1D0A-AF2DC42AFA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9259" b="24894"/>
            <a:stretch/>
          </p:blipFill>
          <p:spPr>
            <a:xfrm>
              <a:off x="6712895" y="6423087"/>
              <a:ext cx="2712654" cy="1769982"/>
            </a:xfrm>
            <a:prstGeom prst="rect">
              <a:avLst/>
            </a:prstGeom>
          </p:spPr>
        </p:pic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21D0959-3922-E3F9-3638-B439F5548C99}"/>
                </a:ext>
              </a:extLst>
            </p:cNvPr>
            <p:cNvSpPr/>
            <p:nvPr/>
          </p:nvSpPr>
          <p:spPr>
            <a:xfrm>
              <a:off x="8686878" y="7796278"/>
              <a:ext cx="653325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b="1" dirty="0">
                  <a:solidFill>
                    <a:schemeClr val="tx1"/>
                  </a:solidFill>
                </a:rPr>
                <a:t>FY10</a:t>
              </a:r>
              <a:endParaRPr lang="pt-PT" sz="1715" b="1" dirty="0">
                <a:solidFill>
                  <a:schemeClr val="tx1"/>
                </a:solidFill>
              </a:endParaRPr>
            </a:p>
          </p:txBody>
        </p:sp>
        <p:pic>
          <p:nvPicPr>
            <p:cNvPr id="31" name="Picture 30" descr="Diagram, map&#10;&#10;Description automatically generated">
              <a:extLst>
                <a:ext uri="{FF2B5EF4-FFF2-40B4-BE49-F238E27FC236}">
                  <a16:creationId xmlns:a16="http://schemas.microsoft.com/office/drawing/2014/main" id="{5EFFA3E9-52AA-CF49-F6AA-FC21578D10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96" t="8369" b="25799"/>
            <a:stretch/>
          </p:blipFill>
          <p:spPr>
            <a:xfrm>
              <a:off x="9372332" y="6400059"/>
              <a:ext cx="2712655" cy="1769527"/>
            </a:xfrm>
            <a:prstGeom prst="rect">
              <a:avLst/>
            </a:prstGeom>
          </p:spPr>
        </p:pic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F03B7716-C87F-C9F0-1200-D0EC0ECB61C0}"/>
                </a:ext>
              </a:extLst>
            </p:cNvPr>
            <p:cNvSpPr/>
            <p:nvPr/>
          </p:nvSpPr>
          <p:spPr>
            <a:xfrm>
              <a:off x="11341218" y="7793732"/>
              <a:ext cx="659855" cy="24604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3" tIns="0" rIns="34293" bIns="0" rtlCol="0" anchor="ctr"/>
            <a:lstStyle/>
            <a:p>
              <a:pPr algn="ctr"/>
              <a:r>
                <a:rPr lang="en-US" sz="1715" b="1" dirty="0">
                  <a:solidFill>
                    <a:schemeClr val="tx1"/>
                  </a:solidFill>
                </a:rPr>
                <a:t>HIST</a:t>
              </a:r>
              <a:endParaRPr lang="pt-PT" sz="1715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33" name="Picture 32" descr="Map&#10;&#10;Description automatically generated">
            <a:extLst>
              <a:ext uri="{FF2B5EF4-FFF2-40B4-BE49-F238E27FC236}">
                <a16:creationId xmlns:a16="http://schemas.microsoft.com/office/drawing/2014/main" id="{A1331405-349C-7CB6-7953-F48ED49FD93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1" b="25814"/>
          <a:stretch/>
        </p:blipFill>
        <p:spPr>
          <a:xfrm>
            <a:off x="1314028" y="4485334"/>
            <a:ext cx="2880635" cy="1684195"/>
          </a:xfrm>
          <a:prstGeom prst="rect">
            <a:avLst/>
          </a:prstGeom>
        </p:spPr>
      </p:pic>
      <p:pic>
        <p:nvPicPr>
          <p:cNvPr id="34" name="Picture 33" descr="Map&#10;&#10;Description automatically generated">
            <a:extLst>
              <a:ext uri="{FF2B5EF4-FFF2-40B4-BE49-F238E27FC236}">
                <a16:creationId xmlns:a16="http://schemas.microsoft.com/office/drawing/2014/main" id="{5BE395F5-084B-FB8E-3958-D3CA5020D00D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6" t="8593" b="25559"/>
          <a:stretch/>
        </p:blipFill>
        <p:spPr>
          <a:xfrm>
            <a:off x="4161385" y="4508668"/>
            <a:ext cx="2584050" cy="1686069"/>
          </a:xfrm>
          <a:prstGeom prst="rect">
            <a:avLst/>
          </a:prstGeom>
        </p:spPr>
      </p:pic>
      <p:pic>
        <p:nvPicPr>
          <p:cNvPr id="35" name="Picture 34" descr="Map&#10;&#10;Description automatically generated">
            <a:extLst>
              <a:ext uri="{FF2B5EF4-FFF2-40B4-BE49-F238E27FC236}">
                <a16:creationId xmlns:a16="http://schemas.microsoft.com/office/drawing/2014/main" id="{3788EDA0-51D4-0E66-2575-6A3A720B9F0A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8353" b="25947"/>
          <a:stretch/>
        </p:blipFill>
        <p:spPr>
          <a:xfrm>
            <a:off x="6695858" y="4502908"/>
            <a:ext cx="2577626" cy="1682293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D2286A86-8FFF-95D9-B272-7683EFAC6BCD}"/>
              </a:ext>
            </a:extLst>
          </p:cNvPr>
          <p:cNvSpPr/>
          <p:nvPr/>
        </p:nvSpPr>
        <p:spPr>
          <a:xfrm>
            <a:off x="2173968" y="5716062"/>
            <a:ext cx="1964479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dirty="0">
                <a:solidFill>
                  <a:schemeClr val="tx1"/>
                </a:solidFill>
              </a:rPr>
              <a:t>IPSL-CM6A-LR</a:t>
            </a:r>
            <a:r>
              <a:rPr lang="en-US" sz="1715" dirty="0">
                <a:solidFill>
                  <a:srgbClr val="000000"/>
                </a:solidFill>
                <a:latin typeface="Avenir Next LT Pro"/>
              </a:rPr>
              <a:t>.</a:t>
            </a:r>
            <a:r>
              <a:rPr lang="en-US" sz="1715" b="1" dirty="0">
                <a:solidFill>
                  <a:srgbClr val="000000"/>
                </a:solidFill>
                <a:latin typeface="Avenir Next LT Pro"/>
              </a:rPr>
              <a:t>FY1</a:t>
            </a:r>
            <a:endParaRPr lang="en-US" sz="1715" dirty="0">
              <a:solidFill>
                <a:schemeClr val="tx1"/>
              </a:solidFill>
            </a:endParaRP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2C584036-816F-E4FA-581B-6E4D5EF4AA64}"/>
              </a:ext>
            </a:extLst>
          </p:cNvPr>
          <p:cNvSpPr/>
          <p:nvPr/>
        </p:nvSpPr>
        <p:spPr>
          <a:xfrm>
            <a:off x="6140826" y="5721838"/>
            <a:ext cx="514339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FY5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FA48F1E6-A440-4773-41B6-8E2FE53C14DF}"/>
              </a:ext>
            </a:extLst>
          </p:cNvPr>
          <p:cNvSpPr/>
          <p:nvPr/>
        </p:nvSpPr>
        <p:spPr>
          <a:xfrm>
            <a:off x="8567744" y="5718393"/>
            <a:ext cx="622351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FY10</a:t>
            </a:r>
          </a:p>
        </p:txBody>
      </p:sp>
      <p:pic>
        <p:nvPicPr>
          <p:cNvPr id="56" name="Picture 55" descr="Map&#10;&#10;Description automatically generated">
            <a:extLst>
              <a:ext uri="{FF2B5EF4-FFF2-40B4-BE49-F238E27FC236}">
                <a16:creationId xmlns:a16="http://schemas.microsoft.com/office/drawing/2014/main" id="{70B40C98-50AD-EAE3-AD47-D1EA6301F75C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9138" b="25812"/>
          <a:stretch/>
        </p:blipFill>
        <p:spPr>
          <a:xfrm>
            <a:off x="9234364" y="4523640"/>
            <a:ext cx="2573395" cy="1665665"/>
          </a:xfrm>
          <a:prstGeom prst="rect">
            <a:avLst/>
          </a:prstGeom>
        </p:spPr>
      </p:pic>
      <p:sp>
        <p:nvSpPr>
          <p:cNvPr id="226" name="Rectangle 225">
            <a:extLst>
              <a:ext uri="{FF2B5EF4-FFF2-40B4-BE49-F238E27FC236}">
                <a16:creationId xmlns:a16="http://schemas.microsoft.com/office/drawing/2014/main" id="{F1C4E59C-51D0-B636-F38E-2245195617E9}"/>
              </a:ext>
            </a:extLst>
          </p:cNvPr>
          <p:cNvSpPr/>
          <p:nvPr/>
        </p:nvSpPr>
        <p:spPr>
          <a:xfrm>
            <a:off x="11113116" y="5725625"/>
            <a:ext cx="628572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HIST</a:t>
            </a:r>
            <a:endParaRPr lang="pt-PT" sz="1715" b="1" dirty="0">
              <a:solidFill>
                <a:schemeClr val="tx1"/>
              </a:solidFill>
            </a:endParaRPr>
          </a:p>
        </p:txBody>
      </p:sp>
      <p:pic>
        <p:nvPicPr>
          <p:cNvPr id="57" name="Picture 56" descr="Map&#10;&#10;Description automatically generated">
            <a:extLst>
              <a:ext uri="{FF2B5EF4-FFF2-40B4-BE49-F238E27FC236}">
                <a16:creationId xmlns:a16="http://schemas.microsoft.com/office/drawing/2014/main" id="{C1A67A5A-43B4-234E-5012-DAC63A15697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1" b="25685"/>
          <a:stretch/>
        </p:blipFill>
        <p:spPr>
          <a:xfrm>
            <a:off x="1315756" y="2902633"/>
            <a:ext cx="2880635" cy="1684196"/>
          </a:xfrm>
          <a:prstGeom prst="rect">
            <a:avLst/>
          </a:prstGeom>
        </p:spPr>
      </p:pic>
      <p:pic>
        <p:nvPicPr>
          <p:cNvPr id="58" name="Picture 57" descr="Map&#10;&#10;Description automatically generated">
            <a:extLst>
              <a:ext uri="{FF2B5EF4-FFF2-40B4-BE49-F238E27FC236}">
                <a16:creationId xmlns:a16="http://schemas.microsoft.com/office/drawing/2014/main" id="{6ED6126F-2DEF-966A-3305-09FBD0A914A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9" t="8470" b="26124"/>
          <a:stretch/>
        </p:blipFill>
        <p:spPr>
          <a:xfrm>
            <a:off x="4147446" y="2902529"/>
            <a:ext cx="2586542" cy="1674733"/>
          </a:xfrm>
          <a:prstGeom prst="rect">
            <a:avLst/>
          </a:prstGeom>
        </p:spPr>
      </p:pic>
      <p:pic>
        <p:nvPicPr>
          <p:cNvPr id="59" name="Picture 58" descr="Map&#10;&#10;Description automatically generated">
            <a:extLst>
              <a:ext uri="{FF2B5EF4-FFF2-40B4-BE49-F238E27FC236}">
                <a16:creationId xmlns:a16="http://schemas.microsoft.com/office/drawing/2014/main" id="{3BAA0CCA-6EE1-AAB5-2BE2-99A706DA1D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9" t="8886" b="25443"/>
          <a:stretch/>
        </p:blipFill>
        <p:spPr>
          <a:xfrm>
            <a:off x="6694130" y="2914833"/>
            <a:ext cx="2577626" cy="1681562"/>
          </a:xfrm>
          <a:prstGeom prst="rect">
            <a:avLst/>
          </a:prstGeom>
        </p:spPr>
      </p:pic>
      <p:sp>
        <p:nvSpPr>
          <p:cNvPr id="169" name="Rectangle 168">
            <a:extLst>
              <a:ext uri="{FF2B5EF4-FFF2-40B4-BE49-F238E27FC236}">
                <a16:creationId xmlns:a16="http://schemas.microsoft.com/office/drawing/2014/main" id="{0041911E-65EA-27CD-06A5-C7EF7604E4C6}"/>
              </a:ext>
            </a:extLst>
          </p:cNvPr>
          <p:cNvSpPr/>
          <p:nvPr/>
        </p:nvSpPr>
        <p:spPr>
          <a:xfrm>
            <a:off x="6146150" y="4224353"/>
            <a:ext cx="514338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FY5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04A6980-A7F3-1E70-4DEF-E5477A1BF19C}"/>
              </a:ext>
            </a:extLst>
          </p:cNvPr>
          <p:cNvSpPr/>
          <p:nvPr/>
        </p:nvSpPr>
        <p:spPr>
          <a:xfrm>
            <a:off x="1730259" y="4237072"/>
            <a:ext cx="2693947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dirty="0">
                <a:solidFill>
                  <a:schemeClr val="tx1"/>
                </a:solidFill>
              </a:rPr>
              <a:t>HadGEM3-GC31-MM.</a:t>
            </a:r>
            <a:r>
              <a:rPr lang="en-US" sz="1715" b="1" dirty="0">
                <a:solidFill>
                  <a:schemeClr val="tx1"/>
                </a:solidFill>
              </a:rPr>
              <a:t>FY1</a:t>
            </a:r>
            <a:endParaRPr lang="en-US" sz="1715" dirty="0">
              <a:solidFill>
                <a:schemeClr val="tx1"/>
              </a:solidFill>
            </a:endParaRPr>
          </a:p>
        </p:txBody>
      </p:sp>
      <p:sp>
        <p:nvSpPr>
          <p:cNvPr id="199" name="Rectangle 198">
            <a:extLst>
              <a:ext uri="{FF2B5EF4-FFF2-40B4-BE49-F238E27FC236}">
                <a16:creationId xmlns:a16="http://schemas.microsoft.com/office/drawing/2014/main" id="{4E8EB7CB-4829-83FA-5631-DA2B9B551D26}"/>
              </a:ext>
            </a:extLst>
          </p:cNvPr>
          <p:cNvSpPr/>
          <p:nvPr/>
        </p:nvSpPr>
        <p:spPr>
          <a:xfrm>
            <a:off x="8571576" y="4233699"/>
            <a:ext cx="622350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FY10</a:t>
            </a:r>
          </a:p>
        </p:txBody>
      </p:sp>
      <p:pic>
        <p:nvPicPr>
          <p:cNvPr id="61" name="Picture 60" descr="Map&#10;&#10;Description automatically generated">
            <a:extLst>
              <a:ext uri="{FF2B5EF4-FFF2-40B4-BE49-F238E27FC236}">
                <a16:creationId xmlns:a16="http://schemas.microsoft.com/office/drawing/2014/main" id="{F7B38A91-499F-719F-4AAD-3A2DBEF87B26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8883" b="26261"/>
          <a:stretch/>
        </p:blipFill>
        <p:spPr>
          <a:xfrm>
            <a:off x="9247280" y="2947084"/>
            <a:ext cx="2577838" cy="1660688"/>
          </a:xfrm>
          <a:prstGeom prst="rect">
            <a:avLst/>
          </a:prstGeom>
        </p:spPr>
      </p:pic>
      <p:pic>
        <p:nvPicPr>
          <p:cNvPr id="72" name="Picture 71" descr="Map&#10;&#10;Description automatically generated with medium confidence">
            <a:extLst>
              <a:ext uri="{FF2B5EF4-FFF2-40B4-BE49-F238E27FC236}">
                <a16:creationId xmlns:a16="http://schemas.microsoft.com/office/drawing/2014/main" id="{B22E3696-2DB7-9670-685F-CF298080FA6A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9" b="25867"/>
          <a:stretch/>
        </p:blipFill>
        <p:spPr>
          <a:xfrm>
            <a:off x="1326188" y="1298350"/>
            <a:ext cx="2880635" cy="1679061"/>
          </a:xfrm>
          <a:prstGeom prst="rect">
            <a:avLst/>
          </a:prstGeom>
        </p:spPr>
      </p:pic>
      <p:sp>
        <p:nvSpPr>
          <p:cNvPr id="225" name="Rectangle 224">
            <a:extLst>
              <a:ext uri="{FF2B5EF4-FFF2-40B4-BE49-F238E27FC236}">
                <a16:creationId xmlns:a16="http://schemas.microsoft.com/office/drawing/2014/main" id="{03F9C4BC-9BC5-286D-7046-FFD2F004C9D5}"/>
              </a:ext>
            </a:extLst>
          </p:cNvPr>
          <p:cNvSpPr/>
          <p:nvPr/>
        </p:nvSpPr>
        <p:spPr>
          <a:xfrm>
            <a:off x="11113116" y="4270289"/>
            <a:ext cx="628572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HIST</a:t>
            </a:r>
            <a:endParaRPr lang="pt-PT" sz="1715" b="1" dirty="0">
              <a:solidFill>
                <a:schemeClr val="tx1"/>
              </a:solidFill>
            </a:endParaRPr>
          </a:p>
        </p:txBody>
      </p:sp>
      <p:pic>
        <p:nvPicPr>
          <p:cNvPr id="63" name="Picture 62" descr="Diagram&#10;&#10;Description automatically generated">
            <a:extLst>
              <a:ext uri="{FF2B5EF4-FFF2-40B4-BE49-F238E27FC236}">
                <a16:creationId xmlns:a16="http://schemas.microsoft.com/office/drawing/2014/main" id="{182279CE-AC47-65E6-6666-C8E6FFA330F6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8267" b="25584"/>
          <a:stretch/>
        </p:blipFill>
        <p:spPr>
          <a:xfrm>
            <a:off x="4192075" y="1294210"/>
            <a:ext cx="2577839" cy="169379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A64BA5CF-0F32-3A4D-7CDA-2663D0C648C2}"/>
              </a:ext>
            </a:extLst>
          </p:cNvPr>
          <p:cNvSpPr/>
          <p:nvPr/>
        </p:nvSpPr>
        <p:spPr>
          <a:xfrm>
            <a:off x="2471456" y="2623520"/>
            <a:ext cx="1646661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dirty="0">
                <a:solidFill>
                  <a:schemeClr val="tx1"/>
                </a:solidFill>
              </a:rPr>
              <a:t>EC-Earth3.</a:t>
            </a:r>
            <a:r>
              <a:rPr lang="en-US" sz="1715" b="1" dirty="0">
                <a:solidFill>
                  <a:schemeClr val="tx1"/>
                </a:solidFill>
              </a:rPr>
              <a:t>FY1</a:t>
            </a:r>
            <a:endParaRPr lang="pt-PT" sz="1715" b="1" dirty="0">
              <a:solidFill>
                <a:schemeClr val="tx1"/>
              </a:solidFill>
            </a:endParaRPr>
          </a:p>
        </p:txBody>
      </p:sp>
      <p:sp>
        <p:nvSpPr>
          <p:cNvPr id="174" name="Rectangle 173">
            <a:extLst>
              <a:ext uri="{FF2B5EF4-FFF2-40B4-BE49-F238E27FC236}">
                <a16:creationId xmlns:a16="http://schemas.microsoft.com/office/drawing/2014/main" id="{8F58C7C4-DB53-A083-A00C-1E285F0D371F}"/>
              </a:ext>
            </a:extLst>
          </p:cNvPr>
          <p:cNvSpPr/>
          <p:nvPr/>
        </p:nvSpPr>
        <p:spPr>
          <a:xfrm>
            <a:off x="6165414" y="2394219"/>
            <a:ext cx="486565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FY5</a:t>
            </a:r>
            <a:endParaRPr lang="pt-PT" sz="1715" b="1" dirty="0">
              <a:solidFill>
                <a:schemeClr val="tx1"/>
              </a:solidFill>
            </a:endParaRPr>
          </a:p>
        </p:txBody>
      </p:sp>
      <p:pic>
        <p:nvPicPr>
          <p:cNvPr id="64" name="Picture 63" descr="Diagram&#10;&#10;Description automatically generated">
            <a:extLst>
              <a:ext uri="{FF2B5EF4-FFF2-40B4-BE49-F238E27FC236}">
                <a16:creationId xmlns:a16="http://schemas.microsoft.com/office/drawing/2014/main" id="{5AEA3A40-CDE0-3EF9-8408-F48EAEAB4C9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6" t="8500" b="25926"/>
          <a:stretch/>
        </p:blipFill>
        <p:spPr>
          <a:xfrm>
            <a:off x="6751441" y="1292364"/>
            <a:ext cx="2573395" cy="1679061"/>
          </a:xfrm>
          <a:prstGeom prst="rect">
            <a:avLst/>
          </a:prstGeom>
        </p:spPr>
      </p:pic>
      <p:sp>
        <p:nvSpPr>
          <p:cNvPr id="203" name="Rectangle 202">
            <a:extLst>
              <a:ext uri="{FF2B5EF4-FFF2-40B4-BE49-F238E27FC236}">
                <a16:creationId xmlns:a16="http://schemas.microsoft.com/office/drawing/2014/main" id="{99C44FDA-BCB4-5E20-A98C-7294109DCBC7}"/>
              </a:ext>
            </a:extLst>
          </p:cNvPr>
          <p:cNvSpPr/>
          <p:nvPr/>
        </p:nvSpPr>
        <p:spPr>
          <a:xfrm>
            <a:off x="8552031" y="2394841"/>
            <a:ext cx="647619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FY10</a:t>
            </a:r>
            <a:endParaRPr lang="pt-PT" sz="1715" b="1" dirty="0">
              <a:solidFill>
                <a:schemeClr val="tx1"/>
              </a:solidFill>
            </a:endParaRPr>
          </a:p>
        </p:txBody>
      </p:sp>
      <p:pic>
        <p:nvPicPr>
          <p:cNvPr id="76" name="Picture 75" descr="Diagram, map&#10;&#10;Description automatically generated">
            <a:extLst>
              <a:ext uri="{FF2B5EF4-FFF2-40B4-BE49-F238E27FC236}">
                <a16:creationId xmlns:a16="http://schemas.microsoft.com/office/drawing/2014/main" id="{006172D9-B596-3CF9-283A-83550E88E42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1" t="8475" b="25854"/>
          <a:stretch/>
        </p:blipFill>
        <p:spPr>
          <a:xfrm>
            <a:off x="9252730" y="1308853"/>
            <a:ext cx="2577839" cy="1681562"/>
          </a:xfrm>
          <a:prstGeom prst="rect">
            <a:avLst/>
          </a:prstGeom>
        </p:spPr>
      </p:pic>
      <p:sp>
        <p:nvSpPr>
          <p:cNvPr id="224" name="Rectangle 223">
            <a:extLst>
              <a:ext uri="{FF2B5EF4-FFF2-40B4-BE49-F238E27FC236}">
                <a16:creationId xmlns:a16="http://schemas.microsoft.com/office/drawing/2014/main" id="{9404C52E-B04A-1369-1B0A-74EA60CB5228}"/>
              </a:ext>
            </a:extLst>
          </p:cNvPr>
          <p:cNvSpPr/>
          <p:nvPr/>
        </p:nvSpPr>
        <p:spPr>
          <a:xfrm>
            <a:off x="11122794" y="2396281"/>
            <a:ext cx="628572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HIST</a:t>
            </a:r>
            <a:endParaRPr lang="pt-PT" sz="1715" b="1" dirty="0">
              <a:solidFill>
                <a:schemeClr val="tx1"/>
              </a:solidFill>
            </a:endParaRPr>
          </a:p>
        </p:txBody>
      </p:sp>
      <p:pic>
        <p:nvPicPr>
          <p:cNvPr id="70" name="Picture 69" descr="Map&#10;&#10;Description automatically generated">
            <a:extLst>
              <a:ext uri="{FF2B5EF4-FFF2-40B4-BE49-F238E27FC236}">
                <a16:creationId xmlns:a16="http://schemas.microsoft.com/office/drawing/2014/main" id="{34509435-952E-BB0B-5611-91FEC039395F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6" b="25660"/>
          <a:stretch/>
        </p:blipFill>
        <p:spPr>
          <a:xfrm>
            <a:off x="1318669" y="-320155"/>
            <a:ext cx="2880635" cy="1691629"/>
          </a:xfrm>
          <a:prstGeom prst="rect">
            <a:avLst/>
          </a:prstGeom>
        </p:spPr>
      </p:pic>
      <p:pic>
        <p:nvPicPr>
          <p:cNvPr id="74" name="Picture 73" descr="Diagram, map&#10;&#10;Description automatically generated">
            <a:extLst>
              <a:ext uri="{FF2B5EF4-FFF2-40B4-BE49-F238E27FC236}">
                <a16:creationId xmlns:a16="http://schemas.microsoft.com/office/drawing/2014/main" id="{A1FDD20A-7E6D-081D-3D2D-7824AD75904F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4" t="8527" b="25422"/>
          <a:stretch/>
        </p:blipFill>
        <p:spPr>
          <a:xfrm>
            <a:off x="9249360" y="-317014"/>
            <a:ext cx="2581209" cy="1691275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2E949C64-81F9-9F51-6126-9158415D0120}"/>
              </a:ext>
            </a:extLst>
          </p:cNvPr>
          <p:cNvSpPr/>
          <p:nvPr/>
        </p:nvSpPr>
        <p:spPr>
          <a:xfrm>
            <a:off x="2020199" y="1019237"/>
            <a:ext cx="2127248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dirty="0">
                <a:solidFill>
                  <a:schemeClr val="tx1"/>
                </a:solidFill>
              </a:rPr>
              <a:t>CMCC-CM2-SR.</a:t>
            </a:r>
            <a:r>
              <a:rPr lang="en-US" sz="1715" b="1" dirty="0">
                <a:solidFill>
                  <a:schemeClr val="tx1"/>
                </a:solidFill>
              </a:rPr>
              <a:t>FY1</a:t>
            </a:r>
            <a:endParaRPr lang="pt-PT" sz="1715" b="1" dirty="0">
              <a:solidFill>
                <a:schemeClr val="tx1"/>
              </a:solidFill>
            </a:endParaRPr>
          </a:p>
        </p:txBody>
      </p:sp>
      <p:pic>
        <p:nvPicPr>
          <p:cNvPr id="78" name="Picture 77" descr="Diagram, map&#10;&#10;Description automatically generated">
            <a:extLst>
              <a:ext uri="{FF2B5EF4-FFF2-40B4-BE49-F238E27FC236}">
                <a16:creationId xmlns:a16="http://schemas.microsoft.com/office/drawing/2014/main" id="{2A8042A2-85A4-C820-A846-E9B0772F5986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6" t="8472" b="26006"/>
          <a:stretch/>
        </p:blipFill>
        <p:spPr>
          <a:xfrm>
            <a:off x="4232068" y="-332375"/>
            <a:ext cx="2580002" cy="1677747"/>
          </a:xfrm>
          <a:prstGeom prst="rect">
            <a:avLst/>
          </a:prstGeom>
        </p:spPr>
      </p:pic>
      <p:pic>
        <p:nvPicPr>
          <p:cNvPr id="80" name="Picture 79" descr="Map&#10;&#10;Description automatically generated">
            <a:extLst>
              <a:ext uri="{FF2B5EF4-FFF2-40B4-BE49-F238E27FC236}">
                <a16:creationId xmlns:a16="http://schemas.microsoft.com/office/drawing/2014/main" id="{B8E42AFF-21E4-357E-7AFD-80585A57E6A3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5" t="8965" b="26179"/>
          <a:stretch/>
        </p:blipFill>
        <p:spPr>
          <a:xfrm>
            <a:off x="6751441" y="-313440"/>
            <a:ext cx="2586100" cy="1660658"/>
          </a:xfrm>
          <a:prstGeom prst="rect">
            <a:avLst/>
          </a:prstGeom>
        </p:spPr>
      </p:pic>
      <p:sp>
        <p:nvSpPr>
          <p:cNvPr id="168" name="Rectangle 167">
            <a:extLst>
              <a:ext uri="{FF2B5EF4-FFF2-40B4-BE49-F238E27FC236}">
                <a16:creationId xmlns:a16="http://schemas.microsoft.com/office/drawing/2014/main" id="{800699E3-FBC0-71FC-034F-D312A9EB39DF}"/>
              </a:ext>
            </a:extLst>
          </p:cNvPr>
          <p:cNvSpPr/>
          <p:nvPr/>
        </p:nvSpPr>
        <p:spPr>
          <a:xfrm>
            <a:off x="6239309" y="991550"/>
            <a:ext cx="486565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FY5</a:t>
            </a:r>
            <a:endParaRPr lang="pt-PT" sz="1715" b="1" dirty="0">
              <a:solidFill>
                <a:schemeClr val="tx1"/>
              </a:solidFill>
            </a:endParaRPr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5C112417-7FAA-C688-AA9C-4039C0102236}"/>
              </a:ext>
            </a:extLst>
          </p:cNvPr>
          <p:cNvSpPr/>
          <p:nvPr/>
        </p:nvSpPr>
        <p:spPr>
          <a:xfrm>
            <a:off x="8617443" y="997704"/>
            <a:ext cx="647619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FY10</a:t>
            </a:r>
            <a:endParaRPr lang="pt-PT" sz="1715" b="1" dirty="0">
              <a:solidFill>
                <a:schemeClr val="tx1"/>
              </a:solidFill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5187065-C7D0-F354-E82D-18758FDC9235}"/>
              </a:ext>
            </a:extLst>
          </p:cNvPr>
          <p:cNvSpPr/>
          <p:nvPr/>
        </p:nvSpPr>
        <p:spPr>
          <a:xfrm>
            <a:off x="11117954" y="1014397"/>
            <a:ext cx="628572" cy="23437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3" tIns="0" rIns="34293" bIns="0" rtlCol="0" anchor="ctr"/>
          <a:lstStyle/>
          <a:p>
            <a:pPr algn="ctr"/>
            <a:r>
              <a:rPr lang="en-US" sz="1715" b="1" dirty="0">
                <a:solidFill>
                  <a:schemeClr val="tx1"/>
                </a:solidFill>
              </a:rPr>
              <a:t>HIST</a:t>
            </a:r>
            <a:endParaRPr lang="pt-PT" sz="1715" b="1" dirty="0">
              <a:solidFill>
                <a:schemeClr val="tx1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C8D693C-5DA4-07B9-64F7-B64BCD1DBE7B}"/>
              </a:ext>
            </a:extLst>
          </p:cNvPr>
          <p:cNvGrpSpPr/>
          <p:nvPr/>
        </p:nvGrpSpPr>
        <p:grpSpPr>
          <a:xfrm>
            <a:off x="1368663" y="-1915019"/>
            <a:ext cx="10456454" cy="1695905"/>
            <a:chOff x="1119637" y="-2345308"/>
            <a:chExt cx="10976856" cy="1780308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2220705F-0731-6FB4-63E4-CDD023D370AA}"/>
                </a:ext>
              </a:extLst>
            </p:cNvPr>
            <p:cNvGrpSpPr/>
            <p:nvPr/>
          </p:nvGrpSpPr>
          <p:grpSpPr>
            <a:xfrm>
              <a:off x="1119637" y="-2345308"/>
              <a:ext cx="10976856" cy="1780308"/>
              <a:chOff x="1119637" y="-2345308"/>
              <a:chExt cx="10976856" cy="1780308"/>
            </a:xfrm>
          </p:grpSpPr>
          <p:pic>
            <p:nvPicPr>
              <p:cNvPr id="6" name="Picture 5" descr="Diagram, map&#10;&#10;Description automatically generated">
                <a:extLst>
                  <a:ext uri="{FF2B5EF4-FFF2-40B4-BE49-F238E27FC236}">
                    <a16:creationId xmlns:a16="http://schemas.microsoft.com/office/drawing/2014/main" id="{2AE63B69-39D1-C875-49FF-048536E4DA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37" b="25011"/>
              <a:stretch/>
            </p:blipFill>
            <p:spPr>
              <a:xfrm>
                <a:off x="9072493" y="-2345308"/>
                <a:ext cx="3024000" cy="1778162"/>
              </a:xfrm>
              <a:prstGeom prst="rect">
                <a:avLst/>
              </a:prstGeom>
            </p:spPr>
          </p:pic>
          <p:pic>
            <p:nvPicPr>
              <p:cNvPr id="4" name="Picture 3" descr="Map&#10;&#10;Description automatically generated">
                <a:extLst>
                  <a:ext uri="{FF2B5EF4-FFF2-40B4-BE49-F238E27FC236}">
                    <a16:creationId xmlns:a16="http://schemas.microsoft.com/office/drawing/2014/main" id="{1452526F-C46F-13B8-0099-4EE89EDCA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882" b="25527"/>
              <a:stretch/>
            </p:blipFill>
            <p:spPr>
              <a:xfrm>
                <a:off x="6416508" y="-2345308"/>
                <a:ext cx="3024000" cy="1763086"/>
              </a:xfrm>
              <a:prstGeom prst="rect">
                <a:avLst/>
              </a:prstGeom>
            </p:spPr>
          </p:pic>
          <p:pic>
            <p:nvPicPr>
              <p:cNvPr id="3" name="Picture 2" descr="Map&#10;&#10;Description automatically generated">
                <a:extLst>
                  <a:ext uri="{FF2B5EF4-FFF2-40B4-BE49-F238E27FC236}">
                    <a16:creationId xmlns:a16="http://schemas.microsoft.com/office/drawing/2014/main" id="{CC4A54D4-769E-D0EB-A064-44421E1CA3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937" b="25540"/>
              <a:stretch/>
            </p:blipFill>
            <p:spPr>
              <a:xfrm>
                <a:off x="3756439" y="-2345308"/>
                <a:ext cx="3024000" cy="1761245"/>
              </a:xfrm>
              <a:prstGeom prst="rect">
                <a:avLst/>
              </a:prstGeom>
            </p:spPr>
          </p:pic>
          <p:pic>
            <p:nvPicPr>
              <p:cNvPr id="2" name="Picture 1" descr="Map&#10;&#10;Description automatically generated">
                <a:extLst>
                  <a:ext uri="{FF2B5EF4-FFF2-40B4-BE49-F238E27FC236}">
                    <a16:creationId xmlns:a16="http://schemas.microsoft.com/office/drawing/2014/main" id="{13E3F56D-2309-4B40-FD8B-3342EE3455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05" b="24764"/>
              <a:stretch/>
            </p:blipFill>
            <p:spPr>
              <a:xfrm>
                <a:off x="1119637" y="-2345307"/>
                <a:ext cx="3024000" cy="1780307"/>
              </a:xfrm>
              <a:prstGeom prst="rect">
                <a:avLst/>
              </a:prstGeom>
            </p:spPr>
          </p:pic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C18670F-E0CA-CE96-BA5A-7C8977AF5FA2}"/>
                  </a:ext>
                </a:extLst>
              </p:cNvPr>
              <p:cNvSpPr/>
              <p:nvPr/>
            </p:nvSpPr>
            <p:spPr>
              <a:xfrm>
                <a:off x="2415095" y="-950323"/>
                <a:ext cx="1644714" cy="2460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4293" tIns="0" rIns="34293" bIns="0" rtlCol="0" anchor="ctr"/>
              <a:lstStyle/>
              <a:p>
                <a:pPr algn="ctr"/>
                <a:r>
                  <a:rPr lang="en-US" sz="1715" dirty="0">
                    <a:solidFill>
                      <a:schemeClr val="tx1"/>
                    </a:solidFill>
                  </a:rPr>
                  <a:t>CanESM5.</a:t>
                </a:r>
                <a:r>
                  <a:rPr lang="en-US" sz="1715" b="1" dirty="0">
                    <a:solidFill>
                      <a:schemeClr val="tx1"/>
                    </a:solidFill>
                  </a:rPr>
                  <a:t>FY1</a:t>
                </a:r>
                <a:endParaRPr lang="pt-PT" sz="1715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E417C0D3-7B7A-B5BC-21A5-ACE8ABF0DD46}"/>
                  </a:ext>
                </a:extLst>
              </p:cNvPr>
              <p:cNvSpPr/>
              <p:nvPr/>
            </p:nvSpPr>
            <p:spPr>
              <a:xfrm>
                <a:off x="6151590" y="-954251"/>
                <a:ext cx="545335" cy="2460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4293" tIns="0" rIns="34293" bIns="0" rtlCol="0" anchor="ctr"/>
              <a:lstStyle/>
              <a:p>
                <a:pPr algn="ctr"/>
                <a:r>
                  <a:rPr lang="en-US" sz="1715" b="1" dirty="0">
                    <a:solidFill>
                      <a:schemeClr val="tx1"/>
                    </a:solidFill>
                  </a:rPr>
                  <a:t>FY5</a:t>
                </a:r>
                <a:endParaRPr lang="pt-PT" sz="1715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AFB646D4-4CB2-7C17-F682-971C3F878281}"/>
                  </a:ext>
                </a:extLst>
              </p:cNvPr>
              <p:cNvSpPr/>
              <p:nvPr/>
            </p:nvSpPr>
            <p:spPr>
              <a:xfrm>
                <a:off x="8695029" y="-948093"/>
                <a:ext cx="659855" cy="2460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4293" tIns="0" rIns="34293" bIns="0" rtlCol="0" anchor="ctr"/>
              <a:lstStyle/>
              <a:p>
                <a:pPr algn="ctr"/>
                <a:r>
                  <a:rPr lang="en-US" sz="1715" b="1" dirty="0">
                    <a:solidFill>
                      <a:schemeClr val="tx1"/>
                    </a:solidFill>
                  </a:rPr>
                  <a:t>FY10</a:t>
                </a:r>
                <a:endParaRPr lang="pt-PT" sz="1715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22" name="Rectangle 221">
                <a:extLst>
                  <a:ext uri="{FF2B5EF4-FFF2-40B4-BE49-F238E27FC236}">
                    <a16:creationId xmlns:a16="http://schemas.microsoft.com/office/drawing/2014/main" id="{B2594DAC-4436-00FB-9207-0FF424FE3263}"/>
                  </a:ext>
                </a:extLst>
              </p:cNvPr>
              <p:cNvSpPr/>
              <p:nvPr/>
            </p:nvSpPr>
            <p:spPr>
              <a:xfrm>
                <a:off x="11353920" y="-953485"/>
                <a:ext cx="659855" cy="246042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4293" tIns="0" rIns="34293" bIns="0" rtlCol="0" anchor="ctr"/>
              <a:lstStyle/>
              <a:p>
                <a:pPr algn="ctr"/>
                <a:r>
                  <a:rPr lang="en-US" sz="1715" b="1" dirty="0">
                    <a:solidFill>
                      <a:schemeClr val="tx1"/>
                    </a:solidFill>
                  </a:rPr>
                  <a:t>HIST</a:t>
                </a:r>
                <a:endParaRPr lang="pt-PT" sz="1715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9FC7EE80-D110-C02F-0864-765411F5D6AF}"/>
                </a:ext>
              </a:extLst>
            </p:cNvPr>
            <p:cNvSpPr/>
            <p:nvPr/>
          </p:nvSpPr>
          <p:spPr>
            <a:xfrm>
              <a:off x="10096700" y="-2118468"/>
              <a:ext cx="1006066" cy="66830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sz="1715" dirty="0"/>
            </a:p>
          </p:txBody>
        </p:sp>
      </p:grpSp>
    </p:spTree>
    <p:extLst>
      <p:ext uri="{BB962C8B-B14F-4D97-AF65-F5344CB8AC3E}">
        <p14:creationId xmlns:p14="http://schemas.microsoft.com/office/powerpoint/2010/main" val="1406755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2442-AC01-973E-E32C-615500CCC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SeaIce</a:t>
            </a:r>
            <a:r>
              <a:rPr lang="en-US" dirty="0"/>
              <a:t>-conc </a:t>
            </a:r>
            <a:r>
              <a:rPr lang="en-US" dirty="0" err="1"/>
              <a:t>djf</a:t>
            </a:r>
            <a:r>
              <a:rPr lang="en-US" dirty="0"/>
              <a:t> climatology for HIST</a:t>
            </a:r>
            <a:endParaRPr lang="pt-PT" dirty="0"/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3CFC43E-932A-E2E5-71ED-F7EE9D13B1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0" y="4713460"/>
            <a:ext cx="3266027" cy="1714664"/>
          </a:xfrm>
          <a:prstGeom prst="rect">
            <a:avLst/>
          </a:prstGeom>
        </p:spPr>
      </p:pic>
      <p:pic>
        <p:nvPicPr>
          <p:cNvPr id="6" name="Picture 5" descr="Chart, histogram&#10;&#10;Description automatically generated">
            <a:extLst>
              <a:ext uri="{FF2B5EF4-FFF2-40B4-BE49-F238E27FC236}">
                <a16:creationId xmlns:a16="http://schemas.microsoft.com/office/drawing/2014/main" id="{F6545E06-A635-5890-A0FB-AA4D9E2418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76" y="1383784"/>
            <a:ext cx="3266027" cy="1714664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352B242A-F9FE-14C1-D181-1374D7F5CE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032" y="3073364"/>
            <a:ext cx="3266027" cy="1714664"/>
          </a:xfrm>
          <a:prstGeom prst="rect">
            <a:avLst/>
          </a:prstGeom>
        </p:spPr>
      </p:pic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A7701E0F-C271-8FAD-1A6A-05C01603A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176" y="4750745"/>
            <a:ext cx="3266027" cy="1714664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3F01AE27-E422-D0E7-E635-C80B826823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47" y="1448745"/>
            <a:ext cx="3266027" cy="1714664"/>
          </a:xfrm>
          <a:prstGeom prst="rect">
            <a:avLst/>
          </a:prstGeom>
        </p:spPr>
      </p:pic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94C13EF8-67A1-DD60-601A-63564EE047F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347" y="3169003"/>
            <a:ext cx="3266027" cy="1714664"/>
          </a:xfrm>
          <a:prstGeom prst="rect">
            <a:avLst/>
          </a:prstGeom>
        </p:spPr>
      </p:pic>
      <p:pic>
        <p:nvPicPr>
          <p:cNvPr id="16" name="Picture 15" descr="Chart&#10;&#10;Description automatically generated">
            <a:extLst>
              <a:ext uri="{FF2B5EF4-FFF2-40B4-BE49-F238E27FC236}">
                <a16:creationId xmlns:a16="http://schemas.microsoft.com/office/drawing/2014/main" id="{8A7311B1-E348-225C-B4EA-0819A8474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50" y="1342831"/>
            <a:ext cx="3266027" cy="1714664"/>
          </a:xfrm>
          <a:prstGeom prst="rect">
            <a:avLst/>
          </a:prstGeom>
        </p:spPr>
      </p:pic>
      <p:pic>
        <p:nvPicPr>
          <p:cNvPr id="18" name="Picture 17" descr="Chart, histogram&#10;&#10;Description automatically generated">
            <a:extLst>
              <a:ext uri="{FF2B5EF4-FFF2-40B4-BE49-F238E27FC236}">
                <a16:creationId xmlns:a16="http://schemas.microsoft.com/office/drawing/2014/main" id="{5AC49EB8-F656-A23F-838C-0E929F8C61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5" y="3057495"/>
            <a:ext cx="3266027" cy="171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33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19" y="245206"/>
            <a:ext cx="2542079" cy="534285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Motivation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6F9AF-C4C7-0146-808D-2A6FBDB39E41}"/>
              </a:ext>
            </a:extLst>
          </p:cNvPr>
          <p:cNvSpPr txBox="1"/>
          <p:nvPr/>
        </p:nvSpPr>
        <p:spPr>
          <a:xfrm>
            <a:off x="295180" y="1003631"/>
            <a:ext cx="121014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The</a:t>
            </a:r>
            <a:r>
              <a:rPr lang="en-GB" b="1" dirty="0"/>
              <a:t> North Atlantic </a:t>
            </a:r>
            <a:r>
              <a:rPr lang="en-GB" dirty="0"/>
              <a:t>stands out as a region with </a:t>
            </a:r>
            <a:r>
              <a:rPr lang="en-GB" b="1" dirty="0"/>
              <a:t>important regional differences</a:t>
            </a:r>
            <a:r>
              <a:rPr lang="en-GB" dirty="0"/>
              <a:t>, including a local cooling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F96CD5-5750-5A49-ABCA-6EF47EA7B4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77" b="50276"/>
          <a:stretch/>
        </p:blipFill>
        <p:spPr>
          <a:xfrm>
            <a:off x="358801" y="1603131"/>
            <a:ext cx="3821314" cy="2010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854EA1-BE3A-2A48-8C0E-8C3E9569F8F0}"/>
              </a:ext>
            </a:extLst>
          </p:cNvPr>
          <p:cNvSpPr txBox="1"/>
          <p:nvPr/>
        </p:nvSpPr>
        <p:spPr>
          <a:xfrm>
            <a:off x="2319728" y="5836857"/>
            <a:ext cx="3467117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García-Soto et al. (</a:t>
            </a:r>
            <a:r>
              <a:rPr lang="en-GB" dirty="0">
                <a:solidFill>
                  <a:schemeClr val="accent2"/>
                </a:solidFill>
              </a:rPr>
              <a:t>2021</a:t>
            </a:r>
            <a:r>
              <a:rPr lang="en-GB" dirty="0"/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7441F0-B5C8-7943-BD38-CF269BE537A4}"/>
              </a:ext>
            </a:extLst>
          </p:cNvPr>
          <p:cNvSpPr txBox="1"/>
          <p:nvPr/>
        </p:nvSpPr>
        <p:spPr>
          <a:xfrm>
            <a:off x="350731" y="1464290"/>
            <a:ext cx="410134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Global SST mean anomaly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4198B7-9C03-1F48-BCA1-6BE960DD2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56" r="49007"/>
          <a:stretch/>
        </p:blipFill>
        <p:spPr>
          <a:xfrm>
            <a:off x="269056" y="3967612"/>
            <a:ext cx="3911060" cy="18088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C1B3C1-0D0F-9C4E-8CA1-D38CDF1F976C}"/>
              </a:ext>
            </a:extLst>
          </p:cNvPr>
          <p:cNvSpPr txBox="1"/>
          <p:nvPr/>
        </p:nvSpPr>
        <p:spPr>
          <a:xfrm>
            <a:off x="269055" y="3639948"/>
            <a:ext cx="4101348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SST trend in 1854-2019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FFAEEE7-3B7A-D545-A16A-1D8FDC783BB2}"/>
              </a:ext>
            </a:extLst>
          </p:cNvPr>
          <p:cNvSpPr txBox="1"/>
          <p:nvPr/>
        </p:nvSpPr>
        <p:spPr>
          <a:xfrm>
            <a:off x="7966119" y="1597387"/>
            <a:ext cx="3776271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chemeClr val="accent1"/>
                </a:solidFill>
              </a:rPr>
              <a:t>The North Atlantic is also a </a:t>
            </a:r>
            <a:r>
              <a:rPr lang="en-GB" dirty="0">
                <a:solidFill>
                  <a:schemeClr val="accent2"/>
                </a:solidFill>
              </a:rPr>
              <a:t>key region for decadal variability and predictability, </a:t>
            </a:r>
            <a:r>
              <a:rPr lang="en-GB" dirty="0">
                <a:solidFill>
                  <a:schemeClr val="accent1"/>
                </a:solidFill>
              </a:rPr>
              <a:t>with important </a:t>
            </a:r>
            <a:r>
              <a:rPr lang="en-GB" b="1" dirty="0">
                <a:solidFill>
                  <a:schemeClr val="accent1"/>
                </a:solidFill>
              </a:rPr>
              <a:t>contributions from </a:t>
            </a:r>
            <a:r>
              <a:rPr lang="en-GB" dirty="0">
                <a:solidFill>
                  <a:schemeClr val="accent1"/>
                </a:solidFill>
              </a:rPr>
              <a:t>both </a:t>
            </a:r>
            <a:r>
              <a:rPr lang="en-GB" b="1" dirty="0">
                <a:solidFill>
                  <a:schemeClr val="accent1"/>
                </a:solidFill>
              </a:rPr>
              <a:t>external </a:t>
            </a:r>
            <a:r>
              <a:rPr lang="en-GB" b="1" dirty="0" err="1">
                <a:solidFill>
                  <a:schemeClr val="accent1"/>
                </a:solidFill>
              </a:rPr>
              <a:t>forcings</a:t>
            </a:r>
            <a:r>
              <a:rPr lang="en-GB" b="1" dirty="0">
                <a:solidFill>
                  <a:schemeClr val="accent1"/>
                </a:solidFill>
              </a:rPr>
              <a:t> and internal variability</a:t>
            </a:r>
            <a:r>
              <a:rPr lang="en-GB" dirty="0">
                <a:solidFill>
                  <a:schemeClr val="accent1"/>
                </a:solidFill>
              </a:rPr>
              <a:t> processes that </a:t>
            </a:r>
            <a:r>
              <a:rPr lang="en-GB" b="1" dirty="0">
                <a:solidFill>
                  <a:schemeClr val="accent1"/>
                </a:solidFill>
              </a:rPr>
              <a:t>can be hard to disentangle</a:t>
            </a:r>
            <a:r>
              <a:rPr lang="en-GB" dirty="0">
                <a:solidFill>
                  <a:schemeClr val="accent1"/>
                </a:solidFill>
              </a:rPr>
              <a:t>.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A3298BA-A41A-494B-B0F8-D2566A36AAEF}"/>
              </a:ext>
            </a:extLst>
          </p:cNvPr>
          <p:cNvSpPr/>
          <p:nvPr/>
        </p:nvSpPr>
        <p:spPr>
          <a:xfrm>
            <a:off x="2345855" y="3946417"/>
            <a:ext cx="1442374" cy="788037"/>
          </a:xfrm>
          <a:prstGeom prst="rect">
            <a:avLst/>
          </a:prstGeom>
          <a:noFill/>
          <a:ln w="28575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F112F12-C4AB-4343-A192-E537EFFA0D2A}"/>
              </a:ext>
            </a:extLst>
          </p:cNvPr>
          <p:cNvCxnSpPr>
            <a:cxnSpLocks/>
          </p:cNvCxnSpPr>
          <p:nvPr/>
        </p:nvCxnSpPr>
        <p:spPr>
          <a:xfrm flipV="1">
            <a:off x="2345855" y="1575815"/>
            <a:ext cx="704643" cy="2370602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7FFD48BE-8568-E24E-9E65-C21C5264DB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76"/>
          <a:stretch/>
        </p:blipFill>
        <p:spPr>
          <a:xfrm>
            <a:off x="3050498" y="1575815"/>
            <a:ext cx="4501406" cy="2414724"/>
          </a:xfrm>
          <a:prstGeom prst="rect">
            <a:avLst/>
          </a:prstGeom>
          <a:ln w="28575">
            <a:solidFill>
              <a:schemeClr val="bg2">
                <a:lumMod val="10000"/>
              </a:schemeClr>
            </a:solidFill>
          </a:ln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B3201DC-6113-1C42-9CE5-E351C06636F2}"/>
              </a:ext>
            </a:extLst>
          </p:cNvPr>
          <p:cNvCxnSpPr>
            <a:cxnSpLocks/>
          </p:cNvCxnSpPr>
          <p:nvPr/>
        </p:nvCxnSpPr>
        <p:spPr>
          <a:xfrm flipV="1">
            <a:off x="3783103" y="4011734"/>
            <a:ext cx="3768801" cy="715534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9A48AAB-6A1F-E245-B699-A34DDAD56D30}"/>
              </a:ext>
            </a:extLst>
          </p:cNvPr>
          <p:cNvCxnSpPr>
            <a:cxnSpLocks/>
          </p:cNvCxnSpPr>
          <p:nvPr/>
        </p:nvCxnSpPr>
        <p:spPr>
          <a:xfrm flipV="1">
            <a:off x="2355063" y="4011734"/>
            <a:ext cx="695435" cy="725730"/>
          </a:xfrm>
          <a:prstGeom prst="line">
            <a:avLst/>
          </a:prstGeom>
          <a:ln w="2857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E5F390C1-209F-E944-9ABE-95D47B94D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3539" y="5617300"/>
            <a:ext cx="3235053" cy="27462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E77905E7-CC4D-FB40-B14D-DDF84A1E4E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6548" y="4024578"/>
            <a:ext cx="3292044" cy="158256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B7C0500-D436-A840-AC13-76E81E16E186}"/>
              </a:ext>
            </a:extLst>
          </p:cNvPr>
          <p:cNvSpPr txBox="1"/>
          <p:nvPr/>
        </p:nvSpPr>
        <p:spPr>
          <a:xfrm>
            <a:off x="8453743" y="3752722"/>
            <a:ext cx="314023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Skill for OHC300 LY 5-9 in 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</a:rPr>
              <a:t>CESM-DPLE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8ABF36A-8DC3-CD45-99ED-013F64ADC0F3}"/>
              </a:ext>
            </a:extLst>
          </p:cNvPr>
          <p:cNvSpPr txBox="1"/>
          <p:nvPr/>
        </p:nvSpPr>
        <p:spPr>
          <a:xfrm>
            <a:off x="8730300" y="5911382"/>
            <a:ext cx="2648906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Yeager et al. (</a:t>
            </a:r>
            <a:r>
              <a:rPr lang="en-GB" dirty="0">
                <a:solidFill>
                  <a:schemeClr val="accent2"/>
                </a:solidFill>
              </a:rPr>
              <a:t>2018</a:t>
            </a:r>
            <a:r>
              <a:rPr lang="en-GB" dirty="0"/>
              <a:t>)</a:t>
            </a:r>
          </a:p>
        </p:txBody>
      </p:sp>
      <p:sp>
        <p:nvSpPr>
          <p:cNvPr id="36" name="Espace réservé du pied de page 3">
            <a:extLst>
              <a:ext uri="{FF2B5EF4-FFF2-40B4-BE49-F238E27FC236}">
                <a16:creationId xmlns:a16="http://schemas.microsoft.com/office/drawing/2014/main" id="{AB04459F-B24A-9E4A-A0E4-35ABA7402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</p:spTree>
    <p:extLst>
      <p:ext uri="{BB962C8B-B14F-4D97-AF65-F5344CB8AC3E}">
        <p14:creationId xmlns:p14="http://schemas.microsoft.com/office/powerpoint/2010/main" val="487118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419" y="245206"/>
            <a:ext cx="4860415" cy="534285"/>
          </a:xfrm>
        </p:spPr>
        <p:txBody>
          <a:bodyPr>
            <a:normAutofit fontScale="90000"/>
          </a:bodyPr>
          <a:lstStyle/>
          <a:p>
            <a:r>
              <a:rPr lang="fr-FR" sz="3600" dirty="0"/>
              <a:t>Scope of the </a:t>
            </a:r>
            <a:r>
              <a:rPr lang="fr-FR" sz="3600" dirty="0" err="1"/>
              <a:t>study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6F9AF-C4C7-0146-808D-2A6FBDB39E41}"/>
              </a:ext>
            </a:extLst>
          </p:cNvPr>
          <p:cNvSpPr txBox="1"/>
          <p:nvPr/>
        </p:nvSpPr>
        <p:spPr>
          <a:xfrm>
            <a:off x="269055" y="914448"/>
            <a:ext cx="1161814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u="sng" dirty="0"/>
              <a:t>Main goal</a:t>
            </a:r>
            <a:r>
              <a:rPr lang="en-GB" sz="2000" dirty="0"/>
              <a:t>: To investigate the </a:t>
            </a:r>
            <a:r>
              <a:rPr lang="en-GB" sz="2000" b="1" dirty="0"/>
              <a:t>relative role of forced and internal processes on the variability and predictability</a:t>
            </a:r>
            <a:r>
              <a:rPr lang="en-GB" sz="2000" dirty="0"/>
              <a:t> of North Atlantic OHC in </a:t>
            </a:r>
            <a:r>
              <a:rPr lang="en-GB" sz="2000" dirty="0">
                <a:solidFill>
                  <a:schemeClr val="accent2"/>
                </a:solidFill>
              </a:rPr>
              <a:t>a CMIP6 multi-model context</a:t>
            </a:r>
            <a:r>
              <a:rPr lang="en-GB" sz="2000" dirty="0"/>
              <a:t>.</a:t>
            </a:r>
          </a:p>
          <a:p>
            <a:endParaRPr lang="en-GB" sz="1200" dirty="0"/>
          </a:p>
          <a:p>
            <a:r>
              <a:rPr lang="en-GB" sz="2000" u="sng" dirty="0"/>
              <a:t>Scientific approach</a:t>
            </a:r>
            <a:r>
              <a:rPr lang="en-GB" sz="2000" dirty="0"/>
              <a:t>: </a:t>
            </a:r>
            <a:r>
              <a:rPr lang="en-GB" sz="2000" b="1" dirty="0"/>
              <a:t>Comparing</a:t>
            </a:r>
            <a:r>
              <a:rPr lang="en-GB" sz="2000" dirty="0"/>
              <a:t> 2 analogous multi-model ensembles of simulations</a:t>
            </a:r>
            <a:r>
              <a:rPr lang="en-GB" sz="2000" b="1" dirty="0"/>
              <a:t> DCPP-A retrospective predictions </a:t>
            </a:r>
            <a:r>
              <a:rPr lang="en-GB" sz="2000" dirty="0"/>
              <a:t>and </a:t>
            </a:r>
            <a:r>
              <a:rPr lang="en-GB" sz="2000" b="1" dirty="0"/>
              <a:t>historical experiments </a:t>
            </a:r>
            <a:r>
              <a:rPr lang="en-GB" sz="2000" dirty="0"/>
              <a:t>(</a:t>
            </a:r>
            <a:r>
              <a:rPr lang="en-GB" sz="2000" dirty="0">
                <a:solidFill>
                  <a:schemeClr val="accent2"/>
                </a:solidFill>
              </a:rPr>
              <a:t>same models and ensemble sizes</a:t>
            </a:r>
            <a:r>
              <a:rPr lang="en-GB" sz="2000" dirty="0"/>
              <a:t>)</a:t>
            </a:r>
          </a:p>
          <a:p>
            <a:r>
              <a:rPr lang="en-GB" sz="2000" dirty="0"/>
              <a:t> </a:t>
            </a:r>
          </a:p>
          <a:p>
            <a:endParaRPr lang="en-GB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E480A1-F559-6148-B7CB-C1B873F95248}"/>
              </a:ext>
            </a:extLst>
          </p:cNvPr>
          <p:cNvSpPr txBox="1"/>
          <p:nvPr/>
        </p:nvSpPr>
        <p:spPr>
          <a:xfrm>
            <a:off x="269055" y="2561689"/>
            <a:ext cx="7970197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u="sng" dirty="0"/>
              <a:t>Specific questions addressed:</a:t>
            </a:r>
          </a:p>
          <a:p>
            <a:endParaRPr lang="en-GB" sz="800" u="sng" dirty="0"/>
          </a:p>
          <a:p>
            <a:pPr marL="342900" indent="-342900">
              <a:buFontTx/>
              <a:buChar char="-"/>
            </a:pPr>
            <a:r>
              <a:rPr lang="en-GB" sz="2000" b="1" dirty="0"/>
              <a:t>Can all models skilfully predict </a:t>
            </a:r>
            <a:r>
              <a:rPr lang="en-GB" sz="2000" dirty="0"/>
              <a:t>North Atlantic OHC at decadal scales?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Are there </a:t>
            </a:r>
            <a:r>
              <a:rPr lang="en-GB" sz="2000" b="1" dirty="0"/>
              <a:t>regions more predictable </a:t>
            </a:r>
            <a:r>
              <a:rPr lang="en-GB" sz="2000" dirty="0"/>
              <a:t>than others? 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Are there </a:t>
            </a:r>
            <a:r>
              <a:rPr lang="en-GB" sz="2000" b="1" dirty="0"/>
              <a:t>major differences across models</a:t>
            </a:r>
            <a:r>
              <a:rPr lang="en-GB" sz="2000" dirty="0"/>
              <a:t>? 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Can some </a:t>
            </a:r>
            <a:r>
              <a:rPr lang="en-GB" sz="2000" b="1" dirty="0"/>
              <a:t>mean model features explain the differences </a:t>
            </a:r>
            <a:r>
              <a:rPr lang="en-GB" sz="2000" dirty="0"/>
              <a:t>in predictive skill? And if yes, how? 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What is the specific role of </a:t>
            </a:r>
            <a:r>
              <a:rPr lang="en-GB" sz="2000" b="1" dirty="0"/>
              <a:t>atmospheric-driven surface fluxes</a:t>
            </a:r>
            <a:r>
              <a:rPr lang="en-GB" sz="2000" dirty="0"/>
              <a:t> and </a:t>
            </a:r>
            <a:r>
              <a:rPr lang="en-GB" sz="2000" b="1" dirty="0"/>
              <a:t>density stratification </a:t>
            </a:r>
            <a:r>
              <a:rPr lang="en-GB" sz="2000" dirty="0"/>
              <a:t>in deep convective regions?</a:t>
            </a:r>
          </a:p>
          <a:p>
            <a:pPr marL="342900" indent="-342900">
              <a:buFontTx/>
              <a:buChar char="-"/>
            </a:pPr>
            <a:r>
              <a:rPr lang="en-GB" sz="2000" dirty="0"/>
              <a:t>Can our insights </a:t>
            </a:r>
            <a:r>
              <a:rPr lang="en-GB" sz="2000" b="1" dirty="0"/>
              <a:t>guide the development/tuning </a:t>
            </a:r>
            <a:r>
              <a:rPr lang="en-GB" sz="2000" dirty="0"/>
              <a:t>of future climate prediction models?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D87C0AF-288D-C640-9EBE-9F81A350E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3539" y="5617300"/>
            <a:ext cx="3235053" cy="27462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FC0E2F5-EBEF-F24C-B005-7583A55BA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548" y="4024578"/>
            <a:ext cx="3292044" cy="1582561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A50D5EF-CEBA-3D4B-8E10-DF263FD315F7}"/>
              </a:ext>
            </a:extLst>
          </p:cNvPr>
          <p:cNvSpPr txBox="1"/>
          <p:nvPr/>
        </p:nvSpPr>
        <p:spPr>
          <a:xfrm>
            <a:off x="8453743" y="3752722"/>
            <a:ext cx="314023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bg2">
                    <a:lumMod val="10000"/>
                  </a:schemeClr>
                </a:solidFill>
              </a:rPr>
              <a:t>Skill for OHC300 LY 5-9 in </a:t>
            </a:r>
            <a:r>
              <a:rPr lang="en-GB" sz="1200" b="1" dirty="0">
                <a:solidFill>
                  <a:schemeClr val="bg2">
                    <a:lumMod val="10000"/>
                  </a:schemeClr>
                </a:solidFill>
              </a:rPr>
              <a:t>CESM-DPLE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A6C8CB0-2D0C-6244-B34B-6A8A3C4F0664}"/>
              </a:ext>
            </a:extLst>
          </p:cNvPr>
          <p:cNvSpPr txBox="1"/>
          <p:nvPr/>
        </p:nvSpPr>
        <p:spPr>
          <a:xfrm>
            <a:off x="8730300" y="5911382"/>
            <a:ext cx="2648906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en-GB" dirty="0"/>
              <a:t>Yeager et al. (</a:t>
            </a:r>
            <a:r>
              <a:rPr lang="en-GB" dirty="0">
                <a:solidFill>
                  <a:schemeClr val="accent2"/>
                </a:solidFill>
              </a:rPr>
              <a:t>2018</a:t>
            </a:r>
            <a:r>
              <a:rPr lang="en-GB" dirty="0"/>
              <a:t>)</a:t>
            </a:r>
          </a:p>
        </p:txBody>
      </p:sp>
      <p:sp>
        <p:nvSpPr>
          <p:cNvPr id="38" name="Espace réservé du pied de page 3">
            <a:extLst>
              <a:ext uri="{FF2B5EF4-FFF2-40B4-BE49-F238E27FC236}">
                <a16:creationId xmlns:a16="http://schemas.microsoft.com/office/drawing/2014/main" id="{FE80DC6E-F74C-514B-BC99-276C95A8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</p:spTree>
    <p:extLst>
      <p:ext uri="{BB962C8B-B14F-4D97-AF65-F5344CB8AC3E}">
        <p14:creationId xmlns:p14="http://schemas.microsoft.com/office/powerpoint/2010/main" val="9286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19" y="245206"/>
            <a:ext cx="4860415" cy="534285"/>
          </a:xfrm>
        </p:spPr>
        <p:txBody>
          <a:bodyPr>
            <a:normAutofit fontScale="90000"/>
          </a:bodyPr>
          <a:lstStyle/>
          <a:p>
            <a:r>
              <a:rPr lang="fr-FR" dirty="0"/>
              <a:t>Model </a:t>
            </a:r>
            <a:r>
              <a:rPr lang="fr-FR" dirty="0" err="1"/>
              <a:t>Selection</a:t>
            </a:r>
            <a:endParaRPr lang="fr-FR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D6F9AF-C4C7-0146-808D-2A6FBDB39E41}"/>
              </a:ext>
            </a:extLst>
          </p:cNvPr>
          <p:cNvSpPr txBox="1"/>
          <p:nvPr/>
        </p:nvSpPr>
        <p:spPr>
          <a:xfrm>
            <a:off x="295180" y="1003631"/>
            <a:ext cx="121014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/>
              <a:t>Both ensembles are based on the same 8 models, with the following characteristics: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FF406E-F2C0-DD47-BE80-4764DB7E1B8A}"/>
              </a:ext>
            </a:extLst>
          </p:cNvPr>
          <p:cNvSpPr txBox="1"/>
          <p:nvPr/>
        </p:nvSpPr>
        <p:spPr>
          <a:xfrm>
            <a:off x="358801" y="5555403"/>
            <a:ext cx="10956900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For consistency, all models contribute with </a:t>
            </a:r>
            <a:r>
              <a:rPr lang="en-GB" b="1" dirty="0"/>
              <a:t>10 members </a:t>
            </a:r>
            <a:r>
              <a:rPr lang="en-GB" dirty="0"/>
              <a:t>to both </a:t>
            </a:r>
            <a:r>
              <a:rPr lang="en-GB" i="1" dirty="0"/>
              <a:t>HIST/DCPP </a:t>
            </a:r>
            <a:r>
              <a:rPr lang="en-GB" dirty="0"/>
              <a:t>ensembles, except for </a:t>
            </a:r>
            <a:r>
              <a:rPr lang="en-GB" dirty="0">
                <a:solidFill>
                  <a:schemeClr val="accent2"/>
                </a:solidFill>
              </a:rPr>
              <a:t>HadGEM3-GC31-MM</a:t>
            </a:r>
            <a:r>
              <a:rPr lang="en-GB" dirty="0"/>
              <a:t> and </a:t>
            </a:r>
            <a:r>
              <a:rPr lang="en-GB" dirty="0">
                <a:solidFill>
                  <a:schemeClr val="accent2"/>
                </a:solidFill>
              </a:rPr>
              <a:t>MPI-ESM1-1-HR</a:t>
            </a:r>
            <a:r>
              <a:rPr lang="en-GB" dirty="0"/>
              <a:t>, which contribute with </a:t>
            </a:r>
            <a:r>
              <a:rPr lang="en-GB" b="1" dirty="0"/>
              <a:t>5 and 4 members</a:t>
            </a:r>
            <a:r>
              <a:rPr lang="en-GB" dirty="0"/>
              <a:t>, respectively.  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C88AA4-A55C-374F-890A-9B04654B5413}"/>
              </a:ext>
            </a:extLst>
          </p:cNvPr>
          <p:cNvGrpSpPr/>
          <p:nvPr/>
        </p:nvGrpSpPr>
        <p:grpSpPr>
          <a:xfrm>
            <a:off x="1497143" y="1575629"/>
            <a:ext cx="8422647" cy="3783493"/>
            <a:chOff x="1457954" y="1627881"/>
            <a:chExt cx="8422647" cy="378349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408A3AF-517A-1546-806B-5C76A469D4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559" t="543"/>
            <a:stretch/>
          </p:blipFill>
          <p:spPr>
            <a:xfrm>
              <a:off x="1457954" y="1627881"/>
              <a:ext cx="8387249" cy="378349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3890807-0068-7A46-B7BB-96610D011FAD}"/>
                </a:ext>
              </a:extLst>
            </p:cNvPr>
            <p:cNvSpPr/>
            <p:nvPr/>
          </p:nvSpPr>
          <p:spPr>
            <a:xfrm>
              <a:off x="7669180" y="2013684"/>
              <a:ext cx="2059020" cy="168201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CD1AAAC-910A-B54B-A2B9-A36698CF74A8}"/>
                </a:ext>
              </a:extLst>
            </p:cNvPr>
            <p:cNvSpPr/>
            <p:nvPr/>
          </p:nvSpPr>
          <p:spPr>
            <a:xfrm>
              <a:off x="7669181" y="3720190"/>
              <a:ext cx="2059019" cy="1644110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1757C1E-62BB-3741-BD72-C00A84532CD1}"/>
                </a:ext>
              </a:extLst>
            </p:cNvPr>
            <p:cNvSpPr/>
            <p:nvPr/>
          </p:nvSpPr>
          <p:spPr>
            <a:xfrm>
              <a:off x="1493353" y="1640581"/>
              <a:ext cx="8387248" cy="3711600"/>
            </a:xfrm>
            <a:prstGeom prst="rect">
              <a:avLst/>
            </a:prstGeom>
            <a:noFill/>
            <a:ln w="28575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accent1"/>
                </a:solidFill>
              </a:endParaRPr>
            </a:p>
          </p:txBody>
        </p:sp>
      </p:grpSp>
      <p:sp>
        <p:nvSpPr>
          <p:cNvPr id="13" name="Espace réservé du pied de page 3">
            <a:extLst>
              <a:ext uri="{FF2B5EF4-FFF2-40B4-BE49-F238E27FC236}">
                <a16:creationId xmlns:a16="http://schemas.microsoft.com/office/drawing/2014/main" id="{19685A1D-E236-414E-B3A8-54B6F1519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</p:spTree>
    <p:extLst>
      <p:ext uri="{BB962C8B-B14F-4D97-AF65-F5344CB8AC3E}">
        <p14:creationId xmlns:p14="http://schemas.microsoft.com/office/powerpoint/2010/main" val="36248721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18" y="245206"/>
            <a:ext cx="10074311" cy="53428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Predictive</a:t>
            </a:r>
            <a:r>
              <a:rPr lang="fr-FR" dirty="0"/>
              <a:t> </a:t>
            </a:r>
            <a:r>
              <a:rPr lang="fr-FR" dirty="0" err="1"/>
              <a:t>skill</a:t>
            </a:r>
            <a:r>
              <a:rPr lang="fr-FR" dirty="0"/>
              <a:t> of OHC </a:t>
            </a:r>
            <a:r>
              <a:rPr lang="fr-FR" dirty="0" err="1"/>
              <a:t>from</a:t>
            </a:r>
            <a:r>
              <a:rPr lang="fr-FR" dirty="0"/>
              <a:t> 0-700m (</a:t>
            </a:r>
            <a:r>
              <a:rPr lang="fr-FR" dirty="0" err="1"/>
              <a:t>Anom</a:t>
            </a:r>
            <a:r>
              <a:rPr lang="fr-FR" dirty="0"/>
              <a:t>. </a:t>
            </a:r>
            <a:r>
              <a:rPr lang="fr-FR" dirty="0" err="1"/>
              <a:t>Init</a:t>
            </a:r>
            <a:r>
              <a:rPr lang="fr-FR" dirty="0"/>
              <a:t>.)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6</a:t>
            </a:fld>
            <a:endParaRPr lang="fr-FR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8C5095E-A279-884B-8FE1-160126D74DEE}"/>
              </a:ext>
            </a:extLst>
          </p:cNvPr>
          <p:cNvGrpSpPr/>
          <p:nvPr/>
        </p:nvGrpSpPr>
        <p:grpSpPr>
          <a:xfrm>
            <a:off x="2218754" y="1011949"/>
            <a:ext cx="6818248" cy="3930016"/>
            <a:chOff x="1" y="-3"/>
            <a:chExt cx="10847070" cy="6252215"/>
          </a:xfrm>
        </p:grpSpPr>
        <p:pic>
          <p:nvPicPr>
            <p:cNvPr id="87" name="Picture 86" descr="Map&#10;&#10;Description automatically generated">
              <a:extLst>
                <a:ext uri="{FF2B5EF4-FFF2-40B4-BE49-F238E27FC236}">
                  <a16:creationId xmlns:a16="http://schemas.microsoft.com/office/drawing/2014/main" id="{FA0A1F30-AE55-FF46-8966-7F92F9E06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2" b="17216"/>
            <a:stretch/>
          </p:blipFill>
          <p:spPr>
            <a:xfrm>
              <a:off x="1" y="2"/>
              <a:ext cx="2948940" cy="2084070"/>
            </a:xfrm>
            <a:prstGeom prst="rect">
              <a:avLst/>
            </a:prstGeom>
          </p:spPr>
        </p:pic>
        <p:pic>
          <p:nvPicPr>
            <p:cNvPr id="88" name="Picture 87" descr="Map&#10;&#10;Description automatically generated">
              <a:extLst>
                <a:ext uri="{FF2B5EF4-FFF2-40B4-BE49-F238E27FC236}">
                  <a16:creationId xmlns:a16="http://schemas.microsoft.com/office/drawing/2014/main" id="{11361FA2-90DC-5C45-A328-5DEF256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7" r="2483" b="17216"/>
            <a:stretch/>
          </p:blipFill>
          <p:spPr>
            <a:xfrm>
              <a:off x="2948941" y="-3"/>
              <a:ext cx="2632710" cy="2084071"/>
            </a:xfrm>
            <a:prstGeom prst="rect">
              <a:avLst/>
            </a:prstGeom>
          </p:spPr>
        </p:pic>
        <p:pic>
          <p:nvPicPr>
            <p:cNvPr id="89" name="Picture 88" descr="Map&#10;&#10;Description automatically generated">
              <a:extLst>
                <a:ext uri="{FF2B5EF4-FFF2-40B4-BE49-F238E27FC236}">
                  <a16:creationId xmlns:a16="http://schemas.microsoft.com/office/drawing/2014/main" id="{053A19A3-1579-2B41-849F-6E1EADED6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2" r="2438" b="17216"/>
            <a:stretch/>
          </p:blipFill>
          <p:spPr>
            <a:xfrm>
              <a:off x="8214361" y="0"/>
              <a:ext cx="2632710" cy="2084071"/>
            </a:xfrm>
            <a:prstGeom prst="rect">
              <a:avLst/>
            </a:prstGeom>
          </p:spPr>
        </p:pic>
        <p:pic>
          <p:nvPicPr>
            <p:cNvPr id="90" name="Picture 89" descr="Map&#10;&#10;Description automatically generated">
              <a:extLst>
                <a:ext uri="{FF2B5EF4-FFF2-40B4-BE49-F238E27FC236}">
                  <a16:creationId xmlns:a16="http://schemas.microsoft.com/office/drawing/2014/main" id="{F6CA558D-AEC2-EA45-81E0-B14E4357D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r="2474" b="17216"/>
            <a:stretch/>
          </p:blipFill>
          <p:spPr>
            <a:xfrm>
              <a:off x="5581651" y="-3"/>
              <a:ext cx="2632710" cy="2084071"/>
            </a:xfrm>
            <a:prstGeom prst="rect">
              <a:avLst/>
            </a:prstGeom>
          </p:spPr>
        </p:pic>
        <p:pic>
          <p:nvPicPr>
            <p:cNvPr id="91" name="Picture 90" descr="Map&#10;&#10;Description automatically generated">
              <a:extLst>
                <a:ext uri="{FF2B5EF4-FFF2-40B4-BE49-F238E27FC236}">
                  <a16:creationId xmlns:a16="http://schemas.microsoft.com/office/drawing/2014/main" id="{D073EADB-7369-0F42-B1FA-22DBC1031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0" r="2301" b="17299"/>
            <a:stretch/>
          </p:blipFill>
          <p:spPr>
            <a:xfrm>
              <a:off x="5582408" y="2084068"/>
              <a:ext cx="2631197" cy="2084070"/>
            </a:xfrm>
            <a:prstGeom prst="rect">
              <a:avLst/>
            </a:prstGeom>
          </p:spPr>
        </p:pic>
        <p:pic>
          <p:nvPicPr>
            <p:cNvPr id="92" name="Picture 91" descr="Map&#10;&#10;Description automatically generated">
              <a:extLst>
                <a:ext uri="{FF2B5EF4-FFF2-40B4-BE49-F238E27FC236}">
                  <a16:creationId xmlns:a16="http://schemas.microsoft.com/office/drawing/2014/main" id="{1FC498E2-C6A5-5C4E-BAFC-3E42F36A0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2" b="17299"/>
            <a:stretch/>
          </p:blipFill>
          <p:spPr>
            <a:xfrm>
              <a:off x="1" y="2086381"/>
              <a:ext cx="2948940" cy="2084070"/>
            </a:xfrm>
            <a:prstGeom prst="rect">
              <a:avLst/>
            </a:prstGeom>
          </p:spPr>
        </p:pic>
        <p:pic>
          <p:nvPicPr>
            <p:cNvPr id="93" name="Picture 92" descr="Map&#10;&#10;Description automatically generated">
              <a:extLst>
                <a:ext uri="{FF2B5EF4-FFF2-40B4-BE49-F238E27FC236}">
                  <a16:creationId xmlns:a16="http://schemas.microsoft.com/office/drawing/2014/main" id="{5F556641-462F-A84E-A9FE-3F4AA67F2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0" r="2481" b="17299"/>
            <a:stretch/>
          </p:blipFill>
          <p:spPr>
            <a:xfrm>
              <a:off x="2950454" y="2084068"/>
              <a:ext cx="2631197" cy="2084070"/>
            </a:xfrm>
            <a:prstGeom prst="rect">
              <a:avLst/>
            </a:prstGeom>
          </p:spPr>
        </p:pic>
        <p:pic>
          <p:nvPicPr>
            <p:cNvPr id="94" name="Picture 93" descr="Map&#10;&#10;Description automatically generated">
              <a:extLst>
                <a:ext uri="{FF2B5EF4-FFF2-40B4-BE49-F238E27FC236}">
                  <a16:creationId xmlns:a16="http://schemas.microsoft.com/office/drawing/2014/main" id="{5C415162-737B-EE45-818A-CDD347215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9" r="2321" b="17298"/>
            <a:stretch/>
          </p:blipFill>
          <p:spPr>
            <a:xfrm>
              <a:off x="8215116" y="2084068"/>
              <a:ext cx="2631197" cy="2084070"/>
            </a:xfrm>
            <a:prstGeom prst="rect">
              <a:avLst/>
            </a:prstGeom>
          </p:spPr>
        </p:pic>
        <p:pic>
          <p:nvPicPr>
            <p:cNvPr id="95" name="Picture 94" descr="Map&#10;&#10;Description automatically generated">
              <a:extLst>
                <a:ext uri="{FF2B5EF4-FFF2-40B4-BE49-F238E27FC236}">
                  <a16:creationId xmlns:a16="http://schemas.microsoft.com/office/drawing/2014/main" id="{87410E67-D416-CA43-8961-AC97E1F9F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2" t="301" r="2378" b="17299"/>
            <a:stretch/>
          </p:blipFill>
          <p:spPr>
            <a:xfrm>
              <a:off x="5585218" y="4175747"/>
              <a:ext cx="2631197" cy="2076465"/>
            </a:xfrm>
            <a:prstGeom prst="rect">
              <a:avLst/>
            </a:prstGeom>
          </p:spPr>
        </p:pic>
        <p:pic>
          <p:nvPicPr>
            <p:cNvPr id="96" name="Picture 95" descr="Map&#10;&#10;Description automatically generated">
              <a:extLst>
                <a:ext uri="{FF2B5EF4-FFF2-40B4-BE49-F238E27FC236}">
                  <a16:creationId xmlns:a16="http://schemas.microsoft.com/office/drawing/2014/main" id="{D110BD2E-52D4-CA4F-A417-E4B8B58FC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2" b="17399"/>
            <a:stretch/>
          </p:blipFill>
          <p:spPr>
            <a:xfrm>
              <a:off x="1" y="4168653"/>
              <a:ext cx="2948940" cy="2081544"/>
            </a:xfrm>
            <a:prstGeom prst="rect">
              <a:avLst/>
            </a:prstGeom>
          </p:spPr>
        </p:pic>
        <p:pic>
          <p:nvPicPr>
            <p:cNvPr id="97" name="Picture 96" descr="Map&#10;&#10;Description automatically generated">
              <a:extLst>
                <a:ext uri="{FF2B5EF4-FFF2-40B4-BE49-F238E27FC236}">
                  <a16:creationId xmlns:a16="http://schemas.microsoft.com/office/drawing/2014/main" id="{AECD5813-FDB9-6A45-A3C5-A93748D1E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2" r="2217" b="17298"/>
            <a:stretch/>
          </p:blipFill>
          <p:spPr>
            <a:xfrm>
              <a:off x="2949426" y="4164332"/>
              <a:ext cx="2631199" cy="2084069"/>
            </a:xfrm>
            <a:prstGeom prst="rect">
              <a:avLst/>
            </a:prstGeom>
          </p:spPr>
        </p:pic>
        <p:pic>
          <p:nvPicPr>
            <p:cNvPr id="98" name="Picture 97" descr="Map&#10;&#10;Description automatically generated">
              <a:extLst>
                <a:ext uri="{FF2B5EF4-FFF2-40B4-BE49-F238E27FC236}">
                  <a16:creationId xmlns:a16="http://schemas.microsoft.com/office/drawing/2014/main" id="{E90AC29B-7C1D-CA4B-A6AC-E303ACCBA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0" r="2549" b="17299"/>
            <a:stretch/>
          </p:blipFill>
          <p:spPr>
            <a:xfrm>
              <a:off x="8213603" y="4168136"/>
              <a:ext cx="2631197" cy="2084069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75821B7-A75B-844A-AD28-DD7FC8533A7A}"/>
              </a:ext>
            </a:extLst>
          </p:cNvPr>
          <p:cNvGrpSpPr/>
          <p:nvPr/>
        </p:nvGrpSpPr>
        <p:grpSpPr>
          <a:xfrm>
            <a:off x="2222355" y="4938117"/>
            <a:ext cx="6813220" cy="1312824"/>
            <a:chOff x="0" y="6245703"/>
            <a:chExt cx="10839071" cy="2088556"/>
          </a:xfrm>
        </p:grpSpPr>
        <p:pic>
          <p:nvPicPr>
            <p:cNvPr id="83" name="Picture 82" descr="Map&#10;&#10;Description automatically generated">
              <a:extLst>
                <a:ext uri="{FF2B5EF4-FFF2-40B4-BE49-F238E27FC236}">
                  <a16:creationId xmlns:a16="http://schemas.microsoft.com/office/drawing/2014/main" id="{091E11F3-D875-894A-8D3E-1C493FD18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7" t="711" r="2373" b="17343"/>
            <a:stretch/>
          </p:blipFill>
          <p:spPr>
            <a:xfrm>
              <a:off x="5576677" y="6263099"/>
              <a:ext cx="2631197" cy="2065052"/>
            </a:xfrm>
            <a:prstGeom prst="rect">
              <a:avLst/>
            </a:prstGeom>
          </p:spPr>
        </p:pic>
        <p:pic>
          <p:nvPicPr>
            <p:cNvPr id="84" name="Picture 83" descr="Chart, map&#10;&#10;Description automatically generated">
              <a:extLst>
                <a:ext uri="{FF2B5EF4-FFF2-40B4-BE49-F238E27FC236}">
                  <a16:creationId xmlns:a16="http://schemas.microsoft.com/office/drawing/2014/main" id="{B575C57F-379C-C045-8FA7-15DC69EFF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4" b="17343"/>
            <a:stretch/>
          </p:blipFill>
          <p:spPr>
            <a:xfrm>
              <a:off x="0" y="6245703"/>
              <a:ext cx="2944346" cy="2082962"/>
            </a:xfrm>
            <a:prstGeom prst="rect">
              <a:avLst/>
            </a:prstGeom>
          </p:spPr>
        </p:pic>
        <p:pic>
          <p:nvPicPr>
            <p:cNvPr id="85" name="Picture 84" descr="Chart, map&#10;&#10;Description automatically generated">
              <a:extLst>
                <a:ext uri="{FF2B5EF4-FFF2-40B4-BE49-F238E27FC236}">
                  <a16:creationId xmlns:a16="http://schemas.microsoft.com/office/drawing/2014/main" id="{E83A1B11-41AB-AE45-86C4-EDCB3C86E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2" t="-72" r="2228" b="17220"/>
            <a:stretch/>
          </p:blipFill>
          <p:spPr>
            <a:xfrm>
              <a:off x="2945480" y="6246389"/>
              <a:ext cx="2631197" cy="2087870"/>
            </a:xfrm>
            <a:prstGeom prst="rect">
              <a:avLst/>
            </a:prstGeom>
          </p:spPr>
        </p:pic>
        <p:pic>
          <p:nvPicPr>
            <p:cNvPr id="86" name="Picture 85" descr="Map&#10;&#10;Description automatically generated">
              <a:extLst>
                <a:ext uri="{FF2B5EF4-FFF2-40B4-BE49-F238E27FC236}">
                  <a16:creationId xmlns:a16="http://schemas.microsoft.com/office/drawing/2014/main" id="{C87F64AE-A082-4440-B85E-2E1A53E1B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8" r="2361" b="17343"/>
            <a:stretch/>
          </p:blipFill>
          <p:spPr>
            <a:xfrm>
              <a:off x="8207874" y="6248393"/>
              <a:ext cx="2631197" cy="2082962"/>
            </a:xfrm>
            <a:prstGeom prst="rect">
              <a:avLst/>
            </a:prstGeom>
          </p:spPr>
        </p:pic>
      </p:grpSp>
      <p:pic>
        <p:nvPicPr>
          <p:cNvPr id="114" name="Picture 113" descr="Map&#10;&#10;Description automatically generated">
            <a:extLst>
              <a:ext uri="{FF2B5EF4-FFF2-40B4-BE49-F238E27FC236}">
                <a16:creationId xmlns:a16="http://schemas.microsoft.com/office/drawing/2014/main" id="{6AB4CCBE-A78E-FD46-B8DD-4F847638B68D}"/>
              </a:ext>
            </a:extLst>
          </p:cNvPr>
          <p:cNvPicPr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89929" r="943" b="5761"/>
          <a:stretch/>
        </p:blipFill>
        <p:spPr>
          <a:xfrm rot="5400000" flipH="1">
            <a:off x="7393244" y="3539875"/>
            <a:ext cx="4783087" cy="25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05CB51-6F98-4C4F-BB70-180A8B811376}"/>
              </a:ext>
            </a:extLst>
          </p:cNvPr>
          <p:cNvSpPr txBox="1"/>
          <p:nvPr/>
        </p:nvSpPr>
        <p:spPr>
          <a:xfrm>
            <a:off x="9301505" y="127433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1.0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34D8E1D-4C87-9942-8D3B-259E94F20988}"/>
              </a:ext>
            </a:extLst>
          </p:cNvPr>
          <p:cNvSpPr txBox="1"/>
          <p:nvPr/>
        </p:nvSpPr>
        <p:spPr>
          <a:xfrm>
            <a:off x="9301505" y="171422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0.8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0577D75-C9EB-0E43-977D-6FA512CEE09A}"/>
              </a:ext>
            </a:extLst>
          </p:cNvPr>
          <p:cNvSpPr txBox="1"/>
          <p:nvPr/>
        </p:nvSpPr>
        <p:spPr>
          <a:xfrm>
            <a:off x="9301505" y="215411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0.6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3D17B7D-87DD-E74C-9E37-F2F3FCEB28C5}"/>
              </a:ext>
            </a:extLst>
          </p:cNvPr>
          <p:cNvSpPr txBox="1"/>
          <p:nvPr/>
        </p:nvSpPr>
        <p:spPr>
          <a:xfrm>
            <a:off x="9301505" y="259400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4E4CE55-3637-E445-8533-7DF2E21C878F}"/>
              </a:ext>
            </a:extLst>
          </p:cNvPr>
          <p:cNvSpPr txBox="1"/>
          <p:nvPr/>
        </p:nvSpPr>
        <p:spPr>
          <a:xfrm>
            <a:off x="9301505" y="303389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876DFA0-61AA-564E-AB61-5554959502D0}"/>
              </a:ext>
            </a:extLst>
          </p:cNvPr>
          <p:cNvSpPr txBox="1"/>
          <p:nvPr/>
        </p:nvSpPr>
        <p:spPr>
          <a:xfrm>
            <a:off x="9301505" y="347378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4205D02-6881-8C46-849A-29A4E6DCCF0C}"/>
              </a:ext>
            </a:extLst>
          </p:cNvPr>
          <p:cNvSpPr txBox="1"/>
          <p:nvPr/>
        </p:nvSpPr>
        <p:spPr>
          <a:xfrm>
            <a:off x="9242194" y="3913677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28A910-754D-354B-9918-DE453B4B87A8}"/>
              </a:ext>
            </a:extLst>
          </p:cNvPr>
          <p:cNvSpPr txBox="1"/>
          <p:nvPr/>
        </p:nvSpPr>
        <p:spPr>
          <a:xfrm>
            <a:off x="9242194" y="4353568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-0.4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65E987E-25D8-E841-B5C1-CC36C1725E2E}"/>
              </a:ext>
            </a:extLst>
          </p:cNvPr>
          <p:cNvSpPr txBox="1"/>
          <p:nvPr/>
        </p:nvSpPr>
        <p:spPr>
          <a:xfrm>
            <a:off x="9242194" y="479345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3F7CBA5-054C-B645-A973-8E8B96B910FE}"/>
              </a:ext>
            </a:extLst>
          </p:cNvPr>
          <p:cNvSpPr txBox="1"/>
          <p:nvPr/>
        </p:nvSpPr>
        <p:spPr>
          <a:xfrm>
            <a:off x="9242194" y="5233350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-0.9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EC8BE4D-9F9A-1A40-BB9F-08880CB6627B}"/>
              </a:ext>
            </a:extLst>
          </p:cNvPr>
          <p:cNvSpPr txBox="1"/>
          <p:nvPr/>
        </p:nvSpPr>
        <p:spPr>
          <a:xfrm>
            <a:off x="9242194" y="567323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-1.0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F6D50B3-F90B-344A-B163-26FE8C89FA8C}"/>
              </a:ext>
            </a:extLst>
          </p:cNvPr>
          <p:cNvSpPr txBox="1"/>
          <p:nvPr/>
        </p:nvSpPr>
        <p:spPr>
          <a:xfrm rot="5400000">
            <a:off x="8564105" y="3446776"/>
            <a:ext cx="3001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Anomaly Correlation Coefficient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EBFA0E9-7864-F44E-9984-8574ACDCDF27}"/>
              </a:ext>
            </a:extLst>
          </p:cNvPr>
          <p:cNvSpPr txBox="1"/>
          <p:nvPr/>
        </p:nvSpPr>
        <p:spPr>
          <a:xfrm>
            <a:off x="926986" y="158247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CanESM</a:t>
            </a:r>
            <a:endParaRPr lang="en-GB" b="1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B16AE58-2690-1F46-8042-E782A6CAB756}"/>
              </a:ext>
            </a:extLst>
          </p:cNvPr>
          <p:cNvSpPr txBox="1"/>
          <p:nvPr/>
        </p:nvSpPr>
        <p:spPr>
          <a:xfrm>
            <a:off x="502190" y="288963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CMCC-CM2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3FE014-F954-1D4D-A675-1505D457762D}"/>
              </a:ext>
            </a:extLst>
          </p:cNvPr>
          <p:cNvSpPr txBox="1"/>
          <p:nvPr/>
        </p:nvSpPr>
        <p:spPr>
          <a:xfrm>
            <a:off x="784319" y="419678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EC-Earth3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AEBDFDB-0301-1E47-A3C9-A92E969D8669}"/>
              </a:ext>
            </a:extLst>
          </p:cNvPr>
          <p:cNvSpPr txBox="1"/>
          <p:nvPr/>
        </p:nvSpPr>
        <p:spPr>
          <a:xfrm>
            <a:off x="19687" y="5503945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HadGEM3-GC31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C09EC5-5231-1648-B204-7E708BD4EF43}"/>
              </a:ext>
            </a:extLst>
          </p:cNvPr>
          <p:cNvSpPr/>
          <p:nvPr/>
        </p:nvSpPr>
        <p:spPr>
          <a:xfrm>
            <a:off x="2619357" y="925239"/>
            <a:ext cx="6613005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08BB6F3-8FA3-F343-B803-0BFCD5C8E0C2}"/>
              </a:ext>
            </a:extLst>
          </p:cNvPr>
          <p:cNvSpPr txBox="1"/>
          <p:nvPr/>
        </p:nvSpPr>
        <p:spPr>
          <a:xfrm>
            <a:off x="7874666" y="792876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2B401F-DFAF-104A-83FF-C6A3DF1B5533}"/>
              </a:ext>
            </a:extLst>
          </p:cNvPr>
          <p:cNvSpPr txBox="1"/>
          <p:nvPr/>
        </p:nvSpPr>
        <p:spPr>
          <a:xfrm>
            <a:off x="5877864" y="792876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8EC8320-08A5-6941-B05B-07B76E21FF0C}"/>
              </a:ext>
            </a:extLst>
          </p:cNvPr>
          <p:cNvSpPr txBox="1"/>
          <p:nvPr/>
        </p:nvSpPr>
        <p:spPr>
          <a:xfrm>
            <a:off x="4277865" y="79287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87F88E0-6B2D-9C45-9A0B-5ED74EB3BE67}"/>
              </a:ext>
            </a:extLst>
          </p:cNvPr>
          <p:cNvSpPr txBox="1"/>
          <p:nvPr/>
        </p:nvSpPr>
        <p:spPr>
          <a:xfrm>
            <a:off x="2629189" y="79287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59BBC5E-9C44-F645-8E9E-5E29CCC3C876}"/>
              </a:ext>
            </a:extLst>
          </p:cNvPr>
          <p:cNvSpPr/>
          <p:nvPr/>
        </p:nvSpPr>
        <p:spPr>
          <a:xfrm>
            <a:off x="2512349" y="2341204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E8C7BBF-F95C-B346-9DF4-FA6F707A5A84}"/>
              </a:ext>
            </a:extLst>
          </p:cNvPr>
          <p:cNvSpPr/>
          <p:nvPr/>
        </p:nvSpPr>
        <p:spPr>
          <a:xfrm>
            <a:off x="2457363" y="3652843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CB621D4-624A-0747-8DF5-0E1F4D9CE203}"/>
              </a:ext>
            </a:extLst>
          </p:cNvPr>
          <p:cNvSpPr/>
          <p:nvPr/>
        </p:nvSpPr>
        <p:spPr>
          <a:xfrm>
            <a:off x="2457363" y="4951439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7DE843E-5F54-C94A-9DBA-C486B2BEF2F1}"/>
              </a:ext>
            </a:extLst>
          </p:cNvPr>
          <p:cNvSpPr/>
          <p:nvPr/>
        </p:nvSpPr>
        <p:spPr>
          <a:xfrm>
            <a:off x="2218755" y="795593"/>
            <a:ext cx="409484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Espace réservé du pied de page 3">
            <a:extLst>
              <a:ext uri="{FF2B5EF4-FFF2-40B4-BE49-F238E27FC236}">
                <a16:creationId xmlns:a16="http://schemas.microsoft.com/office/drawing/2014/main" id="{565AAB99-7045-BB41-BF80-51D5CDCA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E58E3-A073-9F40-B85F-6EAF1037215F}"/>
              </a:ext>
            </a:extLst>
          </p:cNvPr>
          <p:cNvSpPr txBox="1"/>
          <p:nvPr/>
        </p:nvSpPr>
        <p:spPr>
          <a:xfrm>
            <a:off x="10356422" y="1453762"/>
            <a:ext cx="157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Study Period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1970-2014</a:t>
            </a:r>
          </a:p>
        </p:txBody>
      </p:sp>
    </p:spTree>
    <p:extLst>
      <p:ext uri="{BB962C8B-B14F-4D97-AF65-F5344CB8AC3E}">
        <p14:creationId xmlns:p14="http://schemas.microsoft.com/office/powerpoint/2010/main" val="4220848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18" y="245206"/>
            <a:ext cx="10074311" cy="53428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Predictive</a:t>
            </a:r>
            <a:r>
              <a:rPr lang="fr-FR" dirty="0"/>
              <a:t> </a:t>
            </a:r>
            <a:r>
              <a:rPr lang="fr-FR" dirty="0" err="1"/>
              <a:t>skill</a:t>
            </a:r>
            <a:r>
              <a:rPr lang="fr-FR" dirty="0"/>
              <a:t> of OHC </a:t>
            </a:r>
            <a:r>
              <a:rPr lang="fr-FR" dirty="0" err="1"/>
              <a:t>from</a:t>
            </a:r>
            <a:r>
              <a:rPr lang="fr-FR" dirty="0"/>
              <a:t> 0-700m (</a:t>
            </a:r>
            <a:r>
              <a:rPr lang="fr-FR" dirty="0" err="1"/>
              <a:t>Anom</a:t>
            </a:r>
            <a:r>
              <a:rPr lang="fr-FR" dirty="0"/>
              <a:t>. </a:t>
            </a:r>
            <a:r>
              <a:rPr lang="fr-FR" dirty="0" err="1"/>
              <a:t>Init</a:t>
            </a:r>
            <a:r>
              <a:rPr lang="fr-FR" dirty="0"/>
              <a:t>.)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7</a:t>
            </a:fld>
            <a:endParaRPr lang="fr-FR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8C5095E-A279-884B-8FE1-160126D74DEE}"/>
              </a:ext>
            </a:extLst>
          </p:cNvPr>
          <p:cNvGrpSpPr/>
          <p:nvPr/>
        </p:nvGrpSpPr>
        <p:grpSpPr>
          <a:xfrm>
            <a:off x="2218754" y="1011949"/>
            <a:ext cx="6818248" cy="3930016"/>
            <a:chOff x="1" y="-3"/>
            <a:chExt cx="10847070" cy="6252215"/>
          </a:xfrm>
        </p:grpSpPr>
        <p:pic>
          <p:nvPicPr>
            <p:cNvPr id="87" name="Picture 86" descr="Map&#10;&#10;Description automatically generated">
              <a:extLst>
                <a:ext uri="{FF2B5EF4-FFF2-40B4-BE49-F238E27FC236}">
                  <a16:creationId xmlns:a16="http://schemas.microsoft.com/office/drawing/2014/main" id="{FA0A1F30-AE55-FF46-8966-7F92F9E066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2" b="17216"/>
            <a:stretch/>
          </p:blipFill>
          <p:spPr>
            <a:xfrm>
              <a:off x="1" y="2"/>
              <a:ext cx="2948940" cy="2084070"/>
            </a:xfrm>
            <a:prstGeom prst="rect">
              <a:avLst/>
            </a:prstGeom>
          </p:spPr>
        </p:pic>
        <p:pic>
          <p:nvPicPr>
            <p:cNvPr id="88" name="Picture 87" descr="Map&#10;&#10;Description automatically generated">
              <a:extLst>
                <a:ext uri="{FF2B5EF4-FFF2-40B4-BE49-F238E27FC236}">
                  <a16:creationId xmlns:a16="http://schemas.microsoft.com/office/drawing/2014/main" id="{11361FA2-90DC-5C45-A328-5DEF25629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7" r="2483" b="17216"/>
            <a:stretch/>
          </p:blipFill>
          <p:spPr>
            <a:xfrm>
              <a:off x="2948941" y="-3"/>
              <a:ext cx="2632710" cy="2084071"/>
            </a:xfrm>
            <a:prstGeom prst="rect">
              <a:avLst/>
            </a:prstGeom>
          </p:spPr>
        </p:pic>
        <p:pic>
          <p:nvPicPr>
            <p:cNvPr id="89" name="Picture 88" descr="Map&#10;&#10;Description automatically generated">
              <a:extLst>
                <a:ext uri="{FF2B5EF4-FFF2-40B4-BE49-F238E27FC236}">
                  <a16:creationId xmlns:a16="http://schemas.microsoft.com/office/drawing/2014/main" id="{053A19A3-1579-2B41-849F-6E1EADED6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2" r="2438" b="17216"/>
            <a:stretch/>
          </p:blipFill>
          <p:spPr>
            <a:xfrm>
              <a:off x="8214361" y="0"/>
              <a:ext cx="2632710" cy="2084071"/>
            </a:xfrm>
            <a:prstGeom prst="rect">
              <a:avLst/>
            </a:prstGeom>
          </p:spPr>
        </p:pic>
        <p:pic>
          <p:nvPicPr>
            <p:cNvPr id="90" name="Picture 89" descr="Map&#10;&#10;Description automatically generated">
              <a:extLst>
                <a:ext uri="{FF2B5EF4-FFF2-40B4-BE49-F238E27FC236}">
                  <a16:creationId xmlns:a16="http://schemas.microsoft.com/office/drawing/2014/main" id="{F6CA558D-AEC2-EA45-81E0-B14E4357D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65" r="2474" b="17216"/>
            <a:stretch/>
          </p:blipFill>
          <p:spPr>
            <a:xfrm>
              <a:off x="5581651" y="-3"/>
              <a:ext cx="2632710" cy="2084071"/>
            </a:xfrm>
            <a:prstGeom prst="rect">
              <a:avLst/>
            </a:prstGeom>
          </p:spPr>
        </p:pic>
        <p:pic>
          <p:nvPicPr>
            <p:cNvPr id="91" name="Picture 90" descr="Map&#10;&#10;Description automatically generated">
              <a:extLst>
                <a:ext uri="{FF2B5EF4-FFF2-40B4-BE49-F238E27FC236}">
                  <a16:creationId xmlns:a16="http://schemas.microsoft.com/office/drawing/2014/main" id="{D073EADB-7369-0F42-B1FA-22DBC10318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90" r="2301" b="17299"/>
            <a:stretch/>
          </p:blipFill>
          <p:spPr>
            <a:xfrm>
              <a:off x="5582408" y="2084068"/>
              <a:ext cx="2631197" cy="2084070"/>
            </a:xfrm>
            <a:prstGeom prst="rect">
              <a:avLst/>
            </a:prstGeom>
          </p:spPr>
        </p:pic>
        <p:pic>
          <p:nvPicPr>
            <p:cNvPr id="92" name="Picture 91" descr="Map&#10;&#10;Description automatically generated">
              <a:extLst>
                <a:ext uri="{FF2B5EF4-FFF2-40B4-BE49-F238E27FC236}">
                  <a16:creationId xmlns:a16="http://schemas.microsoft.com/office/drawing/2014/main" id="{1FC498E2-C6A5-5C4E-BAFC-3E42F36A0A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2" b="17299"/>
            <a:stretch/>
          </p:blipFill>
          <p:spPr>
            <a:xfrm>
              <a:off x="1" y="2086381"/>
              <a:ext cx="2948940" cy="2084070"/>
            </a:xfrm>
            <a:prstGeom prst="rect">
              <a:avLst/>
            </a:prstGeom>
          </p:spPr>
        </p:pic>
        <p:pic>
          <p:nvPicPr>
            <p:cNvPr id="93" name="Picture 92" descr="Map&#10;&#10;Description automatically generated">
              <a:extLst>
                <a:ext uri="{FF2B5EF4-FFF2-40B4-BE49-F238E27FC236}">
                  <a16:creationId xmlns:a16="http://schemas.microsoft.com/office/drawing/2014/main" id="{5F556641-462F-A84E-A9FE-3F4AA67F22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0" r="2481" b="17299"/>
            <a:stretch/>
          </p:blipFill>
          <p:spPr>
            <a:xfrm>
              <a:off x="2950454" y="2084068"/>
              <a:ext cx="2631197" cy="2084070"/>
            </a:xfrm>
            <a:prstGeom prst="rect">
              <a:avLst/>
            </a:prstGeom>
          </p:spPr>
        </p:pic>
        <p:pic>
          <p:nvPicPr>
            <p:cNvPr id="94" name="Picture 93" descr="Map&#10;&#10;Description automatically generated">
              <a:extLst>
                <a:ext uri="{FF2B5EF4-FFF2-40B4-BE49-F238E27FC236}">
                  <a16:creationId xmlns:a16="http://schemas.microsoft.com/office/drawing/2014/main" id="{5C415162-737B-EE45-818A-CDD3472153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9" r="2321" b="17298"/>
            <a:stretch/>
          </p:blipFill>
          <p:spPr>
            <a:xfrm>
              <a:off x="8215116" y="2084068"/>
              <a:ext cx="2631197" cy="2084070"/>
            </a:xfrm>
            <a:prstGeom prst="rect">
              <a:avLst/>
            </a:prstGeom>
          </p:spPr>
        </p:pic>
        <p:pic>
          <p:nvPicPr>
            <p:cNvPr id="95" name="Picture 94" descr="Map&#10;&#10;Description automatically generated">
              <a:extLst>
                <a:ext uri="{FF2B5EF4-FFF2-40B4-BE49-F238E27FC236}">
                  <a16:creationId xmlns:a16="http://schemas.microsoft.com/office/drawing/2014/main" id="{87410E67-D416-CA43-8961-AC97E1F9F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2" t="301" r="2378" b="17299"/>
            <a:stretch/>
          </p:blipFill>
          <p:spPr>
            <a:xfrm>
              <a:off x="5585218" y="4175747"/>
              <a:ext cx="2631197" cy="2076465"/>
            </a:xfrm>
            <a:prstGeom prst="rect">
              <a:avLst/>
            </a:prstGeom>
          </p:spPr>
        </p:pic>
        <p:pic>
          <p:nvPicPr>
            <p:cNvPr id="96" name="Picture 95" descr="Map&#10;&#10;Description automatically generated">
              <a:extLst>
                <a:ext uri="{FF2B5EF4-FFF2-40B4-BE49-F238E27FC236}">
                  <a16:creationId xmlns:a16="http://schemas.microsoft.com/office/drawing/2014/main" id="{D110BD2E-52D4-CA4F-A417-E4B8B58FC0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82" b="17399"/>
            <a:stretch/>
          </p:blipFill>
          <p:spPr>
            <a:xfrm>
              <a:off x="1" y="4168653"/>
              <a:ext cx="2948940" cy="2081544"/>
            </a:xfrm>
            <a:prstGeom prst="rect">
              <a:avLst/>
            </a:prstGeom>
          </p:spPr>
        </p:pic>
        <p:pic>
          <p:nvPicPr>
            <p:cNvPr id="97" name="Picture 96" descr="Map&#10;&#10;Description automatically generated">
              <a:extLst>
                <a:ext uri="{FF2B5EF4-FFF2-40B4-BE49-F238E27FC236}">
                  <a16:creationId xmlns:a16="http://schemas.microsoft.com/office/drawing/2014/main" id="{AECD5813-FDB9-6A45-A3C5-A93748D1E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72" r="2217" b="17298"/>
            <a:stretch/>
          </p:blipFill>
          <p:spPr>
            <a:xfrm>
              <a:off x="2949426" y="4164332"/>
              <a:ext cx="2631199" cy="2084069"/>
            </a:xfrm>
            <a:prstGeom prst="rect">
              <a:avLst/>
            </a:prstGeom>
          </p:spPr>
        </p:pic>
        <p:pic>
          <p:nvPicPr>
            <p:cNvPr id="98" name="Picture 97" descr="Map&#10;&#10;Description automatically generated">
              <a:extLst>
                <a:ext uri="{FF2B5EF4-FFF2-40B4-BE49-F238E27FC236}">
                  <a16:creationId xmlns:a16="http://schemas.microsoft.com/office/drawing/2014/main" id="{E90AC29B-7C1D-CA4B-A6AC-E303ACCBAF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0" r="2549" b="17299"/>
            <a:stretch/>
          </p:blipFill>
          <p:spPr>
            <a:xfrm>
              <a:off x="8213603" y="4168136"/>
              <a:ext cx="2631197" cy="2084069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75821B7-A75B-844A-AD28-DD7FC8533A7A}"/>
              </a:ext>
            </a:extLst>
          </p:cNvPr>
          <p:cNvGrpSpPr/>
          <p:nvPr/>
        </p:nvGrpSpPr>
        <p:grpSpPr>
          <a:xfrm>
            <a:off x="2222355" y="4938117"/>
            <a:ext cx="6813220" cy="1312824"/>
            <a:chOff x="0" y="6245703"/>
            <a:chExt cx="10839071" cy="2088556"/>
          </a:xfrm>
        </p:grpSpPr>
        <p:pic>
          <p:nvPicPr>
            <p:cNvPr id="83" name="Picture 82" descr="Map&#10;&#10;Description automatically generated">
              <a:extLst>
                <a:ext uri="{FF2B5EF4-FFF2-40B4-BE49-F238E27FC236}">
                  <a16:creationId xmlns:a16="http://schemas.microsoft.com/office/drawing/2014/main" id="{091E11F3-D875-894A-8D3E-1C493FD18A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17" t="711" r="2373" b="17343"/>
            <a:stretch/>
          </p:blipFill>
          <p:spPr>
            <a:xfrm>
              <a:off x="5576677" y="6263099"/>
              <a:ext cx="2631197" cy="2065052"/>
            </a:xfrm>
            <a:prstGeom prst="rect">
              <a:avLst/>
            </a:prstGeom>
          </p:spPr>
        </p:pic>
        <p:pic>
          <p:nvPicPr>
            <p:cNvPr id="84" name="Picture 83" descr="Chart, map&#10;&#10;Description automatically generated">
              <a:extLst>
                <a:ext uri="{FF2B5EF4-FFF2-40B4-BE49-F238E27FC236}">
                  <a16:creationId xmlns:a16="http://schemas.microsoft.com/office/drawing/2014/main" id="{B575C57F-379C-C045-8FA7-15DC69EFF8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4" b="17343"/>
            <a:stretch/>
          </p:blipFill>
          <p:spPr>
            <a:xfrm>
              <a:off x="0" y="6245703"/>
              <a:ext cx="2944346" cy="2082962"/>
            </a:xfrm>
            <a:prstGeom prst="rect">
              <a:avLst/>
            </a:prstGeom>
          </p:spPr>
        </p:pic>
        <p:pic>
          <p:nvPicPr>
            <p:cNvPr id="85" name="Picture 84" descr="Chart, map&#10;&#10;Description automatically generated">
              <a:extLst>
                <a:ext uri="{FF2B5EF4-FFF2-40B4-BE49-F238E27FC236}">
                  <a16:creationId xmlns:a16="http://schemas.microsoft.com/office/drawing/2014/main" id="{E83A1B11-41AB-AE45-86C4-EDCB3C86EA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62" t="-72" r="2228" b="17220"/>
            <a:stretch/>
          </p:blipFill>
          <p:spPr>
            <a:xfrm>
              <a:off x="2945480" y="6246389"/>
              <a:ext cx="2631197" cy="2087870"/>
            </a:xfrm>
            <a:prstGeom prst="rect">
              <a:avLst/>
            </a:prstGeom>
          </p:spPr>
        </p:pic>
        <p:pic>
          <p:nvPicPr>
            <p:cNvPr id="86" name="Picture 85" descr="Map&#10;&#10;Description automatically generated">
              <a:extLst>
                <a:ext uri="{FF2B5EF4-FFF2-40B4-BE49-F238E27FC236}">
                  <a16:creationId xmlns:a16="http://schemas.microsoft.com/office/drawing/2014/main" id="{C87F64AE-A082-4440-B85E-2E1A53E1BA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28" r="2361" b="17343"/>
            <a:stretch/>
          </p:blipFill>
          <p:spPr>
            <a:xfrm>
              <a:off x="8207874" y="6248393"/>
              <a:ext cx="2631197" cy="2082962"/>
            </a:xfrm>
            <a:prstGeom prst="rect">
              <a:avLst/>
            </a:prstGeom>
          </p:spPr>
        </p:pic>
      </p:grpSp>
      <p:pic>
        <p:nvPicPr>
          <p:cNvPr id="114" name="Picture 113" descr="Map&#10;&#10;Description automatically generated">
            <a:extLst>
              <a:ext uri="{FF2B5EF4-FFF2-40B4-BE49-F238E27FC236}">
                <a16:creationId xmlns:a16="http://schemas.microsoft.com/office/drawing/2014/main" id="{6AB4CCBE-A78E-FD46-B8DD-4F847638B68D}"/>
              </a:ext>
            </a:extLst>
          </p:cNvPr>
          <p:cNvPicPr>
            <a:picLocks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89929" r="943" b="5761"/>
          <a:stretch/>
        </p:blipFill>
        <p:spPr>
          <a:xfrm rot="5400000" flipH="1">
            <a:off x="7393244" y="3539875"/>
            <a:ext cx="4783087" cy="252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05CB51-6F98-4C4F-BB70-180A8B811376}"/>
              </a:ext>
            </a:extLst>
          </p:cNvPr>
          <p:cNvSpPr txBox="1"/>
          <p:nvPr/>
        </p:nvSpPr>
        <p:spPr>
          <a:xfrm>
            <a:off x="9301505" y="127433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1.0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B34D8E1D-4C87-9942-8D3B-259E94F20988}"/>
              </a:ext>
            </a:extLst>
          </p:cNvPr>
          <p:cNvSpPr txBox="1"/>
          <p:nvPr/>
        </p:nvSpPr>
        <p:spPr>
          <a:xfrm>
            <a:off x="9301505" y="171422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0.8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E0577D75-C9EB-0E43-977D-6FA512CEE09A}"/>
              </a:ext>
            </a:extLst>
          </p:cNvPr>
          <p:cNvSpPr txBox="1"/>
          <p:nvPr/>
        </p:nvSpPr>
        <p:spPr>
          <a:xfrm>
            <a:off x="9301505" y="215411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0.6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D3D17B7D-87DD-E74C-9E37-F2F3FCEB28C5}"/>
              </a:ext>
            </a:extLst>
          </p:cNvPr>
          <p:cNvSpPr txBox="1"/>
          <p:nvPr/>
        </p:nvSpPr>
        <p:spPr>
          <a:xfrm>
            <a:off x="9301505" y="259400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0.4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F4E4CE55-3637-E445-8533-7DF2E21C878F}"/>
              </a:ext>
            </a:extLst>
          </p:cNvPr>
          <p:cNvSpPr txBox="1"/>
          <p:nvPr/>
        </p:nvSpPr>
        <p:spPr>
          <a:xfrm>
            <a:off x="9301505" y="303389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0.2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9876DFA0-61AA-564E-AB61-5554959502D0}"/>
              </a:ext>
            </a:extLst>
          </p:cNvPr>
          <p:cNvSpPr txBox="1"/>
          <p:nvPr/>
        </p:nvSpPr>
        <p:spPr>
          <a:xfrm>
            <a:off x="9301505" y="347378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0.0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94205D02-6881-8C46-849A-29A4E6DCCF0C}"/>
              </a:ext>
            </a:extLst>
          </p:cNvPr>
          <p:cNvSpPr txBox="1"/>
          <p:nvPr/>
        </p:nvSpPr>
        <p:spPr>
          <a:xfrm>
            <a:off x="9242194" y="3913677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-0.2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7428A910-754D-354B-9918-DE453B4B87A8}"/>
              </a:ext>
            </a:extLst>
          </p:cNvPr>
          <p:cNvSpPr txBox="1"/>
          <p:nvPr/>
        </p:nvSpPr>
        <p:spPr>
          <a:xfrm>
            <a:off x="9242194" y="4353568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-0.4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065E987E-25D8-E841-B5C1-CC36C1725E2E}"/>
              </a:ext>
            </a:extLst>
          </p:cNvPr>
          <p:cNvSpPr txBox="1"/>
          <p:nvPr/>
        </p:nvSpPr>
        <p:spPr>
          <a:xfrm>
            <a:off x="9242194" y="479345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-0.6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3F7CBA5-054C-B645-A973-8E8B96B910FE}"/>
              </a:ext>
            </a:extLst>
          </p:cNvPr>
          <p:cNvSpPr txBox="1"/>
          <p:nvPr/>
        </p:nvSpPr>
        <p:spPr>
          <a:xfrm>
            <a:off x="9242194" y="5233350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-0.9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EC8BE4D-9F9A-1A40-BB9F-08880CB6627B}"/>
              </a:ext>
            </a:extLst>
          </p:cNvPr>
          <p:cNvSpPr txBox="1"/>
          <p:nvPr/>
        </p:nvSpPr>
        <p:spPr>
          <a:xfrm>
            <a:off x="9242194" y="567323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-1.0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5F6D50B3-F90B-344A-B163-26FE8C89FA8C}"/>
              </a:ext>
            </a:extLst>
          </p:cNvPr>
          <p:cNvSpPr txBox="1"/>
          <p:nvPr/>
        </p:nvSpPr>
        <p:spPr>
          <a:xfrm rot="5400000">
            <a:off x="8564105" y="3446776"/>
            <a:ext cx="3001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Anomaly Correlation Coefficient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EBFA0E9-7864-F44E-9984-8574ACDCDF27}"/>
              </a:ext>
            </a:extLst>
          </p:cNvPr>
          <p:cNvSpPr txBox="1"/>
          <p:nvPr/>
        </p:nvSpPr>
        <p:spPr>
          <a:xfrm>
            <a:off x="926986" y="1582472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err="1"/>
              <a:t>CanESM</a:t>
            </a:r>
            <a:endParaRPr lang="en-GB" b="1" dirty="0"/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B16AE58-2690-1F46-8042-E782A6CAB756}"/>
              </a:ext>
            </a:extLst>
          </p:cNvPr>
          <p:cNvSpPr txBox="1"/>
          <p:nvPr/>
        </p:nvSpPr>
        <p:spPr>
          <a:xfrm>
            <a:off x="502190" y="2889630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CMCC-CM2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3A3FE014-F954-1D4D-A675-1505D457762D}"/>
              </a:ext>
            </a:extLst>
          </p:cNvPr>
          <p:cNvSpPr txBox="1"/>
          <p:nvPr/>
        </p:nvSpPr>
        <p:spPr>
          <a:xfrm>
            <a:off x="784319" y="4196788"/>
            <a:ext cx="126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EC-Earth3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CAEBDFDB-0301-1E47-A3C9-A92E969D8669}"/>
              </a:ext>
            </a:extLst>
          </p:cNvPr>
          <p:cNvSpPr txBox="1"/>
          <p:nvPr/>
        </p:nvSpPr>
        <p:spPr>
          <a:xfrm>
            <a:off x="19687" y="5503945"/>
            <a:ext cx="2028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HadGEM3-GC31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4C09EC5-5231-1648-B204-7E708BD4EF43}"/>
              </a:ext>
            </a:extLst>
          </p:cNvPr>
          <p:cNvSpPr/>
          <p:nvPr/>
        </p:nvSpPr>
        <p:spPr>
          <a:xfrm>
            <a:off x="2619357" y="925239"/>
            <a:ext cx="6613005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08BB6F3-8FA3-F343-B803-0BFCD5C8E0C2}"/>
              </a:ext>
            </a:extLst>
          </p:cNvPr>
          <p:cNvSpPr txBox="1"/>
          <p:nvPr/>
        </p:nvSpPr>
        <p:spPr>
          <a:xfrm>
            <a:off x="7874666" y="792876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D2B401F-DFAF-104A-83FF-C6A3DF1B5533}"/>
              </a:ext>
            </a:extLst>
          </p:cNvPr>
          <p:cNvSpPr txBox="1"/>
          <p:nvPr/>
        </p:nvSpPr>
        <p:spPr>
          <a:xfrm>
            <a:off x="5877864" y="792876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C8EC8320-08A5-6941-B05B-07B76E21FF0C}"/>
              </a:ext>
            </a:extLst>
          </p:cNvPr>
          <p:cNvSpPr txBox="1"/>
          <p:nvPr/>
        </p:nvSpPr>
        <p:spPr>
          <a:xfrm>
            <a:off x="4277865" y="79287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C87F88E0-6B2D-9C45-9A0B-5ED74EB3BE67}"/>
              </a:ext>
            </a:extLst>
          </p:cNvPr>
          <p:cNvSpPr txBox="1"/>
          <p:nvPr/>
        </p:nvSpPr>
        <p:spPr>
          <a:xfrm>
            <a:off x="2629189" y="79287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859BBC5E-9C44-F645-8E9E-5E29CCC3C876}"/>
              </a:ext>
            </a:extLst>
          </p:cNvPr>
          <p:cNvSpPr/>
          <p:nvPr/>
        </p:nvSpPr>
        <p:spPr>
          <a:xfrm>
            <a:off x="2512349" y="2341204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E8C7BBF-F95C-B346-9DF4-FA6F707A5A84}"/>
              </a:ext>
            </a:extLst>
          </p:cNvPr>
          <p:cNvSpPr/>
          <p:nvPr/>
        </p:nvSpPr>
        <p:spPr>
          <a:xfrm>
            <a:off x="2457363" y="3652843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7CB621D4-624A-0747-8DF5-0E1F4D9CE203}"/>
              </a:ext>
            </a:extLst>
          </p:cNvPr>
          <p:cNvSpPr/>
          <p:nvPr/>
        </p:nvSpPr>
        <p:spPr>
          <a:xfrm>
            <a:off x="2457363" y="4951439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7DE843E-5F54-C94A-9DBA-C486B2BEF2F1}"/>
              </a:ext>
            </a:extLst>
          </p:cNvPr>
          <p:cNvSpPr/>
          <p:nvPr/>
        </p:nvSpPr>
        <p:spPr>
          <a:xfrm>
            <a:off x="2218755" y="795593"/>
            <a:ext cx="409484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Espace réservé du pied de page 3">
            <a:extLst>
              <a:ext uri="{FF2B5EF4-FFF2-40B4-BE49-F238E27FC236}">
                <a16:creationId xmlns:a16="http://schemas.microsoft.com/office/drawing/2014/main" id="{565AAB99-7045-BB41-BF80-51D5CDCA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1E58E3-A073-9F40-B85F-6EAF1037215F}"/>
              </a:ext>
            </a:extLst>
          </p:cNvPr>
          <p:cNvSpPr txBox="1"/>
          <p:nvPr/>
        </p:nvSpPr>
        <p:spPr>
          <a:xfrm>
            <a:off x="10356422" y="1453762"/>
            <a:ext cx="157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Study Period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1970-2014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EEADB60-FB43-664C-AFA7-930CBF72A8D1}"/>
              </a:ext>
            </a:extLst>
          </p:cNvPr>
          <p:cNvSpPr/>
          <p:nvPr/>
        </p:nvSpPr>
        <p:spPr>
          <a:xfrm>
            <a:off x="2281212" y="1092408"/>
            <a:ext cx="6843316" cy="130841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A1BFC1-FEB3-E64D-88DA-57810A4D204D}"/>
              </a:ext>
            </a:extLst>
          </p:cNvPr>
          <p:cNvSpPr txBox="1"/>
          <p:nvPr/>
        </p:nvSpPr>
        <p:spPr>
          <a:xfrm>
            <a:off x="3319327" y="2519965"/>
            <a:ext cx="521306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In some models initialization can substantially change the simulated forced response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4852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18" y="245206"/>
            <a:ext cx="10074311" cy="53428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Predictive</a:t>
            </a:r>
            <a:r>
              <a:rPr lang="fr-FR" dirty="0"/>
              <a:t> </a:t>
            </a:r>
            <a:r>
              <a:rPr lang="fr-FR" dirty="0" err="1"/>
              <a:t>skill</a:t>
            </a:r>
            <a:r>
              <a:rPr lang="fr-FR" dirty="0"/>
              <a:t> of OHC </a:t>
            </a:r>
            <a:r>
              <a:rPr lang="fr-FR" dirty="0" err="1"/>
              <a:t>from</a:t>
            </a:r>
            <a:r>
              <a:rPr lang="fr-FR" dirty="0"/>
              <a:t> 0-700m (Full Field </a:t>
            </a:r>
            <a:r>
              <a:rPr lang="fr-FR" dirty="0" err="1"/>
              <a:t>Init</a:t>
            </a:r>
            <a:r>
              <a:rPr lang="fr-FR" dirty="0"/>
              <a:t>.)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8</a:t>
            </a:fld>
            <a:endParaRPr lang="fr-FR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4D9E072-311E-264F-81E1-229055D43F5F}"/>
              </a:ext>
            </a:extLst>
          </p:cNvPr>
          <p:cNvGrpSpPr/>
          <p:nvPr/>
        </p:nvGrpSpPr>
        <p:grpSpPr>
          <a:xfrm>
            <a:off x="2212437" y="1011949"/>
            <a:ext cx="6813306" cy="5316014"/>
            <a:chOff x="2251765" y="844805"/>
            <a:chExt cx="6813306" cy="5316014"/>
          </a:xfrm>
        </p:grpSpPr>
        <p:pic>
          <p:nvPicPr>
            <p:cNvPr id="100" name="Picture 99" descr="Map&#10;&#10;Description automatically generated">
              <a:extLst>
                <a:ext uri="{FF2B5EF4-FFF2-40B4-BE49-F238E27FC236}">
                  <a16:creationId xmlns:a16="http://schemas.microsoft.com/office/drawing/2014/main" id="{03551852-98F8-5644-B439-FD01FBD2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9" r="2471" b="17343"/>
            <a:stretch/>
          </p:blipFill>
          <p:spPr>
            <a:xfrm>
              <a:off x="5754841" y="845560"/>
              <a:ext cx="1653918" cy="1309308"/>
            </a:xfrm>
            <a:prstGeom prst="rect">
              <a:avLst/>
            </a:prstGeom>
          </p:spPr>
        </p:pic>
        <p:pic>
          <p:nvPicPr>
            <p:cNvPr id="101" name="Picture 100" descr="Map&#10;&#10;Description automatically generated">
              <a:extLst>
                <a:ext uri="{FF2B5EF4-FFF2-40B4-BE49-F238E27FC236}">
                  <a16:creationId xmlns:a16="http://schemas.microsoft.com/office/drawing/2014/main" id="{7F7726CD-4567-EA4A-99B3-E471302D6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4" b="17343"/>
            <a:stretch/>
          </p:blipFill>
          <p:spPr>
            <a:xfrm>
              <a:off x="2251851" y="846076"/>
              <a:ext cx="1850756" cy="1309308"/>
            </a:xfrm>
            <a:prstGeom prst="rect">
              <a:avLst/>
            </a:prstGeom>
          </p:spPr>
        </p:pic>
        <p:pic>
          <p:nvPicPr>
            <p:cNvPr id="102" name="Picture 101" descr="Map&#10;&#10;Description automatically generated">
              <a:extLst>
                <a:ext uri="{FF2B5EF4-FFF2-40B4-BE49-F238E27FC236}">
                  <a16:creationId xmlns:a16="http://schemas.microsoft.com/office/drawing/2014/main" id="{654CEA65-5335-1849-930D-67765676C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3" r="2596" b="17148"/>
            <a:stretch/>
          </p:blipFill>
          <p:spPr>
            <a:xfrm>
              <a:off x="4100926" y="845560"/>
              <a:ext cx="1653918" cy="1312393"/>
            </a:xfrm>
            <a:prstGeom prst="rect">
              <a:avLst/>
            </a:prstGeom>
          </p:spPr>
        </p:pic>
        <p:pic>
          <p:nvPicPr>
            <p:cNvPr id="103" name="Picture 102" descr="Map&#10;&#10;Description automatically generated">
              <a:extLst>
                <a:ext uri="{FF2B5EF4-FFF2-40B4-BE49-F238E27FC236}">
                  <a16:creationId xmlns:a16="http://schemas.microsoft.com/office/drawing/2014/main" id="{88C04111-4A65-6048-8BD0-886DD8BC1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3" r="2149" b="17343"/>
            <a:stretch/>
          </p:blipFill>
          <p:spPr>
            <a:xfrm>
              <a:off x="7402652" y="844805"/>
              <a:ext cx="1662419" cy="1309308"/>
            </a:xfrm>
            <a:prstGeom prst="rect">
              <a:avLst/>
            </a:prstGeom>
          </p:spPr>
        </p:pic>
        <p:pic>
          <p:nvPicPr>
            <p:cNvPr id="104" name="Picture 103" descr="Map&#10;&#10;Description automatically generated">
              <a:extLst>
                <a:ext uri="{FF2B5EF4-FFF2-40B4-BE49-F238E27FC236}">
                  <a16:creationId xmlns:a16="http://schemas.microsoft.com/office/drawing/2014/main" id="{F3B1499A-B280-9849-8DD4-B0A6DACB5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8" r="2457" b="17148"/>
            <a:stretch/>
          </p:blipFill>
          <p:spPr>
            <a:xfrm>
              <a:off x="7406717" y="2155388"/>
              <a:ext cx="1657395" cy="1312393"/>
            </a:xfrm>
            <a:prstGeom prst="rect">
              <a:avLst/>
            </a:prstGeom>
          </p:spPr>
        </p:pic>
        <p:pic>
          <p:nvPicPr>
            <p:cNvPr id="105" name="Picture 104" descr="Map&#10;&#10;Description automatically generated">
              <a:extLst>
                <a:ext uri="{FF2B5EF4-FFF2-40B4-BE49-F238E27FC236}">
                  <a16:creationId xmlns:a16="http://schemas.microsoft.com/office/drawing/2014/main" id="{570FAFD4-EF58-5D47-A550-FB8F818A1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6" r="2096" b="17415"/>
            <a:stretch/>
          </p:blipFill>
          <p:spPr>
            <a:xfrm>
              <a:off x="5754943" y="2155265"/>
              <a:ext cx="1662420" cy="1308156"/>
            </a:xfrm>
            <a:prstGeom prst="rect">
              <a:avLst/>
            </a:prstGeom>
          </p:spPr>
        </p:pic>
        <p:pic>
          <p:nvPicPr>
            <p:cNvPr id="106" name="Picture 105" descr="Chart, map&#10;&#10;Description automatically generated">
              <a:extLst>
                <a:ext uri="{FF2B5EF4-FFF2-40B4-BE49-F238E27FC236}">
                  <a16:creationId xmlns:a16="http://schemas.microsoft.com/office/drawing/2014/main" id="{345C1D87-D5CD-1545-A53E-328CF6111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1" b="17343"/>
            <a:stretch/>
          </p:blipFill>
          <p:spPr>
            <a:xfrm>
              <a:off x="2251851" y="2154113"/>
              <a:ext cx="1855181" cy="1309308"/>
            </a:xfrm>
            <a:prstGeom prst="rect">
              <a:avLst/>
            </a:prstGeom>
          </p:spPr>
        </p:pic>
        <p:pic>
          <p:nvPicPr>
            <p:cNvPr id="107" name="Picture 106" descr="Map&#10;&#10;Description automatically generated">
              <a:extLst>
                <a:ext uri="{FF2B5EF4-FFF2-40B4-BE49-F238E27FC236}">
                  <a16:creationId xmlns:a16="http://schemas.microsoft.com/office/drawing/2014/main" id="{F5FCF605-C4CC-ED41-9A9F-D5B4C2175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9" r="2084" b="17343"/>
            <a:stretch/>
          </p:blipFill>
          <p:spPr>
            <a:xfrm>
              <a:off x="4103793" y="2154545"/>
              <a:ext cx="1662419" cy="1309308"/>
            </a:xfrm>
            <a:prstGeom prst="rect">
              <a:avLst/>
            </a:prstGeom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FCC3364-ED57-8E4D-B756-CCE931902E01}"/>
                </a:ext>
              </a:extLst>
            </p:cNvPr>
            <p:cNvGrpSpPr/>
            <p:nvPr/>
          </p:nvGrpSpPr>
          <p:grpSpPr>
            <a:xfrm>
              <a:off x="2251765" y="3461780"/>
              <a:ext cx="6812347" cy="2699039"/>
              <a:chOff x="0" y="0"/>
              <a:chExt cx="10837683" cy="4293870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76ED6E73-374E-2548-BD4D-14B342B550D3}"/>
                  </a:ext>
                </a:extLst>
              </p:cNvPr>
              <p:cNvGrpSpPr/>
              <p:nvPr/>
            </p:nvGrpSpPr>
            <p:grpSpPr>
              <a:xfrm>
                <a:off x="0" y="0"/>
                <a:ext cx="10837546" cy="2088684"/>
                <a:chOff x="0" y="6242768"/>
                <a:chExt cx="10837546" cy="2088684"/>
              </a:xfrm>
            </p:grpSpPr>
            <p:pic>
              <p:nvPicPr>
                <p:cNvPr id="119" name="Picture 118" descr="Chart, map&#10;&#10;Description automatically generated">
                  <a:extLst>
                    <a:ext uri="{FF2B5EF4-FFF2-40B4-BE49-F238E27FC236}">
                      <a16:creationId xmlns:a16="http://schemas.microsoft.com/office/drawing/2014/main" id="{5F88C2C4-E743-3B45-990B-50E38798DA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64" r="2510" b="17343"/>
                <a:stretch/>
              </p:blipFill>
              <p:spPr>
                <a:xfrm>
                  <a:off x="2950681" y="6248490"/>
                  <a:ext cx="2628651" cy="2082962"/>
                </a:xfrm>
                <a:prstGeom prst="rect">
                  <a:avLst/>
                </a:prstGeom>
              </p:spPr>
            </p:pic>
            <p:pic>
              <p:nvPicPr>
                <p:cNvPr id="120" name="Picture 119" descr="Chart, map&#10;&#10;Description automatically generated">
                  <a:extLst>
                    <a:ext uri="{FF2B5EF4-FFF2-40B4-BE49-F238E27FC236}">
                      <a16:creationId xmlns:a16="http://schemas.microsoft.com/office/drawing/2014/main" id="{3129D82F-F80C-BA48-B7DB-0602185F8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401" b="17273"/>
                <a:stretch/>
              </p:blipFill>
              <p:spPr>
                <a:xfrm>
                  <a:off x="0" y="6244904"/>
                  <a:ext cx="2951386" cy="2084716"/>
                </a:xfrm>
                <a:prstGeom prst="rect">
                  <a:avLst/>
                </a:prstGeom>
              </p:spPr>
            </p:pic>
            <p:pic>
              <p:nvPicPr>
                <p:cNvPr id="121" name="Picture 120" descr="Map&#10;&#10;Description automatically generated">
                  <a:extLst>
                    <a:ext uri="{FF2B5EF4-FFF2-40B4-BE49-F238E27FC236}">
                      <a16:creationId xmlns:a16="http://schemas.microsoft.com/office/drawing/2014/main" id="{52CEB9F5-C086-B44D-8EFF-CC71EA653C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442" r="2399" b="17148"/>
                <a:stretch/>
              </p:blipFill>
              <p:spPr>
                <a:xfrm>
                  <a:off x="8201874" y="6242768"/>
                  <a:ext cx="2635672" cy="2087870"/>
                </a:xfrm>
                <a:prstGeom prst="rect">
                  <a:avLst/>
                </a:prstGeom>
              </p:spPr>
            </p:pic>
          </p:grpSp>
          <p:pic>
            <p:nvPicPr>
              <p:cNvPr id="115" name="Picture 114" descr="Map&#10;&#10;Description automatically generated">
                <a:extLst>
                  <a:ext uri="{FF2B5EF4-FFF2-40B4-BE49-F238E27FC236}">
                    <a16:creationId xmlns:a16="http://schemas.microsoft.com/office/drawing/2014/main" id="{1BFDA149-23AF-9D4C-9F69-15FB0DF93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0" r="2462" b="12353"/>
              <a:stretch/>
            </p:blipFill>
            <p:spPr>
              <a:xfrm>
                <a:off x="5570717" y="2085097"/>
                <a:ext cx="2635672" cy="2208696"/>
              </a:xfrm>
              <a:prstGeom prst="rect">
                <a:avLst/>
              </a:prstGeom>
            </p:spPr>
          </p:pic>
          <p:pic>
            <p:nvPicPr>
              <p:cNvPr id="116" name="Picture 115" descr="Chart, map&#10;&#10;Description automatically generated">
                <a:extLst>
                  <a:ext uri="{FF2B5EF4-FFF2-40B4-BE49-F238E27FC236}">
                    <a16:creationId xmlns:a16="http://schemas.microsoft.com/office/drawing/2014/main" id="{11866FEF-9E47-AE4F-8160-45ADF94CF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353"/>
              <a:stretch/>
            </p:blipFill>
            <p:spPr>
              <a:xfrm>
                <a:off x="0" y="2085174"/>
                <a:ext cx="3024000" cy="2208696"/>
              </a:xfrm>
              <a:prstGeom prst="rect">
                <a:avLst/>
              </a:prstGeom>
            </p:spPr>
          </p:pic>
          <p:pic>
            <p:nvPicPr>
              <p:cNvPr id="117" name="Picture 116" descr="Map&#10;&#10;Description automatically generated">
                <a:extLst>
                  <a:ext uri="{FF2B5EF4-FFF2-40B4-BE49-F238E27FC236}">
                    <a16:creationId xmlns:a16="http://schemas.microsoft.com/office/drawing/2014/main" id="{23702489-56D9-9240-ACF5-E0447451E8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0" r="2462" b="12353"/>
              <a:stretch/>
            </p:blipFill>
            <p:spPr>
              <a:xfrm>
                <a:off x="2946871" y="2085097"/>
                <a:ext cx="2635672" cy="2208696"/>
              </a:xfrm>
              <a:prstGeom prst="rect">
                <a:avLst/>
              </a:prstGeom>
            </p:spPr>
          </p:pic>
          <p:pic>
            <p:nvPicPr>
              <p:cNvPr id="118" name="Picture 117" descr="Map&#10;&#10;Description automatically generated">
                <a:extLst>
                  <a:ext uri="{FF2B5EF4-FFF2-40B4-BE49-F238E27FC236}">
                    <a16:creationId xmlns:a16="http://schemas.microsoft.com/office/drawing/2014/main" id="{17531C0A-C0B1-5A4A-A016-C4F56C33DC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7" r="2220" b="12396"/>
              <a:stretch/>
            </p:blipFill>
            <p:spPr>
              <a:xfrm>
                <a:off x="8201874" y="2086174"/>
                <a:ext cx="2635809" cy="2207619"/>
              </a:xfrm>
              <a:prstGeom prst="rect">
                <a:avLst/>
              </a:prstGeom>
            </p:spPr>
          </p:pic>
        </p:grp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3BF1BBE7-C0EB-9A4F-B259-E25F6EB3F251}"/>
                </a:ext>
              </a:extLst>
            </p:cNvPr>
            <p:cNvSpPr/>
            <p:nvPr/>
          </p:nvSpPr>
          <p:spPr>
            <a:xfrm>
              <a:off x="5758819" y="3465377"/>
              <a:ext cx="1645442" cy="1307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pic>
        <p:nvPicPr>
          <p:cNvPr id="122" name="Picture 121" descr="Map&#10;&#10;Description automatically generated">
            <a:extLst>
              <a:ext uri="{FF2B5EF4-FFF2-40B4-BE49-F238E27FC236}">
                <a16:creationId xmlns:a16="http://schemas.microsoft.com/office/drawing/2014/main" id="{F0906AE0-8A76-2444-9DB1-9F6D87D00526}"/>
              </a:ext>
            </a:extLst>
          </p:cNvPr>
          <p:cNvPicPr>
            <a:picLocks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89929" r="943" b="5761"/>
          <a:stretch/>
        </p:blipFill>
        <p:spPr>
          <a:xfrm rot="5400000" flipH="1">
            <a:off x="7393244" y="3539875"/>
            <a:ext cx="4783087" cy="252000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E9434CEE-12CD-F342-9F92-AE56AB2F9DFA}"/>
              </a:ext>
            </a:extLst>
          </p:cNvPr>
          <p:cNvSpPr txBox="1"/>
          <p:nvPr/>
        </p:nvSpPr>
        <p:spPr>
          <a:xfrm>
            <a:off x="9301505" y="127433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1.0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85A7203-F02E-4A49-A5F6-D8D482BF9E32}"/>
              </a:ext>
            </a:extLst>
          </p:cNvPr>
          <p:cNvSpPr txBox="1"/>
          <p:nvPr/>
        </p:nvSpPr>
        <p:spPr>
          <a:xfrm>
            <a:off x="9301505" y="171422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7D8BA19-AA76-8A4F-BA73-EE880D30BC2F}"/>
              </a:ext>
            </a:extLst>
          </p:cNvPr>
          <p:cNvSpPr txBox="1"/>
          <p:nvPr/>
        </p:nvSpPr>
        <p:spPr>
          <a:xfrm>
            <a:off x="9301505" y="215411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1C003DB-32B5-5443-AF2C-746556DF3DE2}"/>
              </a:ext>
            </a:extLst>
          </p:cNvPr>
          <p:cNvSpPr txBox="1"/>
          <p:nvPr/>
        </p:nvSpPr>
        <p:spPr>
          <a:xfrm>
            <a:off x="9301505" y="259400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0.4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5A5EEB6-4591-ED47-9DBE-E55274DD74F6}"/>
              </a:ext>
            </a:extLst>
          </p:cNvPr>
          <p:cNvSpPr txBox="1"/>
          <p:nvPr/>
        </p:nvSpPr>
        <p:spPr>
          <a:xfrm>
            <a:off x="9301505" y="303389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0.2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557B4B9-1F97-4442-81D5-E6BA7E8B00D9}"/>
              </a:ext>
            </a:extLst>
          </p:cNvPr>
          <p:cNvSpPr txBox="1"/>
          <p:nvPr/>
        </p:nvSpPr>
        <p:spPr>
          <a:xfrm>
            <a:off x="9301505" y="347378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6814CD5-8D09-CF48-BA08-3DEC7894292F}"/>
              </a:ext>
            </a:extLst>
          </p:cNvPr>
          <p:cNvSpPr txBox="1"/>
          <p:nvPr/>
        </p:nvSpPr>
        <p:spPr>
          <a:xfrm>
            <a:off x="9242194" y="3913677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BF77DA5-EBEF-0F48-9230-E554CB4E805D}"/>
              </a:ext>
            </a:extLst>
          </p:cNvPr>
          <p:cNvSpPr txBox="1"/>
          <p:nvPr/>
        </p:nvSpPr>
        <p:spPr>
          <a:xfrm>
            <a:off x="9242194" y="4353568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-0.4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D2A7092-DE59-174C-9FCE-F5709509435C}"/>
              </a:ext>
            </a:extLst>
          </p:cNvPr>
          <p:cNvSpPr txBox="1"/>
          <p:nvPr/>
        </p:nvSpPr>
        <p:spPr>
          <a:xfrm>
            <a:off x="9242194" y="479345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-0.6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EA91202-F815-2F4F-9146-D786F26FDD6F}"/>
              </a:ext>
            </a:extLst>
          </p:cNvPr>
          <p:cNvSpPr txBox="1"/>
          <p:nvPr/>
        </p:nvSpPr>
        <p:spPr>
          <a:xfrm>
            <a:off x="9242194" y="5233350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59BFAAC-031C-0A47-8A3D-98C4707D1E40}"/>
              </a:ext>
            </a:extLst>
          </p:cNvPr>
          <p:cNvSpPr txBox="1"/>
          <p:nvPr/>
        </p:nvSpPr>
        <p:spPr>
          <a:xfrm>
            <a:off x="9242194" y="567323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-1.0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6E031C7-E483-F44F-B2B7-8E8DEBEEB633}"/>
              </a:ext>
            </a:extLst>
          </p:cNvPr>
          <p:cNvSpPr txBox="1"/>
          <p:nvPr/>
        </p:nvSpPr>
        <p:spPr>
          <a:xfrm rot="5400000">
            <a:off x="8564105" y="3446776"/>
            <a:ext cx="3001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Anomaly Correlation Coefficient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BE10E0-633D-C847-A121-3749D83E30F5}"/>
              </a:ext>
            </a:extLst>
          </p:cNvPr>
          <p:cNvSpPr txBox="1"/>
          <p:nvPr/>
        </p:nvSpPr>
        <p:spPr>
          <a:xfrm>
            <a:off x="662490" y="1582472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IPSL-CM6A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B719897-F0FB-CE4A-AD16-C56C0B27C6A2}"/>
              </a:ext>
            </a:extLst>
          </p:cNvPr>
          <p:cNvSpPr txBox="1"/>
          <p:nvPr/>
        </p:nvSpPr>
        <p:spPr>
          <a:xfrm>
            <a:off x="559898" y="2889630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MPI-ESM1-2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25F8C96-0A98-EA49-A075-E88B4EBE8729}"/>
              </a:ext>
            </a:extLst>
          </p:cNvPr>
          <p:cNvSpPr txBox="1"/>
          <p:nvPr/>
        </p:nvSpPr>
        <p:spPr>
          <a:xfrm>
            <a:off x="781113" y="4196788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MRI-ESM2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E380360-2BA8-6E43-89A4-D56CA9ED9C9D}"/>
              </a:ext>
            </a:extLst>
          </p:cNvPr>
          <p:cNvSpPr txBox="1"/>
          <p:nvPr/>
        </p:nvSpPr>
        <p:spPr>
          <a:xfrm>
            <a:off x="822791" y="550394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NorCMP1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A7E53AD-F69C-424C-8D21-88ED5EA172DD}"/>
              </a:ext>
            </a:extLst>
          </p:cNvPr>
          <p:cNvSpPr/>
          <p:nvPr/>
        </p:nvSpPr>
        <p:spPr>
          <a:xfrm>
            <a:off x="2619357" y="925239"/>
            <a:ext cx="6613005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06E8F8E-F25B-634D-9660-DA326CE6B50D}"/>
              </a:ext>
            </a:extLst>
          </p:cNvPr>
          <p:cNvSpPr txBox="1"/>
          <p:nvPr/>
        </p:nvSpPr>
        <p:spPr>
          <a:xfrm>
            <a:off x="7874666" y="792876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58220C2-D9C3-0048-8607-8FCF6B2376FE}"/>
              </a:ext>
            </a:extLst>
          </p:cNvPr>
          <p:cNvSpPr txBox="1"/>
          <p:nvPr/>
        </p:nvSpPr>
        <p:spPr>
          <a:xfrm>
            <a:off x="5877864" y="792876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A8FA83-1075-DD4E-A042-69898090F6A8}"/>
              </a:ext>
            </a:extLst>
          </p:cNvPr>
          <p:cNvSpPr txBox="1"/>
          <p:nvPr/>
        </p:nvSpPr>
        <p:spPr>
          <a:xfrm>
            <a:off x="4277865" y="79287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9C96A73-5793-E34F-9369-72B073406173}"/>
              </a:ext>
            </a:extLst>
          </p:cNvPr>
          <p:cNvSpPr txBox="1"/>
          <p:nvPr/>
        </p:nvSpPr>
        <p:spPr>
          <a:xfrm>
            <a:off x="2629189" y="79287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048631E-A1AC-7F49-96BA-37AE8A213902}"/>
              </a:ext>
            </a:extLst>
          </p:cNvPr>
          <p:cNvSpPr/>
          <p:nvPr/>
        </p:nvSpPr>
        <p:spPr>
          <a:xfrm>
            <a:off x="2218755" y="795593"/>
            <a:ext cx="409484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77F1B73-6189-BF4C-A17F-C227367B52F0}"/>
              </a:ext>
            </a:extLst>
          </p:cNvPr>
          <p:cNvSpPr/>
          <p:nvPr/>
        </p:nvSpPr>
        <p:spPr>
          <a:xfrm>
            <a:off x="2512349" y="2341204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C61056A-6C98-5C46-BA2F-957520B0659B}"/>
              </a:ext>
            </a:extLst>
          </p:cNvPr>
          <p:cNvSpPr/>
          <p:nvPr/>
        </p:nvSpPr>
        <p:spPr>
          <a:xfrm>
            <a:off x="2457363" y="3652843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03A289-9658-6C40-9683-31374A5E74E2}"/>
              </a:ext>
            </a:extLst>
          </p:cNvPr>
          <p:cNvSpPr/>
          <p:nvPr/>
        </p:nvSpPr>
        <p:spPr>
          <a:xfrm>
            <a:off x="2457363" y="4951439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0EBDD4-A7F0-A741-8025-36269DD46255}"/>
              </a:ext>
            </a:extLst>
          </p:cNvPr>
          <p:cNvSpPr/>
          <p:nvPr/>
        </p:nvSpPr>
        <p:spPr>
          <a:xfrm>
            <a:off x="2423497" y="6241593"/>
            <a:ext cx="6613005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Espace réservé du pied de page 3">
            <a:extLst>
              <a:ext uri="{FF2B5EF4-FFF2-40B4-BE49-F238E27FC236}">
                <a16:creationId xmlns:a16="http://schemas.microsoft.com/office/drawing/2014/main" id="{87CA3829-4FCA-CE4C-BA96-6E3CD4AF5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68CA2EB-B2FC-D649-A1B2-7D7AC8F7CA79}"/>
              </a:ext>
            </a:extLst>
          </p:cNvPr>
          <p:cNvSpPr txBox="1"/>
          <p:nvPr/>
        </p:nvSpPr>
        <p:spPr>
          <a:xfrm>
            <a:off x="10356422" y="1464648"/>
            <a:ext cx="157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Study Period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1970-2014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34CBE3-2BB0-9D42-A5A2-0ACE7A8B7829}"/>
              </a:ext>
            </a:extLst>
          </p:cNvPr>
          <p:cNvSpPr/>
          <p:nvPr/>
        </p:nvSpPr>
        <p:spPr>
          <a:xfrm>
            <a:off x="2312965" y="5005177"/>
            <a:ext cx="6843316" cy="130841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C717189-B84D-CD47-A164-C3D117C8DB2A}"/>
              </a:ext>
            </a:extLst>
          </p:cNvPr>
          <p:cNvSpPr txBox="1"/>
          <p:nvPr/>
        </p:nvSpPr>
        <p:spPr>
          <a:xfrm>
            <a:off x="3168728" y="4287309"/>
            <a:ext cx="521306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In some models initialization can substantially change the simulated forced response</a:t>
            </a:r>
            <a:endParaRPr lang="en-GB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363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DF1C0D-321A-5F47-A26A-852A13B97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918" y="245206"/>
            <a:ext cx="10074311" cy="534285"/>
          </a:xfrm>
        </p:spPr>
        <p:txBody>
          <a:bodyPr>
            <a:normAutofit fontScale="90000"/>
          </a:bodyPr>
          <a:lstStyle/>
          <a:p>
            <a:r>
              <a:rPr lang="fr-FR" dirty="0" err="1"/>
              <a:t>Predictive</a:t>
            </a:r>
            <a:r>
              <a:rPr lang="fr-FR" dirty="0"/>
              <a:t> </a:t>
            </a:r>
            <a:r>
              <a:rPr lang="fr-FR" dirty="0" err="1"/>
              <a:t>skill</a:t>
            </a:r>
            <a:r>
              <a:rPr lang="fr-FR" dirty="0"/>
              <a:t> of OHC </a:t>
            </a:r>
            <a:r>
              <a:rPr lang="fr-FR" dirty="0" err="1"/>
              <a:t>from</a:t>
            </a:r>
            <a:r>
              <a:rPr lang="fr-FR" dirty="0"/>
              <a:t> 0-700m (Full Field </a:t>
            </a:r>
            <a:r>
              <a:rPr lang="fr-FR" dirty="0" err="1"/>
              <a:t>Init</a:t>
            </a:r>
            <a:r>
              <a:rPr lang="fr-FR" dirty="0"/>
              <a:t>.)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C460651-B658-7D4F-9940-B3750ED25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85F44-6D3E-264C-A74B-EBEF749B44E3}" type="slidenum">
              <a:rPr lang="fr-FR" smtClean="0"/>
              <a:pPr/>
              <a:t>9</a:t>
            </a:fld>
            <a:endParaRPr lang="fr-FR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4D9E072-311E-264F-81E1-229055D43F5F}"/>
              </a:ext>
            </a:extLst>
          </p:cNvPr>
          <p:cNvGrpSpPr/>
          <p:nvPr/>
        </p:nvGrpSpPr>
        <p:grpSpPr>
          <a:xfrm>
            <a:off x="2212437" y="1011949"/>
            <a:ext cx="6813306" cy="5316014"/>
            <a:chOff x="2251765" y="844805"/>
            <a:chExt cx="6813306" cy="5316014"/>
          </a:xfrm>
        </p:grpSpPr>
        <p:pic>
          <p:nvPicPr>
            <p:cNvPr id="100" name="Picture 99" descr="Map&#10;&#10;Description automatically generated">
              <a:extLst>
                <a:ext uri="{FF2B5EF4-FFF2-40B4-BE49-F238E27FC236}">
                  <a16:creationId xmlns:a16="http://schemas.microsoft.com/office/drawing/2014/main" id="{03551852-98F8-5644-B439-FD01FBD24D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19" r="2471" b="17343"/>
            <a:stretch/>
          </p:blipFill>
          <p:spPr>
            <a:xfrm>
              <a:off x="5754841" y="845560"/>
              <a:ext cx="1653918" cy="1309308"/>
            </a:xfrm>
            <a:prstGeom prst="rect">
              <a:avLst/>
            </a:prstGeom>
          </p:spPr>
        </p:pic>
        <p:pic>
          <p:nvPicPr>
            <p:cNvPr id="101" name="Picture 100" descr="Map&#10;&#10;Description automatically generated">
              <a:extLst>
                <a:ext uri="{FF2B5EF4-FFF2-40B4-BE49-F238E27FC236}">
                  <a16:creationId xmlns:a16="http://schemas.microsoft.com/office/drawing/2014/main" id="{7F7726CD-4567-EA4A-99B3-E471302D6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4" b="17343"/>
            <a:stretch/>
          </p:blipFill>
          <p:spPr>
            <a:xfrm>
              <a:off x="2251851" y="846076"/>
              <a:ext cx="1850756" cy="1309308"/>
            </a:xfrm>
            <a:prstGeom prst="rect">
              <a:avLst/>
            </a:prstGeom>
          </p:spPr>
        </p:pic>
        <p:pic>
          <p:nvPicPr>
            <p:cNvPr id="102" name="Picture 101" descr="Map&#10;&#10;Description automatically generated">
              <a:extLst>
                <a:ext uri="{FF2B5EF4-FFF2-40B4-BE49-F238E27FC236}">
                  <a16:creationId xmlns:a16="http://schemas.microsoft.com/office/drawing/2014/main" id="{654CEA65-5335-1849-930D-67765676C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3" r="2596" b="17148"/>
            <a:stretch/>
          </p:blipFill>
          <p:spPr>
            <a:xfrm>
              <a:off x="4100926" y="845560"/>
              <a:ext cx="1653918" cy="1312393"/>
            </a:xfrm>
            <a:prstGeom prst="rect">
              <a:avLst/>
            </a:prstGeom>
          </p:spPr>
        </p:pic>
        <p:pic>
          <p:nvPicPr>
            <p:cNvPr id="103" name="Picture 102" descr="Map&#10;&#10;Description automatically generated">
              <a:extLst>
                <a:ext uri="{FF2B5EF4-FFF2-40B4-BE49-F238E27FC236}">
                  <a16:creationId xmlns:a16="http://schemas.microsoft.com/office/drawing/2014/main" id="{88C04111-4A65-6048-8BD0-886DD8BC1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93" r="2149" b="17343"/>
            <a:stretch/>
          </p:blipFill>
          <p:spPr>
            <a:xfrm>
              <a:off x="7402652" y="844805"/>
              <a:ext cx="1662419" cy="1309308"/>
            </a:xfrm>
            <a:prstGeom prst="rect">
              <a:avLst/>
            </a:prstGeom>
          </p:spPr>
        </p:pic>
        <p:pic>
          <p:nvPicPr>
            <p:cNvPr id="104" name="Picture 103" descr="Map&#10;&#10;Description automatically generated">
              <a:extLst>
                <a:ext uri="{FF2B5EF4-FFF2-40B4-BE49-F238E27FC236}">
                  <a16:creationId xmlns:a16="http://schemas.microsoft.com/office/drawing/2014/main" id="{F3B1499A-B280-9849-8DD4-B0A6DACB50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8" r="2457" b="17148"/>
            <a:stretch/>
          </p:blipFill>
          <p:spPr>
            <a:xfrm>
              <a:off x="7406717" y="2155388"/>
              <a:ext cx="1657395" cy="1312393"/>
            </a:xfrm>
            <a:prstGeom prst="rect">
              <a:avLst/>
            </a:prstGeom>
          </p:spPr>
        </p:pic>
        <p:pic>
          <p:nvPicPr>
            <p:cNvPr id="105" name="Picture 104" descr="Map&#10;&#10;Description automatically generated">
              <a:extLst>
                <a:ext uri="{FF2B5EF4-FFF2-40B4-BE49-F238E27FC236}">
                  <a16:creationId xmlns:a16="http://schemas.microsoft.com/office/drawing/2014/main" id="{570FAFD4-EF58-5D47-A550-FB8F818A12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46" r="2096" b="17415"/>
            <a:stretch/>
          </p:blipFill>
          <p:spPr>
            <a:xfrm>
              <a:off x="5754943" y="2155265"/>
              <a:ext cx="1662420" cy="1308156"/>
            </a:xfrm>
            <a:prstGeom prst="rect">
              <a:avLst/>
            </a:prstGeom>
          </p:spPr>
        </p:pic>
        <p:pic>
          <p:nvPicPr>
            <p:cNvPr id="106" name="Picture 105" descr="Chart, map&#10;&#10;Description automatically generated">
              <a:extLst>
                <a:ext uri="{FF2B5EF4-FFF2-40B4-BE49-F238E27FC236}">
                  <a16:creationId xmlns:a16="http://schemas.microsoft.com/office/drawing/2014/main" id="{345C1D87-D5CD-1545-A53E-328CF6111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01" b="17343"/>
            <a:stretch/>
          </p:blipFill>
          <p:spPr>
            <a:xfrm>
              <a:off x="2251851" y="2154113"/>
              <a:ext cx="1855181" cy="1309308"/>
            </a:xfrm>
            <a:prstGeom prst="rect">
              <a:avLst/>
            </a:prstGeom>
          </p:spPr>
        </p:pic>
        <p:pic>
          <p:nvPicPr>
            <p:cNvPr id="107" name="Picture 106" descr="Map&#10;&#10;Description automatically generated">
              <a:extLst>
                <a:ext uri="{FF2B5EF4-FFF2-40B4-BE49-F238E27FC236}">
                  <a16:creationId xmlns:a16="http://schemas.microsoft.com/office/drawing/2014/main" id="{F5FCF605-C4CC-ED41-9A9F-D5B4C21755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59" r="2084" b="17343"/>
            <a:stretch/>
          </p:blipFill>
          <p:spPr>
            <a:xfrm>
              <a:off x="4103793" y="2154545"/>
              <a:ext cx="1662419" cy="1309308"/>
            </a:xfrm>
            <a:prstGeom prst="rect">
              <a:avLst/>
            </a:prstGeom>
          </p:spPr>
        </p:pic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0FCC3364-ED57-8E4D-B756-CCE931902E01}"/>
                </a:ext>
              </a:extLst>
            </p:cNvPr>
            <p:cNvGrpSpPr/>
            <p:nvPr/>
          </p:nvGrpSpPr>
          <p:grpSpPr>
            <a:xfrm>
              <a:off x="2251765" y="3461780"/>
              <a:ext cx="6812347" cy="2699039"/>
              <a:chOff x="0" y="0"/>
              <a:chExt cx="10837683" cy="4293870"/>
            </a:xfrm>
          </p:grpSpPr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76ED6E73-374E-2548-BD4D-14B342B550D3}"/>
                  </a:ext>
                </a:extLst>
              </p:cNvPr>
              <p:cNvGrpSpPr/>
              <p:nvPr/>
            </p:nvGrpSpPr>
            <p:grpSpPr>
              <a:xfrm>
                <a:off x="0" y="0"/>
                <a:ext cx="10837546" cy="2088684"/>
                <a:chOff x="0" y="6242768"/>
                <a:chExt cx="10837546" cy="2088684"/>
              </a:xfrm>
            </p:grpSpPr>
            <p:pic>
              <p:nvPicPr>
                <p:cNvPr id="119" name="Picture 118" descr="Chart, map&#10;&#10;Description automatically generated">
                  <a:extLst>
                    <a:ext uri="{FF2B5EF4-FFF2-40B4-BE49-F238E27FC236}">
                      <a16:creationId xmlns:a16="http://schemas.microsoft.com/office/drawing/2014/main" id="{5F88C2C4-E743-3B45-990B-50E38798DA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564" r="2510" b="17343"/>
                <a:stretch/>
              </p:blipFill>
              <p:spPr>
                <a:xfrm>
                  <a:off x="2950681" y="6248490"/>
                  <a:ext cx="2628651" cy="2082962"/>
                </a:xfrm>
                <a:prstGeom prst="rect">
                  <a:avLst/>
                </a:prstGeom>
              </p:spPr>
            </p:pic>
            <p:pic>
              <p:nvPicPr>
                <p:cNvPr id="120" name="Picture 119" descr="Chart, map&#10;&#10;Description automatically generated">
                  <a:extLst>
                    <a:ext uri="{FF2B5EF4-FFF2-40B4-BE49-F238E27FC236}">
                      <a16:creationId xmlns:a16="http://schemas.microsoft.com/office/drawing/2014/main" id="{3129D82F-F80C-BA48-B7DB-0602185F88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2401" b="17273"/>
                <a:stretch/>
              </p:blipFill>
              <p:spPr>
                <a:xfrm>
                  <a:off x="0" y="6244904"/>
                  <a:ext cx="2951386" cy="2084716"/>
                </a:xfrm>
                <a:prstGeom prst="rect">
                  <a:avLst/>
                </a:prstGeom>
              </p:spPr>
            </p:pic>
            <p:pic>
              <p:nvPicPr>
                <p:cNvPr id="121" name="Picture 120" descr="Map&#10;&#10;Description automatically generated">
                  <a:extLst>
                    <a:ext uri="{FF2B5EF4-FFF2-40B4-BE49-F238E27FC236}">
                      <a16:creationId xmlns:a16="http://schemas.microsoft.com/office/drawing/2014/main" id="{52CEB9F5-C086-B44D-8EFF-CC71EA653CC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442" r="2399" b="17148"/>
                <a:stretch/>
              </p:blipFill>
              <p:spPr>
                <a:xfrm>
                  <a:off x="8201874" y="6242768"/>
                  <a:ext cx="2635672" cy="2087870"/>
                </a:xfrm>
                <a:prstGeom prst="rect">
                  <a:avLst/>
                </a:prstGeom>
              </p:spPr>
            </p:pic>
          </p:grpSp>
          <p:pic>
            <p:nvPicPr>
              <p:cNvPr id="115" name="Picture 114" descr="Map&#10;&#10;Description automatically generated">
                <a:extLst>
                  <a:ext uri="{FF2B5EF4-FFF2-40B4-BE49-F238E27FC236}">
                    <a16:creationId xmlns:a16="http://schemas.microsoft.com/office/drawing/2014/main" id="{1BFDA149-23AF-9D4C-9F69-15FB0DF935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0" r="2462" b="12353"/>
              <a:stretch/>
            </p:blipFill>
            <p:spPr>
              <a:xfrm>
                <a:off x="5570717" y="2085097"/>
                <a:ext cx="2635672" cy="2208696"/>
              </a:xfrm>
              <a:prstGeom prst="rect">
                <a:avLst/>
              </a:prstGeom>
            </p:spPr>
          </p:pic>
          <p:pic>
            <p:nvPicPr>
              <p:cNvPr id="116" name="Picture 115" descr="Chart, map&#10;&#10;Description automatically generated">
                <a:extLst>
                  <a:ext uri="{FF2B5EF4-FFF2-40B4-BE49-F238E27FC236}">
                    <a16:creationId xmlns:a16="http://schemas.microsoft.com/office/drawing/2014/main" id="{11866FEF-9E47-AE4F-8160-45ADF94CF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2353"/>
              <a:stretch/>
            </p:blipFill>
            <p:spPr>
              <a:xfrm>
                <a:off x="0" y="2085174"/>
                <a:ext cx="3024000" cy="2208696"/>
              </a:xfrm>
              <a:prstGeom prst="rect">
                <a:avLst/>
              </a:prstGeom>
            </p:spPr>
          </p:pic>
          <p:pic>
            <p:nvPicPr>
              <p:cNvPr id="117" name="Picture 116" descr="Map&#10;&#10;Description automatically generated">
                <a:extLst>
                  <a:ext uri="{FF2B5EF4-FFF2-40B4-BE49-F238E27FC236}">
                    <a16:creationId xmlns:a16="http://schemas.microsoft.com/office/drawing/2014/main" id="{23702489-56D9-9240-ACF5-E0447451E85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380" r="2462" b="12353"/>
              <a:stretch/>
            </p:blipFill>
            <p:spPr>
              <a:xfrm>
                <a:off x="2946871" y="2085097"/>
                <a:ext cx="2635672" cy="2208696"/>
              </a:xfrm>
              <a:prstGeom prst="rect">
                <a:avLst/>
              </a:prstGeom>
            </p:spPr>
          </p:pic>
          <p:pic>
            <p:nvPicPr>
              <p:cNvPr id="118" name="Picture 117" descr="Map&#10;&#10;Description automatically generated">
                <a:extLst>
                  <a:ext uri="{FF2B5EF4-FFF2-40B4-BE49-F238E27FC236}">
                    <a16:creationId xmlns:a16="http://schemas.microsoft.com/office/drawing/2014/main" id="{17531C0A-C0B1-5A4A-A016-C4F56C33DC9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7" r="2220" b="12396"/>
              <a:stretch/>
            </p:blipFill>
            <p:spPr>
              <a:xfrm>
                <a:off x="8201874" y="2086174"/>
                <a:ext cx="2635809" cy="2207619"/>
              </a:xfrm>
              <a:prstGeom prst="rect">
                <a:avLst/>
              </a:prstGeom>
            </p:spPr>
          </p:pic>
        </p:grp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3BF1BBE7-C0EB-9A4F-B259-E25F6EB3F251}"/>
                </a:ext>
              </a:extLst>
            </p:cNvPr>
            <p:cNvSpPr/>
            <p:nvPr/>
          </p:nvSpPr>
          <p:spPr>
            <a:xfrm>
              <a:off x="5758819" y="3465377"/>
              <a:ext cx="1645442" cy="13070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 dirty="0"/>
            </a:p>
          </p:txBody>
        </p:sp>
      </p:grpSp>
      <p:pic>
        <p:nvPicPr>
          <p:cNvPr id="122" name="Picture 121" descr="Map&#10;&#10;Description automatically generated">
            <a:extLst>
              <a:ext uri="{FF2B5EF4-FFF2-40B4-BE49-F238E27FC236}">
                <a16:creationId xmlns:a16="http://schemas.microsoft.com/office/drawing/2014/main" id="{F0906AE0-8A76-2444-9DB1-9F6D87D00526}"/>
              </a:ext>
            </a:extLst>
          </p:cNvPr>
          <p:cNvPicPr>
            <a:picLocks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89929" r="943" b="5761"/>
          <a:stretch/>
        </p:blipFill>
        <p:spPr>
          <a:xfrm rot="5400000" flipH="1">
            <a:off x="7393244" y="3539875"/>
            <a:ext cx="4783087" cy="252000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E9434CEE-12CD-F342-9F92-AE56AB2F9DFA}"/>
              </a:ext>
            </a:extLst>
          </p:cNvPr>
          <p:cNvSpPr txBox="1"/>
          <p:nvPr/>
        </p:nvSpPr>
        <p:spPr>
          <a:xfrm>
            <a:off x="9301505" y="1274331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1.0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C85A7203-F02E-4A49-A5F6-D8D482BF9E32}"/>
              </a:ext>
            </a:extLst>
          </p:cNvPr>
          <p:cNvSpPr txBox="1"/>
          <p:nvPr/>
        </p:nvSpPr>
        <p:spPr>
          <a:xfrm>
            <a:off x="9301505" y="1714222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0.8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7D8BA19-AA76-8A4F-BA73-EE880D30BC2F}"/>
              </a:ext>
            </a:extLst>
          </p:cNvPr>
          <p:cNvSpPr txBox="1"/>
          <p:nvPr/>
        </p:nvSpPr>
        <p:spPr>
          <a:xfrm>
            <a:off x="9301505" y="2154113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0.6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1C003DB-32B5-5443-AF2C-746556DF3DE2}"/>
              </a:ext>
            </a:extLst>
          </p:cNvPr>
          <p:cNvSpPr txBox="1"/>
          <p:nvPr/>
        </p:nvSpPr>
        <p:spPr>
          <a:xfrm>
            <a:off x="9301505" y="259400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0.4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75A5EEB6-4591-ED47-9DBE-E55274DD74F6}"/>
              </a:ext>
            </a:extLst>
          </p:cNvPr>
          <p:cNvSpPr txBox="1"/>
          <p:nvPr/>
        </p:nvSpPr>
        <p:spPr>
          <a:xfrm>
            <a:off x="9301505" y="3033895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0.2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557B4B9-1F97-4442-81D5-E6BA7E8B00D9}"/>
              </a:ext>
            </a:extLst>
          </p:cNvPr>
          <p:cNvSpPr txBox="1"/>
          <p:nvPr/>
        </p:nvSpPr>
        <p:spPr>
          <a:xfrm>
            <a:off x="9301505" y="347378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0.0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6814CD5-8D09-CF48-BA08-3DEC7894292F}"/>
              </a:ext>
            </a:extLst>
          </p:cNvPr>
          <p:cNvSpPr txBox="1"/>
          <p:nvPr/>
        </p:nvSpPr>
        <p:spPr>
          <a:xfrm>
            <a:off x="9242194" y="3913677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-0.2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BF77DA5-EBEF-0F48-9230-E554CB4E805D}"/>
              </a:ext>
            </a:extLst>
          </p:cNvPr>
          <p:cNvSpPr txBox="1"/>
          <p:nvPr/>
        </p:nvSpPr>
        <p:spPr>
          <a:xfrm>
            <a:off x="9242194" y="4353568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-0.4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1D2A7092-DE59-174C-9FCE-F5709509435C}"/>
              </a:ext>
            </a:extLst>
          </p:cNvPr>
          <p:cNvSpPr txBox="1"/>
          <p:nvPr/>
        </p:nvSpPr>
        <p:spPr>
          <a:xfrm>
            <a:off x="9242194" y="479345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-0.6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AEA91202-F815-2F4F-9146-D786F26FDD6F}"/>
              </a:ext>
            </a:extLst>
          </p:cNvPr>
          <p:cNvSpPr txBox="1"/>
          <p:nvPr/>
        </p:nvSpPr>
        <p:spPr>
          <a:xfrm>
            <a:off x="9242194" y="5233350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-0.9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59BFAAC-031C-0A47-8A3D-98C4707D1E40}"/>
              </a:ext>
            </a:extLst>
          </p:cNvPr>
          <p:cNvSpPr txBox="1"/>
          <p:nvPr/>
        </p:nvSpPr>
        <p:spPr>
          <a:xfrm>
            <a:off x="9242194" y="5673239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-1.0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86E031C7-E483-F44F-B2B7-8E8DEBEEB633}"/>
              </a:ext>
            </a:extLst>
          </p:cNvPr>
          <p:cNvSpPr txBox="1"/>
          <p:nvPr/>
        </p:nvSpPr>
        <p:spPr>
          <a:xfrm rot="5400000">
            <a:off x="8564105" y="3446776"/>
            <a:ext cx="30011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solidFill>
                  <a:schemeClr val="bg2">
                    <a:lumMod val="10000"/>
                  </a:schemeClr>
                </a:solidFill>
              </a:rPr>
              <a:t>Anomaly Correlation Coefficient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FBE10E0-633D-C847-A121-3749D83E30F5}"/>
              </a:ext>
            </a:extLst>
          </p:cNvPr>
          <p:cNvSpPr txBox="1"/>
          <p:nvPr/>
        </p:nvSpPr>
        <p:spPr>
          <a:xfrm>
            <a:off x="662490" y="1582472"/>
            <a:ext cx="1385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IPSL-CM6A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9B719897-F0FB-CE4A-AD16-C56C0B27C6A2}"/>
              </a:ext>
            </a:extLst>
          </p:cNvPr>
          <p:cNvSpPr txBox="1"/>
          <p:nvPr/>
        </p:nvSpPr>
        <p:spPr>
          <a:xfrm>
            <a:off x="559898" y="2889630"/>
            <a:ext cx="148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MPI-ESM1-2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725F8C96-0A98-EA49-A075-E88B4EBE8729}"/>
              </a:ext>
            </a:extLst>
          </p:cNvPr>
          <p:cNvSpPr txBox="1"/>
          <p:nvPr/>
        </p:nvSpPr>
        <p:spPr>
          <a:xfrm>
            <a:off x="781113" y="4196788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MRI-ESM2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3E380360-2BA8-6E43-89A4-D56CA9ED9C9D}"/>
              </a:ext>
            </a:extLst>
          </p:cNvPr>
          <p:cNvSpPr txBox="1"/>
          <p:nvPr/>
        </p:nvSpPr>
        <p:spPr>
          <a:xfrm>
            <a:off x="822791" y="5503945"/>
            <a:ext cx="1225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/>
              <a:t>NorCMP1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DA7E53AD-F69C-424C-8D21-88ED5EA172DD}"/>
              </a:ext>
            </a:extLst>
          </p:cNvPr>
          <p:cNvSpPr/>
          <p:nvPr/>
        </p:nvSpPr>
        <p:spPr>
          <a:xfrm>
            <a:off x="2619357" y="925239"/>
            <a:ext cx="6613005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B06E8F8E-F25B-634D-9660-DA326CE6B50D}"/>
              </a:ext>
            </a:extLst>
          </p:cNvPr>
          <p:cNvSpPr txBox="1"/>
          <p:nvPr/>
        </p:nvSpPr>
        <p:spPr>
          <a:xfrm>
            <a:off x="7874666" y="792876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HIST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358220C2-D9C3-0048-8607-8FCF6B2376FE}"/>
              </a:ext>
            </a:extLst>
          </p:cNvPr>
          <p:cNvSpPr txBox="1"/>
          <p:nvPr/>
        </p:nvSpPr>
        <p:spPr>
          <a:xfrm>
            <a:off x="5877864" y="792876"/>
            <a:ext cx="1247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LY10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47A8FA83-1075-DD4E-A042-69898090F6A8}"/>
              </a:ext>
            </a:extLst>
          </p:cNvPr>
          <p:cNvSpPr txBox="1"/>
          <p:nvPr/>
        </p:nvSpPr>
        <p:spPr>
          <a:xfrm>
            <a:off x="4277865" y="79287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LY5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59C96A73-5793-E34F-9369-72B073406173}"/>
              </a:ext>
            </a:extLst>
          </p:cNvPr>
          <p:cNvSpPr txBox="1"/>
          <p:nvPr/>
        </p:nvSpPr>
        <p:spPr>
          <a:xfrm>
            <a:off x="2629189" y="792876"/>
            <a:ext cx="11336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2">
                    <a:lumMod val="10000"/>
                  </a:schemeClr>
                </a:solidFill>
              </a:rPr>
              <a:t>DCPP LY1</a:t>
            </a: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F048631E-A1AC-7F49-96BA-37AE8A213902}"/>
              </a:ext>
            </a:extLst>
          </p:cNvPr>
          <p:cNvSpPr/>
          <p:nvPr/>
        </p:nvSpPr>
        <p:spPr>
          <a:xfrm>
            <a:off x="2218755" y="795593"/>
            <a:ext cx="409484" cy="2371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77F1B73-6189-BF4C-A17F-C227367B52F0}"/>
              </a:ext>
            </a:extLst>
          </p:cNvPr>
          <p:cNvSpPr/>
          <p:nvPr/>
        </p:nvSpPr>
        <p:spPr>
          <a:xfrm>
            <a:off x="2512349" y="2341204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7C61056A-6C98-5C46-BA2F-957520B0659B}"/>
              </a:ext>
            </a:extLst>
          </p:cNvPr>
          <p:cNvSpPr/>
          <p:nvPr/>
        </p:nvSpPr>
        <p:spPr>
          <a:xfrm>
            <a:off x="2457363" y="3652843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7E03A289-9658-6C40-9683-31374A5E74E2}"/>
              </a:ext>
            </a:extLst>
          </p:cNvPr>
          <p:cNvSpPr/>
          <p:nvPr/>
        </p:nvSpPr>
        <p:spPr>
          <a:xfrm>
            <a:off x="2457363" y="4951439"/>
            <a:ext cx="6613005" cy="126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080EBDD4-A7F0-A741-8025-36269DD46255}"/>
              </a:ext>
            </a:extLst>
          </p:cNvPr>
          <p:cNvSpPr/>
          <p:nvPr/>
        </p:nvSpPr>
        <p:spPr>
          <a:xfrm>
            <a:off x="2423497" y="6241593"/>
            <a:ext cx="6613005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70DE9D4E-119E-D645-97C6-7E4F45E02304}"/>
              </a:ext>
            </a:extLst>
          </p:cNvPr>
          <p:cNvSpPr/>
          <p:nvPr/>
        </p:nvSpPr>
        <p:spPr>
          <a:xfrm>
            <a:off x="7333828" y="1092408"/>
            <a:ext cx="1790700" cy="521584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85C6C2F9-A1E6-CF45-8858-77EE72718D8D}"/>
              </a:ext>
            </a:extLst>
          </p:cNvPr>
          <p:cNvSpPr txBox="1"/>
          <p:nvPr/>
        </p:nvSpPr>
        <p:spPr>
          <a:xfrm>
            <a:off x="2089474" y="5080684"/>
            <a:ext cx="5213064" cy="6463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Models</a:t>
            </a:r>
            <a:r>
              <a:rPr lang="en-GB" dirty="0">
                <a:solidFill>
                  <a:schemeClr val="accent2"/>
                </a:solidFill>
              </a:rPr>
              <a:t> </a:t>
            </a:r>
            <a:r>
              <a:rPr lang="en-GB" dirty="0">
                <a:solidFill>
                  <a:schemeClr val="accent1"/>
                </a:solidFill>
              </a:rPr>
              <a:t>can</a:t>
            </a:r>
            <a:r>
              <a:rPr lang="en-GB" dirty="0">
                <a:solidFill>
                  <a:schemeClr val="accent2"/>
                </a:solidFill>
              </a:rPr>
              <a:t> largely disagree in the % of OHC variance </a:t>
            </a:r>
            <a:r>
              <a:rPr lang="en-GB" dirty="0">
                <a:solidFill>
                  <a:schemeClr val="accent1"/>
                </a:solidFill>
              </a:rPr>
              <a:t>that is </a:t>
            </a:r>
            <a:r>
              <a:rPr lang="en-GB" dirty="0">
                <a:solidFill>
                  <a:schemeClr val="accent2"/>
                </a:solidFill>
              </a:rPr>
              <a:t>externally forced</a:t>
            </a:r>
          </a:p>
        </p:txBody>
      </p:sp>
      <p:sp>
        <p:nvSpPr>
          <p:cNvPr id="53" name="Espace réservé du pied de page 3">
            <a:extLst>
              <a:ext uri="{FF2B5EF4-FFF2-40B4-BE49-F238E27FC236}">
                <a16:creationId xmlns:a16="http://schemas.microsoft.com/office/drawing/2014/main" id="{F1A241C5-3D8C-4046-B8B8-E9161B8B9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6500" y="6390000"/>
            <a:ext cx="8213700" cy="365125"/>
          </a:xfrm>
        </p:spPr>
        <p:txBody>
          <a:bodyPr/>
          <a:lstStyle/>
          <a:p>
            <a:r>
              <a:rPr lang="fr-FR" sz="1600" dirty="0"/>
              <a:t>A multi-model </a:t>
            </a:r>
            <a:r>
              <a:rPr lang="fr-FR" sz="1600" dirty="0" err="1"/>
              <a:t>analysis</a:t>
            </a:r>
            <a:r>
              <a:rPr lang="fr-FR" sz="1600" dirty="0"/>
              <a:t> of the </a:t>
            </a:r>
            <a:r>
              <a:rPr lang="fr-FR" sz="1600" dirty="0" err="1"/>
              <a:t>predictability</a:t>
            </a:r>
            <a:r>
              <a:rPr lang="fr-FR" sz="1600" dirty="0"/>
              <a:t> of </a:t>
            </a:r>
            <a:r>
              <a:rPr lang="fr-FR" sz="1600" dirty="0" err="1"/>
              <a:t>North</a:t>
            </a:r>
            <a:r>
              <a:rPr lang="fr-FR" sz="1600" dirty="0"/>
              <a:t> Atlantic </a:t>
            </a:r>
            <a:r>
              <a:rPr lang="fr-FR" sz="1600" dirty="0" err="1"/>
              <a:t>ocean</a:t>
            </a:r>
            <a:r>
              <a:rPr lang="fr-FR" sz="1600" dirty="0"/>
              <a:t> </a:t>
            </a:r>
            <a:r>
              <a:rPr lang="fr-FR" sz="1600" dirty="0" err="1"/>
              <a:t>heat</a:t>
            </a:r>
            <a:r>
              <a:rPr lang="fr-FR" sz="1600" dirty="0"/>
              <a:t> content 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853A80-0C96-2B4C-87DB-C720897044BC}"/>
              </a:ext>
            </a:extLst>
          </p:cNvPr>
          <p:cNvSpPr txBox="1"/>
          <p:nvPr/>
        </p:nvSpPr>
        <p:spPr>
          <a:xfrm>
            <a:off x="10356422" y="1453762"/>
            <a:ext cx="1577676" cy="6463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Study Period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1970-2014</a:t>
            </a:r>
          </a:p>
        </p:txBody>
      </p:sp>
    </p:spTree>
    <p:extLst>
      <p:ext uri="{BB962C8B-B14F-4D97-AF65-F5344CB8AC3E}">
        <p14:creationId xmlns:p14="http://schemas.microsoft.com/office/powerpoint/2010/main" val="173943127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I4C 1">
      <a:dk1>
        <a:srgbClr val="1D2254"/>
      </a:dk1>
      <a:lt1>
        <a:srgbClr val="FFFFFF"/>
      </a:lt1>
      <a:dk2>
        <a:srgbClr val="44546A"/>
      </a:dk2>
      <a:lt2>
        <a:srgbClr val="E7E6E6"/>
      </a:lt2>
      <a:accent1>
        <a:srgbClr val="1D2254"/>
      </a:accent1>
      <a:accent2>
        <a:srgbClr val="FF5422"/>
      </a:accent2>
      <a:accent3>
        <a:srgbClr val="F1EB71"/>
      </a:accent3>
      <a:accent4>
        <a:srgbClr val="69CBAE"/>
      </a:accent4>
      <a:accent5>
        <a:srgbClr val="63AFE7"/>
      </a:accent5>
      <a:accent6>
        <a:srgbClr val="FEFFFE"/>
      </a:accent6>
      <a:hlink>
        <a:srgbClr val="69CBAE"/>
      </a:hlink>
      <a:folHlink>
        <a:srgbClr val="FE542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30be4e-49a1-49f2-b643-7717672463b1">
      <Terms xmlns="http://schemas.microsoft.com/office/infopath/2007/PartnerControls"/>
    </lcf76f155ced4ddcb4097134ff3c332f>
    <TaxCatchAll xmlns="f906932c-45bb-403d-9f03-2060ef27584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C743A019FC540428A39829B4A6EDC84" ma:contentTypeVersion="14" ma:contentTypeDescription="Create a new document." ma:contentTypeScope="" ma:versionID="7b3ba21f64086726021bc1c6ab4aed2e">
  <xsd:schema xmlns:xsd="http://www.w3.org/2001/XMLSchema" xmlns:xs="http://www.w3.org/2001/XMLSchema" xmlns:p="http://schemas.microsoft.com/office/2006/metadata/properties" xmlns:ns2="bc30be4e-49a1-49f2-b643-7717672463b1" xmlns:ns3="f906932c-45bb-403d-9f03-2060ef27584d" targetNamespace="http://schemas.microsoft.com/office/2006/metadata/properties" ma:root="true" ma:fieldsID="8442a7d752dc537bec264e3dc4e696f8" ns2:_="" ns3:_="">
    <xsd:import namespace="bc30be4e-49a1-49f2-b643-7717672463b1"/>
    <xsd:import namespace="f906932c-45bb-403d-9f03-2060ef2758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0be4e-49a1-49f2-b643-7717672463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ff8ec43-5215-498a-a147-96446220f21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6932c-45bb-403d-9f03-2060ef27584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080d3f3-1ae3-4ac1-89ca-e20593001154}" ma:internalName="TaxCatchAll" ma:showField="CatchAllData" ma:web="f906932c-45bb-403d-9f03-2060ef2758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5298AF1-2C5B-4A5B-9D99-FEFFC6594DAC}">
  <ds:schemaRefs>
    <ds:schemaRef ds:uri="bc30be4e-49a1-49f2-b643-7717672463b1"/>
    <ds:schemaRef ds:uri="f906932c-45bb-403d-9f03-2060ef27584d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F5CCB11E-D237-460E-86E7-A17B99ED9F2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C2717FD-D654-4F05-907D-FC5527B29341}">
  <ds:schemaRefs>
    <ds:schemaRef ds:uri="bc30be4e-49a1-49f2-b643-7717672463b1"/>
    <ds:schemaRef ds:uri="f906932c-45bb-403d-9f03-2060ef2758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Words>1629</Words>
  <Application>Microsoft Macintosh PowerPoint</Application>
  <PresentationFormat>Widescreen</PresentationFormat>
  <Paragraphs>406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Avenir Book</vt:lpstr>
      <vt:lpstr>Avenir Next LT Pro</vt:lpstr>
      <vt:lpstr>Calibri</vt:lpstr>
      <vt:lpstr>Century Gothic</vt:lpstr>
      <vt:lpstr>Helvetica</vt:lpstr>
      <vt:lpstr>Thème Office</vt:lpstr>
      <vt:lpstr>A multi-model analysis of the predictability of North Atlantic ocean heat content (OHC) </vt:lpstr>
      <vt:lpstr>Motivation</vt:lpstr>
      <vt:lpstr>Motivation</vt:lpstr>
      <vt:lpstr>Scope of the study</vt:lpstr>
      <vt:lpstr>Model Selection</vt:lpstr>
      <vt:lpstr>Predictive skill of OHC from 0-700m (Anom. Init.)</vt:lpstr>
      <vt:lpstr>Predictive skill of OHC from 0-700m (Anom. Init.)</vt:lpstr>
      <vt:lpstr>Predictive skill of OHC from 0-700m (Full Field Init.)</vt:lpstr>
      <vt:lpstr>Predictive skill of OHC from 0-700m (Full Field Init.)</vt:lpstr>
      <vt:lpstr>Predictive skill of OHC from 0-700m (Full Field Init.)</vt:lpstr>
      <vt:lpstr>Inter-model differences in preditive skill of OHC700</vt:lpstr>
      <vt:lpstr>PowerPoint Presentation</vt:lpstr>
      <vt:lpstr>Preconditioning role of Labrador Sea stratification</vt:lpstr>
      <vt:lpstr>The NAO as a driver of local surface heat fluxes </vt:lpstr>
      <vt:lpstr>The NAO as a driver of local surface heat fluxes </vt:lpstr>
      <vt:lpstr>The NAO as a driver of local surface heat fluxes </vt:lpstr>
      <vt:lpstr>Inter-model differences in the surface heat fluxes</vt:lpstr>
      <vt:lpstr>Take home messages</vt:lpstr>
      <vt:lpstr>Other related features with inter-model differences</vt:lpstr>
      <vt:lpstr>PowerPoint Presentation</vt:lpstr>
      <vt:lpstr>SeaIce-conc djf climatology for HIST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van Kan</dc:creator>
  <cp:lastModifiedBy>Pablo Ortega Montilla</cp:lastModifiedBy>
  <cp:revision>20</cp:revision>
  <dcterms:created xsi:type="dcterms:W3CDTF">2022-01-26T10:18:43Z</dcterms:created>
  <dcterms:modified xsi:type="dcterms:W3CDTF">2023-03-23T08:42:07Z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0x010100CC743A019FC540428A39829B4A6EDC84</vt:lpwstr>
  </property>
  <property fmtid="{D5CDD505-2E9C-101B-9397-08002B2CF9AE}" pid="3" name="MediaServiceImageTags">
    <vt:lpwstr/>
  </property>
</Properties>
</file>