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0" r:id="rId1"/>
    <p:sldMasterId id="2147483671" r:id="rId2"/>
    <p:sldMasterId id="2147483672" r:id="rId3"/>
    <p:sldMasterId id="2147483673" r:id="rId4"/>
  </p:sldMasterIdLst>
  <p:notesMasterIdLst>
    <p:notesMasterId r:id="rId5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1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1450" y="67"/>
      </p:cViewPr>
      <p:guideLst>
        <p:guide orient="horz" pos="2115"/>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6af4c63d7_0_3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g56af4c63d7_0_3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56af4c63d7_0_3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56af4c63d7_0_3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g56af4c63d7_0_3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56af4c63d7_0_5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56af4c63d7_0_5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g56af4c63d7_0_5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56af4c63d7_0_3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56af4c63d7_0_3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g56af4c63d7_0_3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56af4c63d7_0_3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56af4c63d7_0_3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g56af4c63d7_0_3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6af4c63d7_0_3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56af4c63d7_0_3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g56af4c63d7_0_3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47" name="Google Shape;14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56af4c63d7_0_4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56af4c63d7_0_4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g56af4c63d7_0_4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56af4c63d7_0_4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56af4c63d7_0_4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g56af4c63d7_0_4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56af4c63d7_0_4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56af4c63d7_0_4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g56af4c63d7_0_4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6af4c63d7_0_4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6af4c63d7_0_4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g56af4c63d7_0_4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56af4c63d7_0_4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56af4c63d7_0_4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g56af4c63d7_0_4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56af4c63d7_0_5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56af4c63d7_0_5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g56af4c63d7_0_5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56af4c63d7_0_5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56af4c63d7_0_5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g56af4c63d7_0_5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56af4c63d7_0_5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56af4c63d7_0_5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g56af4c63d7_0_5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56af4c63d7_0_5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56af4c63d7_0_5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g56af4c63d7_0_5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5800be1856_1_6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g5800be1856_1_6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56af4c63d7_0_2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g56af4c63d7_0_2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56ab5162e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g56ab5162ef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5800be1856_1_6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5800be1856_1_6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g5800be1856_1_6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5800be1856_1_6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g5800be1856_1_6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5800be1856_1_6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g5800be1856_1_6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5800be1856_1_6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5800be1856_1_6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g5800be1856_1_6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5800be1856_1_12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1" name="Google Shape;571;g5800be1856_1_12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56af4c63d7_0_1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g56af4c63d7_0_1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56af4c63d7_0_1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g56af4c63d7_0_1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56af4c63d7_0_1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56af4c63d7_0_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g56af4c63d7_0_1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56af4c63d7_0_3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56af4c63d7_0_3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Script:</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What mainly motivates our work is the fact that the world is experiencing a global warming, the climate is changing and the consequences can be severe for the planet and  the human-kind.</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What can we do against it? Given the situation and our position as a scientists, we can have an impact by producing information that can be a game-changer. Reliable projections (what if?), analysis of impact (where it will hit harder), and anything useful to help adapt the climate change can be a driver for policy-making in the right direction. Only the computational models have the potential to produce geographically and physically consistent estimates. However, the models still have room for improvement and it is necessary to keep reducing the uncertainties.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(What a computational model tries to do is to resolve numerically the mathematical model associated to a physical reality. In the case of the ocean, we do have a mathematical model that describes how the water behaves (Navier-Stokes). However, although the model describes quite well how a fluid behaves, it is not straightforward to use them to describe the whole ocean. The equations have to be discretized and after that, a domain has to be described. In the ocean, there are flow features of different sizes, from large scale eddies that can reach thousands of kilometers to small scale turbulence. The smallest features that are relevant enough to be represented are of the order of 10⁻³ m and  timescales of about 1 second. To represent the full ocean with a domain that could resolve these features, we would need to use 1.3 · 10²⁷ cells, more or less the same amount of atoms of a 2 year kid. Since it is (and will be for a long time) impossible, the modelers had to resort on parametrizations. The parametizations try to account for sub-grid scale effects using only grid-scale information and currently are one of the major sources of uncertainty. Increasing the resolution of the models, there are more phenomena that can be simulated explicitly and less parametrizations are required, potentially reducing the uncertainty of the models. Improving how the models use the computational resources, we will allow experiments that nowadays are impossible helping to push forward our knowledge about the ocean and about earth’s climate.)</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During my thesis, I helped to improve the performance of the model in many different ways trying to approach the performance issues from different fronts. At 2016 we learned about the work done at ECMWF regarding the use of single precision for IFS simulations and it was clear that a similar approach for NEMO had a lot of potential.</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After some experiments blindly-moving all model variables to single precision, we saw that sadly the trivial path was degrading the quality of the simulations beyond what is acceptable.</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We decided then that we should find a way to exploit mixed-precision safely.</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To do so, we developed a method to identify which variables can effectively use reduced precision and which ones need to keep the double-precision.</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method relies on a tool called reduced precision emulator that (with significant work) allows us to simulate the effect of reducing the precision.</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Basically, the method consists in three steps:</a:t>
            </a:r>
            <a:endParaRPr sz="1200">
              <a:solidFill>
                <a:schemeClr val="dk1"/>
              </a:solidFill>
              <a:latin typeface="Calibri"/>
              <a:ea typeface="Calibri"/>
              <a:cs typeface="Calibri"/>
              <a:sym typeface="Calibri"/>
            </a:endParaRPr>
          </a:p>
          <a:p>
            <a:pPr marL="457200" lvl="0" indent="-317500" algn="l" rtl="0">
              <a:lnSpc>
                <a:spcPct val="100000"/>
              </a:lnSpc>
              <a:spcBef>
                <a:spcPts val="0"/>
              </a:spcBef>
              <a:spcAft>
                <a:spcPts val="0"/>
              </a:spcAft>
              <a:buClr>
                <a:schemeClr val="dk1"/>
              </a:buClr>
              <a:buSzPts val="1400"/>
              <a:buChar char="-"/>
            </a:pPr>
            <a:r>
              <a:rPr lang="en-US" sz="1200">
                <a:solidFill>
                  <a:schemeClr val="dk1"/>
                </a:solidFill>
                <a:latin typeface="Calibri"/>
                <a:ea typeface="Calibri"/>
                <a:cs typeface="Calibri"/>
                <a:sym typeface="Calibri"/>
              </a:rPr>
              <a:t>Define an accuracy test: Is this simulation accurate?</a:t>
            </a:r>
            <a:endParaRPr sz="1200">
              <a:solidFill>
                <a:schemeClr val="dk1"/>
              </a:solidFill>
              <a:latin typeface="Calibri"/>
              <a:ea typeface="Calibri"/>
              <a:cs typeface="Calibri"/>
              <a:sym typeface="Calibri"/>
            </a:endParaRPr>
          </a:p>
          <a:p>
            <a:pPr marL="457200" lvl="0" indent="-317500" algn="l" rtl="0">
              <a:lnSpc>
                <a:spcPct val="100000"/>
              </a:lnSpc>
              <a:spcBef>
                <a:spcPts val="0"/>
              </a:spcBef>
              <a:spcAft>
                <a:spcPts val="0"/>
              </a:spcAft>
              <a:buClr>
                <a:schemeClr val="dk1"/>
              </a:buClr>
              <a:buSzPts val="1400"/>
              <a:buChar char="-"/>
            </a:pPr>
            <a:r>
              <a:rPr lang="en-US" sz="1200">
                <a:solidFill>
                  <a:schemeClr val="dk1"/>
                </a:solidFill>
                <a:latin typeface="Calibri"/>
                <a:ea typeface="Calibri"/>
                <a:cs typeface="Calibri"/>
                <a:sym typeface="Calibri"/>
              </a:rPr>
              <a:t>Implement the emulator into the code: automatize it or it won’t happen.</a:t>
            </a:r>
            <a:endParaRPr sz="1200">
              <a:solidFill>
                <a:schemeClr val="dk1"/>
              </a:solidFill>
              <a:latin typeface="Calibri"/>
              <a:ea typeface="Calibri"/>
              <a:cs typeface="Calibri"/>
              <a:sym typeface="Calibri"/>
            </a:endParaRPr>
          </a:p>
          <a:p>
            <a:pPr marL="457200" lvl="0" indent="-317500" algn="l" rtl="0">
              <a:lnSpc>
                <a:spcPct val="100000"/>
              </a:lnSpc>
              <a:spcBef>
                <a:spcPts val="0"/>
              </a:spcBef>
              <a:spcAft>
                <a:spcPts val="0"/>
              </a:spcAft>
              <a:buClr>
                <a:schemeClr val="dk1"/>
              </a:buClr>
              <a:buSzPts val="1400"/>
              <a:buChar char="-"/>
            </a:pPr>
            <a:r>
              <a:rPr lang="en-US" sz="1200">
                <a:solidFill>
                  <a:schemeClr val="dk1"/>
                </a:solidFill>
                <a:latin typeface="Calibri"/>
                <a:ea typeface="Calibri"/>
                <a:cs typeface="Calibri"/>
                <a:sym typeface="Calibri"/>
              </a:rPr>
              <a:t>Scan the variables: algorithm to find an optimal set.</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Accuracy test: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Implementing the emulator: we want a version of the code where we can specify the precision of each variable through a namelist.</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Doing so, we can directly compare the obtained results and determine if a specific set breaks the model or not.</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Scan algorithm: ~O(3) variables that are not completely independent between them. Divide and conquer approach, with downscaling and multi-evaluation.</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Results: Using the method in NEMO the results are awesome.</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Conclusions: The method works and the potential is great for other ocean-models and precisions too.</a:t>
            </a:r>
            <a:endParaRPr/>
          </a:p>
        </p:txBody>
      </p:sp>
      <p:sp>
        <p:nvSpPr>
          <p:cNvPr id="164" name="Google Shape;164;g56af4c63d7_0_3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56af4c63d7_0_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56af4c63d7_0_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3" name="Google Shape;603;g56af4c63d7_0_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56af4c63d7_0_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56af4c63d7_0_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g56af4c63d7_0_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56af4c63d7_0_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56af4c63d7_0_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g56af4c63d7_0_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56af4c63d7_0_1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56af4c63d7_0_1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g56af4c63d7_0_1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56af4c63d7_0_2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56af4c63d7_0_2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g56af4c63d7_0_2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56af4c63d7_0_1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56af4c63d7_0_15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g56af4c63d7_0_1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5800be1856_1_12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5800be1856_1_12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3" name="Google Shape;673;g5800be1856_1_12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56af4c63d7_0_1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56af4c63d7_0_18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g56af4c63d7_0_1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2" name="Google Shape;702;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 name="Google Shape;716;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56af4c63d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g56af4c63d7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56af4c63d7_0_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56af4c63d7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93" name="Google Shape;193;g56af4c63d7_0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SC2017-First">
  <p:cSld name="BSC2017-First">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2"/>
          <p:cNvSpPr/>
          <p:nvPr/>
        </p:nvSpPr>
        <p:spPr>
          <a:xfrm>
            <a:off x="3048000" y="6095685"/>
            <a:ext cx="6096000" cy="487533"/>
          </a:xfrm>
          <a:prstGeom prst="rect">
            <a:avLst/>
          </a:prstGeom>
          <a:solidFill>
            <a:schemeClr val="lt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 name="Google Shape;13;p2"/>
          <p:cNvSpPr txBox="1">
            <a:spLocks noGrp="1"/>
          </p:cNvSpPr>
          <p:nvPr>
            <p:ph type="ctrTitle"/>
          </p:nvPr>
        </p:nvSpPr>
        <p:spPr>
          <a:xfrm>
            <a:off x="3722916" y="1631730"/>
            <a:ext cx="5026945" cy="2998826"/>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004890"/>
              </a:buClr>
              <a:buSzPts val="5200"/>
              <a:buFont typeface="Calibri"/>
              <a:buNone/>
              <a:defRPr sz="5200" b="1" i="0" u="none" strike="noStrike" cap="none">
                <a:solidFill>
                  <a:srgbClr val="00489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2"/>
          <p:cNvSpPr txBox="1">
            <a:spLocks noGrp="1"/>
          </p:cNvSpPr>
          <p:nvPr>
            <p:ph type="subTitle" idx="1"/>
          </p:nvPr>
        </p:nvSpPr>
        <p:spPr>
          <a:xfrm>
            <a:off x="3722916" y="4900141"/>
            <a:ext cx="5026945" cy="822742"/>
          </a:xfrm>
          <a:prstGeom prst="rect">
            <a:avLst/>
          </a:prstGeom>
          <a:noFill/>
          <a:ln>
            <a:noFill/>
          </a:ln>
        </p:spPr>
        <p:txBody>
          <a:bodyPr spcFirstLastPara="1" wrap="square" lIns="91425" tIns="45700" rIns="91425" bIns="45700" anchor="ctr"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5" name="Google Shape;15;p2"/>
          <p:cNvSpPr/>
          <p:nvPr/>
        </p:nvSpPr>
        <p:spPr>
          <a:xfrm>
            <a:off x="1" y="6095685"/>
            <a:ext cx="3048000" cy="487533"/>
          </a:xfrm>
          <a:prstGeom prst="rect">
            <a:avLst/>
          </a:prstGeom>
          <a:solidFill>
            <a:srgbClr val="00489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libri"/>
              <a:ea typeface="Calibri"/>
              <a:cs typeface="Calibri"/>
              <a:sym typeface="Calibri"/>
            </a:endParaRPr>
          </a:p>
        </p:txBody>
      </p:sp>
      <p:sp>
        <p:nvSpPr>
          <p:cNvPr id="16" name="Google Shape;16;p2"/>
          <p:cNvSpPr txBox="1">
            <a:spLocks noGrp="1"/>
          </p:cNvSpPr>
          <p:nvPr>
            <p:ph type="body" idx="2"/>
          </p:nvPr>
        </p:nvSpPr>
        <p:spPr>
          <a:xfrm>
            <a:off x="244475" y="6095685"/>
            <a:ext cx="2441575" cy="487533"/>
          </a:xfrm>
          <a:prstGeom prst="rect">
            <a:avLst/>
          </a:prstGeom>
          <a:noFill/>
          <a:ln>
            <a:noFill/>
          </a:ln>
        </p:spPr>
        <p:txBody>
          <a:bodyPr spcFirstLastPara="1" wrap="square" lIns="91425" tIns="45700" rIns="91425" bIns="45700" anchor="ctr" anchorCtr="0"/>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txBox="1">
            <a:spLocks noGrp="1"/>
          </p:cNvSpPr>
          <p:nvPr>
            <p:ph type="body" idx="3"/>
          </p:nvPr>
        </p:nvSpPr>
        <p:spPr>
          <a:xfrm>
            <a:off x="3722916" y="6095684"/>
            <a:ext cx="5026946" cy="487533"/>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1000"/>
              </a:spcBef>
              <a:spcAft>
                <a:spcPts val="0"/>
              </a:spcAft>
              <a:buClr>
                <a:srgbClr val="004890"/>
              </a:buClr>
              <a:buSzPts val="2400"/>
              <a:buFont typeface="Arial"/>
              <a:buNone/>
              <a:defRPr sz="2400" b="0" i="0" u="none" strike="noStrike" cap="none">
                <a:solidFill>
                  <a:srgbClr val="004890"/>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lt1"/>
                </a:solidFill>
                <a:latin typeface="Calibri"/>
                <a:ea typeface="Calibri"/>
                <a:cs typeface="Calibri"/>
                <a:sym typeface="Calibri"/>
              </a:defRPr>
            </a:lvl1pPr>
            <a:lvl2pPr lvl="1">
              <a:buNone/>
              <a:defRPr>
                <a:solidFill>
                  <a:schemeClr val="lt1"/>
                </a:solidFill>
                <a:latin typeface="Calibri"/>
                <a:ea typeface="Calibri"/>
                <a:cs typeface="Calibri"/>
                <a:sym typeface="Calibri"/>
              </a:defRPr>
            </a:lvl2pPr>
            <a:lvl3pPr lvl="2">
              <a:buNone/>
              <a:defRPr>
                <a:solidFill>
                  <a:schemeClr val="lt1"/>
                </a:solidFill>
                <a:latin typeface="Calibri"/>
                <a:ea typeface="Calibri"/>
                <a:cs typeface="Calibri"/>
                <a:sym typeface="Calibri"/>
              </a:defRPr>
            </a:lvl3pPr>
            <a:lvl4pPr lvl="3">
              <a:buNone/>
              <a:defRPr>
                <a:solidFill>
                  <a:schemeClr val="lt1"/>
                </a:solidFill>
                <a:latin typeface="Calibri"/>
                <a:ea typeface="Calibri"/>
                <a:cs typeface="Calibri"/>
                <a:sym typeface="Calibri"/>
              </a:defRPr>
            </a:lvl4pPr>
            <a:lvl5pPr lvl="4">
              <a:buNone/>
              <a:defRPr>
                <a:solidFill>
                  <a:schemeClr val="lt1"/>
                </a:solidFill>
                <a:latin typeface="Calibri"/>
                <a:ea typeface="Calibri"/>
                <a:cs typeface="Calibri"/>
                <a:sym typeface="Calibri"/>
              </a:defRPr>
            </a:lvl5pPr>
            <a:lvl6pPr lvl="5">
              <a:buNone/>
              <a:defRPr>
                <a:solidFill>
                  <a:schemeClr val="lt1"/>
                </a:solidFill>
                <a:latin typeface="Calibri"/>
                <a:ea typeface="Calibri"/>
                <a:cs typeface="Calibri"/>
                <a:sym typeface="Calibri"/>
              </a:defRPr>
            </a:lvl6pPr>
            <a:lvl7pPr lvl="6">
              <a:buNone/>
              <a:defRPr>
                <a:solidFill>
                  <a:schemeClr val="lt1"/>
                </a:solidFill>
                <a:latin typeface="Calibri"/>
                <a:ea typeface="Calibri"/>
                <a:cs typeface="Calibri"/>
                <a:sym typeface="Calibri"/>
              </a:defRPr>
            </a:lvl7pPr>
            <a:lvl8pPr lvl="7">
              <a:buNone/>
              <a:defRPr>
                <a:solidFill>
                  <a:schemeClr val="lt1"/>
                </a:solidFill>
                <a:latin typeface="Calibri"/>
                <a:ea typeface="Calibri"/>
                <a:cs typeface="Calibri"/>
                <a:sym typeface="Calibri"/>
              </a:defRPr>
            </a:lvl8pPr>
            <a:lvl9pPr lvl="8">
              <a:buNone/>
              <a:defRPr>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SC2017-Generic">
  <p:cSld name="BSC2017-Generic">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464803" y="217893"/>
            <a:ext cx="8229600" cy="838500"/>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accent1"/>
              </a:buClr>
              <a:buSzPts val="3500"/>
              <a:buFont typeface="Calibri"/>
              <a:buNone/>
              <a:defRPr sz="3500" b="1"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9" name="Google Shape;69;p12"/>
          <p:cNvSpPr txBox="1">
            <a:spLocks noGrp="1"/>
          </p:cNvSpPr>
          <p:nvPr>
            <p:ph type="body" idx="1"/>
          </p:nvPr>
        </p:nvSpPr>
        <p:spPr>
          <a:xfrm>
            <a:off x="464803" y="1215072"/>
            <a:ext cx="8229600" cy="4833300"/>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0070C0"/>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0070C0"/>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070C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0" name="Google Shape;70;p12"/>
          <p:cNvPicPr preferRelativeResize="0"/>
          <p:nvPr/>
        </p:nvPicPr>
        <p:blipFill rotWithShape="1">
          <a:blip r:embed="rId2">
            <a:alphaModFix/>
          </a:blip>
          <a:srcRect/>
          <a:stretch/>
        </p:blipFill>
        <p:spPr>
          <a:xfrm>
            <a:off x="432709" y="6232144"/>
            <a:ext cx="1876425" cy="457200"/>
          </a:xfrm>
          <a:prstGeom prst="rect">
            <a:avLst/>
          </a:prstGeom>
          <a:noFill/>
          <a:ln>
            <a:noFill/>
          </a:ln>
        </p:spPr>
      </p:pic>
      <p:sp>
        <p:nvSpPr>
          <p:cNvPr id="71" name="Google Shape;71;p12"/>
          <p:cNvSpPr txBox="1">
            <a:spLocks noGrp="1"/>
          </p:cNvSpPr>
          <p:nvPr>
            <p:ph type="sldNum" idx="12"/>
          </p:nvPr>
        </p:nvSpPr>
        <p:spPr>
          <a:xfrm>
            <a:off x="8604448" y="6357553"/>
            <a:ext cx="442500" cy="4128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SC2017-Last">
  <p:cSld name="BSC2017-Last">
    <p:spTree>
      <p:nvGrpSpPr>
        <p:cNvPr id="1" name="Shape 72"/>
        <p:cNvGrpSpPr/>
        <p:nvPr/>
      </p:nvGrpSpPr>
      <p:grpSpPr>
        <a:xfrm>
          <a:off x="0" y="0"/>
          <a:ext cx="0" cy="0"/>
          <a:chOff x="0" y="0"/>
          <a:chExt cx="0" cy="0"/>
        </a:xfrm>
      </p:grpSpPr>
      <p:pic>
        <p:nvPicPr>
          <p:cNvPr id="73" name="Google Shape;73;p1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74" name="Google Shape;74;p13"/>
          <p:cNvSpPr txBox="1"/>
          <p:nvPr/>
        </p:nvSpPr>
        <p:spPr>
          <a:xfrm>
            <a:off x="1991225" y="2636182"/>
            <a:ext cx="5161500" cy="901800"/>
          </a:xfrm>
          <a:prstGeom prst="rect">
            <a:avLst/>
          </a:prstGeom>
          <a:noFill/>
          <a:ln>
            <a:noFill/>
          </a:ln>
          <a:effectLst>
            <a:outerShdw blurRad="127000" algn="ctr" rotWithShape="0">
              <a:srgbClr val="082242">
                <a:alpha val="843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0" i="0" u="none" strike="noStrike" cap="none">
                <a:solidFill>
                  <a:schemeClr val="lt1"/>
                </a:solidFill>
                <a:latin typeface="Calibri"/>
                <a:ea typeface="Calibri"/>
                <a:cs typeface="Calibri"/>
                <a:sym typeface="Calibri"/>
              </a:rPr>
              <a:t>THANK YOU!</a:t>
            </a:r>
            <a:endParaRPr sz="7200" b="0" i="0" u="none" strike="noStrike" cap="none">
              <a:solidFill>
                <a:schemeClr val="lt1"/>
              </a:solidFill>
              <a:latin typeface="Calibri"/>
              <a:ea typeface="Calibri"/>
              <a:cs typeface="Calibri"/>
              <a:sym typeface="Calibri"/>
            </a:endParaRPr>
          </a:p>
        </p:txBody>
      </p:sp>
      <p:sp>
        <p:nvSpPr>
          <p:cNvPr id="75" name="Google Shape;75;p13"/>
          <p:cNvSpPr txBox="1"/>
          <p:nvPr/>
        </p:nvSpPr>
        <p:spPr>
          <a:xfrm>
            <a:off x="3360099" y="5922083"/>
            <a:ext cx="2407800" cy="534300"/>
          </a:xfrm>
          <a:prstGeom prst="rect">
            <a:avLst/>
          </a:prstGeom>
          <a:noFill/>
          <a:ln>
            <a:noFill/>
          </a:ln>
          <a:effectLst>
            <a:outerShdw blurRad="127000" algn="ctr" rotWithShape="0">
              <a:srgbClr val="082242">
                <a:alpha val="843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www.bsc.es</a:t>
            </a:r>
            <a:endParaRPr sz="3600" b="0" i="0" u="none" strike="noStrike" cap="none">
              <a:solidFill>
                <a:schemeClr val="lt1"/>
              </a:solidFill>
              <a:latin typeface="Calibri"/>
              <a:ea typeface="Calibri"/>
              <a:cs typeface="Calibri"/>
              <a:sym typeface="Calibri"/>
            </a:endParaRPr>
          </a:p>
        </p:txBody>
      </p:sp>
      <p:sp>
        <p:nvSpPr>
          <p:cNvPr id="76" name="Google Shape;76;p13"/>
          <p:cNvSpPr txBox="1">
            <a:spLocks noGrp="1"/>
          </p:cNvSpPr>
          <p:nvPr>
            <p:ph type="title"/>
          </p:nvPr>
        </p:nvSpPr>
        <p:spPr>
          <a:xfrm>
            <a:off x="910318" y="4101711"/>
            <a:ext cx="7323300" cy="688800"/>
          </a:xfrm>
          <a:prstGeom prst="rect">
            <a:avLst/>
          </a:prstGeom>
          <a:noFill/>
          <a:ln>
            <a:noFill/>
          </a:ln>
        </p:spPr>
        <p:txBody>
          <a:bodyPr spcFirstLastPara="1" wrap="square" lIns="91425" tIns="45700" rIns="91425" bIns="45700" anchor="t" anchorCtr="0"/>
          <a:lstStyle>
            <a:lvl1pPr marR="0" lvl="0" algn="ctr" rtl="0">
              <a:lnSpc>
                <a:spcPct val="9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7" name="Google Shape;77;p1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lt1"/>
                </a:solidFill>
                <a:latin typeface="Calibri"/>
                <a:ea typeface="Calibri"/>
                <a:cs typeface="Calibri"/>
                <a:sym typeface="Calibri"/>
              </a:defRPr>
            </a:lvl1pPr>
            <a:lvl2pPr lvl="1">
              <a:buNone/>
              <a:defRPr>
                <a:solidFill>
                  <a:schemeClr val="lt1"/>
                </a:solidFill>
                <a:latin typeface="Calibri"/>
                <a:ea typeface="Calibri"/>
                <a:cs typeface="Calibri"/>
                <a:sym typeface="Calibri"/>
              </a:defRPr>
            </a:lvl2pPr>
            <a:lvl3pPr lvl="2">
              <a:buNone/>
              <a:defRPr>
                <a:solidFill>
                  <a:schemeClr val="lt1"/>
                </a:solidFill>
                <a:latin typeface="Calibri"/>
                <a:ea typeface="Calibri"/>
                <a:cs typeface="Calibri"/>
                <a:sym typeface="Calibri"/>
              </a:defRPr>
            </a:lvl3pPr>
            <a:lvl4pPr lvl="3">
              <a:buNone/>
              <a:defRPr>
                <a:solidFill>
                  <a:schemeClr val="lt1"/>
                </a:solidFill>
                <a:latin typeface="Calibri"/>
                <a:ea typeface="Calibri"/>
                <a:cs typeface="Calibri"/>
                <a:sym typeface="Calibri"/>
              </a:defRPr>
            </a:lvl4pPr>
            <a:lvl5pPr lvl="4">
              <a:buNone/>
              <a:defRPr>
                <a:solidFill>
                  <a:schemeClr val="lt1"/>
                </a:solidFill>
                <a:latin typeface="Calibri"/>
                <a:ea typeface="Calibri"/>
                <a:cs typeface="Calibri"/>
                <a:sym typeface="Calibri"/>
              </a:defRPr>
            </a:lvl5pPr>
            <a:lvl6pPr lvl="5">
              <a:buNone/>
              <a:defRPr>
                <a:solidFill>
                  <a:schemeClr val="lt1"/>
                </a:solidFill>
                <a:latin typeface="Calibri"/>
                <a:ea typeface="Calibri"/>
                <a:cs typeface="Calibri"/>
                <a:sym typeface="Calibri"/>
              </a:defRPr>
            </a:lvl6pPr>
            <a:lvl7pPr lvl="6">
              <a:buNone/>
              <a:defRPr>
                <a:solidFill>
                  <a:schemeClr val="lt1"/>
                </a:solidFill>
                <a:latin typeface="Calibri"/>
                <a:ea typeface="Calibri"/>
                <a:cs typeface="Calibri"/>
                <a:sym typeface="Calibri"/>
              </a:defRPr>
            </a:lvl7pPr>
            <a:lvl8pPr lvl="7">
              <a:buNone/>
              <a:defRPr>
                <a:solidFill>
                  <a:schemeClr val="lt1"/>
                </a:solidFill>
                <a:latin typeface="Calibri"/>
                <a:ea typeface="Calibri"/>
                <a:cs typeface="Calibri"/>
                <a:sym typeface="Calibri"/>
              </a:defRPr>
            </a:lvl8pPr>
            <a:lvl9pPr lvl="8">
              <a:buNone/>
              <a:defRPr>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8"/>
        <p:cNvGrpSpPr/>
        <p:nvPr/>
      </p:nvGrpSpPr>
      <p:grpSpPr>
        <a:xfrm>
          <a:off x="0" y="0"/>
          <a:ext cx="0" cy="0"/>
          <a:chOff x="0" y="0"/>
          <a:chExt cx="0" cy="0"/>
        </a:xfrm>
      </p:grpSpPr>
      <p:sp>
        <p:nvSpPr>
          <p:cNvPr id="79" name="Google Shape;79;p14"/>
          <p:cNvSpPr txBox="1">
            <a:spLocks noGrp="1"/>
          </p:cNvSpPr>
          <p:nvPr>
            <p:ph type="ftr" idx="11"/>
          </p:nvPr>
        </p:nvSpPr>
        <p:spPr>
          <a:xfrm>
            <a:off x="2195736" y="6356350"/>
            <a:ext cx="6336600" cy="414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14"/>
          <p:cNvSpPr txBox="1">
            <a:spLocks noGrp="1"/>
          </p:cNvSpPr>
          <p:nvPr>
            <p:ph type="sldNum" idx="12"/>
          </p:nvPr>
        </p:nvSpPr>
        <p:spPr>
          <a:xfrm>
            <a:off x="8604448" y="6357553"/>
            <a:ext cx="442500" cy="4128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14"/>
          <p:cNvSpPr txBox="1">
            <a:spLocks noGrp="1"/>
          </p:cNvSpPr>
          <p:nvPr>
            <p:ph type="title"/>
          </p:nvPr>
        </p:nvSpPr>
        <p:spPr>
          <a:xfrm>
            <a:off x="107504" y="44624"/>
            <a:ext cx="8928900" cy="792000"/>
          </a:xfrm>
          <a:prstGeom prst="rect">
            <a:avLst/>
          </a:prstGeom>
          <a:noFill/>
          <a:ln>
            <a:noFill/>
          </a:ln>
        </p:spPr>
        <p:txBody>
          <a:bodyPr spcFirstLastPara="1" wrap="square" lIns="91425" tIns="45700" rIns="91425" bIns="45700" anchor="b" anchorCtr="0"/>
          <a:lstStyle>
            <a:lvl1pPr marR="0" lvl="0" algn="l" rtl="0">
              <a:lnSpc>
                <a:spcPct val="68181"/>
              </a:lnSpc>
              <a:spcBef>
                <a:spcPts val="0"/>
              </a:spcBef>
              <a:spcAft>
                <a:spcPts val="0"/>
              </a:spcAft>
              <a:buClr>
                <a:schemeClr val="accent1"/>
              </a:buClr>
              <a:buSzPts val="4400"/>
              <a:buFont typeface="Calibri"/>
              <a:buNone/>
              <a:defRPr sz="44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14"/>
          <p:cNvSpPr txBox="1">
            <a:spLocks noGrp="1"/>
          </p:cNvSpPr>
          <p:nvPr>
            <p:ph type="body" idx="1"/>
          </p:nvPr>
        </p:nvSpPr>
        <p:spPr>
          <a:xfrm>
            <a:off x="107504" y="980728"/>
            <a:ext cx="8928900" cy="5184600"/>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SC2017-First">
  <p:cSld name="BSC2017-First">
    <p:bg>
      <p:bgPr>
        <a:blipFill rotWithShape="1">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16"/>
          <p:cNvSpPr/>
          <p:nvPr/>
        </p:nvSpPr>
        <p:spPr>
          <a:xfrm>
            <a:off x="3048000" y="6095685"/>
            <a:ext cx="6096000" cy="487500"/>
          </a:xfrm>
          <a:prstGeom prst="rect">
            <a:avLst/>
          </a:prstGeom>
          <a:solidFill>
            <a:schemeClr val="lt1">
              <a:alpha val="749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Google Shape;87;p16"/>
          <p:cNvSpPr txBox="1">
            <a:spLocks noGrp="1"/>
          </p:cNvSpPr>
          <p:nvPr>
            <p:ph type="ctrTitle"/>
          </p:nvPr>
        </p:nvSpPr>
        <p:spPr>
          <a:xfrm>
            <a:off x="3722916" y="1631730"/>
            <a:ext cx="5026800" cy="29988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4890"/>
              </a:buClr>
              <a:buSzPts val="5200"/>
              <a:buFont typeface="Calibri"/>
              <a:buNone/>
              <a:defRPr sz="5200" b="1" i="0" u="none" strike="noStrike" cap="none">
                <a:solidFill>
                  <a:srgbClr val="004890"/>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8" name="Google Shape;88;p16"/>
          <p:cNvSpPr txBox="1">
            <a:spLocks noGrp="1"/>
          </p:cNvSpPr>
          <p:nvPr>
            <p:ph type="subTitle" idx="1"/>
          </p:nvPr>
        </p:nvSpPr>
        <p:spPr>
          <a:xfrm>
            <a:off x="3722916" y="4900141"/>
            <a:ext cx="5026800" cy="822600"/>
          </a:xfrm>
          <a:prstGeom prst="rect">
            <a:avLst/>
          </a:prstGeom>
          <a:noFill/>
          <a:ln>
            <a:noFill/>
          </a:ln>
        </p:spPr>
        <p:txBody>
          <a:bodyPr spcFirstLastPara="1" wrap="square" lIns="91425" tIns="91425" rIns="91425" bIns="91425" anchor="ctr"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89" name="Google Shape;89;p16"/>
          <p:cNvSpPr/>
          <p:nvPr/>
        </p:nvSpPr>
        <p:spPr>
          <a:xfrm>
            <a:off x="1" y="6095685"/>
            <a:ext cx="3048000" cy="487500"/>
          </a:xfrm>
          <a:prstGeom prst="rect">
            <a:avLst/>
          </a:prstGeom>
          <a:solidFill>
            <a:srgbClr val="004890">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libri"/>
              <a:ea typeface="Calibri"/>
              <a:cs typeface="Calibri"/>
              <a:sym typeface="Calibri"/>
            </a:endParaRPr>
          </a:p>
        </p:txBody>
      </p:sp>
      <p:sp>
        <p:nvSpPr>
          <p:cNvPr id="90" name="Google Shape;90;p16"/>
          <p:cNvSpPr txBox="1">
            <a:spLocks noGrp="1"/>
          </p:cNvSpPr>
          <p:nvPr>
            <p:ph type="body" idx="2"/>
          </p:nvPr>
        </p:nvSpPr>
        <p:spPr>
          <a:xfrm>
            <a:off x="244475" y="6095685"/>
            <a:ext cx="2441700" cy="4875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16"/>
          <p:cNvSpPr txBox="1">
            <a:spLocks noGrp="1"/>
          </p:cNvSpPr>
          <p:nvPr>
            <p:ph type="body" idx="3"/>
          </p:nvPr>
        </p:nvSpPr>
        <p:spPr>
          <a:xfrm>
            <a:off x="3722916" y="6095684"/>
            <a:ext cx="5026800" cy="487500"/>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1000"/>
              </a:spcBef>
              <a:spcAft>
                <a:spcPts val="0"/>
              </a:spcAft>
              <a:buClr>
                <a:srgbClr val="004890"/>
              </a:buClr>
              <a:buSzPts val="2400"/>
              <a:buFont typeface="Arial"/>
              <a:buNone/>
              <a:defRPr sz="2400" b="0" i="0" u="none" strike="noStrike" cap="none">
                <a:solidFill>
                  <a:srgbClr val="004890"/>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16"/>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ctr" anchorCtr="0">
            <a:noAutofit/>
          </a:bodyPr>
          <a:lstStyle>
            <a:lvl1pPr lvl="0" rtl="0">
              <a:buNone/>
              <a:defRPr>
                <a:solidFill>
                  <a:schemeClr val="lt1"/>
                </a:solidFill>
                <a:latin typeface="Calibri"/>
                <a:ea typeface="Calibri"/>
                <a:cs typeface="Calibri"/>
                <a:sym typeface="Calibri"/>
              </a:defRPr>
            </a:lvl1pPr>
            <a:lvl2pPr lvl="1" rtl="0">
              <a:buNone/>
              <a:defRPr>
                <a:solidFill>
                  <a:schemeClr val="lt1"/>
                </a:solidFill>
                <a:latin typeface="Calibri"/>
                <a:ea typeface="Calibri"/>
                <a:cs typeface="Calibri"/>
                <a:sym typeface="Calibri"/>
              </a:defRPr>
            </a:lvl2pPr>
            <a:lvl3pPr lvl="2" rtl="0">
              <a:buNone/>
              <a:defRPr>
                <a:solidFill>
                  <a:schemeClr val="lt1"/>
                </a:solidFill>
                <a:latin typeface="Calibri"/>
                <a:ea typeface="Calibri"/>
                <a:cs typeface="Calibri"/>
                <a:sym typeface="Calibri"/>
              </a:defRPr>
            </a:lvl3pPr>
            <a:lvl4pPr lvl="3" rtl="0">
              <a:buNone/>
              <a:defRPr>
                <a:solidFill>
                  <a:schemeClr val="lt1"/>
                </a:solidFill>
                <a:latin typeface="Calibri"/>
                <a:ea typeface="Calibri"/>
                <a:cs typeface="Calibri"/>
                <a:sym typeface="Calibri"/>
              </a:defRPr>
            </a:lvl4pPr>
            <a:lvl5pPr lvl="4" rtl="0">
              <a:buNone/>
              <a:defRPr>
                <a:solidFill>
                  <a:schemeClr val="lt1"/>
                </a:solidFill>
                <a:latin typeface="Calibri"/>
                <a:ea typeface="Calibri"/>
                <a:cs typeface="Calibri"/>
                <a:sym typeface="Calibri"/>
              </a:defRPr>
            </a:lvl5pPr>
            <a:lvl6pPr lvl="5" rtl="0">
              <a:buNone/>
              <a:defRPr>
                <a:solidFill>
                  <a:schemeClr val="lt1"/>
                </a:solidFill>
                <a:latin typeface="Calibri"/>
                <a:ea typeface="Calibri"/>
                <a:cs typeface="Calibri"/>
                <a:sym typeface="Calibri"/>
              </a:defRPr>
            </a:lvl6pPr>
            <a:lvl7pPr lvl="6" rtl="0">
              <a:buNone/>
              <a:defRPr>
                <a:solidFill>
                  <a:schemeClr val="lt1"/>
                </a:solidFill>
                <a:latin typeface="Calibri"/>
                <a:ea typeface="Calibri"/>
                <a:cs typeface="Calibri"/>
                <a:sym typeface="Calibri"/>
              </a:defRPr>
            </a:lvl7pPr>
            <a:lvl8pPr lvl="7" rtl="0">
              <a:buNone/>
              <a:defRPr>
                <a:solidFill>
                  <a:schemeClr val="lt1"/>
                </a:solidFill>
                <a:latin typeface="Calibri"/>
                <a:ea typeface="Calibri"/>
                <a:cs typeface="Calibri"/>
                <a:sym typeface="Calibri"/>
              </a:defRPr>
            </a:lvl8pPr>
            <a:lvl9pPr lvl="8" rtl="0">
              <a:buNone/>
              <a:defRPr>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SC2017-Generic">
  <p:cSld name="BSC2017-Generic">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464803" y="217893"/>
            <a:ext cx="8229600" cy="8385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chemeClr val="accent1"/>
              </a:buClr>
              <a:buSzPts val="3500"/>
              <a:buFont typeface="Calibri"/>
              <a:buNone/>
              <a:defRPr sz="3500" b="1" i="0" u="none" strike="noStrike" cap="none">
                <a:solidFill>
                  <a:schemeClr val="accen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5" name="Google Shape;95;p17"/>
          <p:cNvSpPr txBox="1">
            <a:spLocks noGrp="1"/>
          </p:cNvSpPr>
          <p:nvPr>
            <p:ph type="body" idx="1"/>
          </p:nvPr>
        </p:nvSpPr>
        <p:spPr>
          <a:xfrm>
            <a:off x="464803" y="1215072"/>
            <a:ext cx="8229600" cy="4833300"/>
          </a:xfrm>
          <a:prstGeom prst="rect">
            <a:avLst/>
          </a:prstGeom>
          <a:noFill/>
          <a:ln>
            <a:noFill/>
          </a:ln>
        </p:spPr>
        <p:txBody>
          <a:bodyPr spcFirstLastPara="1" wrap="square" lIns="91425" tIns="91425" rIns="91425" bIns="91425" anchor="t" anchorCtr="0"/>
          <a:lstStyle>
            <a:lvl1pPr marL="457200" marR="0" lvl="0" indent="-381000" algn="l" rtl="0">
              <a:lnSpc>
                <a:spcPct val="90000"/>
              </a:lnSpc>
              <a:spcBef>
                <a:spcPts val="1000"/>
              </a:spcBef>
              <a:spcAft>
                <a:spcPts val="0"/>
              </a:spcAft>
              <a:buClr>
                <a:srgbClr val="0070C0"/>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0070C0"/>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070C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6" name="Google Shape;96;p17"/>
          <p:cNvPicPr preferRelativeResize="0"/>
          <p:nvPr/>
        </p:nvPicPr>
        <p:blipFill rotWithShape="1">
          <a:blip r:embed="rId2">
            <a:alphaModFix/>
          </a:blip>
          <a:srcRect/>
          <a:stretch/>
        </p:blipFill>
        <p:spPr>
          <a:xfrm>
            <a:off x="432709" y="6232144"/>
            <a:ext cx="1876425" cy="457200"/>
          </a:xfrm>
          <a:prstGeom prst="rect">
            <a:avLst/>
          </a:prstGeom>
          <a:noFill/>
          <a:ln>
            <a:noFill/>
          </a:ln>
        </p:spPr>
      </p:pic>
      <p:sp>
        <p:nvSpPr>
          <p:cNvPr id="97" name="Google Shape;97;p1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ctr" anchorCtr="0">
            <a:noAutofit/>
          </a:bodyPr>
          <a:lstStyle>
            <a:lvl1pPr lvl="0" rtl="0">
              <a:buNone/>
              <a:defRPr>
                <a:solidFill>
                  <a:schemeClr val="dk1"/>
                </a:solidFill>
                <a:latin typeface="Calibri"/>
                <a:ea typeface="Calibri"/>
                <a:cs typeface="Calibri"/>
                <a:sym typeface="Calibri"/>
              </a:defRPr>
            </a:lvl1pPr>
            <a:lvl2pPr lvl="1" rtl="0">
              <a:buNone/>
              <a:defRPr>
                <a:solidFill>
                  <a:schemeClr val="dk1"/>
                </a:solidFill>
                <a:latin typeface="Calibri"/>
                <a:ea typeface="Calibri"/>
                <a:cs typeface="Calibri"/>
                <a:sym typeface="Calibri"/>
              </a:defRPr>
            </a:lvl2pPr>
            <a:lvl3pPr lvl="2" rtl="0">
              <a:buNone/>
              <a:defRPr>
                <a:solidFill>
                  <a:schemeClr val="dk1"/>
                </a:solidFill>
                <a:latin typeface="Calibri"/>
                <a:ea typeface="Calibri"/>
                <a:cs typeface="Calibri"/>
                <a:sym typeface="Calibri"/>
              </a:defRPr>
            </a:lvl3pPr>
            <a:lvl4pPr lvl="3" rtl="0">
              <a:buNone/>
              <a:defRPr>
                <a:solidFill>
                  <a:schemeClr val="dk1"/>
                </a:solidFill>
                <a:latin typeface="Calibri"/>
                <a:ea typeface="Calibri"/>
                <a:cs typeface="Calibri"/>
                <a:sym typeface="Calibri"/>
              </a:defRPr>
            </a:lvl4pPr>
            <a:lvl5pPr lvl="4" rtl="0">
              <a:buNone/>
              <a:defRPr>
                <a:solidFill>
                  <a:schemeClr val="dk1"/>
                </a:solidFill>
                <a:latin typeface="Calibri"/>
                <a:ea typeface="Calibri"/>
                <a:cs typeface="Calibri"/>
                <a:sym typeface="Calibri"/>
              </a:defRPr>
            </a:lvl5pPr>
            <a:lvl6pPr lvl="5" rtl="0">
              <a:buNone/>
              <a:defRPr>
                <a:solidFill>
                  <a:schemeClr val="dk1"/>
                </a:solidFill>
                <a:latin typeface="Calibri"/>
                <a:ea typeface="Calibri"/>
                <a:cs typeface="Calibri"/>
                <a:sym typeface="Calibri"/>
              </a:defRPr>
            </a:lvl6pPr>
            <a:lvl7pPr lvl="6" rtl="0">
              <a:buNone/>
              <a:defRPr>
                <a:solidFill>
                  <a:schemeClr val="dk1"/>
                </a:solidFill>
                <a:latin typeface="Calibri"/>
                <a:ea typeface="Calibri"/>
                <a:cs typeface="Calibri"/>
                <a:sym typeface="Calibri"/>
              </a:defRPr>
            </a:lvl7pPr>
            <a:lvl8pPr lvl="7" rtl="0">
              <a:buNone/>
              <a:defRPr>
                <a:solidFill>
                  <a:schemeClr val="dk1"/>
                </a:solidFill>
                <a:latin typeface="Calibri"/>
                <a:ea typeface="Calibri"/>
                <a:cs typeface="Calibri"/>
                <a:sym typeface="Calibri"/>
              </a:defRPr>
            </a:lvl8pPr>
            <a:lvl9pPr lvl="8" rtl="0">
              <a:buNone/>
              <a:defRPr>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464803" y="217893"/>
            <a:ext cx="8229600" cy="8385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chemeClr val="accent1"/>
              </a:buClr>
              <a:buSzPts val="3500"/>
              <a:buFont typeface="Calibri"/>
              <a:buNone/>
              <a:defRPr sz="3500" b="1" i="0" u="none" strike="noStrike" cap="none">
                <a:solidFill>
                  <a:schemeClr val="accen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0" name="Google Shape;100;p18"/>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ctr" anchorCtr="0">
            <a:noAutofit/>
          </a:bodyPr>
          <a:lstStyle>
            <a:lvl1pPr lvl="0" rtl="0">
              <a:buNone/>
              <a:defRPr>
                <a:solidFill>
                  <a:schemeClr val="accent1"/>
                </a:solidFill>
                <a:latin typeface="Calibri"/>
                <a:ea typeface="Calibri"/>
                <a:cs typeface="Calibri"/>
                <a:sym typeface="Calibri"/>
              </a:defRPr>
            </a:lvl1pPr>
            <a:lvl2pPr lvl="1" rtl="0">
              <a:buNone/>
              <a:defRPr>
                <a:solidFill>
                  <a:schemeClr val="accent1"/>
                </a:solidFill>
                <a:latin typeface="Calibri"/>
                <a:ea typeface="Calibri"/>
                <a:cs typeface="Calibri"/>
                <a:sym typeface="Calibri"/>
              </a:defRPr>
            </a:lvl2pPr>
            <a:lvl3pPr lvl="2" rtl="0">
              <a:buNone/>
              <a:defRPr>
                <a:solidFill>
                  <a:schemeClr val="accent1"/>
                </a:solidFill>
                <a:latin typeface="Calibri"/>
                <a:ea typeface="Calibri"/>
                <a:cs typeface="Calibri"/>
                <a:sym typeface="Calibri"/>
              </a:defRPr>
            </a:lvl3pPr>
            <a:lvl4pPr lvl="3" rtl="0">
              <a:buNone/>
              <a:defRPr>
                <a:solidFill>
                  <a:schemeClr val="accent1"/>
                </a:solidFill>
                <a:latin typeface="Calibri"/>
                <a:ea typeface="Calibri"/>
                <a:cs typeface="Calibri"/>
                <a:sym typeface="Calibri"/>
              </a:defRPr>
            </a:lvl4pPr>
            <a:lvl5pPr lvl="4" rtl="0">
              <a:buNone/>
              <a:defRPr>
                <a:solidFill>
                  <a:schemeClr val="accent1"/>
                </a:solidFill>
                <a:latin typeface="Calibri"/>
                <a:ea typeface="Calibri"/>
                <a:cs typeface="Calibri"/>
                <a:sym typeface="Calibri"/>
              </a:defRPr>
            </a:lvl5pPr>
            <a:lvl6pPr lvl="5" rtl="0">
              <a:buNone/>
              <a:defRPr>
                <a:solidFill>
                  <a:schemeClr val="accent1"/>
                </a:solidFill>
                <a:latin typeface="Calibri"/>
                <a:ea typeface="Calibri"/>
                <a:cs typeface="Calibri"/>
                <a:sym typeface="Calibri"/>
              </a:defRPr>
            </a:lvl6pPr>
            <a:lvl7pPr lvl="6" rtl="0">
              <a:buNone/>
              <a:defRPr>
                <a:solidFill>
                  <a:schemeClr val="accent1"/>
                </a:solidFill>
                <a:latin typeface="Calibri"/>
                <a:ea typeface="Calibri"/>
                <a:cs typeface="Calibri"/>
                <a:sym typeface="Calibri"/>
              </a:defRPr>
            </a:lvl7pPr>
            <a:lvl8pPr lvl="7" rtl="0">
              <a:buNone/>
              <a:defRPr>
                <a:solidFill>
                  <a:schemeClr val="accent1"/>
                </a:solidFill>
                <a:latin typeface="Calibri"/>
                <a:ea typeface="Calibri"/>
                <a:cs typeface="Calibri"/>
                <a:sym typeface="Calibri"/>
              </a:defRPr>
            </a:lvl8pPr>
            <a:lvl9pPr lvl="8" rtl="0">
              <a:buNone/>
              <a:defRPr>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blipFill rotWithShape="1">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1152000" y="877500"/>
            <a:ext cx="6840000" cy="39600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chemeClr val="accent1"/>
              </a:buClr>
              <a:buSzPts val="6000"/>
              <a:buFont typeface="Calibri"/>
              <a:buNone/>
              <a:defRPr sz="6000" b="1" i="0" u="none" strike="noStrike" cap="none">
                <a:solidFill>
                  <a:schemeClr val="accen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3" name="Google Shape;103;p19"/>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ctr" anchorCtr="0">
            <a:noAutofit/>
          </a:bodyPr>
          <a:lstStyle>
            <a:lvl1pPr lvl="0" rtl="0">
              <a:buNone/>
              <a:defRPr>
                <a:solidFill>
                  <a:schemeClr val="accent1"/>
                </a:solidFill>
                <a:latin typeface="Calibri"/>
                <a:ea typeface="Calibri"/>
                <a:cs typeface="Calibri"/>
                <a:sym typeface="Calibri"/>
              </a:defRPr>
            </a:lvl1pPr>
            <a:lvl2pPr lvl="1" rtl="0">
              <a:buNone/>
              <a:defRPr>
                <a:solidFill>
                  <a:schemeClr val="accent1"/>
                </a:solidFill>
                <a:latin typeface="Calibri"/>
                <a:ea typeface="Calibri"/>
                <a:cs typeface="Calibri"/>
                <a:sym typeface="Calibri"/>
              </a:defRPr>
            </a:lvl2pPr>
            <a:lvl3pPr lvl="2" rtl="0">
              <a:buNone/>
              <a:defRPr>
                <a:solidFill>
                  <a:schemeClr val="accent1"/>
                </a:solidFill>
                <a:latin typeface="Calibri"/>
                <a:ea typeface="Calibri"/>
                <a:cs typeface="Calibri"/>
                <a:sym typeface="Calibri"/>
              </a:defRPr>
            </a:lvl3pPr>
            <a:lvl4pPr lvl="3" rtl="0">
              <a:buNone/>
              <a:defRPr>
                <a:solidFill>
                  <a:schemeClr val="accent1"/>
                </a:solidFill>
                <a:latin typeface="Calibri"/>
                <a:ea typeface="Calibri"/>
                <a:cs typeface="Calibri"/>
                <a:sym typeface="Calibri"/>
              </a:defRPr>
            </a:lvl4pPr>
            <a:lvl5pPr lvl="4" rtl="0">
              <a:buNone/>
              <a:defRPr>
                <a:solidFill>
                  <a:schemeClr val="accent1"/>
                </a:solidFill>
                <a:latin typeface="Calibri"/>
                <a:ea typeface="Calibri"/>
                <a:cs typeface="Calibri"/>
                <a:sym typeface="Calibri"/>
              </a:defRPr>
            </a:lvl5pPr>
            <a:lvl6pPr lvl="5" rtl="0">
              <a:buNone/>
              <a:defRPr>
                <a:solidFill>
                  <a:schemeClr val="accent1"/>
                </a:solidFill>
                <a:latin typeface="Calibri"/>
                <a:ea typeface="Calibri"/>
                <a:cs typeface="Calibri"/>
                <a:sym typeface="Calibri"/>
              </a:defRPr>
            </a:lvl6pPr>
            <a:lvl7pPr lvl="6" rtl="0">
              <a:buNone/>
              <a:defRPr>
                <a:solidFill>
                  <a:schemeClr val="accent1"/>
                </a:solidFill>
                <a:latin typeface="Calibri"/>
                <a:ea typeface="Calibri"/>
                <a:cs typeface="Calibri"/>
                <a:sym typeface="Calibri"/>
              </a:defRPr>
            </a:lvl7pPr>
            <a:lvl8pPr lvl="7" rtl="0">
              <a:buNone/>
              <a:defRPr>
                <a:solidFill>
                  <a:schemeClr val="accent1"/>
                </a:solidFill>
                <a:latin typeface="Calibri"/>
                <a:ea typeface="Calibri"/>
                <a:cs typeface="Calibri"/>
                <a:sym typeface="Calibri"/>
              </a:defRPr>
            </a:lvl8pPr>
            <a:lvl9pPr lvl="8" rtl="0">
              <a:buNone/>
              <a:defRPr>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SC2017-Last">
  <p:cSld name="BSC2017-Last">
    <p:spTree>
      <p:nvGrpSpPr>
        <p:cNvPr id="1" name="Shape 104"/>
        <p:cNvGrpSpPr/>
        <p:nvPr/>
      </p:nvGrpSpPr>
      <p:grpSpPr>
        <a:xfrm>
          <a:off x="0" y="0"/>
          <a:ext cx="0" cy="0"/>
          <a:chOff x="0" y="0"/>
          <a:chExt cx="0" cy="0"/>
        </a:xfrm>
      </p:grpSpPr>
      <p:pic>
        <p:nvPicPr>
          <p:cNvPr id="105" name="Google Shape;105;p2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06" name="Google Shape;106;p20"/>
          <p:cNvSpPr txBox="1"/>
          <p:nvPr/>
        </p:nvSpPr>
        <p:spPr>
          <a:xfrm>
            <a:off x="1991225" y="2636182"/>
            <a:ext cx="5161500" cy="901800"/>
          </a:xfrm>
          <a:prstGeom prst="rect">
            <a:avLst/>
          </a:prstGeom>
          <a:noFill/>
          <a:ln>
            <a:noFill/>
          </a:ln>
          <a:effectLst>
            <a:outerShdw blurRad="127000" algn="ctr" rotWithShape="0">
              <a:srgbClr val="082242">
                <a:alpha val="847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a:solidFill>
                  <a:schemeClr val="lt1"/>
                </a:solidFill>
                <a:latin typeface="Calibri"/>
                <a:ea typeface="Calibri"/>
                <a:cs typeface="Calibri"/>
                <a:sym typeface="Calibri"/>
              </a:rPr>
              <a:t>THANK YOU!</a:t>
            </a:r>
            <a:endParaRPr sz="7200">
              <a:solidFill>
                <a:schemeClr val="lt1"/>
              </a:solidFill>
              <a:latin typeface="Calibri"/>
              <a:ea typeface="Calibri"/>
              <a:cs typeface="Calibri"/>
              <a:sym typeface="Calibri"/>
            </a:endParaRPr>
          </a:p>
        </p:txBody>
      </p:sp>
      <p:sp>
        <p:nvSpPr>
          <p:cNvPr id="107" name="Google Shape;107;p20"/>
          <p:cNvSpPr txBox="1"/>
          <p:nvPr/>
        </p:nvSpPr>
        <p:spPr>
          <a:xfrm>
            <a:off x="3360099" y="5922083"/>
            <a:ext cx="2407800" cy="534300"/>
          </a:xfrm>
          <a:prstGeom prst="rect">
            <a:avLst/>
          </a:prstGeom>
          <a:noFill/>
          <a:ln>
            <a:noFill/>
          </a:ln>
          <a:effectLst>
            <a:outerShdw blurRad="127000" algn="ctr" rotWithShape="0">
              <a:srgbClr val="082242">
                <a:alpha val="847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www.bsc.es</a:t>
            </a:r>
            <a:endParaRPr sz="3600">
              <a:solidFill>
                <a:schemeClr val="lt1"/>
              </a:solidFill>
              <a:latin typeface="Calibri"/>
              <a:ea typeface="Calibri"/>
              <a:cs typeface="Calibri"/>
              <a:sym typeface="Calibri"/>
            </a:endParaRPr>
          </a:p>
        </p:txBody>
      </p:sp>
      <p:sp>
        <p:nvSpPr>
          <p:cNvPr id="108" name="Google Shape;108;p20"/>
          <p:cNvSpPr txBox="1">
            <a:spLocks noGrp="1"/>
          </p:cNvSpPr>
          <p:nvPr>
            <p:ph type="title"/>
          </p:nvPr>
        </p:nvSpPr>
        <p:spPr>
          <a:xfrm>
            <a:off x="910318" y="4101711"/>
            <a:ext cx="7323300" cy="688800"/>
          </a:xfrm>
          <a:prstGeom prst="rect">
            <a:avLst/>
          </a:prstGeom>
          <a:noFill/>
          <a:ln>
            <a:noFill/>
          </a:ln>
        </p:spPr>
        <p:txBody>
          <a:bodyPr spcFirstLastPara="1" wrap="square" lIns="91425" tIns="91425" rIns="91425" bIns="91425" anchor="t" anchorCtr="0"/>
          <a:lstStyle>
            <a:lvl1pPr marR="0" lvl="0" algn="ctr" rtl="0">
              <a:lnSpc>
                <a:spcPct val="9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9" name="Google Shape;109;p20"/>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ctr" anchorCtr="0">
            <a:noAutofit/>
          </a:bodyPr>
          <a:lstStyle>
            <a:lvl1pPr lvl="0" rtl="0">
              <a:buNone/>
              <a:defRPr>
                <a:solidFill>
                  <a:schemeClr val="lt1"/>
                </a:solidFill>
                <a:latin typeface="Calibri"/>
                <a:ea typeface="Calibri"/>
                <a:cs typeface="Calibri"/>
                <a:sym typeface="Calibri"/>
              </a:defRPr>
            </a:lvl1pPr>
            <a:lvl2pPr lvl="1" rtl="0">
              <a:buNone/>
              <a:defRPr>
                <a:solidFill>
                  <a:schemeClr val="lt1"/>
                </a:solidFill>
                <a:latin typeface="Calibri"/>
                <a:ea typeface="Calibri"/>
                <a:cs typeface="Calibri"/>
                <a:sym typeface="Calibri"/>
              </a:defRPr>
            </a:lvl2pPr>
            <a:lvl3pPr lvl="2" rtl="0">
              <a:buNone/>
              <a:defRPr>
                <a:solidFill>
                  <a:schemeClr val="lt1"/>
                </a:solidFill>
                <a:latin typeface="Calibri"/>
                <a:ea typeface="Calibri"/>
                <a:cs typeface="Calibri"/>
                <a:sym typeface="Calibri"/>
              </a:defRPr>
            </a:lvl3pPr>
            <a:lvl4pPr lvl="3" rtl="0">
              <a:buNone/>
              <a:defRPr>
                <a:solidFill>
                  <a:schemeClr val="lt1"/>
                </a:solidFill>
                <a:latin typeface="Calibri"/>
                <a:ea typeface="Calibri"/>
                <a:cs typeface="Calibri"/>
                <a:sym typeface="Calibri"/>
              </a:defRPr>
            </a:lvl4pPr>
            <a:lvl5pPr lvl="4" rtl="0">
              <a:buNone/>
              <a:defRPr>
                <a:solidFill>
                  <a:schemeClr val="lt1"/>
                </a:solidFill>
                <a:latin typeface="Calibri"/>
                <a:ea typeface="Calibri"/>
                <a:cs typeface="Calibri"/>
                <a:sym typeface="Calibri"/>
              </a:defRPr>
            </a:lvl5pPr>
            <a:lvl6pPr lvl="5" rtl="0">
              <a:buNone/>
              <a:defRPr>
                <a:solidFill>
                  <a:schemeClr val="lt1"/>
                </a:solidFill>
                <a:latin typeface="Calibri"/>
                <a:ea typeface="Calibri"/>
                <a:cs typeface="Calibri"/>
                <a:sym typeface="Calibri"/>
              </a:defRPr>
            </a:lvl6pPr>
            <a:lvl7pPr lvl="6" rtl="0">
              <a:buNone/>
              <a:defRPr>
                <a:solidFill>
                  <a:schemeClr val="lt1"/>
                </a:solidFill>
                <a:latin typeface="Calibri"/>
                <a:ea typeface="Calibri"/>
                <a:cs typeface="Calibri"/>
                <a:sym typeface="Calibri"/>
              </a:defRPr>
            </a:lvl7pPr>
            <a:lvl8pPr lvl="7" rtl="0">
              <a:buNone/>
              <a:defRPr>
                <a:solidFill>
                  <a:schemeClr val="lt1"/>
                </a:solidFill>
                <a:latin typeface="Calibri"/>
                <a:ea typeface="Calibri"/>
                <a:cs typeface="Calibri"/>
                <a:sym typeface="Calibri"/>
              </a:defRPr>
            </a:lvl8pPr>
            <a:lvl9pPr lvl="8" rtl="0">
              <a:buNone/>
              <a:defRPr>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SC2017-First">
  <p:cSld name="BSC2017-First">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2"/>
          <p:cNvSpPr/>
          <p:nvPr/>
        </p:nvSpPr>
        <p:spPr>
          <a:xfrm>
            <a:off x="3048000" y="6095685"/>
            <a:ext cx="6096000" cy="487500"/>
          </a:xfrm>
          <a:prstGeom prst="rect">
            <a:avLst/>
          </a:prstGeom>
          <a:solidFill>
            <a:schemeClr val="lt1">
              <a:alpha val="7412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22"/>
          <p:cNvSpPr txBox="1">
            <a:spLocks noGrp="1"/>
          </p:cNvSpPr>
          <p:nvPr>
            <p:ph type="ctrTitle"/>
          </p:nvPr>
        </p:nvSpPr>
        <p:spPr>
          <a:xfrm>
            <a:off x="3722916" y="1631730"/>
            <a:ext cx="5026800" cy="29988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004890"/>
              </a:buClr>
              <a:buSzPts val="5200"/>
              <a:buFont typeface="Calibri"/>
              <a:buNone/>
              <a:defRPr sz="5200" b="1" i="0" u="none" strike="noStrike" cap="none">
                <a:solidFill>
                  <a:srgbClr val="00489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4" name="Google Shape;114;p22"/>
          <p:cNvSpPr txBox="1">
            <a:spLocks noGrp="1"/>
          </p:cNvSpPr>
          <p:nvPr>
            <p:ph type="subTitle" idx="1"/>
          </p:nvPr>
        </p:nvSpPr>
        <p:spPr>
          <a:xfrm>
            <a:off x="3722916" y="4900141"/>
            <a:ext cx="5026800" cy="822600"/>
          </a:xfrm>
          <a:prstGeom prst="rect">
            <a:avLst/>
          </a:prstGeom>
          <a:noFill/>
          <a:ln>
            <a:noFill/>
          </a:ln>
        </p:spPr>
        <p:txBody>
          <a:bodyPr spcFirstLastPara="1" wrap="square" lIns="91425" tIns="45700" rIns="91425" bIns="45700" anchor="ctr"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15" name="Google Shape;115;p22"/>
          <p:cNvSpPr/>
          <p:nvPr/>
        </p:nvSpPr>
        <p:spPr>
          <a:xfrm>
            <a:off x="1" y="6095685"/>
            <a:ext cx="3048000" cy="487500"/>
          </a:xfrm>
          <a:prstGeom prst="rect">
            <a:avLst/>
          </a:prstGeom>
          <a:solidFill>
            <a:srgbClr val="004890">
              <a:alpha val="49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16" name="Google Shape;116;p22"/>
          <p:cNvSpPr txBox="1">
            <a:spLocks noGrp="1"/>
          </p:cNvSpPr>
          <p:nvPr>
            <p:ph type="body" idx="2"/>
          </p:nvPr>
        </p:nvSpPr>
        <p:spPr>
          <a:xfrm>
            <a:off x="244475" y="6095685"/>
            <a:ext cx="2441700" cy="487500"/>
          </a:xfrm>
          <a:prstGeom prst="rect">
            <a:avLst/>
          </a:prstGeom>
          <a:noFill/>
          <a:ln>
            <a:noFill/>
          </a:ln>
        </p:spPr>
        <p:txBody>
          <a:bodyPr spcFirstLastPara="1" wrap="square" lIns="91425" tIns="45700" rIns="91425" bIns="45700" anchor="ctr" anchorCtr="0"/>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22"/>
          <p:cNvSpPr txBox="1">
            <a:spLocks noGrp="1"/>
          </p:cNvSpPr>
          <p:nvPr>
            <p:ph type="body" idx="3"/>
          </p:nvPr>
        </p:nvSpPr>
        <p:spPr>
          <a:xfrm>
            <a:off x="3722916" y="6095684"/>
            <a:ext cx="5026800" cy="487500"/>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1000"/>
              </a:spcBef>
              <a:spcAft>
                <a:spcPts val="0"/>
              </a:spcAft>
              <a:buClr>
                <a:srgbClr val="004890"/>
              </a:buClr>
              <a:buSzPts val="2400"/>
              <a:buFont typeface="Arial"/>
              <a:buNone/>
              <a:defRPr sz="2400" b="0" i="0" u="none" strike="noStrike" cap="none">
                <a:solidFill>
                  <a:srgbClr val="004890"/>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SC2017-Generic">
  <p:cSld name="BSC2017-Generic">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464803" y="217893"/>
            <a:ext cx="8229600" cy="838500"/>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accent1"/>
              </a:buClr>
              <a:buSzPts val="3500"/>
              <a:buFont typeface="Calibri"/>
              <a:buNone/>
              <a:defRPr sz="3500" b="1"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0" name="Google Shape;120;p23"/>
          <p:cNvSpPr txBox="1">
            <a:spLocks noGrp="1"/>
          </p:cNvSpPr>
          <p:nvPr>
            <p:ph type="body" idx="1"/>
          </p:nvPr>
        </p:nvSpPr>
        <p:spPr>
          <a:xfrm>
            <a:off x="464803" y="1215072"/>
            <a:ext cx="8229600" cy="4833300"/>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0070C0"/>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0070C0"/>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070C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1" name="Google Shape;121;p23"/>
          <p:cNvPicPr preferRelativeResize="0"/>
          <p:nvPr/>
        </p:nvPicPr>
        <p:blipFill rotWithShape="1">
          <a:blip r:embed="rId2">
            <a:alphaModFix/>
          </a:blip>
          <a:srcRect/>
          <a:stretch/>
        </p:blipFill>
        <p:spPr>
          <a:xfrm>
            <a:off x="432709" y="6232144"/>
            <a:ext cx="1876425" cy="457200"/>
          </a:xfrm>
          <a:prstGeom prst="rect">
            <a:avLst/>
          </a:prstGeom>
          <a:noFill/>
          <a:ln>
            <a:noFill/>
          </a:ln>
        </p:spPr>
      </p:pic>
      <p:sp>
        <p:nvSpPr>
          <p:cNvPr id="122" name="Google Shape;122;p23"/>
          <p:cNvSpPr txBox="1">
            <a:spLocks noGrp="1"/>
          </p:cNvSpPr>
          <p:nvPr>
            <p:ph type="sldNum" idx="12"/>
          </p:nvPr>
        </p:nvSpPr>
        <p:spPr>
          <a:xfrm>
            <a:off x="8604448" y="6357553"/>
            <a:ext cx="442500" cy="4128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SC2017-Generic">
  <p:cSld name="BSC2017-Generic">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accent1"/>
              </a:buClr>
              <a:buSzPts val="3500"/>
              <a:buFont typeface="Calibri"/>
              <a:buNone/>
              <a:defRPr sz="35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3"/>
          <p:cNvSpPr txBox="1">
            <a:spLocks noGrp="1"/>
          </p:cNvSpPr>
          <p:nvPr>
            <p:ph type="body" idx="1"/>
          </p:nvPr>
        </p:nvSpPr>
        <p:spPr>
          <a:xfrm>
            <a:off x="464803" y="1215072"/>
            <a:ext cx="8229598" cy="4833258"/>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0070C0"/>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0070C0"/>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070C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2" name="Google Shape;22;p3"/>
          <p:cNvPicPr preferRelativeResize="0"/>
          <p:nvPr/>
        </p:nvPicPr>
        <p:blipFill rotWithShape="1">
          <a:blip r:embed="rId2">
            <a:alphaModFix/>
          </a:blip>
          <a:srcRect/>
          <a:stretch/>
        </p:blipFill>
        <p:spPr>
          <a:xfrm>
            <a:off x="432709" y="6232144"/>
            <a:ext cx="1876425" cy="457200"/>
          </a:xfrm>
          <a:prstGeom prst="rect">
            <a:avLst/>
          </a:prstGeom>
          <a:noFill/>
          <a:ln>
            <a:noFill/>
          </a:ln>
        </p:spPr>
      </p:pic>
      <p:sp>
        <p:nvSpPr>
          <p:cNvPr id="23" name="Google Shape;23;p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dk1"/>
                </a:solidFill>
                <a:latin typeface="Calibri"/>
                <a:ea typeface="Calibri"/>
                <a:cs typeface="Calibri"/>
                <a:sym typeface="Calibri"/>
              </a:defRPr>
            </a:lvl1pPr>
            <a:lvl2pPr lvl="1">
              <a:buNone/>
              <a:defRPr>
                <a:solidFill>
                  <a:schemeClr val="dk1"/>
                </a:solidFill>
                <a:latin typeface="Calibri"/>
                <a:ea typeface="Calibri"/>
                <a:cs typeface="Calibri"/>
                <a:sym typeface="Calibri"/>
              </a:defRPr>
            </a:lvl2pPr>
            <a:lvl3pPr lvl="2">
              <a:buNone/>
              <a:defRPr>
                <a:solidFill>
                  <a:schemeClr val="dk1"/>
                </a:solidFill>
                <a:latin typeface="Calibri"/>
                <a:ea typeface="Calibri"/>
                <a:cs typeface="Calibri"/>
                <a:sym typeface="Calibri"/>
              </a:defRPr>
            </a:lvl3pPr>
            <a:lvl4pPr lvl="3">
              <a:buNone/>
              <a:defRPr>
                <a:solidFill>
                  <a:schemeClr val="dk1"/>
                </a:solidFill>
                <a:latin typeface="Calibri"/>
                <a:ea typeface="Calibri"/>
                <a:cs typeface="Calibri"/>
                <a:sym typeface="Calibri"/>
              </a:defRPr>
            </a:lvl4pPr>
            <a:lvl5pPr lvl="4">
              <a:buNone/>
              <a:defRPr>
                <a:solidFill>
                  <a:schemeClr val="dk1"/>
                </a:solidFill>
                <a:latin typeface="Calibri"/>
                <a:ea typeface="Calibri"/>
                <a:cs typeface="Calibri"/>
                <a:sym typeface="Calibri"/>
              </a:defRPr>
            </a:lvl5pPr>
            <a:lvl6pPr lvl="5">
              <a:buNone/>
              <a:defRPr>
                <a:solidFill>
                  <a:schemeClr val="dk1"/>
                </a:solidFill>
                <a:latin typeface="Calibri"/>
                <a:ea typeface="Calibri"/>
                <a:cs typeface="Calibri"/>
                <a:sym typeface="Calibri"/>
              </a:defRPr>
            </a:lvl6pPr>
            <a:lvl7pPr lvl="6">
              <a:buNone/>
              <a:defRPr>
                <a:solidFill>
                  <a:schemeClr val="dk1"/>
                </a:solidFill>
                <a:latin typeface="Calibri"/>
                <a:ea typeface="Calibri"/>
                <a:cs typeface="Calibri"/>
                <a:sym typeface="Calibri"/>
              </a:defRPr>
            </a:lvl7pPr>
            <a:lvl8pPr lvl="7">
              <a:buNone/>
              <a:defRPr>
                <a:solidFill>
                  <a:schemeClr val="dk1"/>
                </a:solidFill>
                <a:latin typeface="Calibri"/>
                <a:ea typeface="Calibri"/>
                <a:cs typeface="Calibri"/>
                <a:sym typeface="Calibri"/>
              </a:defRPr>
            </a:lvl8pPr>
            <a:lvl9pPr lvl="8">
              <a:buNone/>
              <a:defRPr>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24"/>
          <p:cNvSpPr txBox="1">
            <a:spLocks noGrp="1"/>
          </p:cNvSpPr>
          <p:nvPr>
            <p:ph type="title"/>
          </p:nvPr>
        </p:nvSpPr>
        <p:spPr>
          <a:xfrm>
            <a:off x="1152000" y="877500"/>
            <a:ext cx="6840000" cy="3960000"/>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accent1"/>
              </a:buClr>
              <a:buSzPts val="6000"/>
              <a:buFont typeface="Calibri"/>
              <a:buNone/>
              <a:defRPr sz="6000" b="1"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SC2017-Last">
  <p:cSld name="BSC2017-Last">
    <p:spTree>
      <p:nvGrpSpPr>
        <p:cNvPr id="1" name="Shape 125"/>
        <p:cNvGrpSpPr/>
        <p:nvPr/>
      </p:nvGrpSpPr>
      <p:grpSpPr>
        <a:xfrm>
          <a:off x="0" y="0"/>
          <a:ext cx="0" cy="0"/>
          <a:chOff x="0" y="0"/>
          <a:chExt cx="0" cy="0"/>
        </a:xfrm>
      </p:grpSpPr>
      <p:pic>
        <p:nvPicPr>
          <p:cNvPr id="126" name="Google Shape;126;p2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27" name="Google Shape;127;p25"/>
          <p:cNvSpPr txBox="1"/>
          <p:nvPr/>
        </p:nvSpPr>
        <p:spPr>
          <a:xfrm>
            <a:off x="1991225" y="2636182"/>
            <a:ext cx="5161500" cy="901800"/>
          </a:xfrm>
          <a:prstGeom prst="rect">
            <a:avLst/>
          </a:prstGeom>
          <a:noFill/>
          <a:ln>
            <a:noFill/>
          </a:ln>
          <a:effectLst>
            <a:outerShdw blurRad="127000" algn="ctr" rotWithShape="0">
              <a:srgbClr val="082242">
                <a:alpha val="839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0" i="0" u="none" strike="noStrike" cap="none">
                <a:solidFill>
                  <a:schemeClr val="lt1"/>
                </a:solidFill>
                <a:latin typeface="Calibri"/>
                <a:ea typeface="Calibri"/>
                <a:cs typeface="Calibri"/>
                <a:sym typeface="Calibri"/>
              </a:rPr>
              <a:t>THANK YOU!</a:t>
            </a:r>
            <a:endParaRPr sz="7200" b="0" i="0" u="none" strike="noStrike" cap="none">
              <a:solidFill>
                <a:schemeClr val="lt1"/>
              </a:solidFill>
              <a:latin typeface="Calibri"/>
              <a:ea typeface="Calibri"/>
              <a:cs typeface="Calibri"/>
              <a:sym typeface="Calibri"/>
            </a:endParaRPr>
          </a:p>
        </p:txBody>
      </p:sp>
      <p:sp>
        <p:nvSpPr>
          <p:cNvPr id="128" name="Google Shape;128;p25"/>
          <p:cNvSpPr txBox="1"/>
          <p:nvPr/>
        </p:nvSpPr>
        <p:spPr>
          <a:xfrm>
            <a:off x="3360099" y="5922083"/>
            <a:ext cx="2407800" cy="534300"/>
          </a:xfrm>
          <a:prstGeom prst="rect">
            <a:avLst/>
          </a:prstGeom>
          <a:noFill/>
          <a:ln>
            <a:noFill/>
          </a:ln>
          <a:effectLst>
            <a:outerShdw blurRad="127000" algn="ctr" rotWithShape="0">
              <a:srgbClr val="082242">
                <a:alpha val="839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www.bsc.es</a:t>
            </a:r>
            <a:endParaRPr sz="3600" b="0" i="0" u="none" strike="noStrike" cap="none">
              <a:solidFill>
                <a:schemeClr val="lt1"/>
              </a:solidFill>
              <a:latin typeface="Calibri"/>
              <a:ea typeface="Calibri"/>
              <a:cs typeface="Calibri"/>
              <a:sym typeface="Calibri"/>
            </a:endParaRPr>
          </a:p>
        </p:txBody>
      </p:sp>
      <p:sp>
        <p:nvSpPr>
          <p:cNvPr id="129" name="Google Shape;129;p25"/>
          <p:cNvSpPr txBox="1">
            <a:spLocks noGrp="1"/>
          </p:cNvSpPr>
          <p:nvPr>
            <p:ph type="title"/>
          </p:nvPr>
        </p:nvSpPr>
        <p:spPr>
          <a:xfrm>
            <a:off x="910318" y="4101711"/>
            <a:ext cx="7323300" cy="688800"/>
          </a:xfrm>
          <a:prstGeom prst="rect">
            <a:avLst/>
          </a:prstGeom>
          <a:noFill/>
          <a:ln>
            <a:noFill/>
          </a:ln>
        </p:spPr>
        <p:txBody>
          <a:bodyPr spcFirstLastPara="1" wrap="square" lIns="91425" tIns="45700" rIns="91425" bIns="45700" anchor="t" anchorCtr="0"/>
          <a:lstStyle>
            <a:lvl1pPr marR="0" lvl="0" algn="ctr" rtl="0">
              <a:lnSpc>
                <a:spcPct val="9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0"/>
        <p:cNvGrpSpPr/>
        <p:nvPr/>
      </p:nvGrpSpPr>
      <p:grpSpPr>
        <a:xfrm>
          <a:off x="0" y="0"/>
          <a:ext cx="0" cy="0"/>
          <a:chOff x="0" y="0"/>
          <a:chExt cx="0" cy="0"/>
        </a:xfrm>
      </p:grpSpPr>
      <p:sp>
        <p:nvSpPr>
          <p:cNvPr id="131" name="Google Shape;131;p26"/>
          <p:cNvSpPr txBox="1">
            <a:spLocks noGrp="1"/>
          </p:cNvSpPr>
          <p:nvPr>
            <p:ph type="ftr" idx="11"/>
          </p:nvPr>
        </p:nvSpPr>
        <p:spPr>
          <a:xfrm>
            <a:off x="2195736" y="6356350"/>
            <a:ext cx="6336600" cy="414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2" name="Google Shape;132;p26"/>
          <p:cNvSpPr txBox="1">
            <a:spLocks noGrp="1"/>
          </p:cNvSpPr>
          <p:nvPr>
            <p:ph type="sldNum" idx="12"/>
          </p:nvPr>
        </p:nvSpPr>
        <p:spPr>
          <a:xfrm>
            <a:off x="8604448" y="6357553"/>
            <a:ext cx="442500" cy="4128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0049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3" name="Google Shape;133;p26"/>
          <p:cNvSpPr txBox="1">
            <a:spLocks noGrp="1"/>
          </p:cNvSpPr>
          <p:nvPr>
            <p:ph type="title"/>
          </p:nvPr>
        </p:nvSpPr>
        <p:spPr>
          <a:xfrm>
            <a:off x="107504" y="44624"/>
            <a:ext cx="8928900" cy="792000"/>
          </a:xfrm>
          <a:prstGeom prst="rect">
            <a:avLst/>
          </a:prstGeom>
          <a:noFill/>
          <a:ln>
            <a:noFill/>
          </a:ln>
        </p:spPr>
        <p:txBody>
          <a:bodyPr spcFirstLastPara="1" wrap="square" lIns="91425" tIns="45700" rIns="91425" bIns="45700" anchor="b" anchorCtr="0"/>
          <a:lstStyle>
            <a:lvl1pPr marR="0" lvl="0" algn="l" rtl="0">
              <a:lnSpc>
                <a:spcPct val="68181"/>
              </a:lnSpc>
              <a:spcBef>
                <a:spcPts val="0"/>
              </a:spcBef>
              <a:spcAft>
                <a:spcPts val="0"/>
              </a:spcAft>
              <a:buClr>
                <a:schemeClr val="accent1"/>
              </a:buClr>
              <a:buSzPts val="4400"/>
              <a:buFont typeface="Calibri"/>
              <a:buNone/>
              <a:defRPr sz="44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4" name="Google Shape;134;p26"/>
          <p:cNvSpPr txBox="1">
            <a:spLocks noGrp="1"/>
          </p:cNvSpPr>
          <p:nvPr>
            <p:ph type="body" idx="1"/>
          </p:nvPr>
        </p:nvSpPr>
        <p:spPr>
          <a:xfrm>
            <a:off x="107504" y="980728"/>
            <a:ext cx="8928900" cy="5184600"/>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1152000" y="877500"/>
            <a:ext cx="6840000" cy="3960000"/>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accent1"/>
              </a:buClr>
              <a:buSzPts val="6000"/>
              <a:buFont typeface="Calibri"/>
              <a:buNone/>
              <a:defRPr sz="60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4"/>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accent1"/>
                </a:solidFill>
                <a:latin typeface="Calibri"/>
                <a:ea typeface="Calibri"/>
                <a:cs typeface="Calibri"/>
                <a:sym typeface="Calibri"/>
              </a:defRPr>
            </a:lvl1pPr>
            <a:lvl2pPr lvl="1">
              <a:buNone/>
              <a:defRPr>
                <a:solidFill>
                  <a:schemeClr val="accent1"/>
                </a:solidFill>
                <a:latin typeface="Calibri"/>
                <a:ea typeface="Calibri"/>
                <a:cs typeface="Calibri"/>
                <a:sym typeface="Calibri"/>
              </a:defRPr>
            </a:lvl2pPr>
            <a:lvl3pPr lvl="2">
              <a:buNone/>
              <a:defRPr>
                <a:solidFill>
                  <a:schemeClr val="accent1"/>
                </a:solidFill>
                <a:latin typeface="Calibri"/>
                <a:ea typeface="Calibri"/>
                <a:cs typeface="Calibri"/>
                <a:sym typeface="Calibri"/>
              </a:defRPr>
            </a:lvl3pPr>
            <a:lvl4pPr lvl="3">
              <a:buNone/>
              <a:defRPr>
                <a:solidFill>
                  <a:schemeClr val="accent1"/>
                </a:solidFill>
                <a:latin typeface="Calibri"/>
                <a:ea typeface="Calibri"/>
                <a:cs typeface="Calibri"/>
                <a:sym typeface="Calibri"/>
              </a:defRPr>
            </a:lvl4pPr>
            <a:lvl5pPr lvl="4">
              <a:buNone/>
              <a:defRPr>
                <a:solidFill>
                  <a:schemeClr val="accent1"/>
                </a:solidFill>
                <a:latin typeface="Calibri"/>
                <a:ea typeface="Calibri"/>
                <a:cs typeface="Calibri"/>
                <a:sym typeface="Calibri"/>
              </a:defRPr>
            </a:lvl5pPr>
            <a:lvl6pPr lvl="5">
              <a:buNone/>
              <a:defRPr>
                <a:solidFill>
                  <a:schemeClr val="accent1"/>
                </a:solidFill>
                <a:latin typeface="Calibri"/>
                <a:ea typeface="Calibri"/>
                <a:cs typeface="Calibri"/>
                <a:sym typeface="Calibri"/>
              </a:defRPr>
            </a:lvl6pPr>
            <a:lvl7pPr lvl="6">
              <a:buNone/>
              <a:defRPr>
                <a:solidFill>
                  <a:schemeClr val="accent1"/>
                </a:solidFill>
                <a:latin typeface="Calibri"/>
                <a:ea typeface="Calibri"/>
                <a:cs typeface="Calibri"/>
                <a:sym typeface="Calibri"/>
              </a:defRPr>
            </a:lvl7pPr>
            <a:lvl8pPr lvl="7">
              <a:buNone/>
              <a:defRPr>
                <a:solidFill>
                  <a:schemeClr val="accent1"/>
                </a:solidFill>
                <a:latin typeface="Calibri"/>
                <a:ea typeface="Calibri"/>
                <a:cs typeface="Calibri"/>
                <a:sym typeface="Calibri"/>
              </a:defRPr>
            </a:lvl8pPr>
            <a:lvl9pPr lvl="8">
              <a:buNone/>
              <a:defRPr>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27"/>
        <p:cNvGrpSpPr/>
        <p:nvPr/>
      </p:nvGrpSpPr>
      <p:grpSpPr>
        <a:xfrm>
          <a:off x="0" y="0"/>
          <a:ext cx="0" cy="0"/>
          <a:chOff x="0" y="0"/>
          <a:chExt cx="0" cy="0"/>
        </a:xfrm>
      </p:grpSpPr>
      <p:sp>
        <p:nvSpPr>
          <p:cNvPr id="28" name="Google Shape;28;p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SC2017-Last">
  <p:cSld name="BSC2017-Last">
    <p:spTree>
      <p:nvGrpSpPr>
        <p:cNvPr id="1" name="Shape 31"/>
        <p:cNvGrpSpPr/>
        <p:nvPr/>
      </p:nvGrpSpPr>
      <p:grpSpPr>
        <a:xfrm>
          <a:off x="0" y="0"/>
          <a:ext cx="0" cy="0"/>
          <a:chOff x="0" y="0"/>
          <a:chExt cx="0" cy="0"/>
        </a:xfrm>
      </p:grpSpPr>
      <p:pic>
        <p:nvPicPr>
          <p:cNvPr id="32" name="Google Shape;32;p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3" name="Google Shape;33;p6"/>
          <p:cNvSpPr txBox="1"/>
          <p:nvPr/>
        </p:nvSpPr>
        <p:spPr>
          <a:xfrm>
            <a:off x="1991225" y="2636182"/>
            <a:ext cx="5161550" cy="901825"/>
          </a:xfrm>
          <a:prstGeom prst="rect">
            <a:avLst/>
          </a:prstGeom>
          <a:noFill/>
          <a:ln>
            <a:noFill/>
          </a:ln>
          <a:effectLst>
            <a:outerShdw blurRad="127000" algn="ctr" rotWithShape="0">
              <a:srgbClr val="082242">
                <a:alpha val="8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a:solidFill>
                  <a:schemeClr val="lt1"/>
                </a:solidFill>
                <a:latin typeface="Calibri"/>
                <a:ea typeface="Calibri"/>
                <a:cs typeface="Calibri"/>
                <a:sym typeface="Calibri"/>
              </a:rPr>
              <a:t>THANK YOU!</a:t>
            </a:r>
            <a:endParaRPr/>
          </a:p>
        </p:txBody>
      </p:sp>
      <p:sp>
        <p:nvSpPr>
          <p:cNvPr id="34" name="Google Shape;34;p6"/>
          <p:cNvSpPr txBox="1"/>
          <p:nvPr/>
        </p:nvSpPr>
        <p:spPr>
          <a:xfrm>
            <a:off x="3360099" y="5922083"/>
            <a:ext cx="2407901" cy="534158"/>
          </a:xfrm>
          <a:prstGeom prst="rect">
            <a:avLst/>
          </a:prstGeom>
          <a:noFill/>
          <a:ln>
            <a:noFill/>
          </a:ln>
          <a:effectLst>
            <a:outerShdw blurRad="127000" algn="ctr" rotWithShape="0">
              <a:srgbClr val="082242">
                <a:alpha val="8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www.bsc.es</a:t>
            </a:r>
            <a:endParaRPr/>
          </a:p>
        </p:txBody>
      </p:sp>
      <p:sp>
        <p:nvSpPr>
          <p:cNvPr id="35" name="Google Shape;35;p6"/>
          <p:cNvSpPr txBox="1">
            <a:spLocks noGrp="1"/>
          </p:cNvSpPr>
          <p:nvPr>
            <p:ph type="title"/>
          </p:nvPr>
        </p:nvSpPr>
        <p:spPr>
          <a:xfrm>
            <a:off x="910318" y="4101711"/>
            <a:ext cx="7323364" cy="688936"/>
          </a:xfrm>
          <a:prstGeom prst="rect">
            <a:avLst/>
          </a:prstGeom>
          <a:noFill/>
          <a:ln>
            <a:noFill/>
          </a:ln>
        </p:spPr>
        <p:txBody>
          <a:bodyPr spcFirstLastPara="1" wrap="square" lIns="91425" tIns="45700" rIns="91425" bIns="45700" anchor="t" anchorCtr="0"/>
          <a:lstStyle>
            <a:lvl1pPr marR="0" lvl="0" algn="ctr" rtl="0">
              <a:lnSpc>
                <a:spcPct val="9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6"/>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lt1"/>
                </a:solidFill>
                <a:latin typeface="Calibri"/>
                <a:ea typeface="Calibri"/>
                <a:cs typeface="Calibri"/>
                <a:sym typeface="Calibri"/>
              </a:defRPr>
            </a:lvl1pPr>
            <a:lvl2pPr lvl="1">
              <a:buNone/>
              <a:defRPr>
                <a:solidFill>
                  <a:schemeClr val="lt1"/>
                </a:solidFill>
                <a:latin typeface="Calibri"/>
                <a:ea typeface="Calibri"/>
                <a:cs typeface="Calibri"/>
                <a:sym typeface="Calibri"/>
              </a:defRPr>
            </a:lvl2pPr>
            <a:lvl3pPr lvl="2">
              <a:buNone/>
              <a:defRPr>
                <a:solidFill>
                  <a:schemeClr val="lt1"/>
                </a:solidFill>
                <a:latin typeface="Calibri"/>
                <a:ea typeface="Calibri"/>
                <a:cs typeface="Calibri"/>
                <a:sym typeface="Calibri"/>
              </a:defRPr>
            </a:lvl3pPr>
            <a:lvl4pPr lvl="3">
              <a:buNone/>
              <a:defRPr>
                <a:solidFill>
                  <a:schemeClr val="lt1"/>
                </a:solidFill>
                <a:latin typeface="Calibri"/>
                <a:ea typeface="Calibri"/>
                <a:cs typeface="Calibri"/>
                <a:sym typeface="Calibri"/>
              </a:defRPr>
            </a:lvl4pPr>
            <a:lvl5pPr lvl="4">
              <a:buNone/>
              <a:defRPr>
                <a:solidFill>
                  <a:schemeClr val="lt1"/>
                </a:solidFill>
                <a:latin typeface="Calibri"/>
                <a:ea typeface="Calibri"/>
                <a:cs typeface="Calibri"/>
                <a:sym typeface="Calibri"/>
              </a:defRPr>
            </a:lvl5pPr>
            <a:lvl6pPr lvl="5">
              <a:buNone/>
              <a:defRPr>
                <a:solidFill>
                  <a:schemeClr val="lt1"/>
                </a:solidFill>
                <a:latin typeface="Calibri"/>
                <a:ea typeface="Calibri"/>
                <a:cs typeface="Calibri"/>
                <a:sym typeface="Calibri"/>
              </a:defRPr>
            </a:lvl6pPr>
            <a:lvl7pPr lvl="6">
              <a:buNone/>
              <a:defRPr>
                <a:solidFill>
                  <a:schemeClr val="lt1"/>
                </a:solidFill>
                <a:latin typeface="Calibri"/>
                <a:ea typeface="Calibri"/>
                <a:cs typeface="Calibri"/>
                <a:sym typeface="Calibri"/>
              </a:defRPr>
            </a:lvl7pPr>
            <a:lvl8pPr lvl="7">
              <a:buNone/>
              <a:defRPr>
                <a:solidFill>
                  <a:schemeClr val="lt1"/>
                </a:solidFill>
                <a:latin typeface="Calibri"/>
                <a:ea typeface="Calibri"/>
                <a:cs typeface="Calibri"/>
                <a:sym typeface="Calibri"/>
              </a:defRPr>
            </a:lvl8pPr>
            <a:lvl9pPr lvl="8">
              <a:buNone/>
              <a:defRPr>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tandard slide" type="obj">
  <p:cSld name="OBJECT">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323528" y="68628"/>
            <a:ext cx="8363272" cy="480053"/>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accent1"/>
              </a:buClr>
              <a:buSzPts val="2400"/>
              <a:buFont typeface="Calibri"/>
              <a:buNone/>
              <a:defRPr sz="2400" b="0"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 name="Google Shape;39;p7"/>
          <p:cNvSpPr txBox="1">
            <a:spLocks noGrp="1"/>
          </p:cNvSpPr>
          <p:nvPr>
            <p:ph type="body" idx="1"/>
          </p:nvPr>
        </p:nvSpPr>
        <p:spPr>
          <a:xfrm>
            <a:off x="529208" y="1124746"/>
            <a:ext cx="8363272" cy="5001420"/>
          </a:xfrm>
          <a:prstGeom prst="rect">
            <a:avLst/>
          </a:prstGeom>
          <a:noFill/>
          <a:ln>
            <a:noFill/>
          </a:ln>
        </p:spPr>
        <p:txBody>
          <a:bodyPr spcFirstLastPara="1" wrap="square" lIns="91425" tIns="45700" rIns="91425" bIns="45700" anchor="t" anchorCtr="0"/>
          <a:lstStyle>
            <a:lvl1pPr marL="457200" marR="0" lvl="0" indent="-342900" algn="l" rtl="0">
              <a:lnSpc>
                <a:spcPct val="90000"/>
              </a:lnSpc>
              <a:spcBef>
                <a:spcPts val="1000"/>
              </a:spcBef>
              <a:spcAft>
                <a:spcPts val="0"/>
              </a:spcAft>
              <a:buClr>
                <a:schemeClr val="dk1"/>
              </a:buClr>
              <a:buSzPts val="1800"/>
              <a:buFont typeface="Arial"/>
              <a:buChar char="•"/>
              <a:defRPr sz="2000">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7"/>
          <p:cNvSpPr txBox="1">
            <a:spLocks noGrp="1"/>
          </p:cNvSpPr>
          <p:nvPr>
            <p:ph type="dt" idx="10"/>
          </p:nvPr>
        </p:nvSpPr>
        <p:spPr>
          <a:xfrm>
            <a:off x="4644008" y="6424248"/>
            <a:ext cx="1296144"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7"/>
          <p:cNvSpPr txBox="1">
            <a:spLocks noGrp="1"/>
          </p:cNvSpPr>
          <p:nvPr>
            <p:ph type="ftr" idx="11"/>
          </p:nvPr>
        </p:nvSpPr>
        <p:spPr>
          <a:xfrm>
            <a:off x="899592" y="6424248"/>
            <a:ext cx="3672408"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7"/>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00">
                <a:solidFill>
                  <a:srgbClr val="6A5B5A"/>
                </a:solidFill>
                <a:latin typeface="Calibri"/>
                <a:ea typeface="Calibri"/>
                <a:cs typeface="Calibri"/>
                <a:sym typeface="Calibri"/>
              </a:defRPr>
            </a:lvl1pPr>
            <a:lvl2pPr marL="0" marR="0" lvl="1" indent="0" algn="l" rtl="0">
              <a:spcBef>
                <a:spcPts val="0"/>
              </a:spcBef>
              <a:buNone/>
              <a:defRPr sz="1000">
                <a:solidFill>
                  <a:srgbClr val="6A5B5A"/>
                </a:solidFill>
                <a:latin typeface="Calibri"/>
                <a:ea typeface="Calibri"/>
                <a:cs typeface="Calibri"/>
                <a:sym typeface="Calibri"/>
              </a:defRPr>
            </a:lvl2pPr>
            <a:lvl3pPr marL="0" marR="0" lvl="2" indent="0" algn="l" rtl="0">
              <a:spcBef>
                <a:spcPts val="0"/>
              </a:spcBef>
              <a:buNone/>
              <a:defRPr sz="1000">
                <a:solidFill>
                  <a:srgbClr val="6A5B5A"/>
                </a:solidFill>
                <a:latin typeface="Calibri"/>
                <a:ea typeface="Calibri"/>
                <a:cs typeface="Calibri"/>
                <a:sym typeface="Calibri"/>
              </a:defRPr>
            </a:lvl3pPr>
            <a:lvl4pPr marL="0" marR="0" lvl="3" indent="0" algn="l" rtl="0">
              <a:spcBef>
                <a:spcPts val="0"/>
              </a:spcBef>
              <a:buNone/>
              <a:defRPr sz="1000">
                <a:solidFill>
                  <a:srgbClr val="6A5B5A"/>
                </a:solidFill>
                <a:latin typeface="Calibri"/>
                <a:ea typeface="Calibri"/>
                <a:cs typeface="Calibri"/>
                <a:sym typeface="Calibri"/>
              </a:defRPr>
            </a:lvl4pPr>
            <a:lvl5pPr marL="0" marR="0" lvl="4" indent="0" algn="l" rtl="0">
              <a:spcBef>
                <a:spcPts val="0"/>
              </a:spcBef>
              <a:buNone/>
              <a:defRPr sz="1000">
                <a:solidFill>
                  <a:srgbClr val="6A5B5A"/>
                </a:solidFill>
                <a:latin typeface="Calibri"/>
                <a:ea typeface="Calibri"/>
                <a:cs typeface="Calibri"/>
                <a:sym typeface="Calibri"/>
              </a:defRPr>
            </a:lvl5pPr>
            <a:lvl6pPr marL="0" marR="0" lvl="5" indent="0" algn="l" rtl="0">
              <a:spcBef>
                <a:spcPts val="0"/>
              </a:spcBef>
              <a:buNone/>
              <a:defRPr sz="1000">
                <a:solidFill>
                  <a:srgbClr val="6A5B5A"/>
                </a:solidFill>
                <a:latin typeface="Calibri"/>
                <a:ea typeface="Calibri"/>
                <a:cs typeface="Calibri"/>
                <a:sym typeface="Calibri"/>
              </a:defRPr>
            </a:lvl6pPr>
            <a:lvl7pPr marL="0" marR="0" lvl="6" indent="0" algn="l" rtl="0">
              <a:spcBef>
                <a:spcPts val="0"/>
              </a:spcBef>
              <a:buNone/>
              <a:defRPr sz="1000">
                <a:solidFill>
                  <a:srgbClr val="6A5B5A"/>
                </a:solidFill>
                <a:latin typeface="Calibri"/>
                <a:ea typeface="Calibri"/>
                <a:cs typeface="Calibri"/>
                <a:sym typeface="Calibri"/>
              </a:defRPr>
            </a:lvl7pPr>
            <a:lvl8pPr marL="0" marR="0" lvl="7" indent="0" algn="l" rtl="0">
              <a:spcBef>
                <a:spcPts val="0"/>
              </a:spcBef>
              <a:buNone/>
              <a:defRPr sz="1000">
                <a:solidFill>
                  <a:srgbClr val="6A5B5A"/>
                </a:solidFill>
                <a:latin typeface="Calibri"/>
                <a:ea typeface="Calibri"/>
                <a:cs typeface="Calibri"/>
                <a:sym typeface="Calibri"/>
              </a:defRPr>
            </a:lvl8pPr>
            <a:lvl9pPr marL="0" marR="0" lvl="8" indent="0" algn="l" rtl="0">
              <a:spcBef>
                <a:spcPts val="0"/>
              </a:spcBef>
              <a:buNone/>
              <a:defRPr sz="1000">
                <a:solidFill>
                  <a:srgbClr val="6A5B5A"/>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43" name="Google Shape;43;p7"/>
          <p:cNvPicPr preferRelativeResize="0"/>
          <p:nvPr/>
        </p:nvPicPr>
        <p:blipFill rotWithShape="1">
          <a:blip r:embed="rId3">
            <a:alphaModFix/>
          </a:blip>
          <a:srcRect/>
          <a:stretch/>
        </p:blipFill>
        <p:spPr>
          <a:xfrm>
            <a:off x="6516216" y="6267846"/>
            <a:ext cx="2301280" cy="40046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bjectives">
  <p:cSld name="objectives">
    <p:spTree>
      <p:nvGrpSpPr>
        <p:cNvPr id="1" name="Shape 44"/>
        <p:cNvGrpSpPr/>
        <p:nvPr/>
      </p:nvGrpSpPr>
      <p:grpSpPr>
        <a:xfrm>
          <a:off x="0" y="0"/>
          <a:ext cx="0" cy="0"/>
          <a:chOff x="0" y="0"/>
          <a:chExt cx="0" cy="0"/>
        </a:xfrm>
      </p:grpSpPr>
      <p:pic>
        <p:nvPicPr>
          <p:cNvPr id="45" name="Google Shape;45;p8" descr="D:\OLD\MisDocumentos\JASMINA\BSC-Corporative Design\BSC Template\cabecera2012-1600px.jpg"/>
          <p:cNvPicPr preferRelativeResize="0"/>
          <p:nvPr/>
        </p:nvPicPr>
        <p:blipFill rotWithShape="1">
          <a:blip r:embed="rId2">
            <a:alphaModFix/>
          </a:blip>
          <a:srcRect/>
          <a:stretch/>
        </p:blipFill>
        <p:spPr>
          <a:xfrm>
            <a:off x="0" y="1"/>
            <a:ext cx="9144000" cy="809045"/>
          </a:xfrm>
          <a:prstGeom prst="rect">
            <a:avLst/>
          </a:prstGeom>
          <a:noFill/>
          <a:ln>
            <a:noFill/>
          </a:ln>
        </p:spPr>
      </p:pic>
      <p:sp>
        <p:nvSpPr>
          <p:cNvPr id="46" name="Google Shape;46;p8"/>
          <p:cNvSpPr txBox="1"/>
          <p:nvPr/>
        </p:nvSpPr>
        <p:spPr>
          <a:xfrm>
            <a:off x="8458200" y="6355514"/>
            <a:ext cx="533400" cy="50248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23589C"/>
              </a:buClr>
              <a:buSzPts val="977"/>
              <a:buFont typeface="Arial"/>
              <a:buNone/>
            </a:pPr>
            <a:fld id="{00000000-1234-1234-1234-123412341234}" type="slidenum">
              <a:rPr lang="en-US" sz="977">
                <a:solidFill>
                  <a:srgbClr val="23589C"/>
                </a:solidFill>
                <a:latin typeface="Arial"/>
                <a:ea typeface="Arial"/>
                <a:cs typeface="Arial"/>
                <a:sym typeface="Arial"/>
              </a:rPr>
              <a:t>‹#›</a:t>
            </a:fld>
            <a:endParaRPr sz="1758">
              <a:solidFill>
                <a:schemeClr val="dk1"/>
              </a:solidFill>
              <a:latin typeface="Calibri"/>
              <a:ea typeface="Calibri"/>
              <a:cs typeface="Calibri"/>
              <a:sym typeface="Calibri"/>
            </a:endParaRPr>
          </a:p>
        </p:txBody>
      </p:sp>
      <p:pic>
        <p:nvPicPr>
          <p:cNvPr id="47" name="Google Shape;47;p8" descr="C:\Users\lbermude\Documents\Laura\PWP BSC\img_ok\logo.png"/>
          <p:cNvPicPr preferRelativeResize="0"/>
          <p:nvPr/>
        </p:nvPicPr>
        <p:blipFill rotWithShape="1">
          <a:blip r:embed="rId3">
            <a:alphaModFix/>
          </a:blip>
          <a:srcRect/>
          <a:stretch/>
        </p:blipFill>
        <p:spPr>
          <a:xfrm>
            <a:off x="6732588" y="141131"/>
            <a:ext cx="1936750" cy="567623"/>
          </a:xfrm>
          <a:prstGeom prst="rect">
            <a:avLst/>
          </a:prstGeom>
          <a:noFill/>
          <a:ln>
            <a:noFill/>
          </a:ln>
        </p:spPr>
      </p:pic>
      <p:pic>
        <p:nvPicPr>
          <p:cNvPr id="48" name="Google Shape;48;p8"/>
          <p:cNvPicPr preferRelativeResize="0"/>
          <p:nvPr/>
        </p:nvPicPr>
        <p:blipFill rotWithShape="1">
          <a:blip r:embed="rId4">
            <a:alphaModFix/>
          </a:blip>
          <a:srcRect/>
          <a:stretch/>
        </p:blipFill>
        <p:spPr>
          <a:xfrm>
            <a:off x="8245476" y="122521"/>
            <a:ext cx="574675" cy="293116"/>
          </a:xfrm>
          <a:prstGeom prst="rect">
            <a:avLst/>
          </a:prstGeom>
          <a:noFill/>
          <a:ln>
            <a:noFill/>
          </a:ln>
        </p:spPr>
      </p:pic>
      <p:sp>
        <p:nvSpPr>
          <p:cNvPr id="49" name="Google Shape;49;p8"/>
          <p:cNvSpPr txBox="1">
            <a:spLocks noGrp="1"/>
          </p:cNvSpPr>
          <p:nvPr>
            <p:ph type="title"/>
          </p:nvPr>
        </p:nvSpPr>
        <p:spPr>
          <a:xfrm>
            <a:off x="396876" y="141100"/>
            <a:ext cx="6191348" cy="680868"/>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accent1"/>
              </a:buClr>
              <a:buSzPts val="2735"/>
              <a:buFont typeface="Calibri"/>
              <a:buNone/>
              <a:defRPr sz="2735" b="0"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8"/>
          <p:cNvSpPr txBox="1">
            <a:spLocks noGrp="1"/>
          </p:cNvSpPr>
          <p:nvPr>
            <p:ph type="body" idx="1"/>
          </p:nvPr>
        </p:nvSpPr>
        <p:spPr>
          <a:xfrm>
            <a:off x="395536" y="962661"/>
            <a:ext cx="8329365" cy="5392853"/>
          </a:xfrm>
          <a:prstGeom prst="rect">
            <a:avLst/>
          </a:prstGeom>
          <a:noFill/>
          <a:ln>
            <a:noFill/>
          </a:ln>
        </p:spPr>
        <p:txBody>
          <a:bodyPr spcFirstLastPara="1" wrap="square" lIns="91425" tIns="45700" rIns="91425" bIns="45700" anchor="t" anchorCtr="0"/>
          <a:lstStyle>
            <a:lvl1pPr marL="457200" marR="0" lvl="0" indent="-377507" algn="l" rtl="0">
              <a:lnSpc>
                <a:spcPct val="90000"/>
              </a:lnSpc>
              <a:spcBef>
                <a:spcPts val="1000"/>
              </a:spcBef>
              <a:spcAft>
                <a:spcPts val="0"/>
              </a:spcAft>
              <a:buClr>
                <a:schemeClr val="dk1"/>
              </a:buClr>
              <a:buSzPts val="2345"/>
              <a:buFont typeface="Arial"/>
              <a:buChar char="•"/>
              <a:defRPr sz="2345">
                <a:solidFill>
                  <a:schemeClr val="dk1"/>
                </a:solidFill>
                <a:latin typeface="Calibri"/>
                <a:ea typeface="Calibri"/>
                <a:cs typeface="Calibri"/>
                <a:sym typeface="Calibri"/>
              </a:defRPr>
            </a:lvl1pPr>
            <a:lvl2pPr marL="914400" marR="0" lvl="1" indent="-352679" algn="l" rtl="0">
              <a:lnSpc>
                <a:spcPct val="90000"/>
              </a:lnSpc>
              <a:spcBef>
                <a:spcPts val="500"/>
              </a:spcBef>
              <a:spcAft>
                <a:spcPts val="0"/>
              </a:spcAft>
              <a:buClr>
                <a:schemeClr val="dk1"/>
              </a:buClr>
              <a:buSzPts val="1954"/>
              <a:buFont typeface="Arial"/>
              <a:buChar char="•"/>
              <a:defRPr sz="1954" b="0" i="0" u="none" strike="noStrike" cap="none">
                <a:solidFill>
                  <a:schemeClr val="dk1"/>
                </a:solidFill>
                <a:latin typeface="Calibri"/>
                <a:ea typeface="Calibri"/>
                <a:cs typeface="Calibri"/>
                <a:sym typeface="Calibri"/>
              </a:defRPr>
            </a:lvl2pPr>
            <a:lvl3pPr marL="1371600" marR="0" lvl="2" indent="-340233" algn="l" rtl="0">
              <a:lnSpc>
                <a:spcPct val="90000"/>
              </a:lnSpc>
              <a:spcBef>
                <a:spcPts val="500"/>
              </a:spcBef>
              <a:spcAft>
                <a:spcPts val="0"/>
              </a:spcAft>
              <a:buClr>
                <a:schemeClr val="dk1"/>
              </a:buClr>
              <a:buSzPts val="1758"/>
              <a:buFont typeface="Arial"/>
              <a:buChar char="•"/>
              <a:defRPr sz="1758" b="0" i="0" u="none" strike="noStrike" cap="none">
                <a:solidFill>
                  <a:schemeClr val="dk1"/>
                </a:solidFill>
                <a:latin typeface="Calibri"/>
                <a:ea typeface="Calibri"/>
                <a:cs typeface="Calibri"/>
                <a:sym typeface="Calibri"/>
              </a:defRPr>
            </a:lvl3pPr>
            <a:lvl4pPr marL="1828800" marR="0" lvl="3" indent="-327850" algn="l" rtl="0">
              <a:lnSpc>
                <a:spcPct val="90000"/>
              </a:lnSpc>
              <a:spcBef>
                <a:spcPts val="500"/>
              </a:spcBef>
              <a:spcAft>
                <a:spcPts val="0"/>
              </a:spcAft>
              <a:buClr>
                <a:schemeClr val="dk1"/>
              </a:buClr>
              <a:buSzPts val="1563"/>
              <a:buFont typeface="Arial"/>
              <a:buChar char="•"/>
              <a:defRPr sz="1563" b="0" i="0" u="none" strike="noStrike" cap="none">
                <a:solidFill>
                  <a:schemeClr val="dk1"/>
                </a:solidFill>
                <a:latin typeface="Calibri"/>
                <a:ea typeface="Calibri"/>
                <a:cs typeface="Calibri"/>
                <a:sym typeface="Calibri"/>
              </a:defRPr>
            </a:lvl4pPr>
            <a:lvl5pPr marL="2286000" marR="0" lvl="4" indent="-315467" algn="l" rtl="0">
              <a:lnSpc>
                <a:spcPct val="90000"/>
              </a:lnSpc>
              <a:spcBef>
                <a:spcPts val="500"/>
              </a:spcBef>
              <a:spcAft>
                <a:spcPts val="0"/>
              </a:spcAft>
              <a:buClr>
                <a:schemeClr val="dk1"/>
              </a:buClr>
              <a:buSzPts val="1368"/>
              <a:buFont typeface="Arial"/>
              <a:buChar char="•"/>
              <a:defRPr sz="1368"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8"/>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dk1"/>
                </a:solidFill>
                <a:latin typeface="Calibri"/>
                <a:ea typeface="Calibri"/>
                <a:cs typeface="Calibri"/>
                <a:sym typeface="Calibri"/>
              </a:defRPr>
            </a:lvl1pPr>
            <a:lvl2pPr lvl="1">
              <a:buNone/>
              <a:defRPr>
                <a:solidFill>
                  <a:schemeClr val="dk1"/>
                </a:solidFill>
                <a:latin typeface="Calibri"/>
                <a:ea typeface="Calibri"/>
                <a:cs typeface="Calibri"/>
                <a:sym typeface="Calibri"/>
              </a:defRPr>
            </a:lvl2pPr>
            <a:lvl3pPr lvl="2">
              <a:buNone/>
              <a:defRPr>
                <a:solidFill>
                  <a:schemeClr val="dk1"/>
                </a:solidFill>
                <a:latin typeface="Calibri"/>
                <a:ea typeface="Calibri"/>
                <a:cs typeface="Calibri"/>
                <a:sym typeface="Calibri"/>
              </a:defRPr>
            </a:lvl3pPr>
            <a:lvl4pPr lvl="3">
              <a:buNone/>
              <a:defRPr>
                <a:solidFill>
                  <a:schemeClr val="dk1"/>
                </a:solidFill>
                <a:latin typeface="Calibri"/>
                <a:ea typeface="Calibri"/>
                <a:cs typeface="Calibri"/>
                <a:sym typeface="Calibri"/>
              </a:defRPr>
            </a:lvl4pPr>
            <a:lvl5pPr lvl="4">
              <a:buNone/>
              <a:defRPr>
                <a:solidFill>
                  <a:schemeClr val="dk1"/>
                </a:solidFill>
                <a:latin typeface="Calibri"/>
                <a:ea typeface="Calibri"/>
                <a:cs typeface="Calibri"/>
                <a:sym typeface="Calibri"/>
              </a:defRPr>
            </a:lvl5pPr>
            <a:lvl6pPr lvl="5">
              <a:buNone/>
              <a:defRPr>
                <a:solidFill>
                  <a:schemeClr val="dk1"/>
                </a:solidFill>
                <a:latin typeface="Calibri"/>
                <a:ea typeface="Calibri"/>
                <a:cs typeface="Calibri"/>
                <a:sym typeface="Calibri"/>
              </a:defRPr>
            </a:lvl6pPr>
            <a:lvl7pPr lvl="6">
              <a:buNone/>
              <a:defRPr>
                <a:solidFill>
                  <a:schemeClr val="dk1"/>
                </a:solidFill>
                <a:latin typeface="Calibri"/>
                <a:ea typeface="Calibri"/>
                <a:cs typeface="Calibri"/>
                <a:sym typeface="Calibri"/>
              </a:defRPr>
            </a:lvl7pPr>
            <a:lvl8pPr lvl="7">
              <a:buNone/>
              <a:defRPr>
                <a:solidFill>
                  <a:schemeClr val="dk1"/>
                </a:solidFill>
                <a:latin typeface="Calibri"/>
                <a:ea typeface="Calibri"/>
                <a:cs typeface="Calibri"/>
                <a:sym typeface="Calibri"/>
              </a:defRPr>
            </a:lvl8pPr>
            <a:lvl9pPr lvl="8">
              <a:buNone/>
              <a:defRPr>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graphics">
  <p:cSld name="text-graphics">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396876" y="141100"/>
            <a:ext cx="6191400" cy="6808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accent1"/>
              </a:buClr>
              <a:buSzPts val="1400"/>
              <a:buFont typeface="Arial"/>
              <a:buNone/>
              <a:defRPr sz="2800" b="0" i="0" u="none" strike="noStrike" cap="none">
                <a:solidFill>
                  <a:schemeClr val="accent1"/>
                </a:solidFill>
                <a:latin typeface="Arial"/>
                <a:ea typeface="Arial"/>
                <a:cs typeface="Arial"/>
                <a:sym typeface="Arial"/>
              </a:defRPr>
            </a:lvl1pPr>
            <a:lvl2pPr marR="0" lvl="1"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54" name="Google Shape;54;p9"/>
          <p:cNvSpPr txBox="1">
            <a:spLocks noGrp="1"/>
          </p:cNvSpPr>
          <p:nvPr>
            <p:ph type="body" idx="1"/>
          </p:nvPr>
        </p:nvSpPr>
        <p:spPr>
          <a:xfrm>
            <a:off x="395535" y="962661"/>
            <a:ext cx="8329500" cy="5392800"/>
          </a:xfrm>
          <a:prstGeom prst="rect">
            <a:avLst/>
          </a:prstGeom>
          <a:noFill/>
          <a:ln>
            <a:noFill/>
          </a:ln>
        </p:spPr>
        <p:txBody>
          <a:bodyPr spcFirstLastPara="1" wrap="square" lIns="91425" tIns="91425" rIns="91425" bIns="91425" anchor="t" anchorCtr="0"/>
          <a:lstStyle>
            <a:lvl1pPr marL="457200" marR="0" lvl="0" indent="-381000" algn="l" rtl="0">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9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5" name="Google Shape;55;p9"/>
          <p:cNvSpPr>
            <a:spLocks noGrp="1"/>
          </p:cNvSpPr>
          <p:nvPr>
            <p:ph type="chart" idx="2"/>
          </p:nvPr>
        </p:nvSpPr>
        <p:spPr>
          <a:xfrm>
            <a:off x="4572000" y="1951712"/>
            <a:ext cx="4152900" cy="4502400"/>
          </a:xfrm>
          <a:prstGeom prst="rect">
            <a:avLst/>
          </a:prstGeom>
          <a:noFill/>
          <a:ln>
            <a:noFill/>
          </a:ln>
        </p:spPr>
        <p:txBody>
          <a:bodyPr spcFirstLastPara="1" wrap="square" lIns="91425" tIns="91425" rIns="91425" bIns="91425" anchor="t" anchorCtr="0"/>
          <a:lstStyle>
            <a:lvl1pPr marR="0" lvl="0" algn="l" rtl="0">
              <a:lnSpc>
                <a:spcPct val="90000"/>
              </a:lnSpc>
              <a:spcBef>
                <a:spcPts val="24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6" name="Google Shape;56;p9"/>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SC2017-First">
  <p:cSld name="BSC2017-First">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p11"/>
          <p:cNvSpPr/>
          <p:nvPr/>
        </p:nvSpPr>
        <p:spPr>
          <a:xfrm>
            <a:off x="3048000" y="6095685"/>
            <a:ext cx="6096000" cy="487500"/>
          </a:xfrm>
          <a:prstGeom prst="rect">
            <a:avLst/>
          </a:prstGeom>
          <a:solidFill>
            <a:schemeClr val="lt1">
              <a:alpha val="7451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 name="Google Shape;61;p11"/>
          <p:cNvSpPr txBox="1">
            <a:spLocks noGrp="1"/>
          </p:cNvSpPr>
          <p:nvPr>
            <p:ph type="ctrTitle"/>
          </p:nvPr>
        </p:nvSpPr>
        <p:spPr>
          <a:xfrm>
            <a:off x="3722916" y="1631730"/>
            <a:ext cx="5026800" cy="29988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004890"/>
              </a:buClr>
              <a:buSzPts val="5200"/>
              <a:buFont typeface="Calibri"/>
              <a:buNone/>
              <a:defRPr sz="5200" b="1" i="0" u="none" strike="noStrike" cap="none">
                <a:solidFill>
                  <a:srgbClr val="00489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p11"/>
          <p:cNvSpPr txBox="1">
            <a:spLocks noGrp="1"/>
          </p:cNvSpPr>
          <p:nvPr>
            <p:ph type="subTitle" idx="1"/>
          </p:nvPr>
        </p:nvSpPr>
        <p:spPr>
          <a:xfrm>
            <a:off x="3722916" y="4900141"/>
            <a:ext cx="5026800" cy="822600"/>
          </a:xfrm>
          <a:prstGeom prst="rect">
            <a:avLst/>
          </a:prstGeom>
          <a:noFill/>
          <a:ln>
            <a:noFill/>
          </a:ln>
        </p:spPr>
        <p:txBody>
          <a:bodyPr spcFirstLastPara="1" wrap="square" lIns="91425" tIns="45700" rIns="91425" bIns="45700" anchor="ctr"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3" name="Google Shape;63;p11"/>
          <p:cNvSpPr/>
          <p:nvPr/>
        </p:nvSpPr>
        <p:spPr>
          <a:xfrm>
            <a:off x="1" y="6095685"/>
            <a:ext cx="3048000" cy="487500"/>
          </a:xfrm>
          <a:prstGeom prst="rect">
            <a:avLst/>
          </a:prstGeom>
          <a:solidFill>
            <a:srgbClr val="004890">
              <a:alpha val="494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64" name="Google Shape;64;p11"/>
          <p:cNvSpPr txBox="1">
            <a:spLocks noGrp="1"/>
          </p:cNvSpPr>
          <p:nvPr>
            <p:ph type="body" idx="2"/>
          </p:nvPr>
        </p:nvSpPr>
        <p:spPr>
          <a:xfrm>
            <a:off x="244475" y="6095685"/>
            <a:ext cx="2441700" cy="487500"/>
          </a:xfrm>
          <a:prstGeom prst="rect">
            <a:avLst/>
          </a:prstGeom>
          <a:noFill/>
          <a:ln>
            <a:noFill/>
          </a:ln>
        </p:spPr>
        <p:txBody>
          <a:bodyPr spcFirstLastPara="1" wrap="square" lIns="91425" tIns="45700" rIns="91425" bIns="45700" anchor="ctr" anchorCtr="0"/>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11"/>
          <p:cNvSpPr txBox="1">
            <a:spLocks noGrp="1"/>
          </p:cNvSpPr>
          <p:nvPr>
            <p:ph type="body" idx="3"/>
          </p:nvPr>
        </p:nvSpPr>
        <p:spPr>
          <a:xfrm>
            <a:off x="3722916" y="6095684"/>
            <a:ext cx="5026800" cy="487500"/>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1000"/>
              </a:spcBef>
              <a:spcAft>
                <a:spcPts val="0"/>
              </a:spcAft>
              <a:buClr>
                <a:srgbClr val="004890"/>
              </a:buClr>
              <a:buSzPts val="2400"/>
              <a:buFont typeface="Arial"/>
              <a:buNone/>
              <a:defRPr sz="2400" b="0" i="0" u="none" strike="noStrike" cap="none">
                <a:solidFill>
                  <a:srgbClr val="004890"/>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11"/>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lt1"/>
                </a:solidFill>
                <a:latin typeface="Calibri"/>
                <a:ea typeface="Calibri"/>
                <a:cs typeface="Calibri"/>
                <a:sym typeface="Calibri"/>
              </a:defRPr>
            </a:lvl1pPr>
            <a:lvl2pPr lvl="1">
              <a:buNone/>
              <a:defRPr>
                <a:solidFill>
                  <a:schemeClr val="lt1"/>
                </a:solidFill>
                <a:latin typeface="Calibri"/>
                <a:ea typeface="Calibri"/>
                <a:cs typeface="Calibri"/>
                <a:sym typeface="Calibri"/>
              </a:defRPr>
            </a:lvl2pPr>
            <a:lvl3pPr lvl="2">
              <a:buNone/>
              <a:defRPr>
                <a:solidFill>
                  <a:schemeClr val="lt1"/>
                </a:solidFill>
                <a:latin typeface="Calibri"/>
                <a:ea typeface="Calibri"/>
                <a:cs typeface="Calibri"/>
                <a:sym typeface="Calibri"/>
              </a:defRPr>
            </a:lvl3pPr>
            <a:lvl4pPr lvl="3">
              <a:buNone/>
              <a:defRPr>
                <a:solidFill>
                  <a:schemeClr val="lt1"/>
                </a:solidFill>
                <a:latin typeface="Calibri"/>
                <a:ea typeface="Calibri"/>
                <a:cs typeface="Calibri"/>
                <a:sym typeface="Calibri"/>
              </a:defRPr>
            </a:lvl4pPr>
            <a:lvl5pPr lvl="4">
              <a:buNone/>
              <a:defRPr>
                <a:solidFill>
                  <a:schemeClr val="lt1"/>
                </a:solidFill>
                <a:latin typeface="Calibri"/>
                <a:ea typeface="Calibri"/>
                <a:cs typeface="Calibri"/>
                <a:sym typeface="Calibri"/>
              </a:defRPr>
            </a:lvl5pPr>
            <a:lvl6pPr lvl="5">
              <a:buNone/>
              <a:defRPr>
                <a:solidFill>
                  <a:schemeClr val="lt1"/>
                </a:solidFill>
                <a:latin typeface="Calibri"/>
                <a:ea typeface="Calibri"/>
                <a:cs typeface="Calibri"/>
                <a:sym typeface="Calibri"/>
              </a:defRPr>
            </a:lvl6pPr>
            <a:lvl7pPr lvl="6">
              <a:buNone/>
              <a:defRPr>
                <a:solidFill>
                  <a:schemeClr val="lt1"/>
                </a:solidFill>
                <a:latin typeface="Calibri"/>
                <a:ea typeface="Calibri"/>
                <a:cs typeface="Calibri"/>
                <a:sym typeface="Calibri"/>
              </a:defRPr>
            </a:lvl7pPr>
            <a:lvl8pPr lvl="7">
              <a:buNone/>
              <a:defRPr>
                <a:solidFill>
                  <a:schemeClr val="lt1"/>
                </a:solidFill>
                <a:latin typeface="Calibri"/>
                <a:ea typeface="Calibri"/>
                <a:cs typeface="Calibri"/>
                <a:sym typeface="Calibri"/>
              </a:defRPr>
            </a:lvl8pPr>
            <a:lvl9pPr lvl="8">
              <a:buNone/>
              <a:defRPr>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4.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
        <p:cNvGrpSpPr/>
        <p:nvPr/>
      </p:nvGrpSpPr>
      <p:grpSpPr>
        <a:xfrm>
          <a:off x="0" y="0"/>
          <a:ext cx="0" cy="0"/>
          <a:chOff x="0" y="0"/>
          <a:chExt cx="0" cy="0"/>
        </a:xfrm>
      </p:grpSpPr>
      <p:sp>
        <p:nvSpPr>
          <p:cNvPr id="58" name="Google Shape;58;p10"/>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5"/>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tx1"/>
                </a:solidFill>
              </a:defRPr>
            </a:lvl1pPr>
            <a:lvl2pPr lvl="1" algn="r" rtl="0">
              <a:buNone/>
              <a:defRPr sz="1300">
                <a:solidFill>
                  <a:schemeClr val="tx1"/>
                </a:solidFill>
              </a:defRPr>
            </a:lvl2pPr>
            <a:lvl3pPr lvl="2" algn="r" rtl="0">
              <a:buNone/>
              <a:defRPr sz="1300">
                <a:solidFill>
                  <a:schemeClr val="tx1"/>
                </a:solidFill>
              </a:defRPr>
            </a:lvl3pPr>
            <a:lvl4pPr lvl="3" algn="r" rtl="0">
              <a:buNone/>
              <a:defRPr sz="1300">
                <a:solidFill>
                  <a:schemeClr val="tx1"/>
                </a:solidFill>
              </a:defRPr>
            </a:lvl4pPr>
            <a:lvl5pPr lvl="4" algn="r" rtl="0">
              <a:buNone/>
              <a:defRPr sz="1300">
                <a:solidFill>
                  <a:schemeClr val="tx1"/>
                </a:solidFill>
              </a:defRPr>
            </a:lvl5pPr>
            <a:lvl6pPr lvl="5" algn="r" rtl="0">
              <a:buNone/>
              <a:defRPr sz="1300">
                <a:solidFill>
                  <a:schemeClr val="tx1"/>
                </a:solidFill>
              </a:defRPr>
            </a:lvl6pPr>
            <a:lvl7pPr lvl="6" algn="r" rtl="0">
              <a:buNone/>
              <a:defRPr sz="1300">
                <a:solidFill>
                  <a:schemeClr val="tx1"/>
                </a:solidFill>
              </a:defRPr>
            </a:lvl7pPr>
            <a:lvl8pPr lvl="7" algn="r" rtl="0">
              <a:buNone/>
              <a:defRPr sz="1300">
                <a:solidFill>
                  <a:schemeClr val="tx1"/>
                </a:solidFill>
              </a:defRPr>
            </a:lvl8pPr>
            <a:lvl9pPr lvl="8" algn="r" rtl="0">
              <a:buNone/>
              <a:defRPr sz="1300">
                <a:solidFill>
                  <a:schemeClr val="tx1"/>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www.geosci-model-dev-discuss.net/gmd-2019-20/" TargetMode="Externa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7"/>
          <p:cNvSpPr txBox="1">
            <a:spLocks noGrp="1"/>
          </p:cNvSpPr>
          <p:nvPr>
            <p:ph type="ctrTitle"/>
          </p:nvPr>
        </p:nvSpPr>
        <p:spPr>
          <a:xfrm>
            <a:off x="3722916" y="1631730"/>
            <a:ext cx="5026945" cy="299882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4890"/>
              </a:buClr>
              <a:buSzPts val="4680"/>
              <a:buFont typeface="Calibri"/>
              <a:buNone/>
            </a:pPr>
            <a:r>
              <a:rPr lang="en-US" sz="4680" dirty="0" smtClean="0"/>
              <a:t>Work on numerical precision in NEMO</a:t>
            </a:r>
            <a:endParaRPr sz="4680" b="1" i="0" u="none" strike="noStrike" cap="none" dirty="0">
              <a:solidFill>
                <a:srgbClr val="004890"/>
              </a:solidFill>
              <a:latin typeface="Calibri"/>
              <a:ea typeface="Calibri"/>
              <a:cs typeface="Calibri"/>
              <a:sym typeface="Calibri"/>
            </a:endParaRPr>
          </a:p>
        </p:txBody>
      </p:sp>
      <p:sp>
        <p:nvSpPr>
          <p:cNvPr id="140" name="Google Shape;140;p27"/>
          <p:cNvSpPr txBox="1">
            <a:spLocks noGrp="1"/>
          </p:cNvSpPr>
          <p:nvPr>
            <p:ph type="subTitle" idx="1"/>
          </p:nvPr>
        </p:nvSpPr>
        <p:spPr>
          <a:xfrm>
            <a:off x="3722916" y="4900141"/>
            <a:ext cx="5026945" cy="82274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Arial"/>
              <a:buNone/>
            </a:pPr>
            <a:r>
              <a:rPr lang="en-US" sz="3200" b="0" i="0" u="none" strike="noStrike" cap="none">
                <a:solidFill>
                  <a:schemeClr val="dk1"/>
                </a:solidFill>
                <a:latin typeface="Calibri"/>
                <a:ea typeface="Calibri"/>
                <a:cs typeface="Calibri"/>
                <a:sym typeface="Calibri"/>
              </a:rPr>
              <a:t>Oriol Tintó Prims</a:t>
            </a:r>
            <a:endParaRPr sz="32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3200"/>
              <a:buFont typeface="Arial"/>
              <a:buNone/>
            </a:pPr>
            <a:r>
              <a:rPr lang="en-US" sz="3200" b="0" i="0" u="none" strike="noStrike" cap="none">
                <a:solidFill>
                  <a:schemeClr val="dk1"/>
                </a:solidFill>
                <a:latin typeface="Calibri"/>
                <a:ea typeface="Calibri"/>
                <a:cs typeface="Calibri"/>
                <a:sym typeface="Calibri"/>
              </a:rPr>
              <a:t>PhD Candidate	</a:t>
            </a:r>
            <a:endParaRPr/>
          </a:p>
        </p:txBody>
      </p:sp>
      <p:sp>
        <p:nvSpPr>
          <p:cNvPr id="141" name="Google Shape;141;p27"/>
          <p:cNvSpPr txBox="1">
            <a:spLocks noGrp="1"/>
          </p:cNvSpPr>
          <p:nvPr>
            <p:ph type="body" idx="2"/>
          </p:nvPr>
        </p:nvSpPr>
        <p:spPr>
          <a:xfrm>
            <a:off x="244475" y="6095685"/>
            <a:ext cx="2441575" cy="48753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dirty="0" smtClean="0"/>
              <a:t>4</a:t>
            </a:r>
            <a:r>
              <a:rPr lang="en-US" sz="2400" b="0" i="0" u="none" strike="noStrike" cap="none" dirty="0" smtClean="0">
                <a:solidFill>
                  <a:schemeClr val="lt1"/>
                </a:solidFill>
                <a:latin typeface="Calibri"/>
                <a:ea typeface="Calibri"/>
                <a:cs typeface="Calibri"/>
                <a:sym typeface="Calibri"/>
              </a:rPr>
              <a:t>/04/2019</a:t>
            </a:r>
            <a:endParaRPr dirty="0"/>
          </a:p>
        </p:txBody>
      </p:sp>
      <p:sp>
        <p:nvSpPr>
          <p:cNvPr id="142" name="Google Shape;142;p27"/>
          <p:cNvSpPr txBox="1">
            <a:spLocks noGrp="1"/>
          </p:cNvSpPr>
          <p:nvPr>
            <p:ph type="body" idx="3"/>
          </p:nvPr>
        </p:nvSpPr>
        <p:spPr>
          <a:xfrm>
            <a:off x="3722916" y="6095684"/>
            <a:ext cx="5026946" cy="48753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4890"/>
              </a:buClr>
              <a:buSzPts val="2400"/>
              <a:buFont typeface="Arial"/>
              <a:buNone/>
            </a:pPr>
            <a:r>
              <a:rPr lang="en-US"/>
              <a:t>ESCAPE-2 VVUQ Workshop </a:t>
            </a:r>
            <a:endParaRPr/>
          </a:p>
        </p:txBody>
      </p:sp>
      <p:sp>
        <p:nvSpPr>
          <p:cNvPr id="143" name="Google Shape;143;p2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6"/>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n-US"/>
              <a:t>Risks</a:t>
            </a:r>
            <a:r>
              <a:rPr lang="en-US" sz="3500" b="1" i="0" u="none" strike="noStrike" cap="none">
                <a:solidFill>
                  <a:schemeClr val="accent1"/>
                </a:solidFill>
                <a:latin typeface="Calibri"/>
                <a:ea typeface="Calibri"/>
                <a:cs typeface="Calibri"/>
                <a:sym typeface="Calibri"/>
              </a:rPr>
              <a:t> of low precision</a:t>
            </a:r>
            <a:endParaRPr sz="3500" b="1" i="0" u="none" strike="noStrike" cap="none">
              <a:solidFill>
                <a:schemeClr val="accent1"/>
              </a:solidFill>
              <a:latin typeface="Calibri"/>
              <a:ea typeface="Calibri"/>
              <a:cs typeface="Calibri"/>
              <a:sym typeface="Calibri"/>
            </a:endParaRPr>
          </a:p>
        </p:txBody>
      </p:sp>
      <p:pic>
        <p:nvPicPr>
          <p:cNvPr id="223" name="Google Shape;223;p36"/>
          <p:cNvPicPr preferRelativeResize="0"/>
          <p:nvPr/>
        </p:nvPicPr>
        <p:blipFill rotWithShape="1">
          <a:blip r:embed="rId3">
            <a:alphaModFix/>
          </a:blip>
          <a:srcRect/>
          <a:stretch/>
        </p:blipFill>
        <p:spPr>
          <a:xfrm>
            <a:off x="2293602" y="2280879"/>
            <a:ext cx="4572000" cy="2514600"/>
          </a:xfrm>
          <a:prstGeom prst="rect">
            <a:avLst/>
          </a:prstGeom>
          <a:noFill/>
          <a:ln>
            <a:noFill/>
          </a:ln>
        </p:spPr>
      </p:pic>
      <p:sp>
        <p:nvSpPr>
          <p:cNvPr id="224" name="Google Shape;224;p36"/>
          <p:cNvSpPr txBox="1"/>
          <p:nvPr/>
        </p:nvSpPr>
        <p:spPr>
          <a:xfrm>
            <a:off x="4720975" y="6020050"/>
            <a:ext cx="3837000" cy="37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t>source: http://www-users.math.umn.edu/~arnold/disasters/ariane.html</a:t>
            </a:r>
            <a:endParaRPr sz="800"/>
          </a:p>
        </p:txBody>
      </p:sp>
      <p:sp>
        <p:nvSpPr>
          <p:cNvPr id="225" name="Google Shape;225;p36"/>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7"/>
          <p:cNvSpPr txBox="1">
            <a:spLocks noGrp="1"/>
          </p:cNvSpPr>
          <p:nvPr>
            <p:ph type="title"/>
          </p:nvPr>
        </p:nvSpPr>
        <p:spPr>
          <a:xfrm>
            <a:off x="464803" y="217893"/>
            <a:ext cx="8229600" cy="838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n-US" sz="3500" b="1" i="0" u="none" strike="noStrike" cap="none">
                <a:solidFill>
                  <a:schemeClr val="accent1"/>
                </a:solidFill>
                <a:latin typeface="Calibri"/>
                <a:ea typeface="Calibri"/>
                <a:cs typeface="Calibri"/>
                <a:sym typeface="Calibri"/>
              </a:rPr>
              <a:t>Why mixed-precision has appeared as a performance opportunity?</a:t>
            </a:r>
            <a:endParaRPr sz="3500" b="1" i="0" u="none" strike="noStrike" cap="none">
              <a:solidFill>
                <a:schemeClr val="accent1"/>
              </a:solidFill>
              <a:latin typeface="Calibri"/>
              <a:ea typeface="Calibri"/>
              <a:cs typeface="Calibri"/>
              <a:sym typeface="Calibri"/>
            </a:endParaRPr>
          </a:p>
        </p:txBody>
      </p:sp>
      <p:sp>
        <p:nvSpPr>
          <p:cNvPr id="231" name="Google Shape;231;p37"/>
          <p:cNvSpPr/>
          <p:nvPr/>
        </p:nvSpPr>
        <p:spPr>
          <a:xfrm>
            <a:off x="464803" y="1438429"/>
            <a:ext cx="8229600" cy="14295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000" b="1">
                <a:solidFill>
                  <a:srgbClr val="3F3F3F"/>
                </a:solidFill>
                <a:latin typeface="Calibri"/>
                <a:ea typeface="Calibri"/>
                <a:cs typeface="Calibri"/>
                <a:sym typeface="Calibri"/>
              </a:rPr>
              <a:t>What changed now?</a:t>
            </a:r>
            <a:endParaRPr/>
          </a:p>
          <a:p>
            <a:pPr marL="285750" marR="0" lvl="0" indent="-285750" algn="l" rtl="0">
              <a:lnSpc>
                <a:spcPct val="150000"/>
              </a:lnSpc>
              <a:spcBef>
                <a:spcPts val="0"/>
              </a:spcBef>
              <a:spcAft>
                <a:spcPts val="0"/>
              </a:spcAft>
              <a:buClr>
                <a:srgbClr val="3F3F3F"/>
              </a:buClr>
              <a:buSzPts val="2000"/>
              <a:buFont typeface="Arial"/>
              <a:buChar char="•"/>
            </a:pPr>
            <a:r>
              <a:rPr lang="en-US" sz="2000">
                <a:solidFill>
                  <a:srgbClr val="3F3F3F"/>
                </a:solidFill>
                <a:latin typeface="Calibri"/>
                <a:ea typeface="Calibri"/>
                <a:cs typeface="Calibri"/>
                <a:sym typeface="Calibri"/>
              </a:rPr>
              <a:t>Lower precision – better performance</a:t>
            </a:r>
            <a:endParaRPr/>
          </a:p>
          <a:p>
            <a:pPr marL="285750" marR="0" lvl="0" indent="-285750" algn="l" rtl="0">
              <a:lnSpc>
                <a:spcPct val="150000"/>
              </a:lnSpc>
              <a:spcBef>
                <a:spcPts val="0"/>
              </a:spcBef>
              <a:spcAft>
                <a:spcPts val="0"/>
              </a:spcAft>
              <a:buClr>
                <a:srgbClr val="3F3F3F"/>
              </a:buClr>
              <a:buSzPts val="2000"/>
              <a:buFont typeface="Arial"/>
              <a:buChar char="•"/>
            </a:pPr>
            <a:r>
              <a:rPr lang="en-US" sz="2000">
                <a:solidFill>
                  <a:srgbClr val="3F3F3F"/>
                </a:solidFill>
                <a:latin typeface="Calibri"/>
                <a:ea typeface="Calibri"/>
                <a:cs typeface="Calibri"/>
                <a:sym typeface="Calibri"/>
              </a:rPr>
              <a:t>Vendors turning to half-precision arithmetic due to the ML hype.</a:t>
            </a:r>
            <a:endParaRPr/>
          </a:p>
        </p:txBody>
      </p:sp>
      <p:sp>
        <p:nvSpPr>
          <p:cNvPr id="232" name="Google Shape;232;p3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1">
                                            <p:txEl>
                                              <p:pRg st="0" end="0"/>
                                            </p:txEl>
                                          </p:spTgt>
                                        </p:tgtEl>
                                        <p:attrNameLst>
                                          <p:attrName>style.visibility</p:attrName>
                                        </p:attrNameLst>
                                      </p:cBhvr>
                                      <p:to>
                                        <p:strVal val="visible"/>
                                      </p:to>
                                    </p:set>
                                    <p:animEffect transition="in" filter="fade">
                                      <p:cBhvr>
                                        <p:cTn id="7" dur="500"/>
                                        <p:tgtEl>
                                          <p:spTgt spid="23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
                                            <p:txEl>
                                              <p:pRg st="1" end="1"/>
                                            </p:txEl>
                                          </p:spTgt>
                                        </p:tgtEl>
                                        <p:attrNameLst>
                                          <p:attrName>style.visibility</p:attrName>
                                        </p:attrNameLst>
                                      </p:cBhvr>
                                      <p:to>
                                        <p:strVal val="visible"/>
                                      </p:to>
                                    </p:set>
                                    <p:animEffect transition="in" filter="fade">
                                      <p:cBhvr>
                                        <p:cTn id="10" dur="500"/>
                                        <p:tgtEl>
                                          <p:spTgt spid="23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1">
                                            <p:txEl>
                                              <p:pRg st="2" end="2"/>
                                            </p:txEl>
                                          </p:spTgt>
                                        </p:tgtEl>
                                        <p:attrNameLst>
                                          <p:attrName>style.visibility</p:attrName>
                                        </p:attrNameLst>
                                      </p:cBhvr>
                                      <p:to>
                                        <p:strVal val="visible"/>
                                      </p:to>
                                    </p:set>
                                    <p:animEffect transition="in" filter="fade">
                                      <p:cBhvr>
                                        <p:cTn id="13" dur="500"/>
                                        <p:tgtEl>
                                          <p:spTgt spid="2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8"/>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n-US" sz="3500" b="1" i="0" u="none" strike="noStrike" cap="none">
                <a:solidFill>
                  <a:schemeClr val="accent1"/>
                </a:solidFill>
                <a:latin typeface="Calibri"/>
                <a:ea typeface="Calibri"/>
                <a:cs typeface="Calibri"/>
                <a:sym typeface="Calibri"/>
              </a:rPr>
              <a:t>What does it mean?</a:t>
            </a:r>
            <a:endParaRPr sz="3500" b="1" i="0" u="none" strike="noStrike" cap="none">
              <a:solidFill>
                <a:schemeClr val="accent1"/>
              </a:solidFill>
              <a:latin typeface="Calibri"/>
              <a:ea typeface="Calibri"/>
              <a:cs typeface="Calibri"/>
              <a:sym typeface="Calibri"/>
            </a:endParaRPr>
          </a:p>
        </p:txBody>
      </p:sp>
      <p:sp>
        <p:nvSpPr>
          <p:cNvPr id="238" name="Google Shape;238;p38"/>
          <p:cNvSpPr/>
          <p:nvPr/>
        </p:nvSpPr>
        <p:spPr>
          <a:xfrm>
            <a:off x="457201" y="1163539"/>
            <a:ext cx="8229598" cy="4353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a:solidFill>
                  <a:schemeClr val="dk1"/>
                </a:solidFill>
                <a:latin typeface="Calibri"/>
                <a:ea typeface="Calibri"/>
                <a:cs typeface="Calibri"/>
                <a:sym typeface="Calibri"/>
              </a:rPr>
              <a:t>There are smart strategies to </a:t>
            </a:r>
            <a:r>
              <a:rPr lang="en-US" sz="2000" b="1">
                <a:solidFill>
                  <a:schemeClr val="dk1"/>
                </a:solidFill>
                <a:latin typeface="Calibri"/>
                <a:ea typeface="Calibri"/>
                <a:cs typeface="Calibri"/>
                <a:sym typeface="Calibri"/>
              </a:rPr>
              <a:t>use less precision to solve problems that originally required higher precision</a:t>
            </a:r>
            <a:r>
              <a:rPr lang="en-US" sz="2000">
                <a:solidFill>
                  <a:schemeClr val="dk1"/>
                </a:solidFill>
                <a:latin typeface="Calibri"/>
                <a:ea typeface="Calibri"/>
                <a:cs typeface="Calibri"/>
                <a:sym typeface="Calibri"/>
              </a:rPr>
              <a:t>.</a:t>
            </a:r>
            <a:endParaRPr/>
          </a:p>
          <a:p>
            <a:pPr marL="0" marR="0" lvl="0" indent="0" algn="l" rtl="0">
              <a:lnSpc>
                <a:spcPct val="100000"/>
              </a:lnSpc>
              <a:spcBef>
                <a:spcPts val="0"/>
              </a:spcBef>
              <a:spcAft>
                <a:spcPts val="0"/>
              </a:spcAft>
              <a:buNone/>
            </a:pPr>
            <a:endParaRPr sz="20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2000">
                <a:solidFill>
                  <a:schemeClr val="dk1"/>
                </a:solidFill>
                <a:latin typeface="Calibri"/>
                <a:ea typeface="Calibri"/>
                <a:cs typeface="Calibri"/>
                <a:sym typeface="Calibri"/>
              </a:rPr>
              <a:t>Many times</a:t>
            </a:r>
            <a:r>
              <a:rPr lang="en-US" sz="2000" b="1">
                <a:solidFill>
                  <a:schemeClr val="dk1"/>
                </a:solidFill>
                <a:latin typeface="Calibri"/>
                <a:ea typeface="Calibri"/>
                <a:cs typeface="Calibri"/>
                <a:sym typeface="Calibri"/>
              </a:rPr>
              <a:t>, that’s not even necessary </a:t>
            </a:r>
            <a:r>
              <a:rPr lang="en-US" sz="2000">
                <a:solidFill>
                  <a:schemeClr val="dk1"/>
                </a:solidFill>
                <a:latin typeface="Calibri"/>
                <a:ea typeface="Calibri"/>
                <a:cs typeface="Calibri"/>
                <a:sym typeface="Calibri"/>
              </a:rPr>
              <a:t>because the higher precision is not required in the first place.</a:t>
            </a:r>
            <a:endParaRPr sz="200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2000">
              <a:solidFill>
                <a:srgbClr val="3F3F3F"/>
              </a:solidFill>
              <a:latin typeface="Calibri"/>
              <a:ea typeface="Calibri"/>
              <a:cs typeface="Calibri"/>
              <a:sym typeface="Calibri"/>
            </a:endParaRPr>
          </a:p>
          <a:p>
            <a:pPr marL="0" marR="0" lvl="0" indent="0" algn="l" rtl="0">
              <a:lnSpc>
                <a:spcPct val="150000"/>
              </a:lnSpc>
              <a:spcBef>
                <a:spcPts val="0"/>
              </a:spcBef>
              <a:spcAft>
                <a:spcPts val="0"/>
              </a:spcAft>
              <a:buNone/>
            </a:pPr>
            <a:r>
              <a:rPr lang="en-US" sz="2000">
                <a:solidFill>
                  <a:srgbClr val="3F3F3F"/>
                </a:solidFill>
                <a:latin typeface="Calibri"/>
                <a:ea typeface="Calibri"/>
                <a:cs typeface="Calibri"/>
                <a:sym typeface="Calibri"/>
              </a:rPr>
              <a:t>In Earth System models, few alternatives can provide benefits of the same magnitude for the same amount of effort.</a:t>
            </a:r>
            <a:endParaRPr/>
          </a:p>
          <a:p>
            <a:pPr marL="0" marR="0" lvl="0" indent="0" algn="l" rtl="0">
              <a:lnSpc>
                <a:spcPct val="150000"/>
              </a:lnSpc>
              <a:spcBef>
                <a:spcPts val="0"/>
              </a:spcBef>
              <a:spcAft>
                <a:spcPts val="0"/>
              </a:spcAft>
              <a:buNone/>
            </a:pPr>
            <a:endParaRPr sz="2000">
              <a:solidFill>
                <a:srgbClr val="3F3F3F"/>
              </a:solidFill>
              <a:latin typeface="Calibri"/>
              <a:ea typeface="Calibri"/>
              <a:cs typeface="Calibri"/>
              <a:sym typeface="Calibri"/>
            </a:endParaRPr>
          </a:p>
          <a:p>
            <a:pPr marL="0" marR="0" lvl="0" indent="0" algn="l" rtl="0">
              <a:lnSpc>
                <a:spcPct val="150000"/>
              </a:lnSpc>
              <a:spcBef>
                <a:spcPts val="0"/>
              </a:spcBef>
              <a:spcAft>
                <a:spcPts val="0"/>
              </a:spcAft>
              <a:buNone/>
            </a:pPr>
            <a:r>
              <a:rPr lang="en-US" sz="2000">
                <a:solidFill>
                  <a:srgbClr val="3F3F3F"/>
                </a:solidFill>
                <a:latin typeface="Calibri"/>
                <a:ea typeface="Calibri"/>
                <a:cs typeface="Calibri"/>
                <a:sym typeface="Calibri"/>
              </a:rPr>
              <a:t>We can benefit from reduced precision performance if we learn how to </a:t>
            </a:r>
            <a:r>
              <a:rPr lang="en-US" sz="2000" b="1">
                <a:solidFill>
                  <a:srgbClr val="3F3F3F"/>
                </a:solidFill>
                <a:latin typeface="Calibri"/>
                <a:ea typeface="Calibri"/>
                <a:cs typeface="Calibri"/>
                <a:sym typeface="Calibri"/>
              </a:rPr>
              <a:t>“safely”</a:t>
            </a:r>
            <a:r>
              <a:rPr lang="en-US" sz="2000">
                <a:solidFill>
                  <a:srgbClr val="3F3F3F"/>
                </a:solidFill>
                <a:latin typeface="Calibri"/>
                <a:ea typeface="Calibri"/>
                <a:cs typeface="Calibri"/>
                <a:sym typeface="Calibri"/>
              </a:rPr>
              <a:t> use less precision</a:t>
            </a:r>
            <a:endParaRPr/>
          </a:p>
        </p:txBody>
      </p:sp>
      <p:sp>
        <p:nvSpPr>
          <p:cNvPr id="239" name="Google Shape;239;p38"/>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8">
                                            <p:txEl>
                                              <p:pRg st="0" end="0"/>
                                            </p:txEl>
                                          </p:spTgt>
                                        </p:tgtEl>
                                        <p:attrNameLst>
                                          <p:attrName>style.visibility</p:attrName>
                                        </p:attrNameLst>
                                      </p:cBhvr>
                                      <p:to>
                                        <p:strVal val="visible"/>
                                      </p:to>
                                    </p:set>
                                    <p:animEffect transition="in" filter="fade">
                                      <p:cBhvr>
                                        <p:cTn id="7" dur="500"/>
                                        <p:tgtEl>
                                          <p:spTgt spid="2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8">
                                            <p:txEl>
                                              <p:pRg st="1" end="1"/>
                                            </p:txEl>
                                          </p:spTgt>
                                        </p:tgtEl>
                                        <p:attrNameLst>
                                          <p:attrName>style.visibility</p:attrName>
                                        </p:attrNameLst>
                                      </p:cBhvr>
                                      <p:to>
                                        <p:strVal val="visible"/>
                                      </p:to>
                                    </p:set>
                                    <p:animEffect transition="in" filter="fade">
                                      <p:cBhvr>
                                        <p:cTn id="12" dur="500"/>
                                        <p:tgtEl>
                                          <p:spTgt spid="2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8">
                                            <p:txEl>
                                              <p:pRg st="2" end="2"/>
                                            </p:txEl>
                                          </p:spTgt>
                                        </p:tgtEl>
                                        <p:attrNameLst>
                                          <p:attrName>style.visibility</p:attrName>
                                        </p:attrNameLst>
                                      </p:cBhvr>
                                      <p:to>
                                        <p:strVal val="visible"/>
                                      </p:to>
                                    </p:set>
                                    <p:animEffect transition="in" filter="fade">
                                      <p:cBhvr>
                                        <p:cTn id="17" dur="500"/>
                                        <p:tgtEl>
                                          <p:spTgt spid="2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8">
                                            <p:txEl>
                                              <p:pRg st="3" end="3"/>
                                            </p:txEl>
                                          </p:spTgt>
                                        </p:tgtEl>
                                        <p:attrNameLst>
                                          <p:attrName>style.visibility</p:attrName>
                                        </p:attrNameLst>
                                      </p:cBhvr>
                                      <p:to>
                                        <p:strVal val="visible"/>
                                      </p:to>
                                    </p:set>
                                    <p:animEffect transition="in" filter="fade">
                                      <p:cBhvr>
                                        <p:cTn id="22" dur="500"/>
                                        <p:tgtEl>
                                          <p:spTgt spid="23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8">
                                            <p:txEl>
                                              <p:pRg st="4" end="4"/>
                                            </p:txEl>
                                          </p:spTgt>
                                        </p:tgtEl>
                                        <p:attrNameLst>
                                          <p:attrName>style.visibility</p:attrName>
                                        </p:attrNameLst>
                                      </p:cBhvr>
                                      <p:to>
                                        <p:strVal val="visible"/>
                                      </p:to>
                                    </p:set>
                                    <p:animEffect transition="in" filter="fade">
                                      <p:cBhvr>
                                        <p:cTn id="27" dur="500"/>
                                        <p:tgtEl>
                                          <p:spTgt spid="23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8">
                                            <p:txEl>
                                              <p:pRg st="5" end="5"/>
                                            </p:txEl>
                                          </p:spTgt>
                                        </p:tgtEl>
                                        <p:attrNameLst>
                                          <p:attrName>style.visibility</p:attrName>
                                        </p:attrNameLst>
                                      </p:cBhvr>
                                      <p:to>
                                        <p:strVal val="visible"/>
                                      </p:to>
                                    </p:set>
                                    <p:animEffect transition="in" filter="fade">
                                      <p:cBhvr>
                                        <p:cTn id="32" dur="500"/>
                                        <p:tgtEl>
                                          <p:spTgt spid="23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8">
                                            <p:txEl>
                                              <p:pRg st="6" end="6"/>
                                            </p:txEl>
                                          </p:spTgt>
                                        </p:tgtEl>
                                        <p:attrNameLst>
                                          <p:attrName>style.visibility</p:attrName>
                                        </p:attrNameLst>
                                      </p:cBhvr>
                                      <p:to>
                                        <p:strVal val="visible"/>
                                      </p:to>
                                    </p:set>
                                    <p:animEffect transition="in" filter="fade">
                                      <p:cBhvr>
                                        <p:cTn id="37" dur="500"/>
                                        <p:tgtEl>
                                          <p:spTgt spid="2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9"/>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n-US"/>
              <a:t>How we can do that?</a:t>
            </a:r>
            <a:endParaRPr/>
          </a:p>
        </p:txBody>
      </p:sp>
      <p:sp>
        <p:nvSpPr>
          <p:cNvPr id="245" name="Google Shape;245;p39"/>
          <p:cNvSpPr txBox="1"/>
          <p:nvPr/>
        </p:nvSpPr>
        <p:spPr>
          <a:xfrm>
            <a:off x="2604900" y="4623800"/>
            <a:ext cx="3934200" cy="40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Calibri"/>
                <a:ea typeface="Calibri"/>
                <a:cs typeface="Calibri"/>
                <a:sym typeface="Calibri"/>
              </a:rPr>
              <a:t>Perform a precision analysis!</a:t>
            </a:r>
            <a:endParaRPr sz="2400">
              <a:latin typeface="Calibri"/>
              <a:ea typeface="Calibri"/>
              <a:cs typeface="Calibri"/>
              <a:sym typeface="Calibri"/>
            </a:endParaRPr>
          </a:p>
        </p:txBody>
      </p:sp>
      <p:sp>
        <p:nvSpPr>
          <p:cNvPr id="246" name="Google Shape;246;p39"/>
          <p:cNvSpPr txBox="1"/>
          <p:nvPr/>
        </p:nvSpPr>
        <p:spPr>
          <a:xfrm>
            <a:off x="678500" y="1920300"/>
            <a:ext cx="3003000" cy="83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Calibri"/>
                <a:ea typeface="Calibri"/>
                <a:cs typeface="Calibri"/>
                <a:sym typeface="Calibri"/>
              </a:rPr>
              <a:t>Being able to verify the results</a:t>
            </a:r>
            <a:endParaRPr sz="2400">
              <a:latin typeface="Calibri"/>
              <a:ea typeface="Calibri"/>
              <a:cs typeface="Calibri"/>
              <a:sym typeface="Calibri"/>
            </a:endParaRPr>
          </a:p>
        </p:txBody>
      </p:sp>
      <p:sp>
        <p:nvSpPr>
          <p:cNvPr id="247" name="Google Shape;247;p39"/>
          <p:cNvSpPr txBox="1"/>
          <p:nvPr/>
        </p:nvSpPr>
        <p:spPr>
          <a:xfrm>
            <a:off x="5289575" y="1920300"/>
            <a:ext cx="3278100" cy="150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Calibri"/>
                <a:ea typeface="Calibri"/>
                <a:cs typeface="Calibri"/>
                <a:sym typeface="Calibri"/>
              </a:rPr>
              <a:t>Being able to use the reduced precision emulator in the full model</a:t>
            </a:r>
            <a:endParaRPr sz="2400">
              <a:latin typeface="Calibri"/>
              <a:ea typeface="Calibri"/>
              <a:cs typeface="Calibri"/>
              <a:sym typeface="Calibri"/>
            </a:endParaRPr>
          </a:p>
        </p:txBody>
      </p:sp>
      <p:cxnSp>
        <p:nvCxnSpPr>
          <p:cNvPr id="248" name="Google Shape;248;p39"/>
          <p:cNvCxnSpPr>
            <a:stCxn id="246" idx="2"/>
            <a:endCxn id="245" idx="0"/>
          </p:cNvCxnSpPr>
          <p:nvPr/>
        </p:nvCxnSpPr>
        <p:spPr>
          <a:xfrm rot="-5400000" flipH="1">
            <a:off x="2443400" y="2495400"/>
            <a:ext cx="1865100" cy="2391900"/>
          </a:xfrm>
          <a:prstGeom prst="bentConnector3">
            <a:avLst>
              <a:gd name="adj1" fmla="val 49997"/>
            </a:avLst>
          </a:prstGeom>
          <a:noFill/>
          <a:ln w="9525" cap="flat" cmpd="sng">
            <a:solidFill>
              <a:schemeClr val="dk2"/>
            </a:solidFill>
            <a:prstDash val="solid"/>
            <a:round/>
            <a:headEnd type="diamond" w="med" len="med"/>
            <a:tailEnd type="stealth" w="med" len="med"/>
          </a:ln>
        </p:spPr>
      </p:cxnSp>
      <p:cxnSp>
        <p:nvCxnSpPr>
          <p:cNvPr id="249" name="Google Shape;249;p39"/>
          <p:cNvCxnSpPr>
            <a:stCxn id="247" idx="2"/>
          </p:cNvCxnSpPr>
          <p:nvPr/>
        </p:nvCxnSpPr>
        <p:spPr>
          <a:xfrm rot="5400000">
            <a:off x="5634275" y="2389050"/>
            <a:ext cx="254400" cy="2334300"/>
          </a:xfrm>
          <a:prstGeom prst="bentConnector2">
            <a:avLst/>
          </a:prstGeom>
          <a:noFill/>
          <a:ln w="9525" cap="flat" cmpd="sng">
            <a:solidFill>
              <a:schemeClr val="dk2"/>
            </a:solidFill>
            <a:prstDash val="solid"/>
            <a:round/>
            <a:headEnd type="diamond" w="med" len="med"/>
            <a:tailEnd type="none" w="med" len="med"/>
          </a:ln>
        </p:spPr>
      </p:cxnSp>
      <p:sp>
        <p:nvSpPr>
          <p:cNvPr id="250" name="Google Shape;250;p39"/>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1000"/>
                                        <p:tgtEl>
                                          <p:spTgt spid="249"/>
                                        </p:tgtEl>
                                      </p:cBhvr>
                                    </p:animEffect>
                                  </p:childTnLst>
                                </p:cTn>
                              </p:par>
                              <p:par>
                                <p:cTn id="8" presetID="10" presetClass="entr" presetSubtype="0" fill="hold" nodeType="withEffect">
                                  <p:stCondLst>
                                    <p:cond delay="0"/>
                                  </p:stCondLst>
                                  <p:childTnLst>
                                    <p:set>
                                      <p:cBhvr>
                                        <p:cTn id="9" dur="1" fill="hold">
                                          <p:stCondLst>
                                            <p:cond delay="0"/>
                                          </p:stCondLst>
                                        </p:cTn>
                                        <p:tgtEl>
                                          <p:spTgt spid="247"/>
                                        </p:tgtEl>
                                        <p:attrNameLst>
                                          <p:attrName>style.visibility</p:attrName>
                                        </p:attrNameLst>
                                      </p:cBhvr>
                                      <p:to>
                                        <p:strVal val="visible"/>
                                      </p:to>
                                    </p:set>
                                    <p:animEffect transition="in" filter="fade">
                                      <p:cBhvr>
                                        <p:cTn id="10" dur="1000"/>
                                        <p:tgtEl>
                                          <p:spTgt spid="2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8"/>
                                        </p:tgtEl>
                                        <p:attrNameLst>
                                          <p:attrName>style.visibility</p:attrName>
                                        </p:attrNameLst>
                                      </p:cBhvr>
                                      <p:to>
                                        <p:strVal val="visible"/>
                                      </p:to>
                                    </p:set>
                                    <p:animEffect transition="in" filter="fade">
                                      <p:cBhvr>
                                        <p:cTn id="15" dur="1000"/>
                                        <p:tgtEl>
                                          <p:spTgt spid="248"/>
                                        </p:tgtEl>
                                      </p:cBhvr>
                                    </p:animEffect>
                                  </p:childTnLst>
                                </p:cTn>
                              </p:par>
                              <p:par>
                                <p:cTn id="16" presetID="10" presetClass="entr" presetSubtype="0" fill="hold" nodeType="withEffect">
                                  <p:stCondLst>
                                    <p:cond delay="0"/>
                                  </p:stCondLst>
                                  <p:childTnLst>
                                    <p:set>
                                      <p:cBhvr>
                                        <p:cTn id="17" dur="1" fill="hold">
                                          <p:stCondLst>
                                            <p:cond delay="0"/>
                                          </p:stCondLst>
                                        </p:cTn>
                                        <p:tgtEl>
                                          <p:spTgt spid="246"/>
                                        </p:tgtEl>
                                        <p:attrNameLst>
                                          <p:attrName>style.visibility</p:attrName>
                                        </p:attrNameLst>
                                      </p:cBhvr>
                                      <p:to>
                                        <p:strVal val="visible"/>
                                      </p:to>
                                    </p:set>
                                    <p:animEffect transition="in" filter="fade">
                                      <p:cBhvr>
                                        <p:cTn id="18" dur="10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0"/>
          <p:cNvSpPr txBox="1">
            <a:spLocks noGrp="1"/>
          </p:cNvSpPr>
          <p:nvPr>
            <p:ph type="title"/>
          </p:nvPr>
        </p:nvSpPr>
        <p:spPr>
          <a:xfrm>
            <a:off x="1152000" y="877500"/>
            <a:ext cx="6840000" cy="3960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6000"/>
              <a:buFont typeface="Calibri"/>
              <a:buNone/>
            </a:pPr>
            <a:r>
              <a:rPr lang="en-US"/>
              <a:t>Precision Analysis Algorithm</a:t>
            </a:r>
            <a:endParaRPr sz="6000" b="1" i="0" u="none" strike="noStrike" cap="none">
              <a:solidFill>
                <a:schemeClr val="accent1"/>
              </a:solidFill>
              <a:latin typeface="Calibri"/>
              <a:ea typeface="Calibri"/>
              <a:cs typeface="Calibri"/>
              <a:sym typeface="Calibri"/>
            </a:endParaRPr>
          </a:p>
        </p:txBody>
      </p:sp>
      <p:sp>
        <p:nvSpPr>
          <p:cNvPr id="256" name="Google Shape;256;p40"/>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1"/>
          <p:cNvSpPr txBox="1">
            <a:spLocks noGrp="1"/>
          </p:cNvSpPr>
          <p:nvPr>
            <p:ph type="body" idx="1"/>
          </p:nvPr>
        </p:nvSpPr>
        <p:spPr>
          <a:xfrm>
            <a:off x="464803" y="1393347"/>
            <a:ext cx="8229600" cy="48333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0070C0"/>
              </a:buClr>
              <a:buSzPts val="2400"/>
              <a:buFont typeface="Arial"/>
              <a:buChar char="•"/>
            </a:pPr>
            <a:r>
              <a:rPr lang="en-US" dirty="0"/>
              <a:t>Basic ideas:</a:t>
            </a:r>
            <a:endParaRPr dirty="0"/>
          </a:p>
          <a:p>
            <a:pPr marL="685800" marR="0" lvl="1" indent="-228600" algn="l" rtl="0">
              <a:lnSpc>
                <a:spcPct val="90000"/>
              </a:lnSpc>
              <a:spcBef>
                <a:spcPts val="0"/>
              </a:spcBef>
              <a:spcAft>
                <a:spcPts val="0"/>
              </a:spcAft>
              <a:buSzPts val="2000"/>
              <a:buChar char="•"/>
            </a:pPr>
            <a:r>
              <a:rPr lang="en-US" dirty="0"/>
              <a:t>If we are able to </a:t>
            </a:r>
            <a:r>
              <a:rPr lang="en-US" b="1" dirty="0"/>
              <a:t>launch simulations using reduced precision</a:t>
            </a:r>
            <a:r>
              <a:rPr lang="en-US" dirty="0"/>
              <a:t>, we can directly </a:t>
            </a:r>
            <a:r>
              <a:rPr lang="en-US" b="1" dirty="0"/>
              <a:t>evaluate the impact it has on the outputs</a:t>
            </a:r>
            <a:r>
              <a:rPr lang="en-US" dirty="0"/>
              <a:t>.</a:t>
            </a:r>
            <a:endParaRPr dirty="0"/>
          </a:p>
          <a:p>
            <a:pPr marL="685800" marR="0" lvl="1" indent="-228600" algn="l" rtl="0">
              <a:lnSpc>
                <a:spcPct val="90000"/>
              </a:lnSpc>
              <a:spcBef>
                <a:spcPts val="0"/>
              </a:spcBef>
              <a:spcAft>
                <a:spcPts val="0"/>
              </a:spcAft>
              <a:buSzPts val="2000"/>
              <a:buChar char="•"/>
            </a:pPr>
            <a:r>
              <a:rPr lang="en-US" dirty="0"/>
              <a:t>If we can find a way to </a:t>
            </a:r>
            <a:r>
              <a:rPr lang="en-US" b="1" dirty="0"/>
              <a:t>easily change the precision </a:t>
            </a:r>
            <a:r>
              <a:rPr lang="en-US" dirty="0"/>
              <a:t>used by each real variable, we can develop an </a:t>
            </a:r>
            <a:r>
              <a:rPr lang="en-US" b="1" dirty="0"/>
              <a:t>automatic algorithm </a:t>
            </a:r>
            <a:r>
              <a:rPr lang="en-US" dirty="0"/>
              <a:t>to find out which variables can use reduced precision and which ones need to keep high-precision</a:t>
            </a:r>
            <a:r>
              <a:rPr lang="en-US" dirty="0" smtClean="0"/>
              <a:t>.</a:t>
            </a:r>
            <a:endParaRPr dirty="0"/>
          </a:p>
        </p:txBody>
      </p:sp>
      <p:sp>
        <p:nvSpPr>
          <p:cNvPr id="263" name="Google Shape;263;p41"/>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Analysis Algorithm</a:t>
            </a:r>
            <a:endParaRPr/>
          </a:p>
        </p:txBody>
      </p:sp>
      <p:sp>
        <p:nvSpPr>
          <p:cNvPr id="264" name="Google Shape;264;p41"/>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2"/>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Analysis Algorithm</a:t>
            </a:r>
            <a:endParaRPr/>
          </a:p>
        </p:txBody>
      </p:sp>
      <p:sp>
        <p:nvSpPr>
          <p:cNvPr id="271" name="Google Shape;271;p42"/>
          <p:cNvSpPr txBox="1">
            <a:spLocks noGrp="1"/>
          </p:cNvSpPr>
          <p:nvPr>
            <p:ph type="body" idx="1"/>
          </p:nvPr>
        </p:nvSpPr>
        <p:spPr>
          <a:xfrm>
            <a:off x="3260100" y="1215075"/>
            <a:ext cx="26238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[0 1 2 3 4 5 6 7 8 9]</a:t>
            </a:r>
            <a:endParaRPr/>
          </a:p>
        </p:txBody>
      </p:sp>
      <p:pic>
        <p:nvPicPr>
          <p:cNvPr id="272" name="Google Shape;272;p42"/>
          <p:cNvPicPr preferRelativeResize="0"/>
          <p:nvPr/>
        </p:nvPicPr>
        <p:blipFill rotWithShape="1">
          <a:blip r:embed="rId3">
            <a:alphaModFix/>
          </a:blip>
          <a:srcRect b="17525"/>
          <a:stretch/>
        </p:blipFill>
        <p:spPr>
          <a:xfrm>
            <a:off x="7550219" y="1222797"/>
            <a:ext cx="818138" cy="674749"/>
          </a:xfrm>
          <a:prstGeom prst="rect">
            <a:avLst/>
          </a:prstGeom>
          <a:noFill/>
          <a:ln>
            <a:noFill/>
          </a:ln>
        </p:spPr>
      </p:pic>
      <p:sp>
        <p:nvSpPr>
          <p:cNvPr id="273" name="Google Shape;273;p42"/>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3"/>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Analysis Algorithm</a:t>
            </a:r>
            <a:endParaRPr/>
          </a:p>
        </p:txBody>
      </p:sp>
      <p:sp>
        <p:nvSpPr>
          <p:cNvPr id="280" name="Google Shape;280;p43"/>
          <p:cNvSpPr txBox="1">
            <a:spLocks noGrp="1"/>
          </p:cNvSpPr>
          <p:nvPr>
            <p:ph type="body" idx="1"/>
          </p:nvPr>
        </p:nvSpPr>
        <p:spPr>
          <a:xfrm>
            <a:off x="3260100" y="1215075"/>
            <a:ext cx="26238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FF9900"/>
                </a:solidFill>
              </a:rPr>
              <a:t>0 1 2 3 4 5 6 7 8 9</a:t>
            </a:r>
            <a:r>
              <a:rPr lang="en-US"/>
              <a:t>]</a:t>
            </a:r>
            <a:endParaRPr/>
          </a:p>
        </p:txBody>
      </p:sp>
      <p:sp>
        <p:nvSpPr>
          <p:cNvPr id="281" name="Google Shape;281;p43"/>
          <p:cNvSpPr txBox="1">
            <a:spLocks noGrp="1"/>
          </p:cNvSpPr>
          <p:nvPr>
            <p:ph type="body" idx="1"/>
          </p:nvPr>
        </p:nvSpPr>
        <p:spPr>
          <a:xfrm>
            <a:off x="2383525" y="19026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[0 1 2 3 4]</a:t>
            </a:r>
            <a:endParaRPr/>
          </a:p>
        </p:txBody>
      </p:sp>
      <p:sp>
        <p:nvSpPr>
          <p:cNvPr id="282" name="Google Shape;282;p43"/>
          <p:cNvSpPr txBox="1">
            <a:spLocks noGrp="1"/>
          </p:cNvSpPr>
          <p:nvPr>
            <p:ph type="body" idx="1"/>
          </p:nvPr>
        </p:nvSpPr>
        <p:spPr>
          <a:xfrm>
            <a:off x="4924875" y="1902675"/>
            <a:ext cx="1456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[5 6 7 8 9]</a:t>
            </a:r>
            <a:endParaRPr/>
          </a:p>
        </p:txBody>
      </p:sp>
      <p:pic>
        <p:nvPicPr>
          <p:cNvPr id="283" name="Google Shape;283;p43"/>
          <p:cNvPicPr preferRelativeResize="0"/>
          <p:nvPr/>
        </p:nvPicPr>
        <p:blipFill rotWithShape="1">
          <a:blip r:embed="rId3">
            <a:alphaModFix/>
          </a:blip>
          <a:srcRect b="17525"/>
          <a:stretch/>
        </p:blipFill>
        <p:spPr>
          <a:xfrm>
            <a:off x="3902424" y="2113013"/>
            <a:ext cx="416026" cy="343124"/>
          </a:xfrm>
          <a:prstGeom prst="rect">
            <a:avLst/>
          </a:prstGeom>
          <a:noFill/>
          <a:ln>
            <a:noFill/>
          </a:ln>
        </p:spPr>
      </p:pic>
      <p:pic>
        <p:nvPicPr>
          <p:cNvPr id="284" name="Google Shape;284;p43"/>
          <p:cNvPicPr preferRelativeResize="0"/>
          <p:nvPr/>
        </p:nvPicPr>
        <p:blipFill rotWithShape="1">
          <a:blip r:embed="rId3">
            <a:alphaModFix/>
          </a:blip>
          <a:srcRect b="17525"/>
          <a:stretch/>
        </p:blipFill>
        <p:spPr>
          <a:xfrm>
            <a:off x="6442029" y="2113013"/>
            <a:ext cx="416026" cy="343124"/>
          </a:xfrm>
          <a:prstGeom prst="rect">
            <a:avLst/>
          </a:prstGeom>
          <a:noFill/>
          <a:ln>
            <a:noFill/>
          </a:ln>
        </p:spPr>
      </p:pic>
      <p:pic>
        <p:nvPicPr>
          <p:cNvPr id="285" name="Google Shape;285;p43"/>
          <p:cNvPicPr preferRelativeResize="0"/>
          <p:nvPr/>
        </p:nvPicPr>
        <p:blipFill>
          <a:blip r:embed="rId4">
            <a:alphaModFix/>
          </a:blip>
          <a:stretch>
            <a:fillRect/>
          </a:stretch>
        </p:blipFill>
        <p:spPr>
          <a:xfrm>
            <a:off x="7624875" y="1215075"/>
            <a:ext cx="674749" cy="674749"/>
          </a:xfrm>
          <a:prstGeom prst="rect">
            <a:avLst/>
          </a:prstGeom>
          <a:noFill/>
          <a:ln>
            <a:noFill/>
          </a:ln>
        </p:spPr>
      </p:pic>
      <p:sp>
        <p:nvSpPr>
          <p:cNvPr id="286" name="Google Shape;286;p4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4"/>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Analysis Algorithm</a:t>
            </a:r>
            <a:endParaRPr/>
          </a:p>
        </p:txBody>
      </p:sp>
      <p:sp>
        <p:nvSpPr>
          <p:cNvPr id="293" name="Google Shape;293;p44"/>
          <p:cNvSpPr txBox="1">
            <a:spLocks noGrp="1"/>
          </p:cNvSpPr>
          <p:nvPr>
            <p:ph type="body" idx="1"/>
          </p:nvPr>
        </p:nvSpPr>
        <p:spPr>
          <a:xfrm>
            <a:off x="3260100" y="1215075"/>
            <a:ext cx="26238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FF9900"/>
                </a:solidFill>
              </a:rPr>
              <a:t>0 1 2 3 4 5 6 7 8 9</a:t>
            </a:r>
            <a:r>
              <a:rPr lang="en-US"/>
              <a:t>]</a:t>
            </a:r>
            <a:endParaRPr/>
          </a:p>
        </p:txBody>
      </p:sp>
      <p:sp>
        <p:nvSpPr>
          <p:cNvPr id="294" name="Google Shape;294;p44"/>
          <p:cNvSpPr txBox="1">
            <a:spLocks noGrp="1"/>
          </p:cNvSpPr>
          <p:nvPr>
            <p:ph type="body" idx="1"/>
          </p:nvPr>
        </p:nvSpPr>
        <p:spPr>
          <a:xfrm>
            <a:off x="2383525" y="19026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FF9900"/>
                </a:solidFill>
              </a:rPr>
              <a:t>0 1 2 3 4</a:t>
            </a:r>
            <a:r>
              <a:rPr lang="en-US"/>
              <a:t>]</a:t>
            </a:r>
            <a:endParaRPr/>
          </a:p>
        </p:txBody>
      </p:sp>
      <p:sp>
        <p:nvSpPr>
          <p:cNvPr id="295" name="Google Shape;295;p44"/>
          <p:cNvSpPr txBox="1">
            <a:spLocks noGrp="1"/>
          </p:cNvSpPr>
          <p:nvPr>
            <p:ph type="body" idx="1"/>
          </p:nvPr>
        </p:nvSpPr>
        <p:spPr>
          <a:xfrm>
            <a:off x="4924875" y="1902675"/>
            <a:ext cx="1456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5 6 7 8 9</a:t>
            </a:r>
            <a:r>
              <a:rPr lang="en-US"/>
              <a:t>]</a:t>
            </a:r>
            <a:endParaRPr/>
          </a:p>
        </p:txBody>
      </p:sp>
      <p:sp>
        <p:nvSpPr>
          <p:cNvPr id="296" name="Google Shape;296;p44"/>
          <p:cNvSpPr txBox="1">
            <a:spLocks noGrp="1"/>
          </p:cNvSpPr>
          <p:nvPr>
            <p:ph type="body" idx="1"/>
          </p:nvPr>
        </p:nvSpPr>
        <p:spPr>
          <a:xfrm>
            <a:off x="1866900" y="2517575"/>
            <a:ext cx="1012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[0 1 2] </a:t>
            </a:r>
            <a:endParaRPr/>
          </a:p>
        </p:txBody>
      </p:sp>
      <p:sp>
        <p:nvSpPr>
          <p:cNvPr id="297" name="Google Shape;297;p44"/>
          <p:cNvSpPr txBox="1">
            <a:spLocks noGrp="1"/>
          </p:cNvSpPr>
          <p:nvPr>
            <p:ph type="body" idx="1"/>
          </p:nvPr>
        </p:nvSpPr>
        <p:spPr>
          <a:xfrm>
            <a:off x="3224263" y="25175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[3 4]</a:t>
            </a:r>
            <a:endParaRPr/>
          </a:p>
        </p:txBody>
      </p:sp>
      <p:pic>
        <p:nvPicPr>
          <p:cNvPr id="298" name="Google Shape;298;p44"/>
          <p:cNvPicPr preferRelativeResize="0"/>
          <p:nvPr/>
        </p:nvPicPr>
        <p:blipFill>
          <a:blip r:embed="rId3">
            <a:alphaModFix/>
          </a:blip>
          <a:stretch>
            <a:fillRect/>
          </a:stretch>
        </p:blipFill>
        <p:spPr>
          <a:xfrm>
            <a:off x="6507998" y="2069800"/>
            <a:ext cx="429550" cy="429550"/>
          </a:xfrm>
          <a:prstGeom prst="rect">
            <a:avLst/>
          </a:prstGeom>
          <a:noFill/>
          <a:ln>
            <a:noFill/>
          </a:ln>
        </p:spPr>
      </p:pic>
      <p:pic>
        <p:nvPicPr>
          <p:cNvPr id="299" name="Google Shape;299;p44"/>
          <p:cNvPicPr preferRelativeResize="0"/>
          <p:nvPr/>
        </p:nvPicPr>
        <p:blipFill rotWithShape="1">
          <a:blip r:embed="rId4">
            <a:alphaModFix/>
          </a:blip>
          <a:srcRect b="17525"/>
          <a:stretch/>
        </p:blipFill>
        <p:spPr>
          <a:xfrm>
            <a:off x="2879100" y="2764013"/>
            <a:ext cx="328500" cy="270925"/>
          </a:xfrm>
          <a:prstGeom prst="rect">
            <a:avLst/>
          </a:prstGeom>
          <a:noFill/>
          <a:ln>
            <a:noFill/>
          </a:ln>
        </p:spPr>
      </p:pic>
      <p:pic>
        <p:nvPicPr>
          <p:cNvPr id="300" name="Google Shape;300;p44"/>
          <p:cNvPicPr preferRelativeResize="0"/>
          <p:nvPr/>
        </p:nvPicPr>
        <p:blipFill rotWithShape="1">
          <a:blip r:embed="rId4">
            <a:alphaModFix/>
          </a:blip>
          <a:srcRect b="17525"/>
          <a:stretch/>
        </p:blipFill>
        <p:spPr>
          <a:xfrm>
            <a:off x="3952950" y="2764013"/>
            <a:ext cx="328500" cy="270925"/>
          </a:xfrm>
          <a:prstGeom prst="rect">
            <a:avLst/>
          </a:prstGeom>
          <a:noFill/>
          <a:ln>
            <a:noFill/>
          </a:ln>
        </p:spPr>
      </p:pic>
      <p:pic>
        <p:nvPicPr>
          <p:cNvPr id="301" name="Google Shape;301;p44"/>
          <p:cNvPicPr preferRelativeResize="0"/>
          <p:nvPr/>
        </p:nvPicPr>
        <p:blipFill>
          <a:blip r:embed="rId5">
            <a:alphaModFix/>
          </a:blip>
          <a:stretch>
            <a:fillRect/>
          </a:stretch>
        </p:blipFill>
        <p:spPr>
          <a:xfrm>
            <a:off x="7624875" y="1215075"/>
            <a:ext cx="674749" cy="674749"/>
          </a:xfrm>
          <a:prstGeom prst="rect">
            <a:avLst/>
          </a:prstGeom>
          <a:noFill/>
          <a:ln>
            <a:noFill/>
          </a:ln>
        </p:spPr>
      </p:pic>
      <p:pic>
        <p:nvPicPr>
          <p:cNvPr id="302" name="Google Shape;302;p44"/>
          <p:cNvPicPr preferRelativeResize="0"/>
          <p:nvPr/>
        </p:nvPicPr>
        <p:blipFill>
          <a:blip r:embed="rId5">
            <a:alphaModFix/>
          </a:blip>
          <a:stretch>
            <a:fillRect/>
          </a:stretch>
        </p:blipFill>
        <p:spPr>
          <a:xfrm>
            <a:off x="3898975" y="2069800"/>
            <a:ext cx="429550" cy="429550"/>
          </a:xfrm>
          <a:prstGeom prst="rect">
            <a:avLst/>
          </a:prstGeom>
          <a:noFill/>
          <a:ln>
            <a:noFill/>
          </a:ln>
        </p:spPr>
      </p:pic>
      <p:sp>
        <p:nvSpPr>
          <p:cNvPr id="303" name="Google Shape;303;p44"/>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5"/>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Analysis Algorithm</a:t>
            </a:r>
            <a:endParaRPr/>
          </a:p>
        </p:txBody>
      </p:sp>
      <p:sp>
        <p:nvSpPr>
          <p:cNvPr id="310" name="Google Shape;310;p45"/>
          <p:cNvSpPr txBox="1">
            <a:spLocks noGrp="1"/>
          </p:cNvSpPr>
          <p:nvPr>
            <p:ph type="body" idx="1"/>
          </p:nvPr>
        </p:nvSpPr>
        <p:spPr>
          <a:xfrm>
            <a:off x="3260100" y="1215075"/>
            <a:ext cx="26238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FF9900"/>
                </a:solidFill>
              </a:rPr>
              <a:t>0 1 2 3 4 5 6 7 8 9</a:t>
            </a:r>
            <a:r>
              <a:rPr lang="en-US"/>
              <a:t>]</a:t>
            </a:r>
            <a:endParaRPr/>
          </a:p>
        </p:txBody>
      </p:sp>
      <p:sp>
        <p:nvSpPr>
          <p:cNvPr id="311" name="Google Shape;311;p45"/>
          <p:cNvSpPr txBox="1">
            <a:spLocks noGrp="1"/>
          </p:cNvSpPr>
          <p:nvPr>
            <p:ph type="body" idx="1"/>
          </p:nvPr>
        </p:nvSpPr>
        <p:spPr>
          <a:xfrm>
            <a:off x="2383525" y="19026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FF9900"/>
                </a:solidFill>
              </a:rPr>
              <a:t>0 1 2 3 4</a:t>
            </a:r>
            <a:r>
              <a:rPr lang="en-US"/>
              <a:t>]</a:t>
            </a:r>
            <a:endParaRPr/>
          </a:p>
        </p:txBody>
      </p:sp>
      <p:sp>
        <p:nvSpPr>
          <p:cNvPr id="312" name="Google Shape;312;p45"/>
          <p:cNvSpPr txBox="1">
            <a:spLocks noGrp="1"/>
          </p:cNvSpPr>
          <p:nvPr>
            <p:ph type="body" idx="1"/>
          </p:nvPr>
        </p:nvSpPr>
        <p:spPr>
          <a:xfrm>
            <a:off x="4924875" y="1902675"/>
            <a:ext cx="1456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5 6 7 8 9</a:t>
            </a:r>
            <a:r>
              <a:rPr lang="en-US"/>
              <a:t>]</a:t>
            </a:r>
            <a:endParaRPr/>
          </a:p>
        </p:txBody>
      </p:sp>
      <p:sp>
        <p:nvSpPr>
          <p:cNvPr id="313" name="Google Shape;313;p45"/>
          <p:cNvSpPr txBox="1">
            <a:spLocks noGrp="1"/>
          </p:cNvSpPr>
          <p:nvPr>
            <p:ph type="body" idx="1"/>
          </p:nvPr>
        </p:nvSpPr>
        <p:spPr>
          <a:xfrm>
            <a:off x="1866900" y="2517575"/>
            <a:ext cx="1012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0 1 2</a:t>
            </a:r>
            <a:r>
              <a:rPr lang="en-US"/>
              <a:t>] </a:t>
            </a:r>
            <a:endParaRPr/>
          </a:p>
        </p:txBody>
      </p:sp>
      <p:sp>
        <p:nvSpPr>
          <p:cNvPr id="314" name="Google Shape;314;p45"/>
          <p:cNvSpPr txBox="1">
            <a:spLocks noGrp="1"/>
          </p:cNvSpPr>
          <p:nvPr>
            <p:ph type="body" idx="1"/>
          </p:nvPr>
        </p:nvSpPr>
        <p:spPr>
          <a:xfrm>
            <a:off x="3224263" y="25175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FF9900"/>
                </a:solidFill>
              </a:rPr>
              <a:t>3 4</a:t>
            </a:r>
            <a:r>
              <a:rPr lang="en-US"/>
              <a:t>]</a:t>
            </a:r>
            <a:endParaRPr/>
          </a:p>
        </p:txBody>
      </p:sp>
      <p:sp>
        <p:nvSpPr>
          <p:cNvPr id="315" name="Google Shape;315;p45"/>
          <p:cNvSpPr txBox="1">
            <a:spLocks noGrp="1"/>
          </p:cNvSpPr>
          <p:nvPr>
            <p:ph type="body" idx="1"/>
          </p:nvPr>
        </p:nvSpPr>
        <p:spPr>
          <a:xfrm>
            <a:off x="302496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[3]</a:t>
            </a:r>
            <a:endParaRPr/>
          </a:p>
        </p:txBody>
      </p:sp>
      <p:sp>
        <p:nvSpPr>
          <p:cNvPr id="316" name="Google Shape;316;p45"/>
          <p:cNvSpPr txBox="1">
            <a:spLocks noGrp="1"/>
          </p:cNvSpPr>
          <p:nvPr>
            <p:ph type="body" idx="1"/>
          </p:nvPr>
        </p:nvSpPr>
        <p:spPr>
          <a:xfrm>
            <a:off x="364851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[4]</a:t>
            </a:r>
            <a:endParaRPr/>
          </a:p>
        </p:txBody>
      </p:sp>
      <p:pic>
        <p:nvPicPr>
          <p:cNvPr id="317" name="Google Shape;317;p45"/>
          <p:cNvPicPr preferRelativeResize="0"/>
          <p:nvPr/>
        </p:nvPicPr>
        <p:blipFill>
          <a:blip r:embed="rId3">
            <a:alphaModFix/>
          </a:blip>
          <a:stretch>
            <a:fillRect/>
          </a:stretch>
        </p:blipFill>
        <p:spPr>
          <a:xfrm>
            <a:off x="6507998" y="2069800"/>
            <a:ext cx="429550" cy="429550"/>
          </a:xfrm>
          <a:prstGeom prst="rect">
            <a:avLst/>
          </a:prstGeom>
          <a:noFill/>
          <a:ln>
            <a:noFill/>
          </a:ln>
        </p:spPr>
      </p:pic>
      <p:pic>
        <p:nvPicPr>
          <p:cNvPr id="318" name="Google Shape;318;p45"/>
          <p:cNvPicPr preferRelativeResize="0"/>
          <p:nvPr/>
        </p:nvPicPr>
        <p:blipFill>
          <a:blip r:embed="rId3">
            <a:alphaModFix/>
          </a:blip>
          <a:stretch>
            <a:fillRect/>
          </a:stretch>
        </p:blipFill>
        <p:spPr>
          <a:xfrm>
            <a:off x="2807375" y="2750823"/>
            <a:ext cx="280425" cy="280425"/>
          </a:xfrm>
          <a:prstGeom prst="rect">
            <a:avLst/>
          </a:prstGeom>
          <a:noFill/>
          <a:ln>
            <a:noFill/>
          </a:ln>
        </p:spPr>
      </p:pic>
      <p:pic>
        <p:nvPicPr>
          <p:cNvPr id="319" name="Google Shape;319;p45"/>
          <p:cNvPicPr preferRelativeResize="0"/>
          <p:nvPr/>
        </p:nvPicPr>
        <p:blipFill rotWithShape="1">
          <a:blip r:embed="rId4">
            <a:alphaModFix/>
          </a:blip>
          <a:srcRect b="17525"/>
          <a:stretch/>
        </p:blipFill>
        <p:spPr>
          <a:xfrm>
            <a:off x="3433575" y="3481340"/>
            <a:ext cx="280425" cy="231272"/>
          </a:xfrm>
          <a:prstGeom prst="rect">
            <a:avLst/>
          </a:prstGeom>
          <a:noFill/>
          <a:ln>
            <a:noFill/>
          </a:ln>
        </p:spPr>
      </p:pic>
      <p:pic>
        <p:nvPicPr>
          <p:cNvPr id="320" name="Google Shape;320;p45"/>
          <p:cNvPicPr preferRelativeResize="0"/>
          <p:nvPr/>
        </p:nvPicPr>
        <p:blipFill rotWithShape="1">
          <a:blip r:embed="rId4">
            <a:alphaModFix/>
          </a:blip>
          <a:srcRect b="17525"/>
          <a:stretch/>
        </p:blipFill>
        <p:spPr>
          <a:xfrm>
            <a:off x="4119975" y="3471440"/>
            <a:ext cx="280425" cy="231272"/>
          </a:xfrm>
          <a:prstGeom prst="rect">
            <a:avLst/>
          </a:prstGeom>
          <a:noFill/>
          <a:ln>
            <a:noFill/>
          </a:ln>
        </p:spPr>
      </p:pic>
      <p:pic>
        <p:nvPicPr>
          <p:cNvPr id="321" name="Google Shape;321;p45"/>
          <p:cNvPicPr preferRelativeResize="0"/>
          <p:nvPr/>
        </p:nvPicPr>
        <p:blipFill>
          <a:blip r:embed="rId5">
            <a:alphaModFix/>
          </a:blip>
          <a:stretch>
            <a:fillRect/>
          </a:stretch>
        </p:blipFill>
        <p:spPr>
          <a:xfrm>
            <a:off x="7624875" y="1215075"/>
            <a:ext cx="674749" cy="674749"/>
          </a:xfrm>
          <a:prstGeom prst="rect">
            <a:avLst/>
          </a:prstGeom>
          <a:noFill/>
          <a:ln>
            <a:noFill/>
          </a:ln>
        </p:spPr>
      </p:pic>
      <p:pic>
        <p:nvPicPr>
          <p:cNvPr id="322" name="Google Shape;322;p45"/>
          <p:cNvPicPr preferRelativeResize="0"/>
          <p:nvPr/>
        </p:nvPicPr>
        <p:blipFill>
          <a:blip r:embed="rId5">
            <a:alphaModFix/>
          </a:blip>
          <a:stretch>
            <a:fillRect/>
          </a:stretch>
        </p:blipFill>
        <p:spPr>
          <a:xfrm>
            <a:off x="3898975" y="2069800"/>
            <a:ext cx="429550" cy="429550"/>
          </a:xfrm>
          <a:prstGeom prst="rect">
            <a:avLst/>
          </a:prstGeom>
          <a:noFill/>
          <a:ln>
            <a:noFill/>
          </a:ln>
        </p:spPr>
      </p:pic>
      <p:pic>
        <p:nvPicPr>
          <p:cNvPr id="323" name="Google Shape;323;p45"/>
          <p:cNvPicPr preferRelativeResize="0"/>
          <p:nvPr/>
        </p:nvPicPr>
        <p:blipFill>
          <a:blip r:embed="rId5">
            <a:alphaModFix/>
          </a:blip>
          <a:stretch>
            <a:fillRect/>
          </a:stretch>
        </p:blipFill>
        <p:spPr>
          <a:xfrm>
            <a:off x="3983825" y="2750825"/>
            <a:ext cx="280425" cy="280425"/>
          </a:xfrm>
          <a:prstGeom prst="rect">
            <a:avLst/>
          </a:prstGeom>
          <a:noFill/>
          <a:ln>
            <a:noFill/>
          </a:ln>
        </p:spPr>
      </p:pic>
      <p:sp>
        <p:nvSpPr>
          <p:cNvPr id="324" name="Google Shape;324;p4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48"/>
        <p:cNvGrpSpPr/>
        <p:nvPr/>
      </p:nvGrpSpPr>
      <p:grpSpPr>
        <a:xfrm>
          <a:off x="0" y="0"/>
          <a:ext cx="0" cy="0"/>
          <a:chOff x="0" y="0"/>
          <a:chExt cx="0" cy="0"/>
        </a:xfrm>
      </p:grpSpPr>
      <p:pic>
        <p:nvPicPr>
          <p:cNvPr id="149" name="Google Shape;149;p28"/>
          <p:cNvPicPr preferRelativeResize="0"/>
          <p:nvPr/>
        </p:nvPicPr>
        <p:blipFill rotWithShape="1">
          <a:blip r:embed="rId3">
            <a:alphaModFix/>
          </a:blip>
          <a:srcRect/>
          <a:stretch/>
        </p:blipFill>
        <p:spPr>
          <a:xfrm>
            <a:off x="0" y="1"/>
            <a:ext cx="3727174" cy="6858000"/>
          </a:xfrm>
          <a:prstGeom prst="rect">
            <a:avLst/>
          </a:prstGeom>
          <a:noFill/>
          <a:ln>
            <a:noFill/>
          </a:ln>
        </p:spPr>
      </p:pic>
      <p:sp>
        <p:nvSpPr>
          <p:cNvPr id="150" name="Google Shape;150;p28"/>
          <p:cNvSpPr txBox="1">
            <a:spLocks noGrp="1"/>
          </p:cNvSpPr>
          <p:nvPr>
            <p:ph type="title"/>
          </p:nvPr>
        </p:nvSpPr>
        <p:spPr>
          <a:xfrm>
            <a:off x="2835365" y="166037"/>
            <a:ext cx="3473270" cy="69289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Arial"/>
              <a:buNone/>
            </a:pPr>
            <a:r>
              <a:rPr lang="en-US" sz="3500" b="1" i="0" u="none" strike="noStrike" cap="none">
                <a:solidFill>
                  <a:schemeClr val="accent1"/>
                </a:solidFill>
                <a:latin typeface="Arial"/>
                <a:ea typeface="Arial"/>
                <a:cs typeface="Arial"/>
                <a:sym typeface="Arial"/>
              </a:rPr>
              <a:t>Outline</a:t>
            </a:r>
            <a:endParaRPr sz="3500" b="1" i="0" u="none" strike="noStrike" cap="none">
              <a:solidFill>
                <a:schemeClr val="accent1"/>
              </a:solidFill>
              <a:latin typeface="Arial"/>
              <a:ea typeface="Arial"/>
              <a:cs typeface="Arial"/>
              <a:sym typeface="Arial"/>
            </a:endParaRPr>
          </a:p>
        </p:txBody>
      </p:sp>
      <p:sp>
        <p:nvSpPr>
          <p:cNvPr id="151" name="Google Shape;151;p28"/>
          <p:cNvSpPr txBox="1">
            <a:spLocks noGrp="1"/>
          </p:cNvSpPr>
          <p:nvPr>
            <p:ph type="body" idx="1"/>
          </p:nvPr>
        </p:nvSpPr>
        <p:spPr>
          <a:xfrm>
            <a:off x="4370825" y="1126575"/>
            <a:ext cx="4617000" cy="3674100"/>
          </a:xfrm>
          <a:prstGeom prst="rect">
            <a:avLst/>
          </a:prstGeom>
          <a:noFill/>
          <a:ln>
            <a:noFill/>
          </a:ln>
        </p:spPr>
        <p:txBody>
          <a:bodyPr spcFirstLastPara="1" wrap="square" lIns="144000" tIns="180000" rIns="180000" bIns="180000" anchor="ctr" anchorCtr="0">
            <a:noAutofit/>
          </a:bodyPr>
          <a:lstStyle/>
          <a:p>
            <a:pPr marL="228600" marR="0" lvl="0" indent="-228600" algn="l" rtl="0">
              <a:lnSpc>
                <a:spcPct val="90000"/>
              </a:lnSpc>
              <a:spcBef>
                <a:spcPts val="0"/>
              </a:spcBef>
              <a:spcAft>
                <a:spcPts val="0"/>
              </a:spcAft>
              <a:buClr>
                <a:srgbClr val="0070C0"/>
              </a:buClr>
              <a:buSzPts val="2400"/>
              <a:buFont typeface="Arial"/>
              <a:buChar char="•"/>
            </a:pPr>
            <a:r>
              <a:rPr lang="en-US" dirty="0">
                <a:latin typeface="Arial"/>
                <a:ea typeface="Arial"/>
                <a:cs typeface="Arial"/>
                <a:sym typeface="Arial"/>
              </a:rPr>
              <a:t>Introduction</a:t>
            </a:r>
            <a:endParaRPr dirty="0">
              <a:latin typeface="Arial"/>
              <a:ea typeface="Arial"/>
              <a:cs typeface="Arial"/>
              <a:sym typeface="Arial"/>
            </a:endParaRPr>
          </a:p>
          <a:p>
            <a:pPr marL="228600" lvl="0" indent="-228600" algn="l" rtl="0">
              <a:spcBef>
                <a:spcPts val="1000"/>
              </a:spcBef>
              <a:spcAft>
                <a:spcPts val="0"/>
              </a:spcAft>
              <a:buClr>
                <a:srgbClr val="0070C0"/>
              </a:buClr>
              <a:buSzPts val="2400"/>
              <a:buFont typeface="Arial"/>
              <a:buChar char="•"/>
            </a:pPr>
            <a:r>
              <a:rPr lang="en-US" dirty="0">
                <a:latin typeface="Arial"/>
                <a:ea typeface="Arial"/>
                <a:cs typeface="Arial"/>
                <a:sym typeface="Arial"/>
              </a:rPr>
              <a:t>Precision analysis algorithm</a:t>
            </a:r>
            <a:endParaRPr dirty="0">
              <a:latin typeface="Arial"/>
              <a:ea typeface="Arial"/>
              <a:cs typeface="Arial"/>
              <a:sym typeface="Arial"/>
            </a:endParaRPr>
          </a:p>
          <a:p>
            <a:pPr marL="228600" marR="0" lvl="0" indent="-228600" algn="l" rtl="0">
              <a:lnSpc>
                <a:spcPct val="90000"/>
              </a:lnSpc>
              <a:spcBef>
                <a:spcPts val="1000"/>
              </a:spcBef>
              <a:spcAft>
                <a:spcPts val="0"/>
              </a:spcAft>
              <a:buClr>
                <a:srgbClr val="0070C0"/>
              </a:buClr>
              <a:buSzPts val="2400"/>
              <a:buFont typeface="Arial"/>
              <a:buChar char="•"/>
            </a:pPr>
            <a:r>
              <a:rPr lang="en-US" dirty="0">
                <a:latin typeface="Arial"/>
                <a:ea typeface="Arial"/>
                <a:cs typeface="Arial"/>
                <a:sym typeface="Arial"/>
              </a:rPr>
              <a:t>Verifying a modification</a:t>
            </a:r>
            <a:endParaRPr dirty="0">
              <a:latin typeface="Arial"/>
              <a:ea typeface="Arial"/>
              <a:cs typeface="Arial"/>
              <a:sym typeface="Arial"/>
            </a:endParaRPr>
          </a:p>
          <a:p>
            <a:pPr marL="228600" marR="0" lvl="0" indent="-228600" algn="l" rtl="0">
              <a:lnSpc>
                <a:spcPct val="90000"/>
              </a:lnSpc>
              <a:spcBef>
                <a:spcPts val="1000"/>
              </a:spcBef>
              <a:spcAft>
                <a:spcPts val="0"/>
              </a:spcAft>
              <a:buClr>
                <a:srgbClr val="0070C0"/>
              </a:buClr>
              <a:buSzPts val="2400"/>
              <a:buFont typeface="Arial"/>
              <a:buChar char="•"/>
            </a:pPr>
            <a:r>
              <a:rPr lang="en-US" dirty="0">
                <a:latin typeface="Arial"/>
                <a:ea typeface="Arial"/>
                <a:cs typeface="Arial"/>
                <a:sym typeface="Arial"/>
              </a:rPr>
              <a:t>NEMO precision analysis!</a:t>
            </a:r>
            <a:endParaRPr dirty="0">
              <a:latin typeface="Arial"/>
              <a:ea typeface="Arial"/>
              <a:cs typeface="Arial"/>
              <a:sym typeface="Arial"/>
            </a:endParaRPr>
          </a:p>
          <a:p>
            <a:pPr marL="228600" marR="0" lvl="0" indent="-228600" algn="l" rtl="0">
              <a:lnSpc>
                <a:spcPct val="90000"/>
              </a:lnSpc>
              <a:spcBef>
                <a:spcPts val="1000"/>
              </a:spcBef>
              <a:spcAft>
                <a:spcPts val="0"/>
              </a:spcAft>
              <a:buClr>
                <a:srgbClr val="0070C0"/>
              </a:buClr>
              <a:buSzPts val="2400"/>
              <a:buFont typeface="Arial"/>
              <a:buChar char="•"/>
            </a:pPr>
            <a:r>
              <a:rPr lang="en-US" dirty="0">
                <a:latin typeface="Arial"/>
                <a:ea typeface="Arial"/>
                <a:cs typeface="Arial"/>
                <a:sym typeface="Arial"/>
              </a:rPr>
              <a:t>Conclusions</a:t>
            </a:r>
            <a:endParaRPr dirty="0">
              <a:latin typeface="Arial"/>
              <a:ea typeface="Arial"/>
              <a:cs typeface="Arial"/>
              <a:sym typeface="Arial"/>
            </a:endParaRPr>
          </a:p>
        </p:txBody>
      </p:sp>
      <p:sp>
        <p:nvSpPr>
          <p:cNvPr id="152" name="Google Shape;152;p28"/>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6"/>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Analysis Algorithm</a:t>
            </a:r>
            <a:endParaRPr/>
          </a:p>
        </p:txBody>
      </p:sp>
      <p:sp>
        <p:nvSpPr>
          <p:cNvPr id="331" name="Google Shape;331;p46"/>
          <p:cNvSpPr txBox="1">
            <a:spLocks noGrp="1"/>
          </p:cNvSpPr>
          <p:nvPr>
            <p:ph type="body" idx="1"/>
          </p:nvPr>
        </p:nvSpPr>
        <p:spPr>
          <a:xfrm>
            <a:off x="3260100" y="1215075"/>
            <a:ext cx="26238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FF9900"/>
                </a:solidFill>
              </a:rPr>
              <a:t>0 1 2 3 4 5 6 7 8 9</a:t>
            </a:r>
            <a:r>
              <a:rPr lang="en-US"/>
              <a:t>]</a:t>
            </a:r>
            <a:endParaRPr/>
          </a:p>
        </p:txBody>
      </p:sp>
      <p:sp>
        <p:nvSpPr>
          <p:cNvPr id="332" name="Google Shape;332;p46"/>
          <p:cNvSpPr txBox="1">
            <a:spLocks noGrp="1"/>
          </p:cNvSpPr>
          <p:nvPr>
            <p:ph type="body" idx="1"/>
          </p:nvPr>
        </p:nvSpPr>
        <p:spPr>
          <a:xfrm>
            <a:off x="2383525" y="19026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FF9900"/>
                </a:solidFill>
              </a:rPr>
              <a:t>0 1 2 3 4</a:t>
            </a:r>
            <a:r>
              <a:rPr lang="en-US"/>
              <a:t>]</a:t>
            </a:r>
            <a:endParaRPr/>
          </a:p>
        </p:txBody>
      </p:sp>
      <p:sp>
        <p:nvSpPr>
          <p:cNvPr id="333" name="Google Shape;333;p46"/>
          <p:cNvSpPr txBox="1">
            <a:spLocks noGrp="1"/>
          </p:cNvSpPr>
          <p:nvPr>
            <p:ph type="body" idx="1"/>
          </p:nvPr>
        </p:nvSpPr>
        <p:spPr>
          <a:xfrm>
            <a:off x="4924875" y="1902675"/>
            <a:ext cx="1456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5 6 7 8 9</a:t>
            </a:r>
            <a:r>
              <a:rPr lang="en-US"/>
              <a:t>]</a:t>
            </a:r>
            <a:endParaRPr/>
          </a:p>
        </p:txBody>
      </p:sp>
      <p:sp>
        <p:nvSpPr>
          <p:cNvPr id="334" name="Google Shape;334;p46"/>
          <p:cNvSpPr txBox="1">
            <a:spLocks noGrp="1"/>
          </p:cNvSpPr>
          <p:nvPr>
            <p:ph type="body" idx="1"/>
          </p:nvPr>
        </p:nvSpPr>
        <p:spPr>
          <a:xfrm>
            <a:off x="1866900" y="2517575"/>
            <a:ext cx="1012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0 1 2</a:t>
            </a:r>
            <a:r>
              <a:rPr lang="en-US"/>
              <a:t>] </a:t>
            </a:r>
            <a:endParaRPr/>
          </a:p>
        </p:txBody>
      </p:sp>
      <p:sp>
        <p:nvSpPr>
          <p:cNvPr id="335" name="Google Shape;335;p46"/>
          <p:cNvSpPr txBox="1">
            <a:spLocks noGrp="1"/>
          </p:cNvSpPr>
          <p:nvPr>
            <p:ph type="body" idx="1"/>
          </p:nvPr>
        </p:nvSpPr>
        <p:spPr>
          <a:xfrm>
            <a:off x="3224263" y="25175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FF9900"/>
                </a:solidFill>
              </a:rPr>
              <a:t>3 4</a:t>
            </a:r>
            <a:r>
              <a:rPr lang="en-US"/>
              <a:t>]</a:t>
            </a:r>
            <a:endParaRPr/>
          </a:p>
        </p:txBody>
      </p:sp>
      <p:sp>
        <p:nvSpPr>
          <p:cNvPr id="336" name="Google Shape;336;p46"/>
          <p:cNvSpPr txBox="1">
            <a:spLocks noGrp="1"/>
          </p:cNvSpPr>
          <p:nvPr>
            <p:ph type="body" idx="1"/>
          </p:nvPr>
        </p:nvSpPr>
        <p:spPr>
          <a:xfrm>
            <a:off x="302496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3</a:t>
            </a:r>
            <a:r>
              <a:rPr lang="en-US"/>
              <a:t>]</a:t>
            </a:r>
            <a:endParaRPr/>
          </a:p>
        </p:txBody>
      </p:sp>
      <p:sp>
        <p:nvSpPr>
          <p:cNvPr id="337" name="Google Shape;337;p46"/>
          <p:cNvSpPr txBox="1">
            <a:spLocks noGrp="1"/>
          </p:cNvSpPr>
          <p:nvPr>
            <p:ph type="body" idx="1"/>
          </p:nvPr>
        </p:nvSpPr>
        <p:spPr>
          <a:xfrm>
            <a:off x="364851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EC1212"/>
                </a:solidFill>
              </a:rPr>
              <a:t>4</a:t>
            </a:r>
            <a:r>
              <a:rPr lang="en-US"/>
              <a:t>]</a:t>
            </a:r>
            <a:endParaRPr/>
          </a:p>
        </p:txBody>
      </p:sp>
      <p:pic>
        <p:nvPicPr>
          <p:cNvPr id="338" name="Google Shape;338;p46"/>
          <p:cNvPicPr preferRelativeResize="0"/>
          <p:nvPr/>
        </p:nvPicPr>
        <p:blipFill>
          <a:blip r:embed="rId3">
            <a:alphaModFix/>
          </a:blip>
          <a:stretch>
            <a:fillRect/>
          </a:stretch>
        </p:blipFill>
        <p:spPr>
          <a:xfrm>
            <a:off x="6507998" y="2069800"/>
            <a:ext cx="429550" cy="429550"/>
          </a:xfrm>
          <a:prstGeom prst="rect">
            <a:avLst/>
          </a:prstGeom>
          <a:noFill/>
          <a:ln>
            <a:noFill/>
          </a:ln>
        </p:spPr>
      </p:pic>
      <p:pic>
        <p:nvPicPr>
          <p:cNvPr id="339" name="Google Shape;339;p46"/>
          <p:cNvPicPr preferRelativeResize="0"/>
          <p:nvPr/>
        </p:nvPicPr>
        <p:blipFill>
          <a:blip r:embed="rId3">
            <a:alphaModFix/>
          </a:blip>
          <a:stretch>
            <a:fillRect/>
          </a:stretch>
        </p:blipFill>
        <p:spPr>
          <a:xfrm>
            <a:off x="2807375" y="2750823"/>
            <a:ext cx="280425" cy="280425"/>
          </a:xfrm>
          <a:prstGeom prst="rect">
            <a:avLst/>
          </a:prstGeom>
          <a:noFill/>
          <a:ln>
            <a:noFill/>
          </a:ln>
        </p:spPr>
      </p:pic>
      <p:pic>
        <p:nvPicPr>
          <p:cNvPr id="340" name="Google Shape;340;p46"/>
          <p:cNvPicPr preferRelativeResize="0"/>
          <p:nvPr/>
        </p:nvPicPr>
        <p:blipFill>
          <a:blip r:embed="rId3">
            <a:alphaModFix/>
          </a:blip>
          <a:stretch>
            <a:fillRect/>
          </a:stretch>
        </p:blipFill>
        <p:spPr>
          <a:xfrm>
            <a:off x="3462350" y="3478263"/>
            <a:ext cx="186175" cy="186175"/>
          </a:xfrm>
          <a:prstGeom prst="rect">
            <a:avLst/>
          </a:prstGeom>
          <a:noFill/>
          <a:ln>
            <a:noFill/>
          </a:ln>
        </p:spPr>
      </p:pic>
      <p:pic>
        <p:nvPicPr>
          <p:cNvPr id="341" name="Google Shape;341;p46"/>
          <p:cNvPicPr preferRelativeResize="0"/>
          <p:nvPr/>
        </p:nvPicPr>
        <p:blipFill>
          <a:blip r:embed="rId4">
            <a:alphaModFix/>
          </a:blip>
          <a:stretch>
            <a:fillRect/>
          </a:stretch>
        </p:blipFill>
        <p:spPr>
          <a:xfrm>
            <a:off x="4147844" y="3475936"/>
            <a:ext cx="186175" cy="186175"/>
          </a:xfrm>
          <a:prstGeom prst="rect">
            <a:avLst/>
          </a:prstGeom>
          <a:noFill/>
          <a:ln>
            <a:noFill/>
          </a:ln>
        </p:spPr>
      </p:pic>
      <p:pic>
        <p:nvPicPr>
          <p:cNvPr id="342" name="Google Shape;342;p46"/>
          <p:cNvPicPr preferRelativeResize="0"/>
          <p:nvPr/>
        </p:nvPicPr>
        <p:blipFill>
          <a:blip r:embed="rId5">
            <a:alphaModFix/>
          </a:blip>
          <a:stretch>
            <a:fillRect/>
          </a:stretch>
        </p:blipFill>
        <p:spPr>
          <a:xfrm>
            <a:off x="7624875" y="1215075"/>
            <a:ext cx="674749" cy="674749"/>
          </a:xfrm>
          <a:prstGeom prst="rect">
            <a:avLst/>
          </a:prstGeom>
          <a:noFill/>
          <a:ln>
            <a:noFill/>
          </a:ln>
        </p:spPr>
      </p:pic>
      <p:pic>
        <p:nvPicPr>
          <p:cNvPr id="343" name="Google Shape;343;p46"/>
          <p:cNvPicPr preferRelativeResize="0"/>
          <p:nvPr/>
        </p:nvPicPr>
        <p:blipFill>
          <a:blip r:embed="rId5">
            <a:alphaModFix/>
          </a:blip>
          <a:stretch>
            <a:fillRect/>
          </a:stretch>
        </p:blipFill>
        <p:spPr>
          <a:xfrm>
            <a:off x="3898975" y="2069800"/>
            <a:ext cx="429550" cy="429550"/>
          </a:xfrm>
          <a:prstGeom prst="rect">
            <a:avLst/>
          </a:prstGeom>
          <a:noFill/>
          <a:ln>
            <a:noFill/>
          </a:ln>
        </p:spPr>
      </p:pic>
      <p:pic>
        <p:nvPicPr>
          <p:cNvPr id="344" name="Google Shape;344;p46"/>
          <p:cNvPicPr preferRelativeResize="0"/>
          <p:nvPr/>
        </p:nvPicPr>
        <p:blipFill>
          <a:blip r:embed="rId5">
            <a:alphaModFix/>
          </a:blip>
          <a:stretch>
            <a:fillRect/>
          </a:stretch>
        </p:blipFill>
        <p:spPr>
          <a:xfrm>
            <a:off x="3983825" y="2750825"/>
            <a:ext cx="280425" cy="280425"/>
          </a:xfrm>
          <a:prstGeom prst="rect">
            <a:avLst/>
          </a:prstGeom>
          <a:noFill/>
          <a:ln>
            <a:noFill/>
          </a:ln>
        </p:spPr>
      </p:pic>
      <p:sp>
        <p:nvSpPr>
          <p:cNvPr id="345" name="Google Shape;345;p46"/>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7"/>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Analysis Algorithm</a:t>
            </a:r>
            <a:endParaRPr/>
          </a:p>
        </p:txBody>
      </p:sp>
      <p:sp>
        <p:nvSpPr>
          <p:cNvPr id="352" name="Google Shape;352;p47"/>
          <p:cNvSpPr txBox="1">
            <a:spLocks noGrp="1"/>
          </p:cNvSpPr>
          <p:nvPr>
            <p:ph type="body" idx="1"/>
          </p:nvPr>
        </p:nvSpPr>
        <p:spPr>
          <a:xfrm>
            <a:off x="3260100" y="1215075"/>
            <a:ext cx="26238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FF9900"/>
                </a:solidFill>
              </a:rPr>
              <a:t>0 1 2 3 4 5 6 7 8 9</a:t>
            </a:r>
            <a:r>
              <a:rPr lang="en-US"/>
              <a:t>]</a:t>
            </a:r>
            <a:endParaRPr/>
          </a:p>
        </p:txBody>
      </p:sp>
      <p:sp>
        <p:nvSpPr>
          <p:cNvPr id="353" name="Google Shape;353;p47"/>
          <p:cNvSpPr txBox="1">
            <a:spLocks noGrp="1"/>
          </p:cNvSpPr>
          <p:nvPr>
            <p:ph type="body" idx="1"/>
          </p:nvPr>
        </p:nvSpPr>
        <p:spPr>
          <a:xfrm>
            <a:off x="2383525" y="19026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FF9900"/>
                </a:solidFill>
              </a:rPr>
              <a:t>0 1 2 3 4</a:t>
            </a:r>
            <a:r>
              <a:rPr lang="en-US"/>
              <a:t>]</a:t>
            </a:r>
            <a:endParaRPr/>
          </a:p>
        </p:txBody>
      </p:sp>
      <p:sp>
        <p:nvSpPr>
          <p:cNvPr id="354" name="Google Shape;354;p47"/>
          <p:cNvSpPr txBox="1">
            <a:spLocks noGrp="1"/>
          </p:cNvSpPr>
          <p:nvPr>
            <p:ph type="body" idx="1"/>
          </p:nvPr>
        </p:nvSpPr>
        <p:spPr>
          <a:xfrm>
            <a:off x="4924875" y="1902675"/>
            <a:ext cx="1456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5 6 7 8 9</a:t>
            </a:r>
            <a:r>
              <a:rPr lang="en-US"/>
              <a:t>]</a:t>
            </a:r>
            <a:endParaRPr/>
          </a:p>
        </p:txBody>
      </p:sp>
      <p:sp>
        <p:nvSpPr>
          <p:cNvPr id="355" name="Google Shape;355;p47"/>
          <p:cNvSpPr txBox="1">
            <a:spLocks noGrp="1"/>
          </p:cNvSpPr>
          <p:nvPr>
            <p:ph type="body" idx="1"/>
          </p:nvPr>
        </p:nvSpPr>
        <p:spPr>
          <a:xfrm>
            <a:off x="1866900" y="2517575"/>
            <a:ext cx="1012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0 1 2</a:t>
            </a:r>
            <a:r>
              <a:rPr lang="en-US"/>
              <a:t>] </a:t>
            </a:r>
            <a:endParaRPr/>
          </a:p>
        </p:txBody>
      </p:sp>
      <p:sp>
        <p:nvSpPr>
          <p:cNvPr id="356" name="Google Shape;356;p47"/>
          <p:cNvSpPr txBox="1">
            <a:spLocks noGrp="1"/>
          </p:cNvSpPr>
          <p:nvPr>
            <p:ph type="body" idx="1"/>
          </p:nvPr>
        </p:nvSpPr>
        <p:spPr>
          <a:xfrm>
            <a:off x="3224263" y="25175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3</a:t>
            </a:r>
            <a:r>
              <a:rPr lang="en-US">
                <a:solidFill>
                  <a:srgbClr val="FF9900"/>
                </a:solidFill>
              </a:rPr>
              <a:t> </a:t>
            </a:r>
            <a:r>
              <a:rPr lang="en-US">
                <a:solidFill>
                  <a:srgbClr val="FF0000"/>
                </a:solidFill>
              </a:rPr>
              <a:t>4</a:t>
            </a:r>
            <a:r>
              <a:rPr lang="en-US"/>
              <a:t>]</a:t>
            </a:r>
            <a:endParaRPr/>
          </a:p>
        </p:txBody>
      </p:sp>
      <p:sp>
        <p:nvSpPr>
          <p:cNvPr id="357" name="Google Shape;357;p47"/>
          <p:cNvSpPr txBox="1">
            <a:spLocks noGrp="1"/>
          </p:cNvSpPr>
          <p:nvPr>
            <p:ph type="body" idx="1"/>
          </p:nvPr>
        </p:nvSpPr>
        <p:spPr>
          <a:xfrm>
            <a:off x="302496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3</a:t>
            </a:r>
            <a:r>
              <a:rPr lang="en-US"/>
              <a:t>]</a:t>
            </a:r>
            <a:endParaRPr/>
          </a:p>
        </p:txBody>
      </p:sp>
      <p:sp>
        <p:nvSpPr>
          <p:cNvPr id="358" name="Google Shape;358;p47"/>
          <p:cNvSpPr txBox="1">
            <a:spLocks noGrp="1"/>
          </p:cNvSpPr>
          <p:nvPr>
            <p:ph type="body" idx="1"/>
          </p:nvPr>
        </p:nvSpPr>
        <p:spPr>
          <a:xfrm>
            <a:off x="364851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EC1212"/>
                </a:solidFill>
              </a:rPr>
              <a:t>4</a:t>
            </a:r>
            <a:r>
              <a:rPr lang="en-US"/>
              <a:t>]</a:t>
            </a:r>
            <a:endParaRPr/>
          </a:p>
        </p:txBody>
      </p:sp>
      <p:pic>
        <p:nvPicPr>
          <p:cNvPr id="359" name="Google Shape;359;p47"/>
          <p:cNvPicPr preferRelativeResize="0"/>
          <p:nvPr/>
        </p:nvPicPr>
        <p:blipFill>
          <a:blip r:embed="rId3">
            <a:alphaModFix/>
          </a:blip>
          <a:stretch>
            <a:fillRect/>
          </a:stretch>
        </p:blipFill>
        <p:spPr>
          <a:xfrm>
            <a:off x="6507998" y="2069800"/>
            <a:ext cx="429550" cy="429550"/>
          </a:xfrm>
          <a:prstGeom prst="rect">
            <a:avLst/>
          </a:prstGeom>
          <a:noFill/>
          <a:ln>
            <a:noFill/>
          </a:ln>
        </p:spPr>
      </p:pic>
      <p:pic>
        <p:nvPicPr>
          <p:cNvPr id="360" name="Google Shape;360;p47"/>
          <p:cNvPicPr preferRelativeResize="0"/>
          <p:nvPr/>
        </p:nvPicPr>
        <p:blipFill>
          <a:blip r:embed="rId3">
            <a:alphaModFix/>
          </a:blip>
          <a:stretch>
            <a:fillRect/>
          </a:stretch>
        </p:blipFill>
        <p:spPr>
          <a:xfrm>
            <a:off x="2807375" y="2750823"/>
            <a:ext cx="280425" cy="280425"/>
          </a:xfrm>
          <a:prstGeom prst="rect">
            <a:avLst/>
          </a:prstGeom>
          <a:noFill/>
          <a:ln>
            <a:noFill/>
          </a:ln>
        </p:spPr>
      </p:pic>
      <p:pic>
        <p:nvPicPr>
          <p:cNvPr id="361" name="Google Shape;361;p47"/>
          <p:cNvPicPr preferRelativeResize="0"/>
          <p:nvPr/>
        </p:nvPicPr>
        <p:blipFill>
          <a:blip r:embed="rId3">
            <a:alphaModFix/>
          </a:blip>
          <a:stretch>
            <a:fillRect/>
          </a:stretch>
        </p:blipFill>
        <p:spPr>
          <a:xfrm>
            <a:off x="3462350" y="3478263"/>
            <a:ext cx="186175" cy="186175"/>
          </a:xfrm>
          <a:prstGeom prst="rect">
            <a:avLst/>
          </a:prstGeom>
          <a:noFill/>
          <a:ln>
            <a:noFill/>
          </a:ln>
        </p:spPr>
      </p:pic>
      <p:pic>
        <p:nvPicPr>
          <p:cNvPr id="362" name="Google Shape;362;p47"/>
          <p:cNvPicPr preferRelativeResize="0"/>
          <p:nvPr/>
        </p:nvPicPr>
        <p:blipFill>
          <a:blip r:embed="rId4">
            <a:alphaModFix/>
          </a:blip>
          <a:stretch>
            <a:fillRect/>
          </a:stretch>
        </p:blipFill>
        <p:spPr>
          <a:xfrm>
            <a:off x="4147844" y="3475936"/>
            <a:ext cx="186175" cy="186175"/>
          </a:xfrm>
          <a:prstGeom prst="rect">
            <a:avLst/>
          </a:prstGeom>
          <a:noFill/>
          <a:ln>
            <a:noFill/>
          </a:ln>
        </p:spPr>
      </p:pic>
      <p:pic>
        <p:nvPicPr>
          <p:cNvPr id="363" name="Google Shape;363;p47"/>
          <p:cNvPicPr preferRelativeResize="0"/>
          <p:nvPr/>
        </p:nvPicPr>
        <p:blipFill>
          <a:blip r:embed="rId3">
            <a:alphaModFix/>
          </a:blip>
          <a:stretch>
            <a:fillRect/>
          </a:stretch>
        </p:blipFill>
        <p:spPr>
          <a:xfrm>
            <a:off x="3976987" y="2759261"/>
            <a:ext cx="280425" cy="280425"/>
          </a:xfrm>
          <a:prstGeom prst="rect">
            <a:avLst/>
          </a:prstGeom>
          <a:noFill/>
          <a:ln>
            <a:noFill/>
          </a:ln>
        </p:spPr>
      </p:pic>
      <p:pic>
        <p:nvPicPr>
          <p:cNvPr id="364" name="Google Shape;364;p47"/>
          <p:cNvPicPr preferRelativeResize="0"/>
          <p:nvPr/>
        </p:nvPicPr>
        <p:blipFill>
          <a:blip r:embed="rId5">
            <a:alphaModFix/>
          </a:blip>
          <a:stretch>
            <a:fillRect/>
          </a:stretch>
        </p:blipFill>
        <p:spPr>
          <a:xfrm>
            <a:off x="7624875" y="1215075"/>
            <a:ext cx="674749" cy="674749"/>
          </a:xfrm>
          <a:prstGeom prst="rect">
            <a:avLst/>
          </a:prstGeom>
          <a:noFill/>
          <a:ln>
            <a:noFill/>
          </a:ln>
        </p:spPr>
      </p:pic>
      <p:pic>
        <p:nvPicPr>
          <p:cNvPr id="365" name="Google Shape;365;p47"/>
          <p:cNvPicPr preferRelativeResize="0"/>
          <p:nvPr/>
        </p:nvPicPr>
        <p:blipFill>
          <a:blip r:embed="rId5">
            <a:alphaModFix/>
          </a:blip>
          <a:stretch>
            <a:fillRect/>
          </a:stretch>
        </p:blipFill>
        <p:spPr>
          <a:xfrm>
            <a:off x="3898975" y="2069800"/>
            <a:ext cx="429550" cy="429550"/>
          </a:xfrm>
          <a:prstGeom prst="rect">
            <a:avLst/>
          </a:prstGeom>
          <a:noFill/>
          <a:ln>
            <a:noFill/>
          </a:ln>
        </p:spPr>
      </p:pic>
      <p:sp>
        <p:nvSpPr>
          <p:cNvPr id="366" name="Google Shape;366;p4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8"/>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Analysis Algorithm</a:t>
            </a:r>
            <a:endParaRPr/>
          </a:p>
        </p:txBody>
      </p:sp>
      <p:sp>
        <p:nvSpPr>
          <p:cNvPr id="373" name="Google Shape;373;p48"/>
          <p:cNvSpPr txBox="1">
            <a:spLocks noGrp="1"/>
          </p:cNvSpPr>
          <p:nvPr>
            <p:ph type="body" idx="1"/>
          </p:nvPr>
        </p:nvSpPr>
        <p:spPr>
          <a:xfrm>
            <a:off x="3260100" y="1215075"/>
            <a:ext cx="26238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FF9900"/>
                </a:solidFill>
              </a:rPr>
              <a:t>0 1 2 3 4 5 6 7 8 9</a:t>
            </a:r>
            <a:r>
              <a:rPr lang="en-US"/>
              <a:t>]</a:t>
            </a:r>
            <a:endParaRPr/>
          </a:p>
        </p:txBody>
      </p:sp>
      <p:sp>
        <p:nvSpPr>
          <p:cNvPr id="374" name="Google Shape;374;p48"/>
          <p:cNvSpPr txBox="1">
            <a:spLocks noGrp="1"/>
          </p:cNvSpPr>
          <p:nvPr>
            <p:ph type="body" idx="1"/>
          </p:nvPr>
        </p:nvSpPr>
        <p:spPr>
          <a:xfrm>
            <a:off x="2383525" y="19026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FF9900"/>
                </a:solidFill>
              </a:rPr>
              <a:t>0 1 2 3 </a:t>
            </a:r>
            <a:r>
              <a:rPr lang="en-US">
                <a:solidFill>
                  <a:srgbClr val="FF0000"/>
                </a:solidFill>
              </a:rPr>
              <a:t>4</a:t>
            </a:r>
            <a:r>
              <a:rPr lang="en-US"/>
              <a:t>]</a:t>
            </a:r>
            <a:endParaRPr/>
          </a:p>
        </p:txBody>
      </p:sp>
      <p:sp>
        <p:nvSpPr>
          <p:cNvPr id="375" name="Google Shape;375;p48"/>
          <p:cNvSpPr txBox="1">
            <a:spLocks noGrp="1"/>
          </p:cNvSpPr>
          <p:nvPr>
            <p:ph type="body" idx="1"/>
          </p:nvPr>
        </p:nvSpPr>
        <p:spPr>
          <a:xfrm>
            <a:off x="4924875" y="1902675"/>
            <a:ext cx="1456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5 6 7 8 9</a:t>
            </a:r>
            <a:r>
              <a:rPr lang="en-US"/>
              <a:t>]</a:t>
            </a:r>
            <a:endParaRPr/>
          </a:p>
        </p:txBody>
      </p:sp>
      <p:sp>
        <p:nvSpPr>
          <p:cNvPr id="376" name="Google Shape;376;p48"/>
          <p:cNvSpPr txBox="1">
            <a:spLocks noGrp="1"/>
          </p:cNvSpPr>
          <p:nvPr>
            <p:ph type="body" idx="1"/>
          </p:nvPr>
        </p:nvSpPr>
        <p:spPr>
          <a:xfrm>
            <a:off x="1866900" y="2517575"/>
            <a:ext cx="1012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0 1 2</a:t>
            </a:r>
            <a:r>
              <a:rPr lang="en-US"/>
              <a:t>] </a:t>
            </a:r>
            <a:endParaRPr/>
          </a:p>
        </p:txBody>
      </p:sp>
      <p:sp>
        <p:nvSpPr>
          <p:cNvPr id="377" name="Google Shape;377;p48"/>
          <p:cNvSpPr txBox="1">
            <a:spLocks noGrp="1"/>
          </p:cNvSpPr>
          <p:nvPr>
            <p:ph type="body" idx="1"/>
          </p:nvPr>
        </p:nvSpPr>
        <p:spPr>
          <a:xfrm>
            <a:off x="3224263" y="25175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3</a:t>
            </a:r>
            <a:r>
              <a:rPr lang="en-US">
                <a:solidFill>
                  <a:srgbClr val="FF9900"/>
                </a:solidFill>
              </a:rPr>
              <a:t> </a:t>
            </a:r>
            <a:r>
              <a:rPr lang="en-US">
                <a:solidFill>
                  <a:srgbClr val="FF0000"/>
                </a:solidFill>
              </a:rPr>
              <a:t>4</a:t>
            </a:r>
            <a:r>
              <a:rPr lang="en-US"/>
              <a:t>]</a:t>
            </a:r>
            <a:endParaRPr/>
          </a:p>
        </p:txBody>
      </p:sp>
      <p:sp>
        <p:nvSpPr>
          <p:cNvPr id="378" name="Google Shape;378;p48"/>
          <p:cNvSpPr txBox="1">
            <a:spLocks noGrp="1"/>
          </p:cNvSpPr>
          <p:nvPr>
            <p:ph type="body" idx="1"/>
          </p:nvPr>
        </p:nvSpPr>
        <p:spPr>
          <a:xfrm>
            <a:off x="302496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3</a:t>
            </a:r>
            <a:r>
              <a:rPr lang="en-US"/>
              <a:t>]</a:t>
            </a:r>
            <a:endParaRPr/>
          </a:p>
        </p:txBody>
      </p:sp>
      <p:sp>
        <p:nvSpPr>
          <p:cNvPr id="379" name="Google Shape;379;p48"/>
          <p:cNvSpPr txBox="1">
            <a:spLocks noGrp="1"/>
          </p:cNvSpPr>
          <p:nvPr>
            <p:ph type="body" idx="1"/>
          </p:nvPr>
        </p:nvSpPr>
        <p:spPr>
          <a:xfrm>
            <a:off x="364851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EC1212"/>
                </a:solidFill>
              </a:rPr>
              <a:t>4</a:t>
            </a:r>
            <a:r>
              <a:rPr lang="en-US"/>
              <a:t>]</a:t>
            </a:r>
            <a:endParaRPr/>
          </a:p>
        </p:txBody>
      </p:sp>
      <p:pic>
        <p:nvPicPr>
          <p:cNvPr id="380" name="Google Shape;380;p48"/>
          <p:cNvPicPr preferRelativeResize="0"/>
          <p:nvPr/>
        </p:nvPicPr>
        <p:blipFill>
          <a:blip r:embed="rId3">
            <a:alphaModFix/>
          </a:blip>
          <a:stretch>
            <a:fillRect/>
          </a:stretch>
        </p:blipFill>
        <p:spPr>
          <a:xfrm>
            <a:off x="6507998" y="2069800"/>
            <a:ext cx="429550" cy="429550"/>
          </a:xfrm>
          <a:prstGeom prst="rect">
            <a:avLst/>
          </a:prstGeom>
          <a:noFill/>
          <a:ln>
            <a:noFill/>
          </a:ln>
        </p:spPr>
      </p:pic>
      <p:pic>
        <p:nvPicPr>
          <p:cNvPr id="381" name="Google Shape;381;p48"/>
          <p:cNvPicPr preferRelativeResize="0"/>
          <p:nvPr/>
        </p:nvPicPr>
        <p:blipFill>
          <a:blip r:embed="rId3">
            <a:alphaModFix/>
          </a:blip>
          <a:stretch>
            <a:fillRect/>
          </a:stretch>
        </p:blipFill>
        <p:spPr>
          <a:xfrm>
            <a:off x="2807375" y="2750823"/>
            <a:ext cx="280425" cy="280425"/>
          </a:xfrm>
          <a:prstGeom prst="rect">
            <a:avLst/>
          </a:prstGeom>
          <a:noFill/>
          <a:ln>
            <a:noFill/>
          </a:ln>
        </p:spPr>
      </p:pic>
      <p:pic>
        <p:nvPicPr>
          <p:cNvPr id="382" name="Google Shape;382;p48"/>
          <p:cNvPicPr preferRelativeResize="0"/>
          <p:nvPr/>
        </p:nvPicPr>
        <p:blipFill>
          <a:blip r:embed="rId3">
            <a:alphaModFix/>
          </a:blip>
          <a:stretch>
            <a:fillRect/>
          </a:stretch>
        </p:blipFill>
        <p:spPr>
          <a:xfrm>
            <a:off x="3462350" y="3478263"/>
            <a:ext cx="186175" cy="186175"/>
          </a:xfrm>
          <a:prstGeom prst="rect">
            <a:avLst/>
          </a:prstGeom>
          <a:noFill/>
          <a:ln>
            <a:noFill/>
          </a:ln>
        </p:spPr>
      </p:pic>
      <p:pic>
        <p:nvPicPr>
          <p:cNvPr id="383" name="Google Shape;383;p48"/>
          <p:cNvPicPr preferRelativeResize="0"/>
          <p:nvPr/>
        </p:nvPicPr>
        <p:blipFill>
          <a:blip r:embed="rId4">
            <a:alphaModFix/>
          </a:blip>
          <a:stretch>
            <a:fillRect/>
          </a:stretch>
        </p:blipFill>
        <p:spPr>
          <a:xfrm>
            <a:off x="4147844" y="3475936"/>
            <a:ext cx="186175" cy="186175"/>
          </a:xfrm>
          <a:prstGeom prst="rect">
            <a:avLst/>
          </a:prstGeom>
          <a:noFill/>
          <a:ln>
            <a:noFill/>
          </a:ln>
        </p:spPr>
      </p:pic>
      <p:pic>
        <p:nvPicPr>
          <p:cNvPr id="384" name="Google Shape;384;p48"/>
          <p:cNvPicPr preferRelativeResize="0"/>
          <p:nvPr/>
        </p:nvPicPr>
        <p:blipFill rotWithShape="1">
          <a:blip r:embed="rId5">
            <a:alphaModFix/>
          </a:blip>
          <a:srcRect b="17525"/>
          <a:stretch/>
        </p:blipFill>
        <p:spPr>
          <a:xfrm>
            <a:off x="3902424" y="2113013"/>
            <a:ext cx="416026" cy="343124"/>
          </a:xfrm>
          <a:prstGeom prst="rect">
            <a:avLst/>
          </a:prstGeom>
          <a:noFill/>
          <a:ln>
            <a:noFill/>
          </a:ln>
        </p:spPr>
      </p:pic>
      <p:pic>
        <p:nvPicPr>
          <p:cNvPr id="385" name="Google Shape;385;p48"/>
          <p:cNvPicPr preferRelativeResize="0"/>
          <p:nvPr/>
        </p:nvPicPr>
        <p:blipFill>
          <a:blip r:embed="rId3">
            <a:alphaModFix/>
          </a:blip>
          <a:stretch>
            <a:fillRect/>
          </a:stretch>
        </p:blipFill>
        <p:spPr>
          <a:xfrm>
            <a:off x="3976987" y="2759261"/>
            <a:ext cx="280425" cy="280425"/>
          </a:xfrm>
          <a:prstGeom prst="rect">
            <a:avLst/>
          </a:prstGeom>
          <a:noFill/>
          <a:ln>
            <a:noFill/>
          </a:ln>
        </p:spPr>
      </p:pic>
      <p:pic>
        <p:nvPicPr>
          <p:cNvPr id="386" name="Google Shape;386;p48"/>
          <p:cNvPicPr preferRelativeResize="0"/>
          <p:nvPr/>
        </p:nvPicPr>
        <p:blipFill>
          <a:blip r:embed="rId6">
            <a:alphaModFix/>
          </a:blip>
          <a:stretch>
            <a:fillRect/>
          </a:stretch>
        </p:blipFill>
        <p:spPr>
          <a:xfrm>
            <a:off x="7624875" y="1215075"/>
            <a:ext cx="674749" cy="674749"/>
          </a:xfrm>
          <a:prstGeom prst="rect">
            <a:avLst/>
          </a:prstGeom>
          <a:noFill/>
          <a:ln>
            <a:noFill/>
          </a:ln>
        </p:spPr>
      </p:pic>
      <p:sp>
        <p:nvSpPr>
          <p:cNvPr id="387" name="Google Shape;387;p48"/>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9"/>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Analysis Algorithm</a:t>
            </a:r>
            <a:endParaRPr/>
          </a:p>
        </p:txBody>
      </p:sp>
      <p:sp>
        <p:nvSpPr>
          <p:cNvPr id="394" name="Google Shape;394;p49"/>
          <p:cNvSpPr txBox="1">
            <a:spLocks noGrp="1"/>
          </p:cNvSpPr>
          <p:nvPr>
            <p:ph type="body" idx="1"/>
          </p:nvPr>
        </p:nvSpPr>
        <p:spPr>
          <a:xfrm>
            <a:off x="3260100" y="1215075"/>
            <a:ext cx="26238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FF9900"/>
                </a:solidFill>
              </a:rPr>
              <a:t>0 1 2 3 </a:t>
            </a:r>
            <a:r>
              <a:rPr lang="en-US">
                <a:solidFill>
                  <a:srgbClr val="FF0000"/>
                </a:solidFill>
              </a:rPr>
              <a:t>4</a:t>
            </a:r>
            <a:r>
              <a:rPr lang="en-US">
                <a:solidFill>
                  <a:srgbClr val="FF9900"/>
                </a:solidFill>
              </a:rPr>
              <a:t> 5 6 7 8 9</a:t>
            </a:r>
            <a:r>
              <a:rPr lang="en-US"/>
              <a:t>]</a:t>
            </a:r>
            <a:endParaRPr/>
          </a:p>
        </p:txBody>
      </p:sp>
      <p:sp>
        <p:nvSpPr>
          <p:cNvPr id="395" name="Google Shape;395;p49"/>
          <p:cNvSpPr txBox="1">
            <a:spLocks noGrp="1"/>
          </p:cNvSpPr>
          <p:nvPr>
            <p:ph type="body" idx="1"/>
          </p:nvPr>
        </p:nvSpPr>
        <p:spPr>
          <a:xfrm>
            <a:off x="2383525" y="19026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0 1 2 3</a:t>
            </a:r>
            <a:r>
              <a:rPr lang="en-US">
                <a:solidFill>
                  <a:srgbClr val="FF9900"/>
                </a:solidFill>
              </a:rPr>
              <a:t> </a:t>
            </a:r>
            <a:r>
              <a:rPr lang="en-US">
                <a:solidFill>
                  <a:srgbClr val="FF0000"/>
                </a:solidFill>
              </a:rPr>
              <a:t>4</a:t>
            </a:r>
            <a:r>
              <a:rPr lang="en-US"/>
              <a:t>]</a:t>
            </a:r>
            <a:endParaRPr/>
          </a:p>
        </p:txBody>
      </p:sp>
      <p:sp>
        <p:nvSpPr>
          <p:cNvPr id="396" name="Google Shape;396;p49"/>
          <p:cNvSpPr txBox="1">
            <a:spLocks noGrp="1"/>
          </p:cNvSpPr>
          <p:nvPr>
            <p:ph type="body" idx="1"/>
          </p:nvPr>
        </p:nvSpPr>
        <p:spPr>
          <a:xfrm>
            <a:off x="4924875" y="1902675"/>
            <a:ext cx="1456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5 6 7 8 9</a:t>
            </a:r>
            <a:r>
              <a:rPr lang="en-US"/>
              <a:t>]</a:t>
            </a:r>
            <a:endParaRPr/>
          </a:p>
        </p:txBody>
      </p:sp>
      <p:sp>
        <p:nvSpPr>
          <p:cNvPr id="397" name="Google Shape;397;p49"/>
          <p:cNvSpPr txBox="1">
            <a:spLocks noGrp="1"/>
          </p:cNvSpPr>
          <p:nvPr>
            <p:ph type="body" idx="1"/>
          </p:nvPr>
        </p:nvSpPr>
        <p:spPr>
          <a:xfrm>
            <a:off x="1866900" y="2517575"/>
            <a:ext cx="1012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0 1 2</a:t>
            </a:r>
            <a:r>
              <a:rPr lang="en-US"/>
              <a:t>] </a:t>
            </a:r>
            <a:endParaRPr/>
          </a:p>
        </p:txBody>
      </p:sp>
      <p:sp>
        <p:nvSpPr>
          <p:cNvPr id="398" name="Google Shape;398;p49"/>
          <p:cNvSpPr txBox="1">
            <a:spLocks noGrp="1"/>
          </p:cNvSpPr>
          <p:nvPr>
            <p:ph type="body" idx="1"/>
          </p:nvPr>
        </p:nvSpPr>
        <p:spPr>
          <a:xfrm>
            <a:off x="3224263" y="25175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3</a:t>
            </a:r>
            <a:r>
              <a:rPr lang="en-US">
                <a:solidFill>
                  <a:srgbClr val="FF9900"/>
                </a:solidFill>
              </a:rPr>
              <a:t> </a:t>
            </a:r>
            <a:r>
              <a:rPr lang="en-US">
                <a:solidFill>
                  <a:srgbClr val="FF0000"/>
                </a:solidFill>
              </a:rPr>
              <a:t>4</a:t>
            </a:r>
            <a:r>
              <a:rPr lang="en-US"/>
              <a:t>]</a:t>
            </a:r>
            <a:endParaRPr/>
          </a:p>
        </p:txBody>
      </p:sp>
      <p:sp>
        <p:nvSpPr>
          <p:cNvPr id="399" name="Google Shape;399;p49"/>
          <p:cNvSpPr txBox="1">
            <a:spLocks noGrp="1"/>
          </p:cNvSpPr>
          <p:nvPr>
            <p:ph type="body" idx="1"/>
          </p:nvPr>
        </p:nvSpPr>
        <p:spPr>
          <a:xfrm>
            <a:off x="302496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3</a:t>
            </a:r>
            <a:r>
              <a:rPr lang="en-US"/>
              <a:t>]</a:t>
            </a:r>
            <a:endParaRPr/>
          </a:p>
        </p:txBody>
      </p:sp>
      <p:sp>
        <p:nvSpPr>
          <p:cNvPr id="400" name="Google Shape;400;p49"/>
          <p:cNvSpPr txBox="1">
            <a:spLocks noGrp="1"/>
          </p:cNvSpPr>
          <p:nvPr>
            <p:ph type="body" idx="1"/>
          </p:nvPr>
        </p:nvSpPr>
        <p:spPr>
          <a:xfrm>
            <a:off x="364851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EC1212"/>
                </a:solidFill>
              </a:rPr>
              <a:t>4</a:t>
            </a:r>
            <a:r>
              <a:rPr lang="en-US"/>
              <a:t>]</a:t>
            </a:r>
            <a:endParaRPr/>
          </a:p>
        </p:txBody>
      </p:sp>
      <p:pic>
        <p:nvPicPr>
          <p:cNvPr id="401" name="Google Shape;401;p49"/>
          <p:cNvPicPr preferRelativeResize="0"/>
          <p:nvPr/>
        </p:nvPicPr>
        <p:blipFill>
          <a:blip r:embed="rId3">
            <a:alphaModFix/>
          </a:blip>
          <a:stretch>
            <a:fillRect/>
          </a:stretch>
        </p:blipFill>
        <p:spPr>
          <a:xfrm>
            <a:off x="6507998" y="2069800"/>
            <a:ext cx="429550" cy="429550"/>
          </a:xfrm>
          <a:prstGeom prst="rect">
            <a:avLst/>
          </a:prstGeom>
          <a:noFill/>
          <a:ln>
            <a:noFill/>
          </a:ln>
        </p:spPr>
      </p:pic>
      <p:pic>
        <p:nvPicPr>
          <p:cNvPr id="402" name="Google Shape;402;p49"/>
          <p:cNvPicPr preferRelativeResize="0"/>
          <p:nvPr/>
        </p:nvPicPr>
        <p:blipFill>
          <a:blip r:embed="rId3">
            <a:alphaModFix/>
          </a:blip>
          <a:stretch>
            <a:fillRect/>
          </a:stretch>
        </p:blipFill>
        <p:spPr>
          <a:xfrm>
            <a:off x="3462350" y="3478263"/>
            <a:ext cx="186175" cy="186175"/>
          </a:xfrm>
          <a:prstGeom prst="rect">
            <a:avLst/>
          </a:prstGeom>
          <a:noFill/>
          <a:ln>
            <a:noFill/>
          </a:ln>
        </p:spPr>
      </p:pic>
      <p:pic>
        <p:nvPicPr>
          <p:cNvPr id="403" name="Google Shape;403;p49"/>
          <p:cNvPicPr preferRelativeResize="0"/>
          <p:nvPr/>
        </p:nvPicPr>
        <p:blipFill>
          <a:blip r:embed="rId3">
            <a:alphaModFix/>
          </a:blip>
          <a:stretch>
            <a:fillRect/>
          </a:stretch>
        </p:blipFill>
        <p:spPr>
          <a:xfrm>
            <a:off x="2807375" y="2750823"/>
            <a:ext cx="280425" cy="280425"/>
          </a:xfrm>
          <a:prstGeom prst="rect">
            <a:avLst/>
          </a:prstGeom>
          <a:noFill/>
          <a:ln>
            <a:noFill/>
          </a:ln>
        </p:spPr>
      </p:pic>
      <p:pic>
        <p:nvPicPr>
          <p:cNvPr id="404" name="Google Shape;404;p49"/>
          <p:cNvPicPr preferRelativeResize="0"/>
          <p:nvPr/>
        </p:nvPicPr>
        <p:blipFill>
          <a:blip r:embed="rId4">
            <a:alphaModFix/>
          </a:blip>
          <a:stretch>
            <a:fillRect/>
          </a:stretch>
        </p:blipFill>
        <p:spPr>
          <a:xfrm>
            <a:off x="4147844" y="3475936"/>
            <a:ext cx="186175" cy="186175"/>
          </a:xfrm>
          <a:prstGeom prst="rect">
            <a:avLst/>
          </a:prstGeom>
          <a:noFill/>
          <a:ln>
            <a:noFill/>
          </a:ln>
        </p:spPr>
      </p:pic>
      <p:pic>
        <p:nvPicPr>
          <p:cNvPr id="405" name="Google Shape;405;p49"/>
          <p:cNvPicPr preferRelativeResize="0"/>
          <p:nvPr/>
        </p:nvPicPr>
        <p:blipFill>
          <a:blip r:embed="rId3">
            <a:alphaModFix/>
          </a:blip>
          <a:stretch>
            <a:fillRect/>
          </a:stretch>
        </p:blipFill>
        <p:spPr>
          <a:xfrm>
            <a:off x="3976987" y="2759261"/>
            <a:ext cx="280425" cy="280425"/>
          </a:xfrm>
          <a:prstGeom prst="rect">
            <a:avLst/>
          </a:prstGeom>
          <a:noFill/>
          <a:ln>
            <a:noFill/>
          </a:ln>
        </p:spPr>
      </p:pic>
      <p:pic>
        <p:nvPicPr>
          <p:cNvPr id="406" name="Google Shape;406;p49"/>
          <p:cNvPicPr preferRelativeResize="0"/>
          <p:nvPr/>
        </p:nvPicPr>
        <p:blipFill>
          <a:blip r:embed="rId3">
            <a:alphaModFix/>
          </a:blip>
          <a:stretch>
            <a:fillRect/>
          </a:stretch>
        </p:blipFill>
        <p:spPr>
          <a:xfrm>
            <a:off x="3827848" y="2051388"/>
            <a:ext cx="429550" cy="429550"/>
          </a:xfrm>
          <a:prstGeom prst="rect">
            <a:avLst/>
          </a:prstGeom>
          <a:noFill/>
          <a:ln>
            <a:noFill/>
          </a:ln>
        </p:spPr>
      </p:pic>
      <p:pic>
        <p:nvPicPr>
          <p:cNvPr id="407" name="Google Shape;407;p49"/>
          <p:cNvPicPr preferRelativeResize="0"/>
          <p:nvPr/>
        </p:nvPicPr>
        <p:blipFill rotWithShape="1">
          <a:blip r:embed="rId5">
            <a:alphaModFix/>
          </a:blip>
          <a:srcRect b="17525"/>
          <a:stretch/>
        </p:blipFill>
        <p:spPr>
          <a:xfrm>
            <a:off x="7550219" y="1222797"/>
            <a:ext cx="818138" cy="674749"/>
          </a:xfrm>
          <a:prstGeom prst="rect">
            <a:avLst/>
          </a:prstGeom>
          <a:noFill/>
          <a:ln>
            <a:noFill/>
          </a:ln>
        </p:spPr>
      </p:pic>
      <p:sp>
        <p:nvSpPr>
          <p:cNvPr id="408" name="Google Shape;408;p49"/>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0"/>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Analysis Algorithm</a:t>
            </a:r>
            <a:endParaRPr/>
          </a:p>
        </p:txBody>
      </p:sp>
      <p:sp>
        <p:nvSpPr>
          <p:cNvPr id="415" name="Google Shape;415;p50"/>
          <p:cNvSpPr txBox="1">
            <a:spLocks noGrp="1"/>
          </p:cNvSpPr>
          <p:nvPr>
            <p:ph type="body" idx="1"/>
          </p:nvPr>
        </p:nvSpPr>
        <p:spPr>
          <a:xfrm>
            <a:off x="3260100" y="1215075"/>
            <a:ext cx="26238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0 1 2 3</a:t>
            </a:r>
            <a:r>
              <a:rPr lang="en-US">
                <a:solidFill>
                  <a:srgbClr val="FF0000"/>
                </a:solidFill>
              </a:rPr>
              <a:t> 4 </a:t>
            </a:r>
            <a:r>
              <a:rPr lang="en-US">
                <a:solidFill>
                  <a:schemeClr val="accent6"/>
                </a:solidFill>
              </a:rPr>
              <a:t>5 6 7 8 9</a:t>
            </a:r>
            <a:r>
              <a:rPr lang="en-US"/>
              <a:t>]</a:t>
            </a:r>
            <a:endParaRPr/>
          </a:p>
        </p:txBody>
      </p:sp>
      <p:sp>
        <p:nvSpPr>
          <p:cNvPr id="416" name="Google Shape;416;p50"/>
          <p:cNvSpPr txBox="1">
            <a:spLocks noGrp="1"/>
          </p:cNvSpPr>
          <p:nvPr>
            <p:ph type="body" idx="1"/>
          </p:nvPr>
        </p:nvSpPr>
        <p:spPr>
          <a:xfrm>
            <a:off x="2383525" y="19026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0 1 2 3</a:t>
            </a:r>
            <a:r>
              <a:rPr lang="en-US">
                <a:solidFill>
                  <a:srgbClr val="FF9900"/>
                </a:solidFill>
              </a:rPr>
              <a:t> </a:t>
            </a:r>
            <a:r>
              <a:rPr lang="en-US">
                <a:solidFill>
                  <a:srgbClr val="FF0000"/>
                </a:solidFill>
              </a:rPr>
              <a:t>4</a:t>
            </a:r>
            <a:r>
              <a:rPr lang="en-US"/>
              <a:t>]</a:t>
            </a:r>
            <a:endParaRPr/>
          </a:p>
        </p:txBody>
      </p:sp>
      <p:sp>
        <p:nvSpPr>
          <p:cNvPr id="417" name="Google Shape;417;p50"/>
          <p:cNvSpPr txBox="1">
            <a:spLocks noGrp="1"/>
          </p:cNvSpPr>
          <p:nvPr>
            <p:ph type="body" idx="1"/>
          </p:nvPr>
        </p:nvSpPr>
        <p:spPr>
          <a:xfrm>
            <a:off x="4924875" y="1902675"/>
            <a:ext cx="1456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5 6 7 8 9</a:t>
            </a:r>
            <a:r>
              <a:rPr lang="en-US"/>
              <a:t>]</a:t>
            </a:r>
            <a:endParaRPr/>
          </a:p>
        </p:txBody>
      </p:sp>
      <p:sp>
        <p:nvSpPr>
          <p:cNvPr id="418" name="Google Shape;418;p50"/>
          <p:cNvSpPr txBox="1">
            <a:spLocks noGrp="1"/>
          </p:cNvSpPr>
          <p:nvPr>
            <p:ph type="body" idx="1"/>
          </p:nvPr>
        </p:nvSpPr>
        <p:spPr>
          <a:xfrm>
            <a:off x="1866900" y="2517575"/>
            <a:ext cx="1012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0 1 2</a:t>
            </a:r>
            <a:r>
              <a:rPr lang="en-US"/>
              <a:t>] </a:t>
            </a:r>
            <a:endParaRPr/>
          </a:p>
        </p:txBody>
      </p:sp>
      <p:sp>
        <p:nvSpPr>
          <p:cNvPr id="419" name="Google Shape;419;p50"/>
          <p:cNvSpPr txBox="1">
            <a:spLocks noGrp="1"/>
          </p:cNvSpPr>
          <p:nvPr>
            <p:ph type="body" idx="1"/>
          </p:nvPr>
        </p:nvSpPr>
        <p:spPr>
          <a:xfrm>
            <a:off x="3224263" y="25175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3</a:t>
            </a:r>
            <a:r>
              <a:rPr lang="en-US">
                <a:solidFill>
                  <a:srgbClr val="FF9900"/>
                </a:solidFill>
              </a:rPr>
              <a:t> </a:t>
            </a:r>
            <a:r>
              <a:rPr lang="en-US">
                <a:solidFill>
                  <a:srgbClr val="FF0000"/>
                </a:solidFill>
              </a:rPr>
              <a:t>4</a:t>
            </a:r>
            <a:r>
              <a:rPr lang="en-US"/>
              <a:t>]</a:t>
            </a:r>
            <a:endParaRPr/>
          </a:p>
        </p:txBody>
      </p:sp>
      <p:sp>
        <p:nvSpPr>
          <p:cNvPr id="420" name="Google Shape;420;p50"/>
          <p:cNvSpPr txBox="1">
            <a:spLocks noGrp="1"/>
          </p:cNvSpPr>
          <p:nvPr>
            <p:ph type="body" idx="1"/>
          </p:nvPr>
        </p:nvSpPr>
        <p:spPr>
          <a:xfrm>
            <a:off x="302496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3</a:t>
            </a:r>
            <a:r>
              <a:rPr lang="en-US"/>
              <a:t>]</a:t>
            </a:r>
            <a:endParaRPr/>
          </a:p>
        </p:txBody>
      </p:sp>
      <p:sp>
        <p:nvSpPr>
          <p:cNvPr id="421" name="Google Shape;421;p50"/>
          <p:cNvSpPr txBox="1">
            <a:spLocks noGrp="1"/>
          </p:cNvSpPr>
          <p:nvPr>
            <p:ph type="body" idx="1"/>
          </p:nvPr>
        </p:nvSpPr>
        <p:spPr>
          <a:xfrm>
            <a:off x="364851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EC1212"/>
                </a:solidFill>
              </a:rPr>
              <a:t>4</a:t>
            </a:r>
            <a:r>
              <a:rPr lang="en-US"/>
              <a:t>]</a:t>
            </a:r>
            <a:endParaRPr/>
          </a:p>
        </p:txBody>
      </p:sp>
      <p:pic>
        <p:nvPicPr>
          <p:cNvPr id="422" name="Google Shape;422;p50"/>
          <p:cNvPicPr preferRelativeResize="0"/>
          <p:nvPr/>
        </p:nvPicPr>
        <p:blipFill>
          <a:blip r:embed="rId3">
            <a:alphaModFix/>
          </a:blip>
          <a:stretch>
            <a:fillRect/>
          </a:stretch>
        </p:blipFill>
        <p:spPr>
          <a:xfrm>
            <a:off x="4147844" y="3475936"/>
            <a:ext cx="186175" cy="186175"/>
          </a:xfrm>
          <a:prstGeom prst="rect">
            <a:avLst/>
          </a:prstGeom>
          <a:noFill/>
          <a:ln>
            <a:noFill/>
          </a:ln>
        </p:spPr>
      </p:pic>
      <p:pic>
        <p:nvPicPr>
          <p:cNvPr id="423" name="Google Shape;423;p50"/>
          <p:cNvPicPr preferRelativeResize="0"/>
          <p:nvPr/>
        </p:nvPicPr>
        <p:blipFill>
          <a:blip r:embed="rId4">
            <a:alphaModFix/>
          </a:blip>
          <a:stretch>
            <a:fillRect/>
          </a:stretch>
        </p:blipFill>
        <p:spPr>
          <a:xfrm>
            <a:off x="3827848" y="2051388"/>
            <a:ext cx="429550" cy="429550"/>
          </a:xfrm>
          <a:prstGeom prst="rect">
            <a:avLst/>
          </a:prstGeom>
          <a:noFill/>
          <a:ln>
            <a:noFill/>
          </a:ln>
        </p:spPr>
      </p:pic>
      <p:pic>
        <p:nvPicPr>
          <p:cNvPr id="424" name="Google Shape;424;p50"/>
          <p:cNvPicPr preferRelativeResize="0"/>
          <p:nvPr/>
        </p:nvPicPr>
        <p:blipFill>
          <a:blip r:embed="rId4">
            <a:alphaModFix/>
          </a:blip>
          <a:stretch>
            <a:fillRect/>
          </a:stretch>
        </p:blipFill>
        <p:spPr>
          <a:xfrm>
            <a:off x="3976987" y="2759261"/>
            <a:ext cx="280425" cy="280425"/>
          </a:xfrm>
          <a:prstGeom prst="rect">
            <a:avLst/>
          </a:prstGeom>
          <a:noFill/>
          <a:ln>
            <a:noFill/>
          </a:ln>
        </p:spPr>
      </p:pic>
      <p:pic>
        <p:nvPicPr>
          <p:cNvPr id="425" name="Google Shape;425;p50"/>
          <p:cNvPicPr preferRelativeResize="0"/>
          <p:nvPr/>
        </p:nvPicPr>
        <p:blipFill>
          <a:blip r:embed="rId4">
            <a:alphaModFix/>
          </a:blip>
          <a:stretch>
            <a:fillRect/>
          </a:stretch>
        </p:blipFill>
        <p:spPr>
          <a:xfrm>
            <a:off x="2807375" y="2750823"/>
            <a:ext cx="280425" cy="280425"/>
          </a:xfrm>
          <a:prstGeom prst="rect">
            <a:avLst/>
          </a:prstGeom>
          <a:noFill/>
          <a:ln>
            <a:noFill/>
          </a:ln>
        </p:spPr>
      </p:pic>
      <p:pic>
        <p:nvPicPr>
          <p:cNvPr id="426" name="Google Shape;426;p50"/>
          <p:cNvPicPr preferRelativeResize="0"/>
          <p:nvPr/>
        </p:nvPicPr>
        <p:blipFill>
          <a:blip r:embed="rId4">
            <a:alphaModFix/>
          </a:blip>
          <a:stretch>
            <a:fillRect/>
          </a:stretch>
        </p:blipFill>
        <p:spPr>
          <a:xfrm>
            <a:off x="3462350" y="3478263"/>
            <a:ext cx="186175" cy="186175"/>
          </a:xfrm>
          <a:prstGeom prst="rect">
            <a:avLst/>
          </a:prstGeom>
          <a:noFill/>
          <a:ln>
            <a:noFill/>
          </a:ln>
        </p:spPr>
      </p:pic>
      <p:pic>
        <p:nvPicPr>
          <p:cNvPr id="427" name="Google Shape;427;p50"/>
          <p:cNvPicPr preferRelativeResize="0"/>
          <p:nvPr/>
        </p:nvPicPr>
        <p:blipFill>
          <a:blip r:embed="rId4">
            <a:alphaModFix/>
          </a:blip>
          <a:stretch>
            <a:fillRect/>
          </a:stretch>
        </p:blipFill>
        <p:spPr>
          <a:xfrm>
            <a:off x="6507998" y="2069800"/>
            <a:ext cx="429550" cy="429550"/>
          </a:xfrm>
          <a:prstGeom prst="rect">
            <a:avLst/>
          </a:prstGeom>
          <a:noFill/>
          <a:ln>
            <a:noFill/>
          </a:ln>
        </p:spPr>
      </p:pic>
      <p:pic>
        <p:nvPicPr>
          <p:cNvPr id="428" name="Google Shape;428;p50"/>
          <p:cNvPicPr preferRelativeResize="0"/>
          <p:nvPr/>
        </p:nvPicPr>
        <p:blipFill>
          <a:blip r:embed="rId4">
            <a:alphaModFix/>
          </a:blip>
          <a:stretch>
            <a:fillRect/>
          </a:stretch>
        </p:blipFill>
        <p:spPr>
          <a:xfrm>
            <a:off x="7628150" y="1215075"/>
            <a:ext cx="674749" cy="674749"/>
          </a:xfrm>
          <a:prstGeom prst="rect">
            <a:avLst/>
          </a:prstGeom>
          <a:noFill/>
          <a:ln>
            <a:noFill/>
          </a:ln>
        </p:spPr>
      </p:pic>
      <p:sp>
        <p:nvSpPr>
          <p:cNvPr id="429" name="Google Shape;429;p50"/>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1"/>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Analysis Algorithm</a:t>
            </a:r>
            <a:endParaRPr/>
          </a:p>
        </p:txBody>
      </p:sp>
      <p:sp>
        <p:nvSpPr>
          <p:cNvPr id="436" name="Google Shape;436;p51"/>
          <p:cNvSpPr txBox="1">
            <a:spLocks noGrp="1"/>
          </p:cNvSpPr>
          <p:nvPr>
            <p:ph type="body" idx="1"/>
          </p:nvPr>
        </p:nvSpPr>
        <p:spPr>
          <a:xfrm>
            <a:off x="3260100" y="1215075"/>
            <a:ext cx="26238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0 1 2 3</a:t>
            </a:r>
            <a:r>
              <a:rPr lang="en-US">
                <a:solidFill>
                  <a:srgbClr val="FF0000"/>
                </a:solidFill>
              </a:rPr>
              <a:t> 4 </a:t>
            </a:r>
            <a:r>
              <a:rPr lang="en-US">
                <a:solidFill>
                  <a:schemeClr val="accent6"/>
                </a:solidFill>
              </a:rPr>
              <a:t>5 6 7 8 9</a:t>
            </a:r>
            <a:r>
              <a:rPr lang="en-US"/>
              <a:t>]</a:t>
            </a:r>
            <a:endParaRPr/>
          </a:p>
        </p:txBody>
      </p:sp>
      <p:sp>
        <p:nvSpPr>
          <p:cNvPr id="437" name="Google Shape;437;p51"/>
          <p:cNvSpPr txBox="1">
            <a:spLocks noGrp="1"/>
          </p:cNvSpPr>
          <p:nvPr>
            <p:ph type="body" idx="1"/>
          </p:nvPr>
        </p:nvSpPr>
        <p:spPr>
          <a:xfrm>
            <a:off x="2383525" y="19026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0 1 2 3</a:t>
            </a:r>
            <a:r>
              <a:rPr lang="en-US">
                <a:solidFill>
                  <a:srgbClr val="FF9900"/>
                </a:solidFill>
              </a:rPr>
              <a:t> </a:t>
            </a:r>
            <a:r>
              <a:rPr lang="en-US">
                <a:solidFill>
                  <a:srgbClr val="FF0000"/>
                </a:solidFill>
              </a:rPr>
              <a:t>4</a:t>
            </a:r>
            <a:r>
              <a:rPr lang="en-US"/>
              <a:t>]</a:t>
            </a:r>
            <a:endParaRPr/>
          </a:p>
        </p:txBody>
      </p:sp>
      <p:sp>
        <p:nvSpPr>
          <p:cNvPr id="438" name="Google Shape;438;p51"/>
          <p:cNvSpPr txBox="1">
            <a:spLocks noGrp="1"/>
          </p:cNvSpPr>
          <p:nvPr>
            <p:ph type="body" idx="1"/>
          </p:nvPr>
        </p:nvSpPr>
        <p:spPr>
          <a:xfrm>
            <a:off x="4924875" y="1902675"/>
            <a:ext cx="1456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5 6 7 8 9</a:t>
            </a:r>
            <a:r>
              <a:rPr lang="en-US"/>
              <a:t>]</a:t>
            </a:r>
            <a:endParaRPr/>
          </a:p>
        </p:txBody>
      </p:sp>
      <p:sp>
        <p:nvSpPr>
          <p:cNvPr id="439" name="Google Shape;439;p51"/>
          <p:cNvSpPr txBox="1">
            <a:spLocks noGrp="1"/>
          </p:cNvSpPr>
          <p:nvPr>
            <p:ph type="body" idx="1"/>
          </p:nvPr>
        </p:nvSpPr>
        <p:spPr>
          <a:xfrm>
            <a:off x="1866900" y="2517575"/>
            <a:ext cx="1012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0 1 2</a:t>
            </a:r>
            <a:r>
              <a:rPr lang="en-US"/>
              <a:t>] </a:t>
            </a:r>
            <a:endParaRPr/>
          </a:p>
        </p:txBody>
      </p:sp>
      <p:sp>
        <p:nvSpPr>
          <p:cNvPr id="440" name="Google Shape;440;p51"/>
          <p:cNvSpPr txBox="1">
            <a:spLocks noGrp="1"/>
          </p:cNvSpPr>
          <p:nvPr>
            <p:ph type="body" idx="1"/>
          </p:nvPr>
        </p:nvSpPr>
        <p:spPr>
          <a:xfrm>
            <a:off x="3224263" y="25175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3</a:t>
            </a:r>
            <a:r>
              <a:rPr lang="en-US">
                <a:solidFill>
                  <a:srgbClr val="FF9900"/>
                </a:solidFill>
              </a:rPr>
              <a:t> </a:t>
            </a:r>
            <a:r>
              <a:rPr lang="en-US">
                <a:solidFill>
                  <a:srgbClr val="FF0000"/>
                </a:solidFill>
              </a:rPr>
              <a:t>4</a:t>
            </a:r>
            <a:r>
              <a:rPr lang="en-US"/>
              <a:t>]</a:t>
            </a:r>
            <a:endParaRPr/>
          </a:p>
        </p:txBody>
      </p:sp>
      <p:sp>
        <p:nvSpPr>
          <p:cNvPr id="441" name="Google Shape;441;p51"/>
          <p:cNvSpPr txBox="1">
            <a:spLocks noGrp="1"/>
          </p:cNvSpPr>
          <p:nvPr>
            <p:ph type="body" idx="1"/>
          </p:nvPr>
        </p:nvSpPr>
        <p:spPr>
          <a:xfrm>
            <a:off x="302496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3</a:t>
            </a:r>
            <a:r>
              <a:rPr lang="en-US"/>
              <a:t>]</a:t>
            </a:r>
            <a:endParaRPr/>
          </a:p>
        </p:txBody>
      </p:sp>
      <p:sp>
        <p:nvSpPr>
          <p:cNvPr id="442" name="Google Shape;442;p51"/>
          <p:cNvSpPr txBox="1">
            <a:spLocks noGrp="1"/>
          </p:cNvSpPr>
          <p:nvPr>
            <p:ph type="body" idx="1"/>
          </p:nvPr>
        </p:nvSpPr>
        <p:spPr>
          <a:xfrm>
            <a:off x="364851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EC1212"/>
                </a:solidFill>
              </a:rPr>
              <a:t>4</a:t>
            </a:r>
            <a:r>
              <a:rPr lang="en-US"/>
              <a:t>]</a:t>
            </a:r>
            <a:endParaRPr/>
          </a:p>
        </p:txBody>
      </p:sp>
      <p:pic>
        <p:nvPicPr>
          <p:cNvPr id="443" name="Google Shape;443;p51"/>
          <p:cNvPicPr preferRelativeResize="0"/>
          <p:nvPr/>
        </p:nvPicPr>
        <p:blipFill>
          <a:blip r:embed="rId3">
            <a:alphaModFix/>
          </a:blip>
          <a:stretch>
            <a:fillRect/>
          </a:stretch>
        </p:blipFill>
        <p:spPr>
          <a:xfrm>
            <a:off x="4147844" y="3475936"/>
            <a:ext cx="186175" cy="186175"/>
          </a:xfrm>
          <a:prstGeom prst="rect">
            <a:avLst/>
          </a:prstGeom>
          <a:noFill/>
          <a:ln>
            <a:noFill/>
          </a:ln>
        </p:spPr>
      </p:pic>
      <p:pic>
        <p:nvPicPr>
          <p:cNvPr id="444" name="Google Shape;444;p51"/>
          <p:cNvPicPr preferRelativeResize="0"/>
          <p:nvPr/>
        </p:nvPicPr>
        <p:blipFill>
          <a:blip r:embed="rId4">
            <a:alphaModFix/>
          </a:blip>
          <a:stretch>
            <a:fillRect/>
          </a:stretch>
        </p:blipFill>
        <p:spPr>
          <a:xfrm>
            <a:off x="3827848" y="2051388"/>
            <a:ext cx="429550" cy="429550"/>
          </a:xfrm>
          <a:prstGeom prst="rect">
            <a:avLst/>
          </a:prstGeom>
          <a:noFill/>
          <a:ln>
            <a:noFill/>
          </a:ln>
        </p:spPr>
      </p:pic>
      <p:pic>
        <p:nvPicPr>
          <p:cNvPr id="445" name="Google Shape;445;p51"/>
          <p:cNvPicPr preferRelativeResize="0"/>
          <p:nvPr/>
        </p:nvPicPr>
        <p:blipFill>
          <a:blip r:embed="rId4">
            <a:alphaModFix/>
          </a:blip>
          <a:stretch>
            <a:fillRect/>
          </a:stretch>
        </p:blipFill>
        <p:spPr>
          <a:xfrm>
            <a:off x="3976987" y="2759261"/>
            <a:ext cx="280425" cy="280425"/>
          </a:xfrm>
          <a:prstGeom prst="rect">
            <a:avLst/>
          </a:prstGeom>
          <a:noFill/>
          <a:ln>
            <a:noFill/>
          </a:ln>
        </p:spPr>
      </p:pic>
      <p:pic>
        <p:nvPicPr>
          <p:cNvPr id="446" name="Google Shape;446;p51"/>
          <p:cNvPicPr preferRelativeResize="0"/>
          <p:nvPr/>
        </p:nvPicPr>
        <p:blipFill>
          <a:blip r:embed="rId4">
            <a:alphaModFix/>
          </a:blip>
          <a:stretch>
            <a:fillRect/>
          </a:stretch>
        </p:blipFill>
        <p:spPr>
          <a:xfrm>
            <a:off x="2807375" y="2750823"/>
            <a:ext cx="280425" cy="280425"/>
          </a:xfrm>
          <a:prstGeom prst="rect">
            <a:avLst/>
          </a:prstGeom>
          <a:noFill/>
          <a:ln>
            <a:noFill/>
          </a:ln>
        </p:spPr>
      </p:pic>
      <p:pic>
        <p:nvPicPr>
          <p:cNvPr id="447" name="Google Shape;447;p51"/>
          <p:cNvPicPr preferRelativeResize="0"/>
          <p:nvPr/>
        </p:nvPicPr>
        <p:blipFill>
          <a:blip r:embed="rId4">
            <a:alphaModFix/>
          </a:blip>
          <a:stretch>
            <a:fillRect/>
          </a:stretch>
        </p:blipFill>
        <p:spPr>
          <a:xfrm>
            <a:off x="3462350" y="3478263"/>
            <a:ext cx="186175" cy="186175"/>
          </a:xfrm>
          <a:prstGeom prst="rect">
            <a:avLst/>
          </a:prstGeom>
          <a:noFill/>
          <a:ln>
            <a:noFill/>
          </a:ln>
        </p:spPr>
      </p:pic>
      <p:pic>
        <p:nvPicPr>
          <p:cNvPr id="448" name="Google Shape;448;p51"/>
          <p:cNvPicPr preferRelativeResize="0"/>
          <p:nvPr/>
        </p:nvPicPr>
        <p:blipFill>
          <a:blip r:embed="rId4">
            <a:alphaModFix/>
          </a:blip>
          <a:stretch>
            <a:fillRect/>
          </a:stretch>
        </p:blipFill>
        <p:spPr>
          <a:xfrm>
            <a:off x="6507998" y="2069800"/>
            <a:ext cx="429550" cy="429550"/>
          </a:xfrm>
          <a:prstGeom prst="rect">
            <a:avLst/>
          </a:prstGeom>
          <a:noFill/>
          <a:ln>
            <a:noFill/>
          </a:ln>
        </p:spPr>
      </p:pic>
      <p:pic>
        <p:nvPicPr>
          <p:cNvPr id="449" name="Google Shape;449;p51"/>
          <p:cNvPicPr preferRelativeResize="0"/>
          <p:nvPr/>
        </p:nvPicPr>
        <p:blipFill>
          <a:blip r:embed="rId4">
            <a:alphaModFix/>
          </a:blip>
          <a:stretch>
            <a:fillRect/>
          </a:stretch>
        </p:blipFill>
        <p:spPr>
          <a:xfrm>
            <a:off x="7628150" y="1215075"/>
            <a:ext cx="674749" cy="674749"/>
          </a:xfrm>
          <a:prstGeom prst="rect">
            <a:avLst/>
          </a:prstGeom>
          <a:noFill/>
          <a:ln>
            <a:noFill/>
          </a:ln>
        </p:spPr>
      </p:pic>
      <p:cxnSp>
        <p:nvCxnSpPr>
          <p:cNvPr id="450" name="Google Shape;450;p51"/>
          <p:cNvCxnSpPr/>
          <p:nvPr/>
        </p:nvCxnSpPr>
        <p:spPr>
          <a:xfrm flipH="1">
            <a:off x="4566750" y="3978675"/>
            <a:ext cx="10500" cy="837600"/>
          </a:xfrm>
          <a:prstGeom prst="straightConnector1">
            <a:avLst/>
          </a:prstGeom>
          <a:noFill/>
          <a:ln w="9525" cap="flat" cmpd="sng">
            <a:solidFill>
              <a:schemeClr val="dk2"/>
            </a:solidFill>
            <a:prstDash val="solid"/>
            <a:round/>
            <a:headEnd type="none" w="med" len="med"/>
            <a:tailEnd type="triangle" w="med" len="med"/>
          </a:ln>
        </p:spPr>
      </p:cxnSp>
      <p:sp>
        <p:nvSpPr>
          <p:cNvPr id="451" name="Google Shape;451;p51"/>
          <p:cNvSpPr txBox="1"/>
          <p:nvPr/>
        </p:nvSpPr>
        <p:spPr>
          <a:xfrm>
            <a:off x="2655900" y="5015225"/>
            <a:ext cx="38322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Variable 4 must be kept in double-precision.</a:t>
            </a:r>
            <a:endParaRPr/>
          </a:p>
        </p:txBody>
      </p:sp>
      <p:sp>
        <p:nvSpPr>
          <p:cNvPr id="452" name="Google Shape;452;p51"/>
          <p:cNvSpPr txBox="1"/>
          <p:nvPr/>
        </p:nvSpPr>
        <p:spPr>
          <a:xfrm>
            <a:off x="2383525" y="6174875"/>
            <a:ext cx="7350900" cy="85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t>More info: How to use mixed precision in ocean models. </a:t>
            </a:r>
            <a:r>
              <a:rPr lang="en-US" sz="1000" u="sng">
                <a:solidFill>
                  <a:schemeClr val="hlink"/>
                </a:solidFill>
                <a:hlinkClick r:id="rId5"/>
              </a:rPr>
              <a:t>https://www.geosci-model-dev-discuss.net/gmd-2019-20/</a:t>
            </a:r>
            <a:r>
              <a:rPr lang="en-US" sz="1000"/>
              <a:t> </a:t>
            </a:r>
            <a:endParaRPr sz="1000"/>
          </a:p>
        </p:txBody>
      </p:sp>
      <p:sp>
        <p:nvSpPr>
          <p:cNvPr id="453" name="Google Shape;453;p51"/>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458"/>
        <p:cNvGrpSpPr/>
        <p:nvPr/>
      </p:nvGrpSpPr>
      <p:grpSpPr>
        <a:xfrm>
          <a:off x="0" y="0"/>
          <a:ext cx="0" cy="0"/>
          <a:chOff x="0" y="0"/>
          <a:chExt cx="0" cy="0"/>
        </a:xfrm>
      </p:grpSpPr>
      <p:sp>
        <p:nvSpPr>
          <p:cNvPr id="459" name="Google Shape;459;p52"/>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Analysis Algorithm</a:t>
            </a:r>
            <a:endParaRPr/>
          </a:p>
        </p:txBody>
      </p:sp>
      <p:sp>
        <p:nvSpPr>
          <p:cNvPr id="460" name="Google Shape;460;p52"/>
          <p:cNvSpPr txBox="1">
            <a:spLocks noGrp="1"/>
          </p:cNvSpPr>
          <p:nvPr>
            <p:ph type="body" idx="1"/>
          </p:nvPr>
        </p:nvSpPr>
        <p:spPr>
          <a:xfrm>
            <a:off x="3260100" y="1215075"/>
            <a:ext cx="26238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FF9900"/>
                </a:solidFill>
              </a:rPr>
              <a:t>0 1 2 3 4 5 6 7 8 9</a:t>
            </a:r>
            <a:r>
              <a:rPr lang="en-US"/>
              <a:t>]</a:t>
            </a:r>
            <a:endParaRPr/>
          </a:p>
        </p:txBody>
      </p:sp>
      <p:sp>
        <p:nvSpPr>
          <p:cNvPr id="461" name="Google Shape;461;p52"/>
          <p:cNvSpPr txBox="1">
            <a:spLocks noGrp="1"/>
          </p:cNvSpPr>
          <p:nvPr>
            <p:ph type="body" idx="1"/>
          </p:nvPr>
        </p:nvSpPr>
        <p:spPr>
          <a:xfrm>
            <a:off x="2383525" y="19026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FF9900"/>
                </a:solidFill>
              </a:rPr>
              <a:t>0 1 2 3 </a:t>
            </a:r>
            <a:r>
              <a:rPr lang="en-US">
                <a:solidFill>
                  <a:srgbClr val="FF0000"/>
                </a:solidFill>
              </a:rPr>
              <a:t>4</a:t>
            </a:r>
            <a:r>
              <a:rPr lang="en-US"/>
              <a:t>]</a:t>
            </a:r>
            <a:endParaRPr/>
          </a:p>
        </p:txBody>
      </p:sp>
      <p:sp>
        <p:nvSpPr>
          <p:cNvPr id="462" name="Google Shape;462;p52"/>
          <p:cNvSpPr txBox="1">
            <a:spLocks noGrp="1"/>
          </p:cNvSpPr>
          <p:nvPr>
            <p:ph type="body" idx="1"/>
          </p:nvPr>
        </p:nvSpPr>
        <p:spPr>
          <a:xfrm>
            <a:off x="4924875" y="1902675"/>
            <a:ext cx="1456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5 6 7 8 9</a:t>
            </a:r>
            <a:r>
              <a:rPr lang="en-US"/>
              <a:t>]</a:t>
            </a:r>
            <a:endParaRPr/>
          </a:p>
        </p:txBody>
      </p:sp>
      <p:sp>
        <p:nvSpPr>
          <p:cNvPr id="463" name="Google Shape;463;p52"/>
          <p:cNvSpPr txBox="1">
            <a:spLocks noGrp="1"/>
          </p:cNvSpPr>
          <p:nvPr>
            <p:ph type="body" idx="1"/>
          </p:nvPr>
        </p:nvSpPr>
        <p:spPr>
          <a:xfrm>
            <a:off x="1866900" y="2517575"/>
            <a:ext cx="1012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0 1 2</a:t>
            </a:r>
            <a:r>
              <a:rPr lang="en-US"/>
              <a:t>] </a:t>
            </a:r>
            <a:endParaRPr/>
          </a:p>
        </p:txBody>
      </p:sp>
      <p:sp>
        <p:nvSpPr>
          <p:cNvPr id="464" name="Google Shape;464;p52"/>
          <p:cNvSpPr txBox="1">
            <a:spLocks noGrp="1"/>
          </p:cNvSpPr>
          <p:nvPr>
            <p:ph type="body" idx="1"/>
          </p:nvPr>
        </p:nvSpPr>
        <p:spPr>
          <a:xfrm>
            <a:off x="3224263" y="25175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3</a:t>
            </a:r>
            <a:r>
              <a:rPr lang="en-US">
                <a:solidFill>
                  <a:srgbClr val="FF9900"/>
                </a:solidFill>
              </a:rPr>
              <a:t> </a:t>
            </a:r>
            <a:r>
              <a:rPr lang="en-US">
                <a:solidFill>
                  <a:srgbClr val="FF0000"/>
                </a:solidFill>
              </a:rPr>
              <a:t>4</a:t>
            </a:r>
            <a:r>
              <a:rPr lang="en-US"/>
              <a:t>]</a:t>
            </a:r>
            <a:endParaRPr/>
          </a:p>
        </p:txBody>
      </p:sp>
      <p:sp>
        <p:nvSpPr>
          <p:cNvPr id="465" name="Google Shape;465;p52"/>
          <p:cNvSpPr txBox="1">
            <a:spLocks noGrp="1"/>
          </p:cNvSpPr>
          <p:nvPr>
            <p:ph type="body" idx="1"/>
          </p:nvPr>
        </p:nvSpPr>
        <p:spPr>
          <a:xfrm>
            <a:off x="302496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3</a:t>
            </a:r>
            <a:r>
              <a:rPr lang="en-US"/>
              <a:t>]</a:t>
            </a:r>
            <a:endParaRPr/>
          </a:p>
        </p:txBody>
      </p:sp>
      <p:sp>
        <p:nvSpPr>
          <p:cNvPr id="466" name="Google Shape;466;p52"/>
          <p:cNvSpPr txBox="1">
            <a:spLocks noGrp="1"/>
          </p:cNvSpPr>
          <p:nvPr>
            <p:ph type="body" idx="1"/>
          </p:nvPr>
        </p:nvSpPr>
        <p:spPr>
          <a:xfrm>
            <a:off x="364851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EC1212"/>
                </a:solidFill>
              </a:rPr>
              <a:t>4</a:t>
            </a:r>
            <a:r>
              <a:rPr lang="en-US"/>
              <a:t>]</a:t>
            </a:r>
            <a:endParaRPr/>
          </a:p>
        </p:txBody>
      </p:sp>
      <p:pic>
        <p:nvPicPr>
          <p:cNvPr id="467" name="Google Shape;467;p52"/>
          <p:cNvPicPr preferRelativeResize="0"/>
          <p:nvPr/>
        </p:nvPicPr>
        <p:blipFill>
          <a:blip r:embed="rId3">
            <a:alphaModFix/>
          </a:blip>
          <a:stretch>
            <a:fillRect/>
          </a:stretch>
        </p:blipFill>
        <p:spPr>
          <a:xfrm>
            <a:off x="6507998" y="2069800"/>
            <a:ext cx="429550" cy="429550"/>
          </a:xfrm>
          <a:prstGeom prst="rect">
            <a:avLst/>
          </a:prstGeom>
          <a:noFill/>
          <a:ln>
            <a:noFill/>
          </a:ln>
        </p:spPr>
      </p:pic>
      <p:pic>
        <p:nvPicPr>
          <p:cNvPr id="468" name="Google Shape;468;p52"/>
          <p:cNvPicPr preferRelativeResize="0"/>
          <p:nvPr/>
        </p:nvPicPr>
        <p:blipFill>
          <a:blip r:embed="rId3">
            <a:alphaModFix/>
          </a:blip>
          <a:stretch>
            <a:fillRect/>
          </a:stretch>
        </p:blipFill>
        <p:spPr>
          <a:xfrm>
            <a:off x="2807375" y="2750823"/>
            <a:ext cx="280425" cy="280425"/>
          </a:xfrm>
          <a:prstGeom prst="rect">
            <a:avLst/>
          </a:prstGeom>
          <a:noFill/>
          <a:ln>
            <a:noFill/>
          </a:ln>
        </p:spPr>
      </p:pic>
      <p:pic>
        <p:nvPicPr>
          <p:cNvPr id="469" name="Google Shape;469;p52"/>
          <p:cNvPicPr preferRelativeResize="0"/>
          <p:nvPr/>
        </p:nvPicPr>
        <p:blipFill>
          <a:blip r:embed="rId3">
            <a:alphaModFix/>
          </a:blip>
          <a:stretch>
            <a:fillRect/>
          </a:stretch>
        </p:blipFill>
        <p:spPr>
          <a:xfrm>
            <a:off x="3462350" y="3478263"/>
            <a:ext cx="186175" cy="186175"/>
          </a:xfrm>
          <a:prstGeom prst="rect">
            <a:avLst/>
          </a:prstGeom>
          <a:noFill/>
          <a:ln>
            <a:noFill/>
          </a:ln>
        </p:spPr>
      </p:pic>
      <p:pic>
        <p:nvPicPr>
          <p:cNvPr id="470" name="Google Shape;470;p52"/>
          <p:cNvPicPr preferRelativeResize="0"/>
          <p:nvPr/>
        </p:nvPicPr>
        <p:blipFill>
          <a:blip r:embed="rId4">
            <a:alphaModFix/>
          </a:blip>
          <a:stretch>
            <a:fillRect/>
          </a:stretch>
        </p:blipFill>
        <p:spPr>
          <a:xfrm>
            <a:off x="4147844" y="3475936"/>
            <a:ext cx="186175" cy="186175"/>
          </a:xfrm>
          <a:prstGeom prst="rect">
            <a:avLst/>
          </a:prstGeom>
          <a:noFill/>
          <a:ln>
            <a:noFill/>
          </a:ln>
        </p:spPr>
      </p:pic>
      <p:pic>
        <p:nvPicPr>
          <p:cNvPr id="471" name="Google Shape;471;p52"/>
          <p:cNvPicPr preferRelativeResize="0"/>
          <p:nvPr/>
        </p:nvPicPr>
        <p:blipFill rotWithShape="1">
          <a:blip r:embed="rId5">
            <a:alphaModFix/>
          </a:blip>
          <a:srcRect b="17525"/>
          <a:stretch/>
        </p:blipFill>
        <p:spPr>
          <a:xfrm>
            <a:off x="3902424" y="2113013"/>
            <a:ext cx="416026" cy="343124"/>
          </a:xfrm>
          <a:prstGeom prst="rect">
            <a:avLst/>
          </a:prstGeom>
          <a:noFill/>
          <a:ln>
            <a:noFill/>
          </a:ln>
        </p:spPr>
      </p:pic>
      <p:pic>
        <p:nvPicPr>
          <p:cNvPr id="472" name="Google Shape;472;p52"/>
          <p:cNvPicPr preferRelativeResize="0"/>
          <p:nvPr/>
        </p:nvPicPr>
        <p:blipFill>
          <a:blip r:embed="rId3">
            <a:alphaModFix/>
          </a:blip>
          <a:stretch>
            <a:fillRect/>
          </a:stretch>
        </p:blipFill>
        <p:spPr>
          <a:xfrm>
            <a:off x="3976987" y="2759261"/>
            <a:ext cx="280425" cy="280425"/>
          </a:xfrm>
          <a:prstGeom prst="rect">
            <a:avLst/>
          </a:prstGeom>
          <a:noFill/>
          <a:ln>
            <a:noFill/>
          </a:ln>
        </p:spPr>
      </p:pic>
      <p:pic>
        <p:nvPicPr>
          <p:cNvPr id="473" name="Google Shape;473;p52"/>
          <p:cNvPicPr preferRelativeResize="0"/>
          <p:nvPr/>
        </p:nvPicPr>
        <p:blipFill>
          <a:blip r:embed="rId6">
            <a:alphaModFix/>
          </a:blip>
          <a:stretch>
            <a:fillRect/>
          </a:stretch>
        </p:blipFill>
        <p:spPr>
          <a:xfrm>
            <a:off x="7624875" y="1215075"/>
            <a:ext cx="674749" cy="674749"/>
          </a:xfrm>
          <a:prstGeom prst="rect">
            <a:avLst/>
          </a:prstGeom>
          <a:noFill/>
          <a:ln>
            <a:noFill/>
          </a:ln>
        </p:spPr>
      </p:pic>
      <p:sp>
        <p:nvSpPr>
          <p:cNvPr id="474" name="Google Shape;474;p52"/>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479"/>
        <p:cNvGrpSpPr/>
        <p:nvPr/>
      </p:nvGrpSpPr>
      <p:grpSpPr>
        <a:xfrm>
          <a:off x="0" y="0"/>
          <a:ext cx="0" cy="0"/>
          <a:chOff x="0" y="0"/>
          <a:chExt cx="0" cy="0"/>
        </a:xfrm>
      </p:grpSpPr>
      <p:sp>
        <p:nvSpPr>
          <p:cNvPr id="480" name="Google Shape;480;p53"/>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Analysis Algorithm</a:t>
            </a:r>
            <a:endParaRPr/>
          </a:p>
        </p:txBody>
      </p:sp>
      <p:sp>
        <p:nvSpPr>
          <p:cNvPr id="481" name="Google Shape;481;p53"/>
          <p:cNvSpPr txBox="1">
            <a:spLocks noGrp="1"/>
          </p:cNvSpPr>
          <p:nvPr>
            <p:ph type="body" idx="1"/>
          </p:nvPr>
        </p:nvSpPr>
        <p:spPr>
          <a:xfrm>
            <a:off x="3260100" y="1215075"/>
            <a:ext cx="26238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FF9900"/>
                </a:solidFill>
              </a:rPr>
              <a:t>0 1 2 3 4 5 6 7 8 9</a:t>
            </a:r>
            <a:r>
              <a:rPr lang="en-US"/>
              <a:t>]</a:t>
            </a:r>
            <a:endParaRPr/>
          </a:p>
        </p:txBody>
      </p:sp>
      <p:sp>
        <p:nvSpPr>
          <p:cNvPr id="482" name="Google Shape;482;p53"/>
          <p:cNvSpPr txBox="1">
            <a:spLocks noGrp="1"/>
          </p:cNvSpPr>
          <p:nvPr>
            <p:ph type="body" idx="1"/>
          </p:nvPr>
        </p:nvSpPr>
        <p:spPr>
          <a:xfrm>
            <a:off x="2383525" y="19026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FF0000"/>
                </a:solidFill>
              </a:rPr>
              <a:t>0 1 2 3</a:t>
            </a:r>
            <a:r>
              <a:rPr lang="en-US">
                <a:solidFill>
                  <a:srgbClr val="FF9900"/>
                </a:solidFill>
              </a:rPr>
              <a:t> </a:t>
            </a:r>
            <a:r>
              <a:rPr lang="en-US">
                <a:solidFill>
                  <a:srgbClr val="FF0000"/>
                </a:solidFill>
              </a:rPr>
              <a:t>4</a:t>
            </a:r>
            <a:r>
              <a:rPr lang="en-US"/>
              <a:t>]</a:t>
            </a:r>
            <a:endParaRPr/>
          </a:p>
        </p:txBody>
      </p:sp>
      <p:sp>
        <p:nvSpPr>
          <p:cNvPr id="483" name="Google Shape;483;p53"/>
          <p:cNvSpPr txBox="1">
            <a:spLocks noGrp="1"/>
          </p:cNvSpPr>
          <p:nvPr>
            <p:ph type="body" idx="1"/>
          </p:nvPr>
        </p:nvSpPr>
        <p:spPr>
          <a:xfrm>
            <a:off x="4924875" y="1902675"/>
            <a:ext cx="1456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5 6 7 8 9</a:t>
            </a:r>
            <a:r>
              <a:rPr lang="en-US"/>
              <a:t>]</a:t>
            </a:r>
            <a:endParaRPr/>
          </a:p>
        </p:txBody>
      </p:sp>
      <p:sp>
        <p:nvSpPr>
          <p:cNvPr id="484" name="Google Shape;484;p53"/>
          <p:cNvSpPr txBox="1">
            <a:spLocks noGrp="1"/>
          </p:cNvSpPr>
          <p:nvPr>
            <p:ph type="body" idx="1"/>
          </p:nvPr>
        </p:nvSpPr>
        <p:spPr>
          <a:xfrm>
            <a:off x="1866900" y="2517575"/>
            <a:ext cx="1012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0 1 2</a:t>
            </a:r>
            <a:r>
              <a:rPr lang="en-US"/>
              <a:t>] </a:t>
            </a:r>
            <a:endParaRPr/>
          </a:p>
        </p:txBody>
      </p:sp>
      <p:sp>
        <p:nvSpPr>
          <p:cNvPr id="485" name="Google Shape;485;p53"/>
          <p:cNvSpPr txBox="1">
            <a:spLocks noGrp="1"/>
          </p:cNvSpPr>
          <p:nvPr>
            <p:ph type="body" idx="1"/>
          </p:nvPr>
        </p:nvSpPr>
        <p:spPr>
          <a:xfrm>
            <a:off x="3224263" y="25175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3</a:t>
            </a:r>
            <a:r>
              <a:rPr lang="en-US">
                <a:solidFill>
                  <a:srgbClr val="FF9900"/>
                </a:solidFill>
              </a:rPr>
              <a:t> </a:t>
            </a:r>
            <a:r>
              <a:rPr lang="en-US">
                <a:solidFill>
                  <a:srgbClr val="FF0000"/>
                </a:solidFill>
              </a:rPr>
              <a:t>4</a:t>
            </a:r>
            <a:r>
              <a:rPr lang="en-US"/>
              <a:t>]</a:t>
            </a:r>
            <a:endParaRPr/>
          </a:p>
        </p:txBody>
      </p:sp>
      <p:sp>
        <p:nvSpPr>
          <p:cNvPr id="486" name="Google Shape;486;p53"/>
          <p:cNvSpPr txBox="1">
            <a:spLocks noGrp="1"/>
          </p:cNvSpPr>
          <p:nvPr>
            <p:ph type="body" idx="1"/>
          </p:nvPr>
        </p:nvSpPr>
        <p:spPr>
          <a:xfrm>
            <a:off x="302496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3</a:t>
            </a:r>
            <a:r>
              <a:rPr lang="en-US"/>
              <a:t>]</a:t>
            </a:r>
            <a:endParaRPr/>
          </a:p>
        </p:txBody>
      </p:sp>
      <p:sp>
        <p:nvSpPr>
          <p:cNvPr id="487" name="Google Shape;487;p53"/>
          <p:cNvSpPr txBox="1">
            <a:spLocks noGrp="1"/>
          </p:cNvSpPr>
          <p:nvPr>
            <p:ph type="body" idx="1"/>
          </p:nvPr>
        </p:nvSpPr>
        <p:spPr>
          <a:xfrm>
            <a:off x="364851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EC1212"/>
                </a:solidFill>
              </a:rPr>
              <a:t>4</a:t>
            </a:r>
            <a:r>
              <a:rPr lang="en-US"/>
              <a:t>]</a:t>
            </a:r>
            <a:endParaRPr/>
          </a:p>
        </p:txBody>
      </p:sp>
      <p:pic>
        <p:nvPicPr>
          <p:cNvPr id="488" name="Google Shape;488;p53"/>
          <p:cNvPicPr preferRelativeResize="0"/>
          <p:nvPr/>
        </p:nvPicPr>
        <p:blipFill>
          <a:blip r:embed="rId3">
            <a:alphaModFix/>
          </a:blip>
          <a:stretch>
            <a:fillRect/>
          </a:stretch>
        </p:blipFill>
        <p:spPr>
          <a:xfrm>
            <a:off x="6507998" y="2069800"/>
            <a:ext cx="429550" cy="429550"/>
          </a:xfrm>
          <a:prstGeom prst="rect">
            <a:avLst/>
          </a:prstGeom>
          <a:noFill/>
          <a:ln>
            <a:noFill/>
          </a:ln>
        </p:spPr>
      </p:pic>
      <p:pic>
        <p:nvPicPr>
          <p:cNvPr id="489" name="Google Shape;489;p53"/>
          <p:cNvPicPr preferRelativeResize="0"/>
          <p:nvPr/>
        </p:nvPicPr>
        <p:blipFill>
          <a:blip r:embed="rId3">
            <a:alphaModFix/>
          </a:blip>
          <a:stretch>
            <a:fillRect/>
          </a:stretch>
        </p:blipFill>
        <p:spPr>
          <a:xfrm>
            <a:off x="2807375" y="2750823"/>
            <a:ext cx="280425" cy="280425"/>
          </a:xfrm>
          <a:prstGeom prst="rect">
            <a:avLst/>
          </a:prstGeom>
          <a:noFill/>
          <a:ln>
            <a:noFill/>
          </a:ln>
        </p:spPr>
      </p:pic>
      <p:pic>
        <p:nvPicPr>
          <p:cNvPr id="490" name="Google Shape;490;p53"/>
          <p:cNvPicPr preferRelativeResize="0"/>
          <p:nvPr/>
        </p:nvPicPr>
        <p:blipFill>
          <a:blip r:embed="rId3">
            <a:alphaModFix/>
          </a:blip>
          <a:stretch>
            <a:fillRect/>
          </a:stretch>
        </p:blipFill>
        <p:spPr>
          <a:xfrm>
            <a:off x="3462350" y="3478263"/>
            <a:ext cx="186175" cy="186175"/>
          </a:xfrm>
          <a:prstGeom prst="rect">
            <a:avLst/>
          </a:prstGeom>
          <a:noFill/>
          <a:ln>
            <a:noFill/>
          </a:ln>
        </p:spPr>
      </p:pic>
      <p:pic>
        <p:nvPicPr>
          <p:cNvPr id="491" name="Google Shape;491;p53"/>
          <p:cNvPicPr preferRelativeResize="0"/>
          <p:nvPr/>
        </p:nvPicPr>
        <p:blipFill>
          <a:blip r:embed="rId4">
            <a:alphaModFix/>
          </a:blip>
          <a:stretch>
            <a:fillRect/>
          </a:stretch>
        </p:blipFill>
        <p:spPr>
          <a:xfrm>
            <a:off x="4147844" y="3475936"/>
            <a:ext cx="186175" cy="186175"/>
          </a:xfrm>
          <a:prstGeom prst="rect">
            <a:avLst/>
          </a:prstGeom>
          <a:noFill/>
          <a:ln>
            <a:noFill/>
          </a:ln>
        </p:spPr>
      </p:pic>
      <p:pic>
        <p:nvPicPr>
          <p:cNvPr id="492" name="Google Shape;492;p53"/>
          <p:cNvPicPr preferRelativeResize="0"/>
          <p:nvPr/>
        </p:nvPicPr>
        <p:blipFill>
          <a:blip r:embed="rId3">
            <a:alphaModFix/>
          </a:blip>
          <a:stretch>
            <a:fillRect/>
          </a:stretch>
        </p:blipFill>
        <p:spPr>
          <a:xfrm>
            <a:off x="3976987" y="2759261"/>
            <a:ext cx="280425" cy="280425"/>
          </a:xfrm>
          <a:prstGeom prst="rect">
            <a:avLst/>
          </a:prstGeom>
          <a:noFill/>
          <a:ln>
            <a:noFill/>
          </a:ln>
        </p:spPr>
      </p:pic>
      <p:pic>
        <p:nvPicPr>
          <p:cNvPr id="493" name="Google Shape;493;p53"/>
          <p:cNvPicPr preferRelativeResize="0"/>
          <p:nvPr/>
        </p:nvPicPr>
        <p:blipFill>
          <a:blip r:embed="rId4">
            <a:alphaModFix/>
          </a:blip>
          <a:stretch>
            <a:fillRect/>
          </a:stretch>
        </p:blipFill>
        <p:spPr>
          <a:xfrm>
            <a:off x="3882027" y="2090530"/>
            <a:ext cx="429550" cy="429569"/>
          </a:xfrm>
          <a:prstGeom prst="rect">
            <a:avLst/>
          </a:prstGeom>
          <a:noFill/>
          <a:ln>
            <a:noFill/>
          </a:ln>
        </p:spPr>
      </p:pic>
      <p:pic>
        <p:nvPicPr>
          <p:cNvPr id="494" name="Google Shape;494;p53"/>
          <p:cNvPicPr preferRelativeResize="0"/>
          <p:nvPr/>
        </p:nvPicPr>
        <p:blipFill>
          <a:blip r:embed="rId5">
            <a:alphaModFix/>
          </a:blip>
          <a:stretch>
            <a:fillRect/>
          </a:stretch>
        </p:blipFill>
        <p:spPr>
          <a:xfrm>
            <a:off x="7624875" y="1215075"/>
            <a:ext cx="674749" cy="674749"/>
          </a:xfrm>
          <a:prstGeom prst="rect">
            <a:avLst/>
          </a:prstGeom>
          <a:noFill/>
          <a:ln>
            <a:noFill/>
          </a:ln>
        </p:spPr>
      </p:pic>
      <p:sp>
        <p:nvSpPr>
          <p:cNvPr id="495" name="Google Shape;495;p5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500"/>
        <p:cNvGrpSpPr/>
        <p:nvPr/>
      </p:nvGrpSpPr>
      <p:grpSpPr>
        <a:xfrm>
          <a:off x="0" y="0"/>
          <a:ext cx="0" cy="0"/>
          <a:chOff x="0" y="0"/>
          <a:chExt cx="0" cy="0"/>
        </a:xfrm>
      </p:grpSpPr>
      <p:sp>
        <p:nvSpPr>
          <p:cNvPr id="501" name="Google Shape;501;p54"/>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Analysis Algorithm</a:t>
            </a:r>
            <a:endParaRPr/>
          </a:p>
        </p:txBody>
      </p:sp>
      <p:sp>
        <p:nvSpPr>
          <p:cNvPr id="502" name="Google Shape;502;p54"/>
          <p:cNvSpPr txBox="1">
            <a:spLocks noGrp="1"/>
          </p:cNvSpPr>
          <p:nvPr>
            <p:ph type="body" idx="1"/>
          </p:nvPr>
        </p:nvSpPr>
        <p:spPr>
          <a:xfrm>
            <a:off x="3260100" y="1215075"/>
            <a:ext cx="26238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FF0000"/>
                </a:solidFill>
              </a:rPr>
              <a:t>0 1 2 3 4</a:t>
            </a:r>
            <a:r>
              <a:rPr lang="en-US">
                <a:solidFill>
                  <a:srgbClr val="FF9900"/>
                </a:solidFill>
              </a:rPr>
              <a:t> </a:t>
            </a:r>
            <a:r>
              <a:rPr lang="en-US">
                <a:solidFill>
                  <a:srgbClr val="7FB75F"/>
                </a:solidFill>
              </a:rPr>
              <a:t>5 6 7 8 9</a:t>
            </a:r>
            <a:r>
              <a:rPr lang="en-US"/>
              <a:t>]</a:t>
            </a:r>
            <a:endParaRPr/>
          </a:p>
        </p:txBody>
      </p:sp>
      <p:sp>
        <p:nvSpPr>
          <p:cNvPr id="503" name="Google Shape;503;p54"/>
          <p:cNvSpPr txBox="1">
            <a:spLocks noGrp="1"/>
          </p:cNvSpPr>
          <p:nvPr>
            <p:ph type="body" idx="1"/>
          </p:nvPr>
        </p:nvSpPr>
        <p:spPr>
          <a:xfrm>
            <a:off x="2383525" y="19026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FF0000"/>
                </a:solidFill>
              </a:rPr>
              <a:t>0 1 2 3</a:t>
            </a:r>
            <a:r>
              <a:rPr lang="en-US">
                <a:solidFill>
                  <a:srgbClr val="FF9900"/>
                </a:solidFill>
              </a:rPr>
              <a:t> </a:t>
            </a:r>
            <a:r>
              <a:rPr lang="en-US">
                <a:solidFill>
                  <a:srgbClr val="FF0000"/>
                </a:solidFill>
              </a:rPr>
              <a:t>4</a:t>
            </a:r>
            <a:r>
              <a:rPr lang="en-US"/>
              <a:t>]</a:t>
            </a:r>
            <a:endParaRPr/>
          </a:p>
        </p:txBody>
      </p:sp>
      <p:sp>
        <p:nvSpPr>
          <p:cNvPr id="504" name="Google Shape;504;p54"/>
          <p:cNvSpPr txBox="1">
            <a:spLocks noGrp="1"/>
          </p:cNvSpPr>
          <p:nvPr>
            <p:ph type="body" idx="1"/>
          </p:nvPr>
        </p:nvSpPr>
        <p:spPr>
          <a:xfrm>
            <a:off x="4924875" y="1902675"/>
            <a:ext cx="1456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5 6 7 8 9</a:t>
            </a:r>
            <a:r>
              <a:rPr lang="en-US"/>
              <a:t>]</a:t>
            </a:r>
            <a:endParaRPr/>
          </a:p>
        </p:txBody>
      </p:sp>
      <p:sp>
        <p:nvSpPr>
          <p:cNvPr id="505" name="Google Shape;505;p54"/>
          <p:cNvSpPr txBox="1">
            <a:spLocks noGrp="1"/>
          </p:cNvSpPr>
          <p:nvPr>
            <p:ph type="body" idx="1"/>
          </p:nvPr>
        </p:nvSpPr>
        <p:spPr>
          <a:xfrm>
            <a:off x="1866900" y="2517575"/>
            <a:ext cx="1012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0 1 2</a:t>
            </a:r>
            <a:r>
              <a:rPr lang="en-US"/>
              <a:t>] </a:t>
            </a:r>
            <a:endParaRPr/>
          </a:p>
        </p:txBody>
      </p:sp>
      <p:sp>
        <p:nvSpPr>
          <p:cNvPr id="506" name="Google Shape;506;p54"/>
          <p:cNvSpPr txBox="1">
            <a:spLocks noGrp="1"/>
          </p:cNvSpPr>
          <p:nvPr>
            <p:ph type="body" idx="1"/>
          </p:nvPr>
        </p:nvSpPr>
        <p:spPr>
          <a:xfrm>
            <a:off x="3224263" y="25175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3</a:t>
            </a:r>
            <a:r>
              <a:rPr lang="en-US">
                <a:solidFill>
                  <a:srgbClr val="FF9900"/>
                </a:solidFill>
              </a:rPr>
              <a:t> </a:t>
            </a:r>
            <a:r>
              <a:rPr lang="en-US">
                <a:solidFill>
                  <a:srgbClr val="FF0000"/>
                </a:solidFill>
              </a:rPr>
              <a:t>4</a:t>
            </a:r>
            <a:r>
              <a:rPr lang="en-US"/>
              <a:t>]</a:t>
            </a:r>
            <a:endParaRPr/>
          </a:p>
        </p:txBody>
      </p:sp>
      <p:sp>
        <p:nvSpPr>
          <p:cNvPr id="507" name="Google Shape;507;p54"/>
          <p:cNvSpPr txBox="1">
            <a:spLocks noGrp="1"/>
          </p:cNvSpPr>
          <p:nvPr>
            <p:ph type="body" idx="1"/>
          </p:nvPr>
        </p:nvSpPr>
        <p:spPr>
          <a:xfrm>
            <a:off x="302496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chemeClr val="accent6"/>
                </a:solidFill>
              </a:rPr>
              <a:t>3</a:t>
            </a:r>
            <a:r>
              <a:rPr lang="en-US"/>
              <a:t>]</a:t>
            </a:r>
            <a:endParaRPr/>
          </a:p>
        </p:txBody>
      </p:sp>
      <p:sp>
        <p:nvSpPr>
          <p:cNvPr id="508" name="Google Shape;508;p54"/>
          <p:cNvSpPr txBox="1">
            <a:spLocks noGrp="1"/>
          </p:cNvSpPr>
          <p:nvPr>
            <p:ph type="body" idx="1"/>
          </p:nvPr>
        </p:nvSpPr>
        <p:spPr>
          <a:xfrm>
            <a:off x="364851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a:solidFill>
                  <a:srgbClr val="EC1212"/>
                </a:solidFill>
              </a:rPr>
              <a:t>4</a:t>
            </a:r>
            <a:r>
              <a:rPr lang="en-US"/>
              <a:t>]</a:t>
            </a:r>
            <a:endParaRPr/>
          </a:p>
        </p:txBody>
      </p:sp>
      <p:pic>
        <p:nvPicPr>
          <p:cNvPr id="509" name="Google Shape;509;p54"/>
          <p:cNvPicPr preferRelativeResize="0"/>
          <p:nvPr/>
        </p:nvPicPr>
        <p:blipFill>
          <a:blip r:embed="rId3">
            <a:alphaModFix/>
          </a:blip>
          <a:stretch>
            <a:fillRect/>
          </a:stretch>
        </p:blipFill>
        <p:spPr>
          <a:xfrm>
            <a:off x="6507998" y="2069800"/>
            <a:ext cx="429550" cy="429550"/>
          </a:xfrm>
          <a:prstGeom prst="rect">
            <a:avLst/>
          </a:prstGeom>
          <a:noFill/>
          <a:ln>
            <a:noFill/>
          </a:ln>
        </p:spPr>
      </p:pic>
      <p:pic>
        <p:nvPicPr>
          <p:cNvPr id="510" name="Google Shape;510;p54"/>
          <p:cNvPicPr preferRelativeResize="0"/>
          <p:nvPr/>
        </p:nvPicPr>
        <p:blipFill>
          <a:blip r:embed="rId3">
            <a:alphaModFix/>
          </a:blip>
          <a:stretch>
            <a:fillRect/>
          </a:stretch>
        </p:blipFill>
        <p:spPr>
          <a:xfrm>
            <a:off x="2807375" y="2750823"/>
            <a:ext cx="280425" cy="280425"/>
          </a:xfrm>
          <a:prstGeom prst="rect">
            <a:avLst/>
          </a:prstGeom>
          <a:noFill/>
          <a:ln>
            <a:noFill/>
          </a:ln>
        </p:spPr>
      </p:pic>
      <p:pic>
        <p:nvPicPr>
          <p:cNvPr id="511" name="Google Shape;511;p54"/>
          <p:cNvPicPr preferRelativeResize="0"/>
          <p:nvPr/>
        </p:nvPicPr>
        <p:blipFill>
          <a:blip r:embed="rId3">
            <a:alphaModFix/>
          </a:blip>
          <a:stretch>
            <a:fillRect/>
          </a:stretch>
        </p:blipFill>
        <p:spPr>
          <a:xfrm>
            <a:off x="3462350" y="3478263"/>
            <a:ext cx="186175" cy="186175"/>
          </a:xfrm>
          <a:prstGeom prst="rect">
            <a:avLst/>
          </a:prstGeom>
          <a:noFill/>
          <a:ln>
            <a:noFill/>
          </a:ln>
        </p:spPr>
      </p:pic>
      <p:pic>
        <p:nvPicPr>
          <p:cNvPr id="512" name="Google Shape;512;p54"/>
          <p:cNvPicPr preferRelativeResize="0"/>
          <p:nvPr/>
        </p:nvPicPr>
        <p:blipFill>
          <a:blip r:embed="rId4">
            <a:alphaModFix/>
          </a:blip>
          <a:stretch>
            <a:fillRect/>
          </a:stretch>
        </p:blipFill>
        <p:spPr>
          <a:xfrm>
            <a:off x="4147844" y="3475936"/>
            <a:ext cx="186175" cy="186175"/>
          </a:xfrm>
          <a:prstGeom prst="rect">
            <a:avLst/>
          </a:prstGeom>
          <a:noFill/>
          <a:ln>
            <a:noFill/>
          </a:ln>
        </p:spPr>
      </p:pic>
      <p:pic>
        <p:nvPicPr>
          <p:cNvPr id="513" name="Google Shape;513;p54"/>
          <p:cNvPicPr preferRelativeResize="0"/>
          <p:nvPr/>
        </p:nvPicPr>
        <p:blipFill>
          <a:blip r:embed="rId3">
            <a:alphaModFix/>
          </a:blip>
          <a:stretch>
            <a:fillRect/>
          </a:stretch>
        </p:blipFill>
        <p:spPr>
          <a:xfrm>
            <a:off x="3976987" y="2759261"/>
            <a:ext cx="280425" cy="280425"/>
          </a:xfrm>
          <a:prstGeom prst="rect">
            <a:avLst/>
          </a:prstGeom>
          <a:noFill/>
          <a:ln>
            <a:noFill/>
          </a:ln>
        </p:spPr>
      </p:pic>
      <p:pic>
        <p:nvPicPr>
          <p:cNvPr id="514" name="Google Shape;514;p54"/>
          <p:cNvPicPr preferRelativeResize="0"/>
          <p:nvPr/>
        </p:nvPicPr>
        <p:blipFill>
          <a:blip r:embed="rId4">
            <a:alphaModFix/>
          </a:blip>
          <a:stretch>
            <a:fillRect/>
          </a:stretch>
        </p:blipFill>
        <p:spPr>
          <a:xfrm>
            <a:off x="3882027" y="2090530"/>
            <a:ext cx="429550" cy="429569"/>
          </a:xfrm>
          <a:prstGeom prst="rect">
            <a:avLst/>
          </a:prstGeom>
          <a:noFill/>
          <a:ln>
            <a:noFill/>
          </a:ln>
        </p:spPr>
      </p:pic>
      <p:pic>
        <p:nvPicPr>
          <p:cNvPr id="515" name="Google Shape;515;p54"/>
          <p:cNvPicPr preferRelativeResize="0"/>
          <p:nvPr/>
        </p:nvPicPr>
        <p:blipFill>
          <a:blip r:embed="rId3">
            <a:alphaModFix/>
          </a:blip>
          <a:stretch>
            <a:fillRect/>
          </a:stretch>
        </p:blipFill>
        <p:spPr>
          <a:xfrm>
            <a:off x="7628150" y="1215075"/>
            <a:ext cx="674749" cy="674749"/>
          </a:xfrm>
          <a:prstGeom prst="rect">
            <a:avLst/>
          </a:prstGeom>
          <a:noFill/>
          <a:ln>
            <a:noFill/>
          </a:ln>
        </p:spPr>
      </p:pic>
      <p:cxnSp>
        <p:nvCxnSpPr>
          <p:cNvPr id="516" name="Google Shape;516;p54"/>
          <p:cNvCxnSpPr/>
          <p:nvPr/>
        </p:nvCxnSpPr>
        <p:spPr>
          <a:xfrm flipH="1">
            <a:off x="4566750" y="3978675"/>
            <a:ext cx="10500" cy="837600"/>
          </a:xfrm>
          <a:prstGeom prst="straightConnector1">
            <a:avLst/>
          </a:prstGeom>
          <a:noFill/>
          <a:ln w="9525" cap="flat" cmpd="sng">
            <a:solidFill>
              <a:schemeClr val="dk2"/>
            </a:solidFill>
            <a:prstDash val="solid"/>
            <a:round/>
            <a:headEnd type="none" w="med" len="med"/>
            <a:tailEnd type="triangle" w="med" len="med"/>
          </a:ln>
        </p:spPr>
      </p:cxnSp>
      <p:sp>
        <p:nvSpPr>
          <p:cNvPr id="517" name="Google Shape;517;p54"/>
          <p:cNvSpPr txBox="1"/>
          <p:nvPr/>
        </p:nvSpPr>
        <p:spPr>
          <a:xfrm>
            <a:off x="2431200" y="5015225"/>
            <a:ext cx="42816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Variables 0-4 must be kept in double-precision.</a:t>
            </a:r>
            <a:endParaRPr/>
          </a:p>
        </p:txBody>
      </p:sp>
      <p:sp>
        <p:nvSpPr>
          <p:cNvPr id="518" name="Google Shape;518;p54"/>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55"/>
          <p:cNvSpPr txBox="1">
            <a:spLocks noGrp="1"/>
          </p:cNvSpPr>
          <p:nvPr>
            <p:ph type="title"/>
          </p:nvPr>
        </p:nvSpPr>
        <p:spPr>
          <a:xfrm>
            <a:off x="1152000" y="877500"/>
            <a:ext cx="6840000" cy="3960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6000"/>
              <a:buFont typeface="Calibri"/>
              <a:buNone/>
            </a:pPr>
            <a:r>
              <a:rPr lang="en-US"/>
              <a:t>Validating a simulation</a:t>
            </a:r>
            <a:endParaRPr sz="6000" b="1" i="0" u="none" strike="noStrike" cap="none">
              <a:solidFill>
                <a:schemeClr val="accent1"/>
              </a:solidFill>
              <a:latin typeface="Calibri"/>
              <a:ea typeface="Calibri"/>
              <a:cs typeface="Calibri"/>
              <a:sym typeface="Calibri"/>
            </a:endParaRPr>
          </a:p>
        </p:txBody>
      </p:sp>
      <p:sp>
        <p:nvSpPr>
          <p:cNvPr id="524" name="Google Shape;524;p5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9"/>
          <p:cNvSpPr txBox="1">
            <a:spLocks noGrp="1"/>
          </p:cNvSpPr>
          <p:nvPr>
            <p:ph type="title"/>
          </p:nvPr>
        </p:nvSpPr>
        <p:spPr>
          <a:xfrm>
            <a:off x="1152000" y="877500"/>
            <a:ext cx="6840000" cy="3960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6000"/>
              <a:buFont typeface="Calibri"/>
              <a:buNone/>
            </a:pPr>
            <a:r>
              <a:rPr lang="en-US" sz="6000" b="1" i="0" u="none" strike="noStrike" cap="none">
                <a:solidFill>
                  <a:schemeClr val="accent1"/>
                </a:solidFill>
                <a:latin typeface="Calibri"/>
                <a:ea typeface="Calibri"/>
                <a:cs typeface="Calibri"/>
                <a:sym typeface="Calibri"/>
              </a:rPr>
              <a:t>Introduction</a:t>
            </a:r>
            <a:endParaRPr sz="6000" b="1" i="0" u="none" strike="noStrike" cap="none">
              <a:solidFill>
                <a:schemeClr val="accent1"/>
              </a:solidFill>
              <a:latin typeface="Calibri"/>
              <a:ea typeface="Calibri"/>
              <a:cs typeface="Calibri"/>
              <a:sym typeface="Calibri"/>
            </a:endParaRPr>
          </a:p>
        </p:txBody>
      </p:sp>
      <p:sp>
        <p:nvSpPr>
          <p:cNvPr id="158" name="Google Shape;158;p29"/>
          <p:cNvSpPr/>
          <p:nvPr/>
        </p:nvSpPr>
        <p:spPr>
          <a:xfrm>
            <a:off x="4453217" y="3244334"/>
            <a:ext cx="23756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 </a:t>
            </a:r>
            <a:endParaRPr/>
          </a:p>
        </p:txBody>
      </p:sp>
      <p:sp>
        <p:nvSpPr>
          <p:cNvPr id="159" name="Google Shape;159;p29"/>
          <p:cNvSpPr/>
          <p:nvPr/>
        </p:nvSpPr>
        <p:spPr>
          <a:xfrm>
            <a:off x="4453217" y="3244334"/>
            <a:ext cx="23756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160" name="Google Shape;160;p29"/>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56"/>
          <p:cNvSpPr txBox="1">
            <a:spLocks noGrp="1"/>
          </p:cNvSpPr>
          <p:nvPr>
            <p:ph type="title"/>
          </p:nvPr>
        </p:nvSpPr>
        <p:spPr>
          <a:xfrm>
            <a:off x="1152000" y="877500"/>
            <a:ext cx="6840000" cy="3960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6000"/>
              <a:buFont typeface="Calibri"/>
              <a:buNone/>
            </a:pPr>
            <a:r>
              <a:rPr lang="en-US" strike="sngStrike"/>
              <a:t>Validating </a:t>
            </a:r>
            <a:r>
              <a:rPr lang="en-US"/>
              <a:t>a simulation</a:t>
            </a:r>
            <a:endParaRPr sz="6000" b="1" i="0" u="none" strike="noStrike" cap="none">
              <a:solidFill>
                <a:schemeClr val="accent1"/>
              </a:solidFill>
              <a:latin typeface="Calibri"/>
              <a:ea typeface="Calibri"/>
              <a:cs typeface="Calibri"/>
              <a:sym typeface="Calibri"/>
            </a:endParaRPr>
          </a:p>
        </p:txBody>
      </p:sp>
      <p:sp>
        <p:nvSpPr>
          <p:cNvPr id="530" name="Google Shape;530;p56"/>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57"/>
          <p:cNvSpPr txBox="1">
            <a:spLocks noGrp="1"/>
          </p:cNvSpPr>
          <p:nvPr>
            <p:ph type="title"/>
          </p:nvPr>
        </p:nvSpPr>
        <p:spPr>
          <a:xfrm>
            <a:off x="1152000" y="877500"/>
            <a:ext cx="6840000" cy="3960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6000"/>
              <a:buFont typeface="Calibri"/>
              <a:buNone/>
            </a:pPr>
            <a:r>
              <a:rPr lang="en-US"/>
              <a:t>Verifying a simulation</a:t>
            </a:r>
            <a:endParaRPr sz="6000" b="1" i="0" u="none" strike="noStrike" cap="none">
              <a:solidFill>
                <a:schemeClr val="accent1"/>
              </a:solidFill>
              <a:latin typeface="Calibri"/>
              <a:ea typeface="Calibri"/>
              <a:cs typeface="Calibri"/>
              <a:sym typeface="Calibri"/>
            </a:endParaRPr>
          </a:p>
        </p:txBody>
      </p:sp>
      <p:sp>
        <p:nvSpPr>
          <p:cNvPr id="536" name="Google Shape;536;p5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58"/>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Verifying a non-linear </a:t>
            </a:r>
            <a:r>
              <a:rPr lang="en-US" dirty="0" smtClean="0"/>
              <a:t>model:</a:t>
            </a:r>
            <a:endParaRPr dirty="0"/>
          </a:p>
          <a:p>
            <a:pPr marL="0" lvl="0" indent="0" algn="ctr" rtl="0">
              <a:spcBef>
                <a:spcPts val="0"/>
              </a:spcBef>
              <a:spcAft>
                <a:spcPts val="0"/>
              </a:spcAft>
              <a:buNone/>
            </a:pPr>
            <a:r>
              <a:rPr lang="en-US" dirty="0"/>
              <a:t>a simple example</a:t>
            </a:r>
            <a:endParaRPr dirty="0"/>
          </a:p>
        </p:txBody>
      </p:sp>
      <p:pic>
        <p:nvPicPr>
          <p:cNvPr id="543" name="Google Shape;543;p58"/>
          <p:cNvPicPr preferRelativeResize="0"/>
          <p:nvPr/>
        </p:nvPicPr>
        <p:blipFill rotWithShape="1">
          <a:blip r:embed="rId3">
            <a:alphaModFix/>
          </a:blip>
          <a:srcRect/>
          <a:stretch/>
        </p:blipFill>
        <p:spPr>
          <a:xfrm>
            <a:off x="3700328" y="2679281"/>
            <a:ext cx="1743330" cy="1499444"/>
          </a:xfrm>
          <a:prstGeom prst="rect">
            <a:avLst/>
          </a:prstGeom>
          <a:noFill/>
          <a:ln>
            <a:noFill/>
          </a:ln>
        </p:spPr>
      </p:pic>
      <p:sp>
        <p:nvSpPr>
          <p:cNvPr id="544" name="Google Shape;544;p58"/>
          <p:cNvSpPr txBox="1">
            <a:spLocks noGrp="1"/>
          </p:cNvSpPr>
          <p:nvPr>
            <p:ph type="body" idx="1"/>
          </p:nvPr>
        </p:nvSpPr>
        <p:spPr>
          <a:xfrm>
            <a:off x="464803" y="1215072"/>
            <a:ext cx="8229600" cy="48333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0070C0"/>
              </a:buClr>
              <a:buSzPts val="2400"/>
              <a:buFont typeface="Arial"/>
              <a:buChar char="•"/>
            </a:pPr>
            <a:r>
              <a:rPr lang="en-US"/>
              <a:t>A simple example:</a:t>
            </a:r>
            <a:endParaRPr/>
          </a:p>
          <a:p>
            <a:pPr marL="685800" marR="0" lvl="1" indent="-228600" algn="l" rtl="0">
              <a:lnSpc>
                <a:spcPct val="90000"/>
              </a:lnSpc>
              <a:spcBef>
                <a:spcPts val="0"/>
              </a:spcBef>
              <a:spcAft>
                <a:spcPts val="0"/>
              </a:spcAft>
              <a:buSzPts val="2000"/>
              <a:buChar char="•"/>
            </a:pPr>
            <a:r>
              <a:rPr lang="en-US"/>
              <a:t>Lorenz system</a:t>
            </a:r>
            <a:endParaRPr/>
          </a:p>
        </p:txBody>
      </p:sp>
      <p:sp>
        <p:nvSpPr>
          <p:cNvPr id="545" name="Google Shape;545;p58"/>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59" descr="{\begin{aligned}{\frac {\mathrm {d} x}{\mathrm {d} t}}&amp;=\sigma (y-x),\\{\frac {\mathrm {d} y}{\mathrm {d} t}}&amp;=x(\rho -z)-y,\\{\frac {\mathrm {d} z}{\mathrm {d} t}}&amp;=xy-\beta z.\end{aligned}}"/>
          <p:cNvSpPr/>
          <p:nvPr/>
        </p:nvSpPr>
        <p:spPr>
          <a:xfrm>
            <a:off x="1808286" y="849924"/>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1" name="Google Shape;551;p59"/>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Verifying a non-linear </a:t>
            </a:r>
            <a:r>
              <a:rPr lang="en-US" dirty="0" smtClean="0"/>
              <a:t>model:</a:t>
            </a:r>
            <a:endParaRPr dirty="0"/>
          </a:p>
          <a:p>
            <a:pPr marL="0" lvl="0" indent="0" algn="ctr" rtl="0">
              <a:spcBef>
                <a:spcPts val="0"/>
              </a:spcBef>
              <a:spcAft>
                <a:spcPts val="0"/>
              </a:spcAft>
              <a:buNone/>
            </a:pPr>
            <a:r>
              <a:rPr lang="en-US" dirty="0"/>
              <a:t>a simple example</a:t>
            </a:r>
            <a:endParaRPr dirty="0"/>
          </a:p>
        </p:txBody>
      </p:sp>
      <p:sp>
        <p:nvSpPr>
          <p:cNvPr id="553" name="Google Shape;553;p59"/>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33</a:t>
            </a:fld>
            <a:endParaRPr/>
          </a:p>
        </p:txBody>
      </p:sp>
      <p:pic>
        <p:nvPicPr>
          <p:cNvPr id="4" name="LorenzDifferentPrecisionsWithLinesAndTime_fix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1775" y="1154724"/>
            <a:ext cx="7035655" cy="5276741"/>
          </a:xfrm>
          <a:prstGeom prst="rect">
            <a:avLst/>
          </a:prstGeom>
        </p:spPr>
      </p:pic>
      <p:sp>
        <p:nvSpPr>
          <p:cNvPr id="2" name="Rectangle 1"/>
          <p:cNvSpPr/>
          <p:nvPr/>
        </p:nvSpPr>
        <p:spPr>
          <a:xfrm>
            <a:off x="2311153" y="5975921"/>
            <a:ext cx="4647729" cy="246221"/>
          </a:xfrm>
          <a:prstGeom prst="rect">
            <a:avLst/>
          </a:prstGeom>
        </p:spPr>
        <p:txBody>
          <a:bodyPr wrap="square">
            <a:spAutoFit/>
          </a:bodyPr>
          <a:lstStyle/>
          <a:p>
            <a:r>
              <a:rPr lang="en-US" sz="1000" dirty="0"/>
              <a:t>https://drive.google.com/open?id=1FeVlOX4DL8GlXAAKdAPytQCQgNFdNJ5H</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60"/>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Verifying a non-linear </a:t>
            </a:r>
            <a:r>
              <a:rPr lang="en-US" dirty="0" smtClean="0"/>
              <a:t>model:</a:t>
            </a:r>
            <a:endParaRPr dirty="0"/>
          </a:p>
          <a:p>
            <a:pPr marL="0" lvl="0" indent="0" algn="ctr" rtl="0">
              <a:spcBef>
                <a:spcPts val="0"/>
              </a:spcBef>
              <a:spcAft>
                <a:spcPts val="0"/>
              </a:spcAft>
              <a:buNone/>
            </a:pPr>
            <a:r>
              <a:rPr lang="en-US" dirty="0"/>
              <a:t>a simple example</a:t>
            </a:r>
            <a:endParaRPr dirty="0"/>
          </a:p>
        </p:txBody>
      </p:sp>
      <p:sp>
        <p:nvSpPr>
          <p:cNvPr id="560" name="Google Shape;560;p60"/>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34</a:t>
            </a:fld>
            <a:endParaRPr/>
          </a:p>
        </p:txBody>
      </p:sp>
      <p:pic>
        <p:nvPicPr>
          <p:cNvPr id="5" name="LorenzEnsemb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9230" y="1105076"/>
            <a:ext cx="7320745" cy="5490558"/>
          </a:xfrm>
          <a:prstGeom prst="rect">
            <a:avLst/>
          </a:prstGeom>
        </p:spPr>
      </p:pic>
      <p:sp>
        <p:nvSpPr>
          <p:cNvPr id="2" name="TextBox 1"/>
          <p:cNvSpPr txBox="1"/>
          <p:nvPr/>
        </p:nvSpPr>
        <p:spPr>
          <a:xfrm>
            <a:off x="2357679" y="5951467"/>
            <a:ext cx="4443845" cy="246221"/>
          </a:xfrm>
          <a:prstGeom prst="rect">
            <a:avLst/>
          </a:prstGeom>
          <a:noFill/>
        </p:spPr>
        <p:txBody>
          <a:bodyPr wrap="none" rtlCol="0">
            <a:spAutoFit/>
          </a:bodyPr>
          <a:lstStyle/>
          <a:p>
            <a:r>
              <a:rPr lang="en-US" sz="1000" dirty="0"/>
              <a:t>https://drive.google.com/open?id=14H-2dsZl0zkcGcxiaFIBnMAUdo5kuqHO</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61"/>
          <p:cNvPicPr preferRelativeResize="0"/>
          <p:nvPr/>
        </p:nvPicPr>
        <p:blipFill>
          <a:blip r:embed="rId3">
            <a:alphaModFix/>
          </a:blip>
          <a:stretch>
            <a:fillRect/>
          </a:stretch>
        </p:blipFill>
        <p:spPr>
          <a:xfrm>
            <a:off x="762000" y="1361193"/>
            <a:ext cx="7620000" cy="4572000"/>
          </a:xfrm>
          <a:prstGeom prst="rect">
            <a:avLst/>
          </a:prstGeom>
          <a:noFill/>
          <a:ln>
            <a:noFill/>
          </a:ln>
        </p:spPr>
      </p:pic>
      <p:sp>
        <p:nvSpPr>
          <p:cNvPr id="567" name="Google Shape;567;p61"/>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Verifying a non-linear </a:t>
            </a:r>
            <a:r>
              <a:rPr lang="en-US" dirty="0" smtClean="0"/>
              <a:t>model:</a:t>
            </a:r>
            <a:endParaRPr dirty="0"/>
          </a:p>
          <a:p>
            <a:pPr marL="0" lvl="0" indent="0" algn="ctr" rtl="0">
              <a:spcBef>
                <a:spcPts val="0"/>
              </a:spcBef>
              <a:spcAft>
                <a:spcPts val="0"/>
              </a:spcAft>
              <a:buNone/>
            </a:pPr>
            <a:r>
              <a:rPr lang="en-US" dirty="0"/>
              <a:t>a simple example</a:t>
            </a:r>
            <a:endParaRPr dirty="0"/>
          </a:p>
        </p:txBody>
      </p:sp>
      <p:sp>
        <p:nvSpPr>
          <p:cNvPr id="568" name="Google Shape;568;p61"/>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62"/>
          <p:cNvSpPr txBox="1">
            <a:spLocks noGrp="1"/>
          </p:cNvSpPr>
          <p:nvPr>
            <p:ph type="title"/>
          </p:nvPr>
        </p:nvSpPr>
        <p:spPr>
          <a:xfrm>
            <a:off x="1152000" y="877500"/>
            <a:ext cx="6840000" cy="3960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6000"/>
              <a:buFont typeface="Calibri"/>
              <a:buNone/>
            </a:pPr>
            <a:r>
              <a:rPr lang="en-US"/>
              <a:t>NEMO</a:t>
            </a:r>
            <a:endParaRPr/>
          </a:p>
          <a:p>
            <a:pPr marL="0" marR="0" lvl="0" indent="0" algn="ctr" rtl="0">
              <a:lnSpc>
                <a:spcPct val="90000"/>
              </a:lnSpc>
              <a:spcBef>
                <a:spcPts val="0"/>
              </a:spcBef>
              <a:spcAft>
                <a:spcPts val="0"/>
              </a:spcAft>
              <a:buClr>
                <a:schemeClr val="accent1"/>
              </a:buClr>
              <a:buSzPts val="6000"/>
              <a:buFont typeface="Calibri"/>
              <a:buNone/>
            </a:pPr>
            <a:r>
              <a:rPr lang="en-US"/>
              <a:t>Precision Analysis </a:t>
            </a:r>
            <a:endParaRPr sz="6000" b="1" i="0" u="none" strike="noStrike" cap="none">
              <a:solidFill>
                <a:schemeClr val="accent1"/>
              </a:solidFill>
              <a:latin typeface="Calibri"/>
              <a:ea typeface="Calibri"/>
              <a:cs typeface="Calibri"/>
              <a:sym typeface="Calibri"/>
            </a:endParaRPr>
          </a:p>
        </p:txBody>
      </p:sp>
      <p:sp>
        <p:nvSpPr>
          <p:cNvPr id="574" name="Google Shape;574;p62"/>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63"/>
          <p:cNvSpPr txBox="1">
            <a:spLocks noGrp="1"/>
          </p:cNvSpPr>
          <p:nvPr>
            <p:ph type="title"/>
          </p:nvPr>
        </p:nvSpPr>
        <p:spPr>
          <a:xfrm>
            <a:off x="464803" y="217893"/>
            <a:ext cx="8229600" cy="838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n-US" sz="3500" b="1" i="0" u="none" strike="noStrike" cap="none">
                <a:solidFill>
                  <a:schemeClr val="accent1"/>
                </a:solidFill>
                <a:latin typeface="Calibri"/>
                <a:ea typeface="Calibri"/>
                <a:cs typeface="Calibri"/>
                <a:sym typeface="Calibri"/>
              </a:rPr>
              <a:t>Reduced Precision Emulator</a:t>
            </a:r>
            <a:endParaRPr sz="3500" b="1" i="0" u="none" strike="noStrike" cap="none">
              <a:solidFill>
                <a:schemeClr val="accent1"/>
              </a:solidFill>
              <a:latin typeface="Calibri"/>
              <a:ea typeface="Calibri"/>
              <a:cs typeface="Calibri"/>
              <a:sym typeface="Calibri"/>
            </a:endParaRPr>
          </a:p>
        </p:txBody>
      </p:sp>
      <p:pic>
        <p:nvPicPr>
          <p:cNvPr id="580" name="Google Shape;580;p63"/>
          <p:cNvPicPr preferRelativeResize="0"/>
          <p:nvPr/>
        </p:nvPicPr>
        <p:blipFill rotWithShape="1">
          <a:blip r:embed="rId3">
            <a:alphaModFix/>
          </a:blip>
          <a:srcRect/>
          <a:stretch/>
        </p:blipFill>
        <p:spPr>
          <a:xfrm>
            <a:off x="1722370" y="1296139"/>
            <a:ext cx="6061982" cy="6858000"/>
          </a:xfrm>
          <a:prstGeom prst="rect">
            <a:avLst/>
          </a:prstGeom>
          <a:noFill/>
          <a:ln>
            <a:noFill/>
          </a:ln>
          <a:effectLst>
            <a:outerShdw blurRad="292100" dist="139700" dir="2700000" algn="tl" rotWithShape="0">
              <a:srgbClr val="333333">
                <a:alpha val="64709"/>
              </a:srgbClr>
            </a:outerShdw>
          </a:effectLst>
        </p:spPr>
      </p:pic>
      <p:pic>
        <p:nvPicPr>
          <p:cNvPr id="581" name="Google Shape;581;p63"/>
          <p:cNvPicPr preferRelativeResize="0"/>
          <p:nvPr/>
        </p:nvPicPr>
        <p:blipFill rotWithShape="1">
          <a:blip r:embed="rId4">
            <a:alphaModFix/>
          </a:blip>
          <a:srcRect/>
          <a:stretch/>
        </p:blipFill>
        <p:spPr>
          <a:xfrm>
            <a:off x="2144500" y="1644877"/>
            <a:ext cx="5415380" cy="6857999"/>
          </a:xfrm>
          <a:prstGeom prst="rect">
            <a:avLst/>
          </a:prstGeom>
          <a:noFill/>
          <a:ln>
            <a:noFill/>
          </a:ln>
          <a:effectLst>
            <a:outerShdw blurRad="635000" dist="355600" dir="12420000" sx="109000" sy="109000" algn="tl" rotWithShape="0">
              <a:srgbClr val="525252">
                <a:alpha val="64709"/>
              </a:srgbClr>
            </a:outerShdw>
          </a:effectLst>
        </p:spPr>
      </p:pic>
      <p:sp>
        <p:nvSpPr>
          <p:cNvPr id="582" name="Google Shape;582;p6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1"/>
                                        </p:tgtEl>
                                        <p:attrNameLst>
                                          <p:attrName>style.visibility</p:attrName>
                                        </p:attrNameLst>
                                      </p:cBhvr>
                                      <p:to>
                                        <p:strVal val="visible"/>
                                      </p:to>
                                    </p:set>
                                    <p:animEffect transition="in" filter="fade">
                                      <p:cBhvr>
                                        <p:cTn id="7" dur="500"/>
                                        <p:tgtEl>
                                          <p:spTgt spid="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64"/>
          <p:cNvSpPr txBox="1">
            <a:spLocks noGrp="1"/>
          </p:cNvSpPr>
          <p:nvPr>
            <p:ph type="title"/>
          </p:nvPr>
        </p:nvSpPr>
        <p:spPr>
          <a:xfrm>
            <a:off x="464803" y="217893"/>
            <a:ext cx="8229600" cy="838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n-US" sz="3500" b="1" i="0" u="none" strike="noStrike" cap="none">
                <a:solidFill>
                  <a:schemeClr val="accent1"/>
                </a:solidFill>
                <a:latin typeface="Calibri"/>
                <a:ea typeface="Calibri"/>
                <a:cs typeface="Calibri"/>
                <a:sym typeface="Calibri"/>
              </a:rPr>
              <a:t>Implementing the emulator</a:t>
            </a:r>
            <a:endParaRPr sz="3500" b="1" i="0" u="none" strike="noStrike" cap="none">
              <a:solidFill>
                <a:schemeClr val="accent1"/>
              </a:solidFill>
              <a:latin typeface="Calibri"/>
              <a:ea typeface="Calibri"/>
              <a:cs typeface="Calibri"/>
              <a:sym typeface="Calibri"/>
            </a:endParaRPr>
          </a:p>
        </p:txBody>
      </p:sp>
      <p:sp>
        <p:nvSpPr>
          <p:cNvPr id="588" name="Google Shape;588;p64"/>
          <p:cNvSpPr/>
          <p:nvPr/>
        </p:nvSpPr>
        <p:spPr>
          <a:xfrm>
            <a:off x="973956" y="1270533"/>
            <a:ext cx="7866000" cy="9234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 Python tool to automate the implementation process was created.</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pic>
        <p:nvPicPr>
          <p:cNvPr id="589" name="Google Shape;589;p64"/>
          <p:cNvPicPr preferRelativeResize="0"/>
          <p:nvPr/>
        </p:nvPicPr>
        <p:blipFill rotWithShape="1">
          <a:blip r:embed="rId3">
            <a:alphaModFix/>
          </a:blip>
          <a:srcRect r="6103"/>
          <a:stretch/>
        </p:blipFill>
        <p:spPr>
          <a:xfrm>
            <a:off x="1070673" y="2293806"/>
            <a:ext cx="7220623" cy="5381564"/>
          </a:xfrm>
          <a:prstGeom prst="rect">
            <a:avLst/>
          </a:prstGeom>
          <a:noFill/>
          <a:ln>
            <a:noFill/>
          </a:ln>
          <a:effectLst>
            <a:outerShdw blurRad="292100" dist="139700" dir="2700000" algn="tl" rotWithShape="0">
              <a:srgbClr val="333333">
                <a:alpha val="64709"/>
              </a:srgbClr>
            </a:outerShdw>
          </a:effectLst>
        </p:spPr>
      </p:pic>
      <p:sp>
        <p:nvSpPr>
          <p:cNvPr id="590" name="Google Shape;590;p64"/>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8">
                                            <p:txEl>
                                              <p:pRg st="0" end="0"/>
                                            </p:txEl>
                                          </p:spTgt>
                                        </p:tgtEl>
                                        <p:attrNameLst>
                                          <p:attrName>style.visibility</p:attrName>
                                        </p:attrNameLst>
                                      </p:cBhvr>
                                      <p:to>
                                        <p:strVal val="visible"/>
                                      </p:to>
                                    </p:set>
                                    <p:animEffect transition="in" filter="fade">
                                      <p:cBhvr>
                                        <p:cTn id="7" dur="500"/>
                                        <p:tgtEl>
                                          <p:spTgt spid="5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8">
                                            <p:txEl>
                                              <p:pRg st="1" end="1"/>
                                            </p:txEl>
                                          </p:spTgt>
                                        </p:tgtEl>
                                        <p:attrNameLst>
                                          <p:attrName>style.visibility</p:attrName>
                                        </p:attrNameLst>
                                      </p:cBhvr>
                                      <p:to>
                                        <p:strVal val="visible"/>
                                      </p:to>
                                    </p:set>
                                    <p:animEffect transition="in" filter="fade">
                                      <p:cBhvr>
                                        <p:cTn id="12" dur="500"/>
                                        <p:tgtEl>
                                          <p:spTgt spid="5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9"/>
                                        </p:tgtEl>
                                        <p:attrNameLst>
                                          <p:attrName>style.visibility</p:attrName>
                                        </p:attrNameLst>
                                      </p:cBhvr>
                                      <p:to>
                                        <p:strVal val="visible"/>
                                      </p:to>
                                    </p:set>
                                    <p:animEffect transition="in" filter="fade">
                                      <p:cBhvr>
                                        <p:cTn id="17" dur="500"/>
                                        <p:tgtEl>
                                          <p:spTgt spid="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65"/>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RPE in NEMO:</a:t>
            </a:r>
            <a:endParaRPr/>
          </a:p>
          <a:p>
            <a:pPr marL="0" lvl="0" indent="0" algn="ctr" rtl="0">
              <a:spcBef>
                <a:spcPts val="0"/>
              </a:spcBef>
              <a:spcAft>
                <a:spcPts val="0"/>
              </a:spcAft>
              <a:buNone/>
            </a:pPr>
            <a:r>
              <a:rPr lang="en-US"/>
              <a:t>What we can do with it?</a:t>
            </a:r>
            <a:endParaRPr/>
          </a:p>
        </p:txBody>
      </p:sp>
      <p:sp>
        <p:nvSpPr>
          <p:cNvPr id="597" name="Google Shape;597;p65"/>
          <p:cNvSpPr txBox="1">
            <a:spLocks noGrp="1"/>
          </p:cNvSpPr>
          <p:nvPr>
            <p:ph type="body" idx="1"/>
          </p:nvPr>
        </p:nvSpPr>
        <p:spPr>
          <a:xfrm>
            <a:off x="464803" y="1215072"/>
            <a:ext cx="8229600" cy="4833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With a </a:t>
            </a:r>
            <a:r>
              <a:rPr lang="en-US" b="1"/>
              <a:t>single binary</a:t>
            </a:r>
            <a:r>
              <a:rPr lang="en-US"/>
              <a:t>, we can specify the number of significant bits used for each real variable declaration within the code through a </a:t>
            </a:r>
            <a:r>
              <a:rPr lang="en-US" b="1"/>
              <a:t>namelist</a:t>
            </a:r>
            <a:r>
              <a:rPr lang="en-US"/>
              <a:t>.</a:t>
            </a:r>
            <a:endParaRPr/>
          </a:p>
        </p:txBody>
      </p:sp>
      <p:pic>
        <p:nvPicPr>
          <p:cNvPr id="598" name="Google Shape;598;p65"/>
          <p:cNvPicPr preferRelativeResize="0"/>
          <p:nvPr/>
        </p:nvPicPr>
        <p:blipFill rotWithShape="1">
          <a:blip r:embed="rId3">
            <a:alphaModFix/>
          </a:blip>
          <a:srcRect b="36684"/>
          <a:stretch/>
        </p:blipFill>
        <p:spPr>
          <a:xfrm>
            <a:off x="1183150" y="3118426"/>
            <a:ext cx="6777699" cy="2869975"/>
          </a:xfrm>
          <a:prstGeom prst="rect">
            <a:avLst/>
          </a:prstGeom>
          <a:noFill/>
          <a:ln>
            <a:noFill/>
          </a:ln>
          <a:effectLst>
            <a:outerShdw blurRad="292100" dist="139700" dir="2700000" algn="tl" rotWithShape="0">
              <a:srgbClr val="333333">
                <a:alpha val="64709"/>
              </a:srgbClr>
            </a:outerShdw>
          </a:effectLst>
        </p:spPr>
      </p:pic>
      <p:sp>
        <p:nvSpPr>
          <p:cNvPr id="599" name="Google Shape;599;p6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0"/>
          <p:cNvSpPr txBox="1">
            <a:spLocks noGrp="1"/>
          </p:cNvSpPr>
          <p:nvPr>
            <p:ph type="title"/>
          </p:nvPr>
        </p:nvSpPr>
        <p:spPr>
          <a:xfrm>
            <a:off x="464803" y="217893"/>
            <a:ext cx="8229600" cy="838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3500"/>
              <a:buNone/>
            </a:pPr>
            <a:r>
              <a:rPr lang="en-US"/>
              <a:t>Motivation</a:t>
            </a:r>
            <a:endParaRPr/>
          </a:p>
        </p:txBody>
      </p:sp>
      <p:pic>
        <p:nvPicPr>
          <p:cNvPr id="167" name="Google Shape;167;p30"/>
          <p:cNvPicPr preferRelativeResize="0"/>
          <p:nvPr/>
        </p:nvPicPr>
        <p:blipFill rotWithShape="1">
          <a:blip r:embed="rId3">
            <a:alphaModFix/>
          </a:blip>
          <a:srcRect/>
          <a:stretch/>
        </p:blipFill>
        <p:spPr>
          <a:xfrm>
            <a:off x="152400" y="1208793"/>
            <a:ext cx="8839006" cy="4971943"/>
          </a:xfrm>
          <a:prstGeom prst="rect">
            <a:avLst/>
          </a:prstGeom>
          <a:noFill/>
          <a:ln>
            <a:noFill/>
          </a:ln>
        </p:spPr>
      </p:pic>
      <p:sp>
        <p:nvSpPr>
          <p:cNvPr id="168" name="Google Shape;168;p30"/>
          <p:cNvSpPr txBox="1"/>
          <p:nvPr/>
        </p:nvSpPr>
        <p:spPr>
          <a:xfrm>
            <a:off x="3556050" y="6333125"/>
            <a:ext cx="2031900" cy="40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Calibri"/>
                <a:ea typeface="Calibri"/>
                <a:cs typeface="Calibri"/>
                <a:sym typeface="Calibri"/>
              </a:rPr>
              <a:t>Source: </a:t>
            </a:r>
            <a:r>
              <a:rPr lang="en-US" sz="900" b="1" i="0" u="none" strike="noStrike" cap="none">
                <a:solidFill>
                  <a:srgbClr val="000000"/>
                </a:solidFill>
                <a:latin typeface="Calibri"/>
                <a:ea typeface="Calibri"/>
                <a:cs typeface="Calibri"/>
                <a:sym typeface="Calibri"/>
              </a:rPr>
              <a:t>@ed_hawkins</a:t>
            </a:r>
            <a:endParaRPr sz="900" b="1" i="0" u="none" strike="noStrike" cap="none">
              <a:solidFill>
                <a:srgbClr val="000000"/>
              </a:solidFill>
              <a:latin typeface="Calibri"/>
              <a:ea typeface="Calibri"/>
              <a:cs typeface="Calibri"/>
              <a:sym typeface="Calibri"/>
            </a:endParaRPr>
          </a:p>
        </p:txBody>
      </p:sp>
      <p:sp>
        <p:nvSpPr>
          <p:cNvPr id="169" name="Google Shape;169;p30"/>
          <p:cNvSpPr txBox="1">
            <a:spLocks noGrp="1"/>
          </p:cNvSpPr>
          <p:nvPr>
            <p:ph type="sldNum" idx="12"/>
          </p:nvPr>
        </p:nvSpPr>
        <p:spPr>
          <a:xfrm>
            <a:off x="8604448" y="6357553"/>
            <a:ext cx="442500" cy="412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100"/>
              <a:buFont typeface="Arial"/>
              <a:buNone/>
            </a:pPr>
            <a:fld id="{00000000-1234-1234-1234-123412341234}" type="slidenum">
              <a:rPr lang="en-US"/>
              <a:t>4</a:t>
            </a:fld>
            <a:endParaRPr/>
          </a:p>
        </p:txBody>
      </p:sp>
      <p:sp>
        <p:nvSpPr>
          <p:cNvPr id="170" name="Google Shape;170;p30"/>
          <p:cNvSpPr/>
          <p:nvPr/>
        </p:nvSpPr>
        <p:spPr>
          <a:xfrm>
            <a:off x="290800" y="3482974"/>
            <a:ext cx="8577600" cy="1376100"/>
          </a:xfrm>
          <a:prstGeom prst="rect">
            <a:avLst/>
          </a:pr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Nowadays,</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000000"/>
                </a:solidFill>
                <a:latin typeface="Arial"/>
                <a:ea typeface="Arial"/>
                <a:cs typeface="Arial"/>
                <a:sym typeface="Arial"/>
              </a:rPr>
              <a:t>only computational models have the potential</a:t>
            </a:r>
            <a:r>
              <a:rPr lang="en-US" sz="3000" b="0" i="0" u="none" strike="noStrike" cap="none">
                <a:solidFill>
                  <a:srgbClr val="000000"/>
                </a:solidFill>
                <a:latin typeface="Arial"/>
                <a:ea typeface="Arial"/>
                <a:cs typeface="Arial"/>
                <a:sym typeface="Arial"/>
              </a:rPr>
              <a:t> </a:t>
            </a:r>
            <a:endParaRPr sz="3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to provide geographically and physically consistent estimates.</a:t>
            </a:r>
            <a:endParaRPr sz="2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1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66"/>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Verifying NEMO</a:t>
            </a:r>
            <a:endParaRPr/>
          </a:p>
        </p:txBody>
      </p:sp>
      <p:pic>
        <p:nvPicPr>
          <p:cNvPr id="606" name="Google Shape;606;p66"/>
          <p:cNvPicPr preferRelativeResize="0"/>
          <p:nvPr/>
        </p:nvPicPr>
        <p:blipFill>
          <a:blip r:embed="rId3">
            <a:alphaModFix/>
          </a:blip>
          <a:stretch>
            <a:fillRect/>
          </a:stretch>
        </p:blipFill>
        <p:spPr>
          <a:xfrm>
            <a:off x="220425" y="2661318"/>
            <a:ext cx="8839200" cy="3790950"/>
          </a:xfrm>
          <a:prstGeom prst="rect">
            <a:avLst/>
          </a:prstGeom>
          <a:noFill/>
          <a:ln>
            <a:noFill/>
          </a:ln>
        </p:spPr>
      </p:pic>
      <p:sp>
        <p:nvSpPr>
          <p:cNvPr id="607" name="Google Shape;607;p66"/>
          <p:cNvSpPr txBox="1">
            <a:spLocks noGrp="1"/>
          </p:cNvSpPr>
          <p:nvPr>
            <p:ph type="body" idx="1"/>
          </p:nvPr>
        </p:nvSpPr>
        <p:spPr>
          <a:xfrm>
            <a:off x="457200" y="1157248"/>
            <a:ext cx="8229600" cy="14652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a:t>Initial conditions perturbed with white noise in the 3D temperature field.</a:t>
            </a:r>
            <a:endParaRPr/>
          </a:p>
          <a:p>
            <a:pPr marL="457200" lvl="0" indent="-381000" algn="l" rtl="0">
              <a:spcBef>
                <a:spcPts val="0"/>
              </a:spcBef>
              <a:spcAft>
                <a:spcPts val="0"/>
              </a:spcAft>
              <a:buSzPts val="2400"/>
              <a:buChar char="-"/>
            </a:pPr>
            <a:r>
              <a:rPr lang="en-US"/>
              <a:t>Evaluating 53 output variables.</a:t>
            </a:r>
            <a:endParaRPr/>
          </a:p>
        </p:txBody>
      </p:sp>
      <p:pic>
        <p:nvPicPr>
          <p:cNvPr id="608" name="Google Shape;608;p66"/>
          <p:cNvPicPr preferRelativeResize="0"/>
          <p:nvPr/>
        </p:nvPicPr>
        <p:blipFill>
          <a:blip r:embed="rId4">
            <a:alphaModFix/>
          </a:blip>
          <a:stretch>
            <a:fillRect/>
          </a:stretch>
        </p:blipFill>
        <p:spPr>
          <a:xfrm>
            <a:off x="2191250" y="2817688"/>
            <a:ext cx="4637626" cy="3478225"/>
          </a:xfrm>
          <a:prstGeom prst="rect">
            <a:avLst/>
          </a:prstGeom>
          <a:noFill/>
          <a:ln>
            <a:noFill/>
          </a:ln>
        </p:spPr>
      </p:pic>
      <p:sp>
        <p:nvSpPr>
          <p:cNvPr id="609" name="Google Shape;609;p66"/>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6"/>
                                        </p:tgtEl>
                                        <p:attrNameLst>
                                          <p:attrName>style.visibility</p:attrName>
                                        </p:attrNameLst>
                                      </p:cBhvr>
                                      <p:to>
                                        <p:strVal val="visible"/>
                                      </p:to>
                                    </p:set>
                                    <p:animEffect transition="in" filter="fade">
                                      <p:cBhvr>
                                        <p:cTn id="7" dur="200"/>
                                        <p:tgtEl>
                                          <p:spTgt spid="6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8"/>
                                        </p:tgtEl>
                                        <p:attrNameLst>
                                          <p:attrName>style.visibility</p:attrName>
                                        </p:attrNameLst>
                                      </p:cBhvr>
                                      <p:to>
                                        <p:strVal val="visible"/>
                                      </p:to>
                                    </p:set>
                                    <p:animEffect transition="in" filter="fade">
                                      <p:cBhvr>
                                        <p:cTn id="12" dur="200"/>
                                        <p:tgtEl>
                                          <p:spTgt spid="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67"/>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Verifying NEMO</a:t>
            </a:r>
            <a:endParaRPr/>
          </a:p>
        </p:txBody>
      </p:sp>
      <p:sp>
        <p:nvSpPr>
          <p:cNvPr id="616" name="Google Shape;616;p67"/>
          <p:cNvSpPr txBox="1">
            <a:spLocks noGrp="1"/>
          </p:cNvSpPr>
          <p:nvPr>
            <p:ph type="body" idx="1"/>
          </p:nvPr>
        </p:nvSpPr>
        <p:spPr>
          <a:xfrm>
            <a:off x="457200" y="1157248"/>
            <a:ext cx="8229600" cy="14652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a:t>Example: Compiling with </a:t>
            </a:r>
            <a:r>
              <a:rPr lang="en-US" b="1"/>
              <a:t>-xHost</a:t>
            </a:r>
            <a:endParaRPr b="1"/>
          </a:p>
        </p:txBody>
      </p:sp>
      <p:pic>
        <p:nvPicPr>
          <p:cNvPr id="617" name="Google Shape;617;p67"/>
          <p:cNvPicPr preferRelativeResize="0"/>
          <p:nvPr/>
        </p:nvPicPr>
        <p:blipFill>
          <a:blip r:embed="rId3">
            <a:alphaModFix/>
          </a:blip>
          <a:stretch>
            <a:fillRect/>
          </a:stretch>
        </p:blipFill>
        <p:spPr>
          <a:xfrm>
            <a:off x="252586" y="2688700"/>
            <a:ext cx="8752174" cy="3732825"/>
          </a:xfrm>
          <a:prstGeom prst="rect">
            <a:avLst/>
          </a:prstGeom>
          <a:noFill/>
          <a:ln>
            <a:noFill/>
          </a:ln>
        </p:spPr>
      </p:pic>
      <p:pic>
        <p:nvPicPr>
          <p:cNvPr id="618" name="Google Shape;618;p67"/>
          <p:cNvPicPr preferRelativeResize="0"/>
          <p:nvPr/>
        </p:nvPicPr>
        <p:blipFill>
          <a:blip r:embed="rId4">
            <a:alphaModFix/>
          </a:blip>
          <a:stretch>
            <a:fillRect/>
          </a:stretch>
        </p:blipFill>
        <p:spPr>
          <a:xfrm>
            <a:off x="1698825" y="2162950"/>
            <a:ext cx="5353426" cy="4015075"/>
          </a:xfrm>
          <a:prstGeom prst="rect">
            <a:avLst/>
          </a:prstGeom>
          <a:noFill/>
          <a:ln>
            <a:noFill/>
          </a:ln>
        </p:spPr>
      </p:pic>
      <p:sp>
        <p:nvSpPr>
          <p:cNvPr id="619" name="Google Shape;619;p6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7"/>
                                        </p:tgtEl>
                                        <p:attrNameLst>
                                          <p:attrName>style.visibility</p:attrName>
                                        </p:attrNameLst>
                                      </p:cBhvr>
                                      <p:to>
                                        <p:strVal val="visible"/>
                                      </p:to>
                                    </p:set>
                                    <p:animEffect transition="in" filter="fade">
                                      <p:cBhvr>
                                        <p:cTn id="7" dur="400"/>
                                        <p:tgtEl>
                                          <p:spTgt spid="6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8"/>
                                        </p:tgtEl>
                                        <p:attrNameLst>
                                          <p:attrName>style.visibility</p:attrName>
                                        </p:attrNameLst>
                                      </p:cBhvr>
                                      <p:to>
                                        <p:strVal val="visible"/>
                                      </p:to>
                                    </p:set>
                                    <p:animEffect transition="in" filter="fade">
                                      <p:cBhvr>
                                        <p:cTn id="12" dur="500"/>
                                        <p:tgtEl>
                                          <p:spTgt spid="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68"/>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Verifying NEMO</a:t>
            </a:r>
            <a:endParaRPr/>
          </a:p>
        </p:txBody>
      </p:sp>
      <p:sp>
        <p:nvSpPr>
          <p:cNvPr id="626" name="Google Shape;626;p68"/>
          <p:cNvSpPr txBox="1">
            <a:spLocks noGrp="1"/>
          </p:cNvSpPr>
          <p:nvPr>
            <p:ph type="body" idx="1"/>
          </p:nvPr>
        </p:nvSpPr>
        <p:spPr>
          <a:xfrm>
            <a:off x="457200" y="1157248"/>
            <a:ext cx="8229600" cy="14652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a:t>Example: Everything in single precision:</a:t>
            </a:r>
            <a:endParaRPr/>
          </a:p>
        </p:txBody>
      </p:sp>
      <p:pic>
        <p:nvPicPr>
          <p:cNvPr id="627" name="Google Shape;627;p68"/>
          <p:cNvPicPr preferRelativeResize="0"/>
          <p:nvPr/>
        </p:nvPicPr>
        <p:blipFill>
          <a:blip r:embed="rId3">
            <a:alphaModFix/>
          </a:blip>
          <a:stretch>
            <a:fillRect/>
          </a:stretch>
        </p:blipFill>
        <p:spPr>
          <a:xfrm>
            <a:off x="160000" y="2017148"/>
            <a:ext cx="8839197" cy="3761564"/>
          </a:xfrm>
          <a:prstGeom prst="rect">
            <a:avLst/>
          </a:prstGeom>
          <a:noFill/>
          <a:ln>
            <a:noFill/>
          </a:ln>
        </p:spPr>
      </p:pic>
      <p:pic>
        <p:nvPicPr>
          <p:cNvPr id="628" name="Google Shape;628;p68"/>
          <p:cNvPicPr preferRelativeResize="0"/>
          <p:nvPr/>
        </p:nvPicPr>
        <p:blipFill>
          <a:blip r:embed="rId4">
            <a:alphaModFix/>
          </a:blip>
          <a:stretch>
            <a:fillRect/>
          </a:stretch>
        </p:blipFill>
        <p:spPr>
          <a:xfrm>
            <a:off x="1531600" y="1716125"/>
            <a:ext cx="6096000" cy="4572000"/>
          </a:xfrm>
          <a:prstGeom prst="rect">
            <a:avLst/>
          </a:prstGeom>
          <a:noFill/>
          <a:ln>
            <a:noFill/>
          </a:ln>
        </p:spPr>
      </p:pic>
      <p:sp>
        <p:nvSpPr>
          <p:cNvPr id="629" name="Google Shape;629;p68"/>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7"/>
                                        </p:tgtEl>
                                        <p:attrNameLst>
                                          <p:attrName>style.visibility</p:attrName>
                                        </p:attrNameLst>
                                      </p:cBhvr>
                                      <p:to>
                                        <p:strVal val="visible"/>
                                      </p:to>
                                    </p:set>
                                    <p:animEffect transition="in" filter="fade">
                                      <p:cBhvr>
                                        <p:cTn id="7" dur="500"/>
                                        <p:tgtEl>
                                          <p:spTgt spid="6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8"/>
                                        </p:tgtEl>
                                        <p:attrNameLst>
                                          <p:attrName>style.visibility</p:attrName>
                                        </p:attrNameLst>
                                      </p:cBhvr>
                                      <p:to>
                                        <p:strVal val="visible"/>
                                      </p:to>
                                    </p:set>
                                    <p:animEffect transition="in" filter="fade">
                                      <p:cBhvr>
                                        <p:cTn id="12" dur="500"/>
                                        <p:tgtEl>
                                          <p:spTgt spid="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69"/>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Analysis algorithm:</a:t>
            </a:r>
            <a:endParaRPr/>
          </a:p>
          <a:p>
            <a:pPr marL="0" lvl="0" indent="0" algn="ctr" rtl="0">
              <a:spcBef>
                <a:spcPts val="0"/>
              </a:spcBef>
              <a:spcAft>
                <a:spcPts val="0"/>
              </a:spcAft>
              <a:buNone/>
            </a:pPr>
            <a:r>
              <a:rPr lang="en-US"/>
              <a:t>How is it implemented?</a:t>
            </a:r>
            <a:endParaRPr/>
          </a:p>
        </p:txBody>
      </p:sp>
      <p:sp>
        <p:nvSpPr>
          <p:cNvPr id="636" name="Google Shape;636;p69"/>
          <p:cNvSpPr txBox="1">
            <a:spLocks noGrp="1"/>
          </p:cNvSpPr>
          <p:nvPr>
            <p:ph type="body" idx="1"/>
          </p:nvPr>
        </p:nvSpPr>
        <p:spPr>
          <a:xfrm>
            <a:off x="464803" y="1215072"/>
            <a:ext cx="8229600" cy="4833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Implementation done in Python:</a:t>
            </a:r>
            <a:endParaRPr/>
          </a:p>
          <a:p>
            <a:pPr marL="457200" lvl="0" indent="-381000" algn="l" rtl="0">
              <a:spcBef>
                <a:spcPts val="1000"/>
              </a:spcBef>
              <a:spcAft>
                <a:spcPts val="0"/>
              </a:spcAft>
              <a:buSzPts val="2400"/>
              <a:buChar char="-"/>
            </a:pPr>
            <a:r>
              <a:rPr lang="en-US">
                <a:solidFill>
                  <a:srgbClr val="FF9900"/>
                </a:solidFill>
              </a:rPr>
              <a:t>class </a:t>
            </a:r>
            <a:r>
              <a:rPr lang="en-US"/>
              <a:t>Job( variable_set):</a:t>
            </a:r>
            <a:endParaRPr/>
          </a:p>
          <a:p>
            <a:pPr marL="914400" lvl="1" indent="-355600" algn="l" rtl="0">
              <a:spcBef>
                <a:spcPts val="0"/>
              </a:spcBef>
              <a:spcAft>
                <a:spcPts val="0"/>
              </a:spcAft>
              <a:buSzPts val="2000"/>
              <a:buChar char="-"/>
            </a:pPr>
            <a:r>
              <a:rPr lang="en-US"/>
              <a:t>Submit job to remote machine.</a:t>
            </a:r>
            <a:endParaRPr/>
          </a:p>
          <a:p>
            <a:pPr marL="914400" lvl="1" indent="-355600" algn="l" rtl="0">
              <a:spcBef>
                <a:spcPts val="0"/>
              </a:spcBef>
              <a:spcAft>
                <a:spcPts val="0"/>
              </a:spcAft>
              <a:buSzPts val="2000"/>
              <a:buChar char="-"/>
            </a:pPr>
            <a:r>
              <a:rPr lang="en-US"/>
              <a:t>Check job status.</a:t>
            </a:r>
            <a:endParaRPr/>
          </a:p>
          <a:p>
            <a:pPr marL="914400" lvl="1" indent="-355600" algn="l" rtl="0">
              <a:spcBef>
                <a:spcPts val="0"/>
              </a:spcBef>
              <a:spcAft>
                <a:spcPts val="0"/>
              </a:spcAft>
              <a:buSzPts val="2000"/>
              <a:buChar char="-"/>
            </a:pPr>
            <a:r>
              <a:rPr lang="en-US"/>
              <a:t>Evaluate success.</a:t>
            </a:r>
            <a:endParaRPr/>
          </a:p>
          <a:p>
            <a:pPr marL="914400" lvl="1" indent="-355600" algn="l" rtl="0">
              <a:spcBef>
                <a:spcPts val="0"/>
              </a:spcBef>
              <a:spcAft>
                <a:spcPts val="0"/>
              </a:spcAft>
              <a:buSzPts val="2000"/>
              <a:buChar char="-"/>
            </a:pPr>
            <a:r>
              <a:rPr lang="en-US"/>
              <a:t>Expand subgroups.</a:t>
            </a:r>
            <a:endParaRPr/>
          </a:p>
          <a:p>
            <a:pPr marL="914400" lvl="1" indent="-355600" algn="l" rtl="0">
              <a:spcBef>
                <a:spcPts val="0"/>
              </a:spcBef>
              <a:spcAft>
                <a:spcPts val="0"/>
              </a:spcAft>
              <a:buSzPts val="2000"/>
              <a:buChar char="-"/>
            </a:pPr>
            <a:r>
              <a:rPr lang="en-US"/>
              <a:t>Check subgroups.</a:t>
            </a:r>
            <a:endParaRPr/>
          </a:p>
        </p:txBody>
      </p:sp>
      <p:grpSp>
        <p:nvGrpSpPr>
          <p:cNvPr id="637" name="Google Shape;637;p69"/>
          <p:cNvGrpSpPr/>
          <p:nvPr/>
        </p:nvGrpSpPr>
        <p:grpSpPr>
          <a:xfrm>
            <a:off x="5498050" y="3357575"/>
            <a:ext cx="2244538" cy="2587300"/>
            <a:chOff x="5867175" y="1923350"/>
            <a:chExt cx="2244538" cy="2587300"/>
          </a:xfrm>
        </p:grpSpPr>
        <p:sp>
          <p:nvSpPr>
            <p:cNvPr id="638" name="Google Shape;638;p69"/>
            <p:cNvSpPr txBox="1"/>
            <p:nvPr/>
          </p:nvSpPr>
          <p:spPr>
            <a:xfrm>
              <a:off x="5867175" y="1923350"/>
              <a:ext cx="1437600" cy="384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PENDING</a:t>
              </a:r>
              <a:endParaRPr/>
            </a:p>
          </p:txBody>
        </p:sp>
        <p:sp>
          <p:nvSpPr>
            <p:cNvPr id="639" name="Google Shape;639;p69"/>
            <p:cNvSpPr txBox="1"/>
            <p:nvPr/>
          </p:nvSpPr>
          <p:spPr>
            <a:xfrm>
              <a:off x="5867175" y="2474025"/>
              <a:ext cx="1437600" cy="384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RUNNING</a:t>
              </a:r>
              <a:endParaRPr/>
            </a:p>
          </p:txBody>
        </p:sp>
        <p:sp>
          <p:nvSpPr>
            <p:cNvPr id="640" name="Google Shape;640;p69"/>
            <p:cNvSpPr txBox="1"/>
            <p:nvPr/>
          </p:nvSpPr>
          <p:spPr>
            <a:xfrm>
              <a:off x="5867175" y="3024700"/>
              <a:ext cx="1437600" cy="384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SUSPENDED</a:t>
              </a:r>
              <a:endParaRPr/>
            </a:p>
          </p:txBody>
        </p:sp>
        <p:sp>
          <p:nvSpPr>
            <p:cNvPr id="641" name="Google Shape;641;p69"/>
            <p:cNvSpPr txBox="1"/>
            <p:nvPr/>
          </p:nvSpPr>
          <p:spPr>
            <a:xfrm>
              <a:off x="5867175" y="3575375"/>
              <a:ext cx="1437600" cy="384600"/>
            </a:xfrm>
            <a:prstGeom prst="rect">
              <a:avLst/>
            </a:prstGeom>
            <a:solidFill>
              <a:srgbClr val="93C47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SUCCESS</a:t>
              </a:r>
              <a:endParaRPr/>
            </a:p>
          </p:txBody>
        </p:sp>
        <p:sp>
          <p:nvSpPr>
            <p:cNvPr id="642" name="Google Shape;642;p69"/>
            <p:cNvSpPr txBox="1"/>
            <p:nvPr/>
          </p:nvSpPr>
          <p:spPr>
            <a:xfrm>
              <a:off x="5867175" y="4126050"/>
              <a:ext cx="1437600" cy="384600"/>
            </a:xfrm>
            <a:prstGeom prst="rect">
              <a:avLst/>
            </a:prstGeom>
            <a:solidFill>
              <a:srgbClr val="EA9999"/>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FAIL</a:t>
              </a:r>
              <a:endParaRPr/>
            </a:p>
          </p:txBody>
        </p:sp>
        <p:pic>
          <p:nvPicPr>
            <p:cNvPr id="643" name="Google Shape;643;p69"/>
            <p:cNvPicPr preferRelativeResize="0"/>
            <p:nvPr/>
          </p:nvPicPr>
          <p:blipFill>
            <a:blip r:embed="rId3">
              <a:alphaModFix/>
            </a:blip>
            <a:stretch>
              <a:fillRect/>
            </a:stretch>
          </p:blipFill>
          <p:spPr>
            <a:xfrm>
              <a:off x="7686250" y="3575400"/>
              <a:ext cx="384575" cy="384575"/>
            </a:xfrm>
            <a:prstGeom prst="rect">
              <a:avLst/>
            </a:prstGeom>
            <a:noFill/>
            <a:ln>
              <a:noFill/>
            </a:ln>
          </p:spPr>
        </p:pic>
        <p:pic>
          <p:nvPicPr>
            <p:cNvPr id="644" name="Google Shape;644;p69"/>
            <p:cNvPicPr preferRelativeResize="0"/>
            <p:nvPr/>
          </p:nvPicPr>
          <p:blipFill>
            <a:blip r:embed="rId4">
              <a:alphaModFix/>
            </a:blip>
            <a:stretch>
              <a:fillRect/>
            </a:stretch>
          </p:blipFill>
          <p:spPr>
            <a:xfrm>
              <a:off x="7686250" y="4103601"/>
              <a:ext cx="384577" cy="384600"/>
            </a:xfrm>
            <a:prstGeom prst="rect">
              <a:avLst/>
            </a:prstGeom>
            <a:noFill/>
            <a:ln>
              <a:noFill/>
            </a:ln>
          </p:spPr>
        </p:pic>
        <p:pic>
          <p:nvPicPr>
            <p:cNvPr id="645" name="Google Shape;645;p69"/>
            <p:cNvPicPr preferRelativeResize="0"/>
            <p:nvPr/>
          </p:nvPicPr>
          <p:blipFill rotWithShape="1">
            <a:blip r:embed="rId5">
              <a:alphaModFix/>
            </a:blip>
            <a:srcRect b="17525"/>
            <a:stretch/>
          </p:blipFill>
          <p:spPr>
            <a:xfrm>
              <a:off x="7645349" y="2489700"/>
              <a:ext cx="466364" cy="384600"/>
            </a:xfrm>
            <a:prstGeom prst="rect">
              <a:avLst/>
            </a:prstGeom>
            <a:noFill/>
            <a:ln>
              <a:noFill/>
            </a:ln>
          </p:spPr>
        </p:pic>
        <p:pic>
          <p:nvPicPr>
            <p:cNvPr id="646" name="Google Shape;646;p69"/>
            <p:cNvPicPr preferRelativeResize="0"/>
            <p:nvPr/>
          </p:nvPicPr>
          <p:blipFill>
            <a:blip r:embed="rId6">
              <a:alphaModFix/>
            </a:blip>
            <a:stretch>
              <a:fillRect/>
            </a:stretch>
          </p:blipFill>
          <p:spPr>
            <a:xfrm>
              <a:off x="7686250" y="3035963"/>
              <a:ext cx="384575" cy="384575"/>
            </a:xfrm>
            <a:prstGeom prst="rect">
              <a:avLst/>
            </a:prstGeom>
            <a:noFill/>
            <a:ln>
              <a:noFill/>
            </a:ln>
          </p:spPr>
        </p:pic>
        <p:pic>
          <p:nvPicPr>
            <p:cNvPr id="647" name="Google Shape;647;p69"/>
            <p:cNvPicPr preferRelativeResize="0"/>
            <p:nvPr/>
          </p:nvPicPr>
          <p:blipFill rotWithShape="1">
            <a:blip r:embed="rId5">
              <a:alphaModFix/>
            </a:blip>
            <a:srcRect b="17525"/>
            <a:stretch/>
          </p:blipFill>
          <p:spPr>
            <a:xfrm>
              <a:off x="7645349" y="1923350"/>
              <a:ext cx="466364" cy="384600"/>
            </a:xfrm>
            <a:prstGeom prst="rect">
              <a:avLst/>
            </a:prstGeom>
            <a:noFill/>
            <a:ln>
              <a:noFill/>
            </a:ln>
          </p:spPr>
        </p:pic>
      </p:grpSp>
      <p:sp>
        <p:nvSpPr>
          <p:cNvPr id="648" name="Google Shape;648;p69"/>
          <p:cNvSpPr txBox="1"/>
          <p:nvPr/>
        </p:nvSpPr>
        <p:spPr>
          <a:xfrm>
            <a:off x="5395125" y="1767250"/>
            <a:ext cx="2590200" cy="66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1200">
                <a:solidFill>
                  <a:schemeClr val="dk1"/>
                </a:solidFill>
                <a:latin typeface="Calibri"/>
                <a:ea typeface="Calibri"/>
                <a:cs typeface="Calibri"/>
                <a:sym typeface="Calibri"/>
              </a:rPr>
              <a:t>[0 1 2 3 4 5 6 7 8 9] </a:t>
            </a:r>
            <a:endParaRPr sz="1200">
              <a:latin typeface="Calibri"/>
              <a:ea typeface="Calibri"/>
              <a:cs typeface="Calibri"/>
              <a:sym typeface="Calibri"/>
            </a:endParaRPr>
          </a:p>
        </p:txBody>
      </p:sp>
      <p:sp>
        <p:nvSpPr>
          <p:cNvPr id="649" name="Google Shape;649;p69"/>
          <p:cNvSpPr txBox="1"/>
          <p:nvPr/>
        </p:nvSpPr>
        <p:spPr>
          <a:xfrm>
            <a:off x="3574670" y="3047241"/>
            <a:ext cx="1632600" cy="66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1200">
                <a:solidFill>
                  <a:schemeClr val="dk1"/>
                </a:solidFill>
                <a:latin typeface="Calibri"/>
                <a:ea typeface="Calibri"/>
                <a:cs typeface="Calibri"/>
                <a:sym typeface="Calibri"/>
              </a:rPr>
              <a:t>[0 1 2 3 4] [ 5 6 7 8 9]</a:t>
            </a:r>
            <a:endParaRPr sz="1200">
              <a:latin typeface="Calibri"/>
              <a:ea typeface="Calibri"/>
              <a:cs typeface="Calibri"/>
              <a:sym typeface="Calibri"/>
            </a:endParaRPr>
          </a:p>
        </p:txBody>
      </p:sp>
      <p:sp>
        <p:nvSpPr>
          <p:cNvPr id="650" name="Google Shape;650;p69"/>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0"/>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Analysis algorithm:</a:t>
            </a:r>
            <a:endParaRPr/>
          </a:p>
          <a:p>
            <a:pPr marL="0" lvl="0" indent="0" algn="ctr" rtl="0">
              <a:spcBef>
                <a:spcPts val="0"/>
              </a:spcBef>
              <a:spcAft>
                <a:spcPts val="0"/>
              </a:spcAft>
              <a:buNone/>
            </a:pPr>
            <a:r>
              <a:rPr lang="en-US"/>
              <a:t>How is it implemented?</a:t>
            </a:r>
            <a:endParaRPr/>
          </a:p>
        </p:txBody>
      </p:sp>
      <p:sp>
        <p:nvSpPr>
          <p:cNvPr id="657" name="Google Shape;657;p70"/>
          <p:cNvSpPr txBox="1">
            <a:spLocks noGrp="1"/>
          </p:cNvSpPr>
          <p:nvPr>
            <p:ph type="body" idx="1"/>
          </p:nvPr>
        </p:nvSpPr>
        <p:spPr>
          <a:xfrm>
            <a:off x="464800" y="1215075"/>
            <a:ext cx="7960200" cy="4833300"/>
          </a:xfrm>
          <a:prstGeom prst="rect">
            <a:avLst/>
          </a:prstGeom>
        </p:spPr>
        <p:txBody>
          <a:bodyPr spcFirstLastPara="1" wrap="square" lIns="91425" tIns="45700" rIns="91425" bIns="45700" anchor="t" anchorCtr="0">
            <a:noAutofit/>
          </a:bodyPr>
          <a:lstStyle/>
          <a:p>
            <a:pPr marL="914400" lvl="1" indent="-355600" algn="l" rtl="0">
              <a:spcBef>
                <a:spcPts val="500"/>
              </a:spcBef>
              <a:spcAft>
                <a:spcPts val="0"/>
              </a:spcAft>
              <a:buSzPts val="2000"/>
              <a:buChar char="-"/>
            </a:pPr>
            <a:r>
              <a:rPr lang="en-US"/>
              <a:t>Some details:</a:t>
            </a:r>
            <a:endParaRPr/>
          </a:p>
          <a:p>
            <a:pPr marL="1371600" lvl="2" indent="-342900" algn="l" rtl="0">
              <a:spcBef>
                <a:spcPts val="0"/>
              </a:spcBef>
              <a:spcAft>
                <a:spcPts val="0"/>
              </a:spcAft>
              <a:buSzPts val="1800"/>
              <a:buChar char="-"/>
            </a:pPr>
            <a:r>
              <a:rPr lang="en-US"/>
              <a:t>We use a simulation template which prepares everything required to execute our test case. The only thing that is modified from one simulation to the other is the precision namelist.</a:t>
            </a:r>
            <a:endParaRPr/>
          </a:p>
          <a:p>
            <a:pPr marL="1371600" lvl="2" indent="-342900" algn="l" rtl="0">
              <a:spcBef>
                <a:spcPts val="0"/>
              </a:spcBef>
              <a:spcAft>
                <a:spcPts val="0"/>
              </a:spcAft>
              <a:buSzPts val="1800"/>
              <a:buChar char="-"/>
            </a:pPr>
            <a:r>
              <a:rPr lang="en-US"/>
              <a:t>The size of the outputs for each individual simulation is about 8GB. To reduce the load to the filesystem the RMSE for all the fields is computed after the simulation and the outputs are deleted. We save a file with a python object which is ~0.5MB. </a:t>
            </a:r>
            <a:endParaRPr/>
          </a:p>
          <a:p>
            <a:pPr marL="1371600" lvl="2" indent="-342900" algn="l" rtl="0">
              <a:spcBef>
                <a:spcPts val="0"/>
              </a:spcBef>
              <a:spcAft>
                <a:spcPts val="0"/>
              </a:spcAft>
              <a:buSzPts val="1800"/>
              <a:buChar char="-"/>
            </a:pPr>
            <a:r>
              <a:rPr lang="en-US"/>
              <a:t>At the beginning of the analysis we don’t have many changes to exploit trivial parallelism but at lower steps there are many simulations that can be executed in parallel.</a:t>
            </a:r>
            <a:endParaRPr/>
          </a:p>
        </p:txBody>
      </p:sp>
      <p:sp>
        <p:nvSpPr>
          <p:cNvPr id="658" name="Google Shape;658;p70"/>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71"/>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45</a:t>
            </a:fld>
            <a:endParaRPr/>
          </a:p>
        </p:txBody>
      </p:sp>
      <p:pic>
        <p:nvPicPr>
          <p:cNvPr id="665" name="Google Shape;665;p71"/>
          <p:cNvPicPr preferRelativeResize="0"/>
          <p:nvPr/>
        </p:nvPicPr>
        <p:blipFill rotWithShape="1">
          <a:blip r:embed="rId3">
            <a:alphaModFix/>
          </a:blip>
          <a:srcRect l="9081" t="1586" r="14663" b="1080"/>
          <a:stretch/>
        </p:blipFill>
        <p:spPr>
          <a:xfrm>
            <a:off x="743275" y="978150"/>
            <a:ext cx="3674450" cy="4689900"/>
          </a:xfrm>
          <a:prstGeom prst="rect">
            <a:avLst/>
          </a:prstGeom>
          <a:noFill/>
          <a:ln>
            <a:noFill/>
          </a:ln>
        </p:spPr>
      </p:pic>
      <p:pic>
        <p:nvPicPr>
          <p:cNvPr id="666" name="Google Shape;666;p71"/>
          <p:cNvPicPr preferRelativeResize="0"/>
          <p:nvPr/>
        </p:nvPicPr>
        <p:blipFill rotWithShape="1">
          <a:blip r:embed="rId4">
            <a:alphaModFix/>
          </a:blip>
          <a:srcRect r="11024" b="32341"/>
          <a:stretch/>
        </p:blipFill>
        <p:spPr>
          <a:xfrm>
            <a:off x="5465025" y="1963800"/>
            <a:ext cx="3157800" cy="2401226"/>
          </a:xfrm>
          <a:prstGeom prst="rect">
            <a:avLst/>
          </a:prstGeom>
          <a:noFill/>
          <a:ln w="28575" cap="flat" cmpd="sng">
            <a:solidFill>
              <a:schemeClr val="dk2"/>
            </a:solidFill>
            <a:prstDash val="solid"/>
            <a:round/>
            <a:headEnd type="none" w="sm" len="sm"/>
            <a:tailEnd type="none" w="sm" len="sm"/>
          </a:ln>
        </p:spPr>
      </p:pic>
      <p:sp>
        <p:nvSpPr>
          <p:cNvPr id="667" name="Google Shape;667;p71"/>
          <p:cNvSpPr/>
          <p:nvPr/>
        </p:nvSpPr>
        <p:spPr>
          <a:xfrm>
            <a:off x="3505200" y="5004750"/>
            <a:ext cx="997200" cy="6633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68" name="Google Shape;668;p71"/>
          <p:cNvCxnSpPr>
            <a:stCxn id="667" idx="3"/>
            <a:endCxn id="666" idx="1"/>
          </p:cNvCxnSpPr>
          <p:nvPr/>
        </p:nvCxnSpPr>
        <p:spPr>
          <a:xfrm rot="10800000" flipH="1">
            <a:off x="4502400" y="3164400"/>
            <a:ext cx="962700" cy="2172000"/>
          </a:xfrm>
          <a:prstGeom prst="straightConnector1">
            <a:avLst/>
          </a:prstGeom>
          <a:noFill/>
          <a:ln w="9525" cap="flat" cmpd="sng">
            <a:solidFill>
              <a:schemeClr val="dk2"/>
            </a:solidFill>
            <a:prstDash val="solid"/>
            <a:round/>
            <a:headEnd type="none" w="med" len="med"/>
            <a:tailEnd type="triangle" w="med" len="med"/>
          </a:ln>
        </p:spPr>
      </p:cxnSp>
      <p:sp>
        <p:nvSpPr>
          <p:cNvPr id="669" name="Google Shape;669;p71"/>
          <p:cNvSpPr txBox="1">
            <a:spLocks noGrp="1"/>
          </p:cNvSpPr>
          <p:nvPr>
            <p:ph type="title"/>
          </p:nvPr>
        </p:nvSpPr>
        <p:spPr>
          <a:xfrm>
            <a:off x="464803" y="217893"/>
            <a:ext cx="8229600" cy="8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Precision Analysis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72"/>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Results (1)</a:t>
            </a:r>
            <a:endParaRPr/>
          </a:p>
        </p:txBody>
      </p:sp>
      <p:sp>
        <p:nvSpPr>
          <p:cNvPr id="676" name="Google Shape;676;p72"/>
          <p:cNvSpPr txBox="1">
            <a:spLocks noGrp="1"/>
          </p:cNvSpPr>
          <p:nvPr>
            <p:ph type="body" idx="1"/>
          </p:nvPr>
        </p:nvSpPr>
        <p:spPr>
          <a:xfrm>
            <a:off x="504050" y="835773"/>
            <a:ext cx="8229600" cy="14652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a:t>Using this verification test to run the analysis algorithm on a small part of the code:</a:t>
            </a:r>
            <a:endParaRPr/>
          </a:p>
        </p:txBody>
      </p:sp>
      <p:pic>
        <p:nvPicPr>
          <p:cNvPr id="677" name="Google Shape;677;p72"/>
          <p:cNvPicPr preferRelativeResize="0"/>
          <p:nvPr/>
        </p:nvPicPr>
        <p:blipFill>
          <a:blip r:embed="rId3">
            <a:alphaModFix/>
          </a:blip>
          <a:stretch>
            <a:fillRect/>
          </a:stretch>
        </p:blipFill>
        <p:spPr>
          <a:xfrm>
            <a:off x="152400" y="2104623"/>
            <a:ext cx="8839201" cy="3773880"/>
          </a:xfrm>
          <a:prstGeom prst="rect">
            <a:avLst/>
          </a:prstGeom>
          <a:noFill/>
          <a:ln>
            <a:noFill/>
          </a:ln>
        </p:spPr>
      </p:pic>
      <p:pic>
        <p:nvPicPr>
          <p:cNvPr id="678" name="Google Shape;678;p72"/>
          <p:cNvPicPr preferRelativeResize="0"/>
          <p:nvPr/>
        </p:nvPicPr>
        <p:blipFill>
          <a:blip r:embed="rId4">
            <a:alphaModFix/>
          </a:blip>
          <a:stretch>
            <a:fillRect/>
          </a:stretch>
        </p:blipFill>
        <p:spPr>
          <a:xfrm>
            <a:off x="504050" y="1842400"/>
            <a:ext cx="6096000" cy="4572000"/>
          </a:xfrm>
          <a:prstGeom prst="rect">
            <a:avLst/>
          </a:prstGeom>
          <a:noFill/>
          <a:ln>
            <a:noFill/>
          </a:ln>
        </p:spPr>
      </p:pic>
      <p:pic>
        <p:nvPicPr>
          <p:cNvPr id="679" name="Google Shape;679;p72"/>
          <p:cNvPicPr preferRelativeResize="0"/>
          <p:nvPr/>
        </p:nvPicPr>
        <p:blipFill>
          <a:blip r:embed="rId5">
            <a:alphaModFix/>
          </a:blip>
          <a:stretch>
            <a:fillRect/>
          </a:stretch>
        </p:blipFill>
        <p:spPr>
          <a:xfrm>
            <a:off x="1524000" y="1842400"/>
            <a:ext cx="6096000" cy="4572000"/>
          </a:xfrm>
          <a:prstGeom prst="rect">
            <a:avLst/>
          </a:prstGeom>
          <a:noFill/>
          <a:ln>
            <a:noFill/>
          </a:ln>
        </p:spPr>
      </p:pic>
      <p:pic>
        <p:nvPicPr>
          <p:cNvPr id="680" name="Google Shape;680;p72"/>
          <p:cNvPicPr preferRelativeResize="0"/>
          <p:nvPr/>
        </p:nvPicPr>
        <p:blipFill>
          <a:blip r:embed="rId6">
            <a:alphaModFix/>
          </a:blip>
          <a:stretch>
            <a:fillRect/>
          </a:stretch>
        </p:blipFill>
        <p:spPr>
          <a:xfrm>
            <a:off x="2746850" y="1764700"/>
            <a:ext cx="6096000" cy="4572000"/>
          </a:xfrm>
          <a:prstGeom prst="rect">
            <a:avLst/>
          </a:prstGeom>
          <a:noFill/>
          <a:ln>
            <a:noFill/>
          </a:ln>
        </p:spPr>
      </p:pic>
      <p:sp>
        <p:nvSpPr>
          <p:cNvPr id="681" name="Google Shape;681;p72"/>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8"/>
                                        </p:tgtEl>
                                        <p:attrNameLst>
                                          <p:attrName>style.visibility</p:attrName>
                                        </p:attrNameLst>
                                      </p:cBhvr>
                                      <p:to>
                                        <p:strVal val="visible"/>
                                      </p:to>
                                    </p:set>
                                    <p:animEffect transition="in" filter="fade">
                                      <p:cBhvr>
                                        <p:cTn id="7" dur="500"/>
                                        <p:tgtEl>
                                          <p:spTgt spid="6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9"/>
                                        </p:tgtEl>
                                        <p:attrNameLst>
                                          <p:attrName>style.visibility</p:attrName>
                                        </p:attrNameLst>
                                      </p:cBhvr>
                                      <p:to>
                                        <p:strVal val="visible"/>
                                      </p:to>
                                    </p:set>
                                    <p:animEffect transition="in" filter="fade">
                                      <p:cBhvr>
                                        <p:cTn id="12" dur="500"/>
                                        <p:tgtEl>
                                          <p:spTgt spid="6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0"/>
                                        </p:tgtEl>
                                        <p:attrNameLst>
                                          <p:attrName>style.visibility</p:attrName>
                                        </p:attrNameLst>
                                      </p:cBhvr>
                                      <p:to>
                                        <p:strVal val="visible"/>
                                      </p:to>
                                    </p:set>
                                    <p:animEffect transition="in" filter="fade">
                                      <p:cBhvr>
                                        <p:cTn id="17" dur="500"/>
                                        <p:tgtEl>
                                          <p:spTgt spid="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73"/>
          <p:cNvSpPr txBox="1">
            <a:spLocks noGrp="1"/>
          </p:cNvSpPr>
          <p:nvPr>
            <p:ph type="title"/>
          </p:nvPr>
        </p:nvSpPr>
        <p:spPr>
          <a:xfrm>
            <a:off x="464803" y="217893"/>
            <a:ext cx="8229600" cy="8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Results(2)</a:t>
            </a:r>
            <a:endParaRPr/>
          </a:p>
        </p:txBody>
      </p:sp>
      <p:sp>
        <p:nvSpPr>
          <p:cNvPr id="688" name="Google Shape;688;p7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47</a:t>
            </a:fld>
            <a:endParaRPr/>
          </a:p>
        </p:txBody>
      </p:sp>
      <p:grpSp>
        <p:nvGrpSpPr>
          <p:cNvPr id="689" name="Google Shape;689;p73"/>
          <p:cNvGrpSpPr/>
          <p:nvPr/>
        </p:nvGrpSpPr>
        <p:grpSpPr>
          <a:xfrm>
            <a:off x="3257450" y="1833650"/>
            <a:ext cx="2408450" cy="3190701"/>
            <a:chOff x="2574325" y="2491375"/>
            <a:chExt cx="2408450" cy="3190701"/>
          </a:xfrm>
        </p:grpSpPr>
        <p:pic>
          <p:nvPicPr>
            <p:cNvPr id="690" name="Google Shape;690;p73"/>
            <p:cNvPicPr preferRelativeResize="0"/>
            <p:nvPr/>
          </p:nvPicPr>
          <p:blipFill rotWithShape="1">
            <a:blip r:embed="rId3">
              <a:alphaModFix/>
            </a:blip>
            <a:srcRect t="21697" r="80955"/>
            <a:stretch/>
          </p:blipFill>
          <p:spPr>
            <a:xfrm>
              <a:off x="2574325" y="2491375"/>
              <a:ext cx="787699" cy="3190701"/>
            </a:xfrm>
            <a:prstGeom prst="rect">
              <a:avLst/>
            </a:prstGeom>
            <a:noFill/>
            <a:ln>
              <a:noFill/>
            </a:ln>
          </p:spPr>
        </p:pic>
        <p:pic>
          <p:nvPicPr>
            <p:cNvPr id="691" name="Google Shape;691;p73"/>
            <p:cNvPicPr preferRelativeResize="0"/>
            <p:nvPr/>
          </p:nvPicPr>
          <p:blipFill rotWithShape="1">
            <a:blip r:embed="rId3">
              <a:alphaModFix/>
            </a:blip>
            <a:srcRect l="56144" t="21697" r="23164"/>
            <a:stretch/>
          </p:blipFill>
          <p:spPr>
            <a:xfrm>
              <a:off x="4127000" y="2491375"/>
              <a:ext cx="855774" cy="3190701"/>
            </a:xfrm>
            <a:prstGeom prst="rect">
              <a:avLst/>
            </a:prstGeom>
            <a:noFill/>
            <a:ln>
              <a:noFill/>
            </a:ln>
          </p:spPr>
        </p:pic>
      </p:grpSp>
      <p:pic>
        <p:nvPicPr>
          <p:cNvPr id="692" name="Google Shape;692;p73" title="Points scored"/>
          <p:cNvPicPr preferRelativeResize="0"/>
          <p:nvPr/>
        </p:nvPicPr>
        <p:blipFill rotWithShape="1">
          <a:blip r:embed="rId4">
            <a:alphaModFix/>
          </a:blip>
          <a:srcRect l="-1988" b="-1988"/>
          <a:stretch/>
        </p:blipFill>
        <p:spPr>
          <a:xfrm>
            <a:off x="1191699" y="1651260"/>
            <a:ext cx="7571775" cy="4681875"/>
          </a:xfrm>
          <a:prstGeom prst="rect">
            <a:avLst/>
          </a:prstGeom>
          <a:noFill/>
          <a:ln>
            <a:noFill/>
          </a:ln>
        </p:spPr>
      </p:pic>
      <p:sp>
        <p:nvSpPr>
          <p:cNvPr id="693" name="Google Shape;693;p73"/>
          <p:cNvSpPr txBox="1">
            <a:spLocks noGrp="1"/>
          </p:cNvSpPr>
          <p:nvPr>
            <p:ph type="body" idx="1"/>
          </p:nvPr>
        </p:nvSpPr>
        <p:spPr>
          <a:xfrm>
            <a:off x="504050" y="835773"/>
            <a:ext cx="8229600" cy="1465200"/>
          </a:xfrm>
          <a:prstGeom prst="rect">
            <a:avLst/>
          </a:prstGeom>
        </p:spPr>
        <p:txBody>
          <a:bodyPr spcFirstLastPara="1" wrap="square" lIns="91425" tIns="91425" rIns="91425" bIns="91425" anchor="t" anchorCtr="0">
            <a:noAutofit/>
          </a:bodyPr>
          <a:lstStyle/>
          <a:p>
            <a:pPr marL="457200" lvl="0" indent="-381000" algn="l" rtl="0">
              <a:spcBef>
                <a:spcPts val="1000"/>
              </a:spcBef>
              <a:spcAft>
                <a:spcPts val="0"/>
              </a:spcAft>
              <a:buSzPts val="2400"/>
              <a:buChar char="-"/>
            </a:pPr>
            <a:r>
              <a:rPr lang="en-US"/>
              <a:t>Using the old verification test on the full model:</a:t>
            </a:r>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74"/>
          <p:cNvSpPr txBox="1">
            <a:spLocks noGrp="1"/>
          </p:cNvSpPr>
          <p:nvPr>
            <p:ph type="title"/>
          </p:nvPr>
        </p:nvSpPr>
        <p:spPr>
          <a:xfrm>
            <a:off x="1152000" y="877500"/>
            <a:ext cx="6840000" cy="3960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6000"/>
              <a:buFont typeface="Calibri"/>
              <a:buNone/>
            </a:pPr>
            <a:r>
              <a:rPr lang="en-US" sz="6000" b="1" i="0" u="none" strike="noStrike" cap="none">
                <a:solidFill>
                  <a:schemeClr val="accent1"/>
                </a:solidFill>
                <a:latin typeface="Calibri"/>
                <a:ea typeface="Calibri"/>
                <a:cs typeface="Calibri"/>
                <a:sym typeface="Calibri"/>
              </a:rPr>
              <a:t>Conclusions and open questions</a:t>
            </a:r>
            <a:endParaRPr sz="6000" b="1" i="0" u="none" strike="noStrike" cap="none">
              <a:solidFill>
                <a:schemeClr val="accent1"/>
              </a:solidFill>
              <a:latin typeface="Calibri"/>
              <a:ea typeface="Calibri"/>
              <a:cs typeface="Calibri"/>
              <a:sym typeface="Calibri"/>
            </a:endParaRPr>
          </a:p>
        </p:txBody>
      </p:sp>
      <p:sp>
        <p:nvSpPr>
          <p:cNvPr id="699" name="Google Shape;699;p74"/>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75"/>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n-US" sz="3500" b="1" i="0" u="none" strike="noStrike" cap="none" dirty="0">
                <a:solidFill>
                  <a:schemeClr val="accent1"/>
                </a:solidFill>
                <a:latin typeface="Calibri"/>
                <a:ea typeface="Calibri"/>
                <a:cs typeface="Calibri"/>
                <a:sym typeface="Calibri"/>
              </a:rPr>
              <a:t>Conclusions</a:t>
            </a:r>
            <a:endParaRPr dirty="0"/>
          </a:p>
        </p:txBody>
      </p:sp>
      <p:sp>
        <p:nvSpPr>
          <p:cNvPr id="705" name="Google Shape;705;p75"/>
          <p:cNvSpPr txBox="1">
            <a:spLocks noGrp="1"/>
          </p:cNvSpPr>
          <p:nvPr>
            <p:ph type="body" idx="1"/>
          </p:nvPr>
        </p:nvSpPr>
        <p:spPr>
          <a:xfrm>
            <a:off x="464803" y="1215072"/>
            <a:ext cx="8229598" cy="483325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0070C0"/>
              </a:buClr>
              <a:buSzPts val="2400"/>
              <a:buFont typeface="Arial"/>
              <a:buChar char="•"/>
            </a:pPr>
            <a:r>
              <a:rPr lang="en-US" dirty="0"/>
              <a:t>We can </a:t>
            </a:r>
            <a:r>
              <a:rPr lang="en-US" dirty="0" smtClean="0"/>
              <a:t>find </a:t>
            </a:r>
            <a:r>
              <a:rPr lang="en-US" dirty="0"/>
              <a:t>which variables require double precision.</a:t>
            </a:r>
            <a:endParaRPr dirty="0"/>
          </a:p>
          <a:p>
            <a:pPr marL="228600" marR="0" lvl="0" indent="-228600" algn="l" rtl="0">
              <a:lnSpc>
                <a:spcPct val="90000"/>
              </a:lnSpc>
              <a:spcBef>
                <a:spcPts val="1000"/>
              </a:spcBef>
              <a:spcAft>
                <a:spcPts val="0"/>
              </a:spcAft>
              <a:buClr>
                <a:srgbClr val="0070C0"/>
              </a:buClr>
              <a:buSzPts val="2400"/>
              <a:buFont typeface="Arial"/>
              <a:buChar char="•"/>
            </a:pPr>
            <a:r>
              <a:rPr lang="en-US" sz="2400" b="0" i="0" u="none" strike="noStrike" cap="none" dirty="0" smtClean="0">
                <a:solidFill>
                  <a:schemeClr val="dk1"/>
                </a:solidFill>
                <a:latin typeface="Calibri"/>
                <a:ea typeface="Calibri"/>
                <a:cs typeface="Calibri"/>
                <a:sym typeface="Calibri"/>
              </a:rPr>
              <a:t>There’s </a:t>
            </a:r>
            <a:r>
              <a:rPr lang="en-US" sz="2400" b="0" i="0" u="none" strike="noStrike" cap="none" dirty="0">
                <a:solidFill>
                  <a:schemeClr val="dk1"/>
                </a:solidFill>
                <a:latin typeface="Calibri"/>
                <a:ea typeface="Calibri"/>
                <a:cs typeface="Calibri"/>
                <a:sym typeface="Calibri"/>
              </a:rPr>
              <a:t>a huge room for reducing the precision used in NEMO.</a:t>
            </a:r>
            <a:endParaRPr dirty="0"/>
          </a:p>
          <a:p>
            <a:pPr marL="0" marR="0" lvl="0" indent="0" algn="l" rtl="0">
              <a:lnSpc>
                <a:spcPct val="90000"/>
              </a:lnSpc>
              <a:spcBef>
                <a:spcPts val="1000"/>
              </a:spcBef>
              <a:spcAft>
                <a:spcPts val="0"/>
              </a:spcAft>
              <a:buClr>
                <a:srgbClr val="0070C0"/>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706" name="Google Shape;706;p7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31"/>
          <p:cNvPicPr preferRelativeResize="0"/>
          <p:nvPr/>
        </p:nvPicPr>
        <p:blipFill rotWithShape="1">
          <a:blip r:embed="rId3">
            <a:alphaModFix/>
          </a:blip>
          <a:srcRect/>
          <a:stretch/>
        </p:blipFill>
        <p:spPr>
          <a:xfrm>
            <a:off x="4500000" y="900000"/>
            <a:ext cx="4320000" cy="4320000"/>
          </a:xfrm>
          <a:prstGeom prst="rect">
            <a:avLst/>
          </a:prstGeom>
          <a:noFill/>
          <a:ln>
            <a:noFill/>
          </a:ln>
        </p:spPr>
      </p:pic>
      <p:pic>
        <p:nvPicPr>
          <p:cNvPr id="176" name="Google Shape;176;p31"/>
          <p:cNvPicPr preferRelativeResize="0"/>
          <p:nvPr/>
        </p:nvPicPr>
        <p:blipFill rotWithShape="1">
          <a:blip r:embed="rId4">
            <a:alphaModFix/>
          </a:blip>
          <a:srcRect/>
          <a:stretch/>
        </p:blipFill>
        <p:spPr>
          <a:xfrm>
            <a:off x="4500000" y="900000"/>
            <a:ext cx="4320000" cy="4320000"/>
          </a:xfrm>
          <a:prstGeom prst="rect">
            <a:avLst/>
          </a:prstGeom>
          <a:noFill/>
          <a:ln>
            <a:noFill/>
          </a:ln>
        </p:spPr>
      </p:pic>
      <p:pic>
        <p:nvPicPr>
          <p:cNvPr id="177" name="Google Shape;177;p31"/>
          <p:cNvPicPr preferRelativeResize="0"/>
          <p:nvPr/>
        </p:nvPicPr>
        <p:blipFill rotWithShape="1">
          <a:blip r:embed="rId5">
            <a:alphaModFix/>
          </a:blip>
          <a:srcRect/>
          <a:stretch/>
        </p:blipFill>
        <p:spPr>
          <a:xfrm>
            <a:off x="2967955" y="187366"/>
            <a:ext cx="2955064" cy="926433"/>
          </a:xfrm>
          <a:prstGeom prst="rect">
            <a:avLst/>
          </a:prstGeom>
          <a:noFill/>
          <a:ln>
            <a:noFill/>
          </a:ln>
        </p:spPr>
      </p:pic>
      <p:sp>
        <p:nvSpPr>
          <p:cNvPr id="178" name="Google Shape;178;p31"/>
          <p:cNvSpPr txBox="1"/>
          <p:nvPr/>
        </p:nvSpPr>
        <p:spPr>
          <a:xfrm>
            <a:off x="6361241" y="4942936"/>
            <a:ext cx="1611647" cy="1263632"/>
          </a:xfrm>
          <a:prstGeom prst="rect">
            <a:avLst/>
          </a:prstGeom>
          <a:noFill/>
          <a:ln>
            <a:noFill/>
          </a:ln>
        </p:spPr>
        <p:txBody>
          <a:bodyPr spcFirstLastPara="1" wrap="square" lIns="144000" tIns="180000" rIns="180000" bIns="180000" anchor="ctr" anchorCtr="0">
            <a:noAutofit/>
          </a:bodyPr>
          <a:lstStyle/>
          <a:p>
            <a:pPr marL="0" marR="0" lvl="0" indent="0" algn="l" rtl="0">
              <a:lnSpc>
                <a:spcPct val="90000"/>
              </a:lnSpc>
              <a:spcBef>
                <a:spcPts val="0"/>
              </a:spcBef>
              <a:spcAft>
                <a:spcPts val="0"/>
              </a:spcAft>
              <a:buClr>
                <a:srgbClr val="0070C0"/>
              </a:buClr>
              <a:buSzPts val="2000"/>
              <a:buFont typeface="Arial"/>
              <a:buNone/>
            </a:pPr>
            <a:r>
              <a:rPr lang="en-US" sz="2000">
                <a:solidFill>
                  <a:schemeClr val="dk1"/>
                </a:solidFill>
                <a:latin typeface="Calibri"/>
                <a:ea typeface="Calibri"/>
                <a:cs typeface="Calibri"/>
                <a:sym typeface="Calibri"/>
              </a:rPr>
              <a:t>Current Velocity</a:t>
            </a:r>
            <a:endParaRPr sz="2000">
              <a:solidFill>
                <a:schemeClr val="dk1"/>
              </a:solidFill>
              <a:latin typeface="Calibri"/>
              <a:ea typeface="Calibri"/>
              <a:cs typeface="Calibri"/>
              <a:sym typeface="Calibri"/>
            </a:endParaRPr>
          </a:p>
        </p:txBody>
      </p:sp>
      <p:sp>
        <p:nvSpPr>
          <p:cNvPr id="179" name="Google Shape;179;p31"/>
          <p:cNvSpPr txBox="1"/>
          <p:nvPr/>
        </p:nvSpPr>
        <p:spPr>
          <a:xfrm>
            <a:off x="6102166" y="4900587"/>
            <a:ext cx="1785689" cy="1263632"/>
          </a:xfrm>
          <a:prstGeom prst="rect">
            <a:avLst/>
          </a:prstGeom>
          <a:noFill/>
          <a:ln>
            <a:noFill/>
          </a:ln>
        </p:spPr>
        <p:txBody>
          <a:bodyPr spcFirstLastPara="1" wrap="square" lIns="144000" tIns="180000" rIns="180000" bIns="180000" anchor="ctr" anchorCtr="0">
            <a:noAutofit/>
          </a:bodyPr>
          <a:lstStyle/>
          <a:p>
            <a:pPr marL="0" marR="0" lvl="0" indent="0" algn="l" rtl="0">
              <a:lnSpc>
                <a:spcPct val="70000"/>
              </a:lnSpc>
              <a:spcBef>
                <a:spcPts val="0"/>
              </a:spcBef>
              <a:spcAft>
                <a:spcPts val="0"/>
              </a:spcAft>
              <a:buClr>
                <a:srgbClr val="0070C0"/>
              </a:buClr>
              <a:buSzPts val="1900"/>
              <a:buFont typeface="Arial"/>
              <a:buNone/>
            </a:pPr>
            <a:r>
              <a:rPr lang="en-US" sz="1900" dirty="0">
                <a:solidFill>
                  <a:schemeClr val="dk1"/>
                </a:solidFill>
                <a:latin typeface="Calibri"/>
                <a:ea typeface="Calibri"/>
                <a:cs typeface="Calibri"/>
                <a:sym typeface="Calibri"/>
              </a:rPr>
              <a:t>Sea Surface Temperature</a:t>
            </a:r>
            <a:endParaRPr sz="1900" dirty="0">
              <a:solidFill>
                <a:schemeClr val="dk1"/>
              </a:solidFill>
              <a:latin typeface="Calibri"/>
              <a:ea typeface="Calibri"/>
              <a:cs typeface="Calibri"/>
              <a:sym typeface="Calibri"/>
            </a:endParaRPr>
          </a:p>
        </p:txBody>
      </p:sp>
      <p:sp>
        <p:nvSpPr>
          <p:cNvPr id="180" name="Google Shape;180;p31"/>
          <p:cNvSpPr txBox="1"/>
          <p:nvPr/>
        </p:nvSpPr>
        <p:spPr>
          <a:xfrm>
            <a:off x="290644" y="1705172"/>
            <a:ext cx="3994489" cy="220740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US" sz="1400" b="1">
                <a:solidFill>
                  <a:schemeClr val="dk1"/>
                </a:solidFill>
                <a:latin typeface="Arial"/>
                <a:ea typeface="Arial"/>
                <a:cs typeface="Arial"/>
                <a:sym typeface="Arial"/>
              </a:rPr>
              <a:t>Nucleus for European Modeling of the Ocean (NEMO) </a:t>
            </a:r>
            <a:r>
              <a:rPr lang="en-US" sz="1400">
                <a:solidFill>
                  <a:schemeClr val="dk1"/>
                </a:solidFill>
                <a:latin typeface="Arial"/>
                <a:ea typeface="Arial"/>
                <a:cs typeface="Arial"/>
                <a:sym typeface="Arial"/>
              </a:rPr>
              <a:t>is a </a:t>
            </a:r>
            <a:r>
              <a:rPr lang="en-US" sz="1400" b="1">
                <a:solidFill>
                  <a:schemeClr val="dk1"/>
                </a:solidFill>
                <a:latin typeface="Arial"/>
                <a:ea typeface="Arial"/>
                <a:cs typeface="Arial"/>
                <a:sym typeface="Arial"/>
              </a:rPr>
              <a:t>state-of-the-art</a:t>
            </a:r>
            <a:r>
              <a:rPr lang="en-US" sz="1400">
                <a:solidFill>
                  <a:schemeClr val="dk1"/>
                </a:solidFill>
                <a:latin typeface="Arial"/>
                <a:ea typeface="Arial"/>
                <a:cs typeface="Arial"/>
                <a:sym typeface="Arial"/>
              </a:rPr>
              <a:t> global </a:t>
            </a:r>
            <a:r>
              <a:rPr lang="en-US" sz="1400" b="1">
                <a:solidFill>
                  <a:schemeClr val="dk1"/>
                </a:solidFill>
                <a:latin typeface="Arial"/>
                <a:ea typeface="Arial"/>
                <a:cs typeface="Arial"/>
                <a:sym typeface="Arial"/>
              </a:rPr>
              <a:t>ocean model</a:t>
            </a:r>
            <a:endParaRPr sz="1400">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1400"/>
              <a:buFont typeface="Arial"/>
              <a:buNone/>
            </a:pPr>
            <a:r>
              <a:rPr lang="en-US" sz="1400">
                <a:solidFill>
                  <a:schemeClr val="dk1"/>
                </a:solidFill>
                <a:latin typeface="Arial"/>
                <a:ea typeface="Arial"/>
                <a:cs typeface="Arial"/>
                <a:sym typeface="Arial"/>
              </a:rPr>
              <a:t>It is used in oceanographic research, operational oceanography, seasonal forecast and climate studies</a:t>
            </a:r>
            <a:endParaRPr/>
          </a:p>
          <a:p>
            <a:pPr marL="0" marR="0" lvl="0" indent="0" algn="l" rtl="0">
              <a:lnSpc>
                <a:spcPct val="90000"/>
              </a:lnSpc>
              <a:spcBef>
                <a:spcPts val="1000"/>
              </a:spcBef>
              <a:spcAft>
                <a:spcPts val="0"/>
              </a:spcAft>
              <a:buClr>
                <a:schemeClr val="dk1"/>
              </a:buClr>
              <a:buSzPts val="1400"/>
              <a:buFont typeface="Arial"/>
              <a:buNone/>
            </a:pPr>
            <a:endParaRPr/>
          </a:p>
          <a:p>
            <a:pPr marL="228600" marR="0" lvl="0" indent="-127000" algn="l" rtl="0">
              <a:lnSpc>
                <a:spcPct val="90000"/>
              </a:lnSpc>
              <a:spcBef>
                <a:spcPts val="1000"/>
              </a:spcBef>
              <a:spcAft>
                <a:spcPts val="0"/>
              </a:spcAft>
              <a:buClr>
                <a:schemeClr val="dk1"/>
              </a:buClr>
              <a:buSzPts val="1600"/>
              <a:buFont typeface="Arial"/>
              <a:buNone/>
            </a:pPr>
            <a:endParaRPr sz="1600">
              <a:solidFill>
                <a:schemeClr val="dk1"/>
              </a:solidFill>
              <a:latin typeface="Arial"/>
              <a:ea typeface="Arial"/>
              <a:cs typeface="Arial"/>
              <a:sym typeface="Arial"/>
            </a:endParaRPr>
          </a:p>
          <a:p>
            <a:pPr marL="1143000" marR="0" lvl="2" indent="-152400" algn="l" rtl="0">
              <a:lnSpc>
                <a:spcPct val="90000"/>
              </a:lnSpc>
              <a:spcBef>
                <a:spcPts val="50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
        <p:nvSpPr>
          <p:cNvPr id="181" name="Google Shape;181;p31"/>
          <p:cNvSpPr txBox="1"/>
          <p:nvPr/>
        </p:nvSpPr>
        <p:spPr>
          <a:xfrm>
            <a:off x="324000" y="4515273"/>
            <a:ext cx="3994489" cy="104146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US" sz="1400" b="1">
                <a:solidFill>
                  <a:schemeClr val="dk1"/>
                </a:solidFill>
                <a:latin typeface="Arial"/>
                <a:ea typeface="Arial"/>
                <a:cs typeface="Arial"/>
                <a:sym typeface="Arial"/>
              </a:rPr>
              <a:t>The objective of my thesis:</a:t>
            </a:r>
            <a:endParaRPr sz="1400">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1400"/>
              <a:buFont typeface="Arial"/>
              <a:buNone/>
            </a:pPr>
            <a:r>
              <a:rPr lang="en-US" sz="1400">
                <a:solidFill>
                  <a:schemeClr val="dk1"/>
                </a:solidFill>
                <a:latin typeface="Arial"/>
                <a:ea typeface="Arial"/>
                <a:cs typeface="Arial"/>
                <a:sym typeface="Arial"/>
              </a:rPr>
              <a:t>Improve model’s capacity to exploit modern supercomputers.</a:t>
            </a:r>
            <a:endParaRPr/>
          </a:p>
          <a:p>
            <a:pPr marL="228600" marR="0" lvl="0" indent="-127000" algn="l" rtl="0">
              <a:lnSpc>
                <a:spcPct val="90000"/>
              </a:lnSpc>
              <a:spcBef>
                <a:spcPts val="1000"/>
              </a:spcBef>
              <a:spcAft>
                <a:spcPts val="0"/>
              </a:spcAft>
              <a:buClr>
                <a:schemeClr val="dk1"/>
              </a:buClr>
              <a:buSzPts val="1600"/>
              <a:buFont typeface="Arial"/>
              <a:buNone/>
            </a:pPr>
            <a:endParaRPr sz="1600">
              <a:solidFill>
                <a:schemeClr val="dk1"/>
              </a:solidFill>
              <a:latin typeface="Arial"/>
              <a:ea typeface="Arial"/>
              <a:cs typeface="Arial"/>
              <a:sym typeface="Arial"/>
            </a:endParaRPr>
          </a:p>
          <a:p>
            <a:pPr marL="1143000" marR="0" lvl="2" indent="-152400" algn="l" rtl="0">
              <a:lnSpc>
                <a:spcPct val="90000"/>
              </a:lnSpc>
              <a:spcBef>
                <a:spcPts val="50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
        <p:nvSpPr>
          <p:cNvPr id="182" name="Google Shape;182;p31"/>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500"/>
                                        <p:tgtEl>
                                          <p:spTgt spid="175"/>
                                        </p:tgtEl>
                                      </p:cBhvr>
                                    </p:animEffect>
                                  </p:childTnLst>
                                </p:cTn>
                              </p:par>
                              <p:par>
                                <p:cTn id="8" presetID="10" presetClass="entr" presetSubtype="0" fill="hold" nodeType="withEffect">
                                  <p:stCondLst>
                                    <p:cond delay="0"/>
                                  </p:stCondLst>
                                  <p:childTnLst>
                                    <p:set>
                                      <p:cBhvr>
                                        <p:cTn id="9" dur="1" fill="hold">
                                          <p:stCondLst>
                                            <p:cond delay="0"/>
                                          </p:stCondLst>
                                        </p:cTn>
                                        <p:tgtEl>
                                          <p:spTgt spid="178"/>
                                        </p:tgtEl>
                                        <p:attrNameLst>
                                          <p:attrName>style.visibility</p:attrName>
                                        </p:attrNameLst>
                                      </p:cBhvr>
                                      <p:to>
                                        <p:strVal val="visible"/>
                                      </p:to>
                                    </p:set>
                                    <p:animEffect transition="in" filter="fade">
                                      <p:cBhvr>
                                        <p:cTn id="10" dur="500"/>
                                        <p:tgtEl>
                                          <p:spTgt spid="1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9"/>
                                        </p:tgtEl>
                                        <p:attrNameLst>
                                          <p:attrName>style.visibility</p:attrName>
                                        </p:attrNameLst>
                                      </p:cBhvr>
                                      <p:to>
                                        <p:strVal val="visible"/>
                                      </p:to>
                                    </p:set>
                                    <p:animEffect transition="in" filter="fade">
                                      <p:cBhvr>
                                        <p:cTn id="15" dur="500"/>
                                        <p:tgtEl>
                                          <p:spTgt spid="179"/>
                                        </p:tgtEl>
                                      </p:cBhvr>
                                    </p:animEffect>
                                  </p:childTnLst>
                                </p:cTn>
                              </p:par>
                              <p:par>
                                <p:cTn id="16" presetID="10" presetClass="exit" presetSubtype="0" fill="hold" nodeType="withEffect">
                                  <p:stCondLst>
                                    <p:cond delay="0"/>
                                  </p:stCondLst>
                                  <p:childTnLst>
                                    <p:animEffect transition="out" filter="fade">
                                      <p:cBhvr>
                                        <p:cTn id="17" dur="500"/>
                                        <p:tgtEl>
                                          <p:spTgt spid="178"/>
                                        </p:tgtEl>
                                      </p:cBhvr>
                                    </p:animEffect>
                                    <p:set>
                                      <p:cBhvr>
                                        <p:cTn id="18" dur="1" fill="hold">
                                          <p:stCondLst>
                                            <p:cond delay="500"/>
                                          </p:stCondLst>
                                        </p:cTn>
                                        <p:tgtEl>
                                          <p:spTgt spid="178"/>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76"/>
                                        </p:tgtEl>
                                        <p:attrNameLst>
                                          <p:attrName>style.visibility</p:attrName>
                                        </p:attrNameLst>
                                      </p:cBhvr>
                                      <p:to>
                                        <p:strVal val="visible"/>
                                      </p:to>
                                    </p:set>
                                    <p:animEffect transition="in" filter="fade">
                                      <p:cBhvr>
                                        <p:cTn id="21" dur="500"/>
                                        <p:tgtEl>
                                          <p:spTgt spid="17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1"/>
                                        </p:tgtEl>
                                        <p:attrNameLst>
                                          <p:attrName>style.visibility</p:attrName>
                                        </p:attrNameLst>
                                      </p:cBhvr>
                                      <p:to>
                                        <p:strVal val="visible"/>
                                      </p:to>
                                    </p:set>
                                    <p:animEffect transition="in" filter="fade">
                                      <p:cBhvr>
                                        <p:cTn id="26" dur="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76"/>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n-US" sz="3500" b="1" i="0" u="none" strike="noStrike" cap="none">
                <a:solidFill>
                  <a:schemeClr val="accent1"/>
                </a:solidFill>
                <a:latin typeface="Calibri"/>
                <a:ea typeface="Calibri"/>
                <a:cs typeface="Calibri"/>
                <a:sym typeface="Calibri"/>
              </a:rPr>
              <a:t>Open Questions</a:t>
            </a:r>
            <a:endParaRPr/>
          </a:p>
        </p:txBody>
      </p:sp>
      <p:sp>
        <p:nvSpPr>
          <p:cNvPr id="712" name="Google Shape;712;p76"/>
          <p:cNvSpPr txBox="1">
            <a:spLocks noGrp="1"/>
          </p:cNvSpPr>
          <p:nvPr>
            <p:ph type="body" idx="1"/>
          </p:nvPr>
        </p:nvSpPr>
        <p:spPr>
          <a:xfrm>
            <a:off x="464803" y="1215072"/>
            <a:ext cx="8229598" cy="483325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1000"/>
              </a:spcBef>
              <a:spcAft>
                <a:spcPts val="0"/>
              </a:spcAft>
              <a:buClr>
                <a:srgbClr val="0070C0"/>
              </a:buClr>
              <a:buSzPts val="2400"/>
              <a:buFont typeface="Arial"/>
              <a:buChar char="•"/>
            </a:pPr>
            <a:r>
              <a:rPr lang="en-US" sz="2400" b="0" i="0" u="none" strike="noStrike" cap="none">
                <a:solidFill>
                  <a:schemeClr val="dk1"/>
                </a:solidFill>
                <a:latin typeface="Calibri"/>
                <a:ea typeface="Calibri"/>
                <a:cs typeface="Calibri"/>
                <a:sym typeface="Calibri"/>
              </a:rPr>
              <a:t>Transferability between different cases?</a:t>
            </a:r>
            <a:endParaRPr sz="24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rgbClr val="0070C0"/>
              </a:buClr>
              <a:buSzPts val="2400"/>
              <a:buFont typeface="Arial"/>
              <a:buChar char="•"/>
            </a:pPr>
            <a:r>
              <a:rPr lang="en-US"/>
              <a:t>Other ways of verifying the results?</a:t>
            </a:r>
            <a:endParaRPr/>
          </a:p>
          <a:p>
            <a:pPr marL="228600" marR="0" lvl="0" indent="-228600" algn="l" rtl="0">
              <a:lnSpc>
                <a:spcPct val="90000"/>
              </a:lnSpc>
              <a:spcBef>
                <a:spcPts val="1000"/>
              </a:spcBef>
              <a:spcAft>
                <a:spcPts val="0"/>
              </a:spcAft>
              <a:buClr>
                <a:srgbClr val="0070C0"/>
              </a:buClr>
              <a:buSzPts val="2400"/>
              <a:buFont typeface="Arial"/>
              <a:buChar char="•"/>
            </a:pPr>
            <a:r>
              <a:rPr lang="en-US"/>
              <a:t>Reducing even more the precision for future architectures?</a:t>
            </a:r>
            <a:endParaRPr/>
          </a:p>
          <a:p>
            <a:pPr marL="0" marR="0" lvl="0" indent="0" algn="l" rtl="0">
              <a:lnSpc>
                <a:spcPct val="90000"/>
              </a:lnSpc>
              <a:spcBef>
                <a:spcPts val="1000"/>
              </a:spcBef>
              <a:spcAft>
                <a:spcPts val="0"/>
              </a:spcAft>
              <a:buClr>
                <a:srgbClr val="0070C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713" name="Google Shape;713;p76"/>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77"/>
          <p:cNvSpPr txBox="1">
            <a:spLocks noGrp="1"/>
          </p:cNvSpPr>
          <p:nvPr>
            <p:ph type="ctrTitle"/>
          </p:nvPr>
        </p:nvSpPr>
        <p:spPr>
          <a:xfrm>
            <a:off x="3461655" y="1884276"/>
            <a:ext cx="5026945" cy="299882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4890"/>
              </a:buClr>
              <a:buSzPts val="8000"/>
              <a:buFont typeface="Calibri"/>
              <a:buNone/>
            </a:pPr>
            <a:r>
              <a:rPr lang="en-US" sz="8000" b="0" i="0" u="none" strike="noStrike" cap="none">
                <a:solidFill>
                  <a:srgbClr val="004890"/>
                </a:solidFill>
                <a:latin typeface="Calibri"/>
                <a:ea typeface="Calibri"/>
                <a:cs typeface="Calibri"/>
                <a:sym typeface="Calibri"/>
              </a:rPr>
              <a:t>Thank you </a:t>
            </a:r>
            <a:endParaRPr/>
          </a:p>
        </p:txBody>
      </p:sp>
      <p:sp>
        <p:nvSpPr>
          <p:cNvPr id="719" name="Google Shape;719;p77"/>
          <p:cNvSpPr txBox="1">
            <a:spLocks noGrp="1"/>
          </p:cNvSpPr>
          <p:nvPr>
            <p:ph type="subTitle" idx="1"/>
          </p:nvPr>
        </p:nvSpPr>
        <p:spPr>
          <a:xfrm>
            <a:off x="3603066" y="6107242"/>
            <a:ext cx="4569950" cy="46441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4890"/>
              </a:buClr>
              <a:buSzPts val="2800"/>
              <a:buFont typeface="Arial"/>
              <a:buNone/>
            </a:pPr>
            <a:r>
              <a:rPr lang="en-US" sz="2800">
                <a:solidFill>
                  <a:srgbClr val="004890"/>
                </a:solidFill>
              </a:rPr>
              <a:t>oriol.tinto</a:t>
            </a:r>
            <a:r>
              <a:rPr lang="en-US" sz="2800" b="0" i="0" u="none" strike="noStrike" cap="none">
                <a:solidFill>
                  <a:srgbClr val="004890"/>
                </a:solidFill>
                <a:latin typeface="Calibri"/>
                <a:ea typeface="Calibri"/>
                <a:cs typeface="Calibri"/>
                <a:sym typeface="Calibri"/>
              </a:rPr>
              <a:t>@bsc.es</a:t>
            </a:r>
            <a:endParaRPr sz="2800" b="0" i="0" u="none" strike="noStrike" cap="none">
              <a:solidFill>
                <a:srgbClr val="004890"/>
              </a:solidFill>
              <a:latin typeface="Calibri"/>
              <a:ea typeface="Calibri"/>
              <a:cs typeface="Calibri"/>
              <a:sym typeface="Calibri"/>
            </a:endParaRPr>
          </a:p>
        </p:txBody>
      </p:sp>
      <p:sp>
        <p:nvSpPr>
          <p:cNvPr id="720" name="Google Shape;720;p7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2"/>
          <p:cNvSpPr txBox="1">
            <a:spLocks noGrp="1"/>
          </p:cNvSpPr>
          <p:nvPr>
            <p:ph type="title"/>
          </p:nvPr>
        </p:nvSpPr>
        <p:spPr>
          <a:xfrm>
            <a:off x="464803" y="217893"/>
            <a:ext cx="8229600" cy="838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n-US" sz="3500" b="1" i="0" u="none" strike="noStrike" cap="none">
                <a:solidFill>
                  <a:schemeClr val="accent1"/>
                </a:solidFill>
                <a:latin typeface="Calibri"/>
                <a:ea typeface="Calibri"/>
                <a:cs typeface="Calibri"/>
                <a:sym typeface="Calibri"/>
              </a:rPr>
              <a:t>Motivation</a:t>
            </a:r>
            <a:endParaRPr/>
          </a:p>
        </p:txBody>
      </p:sp>
      <p:sp>
        <p:nvSpPr>
          <p:cNvPr id="188" name="Google Shape;188;p32"/>
          <p:cNvSpPr txBox="1">
            <a:spLocks noGrp="1"/>
          </p:cNvSpPr>
          <p:nvPr>
            <p:ph type="body" idx="1"/>
          </p:nvPr>
        </p:nvSpPr>
        <p:spPr>
          <a:xfrm>
            <a:off x="464803" y="1215072"/>
            <a:ext cx="8229600" cy="48333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90000"/>
              </a:lnSpc>
              <a:spcBef>
                <a:spcPts val="1000"/>
              </a:spcBef>
              <a:spcAft>
                <a:spcPts val="0"/>
              </a:spcAft>
              <a:buClr>
                <a:srgbClr val="0070C0"/>
              </a:buClr>
              <a:buSzPts val="2400"/>
              <a:buFont typeface="Arial"/>
              <a:buChar char="•"/>
            </a:pPr>
            <a:r>
              <a:rPr lang="en-US" sz="2800" b="0" i="0" u="none" strike="noStrike" cap="none">
                <a:solidFill>
                  <a:schemeClr val="dk1"/>
                </a:solidFill>
                <a:latin typeface="Calibri"/>
                <a:ea typeface="Calibri"/>
                <a:cs typeface="Calibri"/>
                <a:sym typeface="Calibri"/>
              </a:rPr>
              <a:t>We want to make models faster and </a:t>
            </a:r>
            <a:r>
              <a:rPr lang="en-US" sz="2800"/>
              <a:t>cheaper</a:t>
            </a:r>
            <a:r>
              <a:rPr lang="en-US" sz="2800" b="0" i="0" u="none" strike="noStrike" cap="none">
                <a:solidFill>
                  <a:schemeClr val="dk1"/>
                </a:solidFill>
                <a:latin typeface="Calibri"/>
                <a:ea typeface="Calibri"/>
                <a:cs typeface="Calibri"/>
                <a:sym typeface="Calibri"/>
              </a:rPr>
              <a:t> to</a:t>
            </a:r>
            <a:r>
              <a:rPr lang="en-US" sz="2800"/>
              <a:t>:</a:t>
            </a:r>
            <a:endParaRPr/>
          </a:p>
          <a:p>
            <a:pPr marL="914400" marR="0" lvl="1" indent="-355600" algn="l" rtl="0">
              <a:lnSpc>
                <a:spcPct val="90000"/>
              </a:lnSpc>
              <a:spcBef>
                <a:spcPts val="500"/>
              </a:spcBef>
              <a:spcAft>
                <a:spcPts val="0"/>
              </a:spcAft>
              <a:buClr>
                <a:srgbClr val="0070C0"/>
              </a:buClr>
              <a:buSzPts val="2000"/>
              <a:buFont typeface="Arial"/>
              <a:buChar char="•"/>
            </a:pPr>
            <a:r>
              <a:rPr lang="en-US" sz="2400" b="0" i="0" u="none" strike="noStrike" cap="none">
                <a:solidFill>
                  <a:schemeClr val="dk1"/>
                </a:solidFill>
                <a:latin typeface="Calibri"/>
                <a:ea typeface="Calibri"/>
                <a:cs typeface="Calibri"/>
                <a:sym typeface="Calibri"/>
              </a:rPr>
              <a:t>... reduce costs.</a:t>
            </a:r>
            <a:endParaRPr/>
          </a:p>
          <a:p>
            <a:pPr marL="914400" marR="0" lvl="1" indent="-355600" algn="l" rtl="0">
              <a:lnSpc>
                <a:spcPct val="90000"/>
              </a:lnSpc>
              <a:spcBef>
                <a:spcPts val="500"/>
              </a:spcBef>
              <a:spcAft>
                <a:spcPts val="0"/>
              </a:spcAft>
              <a:buClr>
                <a:srgbClr val="0070C0"/>
              </a:buClr>
              <a:buSzPts val="2000"/>
              <a:buFont typeface="Arial"/>
              <a:buChar char="•"/>
            </a:pPr>
            <a:r>
              <a:rPr lang="en-US" sz="2400" b="0" i="0" u="none" strike="noStrike" cap="none">
                <a:solidFill>
                  <a:schemeClr val="dk1"/>
                </a:solidFill>
                <a:latin typeface="Calibri"/>
                <a:ea typeface="Calibri"/>
                <a:cs typeface="Calibri"/>
                <a:sym typeface="Calibri"/>
              </a:rPr>
              <a:t>...allow new kinds of experiments.</a:t>
            </a:r>
            <a:endParaRPr/>
          </a:p>
          <a:p>
            <a:pPr marL="558800" marR="0" lvl="1" indent="0" algn="l" rtl="0">
              <a:lnSpc>
                <a:spcPct val="90000"/>
              </a:lnSpc>
              <a:spcBef>
                <a:spcPts val="500"/>
              </a:spcBef>
              <a:spcAft>
                <a:spcPts val="0"/>
              </a:spcAft>
              <a:buClr>
                <a:srgbClr val="0070C0"/>
              </a:buClr>
              <a:buSzPts val="2000"/>
              <a:buFont typeface="Arial"/>
              <a:buNone/>
            </a:pPr>
            <a:endParaRPr sz="2400" b="0" i="0" u="none" strike="noStrike" cap="none">
              <a:solidFill>
                <a:schemeClr val="dk1"/>
              </a:solidFill>
              <a:latin typeface="Calibri"/>
              <a:ea typeface="Calibri"/>
              <a:cs typeface="Calibri"/>
              <a:sym typeface="Calibri"/>
            </a:endParaRPr>
          </a:p>
          <a:p>
            <a:pPr marL="914400" marR="0" lvl="1" indent="-355600" algn="l" rtl="0">
              <a:lnSpc>
                <a:spcPct val="90000"/>
              </a:lnSpc>
              <a:spcBef>
                <a:spcPts val="500"/>
              </a:spcBef>
              <a:spcAft>
                <a:spcPts val="0"/>
              </a:spcAft>
              <a:buClr>
                <a:srgbClr val="0070C0"/>
              </a:buClr>
              <a:buSzPts val="2000"/>
              <a:buFont typeface="Arial"/>
              <a:buChar char="•"/>
            </a:pPr>
            <a:r>
              <a:rPr lang="en-US" sz="2400" b="0" i="0" u="none" strike="noStrike" cap="none">
                <a:solidFill>
                  <a:schemeClr val="dk1"/>
                </a:solidFill>
                <a:latin typeface="Calibri"/>
                <a:ea typeface="Calibri"/>
                <a:cs typeface="Calibri"/>
                <a:sym typeface="Calibri"/>
              </a:rPr>
              <a:t>... better use the available resources.</a:t>
            </a:r>
            <a:endParaRPr/>
          </a:p>
          <a:p>
            <a:pPr marL="914400" marR="0" lvl="1" indent="-355600" algn="l" rtl="0">
              <a:lnSpc>
                <a:spcPct val="90000"/>
              </a:lnSpc>
              <a:spcBef>
                <a:spcPts val="500"/>
              </a:spcBef>
              <a:spcAft>
                <a:spcPts val="0"/>
              </a:spcAft>
              <a:buClr>
                <a:srgbClr val="0070C0"/>
              </a:buClr>
              <a:buSzPts val="2000"/>
              <a:buFont typeface="Arial"/>
              <a:buChar char="•"/>
            </a:pPr>
            <a:r>
              <a:rPr lang="en-US" sz="2400" b="0" i="0" u="none" strike="noStrike" cap="none">
                <a:solidFill>
                  <a:schemeClr val="dk1"/>
                </a:solidFill>
                <a:latin typeface="Calibri"/>
                <a:ea typeface="Calibri"/>
                <a:cs typeface="Calibri"/>
                <a:sym typeface="Calibri"/>
              </a:rPr>
              <a:t>... make better science!</a:t>
            </a:r>
            <a:endParaRPr/>
          </a:p>
          <a:p>
            <a:pPr marL="914400" marR="0" lvl="1" indent="-228600" algn="l" rtl="0">
              <a:lnSpc>
                <a:spcPct val="90000"/>
              </a:lnSpc>
              <a:spcBef>
                <a:spcPts val="500"/>
              </a:spcBef>
              <a:spcAft>
                <a:spcPts val="0"/>
              </a:spcAft>
              <a:buClr>
                <a:srgbClr val="0070C0"/>
              </a:buClr>
              <a:buSzPts val="2000"/>
              <a:buFont typeface="Arial"/>
              <a:buNone/>
            </a:pPr>
            <a:endParaRPr sz="2400" b="0" i="0" u="none" strike="noStrike" cap="none">
              <a:solidFill>
                <a:schemeClr val="dk1"/>
              </a:solidFill>
              <a:latin typeface="Calibri"/>
              <a:ea typeface="Calibri"/>
              <a:cs typeface="Calibri"/>
              <a:sym typeface="Calibri"/>
            </a:endParaRPr>
          </a:p>
        </p:txBody>
      </p:sp>
      <p:sp>
        <p:nvSpPr>
          <p:cNvPr id="189" name="Google Shape;189;p32"/>
          <p:cNvSpPr txBox="1">
            <a:spLocks noGrp="1"/>
          </p:cNvSpPr>
          <p:nvPr>
            <p:ph type="sldNum" idx="12"/>
          </p:nvPr>
        </p:nvSpPr>
        <p:spPr>
          <a:xfrm>
            <a:off x="8604448" y="6357553"/>
            <a:ext cx="442500" cy="412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004990"/>
                </a:solidFill>
                <a:latin typeface="Calibri"/>
                <a:ea typeface="Calibri"/>
                <a:cs typeface="Calibri"/>
                <a:sym typeface="Calibri"/>
              </a:rPr>
              <a:t>6</a:t>
            </a:fld>
            <a:endParaRPr sz="1100" b="0" i="0" u="none" strike="noStrike" cap="none">
              <a:solidFill>
                <a:srgbClr val="00499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8">
                                            <p:txEl>
                                              <p:pRg st="0" end="0"/>
                                            </p:txEl>
                                          </p:spTgt>
                                        </p:tgtEl>
                                        <p:attrNameLst>
                                          <p:attrName>style.visibility</p:attrName>
                                        </p:attrNameLst>
                                      </p:cBhvr>
                                      <p:to>
                                        <p:strVal val="visible"/>
                                      </p:to>
                                    </p:set>
                                    <p:animEffect transition="in" filter="fade">
                                      <p:cBhvr>
                                        <p:cTn id="7" dur="500"/>
                                        <p:tgtEl>
                                          <p:spTgt spid="18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8">
                                            <p:txEl>
                                              <p:pRg st="1" end="1"/>
                                            </p:txEl>
                                          </p:spTgt>
                                        </p:tgtEl>
                                        <p:attrNameLst>
                                          <p:attrName>style.visibility</p:attrName>
                                        </p:attrNameLst>
                                      </p:cBhvr>
                                      <p:to>
                                        <p:strVal val="visible"/>
                                      </p:to>
                                    </p:set>
                                    <p:animEffect transition="in" filter="fade">
                                      <p:cBhvr>
                                        <p:cTn id="10" dur="500"/>
                                        <p:tgtEl>
                                          <p:spTgt spid="18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88">
                                            <p:txEl>
                                              <p:pRg st="2" end="2"/>
                                            </p:txEl>
                                          </p:spTgt>
                                        </p:tgtEl>
                                        <p:attrNameLst>
                                          <p:attrName>style.visibility</p:attrName>
                                        </p:attrNameLst>
                                      </p:cBhvr>
                                      <p:to>
                                        <p:strVal val="visible"/>
                                      </p:to>
                                    </p:set>
                                    <p:animEffect transition="in" filter="fade">
                                      <p:cBhvr>
                                        <p:cTn id="13" dur="500"/>
                                        <p:tgtEl>
                                          <p:spTgt spid="18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88">
                                            <p:txEl>
                                              <p:pRg st="3" end="3"/>
                                            </p:txEl>
                                          </p:spTgt>
                                        </p:tgtEl>
                                        <p:attrNameLst>
                                          <p:attrName>style.visibility</p:attrName>
                                        </p:attrNameLst>
                                      </p:cBhvr>
                                      <p:to>
                                        <p:strVal val="visible"/>
                                      </p:to>
                                    </p:set>
                                    <p:animEffect transition="in" filter="fade">
                                      <p:cBhvr>
                                        <p:cTn id="16" dur="500"/>
                                        <p:tgtEl>
                                          <p:spTgt spid="188">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88">
                                            <p:txEl>
                                              <p:pRg st="4" end="4"/>
                                            </p:txEl>
                                          </p:spTgt>
                                        </p:tgtEl>
                                        <p:attrNameLst>
                                          <p:attrName>style.visibility</p:attrName>
                                        </p:attrNameLst>
                                      </p:cBhvr>
                                      <p:to>
                                        <p:strVal val="visible"/>
                                      </p:to>
                                    </p:set>
                                    <p:animEffect transition="in" filter="fade">
                                      <p:cBhvr>
                                        <p:cTn id="19" dur="500"/>
                                        <p:tgtEl>
                                          <p:spTgt spid="188">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88">
                                            <p:txEl>
                                              <p:pRg st="5" end="5"/>
                                            </p:txEl>
                                          </p:spTgt>
                                        </p:tgtEl>
                                        <p:attrNameLst>
                                          <p:attrName>style.visibility</p:attrName>
                                        </p:attrNameLst>
                                      </p:cBhvr>
                                      <p:to>
                                        <p:strVal val="visible"/>
                                      </p:to>
                                    </p:set>
                                    <p:animEffect transition="in" filter="fade">
                                      <p:cBhvr>
                                        <p:cTn id="22" dur="500"/>
                                        <p:tgtEl>
                                          <p:spTgt spid="188">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88">
                                            <p:txEl>
                                              <p:pRg st="6" end="6"/>
                                            </p:txEl>
                                          </p:spTgt>
                                        </p:tgtEl>
                                        <p:attrNameLst>
                                          <p:attrName>style.visibility</p:attrName>
                                        </p:attrNameLst>
                                      </p:cBhvr>
                                      <p:to>
                                        <p:strVal val="visible"/>
                                      </p:to>
                                    </p:set>
                                    <p:animEffect transition="in" filter="fade">
                                      <p:cBhvr>
                                        <p:cTn id="25" dur="500"/>
                                        <p:tgtEl>
                                          <p:spTgt spid="18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3"/>
          <p:cNvSpPr txBox="1">
            <a:spLocks noGrp="1"/>
          </p:cNvSpPr>
          <p:nvPr>
            <p:ph type="title"/>
          </p:nvPr>
        </p:nvSpPr>
        <p:spPr>
          <a:xfrm>
            <a:off x="464803" y="217893"/>
            <a:ext cx="8229600" cy="838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n-US" sz="3500" b="1" i="0" u="none" strike="noStrike" cap="none">
                <a:solidFill>
                  <a:schemeClr val="accent1"/>
                </a:solidFill>
                <a:latin typeface="Calibri"/>
                <a:ea typeface="Calibri"/>
                <a:cs typeface="Calibri"/>
                <a:sym typeface="Calibri"/>
              </a:rPr>
              <a:t>Motivation</a:t>
            </a:r>
            <a:endParaRPr sz="3500" b="1" i="0" u="none" strike="noStrike" cap="none">
              <a:solidFill>
                <a:schemeClr val="accent1"/>
              </a:solidFill>
              <a:latin typeface="Calibri"/>
              <a:ea typeface="Calibri"/>
              <a:cs typeface="Calibri"/>
              <a:sym typeface="Calibri"/>
            </a:endParaRPr>
          </a:p>
        </p:txBody>
      </p:sp>
      <p:pic>
        <p:nvPicPr>
          <p:cNvPr id="196" name="Google Shape;196;p33"/>
          <p:cNvPicPr preferRelativeResize="0"/>
          <p:nvPr/>
        </p:nvPicPr>
        <p:blipFill rotWithShape="1">
          <a:blip r:embed="rId3">
            <a:alphaModFix/>
          </a:blip>
          <a:srcRect/>
          <a:stretch/>
        </p:blipFill>
        <p:spPr>
          <a:xfrm>
            <a:off x="2136197" y="1921144"/>
            <a:ext cx="4944631" cy="4684388"/>
          </a:xfrm>
          <a:prstGeom prst="rect">
            <a:avLst/>
          </a:prstGeom>
          <a:noFill/>
          <a:ln>
            <a:noFill/>
          </a:ln>
        </p:spPr>
      </p:pic>
      <p:sp>
        <p:nvSpPr>
          <p:cNvPr id="197" name="Google Shape;197;p33"/>
          <p:cNvSpPr txBox="1"/>
          <p:nvPr/>
        </p:nvSpPr>
        <p:spPr>
          <a:xfrm>
            <a:off x="914400" y="1056290"/>
            <a:ext cx="7259100" cy="838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3500"/>
              <a:buFont typeface="Calibri"/>
              <a:buNone/>
            </a:pPr>
            <a:r>
              <a:rPr lang="en-US" sz="2800" b="0" i="0" u="none" strike="noStrike" cap="none">
                <a:solidFill>
                  <a:schemeClr val="accent1"/>
                </a:solidFill>
                <a:latin typeface="Calibri"/>
                <a:ea typeface="Calibri"/>
                <a:cs typeface="Calibri"/>
                <a:sym typeface="Calibri"/>
              </a:rPr>
              <a:t>Previous work: </a:t>
            </a:r>
            <a:endParaRPr/>
          </a:p>
          <a:p>
            <a:pPr marL="0" marR="0" lvl="0" indent="0" algn="ctr" rtl="0">
              <a:lnSpc>
                <a:spcPct val="90000"/>
              </a:lnSpc>
              <a:spcBef>
                <a:spcPts val="0"/>
              </a:spcBef>
              <a:spcAft>
                <a:spcPts val="0"/>
              </a:spcAft>
              <a:buClr>
                <a:schemeClr val="accent1"/>
              </a:buClr>
              <a:buSzPts val="3500"/>
              <a:buFont typeface="Calibri"/>
              <a:buNone/>
            </a:pPr>
            <a:r>
              <a:rPr lang="en-US" sz="1800" b="0" i="0" u="none" strike="noStrike" cap="none">
                <a:solidFill>
                  <a:schemeClr val="accent1"/>
                </a:solidFill>
                <a:latin typeface="Calibri"/>
                <a:ea typeface="Calibri"/>
                <a:cs typeface="Calibri"/>
                <a:sym typeface="Calibri"/>
              </a:rPr>
              <a:t>Impact on ORCA 1/4 NEMO 3.6 – LIM3 running on </a:t>
            </a:r>
            <a:r>
              <a:rPr lang="en-US" sz="1800">
                <a:solidFill>
                  <a:schemeClr val="accent1"/>
                </a:solidFill>
                <a:latin typeface="Calibri"/>
                <a:ea typeface="Calibri"/>
                <a:cs typeface="Calibri"/>
                <a:sym typeface="Calibri"/>
              </a:rPr>
              <a:t>Marenostrum 3</a:t>
            </a:r>
            <a:endParaRPr/>
          </a:p>
        </p:txBody>
      </p:sp>
      <p:sp>
        <p:nvSpPr>
          <p:cNvPr id="198" name="Google Shape;198;p33"/>
          <p:cNvSpPr txBox="1">
            <a:spLocks noGrp="1"/>
          </p:cNvSpPr>
          <p:nvPr>
            <p:ph type="sldNum" idx="12"/>
          </p:nvPr>
        </p:nvSpPr>
        <p:spPr>
          <a:xfrm>
            <a:off x="8604448" y="6357553"/>
            <a:ext cx="442500" cy="412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004990"/>
                </a:solidFill>
                <a:latin typeface="Calibri"/>
                <a:ea typeface="Calibri"/>
                <a:cs typeface="Calibri"/>
                <a:sym typeface="Calibri"/>
              </a:rPr>
              <a:t>7</a:t>
            </a:fld>
            <a:endParaRPr sz="1100" b="0" i="0" u="none" strike="noStrike" cap="none">
              <a:solidFill>
                <a:srgbClr val="004990"/>
              </a:solidFill>
              <a:latin typeface="Calibri"/>
              <a:ea typeface="Calibri"/>
              <a:cs typeface="Calibri"/>
              <a:sym typeface="Calibri"/>
            </a:endParaRPr>
          </a:p>
        </p:txBody>
      </p:sp>
      <p:sp>
        <p:nvSpPr>
          <p:cNvPr id="199" name="Google Shape;199;p33"/>
          <p:cNvSpPr txBox="1"/>
          <p:nvPr/>
        </p:nvSpPr>
        <p:spPr>
          <a:xfrm>
            <a:off x="7383000" y="3626100"/>
            <a:ext cx="641400" cy="63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2x</a:t>
            </a:r>
            <a:endParaRPr sz="1400" b="1" i="0" u="none" strike="noStrike" cap="none">
              <a:solidFill>
                <a:srgbClr val="000000"/>
              </a:solidFill>
              <a:latin typeface="Calibri"/>
              <a:ea typeface="Calibri"/>
              <a:cs typeface="Calibri"/>
              <a:sym typeface="Calibri"/>
            </a:endParaRPr>
          </a:p>
        </p:txBody>
      </p:sp>
      <p:cxnSp>
        <p:nvCxnSpPr>
          <p:cNvPr id="200" name="Google Shape;200;p33"/>
          <p:cNvCxnSpPr/>
          <p:nvPr/>
        </p:nvCxnSpPr>
        <p:spPr>
          <a:xfrm rot="10800000">
            <a:off x="7290739" y="2982175"/>
            <a:ext cx="0" cy="1420500"/>
          </a:xfrm>
          <a:prstGeom prst="straightConnector1">
            <a:avLst/>
          </a:prstGeom>
          <a:noFill/>
          <a:ln w="9525" cap="flat" cmpd="sng">
            <a:solidFill>
              <a:srgbClr val="44546A"/>
            </a:solidFill>
            <a:prstDash val="solid"/>
            <a:round/>
            <a:headEnd type="triangl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1000"/>
                                        <p:tgtEl>
                                          <p:spTgt spid="199"/>
                                        </p:tgtEl>
                                      </p:cBhvr>
                                    </p:animEffect>
                                  </p:childTnLst>
                                </p:cTn>
                              </p:par>
                              <p:par>
                                <p:cTn id="8" presetID="10" presetClass="entr" presetSubtype="0" fill="hold" nodeType="withEffect">
                                  <p:stCondLst>
                                    <p:cond delay="0"/>
                                  </p:stCondLst>
                                  <p:childTnLst>
                                    <p:set>
                                      <p:cBhvr>
                                        <p:cTn id="9" dur="1" fill="hold">
                                          <p:stCondLst>
                                            <p:cond delay="0"/>
                                          </p:stCondLst>
                                        </p:cTn>
                                        <p:tgtEl>
                                          <p:spTgt spid="200"/>
                                        </p:tgtEl>
                                        <p:attrNameLst>
                                          <p:attrName>style.visibility</p:attrName>
                                        </p:attrNameLst>
                                      </p:cBhvr>
                                      <p:to>
                                        <p:strVal val="visible"/>
                                      </p:to>
                                    </p:set>
                                    <p:animEffect transition="in" filter="fade">
                                      <p:cBhvr>
                                        <p:cTn id="10" dur="10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4"/>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n-US"/>
              <a:t>Why mixed precision?</a:t>
            </a:r>
            <a:endParaRPr/>
          </a:p>
        </p:txBody>
      </p:sp>
      <p:pic>
        <p:nvPicPr>
          <p:cNvPr id="207" name="Google Shape;207;p34"/>
          <p:cNvPicPr preferRelativeResize="0"/>
          <p:nvPr/>
        </p:nvPicPr>
        <p:blipFill rotWithShape="1">
          <a:blip r:embed="rId3">
            <a:alphaModFix/>
          </a:blip>
          <a:srcRect/>
          <a:stretch/>
        </p:blipFill>
        <p:spPr>
          <a:xfrm>
            <a:off x="1695500" y="1384534"/>
            <a:ext cx="5768204" cy="4326153"/>
          </a:xfrm>
          <a:prstGeom prst="rect">
            <a:avLst/>
          </a:prstGeom>
          <a:noFill/>
          <a:ln>
            <a:noFill/>
          </a:ln>
        </p:spPr>
      </p:pic>
      <p:sp>
        <p:nvSpPr>
          <p:cNvPr id="208" name="Google Shape;208;p34"/>
          <p:cNvSpPr/>
          <p:nvPr/>
        </p:nvSpPr>
        <p:spPr>
          <a:xfrm rot="-217968">
            <a:off x="587425" y="3170934"/>
            <a:ext cx="8434104" cy="1754326"/>
          </a:xfrm>
          <a:prstGeom prst="rect">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0" cap="none">
                <a:solidFill>
                  <a:schemeClr val="dk1"/>
                </a:solidFill>
                <a:latin typeface="Calibri"/>
                <a:ea typeface="Calibri"/>
                <a:cs typeface="Calibri"/>
                <a:sym typeface="Calibri"/>
              </a:rPr>
              <a:t>We need something that </a:t>
            </a:r>
            <a:r>
              <a:rPr lang="en-US" sz="5400">
                <a:solidFill>
                  <a:schemeClr val="dk1"/>
                </a:solidFill>
                <a:latin typeface="Calibri"/>
                <a:ea typeface="Calibri"/>
                <a:cs typeface="Calibri"/>
                <a:sym typeface="Calibri"/>
              </a:rPr>
              <a:t>can </a:t>
            </a:r>
            <a:endParaRPr/>
          </a:p>
          <a:p>
            <a:pPr marL="0" marR="0" lvl="0" indent="0" algn="ctr" rtl="0">
              <a:spcBef>
                <a:spcPts val="0"/>
              </a:spcBef>
              <a:spcAft>
                <a:spcPts val="0"/>
              </a:spcAft>
              <a:buNone/>
            </a:pPr>
            <a:r>
              <a:rPr lang="en-US" sz="5400">
                <a:solidFill>
                  <a:schemeClr val="dk1"/>
                </a:solidFill>
                <a:latin typeface="Calibri"/>
                <a:ea typeface="Calibri"/>
                <a:cs typeface="Calibri"/>
                <a:sym typeface="Calibri"/>
              </a:rPr>
              <a:t>benefit the whole code</a:t>
            </a:r>
            <a:endParaRPr sz="5400" b="0" cap="none">
              <a:solidFill>
                <a:schemeClr val="dk1"/>
              </a:solidFill>
              <a:latin typeface="Calibri"/>
              <a:ea typeface="Calibri"/>
              <a:cs typeface="Calibri"/>
              <a:sym typeface="Calibri"/>
            </a:endParaRPr>
          </a:p>
        </p:txBody>
      </p:sp>
      <p:sp>
        <p:nvSpPr>
          <p:cNvPr id="209" name="Google Shape;209;p34"/>
          <p:cNvSpPr/>
          <p:nvPr/>
        </p:nvSpPr>
        <p:spPr>
          <a:xfrm rot="644424">
            <a:off x="1130046" y="2947445"/>
            <a:ext cx="7348861" cy="1200329"/>
          </a:xfrm>
          <a:prstGeom prst="rect">
            <a:avLst/>
          </a:prstGeom>
          <a:gradFill>
            <a:gsLst>
              <a:gs pos="0">
                <a:srgbClr val="7FB75F"/>
              </a:gs>
              <a:gs pos="50000">
                <a:srgbClr val="6EB141"/>
              </a:gs>
              <a:gs pos="100000">
                <a:srgbClr val="5FA134"/>
              </a:gs>
            </a:gsLst>
            <a:lin ang="5400000" scaled="0"/>
          </a:gradFill>
          <a:ln>
            <a:noFill/>
          </a:ln>
          <a:effectLst>
            <a:outerShdw blurRad="44450" dist="27940" dir="5400000" algn="ctr">
              <a:srgbClr val="000000">
                <a:alpha val="31764"/>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0" cap="none">
                <a:solidFill>
                  <a:schemeClr val="dk1"/>
                </a:solidFill>
                <a:latin typeface="Calibri"/>
                <a:ea typeface="Calibri"/>
                <a:cs typeface="Calibri"/>
                <a:sym typeface="Calibri"/>
              </a:rPr>
              <a:t>MIXED PRECISION</a:t>
            </a:r>
            <a:endParaRPr/>
          </a:p>
        </p:txBody>
      </p:sp>
      <p:sp>
        <p:nvSpPr>
          <p:cNvPr id="210" name="Google Shape;210;p34"/>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500"/>
                                        <p:tgtEl>
                                          <p:spTgt spid="2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9"/>
                                        </p:tgtEl>
                                        <p:attrNameLst>
                                          <p:attrName>style.visibility</p:attrName>
                                        </p:attrNameLst>
                                      </p:cBhvr>
                                      <p:to>
                                        <p:strVal val="visible"/>
                                      </p:to>
                                    </p:set>
                                    <p:animEffect transition="in" filter="fade">
                                      <p:cBhvr>
                                        <p:cTn id="12"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5"/>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n-US" sz="3500" b="1" i="0" u="none" strike="noStrike" cap="none">
                <a:solidFill>
                  <a:schemeClr val="accent1"/>
                </a:solidFill>
                <a:latin typeface="Calibri"/>
                <a:ea typeface="Calibri"/>
                <a:cs typeface="Calibri"/>
                <a:sym typeface="Calibri"/>
              </a:rPr>
              <a:t>Why mixed-precision has appeared as a performance opportunity?</a:t>
            </a:r>
            <a:endParaRPr sz="3500" b="1" i="0" u="none" strike="noStrike" cap="none">
              <a:solidFill>
                <a:schemeClr val="accent1"/>
              </a:solidFill>
              <a:latin typeface="Calibri"/>
              <a:ea typeface="Calibri"/>
              <a:cs typeface="Calibri"/>
              <a:sym typeface="Calibri"/>
            </a:endParaRPr>
          </a:p>
        </p:txBody>
      </p:sp>
      <p:sp>
        <p:nvSpPr>
          <p:cNvPr id="216" name="Google Shape;216;p35"/>
          <p:cNvSpPr/>
          <p:nvPr/>
        </p:nvSpPr>
        <p:spPr>
          <a:xfrm>
            <a:off x="464803" y="1438429"/>
            <a:ext cx="8229598" cy="147732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000" b="1">
                <a:solidFill>
                  <a:srgbClr val="3F3F3F"/>
                </a:solidFill>
                <a:latin typeface="Calibri"/>
                <a:ea typeface="Calibri"/>
                <a:cs typeface="Calibri"/>
                <a:sym typeface="Calibri"/>
              </a:rPr>
              <a:t>How was the situation?</a:t>
            </a:r>
            <a:endParaRPr/>
          </a:p>
          <a:p>
            <a:pPr marL="285750" marR="0" lvl="0" indent="-285750" algn="l" rtl="0">
              <a:lnSpc>
                <a:spcPct val="150000"/>
              </a:lnSpc>
              <a:spcBef>
                <a:spcPts val="0"/>
              </a:spcBef>
              <a:spcAft>
                <a:spcPts val="0"/>
              </a:spcAft>
              <a:buClr>
                <a:srgbClr val="3F3F3F"/>
              </a:buClr>
              <a:buSzPts val="2000"/>
              <a:buFont typeface="Arial"/>
              <a:buChar char="•"/>
            </a:pPr>
            <a:r>
              <a:rPr lang="en-US" sz="2000">
                <a:solidFill>
                  <a:srgbClr val="3F3F3F"/>
                </a:solidFill>
                <a:latin typeface="Calibri"/>
                <a:ea typeface="Calibri"/>
                <a:cs typeface="Calibri"/>
                <a:sym typeface="Calibri"/>
              </a:rPr>
              <a:t>Reticence to use less precision.</a:t>
            </a:r>
            <a:endParaRPr/>
          </a:p>
          <a:p>
            <a:pPr marL="285750" marR="0" lvl="0" indent="-285750" algn="l" rtl="0">
              <a:lnSpc>
                <a:spcPct val="150000"/>
              </a:lnSpc>
              <a:spcBef>
                <a:spcPts val="0"/>
              </a:spcBef>
              <a:spcAft>
                <a:spcPts val="0"/>
              </a:spcAft>
              <a:buClr>
                <a:srgbClr val="3F3F3F"/>
              </a:buClr>
              <a:buSzPts val="2000"/>
              <a:buFont typeface="Arial"/>
              <a:buChar char="•"/>
            </a:pPr>
            <a:r>
              <a:rPr lang="en-US" sz="2000">
                <a:solidFill>
                  <a:srgbClr val="3F3F3F"/>
                </a:solidFill>
                <a:latin typeface="Calibri"/>
                <a:ea typeface="Calibri"/>
                <a:cs typeface="Calibri"/>
                <a:sym typeface="Calibri"/>
              </a:rPr>
              <a:t>64-bit arithmetic performance was comparable to 32-bit performance.</a:t>
            </a:r>
            <a:endParaRPr/>
          </a:p>
        </p:txBody>
      </p:sp>
      <p:sp>
        <p:nvSpPr>
          <p:cNvPr id="217" name="Google Shape;217;p3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6">
                                            <p:txEl>
                                              <p:pRg st="0" end="0"/>
                                            </p:txEl>
                                          </p:spTgt>
                                        </p:tgtEl>
                                        <p:attrNameLst>
                                          <p:attrName>style.visibility</p:attrName>
                                        </p:attrNameLst>
                                      </p:cBhvr>
                                      <p:to>
                                        <p:strVal val="visible"/>
                                      </p:to>
                                    </p:set>
                                    <p:animEffect transition="in" filter="fade">
                                      <p:cBhvr>
                                        <p:cTn id="7" dur="500"/>
                                        <p:tgtEl>
                                          <p:spTgt spid="2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16">
                                            <p:txEl>
                                              <p:pRg st="1" end="1"/>
                                            </p:txEl>
                                          </p:spTgt>
                                        </p:tgtEl>
                                        <p:attrNameLst>
                                          <p:attrName>style.visibility</p:attrName>
                                        </p:attrNameLst>
                                      </p:cBhvr>
                                      <p:to>
                                        <p:strVal val="visible"/>
                                      </p:to>
                                    </p:set>
                                    <p:animEffect transition="in" filter="fade">
                                      <p:cBhvr>
                                        <p:cTn id="10" dur="500"/>
                                        <p:tgtEl>
                                          <p:spTgt spid="21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16">
                                            <p:txEl>
                                              <p:pRg st="2" end="2"/>
                                            </p:txEl>
                                          </p:spTgt>
                                        </p:tgtEl>
                                        <p:attrNameLst>
                                          <p:attrName>style.visibility</p:attrName>
                                        </p:attrNameLst>
                                      </p:cBhvr>
                                      <p:to>
                                        <p:strVal val="visible"/>
                                      </p:to>
                                    </p:set>
                                    <p:animEffect transition="in" filter="fade">
                                      <p:cBhvr>
                                        <p:cTn id="13" dur="500"/>
                                        <p:tgtEl>
                                          <p:spTgt spid="2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Personalizado 1">
      <a:dk1>
        <a:srgbClr val="000000"/>
      </a:dk1>
      <a:lt1>
        <a:srgbClr val="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Personalizado 1">
      <a:dk1>
        <a:srgbClr val="000000"/>
      </a:dk1>
      <a:lt1>
        <a:srgbClr val="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Personalizado 1">
      <a:dk1>
        <a:srgbClr val="000000"/>
      </a:dk1>
      <a:lt1>
        <a:srgbClr val="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Personalizado 1">
      <a:dk1>
        <a:srgbClr val="000000"/>
      </a:dk1>
      <a:lt1>
        <a:srgbClr val="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TotalTime>
  <Words>2189</Words>
  <Application>Microsoft Office PowerPoint</Application>
  <PresentationFormat>On-screen Show (4:3)</PresentationFormat>
  <Paragraphs>335</Paragraphs>
  <Slides>51</Slides>
  <Notes>51</Notes>
  <HiddenSlides>3</HiddenSlides>
  <MMClips>2</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51</vt:i4>
      </vt:variant>
    </vt:vector>
  </HeadingPairs>
  <TitlesOfParts>
    <vt:vector size="57" baseType="lpstr">
      <vt:lpstr>Arial</vt:lpstr>
      <vt:lpstr>Calibri</vt:lpstr>
      <vt:lpstr>Tema de Office</vt:lpstr>
      <vt:lpstr>Tema de Office</vt:lpstr>
      <vt:lpstr>Tema de Office</vt:lpstr>
      <vt:lpstr>Tema de Office</vt:lpstr>
      <vt:lpstr>Work on numerical precision in NEMO</vt:lpstr>
      <vt:lpstr>Outline</vt:lpstr>
      <vt:lpstr>Introduction</vt:lpstr>
      <vt:lpstr>Motivation</vt:lpstr>
      <vt:lpstr>PowerPoint Presentation</vt:lpstr>
      <vt:lpstr>Motivation</vt:lpstr>
      <vt:lpstr>Motivation</vt:lpstr>
      <vt:lpstr>Why mixed precision?</vt:lpstr>
      <vt:lpstr>Why mixed-precision has appeared as a performance opportunity?</vt:lpstr>
      <vt:lpstr>Risks of low precision</vt:lpstr>
      <vt:lpstr>Why mixed-precision has appeared as a performance opportunity?</vt:lpstr>
      <vt:lpstr>What does it mean?</vt:lpstr>
      <vt:lpstr>How we can do that?</vt:lpstr>
      <vt:lpstr>Precision Analysis Algorithm</vt:lpstr>
      <vt:lpstr>Analysis Algorithm</vt:lpstr>
      <vt:lpstr>Analysis Algorithm</vt:lpstr>
      <vt:lpstr>Analysis Algorithm</vt:lpstr>
      <vt:lpstr>Analysis Algorithm</vt:lpstr>
      <vt:lpstr>Analysis Algorithm</vt:lpstr>
      <vt:lpstr>Analysis Algorithm</vt:lpstr>
      <vt:lpstr>Analysis Algorithm</vt:lpstr>
      <vt:lpstr>Analysis Algorithm</vt:lpstr>
      <vt:lpstr>Analysis Algorithm</vt:lpstr>
      <vt:lpstr>Analysis Algorithm</vt:lpstr>
      <vt:lpstr>Analysis Algorithm</vt:lpstr>
      <vt:lpstr>Analysis Algorithm</vt:lpstr>
      <vt:lpstr>Analysis Algorithm</vt:lpstr>
      <vt:lpstr>Analysis Algorithm</vt:lpstr>
      <vt:lpstr>Validating a simulation</vt:lpstr>
      <vt:lpstr>Validating a simulation</vt:lpstr>
      <vt:lpstr>Verifying a simulation</vt:lpstr>
      <vt:lpstr>Verifying a non-linear model: a simple example</vt:lpstr>
      <vt:lpstr>Verifying a non-linear model: a simple example</vt:lpstr>
      <vt:lpstr>Verifying a non-linear model: a simple example</vt:lpstr>
      <vt:lpstr>Verifying a non-linear model: a simple example</vt:lpstr>
      <vt:lpstr>NEMO Precision Analysis </vt:lpstr>
      <vt:lpstr>Reduced Precision Emulator</vt:lpstr>
      <vt:lpstr>Implementing the emulator</vt:lpstr>
      <vt:lpstr>RPE in NEMO: What we can do with it?</vt:lpstr>
      <vt:lpstr>Verifying NEMO</vt:lpstr>
      <vt:lpstr>Verifying NEMO</vt:lpstr>
      <vt:lpstr>Verifying NEMO</vt:lpstr>
      <vt:lpstr>Analysis algorithm: How is it implemented?</vt:lpstr>
      <vt:lpstr>Analysis algorithm: How is it implemented?</vt:lpstr>
      <vt:lpstr>Precision Analysis</vt:lpstr>
      <vt:lpstr>Results (1)</vt:lpstr>
      <vt:lpstr>Results(2)</vt:lpstr>
      <vt:lpstr>Conclusions and open questions</vt:lpstr>
      <vt:lpstr>Conclusions</vt:lpstr>
      <vt:lpstr>Open Questions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Adjusting numerical precision in NEMO</dc:title>
  <cp:lastModifiedBy>bscuser</cp:lastModifiedBy>
  <cp:revision>5</cp:revision>
  <dcterms:modified xsi:type="dcterms:W3CDTF">2019-04-24T11:27:34Z</dcterms:modified>
</cp:coreProperties>
</file>