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 id="2147483694" r:id="rId2"/>
    <p:sldMasterId id="2147483704" r:id="rId3"/>
    <p:sldMasterId id="2147483710" r:id="rId4"/>
  </p:sldMasterIdLst>
  <p:notesMasterIdLst>
    <p:notesMasterId r:id="rId25"/>
  </p:notesMasterIdLst>
  <p:sldIdLst>
    <p:sldId id="256" r:id="rId5"/>
    <p:sldId id="310" r:id="rId6"/>
    <p:sldId id="339" r:id="rId7"/>
    <p:sldId id="338" r:id="rId8"/>
    <p:sldId id="336" r:id="rId9"/>
    <p:sldId id="257" r:id="rId10"/>
    <p:sldId id="306" r:id="rId11"/>
    <p:sldId id="305" r:id="rId12"/>
    <p:sldId id="323" r:id="rId13"/>
    <p:sldId id="328" r:id="rId14"/>
    <p:sldId id="266" r:id="rId15"/>
    <p:sldId id="271" r:id="rId16"/>
    <p:sldId id="318" r:id="rId17"/>
    <p:sldId id="313" r:id="rId18"/>
    <p:sldId id="286" r:id="rId19"/>
    <p:sldId id="330" r:id="rId20"/>
    <p:sldId id="332" r:id="rId21"/>
    <p:sldId id="340" r:id="rId22"/>
    <p:sldId id="335" r:id="rId23"/>
    <p:sldId id="295" r:id="rId24"/>
  </p:sldIdLst>
  <p:sldSz cx="9144000" cy="701992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000000"/>
          </p15:clr>
        </p15:guide>
        <p15:guide id="2" pos="2880">
          <p15:clr>
            <a:srgbClr val="000000"/>
          </p15:clr>
        </p15:guide>
      </p15:sldGuideLst>
    </p:ext>
    <p:ext uri="{2D200454-40CA-4A62-9FC3-DE9A4176ACB9}">
      <p15:notes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7B5B3640-A6C2-4D8C-AE0E-46E28F730D06}">
  <a:tblStyle styleId="{7B5B3640-A6C2-4D8C-AE0E-46E28F730D0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8EC"/>
          </a:solidFill>
        </a:fill>
      </a:tcStyle>
    </a:wholeTbl>
    <a:band1H>
      <a:tcTxStyle/>
      <a:tcStyle>
        <a:tcBdr/>
        <a:fill>
          <a:solidFill>
            <a:srgbClr val="CACDD8"/>
          </a:solidFill>
        </a:fill>
      </a:tcStyle>
    </a:band1H>
    <a:band2H>
      <a:tcTxStyle/>
      <a:tcStyle>
        <a:tcBdr/>
      </a:tcStyle>
    </a:band2H>
    <a:band1V>
      <a:tcTxStyle/>
      <a:tcStyle>
        <a:tcBdr/>
        <a:fill>
          <a:solidFill>
            <a:srgbClr val="CACDD8"/>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7B79B7F-4D22-4250-8961-C954FFCCFF72}"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showComments="0">
  <p:normalViewPr>
    <p:restoredLeft sz="15620"/>
    <p:restoredTop sz="89336" autoAdjust="0"/>
  </p:normalViewPr>
  <p:slideViewPr>
    <p:cSldViewPr snapToGrid="0">
      <p:cViewPr>
        <p:scale>
          <a:sx n="99" d="100"/>
          <a:sy n="99" d="100"/>
        </p:scale>
        <p:origin x="-1576" y="-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755650" y="5078413"/>
            <a:ext cx="6046788" cy="4810125"/>
          </a:xfrm>
          <a:prstGeom prst="rect">
            <a:avLst/>
          </a:prstGeom>
          <a:noFill/>
          <a:ln>
            <a:noFill/>
          </a:ln>
        </p:spPr>
        <p:txBody>
          <a:bodyPr spcFirstLastPara="1" wrap="square" lIns="0" tIns="0" rIns="0" bIns="0" anchor="t" anchorCtr="0"/>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5" name="Shape 5"/>
          <p:cNvSpPr txBox="1">
            <a:spLocks noGrp="1"/>
          </p:cNvSpPr>
          <p:nvPr>
            <p:ph type="hdr" idx="3"/>
          </p:nvPr>
        </p:nvSpPr>
        <p:spPr>
          <a:xfrm>
            <a:off x="0" y="0"/>
            <a:ext cx="3279775" cy="533400"/>
          </a:xfrm>
          <a:prstGeom prst="rect">
            <a:avLst/>
          </a:prstGeom>
          <a:noFill/>
          <a:ln>
            <a:noFill/>
          </a:ln>
        </p:spPr>
        <p:txBody>
          <a:bodyPr spcFirstLastPara="1" wrap="square" lIns="0" tIns="0" rIns="0" bIns="0" anchor="t" anchorCtr="0"/>
          <a:lstStyle>
            <a:lvl1pPr marR="0" lvl="0" algn="l"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Shape 6"/>
          <p:cNvSpPr txBox="1">
            <a:spLocks noGrp="1"/>
          </p:cNvSpPr>
          <p:nvPr>
            <p:ph type="dt" idx="10"/>
          </p:nvPr>
        </p:nvSpPr>
        <p:spPr>
          <a:xfrm>
            <a:off x="4278313" y="0"/>
            <a:ext cx="3279775" cy="533400"/>
          </a:xfrm>
          <a:prstGeom prst="rect">
            <a:avLst/>
          </a:prstGeom>
          <a:noFill/>
          <a:ln>
            <a:noFill/>
          </a:ln>
        </p:spPr>
        <p:txBody>
          <a:bodyPr spcFirstLastPara="1" wrap="square" lIns="0" tIns="0" rIns="0" bIns="0" anchor="t" anchorCtr="0"/>
          <a:lstStyle>
            <a:lvl1pPr marR="0" lvl="0" algn="r"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10156825"/>
            <a:ext cx="3279775" cy="533400"/>
          </a:xfrm>
          <a:prstGeom prst="rect">
            <a:avLst/>
          </a:prstGeom>
          <a:noFill/>
          <a:ln>
            <a:noFill/>
          </a:ln>
        </p:spPr>
        <p:txBody>
          <a:bodyPr spcFirstLastPara="1" wrap="square" lIns="0" tIns="0" rIns="0" bIns="0" anchor="b" anchorCtr="0"/>
          <a:lstStyle>
            <a:lvl1pPr marR="0" lvl="0" algn="l" rtl="0">
              <a:lnSpc>
                <a:spcPct val="93000"/>
              </a:lnSpc>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93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‹Nr.›</a:t>
            </a:fld>
            <a:endParaRPr sz="1400" b="0"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737702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95388" y="685800"/>
            <a:ext cx="4467225"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6" name="Shape 126"/>
          <p:cNvSpPr txBox="1">
            <a:spLocks noGrp="1"/>
          </p:cNvSpPr>
          <p:nvPr>
            <p:ph type="body" idx="1"/>
          </p:nvPr>
        </p:nvSpPr>
        <p:spPr>
          <a:xfrm>
            <a:off x="755650" y="5078413"/>
            <a:ext cx="6046788" cy="4810125"/>
          </a:xfrm>
          <a:prstGeom prst="rect">
            <a:avLst/>
          </a:prstGeom>
          <a:noFill/>
          <a:ln>
            <a:noFill/>
          </a:ln>
        </p:spPr>
        <p:txBody>
          <a:bodyPr spcFirstLastPara="1" wrap="square" lIns="0" tIns="0" rIns="0" bIns="0" anchor="t" anchorCtr="0">
            <a:noAutofit/>
          </a:bodyPr>
          <a:lstStyle/>
          <a:p>
            <a:pPr marL="171450" marR="0" lvl="0" indent="-171450" algn="l" rtl="0">
              <a:spcBef>
                <a:spcPts val="0"/>
              </a:spcBef>
              <a:spcAft>
                <a:spcPts val="0"/>
              </a:spcAft>
              <a:buClr>
                <a:srgbClr val="000000"/>
              </a:buClr>
              <a:buSzPts val="1200"/>
              <a:buFont typeface="Arial"/>
              <a:buChar char="•"/>
            </a:pPr>
            <a:endParaRPr sz="1200" b="0" i="0" u="none" strike="noStrike" cap="none">
              <a:solidFill>
                <a:srgbClr val="000000"/>
              </a:solidFill>
              <a:latin typeface="Times New Roman"/>
              <a:ea typeface="Times New Roman"/>
              <a:cs typeface="Times New Roman"/>
              <a:sym typeface="Times New Roman"/>
            </a:endParaRPr>
          </a:p>
        </p:txBody>
      </p:sp>
      <p:sp>
        <p:nvSpPr>
          <p:cNvPr id="127" name="Shape 127"/>
          <p:cNvSpPr txBox="1">
            <a:spLocks noGrp="1"/>
          </p:cNvSpPr>
          <p:nvPr>
            <p:ph type="sldNum" idx="12"/>
          </p:nvPr>
        </p:nvSpPr>
        <p:spPr>
          <a:xfrm>
            <a:off x="4278313"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b="0" i="0" u="none" strike="noStrike" cap="none">
                <a:solidFill>
                  <a:srgbClr val="000000"/>
                </a:solidFill>
                <a:latin typeface="Calibri"/>
                <a:ea typeface="Calibri"/>
                <a:cs typeface="Calibri"/>
                <a:sym typeface="Calibri"/>
              </a:rPr>
              <a:t>1</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9225" y="1143000"/>
            <a:ext cx="401955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solidFill>
                  <a:prstClr val="black"/>
                </a:solidFill>
                <a:latin typeface="Calibri"/>
              </a:rPr>
              <a:pPr/>
              <a:t>10</a:t>
            </a:fld>
            <a:endParaRPr lang="es-ES">
              <a:solidFill>
                <a:prstClr val="black"/>
              </a:solidFill>
              <a:latin typeface="Calibri"/>
            </a:endParaRPr>
          </a:p>
        </p:txBody>
      </p:sp>
    </p:spTree>
    <p:extLst>
      <p:ext uri="{BB962C8B-B14F-4D97-AF65-F5344CB8AC3E}">
        <p14:creationId xmlns:p14="http://schemas.microsoft.com/office/powerpoint/2010/main" val="1416350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55650" y="5078413"/>
            <a:ext cx="6046800" cy="4810200"/>
          </a:xfrm>
          <a:prstGeom prst="rect">
            <a:avLst/>
          </a:prstGeom>
        </p:spPr>
        <p:txBody>
          <a:bodyPr spcFirstLastPara="1" wrap="square" lIns="0" tIns="0" rIns="0" bIns="0" anchor="t" anchorCtr="0">
            <a:noAutofit/>
          </a:bodyPr>
          <a:lstStyle/>
          <a:p>
            <a:pPr marL="0" lvl="0" indent="0" rtl="0">
              <a:spcBef>
                <a:spcPts val="360"/>
              </a:spcBef>
              <a:spcAft>
                <a:spcPts val="0"/>
              </a:spcAft>
              <a:buNone/>
            </a:pPr>
            <a:endParaRPr/>
          </a:p>
        </p:txBody>
      </p:sp>
      <p:sp>
        <p:nvSpPr>
          <p:cNvPr id="256" name="Shape 256"/>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12</a:t>
            </a:fld>
            <a:endParaRPr sz="1400">
              <a:solidFill>
                <a:srgbClr val="000000"/>
              </a:solidFill>
              <a:latin typeface="Times New Roman"/>
              <a:ea typeface="Times New Roman"/>
              <a:cs typeface="Times New Roman"/>
              <a:sym typeface="Times New Roman"/>
            </a:endParaRPr>
          </a:p>
        </p:txBody>
      </p:sp>
      <p:sp>
        <p:nvSpPr>
          <p:cNvPr id="284" name="Shape 284"/>
          <p:cNvSpPr>
            <a:spLocks noGrp="1" noRot="1" noChangeAspect="1"/>
          </p:cNvSpPr>
          <p:nvPr>
            <p:ph type="sldImg" idx="2"/>
          </p:nvPr>
        </p:nvSpPr>
        <p:spPr>
          <a:xfrm>
            <a:off x="1168400" y="812800"/>
            <a:ext cx="5221288" cy="400843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5" name="Shape 285"/>
          <p:cNvSpPr txBox="1">
            <a:spLocks noGrp="1"/>
          </p:cNvSpPr>
          <p:nvPr>
            <p:ph type="body" idx="1"/>
          </p:nvPr>
        </p:nvSpPr>
        <p:spPr>
          <a:xfrm>
            <a:off x="755650" y="5078413"/>
            <a:ext cx="6048300" cy="4811700"/>
          </a:xfrm>
          <a:prstGeom prst="rect">
            <a:avLst/>
          </a:prstGeom>
          <a:noFill/>
          <a:ln>
            <a:noFill/>
          </a:ln>
        </p:spPr>
        <p:txBody>
          <a:bodyPr spcFirstLastPara="1" wrap="square" lIns="0" tIns="0" rIns="0" bIns="0" anchor="ctr" anchorCtr="0">
            <a:noAutofit/>
          </a:bodyPr>
          <a:lstStyle/>
          <a:p>
            <a:pPr marL="171450" marR="0" lvl="0" indent="-171450" algn="l" rtl="0">
              <a:spcBef>
                <a:spcPts val="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Several studies focused on evaluating aerosol optical depth</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Not many evaluation of intensive properties: single scattering albedo (Qscat/(Qscat+Qabs)) and asymmetry parameter (forward scattering/all scattering)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Here we present an evaluation of a global aerosol model of omega and g</a:t>
            </a:r>
            <a:endParaRPr/>
          </a:p>
          <a:p>
            <a:pPr marL="171450" marR="0" lvl="0" indent="-171450" algn="l" rtl="0">
              <a:spcBef>
                <a:spcPts val="360"/>
              </a:spcBef>
              <a:spcAft>
                <a:spcPts val="0"/>
              </a:spcAft>
              <a:buClr>
                <a:srgbClr val="000000"/>
              </a:buClr>
              <a:buSzPts val="1200"/>
              <a:buFont typeface="Arial"/>
              <a:buChar char="•"/>
            </a:pPr>
            <a:r>
              <a:rPr lang="en-GB" sz="1200" b="0" i="0" u="none" strike="noStrike" cap="none">
                <a:solidFill>
                  <a:srgbClr val="000000"/>
                </a:solidFill>
                <a:latin typeface="Times New Roman"/>
                <a:ea typeface="Times New Roman"/>
                <a:cs typeface="Times New Roman"/>
                <a:sym typeface="Times New Roman"/>
              </a:rPr>
              <a:t>And will discuss the impact of using updated refractive indexes</a:t>
            </a:r>
            <a:endParaRPr sz="1200" b="0"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3ef65b1884_0_31:notes"/>
          <p:cNvSpPr>
            <a:spLocks noGrp="1" noRot="1" noChangeAspect="1"/>
          </p:cNvSpPr>
          <p:nvPr>
            <p:ph type="sldImg" idx="2"/>
          </p:nvPr>
        </p:nvSpPr>
        <p:spPr>
          <a:xfrm>
            <a:off x="1419225" y="1143000"/>
            <a:ext cx="40195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 name="Google Shape;34;g3ef65b1884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 name="Google Shape;35;g3ef65b1884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545" name="Shape 545"/>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8400" y="812800"/>
            <a:ext cx="5219700" cy="4006850"/>
          </a:xfrm>
        </p:spPr>
      </p:sp>
      <p:sp>
        <p:nvSpPr>
          <p:cNvPr id="3" name="Marcador de nota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smtClean="0">
                <a:solidFill>
                  <a:srgbClr val="004990"/>
                </a:solidFill>
                <a:latin typeface="Arial" pitchFamily="34" charset="0"/>
                <a:ea typeface="ＭＳ Ｐゴシック" pitchFamily="34" charset="-128"/>
              </a:rPr>
              <a:t>Figures top row</a:t>
            </a:r>
            <a:r>
              <a:rPr lang="en-GB" dirty="0" smtClean="0">
                <a:solidFill>
                  <a:srgbClr val="004990"/>
                </a:solidFill>
                <a:latin typeface="Arial" pitchFamily="34" charset="0"/>
                <a:ea typeface="ＭＳ Ｐゴシック" pitchFamily="34" charset="-128"/>
              </a:rPr>
              <a:t>: </a:t>
            </a:r>
            <a:r>
              <a:rPr lang="en-US" sz="1200" dirty="0" smtClean="0">
                <a:solidFill>
                  <a:srgbClr val="FF0000"/>
                </a:solidFill>
              </a:rPr>
              <a:t>Ensemble spread reduction where observations are present</a:t>
            </a:r>
            <a:r>
              <a:rPr kumimoji="0" lang="en-GB" sz="1200" b="0" i="0" u="none" strike="noStrike" kern="1200" cap="none" spc="0" normalizeH="0" baseline="0" noProof="0" dirty="0" smtClean="0">
                <a:ln>
                  <a:noFill/>
                </a:ln>
                <a:solidFill>
                  <a:prstClr val="black"/>
                </a:solidFill>
                <a:effectLst/>
                <a:uLnTx/>
                <a:uFillTx/>
                <a:latin typeface="+mn-lt"/>
                <a:ea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ＭＳ Ｐゴシック" charset="0"/>
              </a:rPr>
              <a:t>The coefficient of variation is defined as the ratio of the standard deviation of the ensemble to the ensemble mean. </a:t>
            </a:r>
            <a:r>
              <a:rPr lang="en-GB" dirty="0" smtClean="0">
                <a:solidFill>
                  <a:srgbClr val="004990"/>
                </a:solidFill>
                <a:latin typeface="Arial" pitchFamily="34" charset="0"/>
                <a:ea typeface="ＭＳ Ｐゴシック" pitchFamily="34" charset="-128"/>
              </a:rPr>
              <a:t>Data assimilation lowers the values of the coefficient of variation in the regions where observations are present, which indicates a reduction of the ensemble spread due to the assimilated observations</a:t>
            </a:r>
            <a:endParaRPr lang="en-GB" altLang="en-US" b="0" dirty="0" smtClean="0">
              <a:solidFill>
                <a:schemeClr val="tx1"/>
              </a:solidFill>
            </a:endParaRPr>
          </a:p>
          <a:p>
            <a:endParaRPr lang="es-ES" altLang="en-US" b="1" dirty="0" smtClean="0">
              <a:solidFill>
                <a:schemeClr val="tx1"/>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1" dirty="0" smtClean="0"/>
              <a:t>Figures bottom row</a:t>
            </a:r>
            <a:r>
              <a:rPr lang="en-GB" altLang="en-US" sz="1200" dirty="0" smtClean="0"/>
              <a:t>: An analysis-initialized forecast performs better (lower forecast error and higher correlation) than a standard forecast.</a:t>
            </a:r>
            <a:r>
              <a:rPr lang="en-GB" altLang="en-US" sz="1200" baseline="0" dirty="0" smtClean="0"/>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1"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Dust optical depth at 550 nm for May 2007 with the assimilation of MODIS Deep Blue and Dark Target (red) and for the control (blue). Comparison between the model simulations, analysis (a) and forecasts (b and c) and AERONET independent observations in Ilorin (Niger). </a:t>
            </a:r>
            <a:r>
              <a:rPr kumimoji="0" lang="en-US" sz="1200" b="0" i="0" u="none" strike="noStrike" kern="0" cap="none" spc="0" normalizeH="0" baseline="0" noProof="0" dirty="0" smtClean="0">
                <a:ln>
                  <a:noFill/>
                </a:ln>
                <a:solidFill>
                  <a:srgbClr val="000000"/>
                </a:solidFill>
                <a:effectLst/>
                <a:uLnTx/>
                <a:uFillTx/>
                <a:latin typeface="Arial"/>
                <a:ea typeface="Comic Sans MS"/>
                <a:cs typeface="Arial"/>
                <a:sym typeface="Comic Sans MS"/>
              </a:rPr>
              <a:t>The positive impact of initialization is kept for more than </a:t>
            </a:r>
            <a:r>
              <a:rPr kumimoji="0" lang="en-US" sz="1200" b="0" i="0" u="none" strike="noStrike" kern="0" cap="none" spc="0" normalizeH="0" baseline="0" noProof="0" dirty="0" smtClean="0">
                <a:ln>
                  <a:noFill/>
                </a:ln>
                <a:solidFill>
                  <a:srgbClr val="FF0000"/>
                </a:solidFill>
                <a:effectLst/>
                <a:uLnTx/>
                <a:uFillTx/>
                <a:latin typeface="Arial"/>
                <a:ea typeface="Comic Sans MS"/>
                <a:cs typeface="Arial"/>
                <a:sym typeface="Comic Sans MS"/>
              </a:rPr>
              <a:t>4 days into the forecast</a:t>
            </a:r>
            <a:r>
              <a:rPr kumimoji="0" lang="en-US" sz="1200" b="0" i="0" u="none" strike="noStrike" kern="0" cap="none" spc="0" normalizeH="0" baseline="0" noProof="0" dirty="0" smtClean="0">
                <a:ln>
                  <a:noFill/>
                </a:ln>
                <a:solidFill>
                  <a:srgbClr val="000000"/>
                </a:solidFill>
                <a:effectLst/>
                <a:uLnTx/>
                <a:uFillTx/>
                <a:latin typeface="Arial"/>
                <a:ea typeface="Comic Sans MS"/>
                <a:cs typeface="Arial"/>
                <a:sym typeface="Comic Sans MS"/>
              </a:rPr>
              <a:t>. </a:t>
            </a:r>
            <a:r>
              <a:rPr kumimoji="0" lang="en-GB" sz="1200" b="0" i="1"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Simulations are based on the NMMB/BSC-Dust model</a:t>
            </a:r>
            <a:endParaRPr kumimoji="0" lang="en-GB" sz="1200" b="0" i="0" u="none" strike="noStrike" kern="1200" cap="none" spc="0" normalizeH="0" baseline="0" noProof="0" dirty="0" smtClean="0">
              <a:ln>
                <a:noFill/>
              </a:ln>
              <a:solidFill>
                <a:prstClr val="black"/>
              </a:solidFill>
              <a:effectLst/>
              <a:uLnTx/>
              <a:uFillTx/>
              <a:latin typeface="+mn-lt"/>
              <a:ea typeface="ＭＳ Ｐゴシック" charset="0"/>
            </a:endParaRPr>
          </a:p>
          <a:p>
            <a:endParaRPr lang="es-ES" altLang="en-US" b="0" dirty="0" smtClean="0">
              <a:solidFill>
                <a:schemeClr val="tx1"/>
              </a:solidFill>
            </a:endParaRPr>
          </a:p>
          <a:p>
            <a:r>
              <a:rPr lang="es-ES" altLang="en-US" b="0" dirty="0" smtClean="0">
                <a:solidFill>
                  <a:schemeClr val="tx1"/>
                </a:solidFill>
              </a:rPr>
              <a:t>Notes:</a:t>
            </a:r>
            <a:endParaRPr lang="en-GB" altLang="en-US" b="0" dirty="0" smtClean="0">
              <a:solidFill>
                <a:schemeClr val="tx1"/>
              </a:solidFill>
            </a:endParaRPr>
          </a:p>
          <a:p>
            <a:r>
              <a:rPr lang="en-GB" altLang="en-US" b="0" dirty="0" smtClean="0">
                <a:solidFill>
                  <a:schemeClr val="tx1"/>
                </a:solidFill>
              </a:rPr>
              <a:t>The </a:t>
            </a:r>
            <a:r>
              <a:rPr lang="en-GB" altLang="en-US" b="1" dirty="0" smtClean="0">
                <a:solidFill>
                  <a:schemeClr val="tx1"/>
                </a:solidFill>
              </a:rPr>
              <a:t>DA scheme </a:t>
            </a:r>
            <a:r>
              <a:rPr lang="en-GB" altLang="en-US" dirty="0" smtClean="0">
                <a:solidFill>
                  <a:schemeClr val="tx1"/>
                </a:solidFill>
              </a:rPr>
              <a:t>is the LETKF (Hunt et al. 2007), an ensemble-based technique with the following features: </a:t>
            </a:r>
          </a:p>
          <a:p>
            <a:r>
              <a:rPr lang="en-GB" altLang="en-US" dirty="0" smtClean="0">
                <a:solidFill>
                  <a:schemeClr val="tx1"/>
                </a:solidFill>
              </a:rPr>
              <a:t>- usage of a flow-dependent background error covariance,</a:t>
            </a:r>
          </a:p>
          <a:p>
            <a:r>
              <a:rPr lang="en-GB" altLang="en-US" dirty="0" smtClean="0">
                <a:solidFill>
                  <a:schemeClr val="tx1"/>
                </a:solidFill>
              </a:rPr>
              <a:t>- performs the analysis locally (this has shown to be particularly suitable for the assimilation of aerosol information since it has been observed that aerosol fields have limited spatial correlations)</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Perturbations</a:t>
            </a:r>
            <a:r>
              <a:rPr lang="en-US"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implementation of the ensemble forecast is based on known uncertainties in the physical parametrizations of the dust scheme (imperfect model scenario assumption)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 dust modelling, the </a:t>
            </a:r>
            <a:r>
              <a:rPr lang="en-GB" dirty="0" smtClean="0">
                <a:solidFill>
                  <a:srgbClr val="FF0000"/>
                </a:solidFill>
              </a:rPr>
              <a:t>emission source term</a:t>
            </a:r>
            <a:r>
              <a:rPr lang="en-GB" dirty="0" smtClean="0"/>
              <a:t> is a particularly large contributor to model error (</a:t>
            </a:r>
            <a:r>
              <a:rPr lang="en-GB" dirty="0" err="1" smtClean="0"/>
              <a:t>Huneeus</a:t>
            </a:r>
            <a:r>
              <a:rPr lang="en-GB" dirty="0" smtClean="0"/>
              <a:t> et al., 2011). Hence each ensemble member is run with a different perturbation of uncertain model parameters in the emission scheme.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The spin-up period</a:t>
            </a:r>
            <a:r>
              <a:rPr lang="en-GB" baseline="0" dirty="0" smtClean="0"/>
              <a:t> </a:t>
            </a:r>
            <a:r>
              <a:rPr lang="en-GB" dirty="0" smtClean="0"/>
              <a:t>for the ensemble ensures that perturbations applied at the</a:t>
            </a:r>
            <a:r>
              <a:rPr lang="en-GB" baseline="0" dirty="0" smtClean="0"/>
              <a:t> </a:t>
            </a:r>
            <a:r>
              <a:rPr lang="en-GB" dirty="0" smtClean="0"/>
              <a:t>sources propagate everywhere in the globe.</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es-ES" dirty="0" smtClean="0"/>
              <a:t>(1)</a:t>
            </a:r>
          </a:p>
          <a:p>
            <a:r>
              <a:rPr lang="en-GB" b="0" dirty="0" smtClean="0"/>
              <a:t>- the threshold friction velocity </a:t>
            </a:r>
            <a:r>
              <a:rPr lang="en-GB" dirty="0" smtClean="0"/>
              <a:t>for dust emission</a:t>
            </a:r>
            <a:r>
              <a:rPr lang="en-GB" baseline="0" dirty="0" smtClean="0"/>
              <a:t> is perturbed </a:t>
            </a:r>
            <a:r>
              <a:rPr lang="en-GB" dirty="0" smtClean="0"/>
              <a:t>extracting a multiplicative random factor from a normal distribution with mean 1</a:t>
            </a:r>
            <a:r>
              <a:rPr lang="en-GB" baseline="0" dirty="0" smtClean="0"/>
              <a:t> </a:t>
            </a:r>
            <a:r>
              <a:rPr lang="en-GB" dirty="0" smtClean="0"/>
              <a:t>and spread 0.4. </a:t>
            </a:r>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 </a:t>
            </a:r>
            <a:r>
              <a:rPr lang="es-ES" dirty="0" err="1" smtClean="0"/>
              <a:t>this</a:t>
            </a:r>
            <a:r>
              <a:rPr lang="es-ES" dirty="0" smtClean="0"/>
              <a:t> </a:t>
            </a:r>
            <a:r>
              <a:rPr lang="en-GB" dirty="0" smtClean="0"/>
              <a:t>considers the uncertainty of the model with respect to both surface winds and soil humidity: at low resolution, model surface winds are typically underestimated</a:t>
            </a:r>
          </a:p>
          <a:p>
            <a:r>
              <a:rPr lang="en-GB" dirty="0" smtClean="0"/>
              <a:t>over dust sources.</a:t>
            </a:r>
            <a:r>
              <a:rPr lang="en-GB" baseline="0" dirty="0" smtClean="0"/>
              <a:t> Furthermore,</a:t>
            </a:r>
            <a:r>
              <a:rPr lang="en-GB" dirty="0" smtClean="0"/>
              <a:t> the model uses the scheme of </a:t>
            </a:r>
            <a:r>
              <a:rPr lang="en-GB" dirty="0" err="1" smtClean="0"/>
              <a:t>Fécan</a:t>
            </a:r>
            <a:r>
              <a:rPr lang="en-GB" baseline="0" dirty="0" smtClean="0"/>
              <a:t> </a:t>
            </a:r>
            <a:r>
              <a:rPr lang="en-GB" dirty="0" smtClean="0"/>
              <a:t>et al. (1999) to calculate the increase in the threshold friction</a:t>
            </a:r>
            <a:r>
              <a:rPr lang="en-GB" baseline="0" dirty="0" smtClean="0"/>
              <a:t> </a:t>
            </a:r>
            <a:r>
              <a:rPr lang="en-GB" dirty="0" smtClean="0"/>
              <a:t>velocity with soil humidity, which is typically overestimated</a:t>
            </a:r>
            <a:r>
              <a:rPr lang="en-GB" baseline="0" dirty="0" smtClean="0"/>
              <a:t> </a:t>
            </a:r>
            <a:r>
              <a:rPr lang="en-GB" dirty="0" smtClean="0"/>
              <a:t>in arid regions (</a:t>
            </a:r>
            <a:r>
              <a:rPr lang="en-GB" dirty="0" err="1" smtClean="0"/>
              <a:t>Haustein</a:t>
            </a:r>
            <a:r>
              <a:rPr lang="en-GB" dirty="0" smtClean="0"/>
              <a:t> et al., 2015)</a:t>
            </a:r>
            <a:endParaRPr lang="es-E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(2)</a:t>
            </a: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a:t>
            </a:r>
            <a:r>
              <a:rPr lang="en-GB" baseline="0" dirty="0" smtClean="0"/>
              <a:t> </a:t>
            </a:r>
            <a:r>
              <a:rPr lang="en-GB" dirty="0" smtClean="0"/>
              <a:t>In the case of NMMB-MONARCH</a:t>
            </a:r>
            <a:r>
              <a:rPr lang="en-GB" baseline="0" dirty="0" smtClean="0"/>
              <a:t> </a:t>
            </a:r>
            <a:r>
              <a:rPr lang="en-GB" dirty="0" smtClean="0"/>
              <a:t>one of the components of the uncertainty in the emission term</a:t>
            </a:r>
            <a:r>
              <a:rPr lang="en-GB" baseline="0" dirty="0" smtClean="0"/>
              <a:t> </a:t>
            </a:r>
            <a:r>
              <a:rPr lang="en-GB" dirty="0" smtClean="0"/>
              <a:t>has been identified for example in the vertical flux distribution at sources (Gama et al., 2016).</a:t>
            </a:r>
          </a:p>
          <a:p>
            <a:r>
              <a:rPr lang="en-GB" dirty="0" smtClean="0"/>
              <a:t>- NMMB-MONARCH follows a sectional approach</a:t>
            </a:r>
            <a:r>
              <a:rPr lang="en-GB" baseline="0" dirty="0" smtClean="0"/>
              <a:t> </a:t>
            </a:r>
            <a:r>
              <a:rPr lang="en-GB" dirty="0" smtClean="0"/>
              <a:t>for dust, i.e. the size distribution is decomposed into small</a:t>
            </a:r>
          </a:p>
          <a:p>
            <a:r>
              <a:rPr lang="en-GB" dirty="0" smtClean="0"/>
              <a:t>size bins</a:t>
            </a:r>
          </a:p>
          <a:p>
            <a:pPr marL="0" marR="0" indent="0" algn="l" defTabSz="914400" rtl="0" eaLnBrk="0" fontAlgn="base" latinLnBrk="0" hangingPunct="0">
              <a:lnSpc>
                <a:spcPct val="100000"/>
              </a:lnSpc>
              <a:spcBef>
                <a:spcPct val="30000"/>
              </a:spcBef>
              <a:spcAft>
                <a:spcPct val="0"/>
              </a:spcAft>
              <a:buClrTx/>
              <a:buSzTx/>
              <a:buFontTx/>
              <a:buNone/>
              <a:tabLst/>
              <a:defRPr/>
            </a:pPr>
            <a:r>
              <a:rPr lang="es-ES" dirty="0" smtClean="0"/>
              <a:t>- </a:t>
            </a:r>
            <a:r>
              <a:rPr lang="en-GB" dirty="0" smtClean="0"/>
              <a:t>The perturbations are extracted imposing some physical constraint: correlated noise is used across the bins so that noise correlation decreases with increased difference of the normalized cubic radius among the bins; the noise has mean 1 and standard deviation of 30 % of the unperturbed value in each bin;  the final distribution is unimodal</a:t>
            </a:r>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16</a:t>
            </a:fld>
            <a:endParaRPr lang="es-ES"/>
          </a:p>
        </p:txBody>
      </p:sp>
    </p:spTree>
    <p:extLst>
      <p:ext uri="{BB962C8B-B14F-4D97-AF65-F5344CB8AC3E}">
        <p14:creationId xmlns:p14="http://schemas.microsoft.com/office/powerpoint/2010/main" val="309423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68400" y="812800"/>
            <a:ext cx="5219700" cy="4006850"/>
          </a:xfrm>
        </p:spPr>
      </p:sp>
      <p:sp>
        <p:nvSpPr>
          <p:cNvPr id="3" name="Marcador de notas 2"/>
          <p:cNvSpPr>
            <a:spLocks noGrp="1"/>
          </p:cNvSpPr>
          <p:nvPr>
            <p:ph type="body" idx="1"/>
          </p:nvPr>
        </p:nvSpPr>
        <p:spPr/>
        <p:txBody>
          <a:bodyPr/>
          <a:lstStyle/>
          <a:p>
            <a:r>
              <a:rPr lang="es-ES" dirty="0" err="1" smtClean="0"/>
              <a:t>Consortium</a:t>
            </a:r>
            <a:r>
              <a:rPr lang="es-ES" baseline="0" dirty="0" smtClean="0"/>
              <a:t> of </a:t>
            </a:r>
            <a:r>
              <a:rPr lang="es-ES" baseline="0" dirty="0" err="1" smtClean="0"/>
              <a:t>different</a:t>
            </a:r>
            <a:r>
              <a:rPr lang="es-ES" baseline="0" dirty="0" smtClean="0"/>
              <a:t> </a:t>
            </a:r>
            <a:r>
              <a:rPr lang="es-ES" baseline="0" dirty="0" err="1" smtClean="0"/>
              <a:t>partners</a:t>
            </a:r>
            <a:r>
              <a:rPr lang="es-ES" baseline="0" dirty="0" smtClean="0"/>
              <a:t> </a:t>
            </a:r>
          </a:p>
          <a:p>
            <a:r>
              <a:rPr lang="es-ES" baseline="0" dirty="0" smtClean="0"/>
              <a:t>Figures: </a:t>
            </a:r>
            <a:r>
              <a:rPr lang="es-ES" baseline="0" dirty="0" err="1" smtClean="0"/>
              <a:t>monthly</a:t>
            </a:r>
            <a:r>
              <a:rPr lang="es-ES" baseline="0" dirty="0" smtClean="0"/>
              <a:t> </a:t>
            </a:r>
            <a:r>
              <a:rPr lang="es-ES" baseline="0" dirty="0" err="1" smtClean="0"/>
              <a:t>values</a:t>
            </a:r>
            <a:r>
              <a:rPr lang="es-ES" baseline="0" dirty="0" smtClean="0"/>
              <a:t> of a </a:t>
            </a:r>
            <a:r>
              <a:rPr lang="es-ES" baseline="0" dirty="0" err="1" smtClean="0"/>
              <a:t>high</a:t>
            </a:r>
            <a:r>
              <a:rPr lang="es-ES" baseline="0" dirty="0" smtClean="0"/>
              <a:t> </a:t>
            </a:r>
            <a:r>
              <a:rPr lang="es-ES" baseline="0" dirty="0" err="1" smtClean="0"/>
              <a:t>resolution</a:t>
            </a:r>
            <a:r>
              <a:rPr lang="es-ES" baseline="0" dirty="0" smtClean="0"/>
              <a:t> </a:t>
            </a:r>
            <a:r>
              <a:rPr lang="es-ES" baseline="0" dirty="0" err="1" smtClean="0"/>
              <a:t>reanlysis</a:t>
            </a:r>
            <a:r>
              <a:rPr lang="es-ES" baseline="0" dirty="0" smtClean="0"/>
              <a:t> at 0.1 </a:t>
            </a:r>
            <a:r>
              <a:rPr lang="es-ES" baseline="0" dirty="0" err="1" smtClean="0"/>
              <a:t>on</a:t>
            </a:r>
            <a:r>
              <a:rPr lang="es-ES" baseline="0" dirty="0" smtClean="0"/>
              <a:t> </a:t>
            </a:r>
            <a:r>
              <a:rPr lang="es-ES" baseline="0" dirty="0" err="1" smtClean="0"/>
              <a:t>the</a:t>
            </a:r>
            <a:r>
              <a:rPr lang="es-ES" baseline="0" dirty="0" smtClean="0"/>
              <a:t> BDFC </a:t>
            </a:r>
            <a:r>
              <a:rPr lang="es-ES" baseline="0" dirty="0" err="1" smtClean="0"/>
              <a:t>domain</a:t>
            </a:r>
            <a:r>
              <a:rPr lang="es-ES" baseline="0" dirty="0" smtClean="0"/>
              <a:t> (</a:t>
            </a:r>
            <a:r>
              <a:rPr lang="es-ES" baseline="0" dirty="0" err="1" smtClean="0"/>
              <a:t>first</a:t>
            </a:r>
            <a:r>
              <a:rPr lang="es-ES" baseline="0" dirty="0" smtClean="0"/>
              <a:t> test </a:t>
            </a:r>
            <a:r>
              <a:rPr lang="es-ES" baseline="0" dirty="0" err="1" smtClean="0"/>
              <a:t>for</a:t>
            </a:r>
            <a:r>
              <a:rPr lang="es-ES" baseline="0" dirty="0" smtClean="0"/>
              <a:t> 2012)</a:t>
            </a:r>
            <a:endParaRPr lang="en-GB"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t>17</a:t>
            </a:fld>
            <a:endParaRPr lang="es-ES"/>
          </a:p>
        </p:txBody>
      </p:sp>
    </p:spTree>
    <p:extLst>
      <p:ext uri="{BB962C8B-B14F-4D97-AF65-F5344CB8AC3E}">
        <p14:creationId xmlns:p14="http://schemas.microsoft.com/office/powerpoint/2010/main" val="4269108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545" name="Shape 545"/>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95388" y="684213"/>
            <a:ext cx="4467225" cy="342900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solidFill>
                  <a:prstClr val="black"/>
                </a:solidFill>
                <a:latin typeface="Calibri"/>
              </a:rPr>
              <a:pPr/>
              <a:t>19</a:t>
            </a:fld>
            <a:endParaRPr lang="es-ES">
              <a:solidFill>
                <a:prstClr val="black"/>
              </a:solidFill>
              <a:latin typeface="Calibri"/>
            </a:endParaRPr>
          </a:p>
        </p:txBody>
      </p:sp>
    </p:spTree>
    <p:extLst>
      <p:ext uri="{BB962C8B-B14F-4D97-AF65-F5344CB8AC3E}">
        <p14:creationId xmlns:p14="http://schemas.microsoft.com/office/powerpoint/2010/main" val="285036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5" name="Shape 645"/>
          <p:cNvSpPr txBox="1">
            <a:spLocks noGrp="1"/>
          </p:cNvSpPr>
          <p:nvPr>
            <p:ph type="body" idx="1"/>
          </p:nvPr>
        </p:nvSpPr>
        <p:spPr>
          <a:xfrm>
            <a:off x="755650" y="5078413"/>
            <a:ext cx="6046800" cy="4810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200" b="0" i="0" u="none" strike="noStrike" cap="none">
              <a:solidFill>
                <a:srgbClr val="000000"/>
              </a:solidFill>
              <a:latin typeface="Times New Roman"/>
              <a:ea typeface="Times New Roman"/>
              <a:cs typeface="Times New Roman"/>
              <a:sym typeface="Times New Roman"/>
            </a:endParaRPr>
          </a:p>
        </p:txBody>
      </p:sp>
      <p:sp>
        <p:nvSpPr>
          <p:cNvPr id="646" name="Shape 646"/>
          <p:cNvSpPr txBox="1">
            <a:spLocks noGrp="1"/>
          </p:cNvSpPr>
          <p:nvPr>
            <p:ph type="sldNum" idx="12"/>
          </p:nvPr>
        </p:nvSpPr>
        <p:spPr>
          <a:xfrm>
            <a:off x="4278313" y="10156825"/>
            <a:ext cx="3279900" cy="533400"/>
          </a:xfrm>
          <a:prstGeom prst="rect">
            <a:avLst/>
          </a:prstGeom>
          <a:noFill/>
          <a:ln>
            <a:noFill/>
          </a:ln>
        </p:spPr>
        <p:txBody>
          <a:bodyPr spcFirstLastPara="1" wrap="square" lIns="0" tIns="0" rIns="0" bIns="0" anchor="b" anchorCtr="0">
            <a:noAutofit/>
          </a:bodyPr>
          <a:lstStyle/>
          <a:p>
            <a:pPr marL="0" marR="0" lvl="0" indent="0" algn="r" rtl="0">
              <a:lnSpc>
                <a:spcPct val="93000"/>
              </a:lnSpc>
              <a:spcBef>
                <a:spcPts val="0"/>
              </a:spcBef>
              <a:spcAft>
                <a:spcPts val="0"/>
              </a:spcAft>
              <a:buNone/>
            </a:pPr>
            <a:fld id="{00000000-1234-1234-1234-123412341234}" type="slidenum">
              <a:rPr lang="en-GB" sz="1400">
                <a:solidFill>
                  <a:srgbClr val="000000"/>
                </a:solidFill>
                <a:latin typeface="Times New Roman"/>
                <a:ea typeface="Times New Roman"/>
                <a:cs typeface="Times New Roman"/>
                <a:sym typeface="Times New Roman"/>
              </a:rPr>
              <a:t>20</a:t>
            </a:fld>
            <a:endParaRPr sz="1400">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95388" y="684213"/>
            <a:ext cx="4467225" cy="342900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solidFill>
                  <a:prstClr val="black"/>
                </a:solidFill>
                <a:latin typeface="Calibri"/>
              </a:rPr>
              <a:pPr/>
              <a:t>2</a:t>
            </a:fld>
            <a:endParaRPr lang="es-ES">
              <a:solidFill>
                <a:prstClr val="black"/>
              </a:solidFill>
              <a:latin typeface="Calibri"/>
            </a:endParaRPr>
          </a:p>
        </p:txBody>
      </p:sp>
    </p:spTree>
    <p:extLst>
      <p:ext uri="{BB962C8B-B14F-4D97-AF65-F5344CB8AC3E}">
        <p14:creationId xmlns:p14="http://schemas.microsoft.com/office/powerpoint/2010/main" val="285036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136" name="Shape 136"/>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p:spPr>
      </p:sp>
      <p:sp>
        <p:nvSpPr>
          <p:cNvPr id="3" name="Marcador de notas 2"/>
          <p:cNvSpPr>
            <a:spLocks noGrp="1"/>
          </p:cNvSpPr>
          <p:nvPr>
            <p:ph type="body" idx="1"/>
          </p:nvPr>
        </p:nvSpPr>
        <p:spPr/>
        <p:txBody>
          <a:bodyPr/>
          <a:lstStyle/>
          <a:p>
            <a:r>
              <a:rPr lang="es-ES" dirty="0" err="1" smtClean="0"/>
              <a:t>Bsc</a:t>
            </a:r>
            <a:r>
              <a:rPr lang="es-ES" dirty="0" smtClean="0"/>
              <a:t> </a:t>
            </a:r>
            <a:r>
              <a:rPr lang="es-ES" dirty="0" err="1" smtClean="0"/>
              <a:t>objectives</a:t>
            </a:r>
            <a:r>
              <a:rPr lang="es-ES" baseline="0" dirty="0" smtClean="0"/>
              <a:t> – </a:t>
            </a:r>
            <a:r>
              <a:rPr lang="es-ES" baseline="0" dirty="0" err="1" smtClean="0"/>
              <a:t>consortium</a:t>
            </a:r>
            <a:r>
              <a:rPr lang="es-ES" baseline="0" dirty="0" smtClean="0"/>
              <a:t> – </a:t>
            </a:r>
            <a:r>
              <a:rPr lang="es-ES" baseline="0" dirty="0" err="1" smtClean="0"/>
              <a:t>objectius</a:t>
            </a:r>
            <a:r>
              <a:rPr lang="es-ES" baseline="0" dirty="0" smtClean="0"/>
              <a:t> </a:t>
            </a:r>
            <a:r>
              <a:rPr lang="es-ES" baseline="0" dirty="0" err="1" smtClean="0"/>
              <a:t>consorci</a:t>
            </a:r>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solidFill>
                  <a:prstClr val="black"/>
                </a:solidFill>
                <a:latin typeface="Calibri"/>
              </a:rPr>
              <a:pPr/>
              <a:t>4</a:t>
            </a:fld>
            <a:endParaRPr lang="es-ES">
              <a:solidFill>
                <a:prstClr val="black"/>
              </a:solidFill>
              <a:latin typeface="Calibri"/>
            </a:endParaRPr>
          </a:p>
        </p:txBody>
      </p:sp>
    </p:spTree>
    <p:extLst>
      <p:ext uri="{BB962C8B-B14F-4D97-AF65-F5344CB8AC3E}">
        <p14:creationId xmlns:p14="http://schemas.microsoft.com/office/powerpoint/2010/main" val="2037729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95388" y="685800"/>
            <a:ext cx="4467225"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solidFill>
                  <a:prstClr val="black"/>
                </a:solidFill>
                <a:latin typeface="Calibri"/>
              </a:rPr>
              <a:pPr/>
              <a:t>5</a:t>
            </a:fld>
            <a:endParaRPr lang="es-ES">
              <a:solidFill>
                <a:prstClr val="black"/>
              </a:solidFill>
              <a:latin typeface="Calibri"/>
            </a:endParaRPr>
          </a:p>
        </p:txBody>
      </p:sp>
    </p:spTree>
    <p:extLst>
      <p:ext uri="{BB962C8B-B14F-4D97-AF65-F5344CB8AC3E}">
        <p14:creationId xmlns:p14="http://schemas.microsoft.com/office/powerpoint/2010/main" val="250739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55650" y="5078413"/>
            <a:ext cx="6046788" cy="4810125"/>
          </a:xfrm>
          <a:prstGeom prst="rect">
            <a:avLst/>
          </a:prstGeom>
        </p:spPr>
        <p:txBody>
          <a:bodyPr spcFirstLastPara="1" wrap="square" lIns="0" tIns="0" rIns="0" bIns="0" anchor="t" anchorCtr="0">
            <a:noAutofit/>
          </a:bodyPr>
          <a:lstStyle/>
          <a:p>
            <a:pPr marL="0" lvl="0" indent="0">
              <a:spcBef>
                <a:spcPts val="360"/>
              </a:spcBef>
              <a:spcAft>
                <a:spcPts val="0"/>
              </a:spcAft>
              <a:buNone/>
            </a:pPr>
            <a:endParaRPr/>
          </a:p>
        </p:txBody>
      </p:sp>
      <p:sp>
        <p:nvSpPr>
          <p:cNvPr id="136" name="Shape 136"/>
          <p:cNvSpPr>
            <a:spLocks noGrp="1" noRot="1" noChangeAspect="1"/>
          </p:cNvSpPr>
          <p:nvPr>
            <p:ph type="sldImg" idx="2"/>
          </p:nvPr>
        </p:nvSpPr>
        <p:spPr>
          <a:xfrm>
            <a:off x="1168400" y="812800"/>
            <a:ext cx="5219700" cy="40068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68400" y="812800"/>
            <a:ext cx="521970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7</a:t>
            </a:fld>
            <a:endParaRPr lang="es-ES"/>
          </a:p>
        </p:txBody>
      </p:sp>
    </p:spTree>
    <p:extLst>
      <p:ext uri="{BB962C8B-B14F-4D97-AF65-F5344CB8AC3E}">
        <p14:creationId xmlns:p14="http://schemas.microsoft.com/office/powerpoint/2010/main" val="2187775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68400" y="812800"/>
            <a:ext cx="5219700" cy="4006850"/>
          </a:xfrm>
        </p:spPr>
      </p:sp>
      <p:sp>
        <p:nvSpPr>
          <p:cNvPr id="3" name="2 Marcador de notas"/>
          <p:cNvSpPr>
            <a:spLocks noGrp="1"/>
          </p:cNvSpPr>
          <p:nvPr>
            <p:ph type="body" idx="1"/>
          </p:nvPr>
        </p:nvSpPr>
        <p:spPr/>
        <p:txBody>
          <a:bodyPr/>
          <a:lstStyle/>
          <a:p>
            <a:endParaRPr lang="en-GB"/>
          </a:p>
        </p:txBody>
      </p:sp>
      <p:sp>
        <p:nvSpPr>
          <p:cNvPr id="4" name="3 Marcador de número de diapositiva"/>
          <p:cNvSpPr>
            <a:spLocks noGrp="1"/>
          </p:cNvSpPr>
          <p:nvPr>
            <p:ph type="sldNum" sz="quarter" idx="10"/>
          </p:nvPr>
        </p:nvSpPr>
        <p:spPr/>
        <p:txBody>
          <a:bodyPr/>
          <a:lstStyle/>
          <a:p>
            <a:fld id="{90799E72-CB38-4F12-87EF-E621BD195274}" type="slidenum">
              <a:rPr lang="es-ES" smtClean="0"/>
              <a:t>8</a:t>
            </a:fld>
            <a:endParaRPr lang="es-ES"/>
          </a:p>
        </p:txBody>
      </p:sp>
    </p:spTree>
    <p:extLst>
      <p:ext uri="{BB962C8B-B14F-4D97-AF65-F5344CB8AC3E}">
        <p14:creationId xmlns:p14="http://schemas.microsoft.com/office/powerpoint/2010/main" val="221006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419225" y="1143000"/>
            <a:ext cx="401955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710EC59-92A8-49D9-A266-1F666DA847F6}" type="slidenum">
              <a:rPr lang="es-ES" smtClean="0">
                <a:solidFill>
                  <a:prstClr val="black"/>
                </a:solidFill>
                <a:latin typeface="Calibri"/>
              </a:rPr>
              <a:pPr/>
              <a:t>9</a:t>
            </a:fld>
            <a:endParaRPr lang="es-ES">
              <a:solidFill>
                <a:prstClr val="black"/>
              </a:solidFill>
              <a:latin typeface="Calibri"/>
            </a:endParaRPr>
          </a:p>
        </p:txBody>
      </p:sp>
    </p:spTree>
    <p:extLst>
      <p:ext uri="{BB962C8B-B14F-4D97-AF65-F5344CB8AC3E}">
        <p14:creationId xmlns:p14="http://schemas.microsoft.com/office/powerpoint/2010/main" val="143253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SC2017-First">
  <p:cSld name="BSC2017-First">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Shape 88"/>
          <p:cNvSpPr/>
          <p:nvPr/>
        </p:nvSpPr>
        <p:spPr>
          <a:xfrm>
            <a:off x="3048000" y="6239632"/>
            <a:ext cx="6096000" cy="499044"/>
          </a:xfrm>
          <a:prstGeom prst="rect">
            <a:avLst/>
          </a:prstGeom>
          <a:solidFill>
            <a:schemeClr val="lt1">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imes New Roman"/>
              <a:buNone/>
            </a:pPr>
            <a:endParaRPr sz="1800" b="0" i="0" u="none" strike="noStrike" cap="none">
              <a:solidFill>
                <a:srgbClr val="FFFFFF"/>
              </a:solidFill>
              <a:latin typeface="Calibri"/>
              <a:ea typeface="Calibri"/>
              <a:cs typeface="Calibri"/>
              <a:sym typeface="Calibri"/>
            </a:endParaRPr>
          </a:p>
        </p:txBody>
      </p:sp>
      <p:sp>
        <p:nvSpPr>
          <p:cNvPr id="89" name="Shape 89"/>
          <p:cNvSpPr txBox="1">
            <a:spLocks noGrp="1"/>
          </p:cNvSpPr>
          <p:nvPr>
            <p:ph type="ctrTitle"/>
          </p:nvPr>
        </p:nvSpPr>
        <p:spPr>
          <a:xfrm>
            <a:off x="3722931" y="1670257"/>
            <a:ext cx="5026945" cy="3069632"/>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004890"/>
              </a:buClr>
              <a:buSzPts val="5200"/>
              <a:buFont typeface="Calibri"/>
              <a:buNone/>
              <a:defRPr sz="5200" b="1" i="0" u="none" strike="noStrike" cap="none">
                <a:solidFill>
                  <a:srgbClr val="00489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Shape 90"/>
          <p:cNvSpPr txBox="1">
            <a:spLocks noGrp="1"/>
          </p:cNvSpPr>
          <p:nvPr>
            <p:ph type="subTitle" idx="1"/>
          </p:nvPr>
        </p:nvSpPr>
        <p:spPr>
          <a:xfrm>
            <a:off x="3722931" y="5015839"/>
            <a:ext cx="5026945" cy="842168"/>
          </a:xfrm>
          <a:prstGeom prst="rect">
            <a:avLst/>
          </a:prstGeom>
          <a:noFill/>
          <a:ln>
            <a:noFill/>
          </a:ln>
        </p:spPr>
        <p:txBody>
          <a:bodyPr spcFirstLastPara="1" wrap="square" lIns="91425" tIns="45700" rIns="91425" bIns="45700" anchor="ctr"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1" name="Shape 91"/>
          <p:cNvSpPr/>
          <p:nvPr/>
        </p:nvSpPr>
        <p:spPr>
          <a:xfrm>
            <a:off x="1" y="6239632"/>
            <a:ext cx="3048000" cy="499044"/>
          </a:xfrm>
          <a:prstGeom prst="rect">
            <a:avLst/>
          </a:prstGeom>
          <a:solidFill>
            <a:srgbClr val="004890">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Times New Roman"/>
              <a:buNone/>
            </a:pPr>
            <a:endParaRPr sz="1600" b="0" i="0" u="none" strike="noStrike" cap="none">
              <a:solidFill>
                <a:srgbClr val="FFFFFF"/>
              </a:solidFill>
              <a:latin typeface="Calibri"/>
              <a:ea typeface="Calibri"/>
              <a:cs typeface="Calibri"/>
              <a:sym typeface="Calibri"/>
            </a:endParaRPr>
          </a:p>
        </p:txBody>
      </p:sp>
      <p:sp>
        <p:nvSpPr>
          <p:cNvPr id="92" name="Shape 92"/>
          <p:cNvSpPr txBox="1">
            <a:spLocks noGrp="1"/>
          </p:cNvSpPr>
          <p:nvPr>
            <p:ph type="body" idx="2"/>
          </p:nvPr>
        </p:nvSpPr>
        <p:spPr>
          <a:xfrm>
            <a:off x="244481" y="6239632"/>
            <a:ext cx="2441575" cy="499044"/>
          </a:xfrm>
          <a:prstGeom prst="rect">
            <a:avLst/>
          </a:prstGeom>
          <a:noFill/>
          <a:ln>
            <a:noFill/>
          </a:ln>
        </p:spPr>
        <p:txBody>
          <a:bodyPr spcFirstLastPara="1" wrap="square" lIns="91425" tIns="45700" rIns="91425" bIns="45700" anchor="ctr" anchorCtr="0"/>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3"/>
          </p:nvPr>
        </p:nvSpPr>
        <p:spPr>
          <a:xfrm>
            <a:off x="3722916" y="6239610"/>
            <a:ext cx="5026946" cy="499044"/>
          </a:xfrm>
          <a:prstGeom prst="rect">
            <a:avLst/>
          </a:prstGeom>
          <a:noFill/>
          <a:ln>
            <a:noFill/>
          </a:ln>
        </p:spPr>
        <p:txBody>
          <a:bodyPr spcFirstLastPara="1" wrap="square" lIns="91425" tIns="45700" rIns="91425" bIns="45700" anchor="ctr" anchorCtr="0"/>
          <a:lstStyle>
            <a:lvl1pPr marL="457200" marR="0" lvl="0" indent="-228600" algn="l" rtl="0">
              <a:lnSpc>
                <a:spcPct val="90000"/>
              </a:lnSpc>
              <a:spcBef>
                <a:spcPts val="1000"/>
              </a:spcBef>
              <a:spcAft>
                <a:spcPts val="0"/>
              </a:spcAft>
              <a:buClr>
                <a:srgbClr val="004890"/>
              </a:buClr>
              <a:buSzPts val="2400"/>
              <a:buFont typeface="Arial"/>
              <a:buNone/>
              <a:defRPr sz="2400" b="0" i="0" u="none" strike="noStrike" cap="none">
                <a:solidFill>
                  <a:srgbClr val="004890"/>
                </a:solidFill>
                <a:latin typeface="Calibri"/>
                <a:ea typeface="Calibri"/>
                <a:cs typeface="Calibri"/>
                <a:sym typeface="Calibri"/>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43761"/>
            <a:ext cx="8229598" cy="4947377"/>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79299"/>
            <a:ext cx="1876425" cy="467995"/>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98219"/>
            <a:ext cx="6840000" cy="40535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201753538"/>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019925"/>
          </a:xfrm>
          <a:prstGeom prst="rect">
            <a:avLst/>
          </a:prstGeom>
        </p:spPr>
      </p:pic>
      <p:sp>
        <p:nvSpPr>
          <p:cNvPr id="4" name="CuadroTexto 3"/>
          <p:cNvSpPr txBox="1"/>
          <p:nvPr userDrawn="1"/>
        </p:nvSpPr>
        <p:spPr>
          <a:xfrm>
            <a:off x="1991225" y="2545660"/>
            <a:ext cx="5161550" cy="1228670"/>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7200" kern="1200" dirty="0" smtClean="0">
                <a:solidFill>
                  <a:prstClr val="white"/>
                </a:solidFill>
                <a:latin typeface="Calibri"/>
                <a:ea typeface="+mn-ea"/>
                <a:cs typeface="+mn-cs"/>
              </a:rPr>
              <a:t>THANK YOU!</a:t>
            </a:r>
            <a:endParaRPr lang="es-ES" sz="7200" kern="1200" dirty="0">
              <a:solidFill>
                <a:prstClr val="white"/>
              </a:solidFill>
              <a:latin typeface="Calibri"/>
              <a:ea typeface="+mn-ea"/>
              <a:cs typeface="+mn-cs"/>
            </a:endParaRPr>
          </a:p>
        </p:txBody>
      </p:sp>
      <p:sp>
        <p:nvSpPr>
          <p:cNvPr id="5" name="CuadroTexto 4"/>
          <p:cNvSpPr txBox="1"/>
          <p:nvPr userDrawn="1"/>
        </p:nvSpPr>
        <p:spPr>
          <a:xfrm>
            <a:off x="3360118" y="6004501"/>
            <a:ext cx="2407901" cy="661592"/>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3600" kern="1200" dirty="0" smtClean="0">
                <a:solidFill>
                  <a:prstClr val="white"/>
                </a:solidFill>
                <a:latin typeface="Calibri"/>
                <a:ea typeface="+mn-ea"/>
                <a:cs typeface="+mn-cs"/>
              </a:rPr>
              <a:t>www.bsc.es</a:t>
            </a:r>
            <a:endParaRPr lang="es-ES" sz="3600" kern="1200" dirty="0">
              <a:solidFill>
                <a:prstClr val="white"/>
              </a:solidFill>
              <a:latin typeface="Calibri"/>
              <a:ea typeface="+mn-ea"/>
              <a:cs typeface="+mn-cs"/>
            </a:endParaRPr>
          </a:p>
        </p:txBody>
      </p:sp>
      <p:sp>
        <p:nvSpPr>
          <p:cNvPr id="2" name="Título 1"/>
          <p:cNvSpPr>
            <a:spLocks noGrp="1"/>
          </p:cNvSpPr>
          <p:nvPr>
            <p:ph type="title" hasCustomPrompt="1"/>
          </p:nvPr>
        </p:nvSpPr>
        <p:spPr>
          <a:xfrm>
            <a:off x="910318" y="4198566"/>
            <a:ext cx="7323364" cy="705203"/>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407056219"/>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239614"/>
            <a:ext cx="6096000" cy="4990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itle 1"/>
          <p:cNvSpPr>
            <a:spLocks noGrp="1"/>
          </p:cNvSpPr>
          <p:nvPr>
            <p:ph type="ctrTitle"/>
          </p:nvPr>
        </p:nvSpPr>
        <p:spPr>
          <a:xfrm>
            <a:off x="3722921" y="1670257"/>
            <a:ext cx="5026945" cy="3069632"/>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21" y="5015839"/>
            <a:ext cx="5026945" cy="842168"/>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239614"/>
            <a:ext cx="3048000" cy="499044"/>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600" kern="1200">
              <a:solidFill>
                <a:prstClr val="white"/>
              </a:solidFill>
              <a:latin typeface="Calibri"/>
            </a:endParaRPr>
          </a:p>
        </p:txBody>
      </p:sp>
      <p:sp>
        <p:nvSpPr>
          <p:cNvPr id="15" name="Marcador de texto 14"/>
          <p:cNvSpPr>
            <a:spLocks noGrp="1"/>
          </p:cNvSpPr>
          <p:nvPr>
            <p:ph type="body" sz="quarter" idx="10" hasCustomPrompt="1"/>
          </p:nvPr>
        </p:nvSpPr>
        <p:spPr>
          <a:xfrm>
            <a:off x="244480" y="6239614"/>
            <a:ext cx="2441575" cy="499044"/>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239610"/>
            <a:ext cx="5026946" cy="499044"/>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4084749506"/>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43761"/>
            <a:ext cx="8229598" cy="4947377"/>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79294"/>
            <a:ext cx="1876425" cy="467995"/>
          </a:xfrm>
          <a:prstGeom prst="rect">
            <a:avLst/>
          </a:prstGeom>
        </p:spPr>
      </p:pic>
    </p:spTree>
    <p:extLst>
      <p:ext uri="{BB962C8B-B14F-4D97-AF65-F5344CB8AC3E}">
        <p14:creationId xmlns:p14="http://schemas.microsoft.com/office/powerpoint/2010/main" val="890491433"/>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98219"/>
            <a:ext cx="6840000" cy="40535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1749957028"/>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019925"/>
          </a:xfrm>
          <a:prstGeom prst="rect">
            <a:avLst/>
          </a:prstGeom>
        </p:spPr>
      </p:pic>
      <p:sp>
        <p:nvSpPr>
          <p:cNvPr id="4" name="CuadroTexto 3"/>
          <p:cNvSpPr txBox="1"/>
          <p:nvPr userDrawn="1"/>
        </p:nvSpPr>
        <p:spPr>
          <a:xfrm>
            <a:off x="1991225" y="2545653"/>
            <a:ext cx="5161550" cy="1228670"/>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7200" kern="1200" dirty="0" smtClean="0">
                <a:solidFill>
                  <a:prstClr val="white"/>
                </a:solidFill>
                <a:latin typeface="Calibri"/>
                <a:ea typeface="+mn-ea"/>
                <a:cs typeface="+mn-cs"/>
              </a:rPr>
              <a:t>THANK YOU!</a:t>
            </a:r>
            <a:endParaRPr lang="es-ES" sz="7200" kern="1200" dirty="0">
              <a:solidFill>
                <a:prstClr val="white"/>
              </a:solidFill>
              <a:latin typeface="Calibri"/>
              <a:ea typeface="+mn-ea"/>
              <a:cs typeface="+mn-cs"/>
            </a:endParaRPr>
          </a:p>
        </p:txBody>
      </p:sp>
      <p:sp>
        <p:nvSpPr>
          <p:cNvPr id="5" name="CuadroTexto 4"/>
          <p:cNvSpPr txBox="1"/>
          <p:nvPr userDrawn="1"/>
        </p:nvSpPr>
        <p:spPr>
          <a:xfrm>
            <a:off x="3360104" y="6004501"/>
            <a:ext cx="2407901" cy="661592"/>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3600" kern="1200" dirty="0" smtClean="0">
                <a:solidFill>
                  <a:prstClr val="white"/>
                </a:solidFill>
                <a:latin typeface="Calibri"/>
                <a:ea typeface="+mn-ea"/>
                <a:cs typeface="+mn-cs"/>
              </a:rPr>
              <a:t>www.bsc.es</a:t>
            </a:r>
            <a:endParaRPr lang="es-ES" sz="3600" kern="1200" dirty="0">
              <a:solidFill>
                <a:prstClr val="white"/>
              </a:solidFill>
              <a:latin typeface="Calibri"/>
              <a:ea typeface="+mn-ea"/>
              <a:cs typeface="+mn-cs"/>
            </a:endParaRPr>
          </a:p>
        </p:txBody>
      </p:sp>
      <p:sp>
        <p:nvSpPr>
          <p:cNvPr id="2" name="Título 1"/>
          <p:cNvSpPr>
            <a:spLocks noGrp="1"/>
          </p:cNvSpPr>
          <p:nvPr>
            <p:ph type="title" hasCustomPrompt="1"/>
          </p:nvPr>
        </p:nvSpPr>
        <p:spPr>
          <a:xfrm>
            <a:off x="910318" y="4198559"/>
            <a:ext cx="7323364" cy="705203"/>
          </a:xfrm>
          <a:prstGeom prst="rect">
            <a:avLst/>
          </a:prstGeom>
        </p:spPr>
        <p:txBody>
          <a:bodyPr/>
          <a:lstStyle>
            <a:lvl1pPr algn="ctr">
              <a:defRPr sz="36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1357348329"/>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239612"/>
            <a:ext cx="6096000" cy="4990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itle 1"/>
          <p:cNvSpPr>
            <a:spLocks noGrp="1"/>
          </p:cNvSpPr>
          <p:nvPr>
            <p:ph type="ctrTitle"/>
          </p:nvPr>
        </p:nvSpPr>
        <p:spPr>
          <a:xfrm>
            <a:off x="3722917" y="1670257"/>
            <a:ext cx="5026945" cy="3069632"/>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7" y="5015839"/>
            <a:ext cx="5026945" cy="842168"/>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239612"/>
            <a:ext cx="3048000" cy="499044"/>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600" kern="1200">
              <a:solidFill>
                <a:prstClr val="white"/>
              </a:solidFill>
              <a:latin typeface="Calibri"/>
            </a:endParaRPr>
          </a:p>
        </p:txBody>
      </p:sp>
      <p:sp>
        <p:nvSpPr>
          <p:cNvPr id="15" name="Marcador de texto 14"/>
          <p:cNvSpPr>
            <a:spLocks noGrp="1"/>
          </p:cNvSpPr>
          <p:nvPr>
            <p:ph type="body" sz="quarter" idx="10" hasCustomPrompt="1"/>
          </p:nvPr>
        </p:nvSpPr>
        <p:spPr>
          <a:xfrm>
            <a:off x="244476" y="6239612"/>
            <a:ext cx="2441575" cy="499044"/>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239610"/>
            <a:ext cx="5026946" cy="499044"/>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015220976"/>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43761"/>
            <a:ext cx="8229598" cy="4947377"/>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79292"/>
            <a:ext cx="1876425" cy="467995"/>
          </a:xfrm>
          <a:prstGeom prst="rect">
            <a:avLst/>
          </a:prstGeom>
        </p:spPr>
      </p:pic>
    </p:spTree>
    <p:extLst>
      <p:ext uri="{BB962C8B-B14F-4D97-AF65-F5344CB8AC3E}">
        <p14:creationId xmlns:p14="http://schemas.microsoft.com/office/powerpoint/2010/main" val="140230030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1287377726"/>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6000"/>
              <a:buFont typeface="Calibri"/>
              <a:buNone/>
              <a:defRPr sz="60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98219"/>
            <a:ext cx="6840000" cy="40535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622453477"/>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019925"/>
          </a:xfrm>
          <a:prstGeom prst="rect">
            <a:avLst/>
          </a:prstGeom>
        </p:spPr>
      </p:pic>
      <p:sp>
        <p:nvSpPr>
          <p:cNvPr id="4" name="CuadroTexto 3"/>
          <p:cNvSpPr txBox="1"/>
          <p:nvPr userDrawn="1"/>
        </p:nvSpPr>
        <p:spPr>
          <a:xfrm>
            <a:off x="1991225" y="2559821"/>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7200" kern="1200" dirty="0" smtClean="0">
                <a:solidFill>
                  <a:prstClr val="white"/>
                </a:solidFill>
                <a:latin typeface="Calibri"/>
                <a:ea typeface="+mn-ea"/>
                <a:cs typeface="+mn-cs"/>
              </a:rPr>
              <a:t>THANK YOU!</a:t>
            </a:r>
            <a:endParaRPr lang="es-ES" sz="7200" kern="1200" dirty="0">
              <a:solidFill>
                <a:prstClr val="white"/>
              </a:solidFill>
              <a:latin typeface="Calibri"/>
              <a:ea typeface="+mn-ea"/>
              <a:cs typeface="+mn-cs"/>
            </a:endParaRPr>
          </a:p>
        </p:txBody>
      </p:sp>
      <p:sp>
        <p:nvSpPr>
          <p:cNvPr id="5" name="CuadroTexto 4"/>
          <p:cNvSpPr txBox="1"/>
          <p:nvPr userDrawn="1"/>
        </p:nvSpPr>
        <p:spPr>
          <a:xfrm>
            <a:off x="3360100" y="6012130"/>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buClrTx/>
              <a:buFontTx/>
              <a:buNone/>
            </a:pPr>
            <a:r>
              <a:rPr lang="es-ES" sz="3600" kern="1200" dirty="0" smtClean="0">
                <a:solidFill>
                  <a:prstClr val="white"/>
                </a:solidFill>
                <a:latin typeface="Calibri"/>
                <a:ea typeface="+mn-ea"/>
                <a:cs typeface="+mn-cs"/>
              </a:rPr>
              <a:t>www.bsc.es</a:t>
            </a:r>
            <a:endParaRPr lang="es-ES" sz="3600" kern="1200" dirty="0">
              <a:solidFill>
                <a:prstClr val="white"/>
              </a:solidFill>
              <a:latin typeface="Calibri"/>
              <a:ea typeface="+mn-ea"/>
              <a:cs typeface="+mn-cs"/>
            </a:endParaRPr>
          </a:p>
        </p:txBody>
      </p:sp>
      <p:sp>
        <p:nvSpPr>
          <p:cNvPr id="2" name="Título 1"/>
          <p:cNvSpPr>
            <a:spLocks noGrp="1"/>
          </p:cNvSpPr>
          <p:nvPr>
            <p:ph type="title" hasCustomPrompt="1"/>
          </p:nvPr>
        </p:nvSpPr>
        <p:spPr>
          <a:xfrm>
            <a:off x="910318" y="4198557"/>
            <a:ext cx="7323364" cy="705203"/>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2871930211"/>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lank">
    <p:bg>
      <p:bgPr>
        <a:solidFill>
          <a:srgbClr val="F0F0F0"/>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302682843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
        <p:cNvGrpSpPr/>
        <p:nvPr/>
      </p:nvGrpSpPr>
      <p:grpSpPr>
        <a:xfrm>
          <a:off x="0" y="0"/>
          <a:ext cx="0" cy="0"/>
          <a:chOff x="0" y="0"/>
          <a:chExt cx="0" cy="0"/>
        </a:xfrm>
      </p:grpSpPr>
      <p:sp>
        <p:nvSpPr>
          <p:cNvPr id="105" name="Shape 105"/>
          <p:cNvSpPr txBox="1">
            <a:spLocks noGrp="1"/>
          </p:cNvSpPr>
          <p:nvPr>
            <p:ph type="dt" idx="10"/>
          </p:nvPr>
        </p:nvSpPr>
        <p:spPr>
          <a:xfrm>
            <a:off x="457207" y="6506431"/>
            <a:ext cx="2133599" cy="373746"/>
          </a:xfrm>
          <a:prstGeom prst="rect">
            <a:avLst/>
          </a:prstGeom>
          <a:noFill/>
          <a:ln>
            <a:noFill/>
          </a:ln>
        </p:spPr>
        <p:txBody>
          <a:bodyPr spcFirstLastPara="1" wrap="square" lIns="91425" tIns="91425" rIns="91425" bIns="91425" anchor="ctr" anchorCtr="0"/>
          <a:lstStyle>
            <a:lvl1pPr marR="0" lvl="0" algn="l" rtl="0">
              <a:lnSpc>
                <a:spcPct val="93000"/>
              </a:lnSpc>
              <a:spcBef>
                <a:spcPts val="0"/>
              </a:spcBef>
              <a:spcAft>
                <a:spcPts val="0"/>
              </a:spcAft>
              <a:buClr>
                <a:srgbClr val="000000"/>
              </a:buClr>
              <a:buSzPts val="1200"/>
              <a:buFont typeface="Times New Roman"/>
              <a:buNone/>
              <a:defRPr sz="1200" b="0" i="0" u="none" strike="noStrike" cap="none">
                <a:solidFill>
                  <a:srgbClr val="888888"/>
                </a:solidFill>
                <a:latin typeface="Calibri"/>
                <a:ea typeface="Calibri"/>
                <a:cs typeface="Calibri"/>
                <a:sym typeface="Calibri"/>
              </a:defRPr>
            </a:lvl1pPr>
            <a:lvl2pPr marR="0" lvl="1"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2pPr>
            <a:lvl3pPr marR="0" lvl="2"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3pPr>
            <a:lvl4pPr marR="0" lvl="3"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4pPr>
            <a:lvl5pPr marR="0" lvl="4"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124200" y="6506431"/>
            <a:ext cx="2895600" cy="373746"/>
          </a:xfrm>
          <a:prstGeom prst="rect">
            <a:avLst/>
          </a:prstGeom>
          <a:noFill/>
          <a:ln>
            <a:noFill/>
          </a:ln>
        </p:spPr>
        <p:txBody>
          <a:bodyPr spcFirstLastPara="1" wrap="square" lIns="91425" tIns="91425" rIns="91425" bIns="91425" anchor="ctr" anchorCtr="0"/>
          <a:lstStyle>
            <a:lvl1pPr marR="0" lvl="0" algn="ctr" rtl="0">
              <a:lnSpc>
                <a:spcPct val="93000"/>
              </a:lnSpc>
              <a:spcBef>
                <a:spcPts val="0"/>
              </a:spcBef>
              <a:spcAft>
                <a:spcPts val="0"/>
              </a:spcAft>
              <a:buClr>
                <a:srgbClr val="000000"/>
              </a:buClr>
              <a:buSzPts val="1200"/>
              <a:buFont typeface="Times New Roman"/>
              <a:buNone/>
              <a:defRPr sz="1200" b="0" i="0" u="none" strike="noStrike" cap="none">
                <a:solidFill>
                  <a:srgbClr val="888888"/>
                </a:solidFill>
                <a:latin typeface="Calibri"/>
                <a:ea typeface="Calibri"/>
                <a:cs typeface="Calibri"/>
                <a:sym typeface="Calibri"/>
              </a:defRPr>
            </a:lvl1pPr>
            <a:lvl2pPr marR="0" lvl="1"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2pPr>
            <a:lvl3pPr marR="0" lvl="2"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3pPr>
            <a:lvl4pPr marR="0" lvl="3"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4pPr>
            <a:lvl5pPr marR="0" lvl="4" algn="l" rtl="0">
              <a:lnSpc>
                <a:spcPct val="93000"/>
              </a:lnSpc>
              <a:spcBef>
                <a:spcPts val="0"/>
              </a:spcBef>
              <a:spcAft>
                <a:spcPts val="0"/>
              </a:spcAft>
              <a:buClr>
                <a:srgbClr val="000000"/>
              </a:buClr>
              <a:buSzPts val="1800"/>
              <a:buFont typeface="Times New Roman"/>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553217" y="6506431"/>
            <a:ext cx="2133599" cy="373746"/>
          </a:xfrm>
          <a:prstGeom prst="rect">
            <a:avLst/>
          </a:prstGeom>
          <a:noFill/>
          <a:ln>
            <a:noFill/>
          </a:ln>
        </p:spPr>
        <p:txBody>
          <a:bodyPr spcFirstLastPara="1" wrap="square" lIns="91425" tIns="45700" rIns="91425" bIns="45700" anchor="ctr" anchorCtr="0">
            <a:noAutofit/>
          </a:bodyPr>
          <a:lstStyle>
            <a:lvl1pPr marL="0" marR="0" lvl="0"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1pPr>
            <a:lvl2pPr marL="0" marR="0" lvl="1"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2pPr>
            <a:lvl3pPr marL="0" marR="0" lvl="2"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3pPr>
            <a:lvl4pPr marL="0" marR="0" lvl="3"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4pPr>
            <a:lvl5pPr marL="0" marR="0" lvl="4"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5pPr>
            <a:lvl6pPr marL="0" marR="0" lvl="5"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6pPr>
            <a:lvl7pPr marL="0" marR="0" lvl="6"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7pPr>
            <a:lvl8pPr marL="0" marR="0" lvl="7"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8pPr>
            <a:lvl9pPr marL="0" marR="0" lvl="8" indent="0" algn="r" rtl="0">
              <a:lnSpc>
                <a:spcPct val="93000"/>
              </a:lnSpc>
              <a:spcBef>
                <a:spcPts val="0"/>
              </a:spcBef>
              <a:spcAft>
                <a:spcPts val="0"/>
              </a:spcAft>
              <a:buClr>
                <a:srgbClr val="000000"/>
              </a:buClr>
              <a:buSzPts val="300"/>
              <a:buFont typeface="Times New Roman"/>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SC2017-Generic">
  <p:cSld name="BSC2017-Generic">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64803" y="223038"/>
            <a:ext cx="8229598" cy="858192"/>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1"/>
              </a:buClr>
              <a:buSzPts val="3500"/>
              <a:buFont typeface="Calibri"/>
              <a:buNone/>
              <a:defRPr sz="3500" b="1" i="0" u="none" strike="noStrike" cap="non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Shape 110"/>
          <p:cNvSpPr txBox="1">
            <a:spLocks noGrp="1"/>
          </p:cNvSpPr>
          <p:nvPr>
            <p:ph type="body" idx="1"/>
          </p:nvPr>
        </p:nvSpPr>
        <p:spPr>
          <a:xfrm>
            <a:off x="464803" y="1243761"/>
            <a:ext cx="8229598" cy="4947377"/>
          </a:xfrm>
          <a:prstGeom prst="rect">
            <a:avLst/>
          </a:prstGeom>
          <a:noFill/>
          <a:ln>
            <a:noFill/>
          </a:ln>
        </p:spPr>
        <p:txBody>
          <a:bodyPr spcFirstLastPara="1" wrap="square" lIns="91425" tIns="45700" rIns="91425" bIns="45700" anchor="t" anchorCtr="0"/>
          <a:lstStyle>
            <a:lvl1pPr marL="457200" marR="0" lvl="0" indent="-381000" algn="l" rtl="0">
              <a:lnSpc>
                <a:spcPct val="90000"/>
              </a:lnSpc>
              <a:spcBef>
                <a:spcPts val="1000"/>
              </a:spcBef>
              <a:spcAft>
                <a:spcPts val="0"/>
              </a:spcAft>
              <a:buClr>
                <a:srgbClr val="0070C0"/>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500"/>
              </a:spcBef>
              <a:spcAft>
                <a:spcPts val="0"/>
              </a:spcAft>
              <a:buClr>
                <a:srgbClr val="0070C0"/>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rgbClr val="0070C0"/>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500"/>
              </a:spcBef>
              <a:spcAft>
                <a:spcPts val="0"/>
              </a:spcAft>
              <a:buClr>
                <a:srgbClr val="0070C0"/>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1" name="Shape 111"/>
          <p:cNvPicPr preferRelativeResize="0"/>
          <p:nvPr/>
        </p:nvPicPr>
        <p:blipFill rotWithShape="1">
          <a:blip r:embed="rId2">
            <a:alphaModFix/>
          </a:blip>
          <a:srcRect/>
          <a:stretch/>
        </p:blipFill>
        <p:spPr>
          <a:xfrm>
            <a:off x="432709" y="6379299"/>
            <a:ext cx="1876425" cy="46799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SC2017-Last">
  <p:cSld name="BSC2017-Last">
    <p:spTree>
      <p:nvGrpSpPr>
        <p:cNvPr id="1" name="Shape 119"/>
        <p:cNvGrpSpPr/>
        <p:nvPr/>
      </p:nvGrpSpPr>
      <p:grpSpPr>
        <a:xfrm>
          <a:off x="0" y="0"/>
          <a:ext cx="0" cy="0"/>
          <a:chOff x="0" y="0"/>
          <a:chExt cx="0" cy="0"/>
        </a:xfrm>
      </p:grpSpPr>
      <p:pic>
        <p:nvPicPr>
          <p:cNvPr id="120" name="Shape 120"/>
          <p:cNvPicPr preferRelativeResize="0"/>
          <p:nvPr/>
        </p:nvPicPr>
        <p:blipFill rotWithShape="1">
          <a:blip r:embed="rId2">
            <a:alphaModFix/>
          </a:blip>
          <a:srcRect/>
          <a:stretch/>
        </p:blipFill>
        <p:spPr>
          <a:xfrm>
            <a:off x="0" y="0"/>
            <a:ext cx="9144000" cy="7019925"/>
          </a:xfrm>
          <a:prstGeom prst="rect">
            <a:avLst/>
          </a:prstGeom>
          <a:noFill/>
          <a:ln>
            <a:noFill/>
          </a:ln>
        </p:spPr>
      </p:pic>
      <p:sp>
        <p:nvSpPr>
          <p:cNvPr id="121" name="Shape 121"/>
          <p:cNvSpPr txBox="1"/>
          <p:nvPr/>
        </p:nvSpPr>
        <p:spPr>
          <a:xfrm>
            <a:off x="1991225" y="2545661"/>
            <a:ext cx="5161550" cy="1228670"/>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7200"/>
              <a:buFont typeface="Times New Roman"/>
              <a:buNone/>
            </a:pPr>
            <a:r>
              <a:rPr lang="en-GB" sz="7200">
                <a:solidFill>
                  <a:srgbClr val="FFFFFF"/>
                </a:solidFill>
                <a:latin typeface="Calibri"/>
                <a:ea typeface="Calibri"/>
                <a:cs typeface="Calibri"/>
                <a:sym typeface="Calibri"/>
              </a:rPr>
              <a:t>THANK YOU!</a:t>
            </a:r>
            <a:endParaRPr/>
          </a:p>
        </p:txBody>
      </p:sp>
      <p:sp>
        <p:nvSpPr>
          <p:cNvPr id="122" name="Shape 122"/>
          <p:cNvSpPr txBox="1"/>
          <p:nvPr/>
        </p:nvSpPr>
        <p:spPr>
          <a:xfrm>
            <a:off x="3360140" y="6004501"/>
            <a:ext cx="2407901" cy="661592"/>
          </a:xfrm>
          <a:prstGeom prst="rect">
            <a:avLst/>
          </a:prstGeom>
          <a:noFill/>
          <a:ln>
            <a:noFill/>
          </a:ln>
          <a:effectLst>
            <a:outerShdw blurRad="127000" algn="ctr" rotWithShape="0">
              <a:srgbClr val="082242">
                <a:alpha val="8470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Times New Roman"/>
              <a:buNone/>
            </a:pPr>
            <a:r>
              <a:rPr lang="en-GB" sz="3600">
                <a:solidFill>
                  <a:srgbClr val="FFFFFF"/>
                </a:solidFill>
                <a:latin typeface="Calibri"/>
                <a:ea typeface="Calibri"/>
                <a:cs typeface="Calibri"/>
                <a:sym typeface="Calibri"/>
              </a:rPr>
              <a:t>www.bsc.es</a:t>
            </a:r>
            <a:endParaRPr/>
          </a:p>
        </p:txBody>
      </p:sp>
      <p:sp>
        <p:nvSpPr>
          <p:cNvPr id="123" name="Shape 123"/>
          <p:cNvSpPr txBox="1">
            <a:spLocks noGrp="1"/>
          </p:cNvSpPr>
          <p:nvPr>
            <p:ph type="title"/>
          </p:nvPr>
        </p:nvSpPr>
        <p:spPr>
          <a:xfrm>
            <a:off x="910318" y="4198569"/>
            <a:ext cx="7323364" cy="705203"/>
          </a:xfrm>
          <a:prstGeom prst="rect">
            <a:avLst/>
          </a:prstGeom>
          <a:noFill/>
          <a:ln>
            <a:noFill/>
          </a:ln>
        </p:spPr>
        <p:txBody>
          <a:bodyPr spcFirstLastPara="1" wrap="square" lIns="91425" tIns="45700" rIns="91425" bIns="45700" anchor="t" anchorCtr="0"/>
          <a:lstStyle>
            <a:lvl1pPr marR="0" lvl="0" algn="ctr"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6"/>
            <a:ext cx="929005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505575"/>
            <a:ext cx="533400" cy="514350"/>
          </a:xfrm>
          <a:prstGeom prst="rect">
            <a:avLst/>
          </a:prstGeom>
          <a:noFill/>
          <a:ln>
            <a:noFill/>
          </a:ln>
          <a:extLst/>
        </p:spPr>
        <p:txBody>
          <a:bodyPr anchor="ctr"/>
          <a:lstStyle>
            <a:lvl1pPr>
              <a:defRPr>
                <a:solidFill>
                  <a:schemeClr val="tx1"/>
                </a:solidFill>
                <a:latin typeface="Arial" charset="0"/>
                <a:ea typeface="MS PGothic" charset="0"/>
                <a:cs typeface="MS PGothic" charset="0"/>
              </a:defRPr>
            </a:lvl1pPr>
            <a:lvl2pPr marL="742950" indent="-285750">
              <a:defRPr>
                <a:solidFill>
                  <a:schemeClr val="tx1"/>
                </a:solidFill>
                <a:latin typeface="Arial" charset="0"/>
                <a:ea typeface="MS PGothic" charset="0"/>
                <a:cs typeface="MS PGothic" charset="0"/>
              </a:defRPr>
            </a:lvl2pPr>
            <a:lvl3pPr marL="1143000" indent="-228600">
              <a:defRPr>
                <a:solidFill>
                  <a:schemeClr val="tx1"/>
                </a:solidFill>
                <a:latin typeface="Arial" charset="0"/>
                <a:ea typeface="MS PGothic" charset="0"/>
                <a:cs typeface="MS PGothic" charset="0"/>
              </a:defRPr>
            </a:lvl3pPr>
            <a:lvl4pPr marL="1600200" indent="-228600">
              <a:defRPr>
                <a:solidFill>
                  <a:schemeClr val="tx1"/>
                </a:solidFill>
                <a:latin typeface="Arial" charset="0"/>
                <a:ea typeface="MS PGothic" charset="0"/>
                <a:cs typeface="MS PGothic" charset="0"/>
              </a:defRPr>
            </a:lvl4pPr>
            <a:lvl5pPr marL="2057400" indent="-22860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algn="r" eaLnBrk="1" hangingPunct="1"/>
            <a:fld id="{B38EFA78-B5CD-AE4F-80CF-1E098C69B1F3}" type="slidenum">
              <a:rPr lang="en-US" sz="1000">
                <a:solidFill>
                  <a:srgbClr val="23589C"/>
                </a:solidFill>
              </a:rPr>
              <a:pPr algn="r" eaLnBrk="1" hangingPunct="1"/>
              <a:t>‹Nr.›</a:t>
            </a:fld>
            <a:endParaRPr lang="en-US">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4478"/>
            <a:ext cx="1936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505" y="125424"/>
            <a:ext cx="5746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4432"/>
            <a:ext cx="6191348" cy="696944"/>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221930"/>
            <a:ext cx="4152900" cy="3384376"/>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65" y="985391"/>
            <a:ext cx="8329365" cy="5520184"/>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3868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43761"/>
            <a:ext cx="8229598" cy="4947377"/>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79295"/>
            <a:ext cx="1876425" cy="467995"/>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23038"/>
            <a:ext cx="8229598" cy="858192"/>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43761"/>
            <a:ext cx="8229598" cy="4947377"/>
          </a:xfrm>
          <a:prstGeom prst="rect">
            <a:avLst/>
          </a:prstGeom>
        </p:spPr>
        <p:txBody>
          <a:bodyPr vert="horz" lIns="91440" tIns="45720" rIns="91440" bIns="45720" rtlCol="0">
            <a:normAutofit/>
          </a:bodyPr>
          <a:lstStyle>
            <a:lvl1pPr>
              <a:buClr>
                <a:srgbClr val="0070C0"/>
              </a:buClr>
              <a:defRPr/>
            </a:lvl1pPr>
            <a:lvl2pPr>
              <a:buClr>
                <a:srgbClr val="0070C0"/>
              </a:buClr>
              <a:defRPr/>
            </a:lvl2pPr>
            <a:lvl3pPr>
              <a:buClr>
                <a:srgbClr val="0070C0"/>
              </a:buClr>
              <a:defRPr/>
            </a:lvl3pPr>
            <a:lvl4pPr>
              <a:buClr>
                <a:srgbClr val="0070C0"/>
              </a:buClr>
              <a:defRPr/>
            </a:lvl4pPr>
            <a:lvl5pPr>
              <a:buClr>
                <a:srgbClr val="0070C0"/>
              </a:buClr>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709" y="6379295"/>
            <a:ext cx="1876425" cy="467995"/>
          </a:xfrm>
          <a:prstGeom prst="rect">
            <a:avLst/>
          </a:prstGeom>
        </p:spPr>
      </p:pic>
    </p:spTree>
    <p:extLst>
      <p:ext uri="{BB962C8B-B14F-4D97-AF65-F5344CB8AC3E}">
        <p14:creationId xmlns:p14="http://schemas.microsoft.com/office/powerpoint/2010/main" val="1085546505"/>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239621"/>
            <a:ext cx="6096000" cy="49904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itle 1"/>
          <p:cNvSpPr>
            <a:spLocks noGrp="1"/>
          </p:cNvSpPr>
          <p:nvPr>
            <p:ph type="ctrTitle"/>
          </p:nvPr>
        </p:nvSpPr>
        <p:spPr>
          <a:xfrm>
            <a:off x="3722931" y="1670257"/>
            <a:ext cx="5026945" cy="3069632"/>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31" y="5015839"/>
            <a:ext cx="5026945" cy="842168"/>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239621"/>
            <a:ext cx="3048000" cy="499044"/>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600" kern="1200">
              <a:solidFill>
                <a:prstClr val="white"/>
              </a:solidFill>
              <a:latin typeface="Calibri"/>
            </a:endParaRPr>
          </a:p>
        </p:txBody>
      </p:sp>
      <p:sp>
        <p:nvSpPr>
          <p:cNvPr id="15" name="Marcador de texto 14"/>
          <p:cNvSpPr>
            <a:spLocks noGrp="1"/>
          </p:cNvSpPr>
          <p:nvPr>
            <p:ph type="body" sz="quarter" idx="10" hasCustomPrompt="1"/>
          </p:nvPr>
        </p:nvSpPr>
        <p:spPr>
          <a:xfrm>
            <a:off x="244481" y="6239621"/>
            <a:ext cx="2441575" cy="499044"/>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239610"/>
            <a:ext cx="5026946" cy="499044"/>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2787109328"/>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theme" Target="../theme/theme2.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theme" Target="../theme/theme4.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2" r:id="rId5"/>
    <p:sldLayoutId id="2147483693" r:id="rId6"/>
    <p:sldLayoutId id="2147483700" r:id="rId7"/>
    <p:sldLayoutId id="214748370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90045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2025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3812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timing>
    <p:tnLst>
      <p:par>
        <p:cTn xmlns:p14="http://schemas.microsoft.com/office/powerpoint/2010/mai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gif"/><Relationship Id="rId1" Type="http://schemas.openxmlformats.org/officeDocument/2006/relationships/themeOverride" Target="../theme/themeOverride1.xml"/><Relationship Id="rId2"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themeOverride" Target="../theme/themeOverride2.xml"/><Relationship Id="rId2"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themeOverride" Target="../theme/themeOverride3.xml"/><Relationship Id="rId2"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17.jpg"/><Relationship Id="rId1" Type="http://schemas.openxmlformats.org/officeDocument/2006/relationships/slideLayout" Target="../slideLayouts/slideLayout1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microsoft.com/office/2007/relationships/hdphoto" Target="../media/hdphoto1.wdp"/><Relationship Id="rId5" Type="http://schemas.openxmlformats.org/officeDocument/2006/relationships/image" Target="../media/image19.gif"/><Relationship Id="rId6" Type="http://schemas.openxmlformats.org/officeDocument/2006/relationships/image" Target="../media/image20.jpg"/><Relationship Id="rId7" Type="http://schemas.openxmlformats.org/officeDocument/2006/relationships/image" Target="../media/image21.jpe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gif"/><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hyperlink" Target="http://icap.atmos.und.edu" TargetMode="External"/><Relationship Id="rId6" Type="http://schemas.openxmlformats.org/officeDocument/2006/relationships/hyperlink" Target="http://www.bsc.es/caliope" TargetMode="External"/><Relationship Id="rId7" Type="http://schemas.openxmlformats.org/officeDocument/2006/relationships/image" Target="../media/image24.jpe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3722931" y="1026879"/>
            <a:ext cx="5026945" cy="3069632"/>
          </a:xfrm>
          <a:prstGeom prst="rect">
            <a:avLst/>
          </a:prstGeom>
          <a:noFill/>
          <a:ln>
            <a:noFill/>
          </a:ln>
        </p:spPr>
        <p:txBody>
          <a:bodyPr spcFirstLastPara="1" wrap="square" lIns="91425" tIns="45700" rIns="91425" bIns="45700" anchor="ctr" anchorCtr="0">
            <a:noAutofit/>
          </a:bodyPr>
          <a:lstStyle/>
          <a:p>
            <a:pPr lvl="0" algn="ctr">
              <a:buSzPts val="3600"/>
            </a:pPr>
            <a:r>
              <a:rPr lang="en-GB" sz="2800" dirty="0" err="1" smtClean="0"/>
              <a:t>Predicción</a:t>
            </a:r>
            <a:r>
              <a:rPr lang="en-GB" sz="2800" dirty="0" smtClean="0"/>
              <a:t> de </a:t>
            </a:r>
            <a:r>
              <a:rPr lang="en-GB" sz="2800" dirty="0"/>
              <a:t>l</a:t>
            </a:r>
            <a:r>
              <a:rPr lang="en-GB" sz="2800" dirty="0" smtClean="0"/>
              <a:t>a </a:t>
            </a:r>
            <a:r>
              <a:rPr lang="en-GB" sz="2800" dirty="0" err="1" smtClean="0"/>
              <a:t>Calidad</a:t>
            </a:r>
            <a:r>
              <a:rPr lang="en-GB" sz="2800" dirty="0" smtClean="0"/>
              <a:t> del </a:t>
            </a:r>
            <a:r>
              <a:rPr lang="en-GB" sz="2800" dirty="0" err="1" smtClean="0"/>
              <a:t>Aire</a:t>
            </a:r>
            <a:r>
              <a:rPr lang="en-GB" sz="2800" dirty="0" smtClean="0"/>
              <a:t> </a:t>
            </a:r>
            <a:r>
              <a:rPr lang="en-GB" sz="2800" dirty="0" err="1" smtClean="0"/>
              <a:t>Multiescala</a:t>
            </a:r>
            <a:r>
              <a:rPr lang="en-GB" sz="2800" dirty="0" smtClean="0"/>
              <a:t> con </a:t>
            </a:r>
            <a:r>
              <a:rPr lang="en-GB" sz="2800" dirty="0"/>
              <a:t>e</a:t>
            </a:r>
            <a:r>
              <a:rPr lang="en-GB" sz="2800" dirty="0" smtClean="0"/>
              <a:t>l </a:t>
            </a:r>
            <a:r>
              <a:rPr lang="en-GB" sz="2800" dirty="0" err="1"/>
              <a:t>m</a:t>
            </a:r>
            <a:r>
              <a:rPr lang="en-GB" sz="2800" dirty="0" err="1" smtClean="0"/>
              <a:t>odelo</a:t>
            </a:r>
            <a:r>
              <a:rPr lang="en-GB" sz="2800" dirty="0" smtClean="0"/>
              <a:t> MONARCH en el Centro </a:t>
            </a:r>
            <a:r>
              <a:rPr lang="en-GB" sz="2800" dirty="0" err="1" smtClean="0"/>
              <a:t>Nacional</a:t>
            </a:r>
            <a:r>
              <a:rPr lang="en-GB" sz="2800" dirty="0" smtClean="0"/>
              <a:t> de </a:t>
            </a:r>
            <a:r>
              <a:rPr lang="en-GB" sz="2800" dirty="0" err="1" smtClean="0"/>
              <a:t>Supercomputación</a:t>
            </a:r>
            <a:endParaRPr lang="en-GB" sz="2800" b="1" i="0" u="none" strike="noStrike" cap="none" dirty="0">
              <a:solidFill>
                <a:srgbClr val="004890"/>
              </a:solidFill>
              <a:sym typeface="Calibri"/>
            </a:endParaRPr>
          </a:p>
        </p:txBody>
      </p:sp>
      <p:sp>
        <p:nvSpPr>
          <p:cNvPr id="130" name="Shape 130"/>
          <p:cNvSpPr txBox="1">
            <a:spLocks noGrp="1"/>
          </p:cNvSpPr>
          <p:nvPr>
            <p:ph type="subTitle" idx="1"/>
          </p:nvPr>
        </p:nvSpPr>
        <p:spPr>
          <a:xfrm>
            <a:off x="3419872" y="4141124"/>
            <a:ext cx="5544616" cy="964353"/>
          </a:xfrm>
          <a:prstGeom prst="rect">
            <a:avLst/>
          </a:prstGeom>
          <a:noFill/>
          <a:ln>
            <a:noFill/>
          </a:ln>
        </p:spPr>
        <p:txBody>
          <a:bodyPr spcFirstLastPara="1" wrap="square" lIns="91425" tIns="45700" rIns="91425" bIns="45700" anchor="ctr" anchorCtr="0">
            <a:noAutofit/>
          </a:bodyPr>
          <a:lstStyle/>
          <a:p>
            <a:pPr lvl="0" algn="ctr">
              <a:lnSpc>
                <a:spcPct val="100000"/>
              </a:lnSpc>
              <a:spcBef>
                <a:spcPts val="0"/>
              </a:spcBef>
              <a:buSzPts val="2000"/>
            </a:pPr>
            <a:r>
              <a:rPr lang="en-GB" sz="2000" dirty="0" smtClean="0"/>
              <a:t>O. Jorba, S. </a:t>
            </a:r>
            <a:r>
              <a:rPr lang="en-GB" sz="2000" dirty="0" err="1" smtClean="0"/>
              <a:t>Basart</a:t>
            </a:r>
            <a:r>
              <a:rPr lang="en-GB" sz="2000" dirty="0" smtClean="0"/>
              <a:t>, J. A. Benavides, D. </a:t>
            </a:r>
            <a:r>
              <a:rPr lang="en-GB" sz="2000" dirty="0" err="1" smtClean="0"/>
              <a:t>Bowdalo</a:t>
            </a:r>
            <a:r>
              <a:rPr lang="en-GB" sz="2000" dirty="0" smtClean="0"/>
              <a:t>, M. L. Dawson, E. Di </a:t>
            </a:r>
            <a:r>
              <a:rPr lang="en-GB" sz="2000" dirty="0" err="1" smtClean="0"/>
              <a:t>Tomaso</a:t>
            </a:r>
            <a:r>
              <a:rPr lang="en-GB" sz="2000" dirty="0" smtClean="0"/>
              <a:t>, M. </a:t>
            </a:r>
            <a:r>
              <a:rPr lang="en-GB" sz="2000" dirty="0" err="1" smtClean="0"/>
              <a:t>Gonçalves</a:t>
            </a:r>
            <a:r>
              <a:rPr lang="en-GB" sz="2000" dirty="0" smtClean="0"/>
              <a:t>, M. Guevara, M. </a:t>
            </a:r>
            <a:r>
              <a:rPr lang="en-GB" sz="2000" dirty="0" err="1" smtClean="0"/>
              <a:t>Klose</a:t>
            </a:r>
            <a:r>
              <a:rPr lang="en-GB" sz="2000" dirty="0" smtClean="0"/>
              <a:t>, F. </a:t>
            </a:r>
            <a:r>
              <a:rPr lang="en-GB" sz="2000" dirty="0" err="1" smtClean="0"/>
              <a:t>Macchia</a:t>
            </a:r>
            <a:r>
              <a:rPr lang="en-GB" sz="2000" dirty="0" smtClean="0"/>
              <a:t>, V. </a:t>
            </a:r>
            <a:r>
              <a:rPr lang="en-GB" sz="2000" dirty="0" err="1" smtClean="0"/>
              <a:t>Obiso</a:t>
            </a:r>
            <a:r>
              <a:rPr lang="en-GB" sz="2000" dirty="0" smtClean="0"/>
              <a:t>, M. </a:t>
            </a:r>
            <a:r>
              <a:rPr lang="en-GB" sz="2000" dirty="0" err="1" smtClean="0"/>
              <a:t>Olid</a:t>
            </a:r>
            <a:r>
              <a:rPr lang="en-GB" sz="2000" dirty="0" smtClean="0"/>
              <a:t>, M. T. Pay, M. </a:t>
            </a:r>
            <a:r>
              <a:rPr lang="en-GB" sz="2000" dirty="0" err="1" smtClean="0"/>
              <a:t>Porquet</a:t>
            </a:r>
            <a:r>
              <a:rPr lang="en-GB" sz="2000" dirty="0" smtClean="0"/>
              <a:t>, K. </a:t>
            </a:r>
            <a:r>
              <a:rPr lang="en-GB" sz="2000" dirty="0" err="1" smtClean="0"/>
              <a:t>Serradell</a:t>
            </a:r>
            <a:r>
              <a:rPr lang="en-GB" sz="2000" dirty="0" smtClean="0"/>
              <a:t>, C. </a:t>
            </a:r>
            <a:r>
              <a:rPr lang="en-GB" sz="2000" dirty="0" err="1" smtClean="0"/>
              <a:t>Tena</a:t>
            </a:r>
            <a:r>
              <a:rPr lang="en-GB" sz="2000" dirty="0" smtClean="0"/>
              <a:t>, C. Pérez </a:t>
            </a:r>
            <a:r>
              <a:rPr lang="en-GB" sz="2000" dirty="0" err="1" smtClean="0"/>
              <a:t>García</a:t>
            </a:r>
            <a:r>
              <a:rPr lang="en-GB" sz="2000" dirty="0" smtClean="0"/>
              <a:t>-Pando</a:t>
            </a:r>
            <a:endParaRPr lang="en-GB" sz="2000" b="0" i="0" strike="noStrike" cap="none" dirty="0">
              <a:solidFill>
                <a:schemeClr val="dk1"/>
              </a:solidFill>
              <a:sym typeface="Calibri"/>
            </a:endParaRPr>
          </a:p>
        </p:txBody>
      </p:sp>
      <p:sp>
        <p:nvSpPr>
          <p:cNvPr id="131" name="Shape 131"/>
          <p:cNvSpPr txBox="1">
            <a:spLocks noGrp="1"/>
          </p:cNvSpPr>
          <p:nvPr>
            <p:ph type="body" idx="2"/>
          </p:nvPr>
        </p:nvSpPr>
        <p:spPr>
          <a:xfrm>
            <a:off x="244481" y="6239632"/>
            <a:ext cx="2441575" cy="49904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0" i="0" u="none" strike="noStrike" cap="none" dirty="0" smtClean="0">
                <a:solidFill>
                  <a:schemeClr val="lt1"/>
                </a:solidFill>
                <a:latin typeface="Calibri"/>
                <a:ea typeface="Calibri"/>
                <a:cs typeface="Calibri"/>
                <a:sym typeface="Calibri"/>
              </a:rPr>
              <a:t>19/09/</a:t>
            </a:r>
            <a:r>
              <a:rPr lang="en-GB" sz="2400" b="0" i="0" u="none" strike="noStrike" cap="none" dirty="0">
                <a:solidFill>
                  <a:schemeClr val="lt1"/>
                </a:solidFill>
                <a:latin typeface="Calibri"/>
                <a:ea typeface="Calibri"/>
                <a:cs typeface="Calibri"/>
                <a:sym typeface="Calibri"/>
              </a:rPr>
              <a:t>2018</a:t>
            </a:r>
            <a:endParaRPr sz="2400" b="0" i="0" u="none" strike="noStrike" cap="none" dirty="0">
              <a:solidFill>
                <a:schemeClr val="lt1"/>
              </a:solidFill>
              <a:latin typeface="Calibri"/>
              <a:ea typeface="Calibri"/>
              <a:cs typeface="Calibri"/>
              <a:sym typeface="Calibri"/>
            </a:endParaRPr>
          </a:p>
        </p:txBody>
      </p:sp>
      <p:sp>
        <p:nvSpPr>
          <p:cNvPr id="132" name="Shape 132"/>
          <p:cNvSpPr txBox="1">
            <a:spLocks noGrp="1"/>
          </p:cNvSpPr>
          <p:nvPr>
            <p:ph type="body" idx="3"/>
          </p:nvPr>
        </p:nvSpPr>
        <p:spPr>
          <a:xfrm>
            <a:off x="3722916" y="6239610"/>
            <a:ext cx="5026946" cy="499044"/>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4890"/>
              </a:buClr>
              <a:buSzPts val="1800"/>
              <a:buFont typeface="Arial"/>
              <a:buNone/>
            </a:pPr>
            <a:r>
              <a:rPr lang="en-GB" sz="1800" dirty="0" smtClean="0"/>
              <a:t>VI </a:t>
            </a:r>
            <a:r>
              <a:rPr lang="en-GB" sz="1800" dirty="0" err="1" smtClean="0"/>
              <a:t>Simposio</a:t>
            </a:r>
            <a:r>
              <a:rPr lang="en-GB" sz="1800" dirty="0" smtClean="0"/>
              <a:t> </a:t>
            </a:r>
            <a:r>
              <a:rPr lang="en-GB" sz="1800" dirty="0" err="1" smtClean="0"/>
              <a:t>Nacional</a:t>
            </a:r>
            <a:r>
              <a:rPr lang="en-GB" sz="1800" dirty="0" smtClean="0"/>
              <a:t> de </a:t>
            </a:r>
            <a:r>
              <a:rPr lang="en-GB" sz="1800" dirty="0" err="1" smtClean="0"/>
              <a:t>Predicción</a:t>
            </a:r>
            <a:r>
              <a:rPr lang="en-GB" sz="1800" dirty="0" smtClean="0"/>
              <a:t> </a:t>
            </a:r>
            <a:r>
              <a:rPr lang="en-GB" sz="1800" b="0" i="0" u="none" strike="noStrike" cap="none" dirty="0" smtClean="0">
                <a:solidFill>
                  <a:srgbClr val="004890"/>
                </a:solidFill>
                <a:latin typeface="Calibri"/>
                <a:ea typeface="Calibri"/>
                <a:cs typeface="Calibri"/>
                <a:sym typeface="Calibri"/>
              </a:rPr>
              <a:t>- AEMET</a:t>
            </a:r>
            <a:endParaRPr sz="1800" b="0" i="0" u="none" strike="noStrike" cap="none" dirty="0">
              <a:solidFill>
                <a:srgbClr val="004890"/>
              </a:solidFill>
              <a:latin typeface="Calibri"/>
              <a:ea typeface="Calibri"/>
              <a:cs typeface="Calibri"/>
              <a:sym typeface="Calibri"/>
            </a:endParaRPr>
          </a:p>
        </p:txBody>
      </p:sp>
      <p:sp>
        <p:nvSpPr>
          <p:cNvPr id="133" name="Shape 133"/>
          <p:cNvSpPr txBox="1"/>
          <p:nvPr/>
        </p:nvSpPr>
        <p:spPr>
          <a:xfrm>
            <a:off x="3720661" y="5499118"/>
            <a:ext cx="5029200" cy="5355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Times New Roman"/>
              <a:buNone/>
            </a:pPr>
            <a:r>
              <a:rPr lang="en-GB" sz="1600" b="0" i="0" u="none" strike="noStrike" cap="none" dirty="0" err="1" smtClean="0">
                <a:solidFill>
                  <a:srgbClr val="000000"/>
                </a:solidFill>
                <a:latin typeface="Calibri"/>
                <a:ea typeface="Calibri"/>
                <a:cs typeface="Calibri"/>
                <a:sym typeface="Calibri"/>
              </a:rPr>
              <a:t>Departamento</a:t>
            </a:r>
            <a:r>
              <a:rPr lang="en-GB" sz="1600" b="0" i="0" u="none" strike="noStrike" cap="none" dirty="0" smtClean="0">
                <a:solidFill>
                  <a:srgbClr val="000000"/>
                </a:solidFill>
                <a:latin typeface="Calibri"/>
                <a:ea typeface="Calibri"/>
                <a:cs typeface="Calibri"/>
                <a:sym typeface="Calibri"/>
              </a:rPr>
              <a:t> </a:t>
            </a:r>
            <a:r>
              <a:rPr lang="en-GB" sz="1600" b="0" i="0" u="none" strike="noStrike" cap="none" dirty="0" err="1" smtClean="0">
                <a:solidFill>
                  <a:srgbClr val="000000"/>
                </a:solidFill>
                <a:latin typeface="Calibri"/>
                <a:ea typeface="Calibri"/>
                <a:cs typeface="Calibri"/>
                <a:sym typeface="Calibri"/>
              </a:rPr>
              <a:t>Ciencias</a:t>
            </a:r>
            <a:r>
              <a:rPr lang="en-GB" sz="1600" b="0" i="0" u="none" strike="noStrike" cap="none" dirty="0" smtClean="0">
                <a:solidFill>
                  <a:srgbClr val="000000"/>
                </a:solidFill>
                <a:latin typeface="Calibri"/>
                <a:ea typeface="Calibri"/>
                <a:cs typeface="Calibri"/>
                <a:sym typeface="Calibri"/>
              </a:rPr>
              <a:t> de la Tierra</a:t>
            </a:r>
          </a:p>
          <a:p>
            <a:pPr marL="0" marR="0" lvl="0" indent="0" algn="ctr" rtl="0">
              <a:lnSpc>
                <a:spcPct val="100000"/>
              </a:lnSpc>
              <a:spcBef>
                <a:spcPts val="0"/>
              </a:spcBef>
              <a:spcAft>
                <a:spcPts val="0"/>
              </a:spcAft>
              <a:buClr>
                <a:srgbClr val="000000"/>
              </a:buClr>
              <a:buSzPts val="1400"/>
              <a:buFont typeface="Times New Roman"/>
              <a:buNone/>
            </a:pPr>
            <a:r>
              <a:rPr lang="en-GB" sz="1600" dirty="0" smtClean="0">
                <a:latin typeface="Calibri"/>
                <a:ea typeface="Calibri"/>
                <a:cs typeface="Calibri"/>
                <a:sym typeface="Calibri"/>
              </a:rPr>
              <a:t>Centro </a:t>
            </a:r>
            <a:r>
              <a:rPr lang="en-GB" sz="1600" dirty="0" err="1" smtClean="0">
                <a:latin typeface="Calibri"/>
                <a:ea typeface="Calibri"/>
                <a:cs typeface="Calibri"/>
                <a:sym typeface="Calibri"/>
              </a:rPr>
              <a:t>Nacional</a:t>
            </a:r>
            <a:r>
              <a:rPr lang="en-GB" sz="1600" dirty="0" smtClean="0">
                <a:latin typeface="Calibri"/>
                <a:ea typeface="Calibri"/>
                <a:cs typeface="Calibri"/>
                <a:sym typeface="Calibri"/>
              </a:rPr>
              <a:t> de </a:t>
            </a:r>
            <a:r>
              <a:rPr lang="en-GB" sz="1600" dirty="0" err="1" smtClean="0">
                <a:latin typeface="Calibri"/>
                <a:ea typeface="Calibri"/>
                <a:cs typeface="Calibri"/>
                <a:sym typeface="Calibri"/>
              </a:rPr>
              <a:t>Supercomputación</a:t>
            </a:r>
            <a:endParaRPr sz="1600" b="0" i="0" u="none" strike="noStrike" cap="none" dirty="0">
              <a:solidFill>
                <a:srgbClr val="000000"/>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3200" dirty="0" err="1" smtClean="0"/>
              <a:t>Emission</a:t>
            </a:r>
            <a:r>
              <a:rPr lang="es-ES" sz="3200" dirty="0" smtClean="0"/>
              <a:t> </a:t>
            </a:r>
            <a:r>
              <a:rPr lang="es-ES" sz="3200" dirty="0" err="1" smtClean="0"/>
              <a:t>Combination</a:t>
            </a:r>
            <a:r>
              <a:rPr lang="es-ES" sz="3200" dirty="0" smtClean="0"/>
              <a:t> and </a:t>
            </a:r>
            <a:r>
              <a:rPr lang="es-ES" sz="3200" dirty="0" err="1" smtClean="0"/>
              <a:t>Spatial</a:t>
            </a:r>
            <a:r>
              <a:rPr lang="es-ES" sz="3200" dirty="0" smtClean="0"/>
              <a:t> </a:t>
            </a:r>
            <a:r>
              <a:rPr lang="es-ES" sz="3200" dirty="0" err="1"/>
              <a:t>regridding</a:t>
            </a:r>
            <a:endParaRPr lang="es-ES" sz="3200" b="1" dirty="0"/>
          </a:p>
        </p:txBody>
      </p:sp>
      <p:sp>
        <p:nvSpPr>
          <p:cNvPr id="19" name="Rectángulo 22"/>
          <p:cNvSpPr/>
          <p:nvPr/>
        </p:nvSpPr>
        <p:spPr>
          <a:xfrm>
            <a:off x="0" y="1213405"/>
            <a:ext cx="5292208" cy="1815882"/>
          </a:xfrm>
          <a:prstGeom prst="rect">
            <a:avLst/>
          </a:prstGeom>
        </p:spPr>
        <p:txBody>
          <a:bodyPr wrap="square">
            <a:spAutoFit/>
          </a:bodyPr>
          <a:lstStyle/>
          <a:p>
            <a:pPr defTabSz="457200">
              <a:buClrTx/>
              <a:buFontTx/>
              <a:buNone/>
            </a:pPr>
            <a:r>
              <a:rPr lang="en-GB" sz="2000" b="1" kern="1200" dirty="0" smtClean="0">
                <a:solidFill>
                  <a:prstClr val="black"/>
                </a:solidFill>
                <a:latin typeface="Calibri"/>
                <a:ea typeface="+mn-ea"/>
                <a:cs typeface="+mn-cs"/>
              </a:rPr>
              <a:t>Widely </a:t>
            </a:r>
            <a:r>
              <a:rPr lang="en-GB" sz="2000" b="1" kern="1200" dirty="0">
                <a:solidFill>
                  <a:prstClr val="black"/>
                </a:solidFill>
                <a:latin typeface="Calibri"/>
                <a:ea typeface="+mn-ea"/>
                <a:cs typeface="+mn-cs"/>
              </a:rPr>
              <a:t>applicable framework for </a:t>
            </a:r>
            <a:r>
              <a:rPr lang="en-GB" sz="2000" b="1" kern="1200" dirty="0" smtClean="0">
                <a:solidFill>
                  <a:prstClr val="black"/>
                </a:solidFill>
                <a:latin typeface="Calibri"/>
                <a:ea typeface="+mn-ea"/>
                <a:cs typeface="+mn-cs"/>
              </a:rPr>
              <a:t>designing and </a:t>
            </a:r>
            <a:r>
              <a:rPr lang="en-GB" sz="2000" b="1" kern="1200" dirty="0">
                <a:solidFill>
                  <a:prstClr val="black"/>
                </a:solidFill>
                <a:latin typeface="Calibri"/>
                <a:ea typeface="+mn-ea"/>
                <a:cs typeface="+mn-cs"/>
              </a:rPr>
              <a:t>adjusting the emission modelling </a:t>
            </a:r>
            <a:r>
              <a:rPr lang="en-GB" sz="2000" b="1" kern="1200" dirty="0" smtClean="0">
                <a:solidFill>
                  <a:prstClr val="black"/>
                </a:solidFill>
                <a:latin typeface="Calibri"/>
                <a:ea typeface="+mn-ea"/>
                <a:cs typeface="+mn-cs"/>
              </a:rPr>
              <a:t>experiment:</a:t>
            </a:r>
          </a:p>
          <a:p>
            <a:pPr marL="285750" indent="-285750" defTabSz="457200">
              <a:buClrTx/>
              <a:buFont typeface="Arial" panose="020B0604020202020204" pitchFamily="34" charset="0"/>
              <a:buChar char="•"/>
            </a:pPr>
            <a:r>
              <a:rPr lang="en-GB" sz="1800" kern="1200" dirty="0" smtClean="0">
                <a:solidFill>
                  <a:prstClr val="black"/>
                </a:solidFill>
                <a:latin typeface="Calibri"/>
                <a:ea typeface="+mn-ea"/>
                <a:cs typeface="+mn-cs"/>
              </a:rPr>
              <a:t>Combination of multiple emission inventories</a:t>
            </a:r>
          </a:p>
          <a:p>
            <a:pPr marL="285750" indent="-285750" defTabSz="457200">
              <a:buClrTx/>
              <a:buFont typeface="Arial" panose="020B0604020202020204" pitchFamily="34" charset="0"/>
              <a:buChar char="•"/>
            </a:pPr>
            <a:r>
              <a:rPr lang="en-GB" sz="1800" kern="1200" dirty="0">
                <a:solidFill>
                  <a:prstClr val="black"/>
                </a:solidFill>
                <a:latin typeface="Calibri"/>
                <a:ea typeface="+mn-ea"/>
                <a:cs typeface="+mn-cs"/>
              </a:rPr>
              <a:t>Country-specific scaling factors </a:t>
            </a:r>
            <a:endParaRPr lang="en-GB" sz="1800" kern="1200" dirty="0" smtClean="0">
              <a:solidFill>
                <a:prstClr val="black"/>
              </a:solidFill>
              <a:latin typeface="Calibri"/>
              <a:ea typeface="+mn-ea"/>
              <a:cs typeface="+mn-cs"/>
            </a:endParaRPr>
          </a:p>
          <a:p>
            <a:pPr marL="285750" indent="-285750" defTabSz="457200">
              <a:buClrTx/>
              <a:buFont typeface="Arial" panose="020B0604020202020204" pitchFamily="34" charset="0"/>
              <a:buChar char="•"/>
            </a:pPr>
            <a:r>
              <a:rPr lang="en-GB" sz="1800" kern="1200" dirty="0">
                <a:solidFill>
                  <a:prstClr val="black"/>
                </a:solidFill>
                <a:latin typeface="Calibri"/>
                <a:ea typeface="+mn-ea"/>
                <a:cs typeface="+mn-cs"/>
              </a:rPr>
              <a:t>Country-specific </a:t>
            </a:r>
            <a:r>
              <a:rPr lang="en-GB" sz="1800" kern="1200" dirty="0" smtClean="0">
                <a:solidFill>
                  <a:prstClr val="black"/>
                </a:solidFill>
                <a:latin typeface="Calibri"/>
                <a:ea typeface="+mn-ea"/>
                <a:cs typeface="+mn-cs"/>
              </a:rPr>
              <a:t>masks</a:t>
            </a:r>
          </a:p>
          <a:p>
            <a:pPr marL="285750" indent="-285750" defTabSz="457200">
              <a:buClrTx/>
              <a:buFont typeface="Arial" panose="020B0604020202020204" pitchFamily="34" charset="0"/>
              <a:buChar char="•"/>
            </a:pPr>
            <a:r>
              <a:rPr lang="en-GB" sz="1800" kern="1200" dirty="0" smtClean="0">
                <a:solidFill>
                  <a:prstClr val="black"/>
                </a:solidFill>
                <a:latin typeface="Calibri"/>
                <a:ea typeface="+mn-ea"/>
                <a:cs typeface="+mn-cs"/>
              </a:rPr>
              <a:t>Flexibility on chemical speciation</a:t>
            </a:r>
            <a:endParaRPr lang="es-ES" sz="1800" kern="1200" dirty="0" smtClean="0">
              <a:solidFill>
                <a:prstClr val="black"/>
              </a:solidFill>
              <a:latin typeface="Calibri"/>
              <a:ea typeface="+mn-ea"/>
              <a:cs typeface="+mn-cs"/>
            </a:endParaRPr>
          </a:p>
        </p:txBody>
      </p:sp>
      <p:pic>
        <p:nvPicPr>
          <p:cNvPr id="18" name="Picture 17"/>
          <p:cNvPicPr/>
          <p:nvPr/>
        </p:nvPicPr>
        <p:blipFill rotWithShape="1">
          <a:blip r:embed="rId3" cstate="print">
            <a:extLst>
              <a:ext uri="{28A0092B-C50C-407E-A947-70E740481C1C}">
                <a14:useLocalDpi xmlns:a14="http://schemas.microsoft.com/office/drawing/2010/main" val="0"/>
              </a:ext>
            </a:extLst>
          </a:blip>
          <a:srcRect l="14620" t="8934" r="13742" b="4771"/>
          <a:stretch/>
        </p:blipFill>
        <p:spPr bwMode="auto">
          <a:xfrm>
            <a:off x="112486" y="3118421"/>
            <a:ext cx="4187506" cy="375696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4376192" y="3526348"/>
            <a:ext cx="4767808" cy="2646365"/>
          </a:xfrm>
          <a:prstGeom prst="rect">
            <a:avLst/>
          </a:prstGeom>
        </p:spPr>
        <p:txBody>
          <a:bodyPr wrap="square">
            <a:spAutoFit/>
          </a:bodyPr>
          <a:lstStyle/>
          <a:p>
            <a:pPr defTabSz="457200">
              <a:buClrTx/>
              <a:buFontTx/>
              <a:buNone/>
            </a:pPr>
            <a:r>
              <a:rPr lang="en-GB" sz="1800" kern="1200" dirty="0" smtClean="0">
                <a:solidFill>
                  <a:prstClr val="black"/>
                </a:solidFill>
                <a:latin typeface="Calibri"/>
                <a:ea typeface="Times New Roman" panose="02020603050405020304" pitchFamily="18" charset="0"/>
                <a:cs typeface="+mn-cs"/>
              </a:rPr>
              <a:t>Manufacturing industrial </a:t>
            </a:r>
            <a:r>
              <a:rPr lang="en-GB" sz="1800" kern="1200" dirty="0">
                <a:solidFill>
                  <a:prstClr val="black"/>
                </a:solidFill>
                <a:latin typeface="Calibri"/>
                <a:ea typeface="Times New Roman" panose="02020603050405020304" pitchFamily="18" charset="0"/>
                <a:cs typeface="+mn-cs"/>
              </a:rPr>
              <a:t>NOx </a:t>
            </a:r>
            <a:r>
              <a:rPr lang="en-GB" sz="1800" kern="1200" dirty="0" smtClean="0">
                <a:solidFill>
                  <a:prstClr val="black"/>
                </a:solidFill>
                <a:latin typeface="Calibri"/>
                <a:ea typeface="Times New Roman" panose="02020603050405020304" pitchFamily="18" charset="0"/>
                <a:cs typeface="+mn-cs"/>
              </a:rPr>
              <a:t>emissions:</a:t>
            </a:r>
          </a:p>
          <a:p>
            <a:pPr marL="342900" indent="-342900" defTabSz="457200">
              <a:buClrTx/>
              <a:buFont typeface="Arial" panose="020B0604020202020204" pitchFamily="34" charset="0"/>
              <a:buChar char="•"/>
            </a:pPr>
            <a:r>
              <a:rPr lang="en-GB" sz="1800" kern="1200" dirty="0" smtClean="0">
                <a:solidFill>
                  <a:prstClr val="black"/>
                </a:solidFill>
                <a:latin typeface="Calibri"/>
                <a:ea typeface="Times New Roman" panose="02020603050405020304" pitchFamily="18" charset="0"/>
                <a:cs typeface="+mn-cs"/>
              </a:rPr>
              <a:t>North Africa</a:t>
            </a:r>
          </a:p>
          <a:p>
            <a:pPr defTabSz="457200">
              <a:buClrTx/>
              <a:buFontTx/>
              <a:buNone/>
            </a:pPr>
            <a:r>
              <a:rPr lang="en-GB" sz="1800" kern="1200" dirty="0">
                <a:solidFill>
                  <a:prstClr val="black"/>
                </a:solidFill>
                <a:latin typeface="Calibri"/>
                <a:ea typeface="Times New Roman" panose="02020603050405020304" pitchFamily="18" charset="0"/>
                <a:cs typeface="+mn-cs"/>
              </a:rPr>
              <a:t>	</a:t>
            </a:r>
            <a:r>
              <a:rPr lang="en-GB" sz="1800" kern="1200" dirty="0" smtClean="0">
                <a:solidFill>
                  <a:prstClr val="black"/>
                </a:solidFill>
                <a:latin typeface="Calibri"/>
                <a:ea typeface="Times New Roman" panose="02020603050405020304" pitchFamily="18" charset="0"/>
                <a:cs typeface="+mn-cs"/>
              </a:rPr>
              <a:t> (HTAPv2.2 0.1x0.1deg)</a:t>
            </a:r>
          </a:p>
          <a:p>
            <a:pPr marL="342900" indent="-342900" defTabSz="457200">
              <a:buClrTx/>
              <a:buFont typeface="Arial" panose="020B0604020202020204" pitchFamily="34" charset="0"/>
              <a:buChar char="•"/>
            </a:pPr>
            <a:r>
              <a:rPr lang="en-GB" sz="1800" kern="1200" dirty="0" smtClean="0">
                <a:solidFill>
                  <a:prstClr val="black"/>
                </a:solidFill>
                <a:latin typeface="Calibri"/>
                <a:ea typeface="Times New Roman" panose="02020603050405020304" pitchFamily="18" charset="0"/>
                <a:cs typeface="+mn-cs"/>
              </a:rPr>
              <a:t>Portugal </a:t>
            </a:r>
          </a:p>
          <a:p>
            <a:pPr marL="457200" lvl="1" defTabSz="457200">
              <a:buClrTx/>
              <a:buFontTx/>
              <a:buNone/>
            </a:pPr>
            <a:r>
              <a:rPr lang="en-GB" sz="1800" kern="1200" dirty="0" smtClean="0">
                <a:solidFill>
                  <a:prstClr val="black"/>
                </a:solidFill>
                <a:latin typeface="Calibri"/>
                <a:ea typeface="Times New Roman" panose="02020603050405020304" pitchFamily="18" charset="0"/>
                <a:cs typeface="+mn-cs"/>
              </a:rPr>
              <a:t>(ECLIPSEv5.a, 0.5x0.5deg),</a:t>
            </a:r>
          </a:p>
          <a:p>
            <a:pPr marL="342900" indent="-342900" defTabSz="457200">
              <a:buClrTx/>
              <a:buFont typeface="Arial" panose="020B0604020202020204" pitchFamily="34" charset="0"/>
              <a:buChar char="•"/>
            </a:pPr>
            <a:r>
              <a:rPr lang="en-GB" sz="1800" kern="1200" dirty="0" smtClean="0">
                <a:solidFill>
                  <a:prstClr val="black"/>
                </a:solidFill>
                <a:latin typeface="Calibri"/>
                <a:ea typeface="Times New Roman" panose="02020603050405020304" pitchFamily="18" charset="0"/>
                <a:cs typeface="+mn-cs"/>
              </a:rPr>
              <a:t>France </a:t>
            </a:r>
          </a:p>
          <a:p>
            <a:pPr defTabSz="457200">
              <a:buClrTx/>
              <a:buFontTx/>
              <a:buNone/>
            </a:pPr>
            <a:r>
              <a:rPr lang="en-GB" sz="1800" kern="1200" dirty="0">
                <a:solidFill>
                  <a:prstClr val="black"/>
                </a:solidFill>
                <a:latin typeface="Calibri"/>
                <a:ea typeface="Times New Roman" panose="02020603050405020304" pitchFamily="18" charset="0"/>
                <a:cs typeface="+mn-cs"/>
              </a:rPr>
              <a:t>	</a:t>
            </a:r>
            <a:r>
              <a:rPr lang="en-GB" sz="1800" kern="1200" dirty="0" smtClean="0">
                <a:solidFill>
                  <a:prstClr val="black"/>
                </a:solidFill>
                <a:latin typeface="Calibri"/>
                <a:ea typeface="Times New Roman" panose="02020603050405020304" pitchFamily="18" charset="0"/>
                <a:cs typeface="+mn-cs"/>
              </a:rPr>
              <a:t>(TNO_MACC-iii, 0.0625x0.125deg</a:t>
            </a:r>
            <a:r>
              <a:rPr lang="en-GB" sz="1800" kern="1200" dirty="0">
                <a:solidFill>
                  <a:prstClr val="black"/>
                </a:solidFill>
                <a:latin typeface="Calibri"/>
                <a:ea typeface="Times New Roman" panose="02020603050405020304" pitchFamily="18" charset="0"/>
                <a:cs typeface="+mn-cs"/>
              </a:rPr>
              <a:t>) </a:t>
            </a:r>
            <a:endParaRPr lang="en-GB" sz="1800" kern="1200" dirty="0" smtClean="0">
              <a:solidFill>
                <a:prstClr val="black"/>
              </a:solidFill>
              <a:latin typeface="Calibri"/>
              <a:ea typeface="Times New Roman" panose="02020603050405020304" pitchFamily="18" charset="0"/>
              <a:cs typeface="+mn-cs"/>
            </a:endParaRPr>
          </a:p>
          <a:p>
            <a:pPr marL="342900" indent="-342900" defTabSz="457200">
              <a:buClrTx/>
              <a:buFont typeface="Arial" panose="020B0604020202020204" pitchFamily="34" charset="0"/>
              <a:buChar char="•"/>
            </a:pPr>
            <a:r>
              <a:rPr lang="en-GB" sz="1800" kern="1200" dirty="0" smtClean="0">
                <a:solidFill>
                  <a:prstClr val="black"/>
                </a:solidFill>
                <a:latin typeface="Calibri"/>
                <a:ea typeface="Times New Roman" panose="02020603050405020304" pitchFamily="18" charset="0"/>
                <a:cs typeface="+mn-cs"/>
              </a:rPr>
              <a:t>Spain </a:t>
            </a:r>
          </a:p>
          <a:p>
            <a:pPr defTabSz="457200">
              <a:buClrTx/>
              <a:buFontTx/>
              <a:buNone/>
            </a:pPr>
            <a:r>
              <a:rPr lang="en-GB" sz="1800" kern="1200" dirty="0">
                <a:solidFill>
                  <a:prstClr val="black"/>
                </a:solidFill>
                <a:latin typeface="Calibri"/>
                <a:ea typeface="Times New Roman" panose="02020603050405020304" pitchFamily="18" charset="0"/>
                <a:cs typeface="+mn-cs"/>
              </a:rPr>
              <a:t>	</a:t>
            </a:r>
            <a:r>
              <a:rPr lang="en-GB" sz="1800" kern="1200" dirty="0" smtClean="0">
                <a:solidFill>
                  <a:prstClr val="black"/>
                </a:solidFill>
                <a:latin typeface="Calibri"/>
                <a:ea typeface="Times New Roman" panose="02020603050405020304" pitchFamily="18" charset="0"/>
                <a:cs typeface="+mn-cs"/>
              </a:rPr>
              <a:t>(bottom-up inventory, Guevara et al. 2013)</a:t>
            </a:r>
            <a:endParaRPr lang="en-GB" sz="1800" kern="1200" dirty="0">
              <a:solidFill>
                <a:prstClr val="black"/>
              </a:solidFill>
              <a:latin typeface="Calibri"/>
              <a:ea typeface="Times New Roman" panose="02020603050405020304" pitchFamily="18" charset="0"/>
              <a:cs typeface="+mn-cs"/>
            </a:endParaRPr>
          </a:p>
        </p:txBody>
      </p:sp>
      <p:pic>
        <p:nvPicPr>
          <p:cNvPr id="4" name="Imagen 3"/>
          <p:cNvPicPr>
            <a:picLocks noChangeAspect="1"/>
          </p:cNvPicPr>
          <p:nvPr/>
        </p:nvPicPr>
        <p:blipFill>
          <a:blip r:embed="rId4"/>
          <a:stretch>
            <a:fillRect/>
          </a:stretch>
        </p:blipFill>
        <p:spPr>
          <a:xfrm>
            <a:off x="5314406" y="1103179"/>
            <a:ext cx="3602671" cy="2078077"/>
          </a:xfrm>
          <a:prstGeom prst="rect">
            <a:avLst/>
          </a:prstGeom>
        </p:spPr>
      </p:pic>
    </p:spTree>
    <p:extLst>
      <p:ext uri="{BB962C8B-B14F-4D97-AF65-F5344CB8AC3E}">
        <p14:creationId xmlns:p14="http://schemas.microsoft.com/office/powerpoint/2010/main" val="42798726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1152000" y="898219"/>
            <a:ext cx="6840000" cy="4053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dirty="0"/>
              <a:t>Multiscale capability of </a:t>
            </a:r>
            <a:r>
              <a:rPr lang="en-GB" sz="4400" b="1" i="0" u="none" strike="noStrike" cap="none" dirty="0">
                <a:solidFill>
                  <a:schemeClr val="accent1"/>
                </a:solidFill>
                <a:latin typeface="Calibri"/>
                <a:ea typeface="Calibri"/>
                <a:cs typeface="Calibri"/>
                <a:sym typeface="Calibri"/>
              </a:rPr>
              <a:t> MONARCH model</a:t>
            </a:r>
            <a:endParaRPr sz="4400" b="1" i="0" u="none" strike="noStrike" cap="none" dirty="0">
              <a:solidFill>
                <a:schemeClr val="accen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pic>
        <p:nvPicPr>
          <p:cNvPr id="2" name="Imagen 1"/>
          <p:cNvPicPr>
            <a:picLocks noChangeAspect="1"/>
          </p:cNvPicPr>
          <p:nvPr/>
        </p:nvPicPr>
        <p:blipFill rotWithShape="1">
          <a:blip r:embed="rId4"/>
          <a:srcRect b="47271"/>
          <a:stretch/>
        </p:blipFill>
        <p:spPr>
          <a:xfrm>
            <a:off x="0" y="4412491"/>
            <a:ext cx="9144000" cy="2491139"/>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798" t="2414" r="80000" b="54752"/>
          <a:stretch/>
        </p:blipFill>
        <p:spPr>
          <a:xfrm>
            <a:off x="583415" y="1094025"/>
            <a:ext cx="2213810" cy="2756268"/>
          </a:xfrm>
          <a:prstGeom prst="rect">
            <a:avLst/>
          </a:prstGeom>
        </p:spPr>
      </p:pic>
      <p:pic>
        <p:nvPicPr>
          <p:cNvPr id="5" name="Picture 8"/>
          <p:cNvPicPr>
            <a:picLocks noChangeAspect="1"/>
          </p:cNvPicPr>
          <p:nvPr/>
        </p:nvPicPr>
        <p:blipFill rotWithShape="1">
          <a:blip r:embed="rId5">
            <a:extLst>
              <a:ext uri="{28A0092B-C50C-407E-A947-70E740481C1C}">
                <a14:useLocalDpi xmlns:a14="http://schemas.microsoft.com/office/drawing/2010/main" val="0"/>
              </a:ext>
            </a:extLst>
          </a:blip>
          <a:srcRect l="77889" t="2208" r="5331" b="55030"/>
          <a:stretch/>
        </p:blipFill>
        <p:spPr>
          <a:xfrm>
            <a:off x="4619465" y="1054379"/>
            <a:ext cx="2201632" cy="2805336"/>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8962" t="52309" r="54779" b="5215"/>
          <a:stretch/>
        </p:blipFill>
        <p:spPr>
          <a:xfrm>
            <a:off x="2773662" y="1066233"/>
            <a:ext cx="2134779" cy="2788507"/>
          </a:xfrm>
          <a:prstGeom prst="rect">
            <a:avLst/>
          </a:prstGeom>
        </p:spPr>
      </p:pic>
      <p:pic>
        <p:nvPicPr>
          <p:cNvPr id="7" name="Picture 7"/>
          <p:cNvPicPr>
            <a:picLocks noChangeAspect="1"/>
          </p:cNvPicPr>
          <p:nvPr/>
        </p:nvPicPr>
        <p:blipFill rotWithShape="1">
          <a:blip r:embed="rId5">
            <a:extLst>
              <a:ext uri="{28A0092B-C50C-407E-A947-70E740481C1C}">
                <a14:useLocalDpi xmlns:a14="http://schemas.microsoft.com/office/drawing/2010/main" val="0"/>
              </a:ext>
            </a:extLst>
          </a:blip>
          <a:srcRect l="4298" t="52333" r="80124" b="5198"/>
          <a:stretch/>
        </p:blipFill>
        <p:spPr>
          <a:xfrm>
            <a:off x="6840917" y="1057583"/>
            <a:ext cx="2031402" cy="2733688"/>
          </a:xfrm>
          <a:prstGeom prst="rect">
            <a:avLst/>
          </a:prstGeom>
        </p:spPr>
      </p:pic>
      <p:sp>
        <p:nvSpPr>
          <p:cNvPr id="8" name="TextBox 13"/>
          <p:cNvSpPr txBox="1"/>
          <p:nvPr/>
        </p:nvSpPr>
        <p:spPr>
          <a:xfrm>
            <a:off x="4065596" y="3851210"/>
            <a:ext cx="1491476" cy="315044"/>
          </a:xfrm>
          <a:prstGeom prst="rect">
            <a:avLst/>
          </a:prstGeom>
          <a:noFill/>
        </p:spPr>
        <p:txBody>
          <a:bodyPr wrap="none" rtlCol="0">
            <a:spAutoFit/>
          </a:bodyPr>
          <a:lstStyle/>
          <a:p>
            <a:r>
              <a:rPr lang="en-US" dirty="0" smtClean="0"/>
              <a:t>AOD AERONET</a:t>
            </a:r>
            <a:endParaRPr lang="en-US" dirty="0"/>
          </a:p>
        </p:txBody>
      </p:sp>
      <p:sp>
        <p:nvSpPr>
          <p:cNvPr id="9" name="Título 1"/>
          <p:cNvSpPr txBox="1">
            <a:spLocks/>
          </p:cNvSpPr>
          <p:nvPr/>
        </p:nvSpPr>
        <p:spPr>
          <a:xfrm>
            <a:off x="184095" y="223038"/>
            <a:ext cx="8916575"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r>
              <a:rPr lang="en-US" altLang="ca-ES" sz="2400" b="1" dirty="0" smtClean="0"/>
              <a:t>Aerosol forecasting at global scale:</a:t>
            </a:r>
          </a:p>
          <a:p>
            <a:r>
              <a:rPr lang="en-US" altLang="ca-ES" sz="2400" b="1" dirty="0" smtClean="0"/>
              <a:t>International </a:t>
            </a:r>
            <a:r>
              <a:rPr lang="en-US" altLang="ca-ES" sz="2400" b="1" dirty="0"/>
              <a:t>Cooperative for Aerosol Prediction </a:t>
            </a:r>
            <a:endParaRPr lang="en-US" altLang="ca-ES" sz="2000" b="1" dirty="0"/>
          </a:p>
        </p:txBody>
      </p:sp>
      <p:pic>
        <p:nvPicPr>
          <p:cNvPr id="3" name="Imagen 2" descr="b015_od550aero_sts_glob_cor.0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7172" y="4"/>
            <a:ext cx="1946828" cy="1460121"/>
          </a:xfrm>
          <a:prstGeom prst="rect">
            <a:avLst/>
          </a:prstGeom>
        </p:spPr>
      </p:pic>
      <p:sp>
        <p:nvSpPr>
          <p:cNvPr id="10" name="TextBox 13"/>
          <p:cNvSpPr txBox="1"/>
          <p:nvPr/>
        </p:nvSpPr>
        <p:spPr>
          <a:xfrm rot="16200000">
            <a:off x="-284311" y="2361675"/>
            <a:ext cx="1291858" cy="307777"/>
          </a:xfrm>
          <a:prstGeom prst="rect">
            <a:avLst/>
          </a:prstGeom>
          <a:noFill/>
        </p:spPr>
        <p:txBody>
          <a:bodyPr wrap="none" rtlCol="0">
            <a:spAutoFit/>
          </a:bodyPr>
          <a:lstStyle/>
          <a:p>
            <a:r>
              <a:rPr lang="en-US" dirty="0" smtClean="0"/>
              <a:t>AOD MODEL</a:t>
            </a:r>
            <a:endParaRPr lang="en-US" dirty="0"/>
          </a:p>
        </p:txBody>
      </p:sp>
    </p:spTree>
  </p:cSld>
  <p:clrMapOvr>
    <a:overrideClrMapping bg1="lt1" tx1="dk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1130946" y="3584787"/>
            <a:ext cx="6997700" cy="3060700"/>
          </a:xfrm>
          <a:prstGeom prst="rect">
            <a:avLst/>
          </a:prstGeom>
        </p:spPr>
      </p:pic>
      <p:sp>
        <p:nvSpPr>
          <p:cNvPr id="5" name="Título 1"/>
          <p:cNvSpPr txBox="1">
            <a:spLocks/>
          </p:cNvSpPr>
          <p:nvPr/>
        </p:nvSpPr>
        <p:spPr>
          <a:xfrm>
            <a:off x="119950" y="223038"/>
            <a:ext cx="8916575"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2800" b="1" dirty="0" smtClean="0"/>
              <a:t>Regional Air Quality</a:t>
            </a:r>
            <a:endParaRPr lang="en-US" altLang="ca-ES" sz="2400" b="1" dirty="0"/>
          </a:p>
        </p:txBody>
      </p:sp>
      <p:pic>
        <p:nvPicPr>
          <p:cNvPr id="2" name="Imagen 1" descr="ts_all_b007_eu_O3_HL_EIONET_eu_set_eu_20150101_201512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107" y="979980"/>
            <a:ext cx="3574981" cy="1167982"/>
          </a:xfrm>
          <a:prstGeom prst="rect">
            <a:avLst/>
          </a:prstGeom>
        </p:spPr>
      </p:pic>
      <p:pic>
        <p:nvPicPr>
          <p:cNvPr id="6" name="Imagen 5" descr="ts_all_b007_eu_NO2_HL_EIONET_eu_set_eu_20150101_2015123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892" y="2191592"/>
            <a:ext cx="3528026" cy="1152642"/>
          </a:xfrm>
          <a:prstGeom prst="rect">
            <a:avLst/>
          </a:prstGeom>
        </p:spPr>
      </p:pic>
      <p:sp>
        <p:nvSpPr>
          <p:cNvPr id="7" name="CuadroTexto 6"/>
          <p:cNvSpPr txBox="1"/>
          <p:nvPr/>
        </p:nvSpPr>
        <p:spPr>
          <a:xfrm>
            <a:off x="4990563" y="3809809"/>
            <a:ext cx="2232278" cy="738664"/>
          </a:xfrm>
          <a:prstGeom prst="rect">
            <a:avLst/>
          </a:prstGeom>
          <a:noFill/>
        </p:spPr>
        <p:txBody>
          <a:bodyPr wrap="square" rtlCol="0">
            <a:spAutoFit/>
          </a:bodyPr>
          <a:lstStyle/>
          <a:p>
            <a:pPr algn="r"/>
            <a:r>
              <a:rPr lang="en-US" dirty="0" smtClean="0"/>
              <a:t>Ozone correlation</a:t>
            </a:r>
          </a:p>
          <a:p>
            <a:pPr algn="r"/>
            <a:r>
              <a:rPr lang="en-US" dirty="0" smtClean="0"/>
              <a:t>2015 annual run</a:t>
            </a:r>
          </a:p>
          <a:p>
            <a:pPr algn="r"/>
            <a:r>
              <a:rPr lang="en-US" dirty="0" smtClean="0"/>
              <a:t>Hourly resolution</a:t>
            </a:r>
            <a:endParaRPr lang="en-US" dirty="0"/>
          </a:p>
        </p:txBody>
      </p:sp>
      <p:sp>
        <p:nvSpPr>
          <p:cNvPr id="8" name="Rectángulo 22"/>
          <p:cNvSpPr/>
          <p:nvPr/>
        </p:nvSpPr>
        <p:spPr>
          <a:xfrm>
            <a:off x="179612" y="879883"/>
            <a:ext cx="4644165" cy="3170099"/>
          </a:xfrm>
          <a:prstGeom prst="rect">
            <a:avLst/>
          </a:prstGeom>
        </p:spPr>
        <p:txBody>
          <a:bodyPr wrap="square">
            <a:spAutoFit/>
          </a:bodyPr>
          <a:lstStyle/>
          <a:p>
            <a:pPr marL="342900" indent="-342900" defTabSz="457200">
              <a:buClrTx/>
              <a:buFont typeface="Arial"/>
              <a:buChar char="•"/>
            </a:pPr>
            <a:r>
              <a:rPr lang="en-GB" sz="2000" kern="1200" dirty="0" smtClean="0">
                <a:solidFill>
                  <a:prstClr val="black"/>
                </a:solidFill>
                <a:latin typeface="Calibri"/>
                <a:ea typeface="+mn-ea"/>
                <a:cs typeface="+mn-cs"/>
              </a:rPr>
              <a:t>Model results evaluated with EIONET and EBAS gas-phase and aerosol surface concentration measurements</a:t>
            </a:r>
          </a:p>
          <a:p>
            <a:pPr marL="342900" indent="-342900" defTabSz="457200">
              <a:buClrTx/>
              <a:buFont typeface="Arial"/>
              <a:buChar char="•"/>
            </a:pPr>
            <a:endParaRPr lang="en-GB" sz="2000" kern="1200" dirty="0" smtClean="0">
              <a:solidFill>
                <a:prstClr val="black"/>
              </a:solidFill>
              <a:latin typeface="Calibri"/>
              <a:ea typeface="+mn-ea"/>
              <a:cs typeface="+mn-cs"/>
            </a:endParaRPr>
          </a:p>
          <a:p>
            <a:pPr marL="342900" indent="-342900" defTabSz="457200">
              <a:buClrTx/>
              <a:buFont typeface="Arial"/>
              <a:buChar char="•"/>
            </a:pPr>
            <a:r>
              <a:rPr lang="en-GB" sz="2000" kern="1200" dirty="0" smtClean="0">
                <a:solidFill>
                  <a:prstClr val="black"/>
                </a:solidFill>
                <a:latin typeface="Calibri"/>
                <a:ea typeface="+mn-ea"/>
                <a:cs typeface="+mn-cs"/>
              </a:rPr>
              <a:t>European domain at 12 km</a:t>
            </a:r>
          </a:p>
          <a:p>
            <a:pPr marL="342900" indent="-342900" defTabSz="457200">
              <a:buClrTx/>
              <a:buFont typeface="Arial"/>
              <a:buChar char="•"/>
            </a:pPr>
            <a:endParaRPr lang="en-GB" sz="2000" kern="1200" dirty="0" smtClean="0">
              <a:solidFill>
                <a:prstClr val="black"/>
              </a:solidFill>
              <a:latin typeface="Calibri"/>
              <a:ea typeface="+mn-ea"/>
              <a:cs typeface="+mn-cs"/>
            </a:endParaRPr>
          </a:p>
          <a:p>
            <a:pPr marL="342900" indent="-342900" defTabSz="457200">
              <a:buClrTx/>
              <a:buFont typeface="Arial"/>
              <a:buChar char="•"/>
            </a:pPr>
            <a:r>
              <a:rPr lang="en-GB" sz="2000" kern="1200" dirty="0" smtClean="0">
                <a:solidFill>
                  <a:prstClr val="black"/>
                </a:solidFill>
                <a:latin typeface="Calibri"/>
                <a:ea typeface="+mn-ea"/>
                <a:cs typeface="+mn-cs"/>
              </a:rPr>
              <a:t>Comparison with current CALIOPE system based on WRF-CMAQ shows good improvements</a:t>
            </a:r>
          </a:p>
          <a:p>
            <a:pPr defTabSz="457200">
              <a:buClrTx/>
              <a:buFontTx/>
              <a:buNone/>
            </a:pPr>
            <a:endParaRPr lang="en-GB" sz="2000" b="1" kern="1200" dirty="0">
              <a:solidFill>
                <a:prstClr val="black"/>
              </a:solidFill>
              <a:latin typeface="Calibri"/>
              <a:ea typeface="+mn-ea"/>
              <a:cs typeface="+mn-cs"/>
            </a:endParaRPr>
          </a:p>
        </p:txBody>
      </p:sp>
      <p:sp>
        <p:nvSpPr>
          <p:cNvPr id="10" name="CuadroTexto 9"/>
          <p:cNvSpPr txBox="1"/>
          <p:nvPr/>
        </p:nvSpPr>
        <p:spPr>
          <a:xfrm>
            <a:off x="1924379" y="6696032"/>
            <a:ext cx="1308576" cy="307777"/>
          </a:xfrm>
          <a:prstGeom prst="rect">
            <a:avLst/>
          </a:prstGeom>
          <a:noFill/>
        </p:spPr>
        <p:txBody>
          <a:bodyPr wrap="square" rtlCol="0">
            <a:spAutoFit/>
          </a:bodyPr>
          <a:lstStyle/>
          <a:p>
            <a:r>
              <a:rPr lang="en-US" b="1" dirty="0" smtClean="0"/>
              <a:t>WRF-CMAQ</a:t>
            </a:r>
            <a:endParaRPr lang="en-US" b="1" dirty="0"/>
          </a:p>
        </p:txBody>
      </p:sp>
      <p:sp>
        <p:nvSpPr>
          <p:cNvPr id="11" name="CuadroTexto 10"/>
          <p:cNvSpPr txBox="1"/>
          <p:nvPr/>
        </p:nvSpPr>
        <p:spPr>
          <a:xfrm>
            <a:off x="5579146" y="6694501"/>
            <a:ext cx="1308576" cy="307777"/>
          </a:xfrm>
          <a:prstGeom prst="rect">
            <a:avLst/>
          </a:prstGeom>
          <a:noFill/>
        </p:spPr>
        <p:txBody>
          <a:bodyPr wrap="square" rtlCol="0">
            <a:spAutoFit/>
          </a:bodyPr>
          <a:lstStyle/>
          <a:p>
            <a:r>
              <a:rPr lang="en-US" b="1" dirty="0" smtClean="0"/>
              <a:t>MONARCH</a:t>
            </a:r>
            <a:endParaRPr lang="en-US" b="1" dirty="0"/>
          </a:p>
        </p:txBody>
      </p:sp>
    </p:spTree>
    <p:extLst>
      <p:ext uri="{BB962C8B-B14F-4D97-AF65-F5344CB8AC3E}">
        <p14:creationId xmlns:p14="http://schemas.microsoft.com/office/powerpoint/2010/main" val="3182361292"/>
      </p:ext>
    </p:extLst>
  </p:cSld>
  <p:clrMapOvr>
    <a:overrideClrMapping bg1="lt1" tx1="dk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228600" y="47905"/>
            <a:ext cx="8686800" cy="858298"/>
          </a:xfrm>
          <a:prstGeom prst="rect">
            <a:avLst/>
          </a:prstGeom>
        </p:spPr>
        <p:txBody>
          <a:bodyPr spcFirstLastPara="1" wrap="square" lIns="91425" tIns="91425" rIns="91425" bIns="91425" anchor="ctr" anchorCtr="0">
            <a:noAutofit/>
          </a:bodyPr>
          <a:lstStyle/>
          <a:p>
            <a:pPr lvl="0"/>
            <a:r>
              <a:rPr lang="es-ES" dirty="0"/>
              <a:t>Street </a:t>
            </a:r>
            <a:r>
              <a:rPr lang="es-ES" dirty="0" err="1"/>
              <a:t>Scale</a:t>
            </a:r>
            <a:r>
              <a:rPr lang="es-ES" dirty="0"/>
              <a:t> NO</a:t>
            </a:r>
            <a:r>
              <a:rPr lang="es-ES" baseline="-25000" dirty="0"/>
              <a:t>2</a:t>
            </a:r>
            <a:r>
              <a:rPr lang="es-ES" dirty="0"/>
              <a:t> </a:t>
            </a:r>
            <a:r>
              <a:rPr lang="es-ES" dirty="0" err="1" smtClean="0"/>
              <a:t>modelling</a:t>
            </a:r>
            <a:r>
              <a:rPr lang="es-ES" dirty="0" smtClean="0"/>
              <a:t>: </a:t>
            </a:r>
            <a:r>
              <a:rPr lang="es-ES" dirty="0"/>
              <a:t>Barcelona case</a:t>
            </a:r>
            <a:endParaRPr dirty="0"/>
          </a:p>
        </p:txBody>
      </p:sp>
      <p:pic>
        <p:nvPicPr>
          <p:cNvPr id="39" name="Google Shape;39;p8"/>
          <p:cNvPicPr preferRelativeResize="0"/>
          <p:nvPr/>
        </p:nvPicPr>
        <p:blipFill>
          <a:blip r:embed="rId4">
            <a:alphaModFix/>
          </a:blip>
          <a:stretch>
            <a:fillRect/>
          </a:stretch>
        </p:blipFill>
        <p:spPr>
          <a:xfrm>
            <a:off x="131594" y="963497"/>
            <a:ext cx="4343401" cy="2978901"/>
          </a:xfrm>
          <a:prstGeom prst="rect">
            <a:avLst/>
          </a:prstGeom>
          <a:noFill/>
          <a:ln>
            <a:noFill/>
          </a:ln>
        </p:spPr>
      </p:pic>
      <p:pic>
        <p:nvPicPr>
          <p:cNvPr id="40" name="Google Shape;40;p8"/>
          <p:cNvPicPr preferRelativeResize="0"/>
          <p:nvPr/>
        </p:nvPicPr>
        <p:blipFill>
          <a:blip r:embed="rId5">
            <a:alphaModFix/>
          </a:blip>
          <a:stretch>
            <a:fillRect/>
          </a:stretch>
        </p:blipFill>
        <p:spPr>
          <a:xfrm>
            <a:off x="1850509" y="2712557"/>
            <a:ext cx="2869151" cy="2851320"/>
          </a:xfrm>
          <a:prstGeom prst="rect">
            <a:avLst/>
          </a:prstGeom>
          <a:noFill/>
          <a:ln>
            <a:noFill/>
          </a:ln>
        </p:spPr>
      </p:pic>
      <p:sp>
        <p:nvSpPr>
          <p:cNvPr id="41" name="Google Shape;41;p8"/>
          <p:cNvSpPr txBox="1"/>
          <p:nvPr/>
        </p:nvSpPr>
        <p:spPr>
          <a:xfrm>
            <a:off x="4839675" y="3318346"/>
            <a:ext cx="4168858" cy="616009"/>
          </a:xfrm>
          <a:prstGeom prst="rect">
            <a:avLst/>
          </a:prstGeom>
          <a:noFill/>
          <a:ln>
            <a:noFill/>
          </a:ln>
        </p:spPr>
        <p:txBody>
          <a:bodyPr spcFirstLastPara="1" wrap="square" lIns="0" tIns="0" rIns="0" bIns="0" anchor="ctr" anchorCtr="0">
            <a:noAutofit/>
          </a:bodyPr>
          <a:lstStyle/>
          <a:p>
            <a:pPr marL="228600" marR="0" lvl="0" indent="0" algn="ctr" rtl="0">
              <a:spcBef>
                <a:spcPts val="0"/>
              </a:spcBef>
              <a:spcAft>
                <a:spcPts val="0"/>
              </a:spcAft>
              <a:buClr>
                <a:srgbClr val="000000"/>
              </a:buClr>
              <a:buSzPts val="1100"/>
              <a:buFont typeface="Arial"/>
              <a:buNone/>
            </a:pPr>
            <a:r>
              <a:rPr lang="es-ES" sz="2400" dirty="0" smtClean="0">
                <a:latin typeface="Calibri"/>
                <a:ea typeface="Calibri"/>
                <a:cs typeface="Calibri"/>
                <a:sym typeface="Calibri"/>
              </a:rPr>
              <a:t>Street </a:t>
            </a:r>
            <a:r>
              <a:rPr lang="es-ES" sz="2400" dirty="0" err="1" smtClean="0">
                <a:latin typeface="Calibri"/>
                <a:ea typeface="Calibri"/>
                <a:cs typeface="Calibri"/>
                <a:sym typeface="Calibri"/>
              </a:rPr>
              <a:t>scale</a:t>
            </a:r>
            <a:r>
              <a:rPr lang="es-ES" sz="2400" dirty="0" smtClean="0">
                <a:latin typeface="Calibri"/>
                <a:ea typeface="Calibri"/>
                <a:cs typeface="Calibri"/>
                <a:sym typeface="Calibri"/>
              </a:rPr>
              <a:t> NO</a:t>
            </a:r>
            <a:r>
              <a:rPr lang="es-ES" sz="2400" baseline="-25000" dirty="0" smtClean="0">
                <a:latin typeface="Calibri"/>
                <a:ea typeface="Calibri"/>
                <a:cs typeface="Calibri"/>
                <a:sym typeface="Calibri"/>
              </a:rPr>
              <a:t>x</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emissions</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from</a:t>
            </a:r>
            <a:r>
              <a:rPr lang="es-ES" sz="2400" dirty="0" smtClean="0">
                <a:latin typeface="Calibri"/>
                <a:ea typeface="Calibri"/>
                <a:cs typeface="Calibri"/>
                <a:sym typeface="Calibri"/>
              </a:rPr>
              <a:t> HERMESv3</a:t>
            </a:r>
            <a:endParaRPr sz="2400" dirty="0">
              <a:latin typeface="Calibri"/>
              <a:ea typeface="Calibri"/>
              <a:cs typeface="Calibri"/>
              <a:sym typeface="Calibri"/>
            </a:endParaRPr>
          </a:p>
        </p:txBody>
      </p:sp>
      <p:sp>
        <p:nvSpPr>
          <p:cNvPr id="43" name="Google Shape;43;p8"/>
          <p:cNvSpPr txBox="1"/>
          <p:nvPr/>
        </p:nvSpPr>
        <p:spPr>
          <a:xfrm>
            <a:off x="4551808" y="1634225"/>
            <a:ext cx="4185792" cy="616009"/>
          </a:xfrm>
          <a:prstGeom prst="rect">
            <a:avLst/>
          </a:prstGeom>
          <a:noFill/>
          <a:ln>
            <a:noFill/>
          </a:ln>
        </p:spPr>
        <p:txBody>
          <a:bodyPr spcFirstLastPara="1" wrap="square" lIns="0" tIns="0" rIns="0" bIns="0" anchor="ctr" anchorCtr="0">
            <a:noAutofit/>
          </a:bodyPr>
          <a:lstStyle/>
          <a:p>
            <a:pPr marL="228600" marR="0" lvl="0" indent="0" algn="l" rtl="0">
              <a:spcBef>
                <a:spcPts val="0"/>
              </a:spcBef>
              <a:spcAft>
                <a:spcPts val="0"/>
              </a:spcAft>
              <a:buClr>
                <a:srgbClr val="000000"/>
              </a:buClr>
              <a:buSzPts val="1100"/>
              <a:buFont typeface="Arial"/>
              <a:buNone/>
            </a:pPr>
            <a:r>
              <a:rPr lang="es-ES" sz="2400" dirty="0" smtClean="0">
                <a:latin typeface="Calibri"/>
                <a:ea typeface="Calibri"/>
                <a:cs typeface="Calibri"/>
                <a:sym typeface="Calibri"/>
              </a:rPr>
              <a:t>City </a:t>
            </a:r>
            <a:r>
              <a:rPr lang="es-ES" sz="2400" dirty="0" err="1" smtClean="0">
                <a:latin typeface="Calibri"/>
                <a:ea typeface="Calibri"/>
                <a:cs typeface="Calibri"/>
                <a:sym typeface="Calibri"/>
              </a:rPr>
              <a:t>morphology</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parameters</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building</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height</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street</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width</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building</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density</a:t>
            </a:r>
            <a:endParaRPr sz="2400" dirty="0">
              <a:latin typeface="Calibri"/>
              <a:ea typeface="Calibri"/>
              <a:cs typeface="Calibri"/>
              <a:sym typeface="Calibri"/>
            </a:endParaRPr>
          </a:p>
        </p:txBody>
      </p:sp>
      <p:pic>
        <p:nvPicPr>
          <p:cNvPr id="9" name="Google Shape;50;p9"/>
          <p:cNvPicPr preferRelativeResize="0"/>
          <p:nvPr/>
        </p:nvPicPr>
        <p:blipFill rotWithShape="1">
          <a:blip r:embed="rId6">
            <a:alphaModFix/>
          </a:blip>
          <a:srcRect b="9492"/>
          <a:stretch/>
        </p:blipFill>
        <p:spPr>
          <a:xfrm>
            <a:off x="2624667" y="4486658"/>
            <a:ext cx="3132667" cy="2353378"/>
          </a:xfrm>
          <a:prstGeom prst="rect">
            <a:avLst/>
          </a:prstGeom>
          <a:noFill/>
          <a:ln>
            <a:noFill/>
          </a:ln>
        </p:spPr>
      </p:pic>
      <p:sp>
        <p:nvSpPr>
          <p:cNvPr id="10" name="Google Shape;41;p8"/>
          <p:cNvSpPr txBox="1"/>
          <p:nvPr/>
        </p:nvSpPr>
        <p:spPr>
          <a:xfrm>
            <a:off x="5798899" y="4962159"/>
            <a:ext cx="3268133" cy="1623917"/>
          </a:xfrm>
          <a:prstGeom prst="rect">
            <a:avLst/>
          </a:prstGeom>
          <a:noFill/>
          <a:ln>
            <a:noFill/>
          </a:ln>
        </p:spPr>
        <p:txBody>
          <a:bodyPr spcFirstLastPara="1" wrap="square" lIns="0" tIns="0" rIns="0" bIns="0" anchor="ctr" anchorCtr="0">
            <a:noAutofit/>
          </a:bodyPr>
          <a:lstStyle/>
          <a:p>
            <a:pPr marL="228600" marR="0" lvl="0" indent="0" algn="ctr" rtl="0">
              <a:spcBef>
                <a:spcPts val="0"/>
              </a:spcBef>
              <a:spcAft>
                <a:spcPts val="0"/>
              </a:spcAft>
              <a:buClr>
                <a:srgbClr val="000000"/>
              </a:buClr>
              <a:buSzPts val="1100"/>
              <a:buFont typeface="Arial"/>
              <a:buNone/>
            </a:pPr>
            <a:r>
              <a:rPr lang="es-ES" sz="2400" dirty="0" err="1" smtClean="0">
                <a:latin typeface="Calibri"/>
                <a:ea typeface="Calibri"/>
                <a:cs typeface="Calibri"/>
                <a:sym typeface="Calibri"/>
              </a:rPr>
              <a:t>Mesoscale</a:t>
            </a:r>
            <a:r>
              <a:rPr lang="es-ES" sz="2400" dirty="0" smtClean="0">
                <a:latin typeface="Calibri"/>
                <a:ea typeface="Calibri"/>
                <a:cs typeface="Calibri"/>
                <a:sym typeface="Calibri"/>
              </a:rPr>
              <a:t> </a:t>
            </a:r>
            <a:r>
              <a:rPr lang="mr-IN" sz="2400" dirty="0" smtClean="0">
                <a:latin typeface="Calibri"/>
                <a:ea typeface="Calibri"/>
                <a:cs typeface="Calibri"/>
                <a:sym typeface="Calibri"/>
              </a:rPr>
              <a:t>–</a:t>
            </a:r>
            <a:r>
              <a:rPr lang="es-ES_tradnl" sz="2400" dirty="0" smtClean="0">
                <a:latin typeface="Calibri"/>
                <a:ea typeface="Calibri"/>
                <a:cs typeface="Calibri"/>
                <a:sym typeface="Calibri"/>
              </a:rPr>
              <a:t> S</a:t>
            </a:r>
            <a:r>
              <a:rPr lang="es-ES" sz="2400" dirty="0" err="1" smtClean="0">
                <a:latin typeface="Calibri"/>
                <a:ea typeface="Calibri"/>
                <a:cs typeface="Calibri"/>
                <a:sym typeface="Calibri"/>
              </a:rPr>
              <a:t>treet</a:t>
            </a:r>
            <a:r>
              <a:rPr lang="es-ES" sz="2400" dirty="0" smtClean="0">
                <a:latin typeface="Calibri"/>
                <a:ea typeface="Calibri"/>
                <a:cs typeface="Calibri"/>
                <a:sym typeface="Calibri"/>
              </a:rPr>
              <a:t> </a:t>
            </a:r>
            <a:r>
              <a:rPr lang="es-ES" sz="2400" dirty="0" err="1">
                <a:latin typeface="Calibri"/>
                <a:ea typeface="Calibri"/>
                <a:cs typeface="Calibri"/>
                <a:sym typeface="Calibri"/>
              </a:rPr>
              <a:t>C</a:t>
            </a:r>
            <a:r>
              <a:rPr lang="es-ES" sz="2400" dirty="0" err="1" smtClean="0">
                <a:latin typeface="Calibri"/>
                <a:ea typeface="Calibri"/>
                <a:cs typeface="Calibri"/>
                <a:sym typeface="Calibri"/>
              </a:rPr>
              <a:t>anyon</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model</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coupling</a:t>
            </a:r>
            <a:r>
              <a:rPr lang="es-ES" sz="2400" dirty="0" smtClean="0">
                <a:latin typeface="Calibri"/>
                <a:ea typeface="Calibri"/>
                <a:cs typeface="Calibri"/>
                <a:sym typeface="Calibri"/>
              </a:rPr>
              <a:t>: NO</a:t>
            </a:r>
            <a:r>
              <a:rPr lang="es-ES" sz="2400" baseline="-25000" dirty="0" smtClean="0">
                <a:latin typeface="Calibri"/>
                <a:ea typeface="Calibri"/>
                <a:cs typeface="Calibri"/>
                <a:sym typeface="Calibri"/>
              </a:rPr>
              <a:t>2</a:t>
            </a:r>
            <a:r>
              <a:rPr lang="es-ES" sz="2400" dirty="0" smtClean="0">
                <a:latin typeface="Calibri"/>
                <a:ea typeface="Calibri"/>
                <a:cs typeface="Calibri"/>
                <a:sym typeface="Calibri"/>
              </a:rPr>
              <a:t> </a:t>
            </a:r>
            <a:r>
              <a:rPr lang="es-ES" sz="2400" dirty="0" err="1" smtClean="0">
                <a:latin typeface="Calibri"/>
                <a:ea typeface="Calibri"/>
                <a:cs typeface="Calibri"/>
                <a:sym typeface="Calibri"/>
              </a:rPr>
              <a:t>concentration</a:t>
            </a:r>
            <a:endParaRPr sz="2400" dirty="0">
              <a:latin typeface="Calibri"/>
              <a:ea typeface="Calibri"/>
              <a:cs typeface="Calibri"/>
              <a:sym typeface="Calibri"/>
            </a:endParaRPr>
          </a:p>
        </p:txBody>
      </p:sp>
    </p:spTree>
    <p:extLst>
      <p:ext uri="{BB962C8B-B14F-4D97-AF65-F5344CB8AC3E}">
        <p14:creationId xmlns:p14="http://schemas.microsoft.com/office/powerpoint/2010/main" val="1502732634"/>
      </p:ext>
    </p:extLst>
  </p:cSld>
  <p:clrMapOvr>
    <a:overrideClrMapping bg1="lt1" tx1="dk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a:solidFill>
                  <a:schemeClr val="accent1"/>
                </a:solidFill>
                <a:latin typeface="Calibri"/>
                <a:ea typeface="Calibri"/>
                <a:cs typeface="Calibri"/>
                <a:sym typeface="Calibri"/>
              </a:rPr>
              <a:t>Data assimilation work</a:t>
            </a:r>
            <a:endParaRPr sz="4400" b="1" i="0" u="none" strike="noStrike" cap="none">
              <a:solidFill>
                <a:schemeClr val="accen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803" y="153937"/>
            <a:ext cx="8229598" cy="944012"/>
          </a:xfrm>
        </p:spPr>
        <p:txBody>
          <a:bodyPr/>
          <a:lstStyle/>
          <a:p>
            <a:pPr>
              <a:lnSpc>
                <a:spcPts val="3500"/>
              </a:lnSpc>
            </a:pPr>
            <a:r>
              <a:rPr lang="es-ES" sz="2800" dirty="0" err="1" smtClean="0">
                <a:solidFill>
                  <a:schemeClr val="accent1"/>
                </a:solidFill>
                <a:latin typeface="Calibri"/>
                <a:cs typeface="Calibri"/>
              </a:rPr>
              <a:t>Ensemble-Based</a:t>
            </a:r>
            <a:r>
              <a:rPr lang="es-ES" sz="2800" dirty="0" smtClean="0">
                <a:solidFill>
                  <a:schemeClr val="accent1"/>
                </a:solidFill>
                <a:latin typeface="Calibri"/>
                <a:cs typeface="Calibri"/>
              </a:rPr>
              <a:t> </a:t>
            </a:r>
            <a:r>
              <a:rPr lang="es-ES" sz="2800" dirty="0">
                <a:solidFill>
                  <a:schemeClr val="accent1"/>
                </a:solidFill>
                <a:latin typeface="Calibri"/>
                <a:cs typeface="Calibri"/>
              </a:rPr>
              <a:t>Data </a:t>
            </a:r>
            <a:r>
              <a:rPr lang="es-ES" sz="2800" dirty="0" err="1" smtClean="0">
                <a:solidFill>
                  <a:schemeClr val="accent1"/>
                </a:solidFill>
                <a:latin typeface="Calibri"/>
                <a:cs typeface="Calibri"/>
              </a:rPr>
              <a:t>Assimilation</a:t>
            </a:r>
            <a:r>
              <a:rPr lang="es-ES" sz="2800" dirty="0" smtClean="0">
                <a:solidFill>
                  <a:schemeClr val="accent1"/>
                </a:solidFill>
                <a:latin typeface="Calibri"/>
                <a:cs typeface="Calibri"/>
              </a:rPr>
              <a:t> (DA) </a:t>
            </a:r>
            <a:r>
              <a:rPr lang="es-ES" sz="2800" dirty="0">
                <a:solidFill>
                  <a:schemeClr val="accent1"/>
                </a:solidFill>
                <a:latin typeface="Calibri"/>
                <a:cs typeface="Calibri"/>
              </a:rPr>
              <a:t>at BSC</a:t>
            </a:r>
            <a:r>
              <a:rPr lang="es-ES" altLang="es-ES" sz="2800" dirty="0">
                <a:solidFill>
                  <a:schemeClr val="accent1"/>
                </a:solidFill>
                <a:latin typeface="Calibri"/>
                <a:cs typeface="Calibri"/>
              </a:rPr>
              <a:t/>
            </a:r>
            <a:br>
              <a:rPr lang="es-ES" altLang="es-ES" sz="2800" dirty="0">
                <a:solidFill>
                  <a:schemeClr val="accent1"/>
                </a:solidFill>
                <a:latin typeface="Calibri"/>
                <a:cs typeface="Calibri"/>
              </a:rPr>
            </a:br>
            <a:endParaRPr lang="es-ES" sz="2800" dirty="0">
              <a:solidFill>
                <a:schemeClr val="accent1"/>
              </a:solidFill>
              <a:latin typeface="Calibri"/>
              <a:cs typeface="Calibri"/>
            </a:endParaRPr>
          </a:p>
        </p:txBody>
      </p:sp>
      <p:sp>
        <p:nvSpPr>
          <p:cNvPr id="30" name="Rectángulo 4"/>
          <p:cNvSpPr/>
          <p:nvPr/>
        </p:nvSpPr>
        <p:spPr>
          <a:xfrm>
            <a:off x="203864" y="1965318"/>
            <a:ext cx="3417464" cy="1512209"/>
          </a:xfrm>
          <a:prstGeom prst="rect">
            <a:avLst/>
          </a:prstGeom>
        </p:spPr>
        <p:txBody>
          <a:bodyPr wrap="square">
            <a:spAutoFit/>
          </a:bodyPr>
          <a:lstStyle/>
          <a:p>
            <a:pPr defTabSz="914400" fontAlgn="base">
              <a:spcBef>
                <a:spcPct val="0"/>
              </a:spcBef>
              <a:spcAft>
                <a:spcPct val="0"/>
              </a:spcAft>
            </a:pPr>
            <a:r>
              <a:rPr lang="en-GB" dirty="0" smtClean="0">
                <a:latin typeface="Arial" pitchFamily="34" charset="0"/>
                <a:ea typeface="ＭＳ Ｐゴシック" pitchFamily="34" charset="-128"/>
              </a:rPr>
              <a:t>The ensemble forecast has been designed considering model uncertainties with </a:t>
            </a:r>
            <a:r>
              <a:rPr lang="en-GB" dirty="0">
                <a:latin typeface="Arial" pitchFamily="34" charset="0"/>
                <a:ea typeface="ＭＳ Ｐゴシック" pitchFamily="34" charset="-128"/>
              </a:rPr>
              <a:t>respect </a:t>
            </a:r>
            <a:r>
              <a:rPr lang="en-GB" dirty="0" smtClean="0">
                <a:latin typeface="Arial" pitchFamily="34" charset="0"/>
                <a:ea typeface="ＭＳ Ｐゴシック" pitchFamily="34" charset="-128"/>
              </a:rPr>
              <a:t>to:</a:t>
            </a:r>
          </a:p>
          <a:p>
            <a:pPr defTabSz="914400" fontAlgn="base">
              <a:spcBef>
                <a:spcPct val="0"/>
              </a:spcBef>
              <a:spcAft>
                <a:spcPct val="0"/>
              </a:spcAft>
            </a:pPr>
            <a:endParaRPr lang="en-GB" sz="600" dirty="0" smtClean="0">
              <a:latin typeface="Arial" pitchFamily="34" charset="0"/>
              <a:ea typeface="ＭＳ Ｐゴシック" pitchFamily="34" charset="-128"/>
            </a:endParaRPr>
          </a:p>
          <a:p>
            <a:pPr marL="285750" indent="-285750" defTabSz="914400" fontAlgn="base">
              <a:spcBef>
                <a:spcPct val="0"/>
              </a:spcBef>
              <a:spcAft>
                <a:spcPct val="0"/>
              </a:spcAft>
              <a:buFontTx/>
              <a:buChar char="-"/>
            </a:pPr>
            <a:r>
              <a:rPr lang="en-GB" b="1" dirty="0" smtClean="0">
                <a:latin typeface="Arial" pitchFamily="34" charset="0"/>
                <a:ea typeface="ＭＳ Ｐゴシック" pitchFamily="34" charset="-128"/>
              </a:rPr>
              <a:t>surface winds</a:t>
            </a:r>
          </a:p>
          <a:p>
            <a:pPr marL="285750" indent="-285750" defTabSz="914400" fontAlgn="base">
              <a:spcBef>
                <a:spcPct val="0"/>
              </a:spcBef>
              <a:spcAft>
                <a:spcPct val="0"/>
              </a:spcAft>
              <a:buFontTx/>
              <a:buChar char="-"/>
            </a:pPr>
            <a:r>
              <a:rPr lang="en-GB" b="1" dirty="0" smtClean="0">
                <a:latin typeface="Arial" pitchFamily="34" charset="0"/>
                <a:ea typeface="ＭＳ Ｐゴシック" pitchFamily="34" charset="-128"/>
              </a:rPr>
              <a:t>soil humidity</a:t>
            </a:r>
          </a:p>
          <a:p>
            <a:pPr marL="285750" indent="-285750" defTabSz="914400" fontAlgn="base">
              <a:spcBef>
                <a:spcPct val="0"/>
              </a:spcBef>
              <a:spcAft>
                <a:spcPct val="0"/>
              </a:spcAft>
              <a:buFontTx/>
              <a:buChar char="-"/>
            </a:pPr>
            <a:r>
              <a:rPr lang="en-GB" b="1" dirty="0" smtClean="0">
                <a:latin typeface="Arial" pitchFamily="34" charset="0"/>
                <a:ea typeface="ＭＳ Ｐゴシック" pitchFamily="34" charset="-128"/>
              </a:rPr>
              <a:t>vertical </a:t>
            </a:r>
            <a:r>
              <a:rPr lang="en-GB" b="1" dirty="0">
                <a:latin typeface="Arial" pitchFamily="34" charset="0"/>
                <a:ea typeface="ＭＳ Ｐゴシック" pitchFamily="34" charset="-128"/>
              </a:rPr>
              <a:t>flux distribution at </a:t>
            </a:r>
            <a:r>
              <a:rPr lang="en-GB" b="1" dirty="0" smtClean="0">
                <a:latin typeface="Arial" pitchFamily="34" charset="0"/>
                <a:ea typeface="ＭＳ Ｐゴシック" pitchFamily="34" charset="-128"/>
              </a:rPr>
              <a:t>sources</a:t>
            </a:r>
            <a:endParaRPr lang="en-GB" b="1" dirty="0">
              <a:latin typeface="Arial" pitchFamily="34" charset="0"/>
              <a:ea typeface="ＭＳ Ｐゴシック" pitchFamily="34" charset="-128"/>
            </a:endParaRPr>
          </a:p>
        </p:txBody>
      </p:sp>
      <p:sp>
        <p:nvSpPr>
          <p:cNvPr id="4" name="Rectángulo 3"/>
          <p:cNvSpPr/>
          <p:nvPr/>
        </p:nvSpPr>
        <p:spPr>
          <a:xfrm>
            <a:off x="225060" y="953600"/>
            <a:ext cx="8806686" cy="535574"/>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Dust ensemble forecasts </a:t>
            </a:r>
            <a:r>
              <a:rPr lang="en-GB" dirty="0">
                <a:latin typeface="Arial" panose="020B0604020202020204" pitchFamily="34" charset="0"/>
                <a:cs typeface="Arial" panose="020B0604020202020204" pitchFamily="34" charset="0"/>
              </a:rPr>
              <a:t>are used at BSC to estimate </a:t>
            </a:r>
            <a:r>
              <a:rPr lang="en-GB" b="1" dirty="0">
                <a:latin typeface="Arial" panose="020B0604020202020204" pitchFamily="34" charset="0"/>
                <a:cs typeface="Arial" panose="020B0604020202020204" pitchFamily="34" charset="0"/>
              </a:rPr>
              <a:t>flow-dependent forecast uncertainty,</a:t>
            </a:r>
            <a:r>
              <a:rPr lang="en-GB" dirty="0">
                <a:latin typeface="Arial" panose="020B0604020202020204" pitchFamily="34" charset="0"/>
                <a:cs typeface="Arial" panose="020B0604020202020204" pitchFamily="34" charset="0"/>
              </a:rPr>
              <a:t> which is used by </a:t>
            </a:r>
            <a:r>
              <a:rPr lang="en-GB" dirty="0" smtClean="0">
                <a:latin typeface="Arial" panose="020B0604020202020204" pitchFamily="34" charset="0"/>
                <a:cs typeface="Arial" panose="020B0604020202020204" pitchFamily="34" charset="0"/>
              </a:rPr>
              <a:t>DA </a:t>
            </a:r>
            <a:r>
              <a:rPr lang="en-GB" dirty="0">
                <a:latin typeface="Arial" panose="020B0604020202020204" pitchFamily="34" charset="0"/>
                <a:cs typeface="Arial" panose="020B0604020202020204" pitchFamily="34" charset="0"/>
              </a:rPr>
              <a:t>to optimally combine </a:t>
            </a:r>
            <a:r>
              <a:rPr lang="en-GB" dirty="0" smtClean="0">
                <a:latin typeface="Arial" panose="020B0604020202020204" pitchFamily="34" charset="0"/>
                <a:cs typeface="Arial" panose="020B0604020202020204" pitchFamily="34" charset="0"/>
              </a:rPr>
              <a:t>forecast </a:t>
            </a:r>
            <a:r>
              <a:rPr lang="en-GB" dirty="0">
                <a:latin typeface="Arial" panose="020B0604020202020204" pitchFamily="34" charset="0"/>
                <a:cs typeface="Arial" panose="020B0604020202020204" pitchFamily="34" charset="0"/>
              </a:rPr>
              <a:t>with observations</a:t>
            </a:r>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494" y="1883296"/>
            <a:ext cx="2865003" cy="1593206"/>
          </a:xfrm>
          <a:prstGeom prst="rect">
            <a:avLst/>
          </a:prstGeom>
        </p:spPr>
      </p:pic>
      <p:pic>
        <p:nvPicPr>
          <p:cNvPr id="16"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710" y="1882082"/>
            <a:ext cx="2855226" cy="1585413"/>
          </a:xfrm>
          <a:prstGeom prst="rect">
            <a:avLst/>
          </a:prstGeom>
        </p:spPr>
      </p:pic>
      <p:sp>
        <p:nvSpPr>
          <p:cNvPr id="17" name="Rectángulo 12"/>
          <p:cNvSpPr/>
          <p:nvPr/>
        </p:nvSpPr>
        <p:spPr>
          <a:xfrm>
            <a:off x="6425737" y="1517072"/>
            <a:ext cx="2214068" cy="346548"/>
          </a:xfrm>
          <a:prstGeom prst="rect">
            <a:avLst/>
          </a:prstGeom>
        </p:spPr>
        <p:txBody>
          <a:bodyPr wrap="none">
            <a:spAutoFit/>
          </a:bodyPr>
          <a:lstStyle/>
          <a:p>
            <a:pPr defTabSz="914400" fontAlgn="base">
              <a:spcBef>
                <a:spcPct val="0"/>
              </a:spcBef>
              <a:spcAft>
                <a:spcPct val="0"/>
              </a:spcAft>
            </a:pPr>
            <a:r>
              <a:rPr lang="en-GB" sz="1600" dirty="0">
                <a:solidFill>
                  <a:srgbClr val="004990"/>
                </a:solidFill>
                <a:latin typeface="Arial" pitchFamily="34" charset="0"/>
                <a:ea typeface="ＭＳ Ｐゴシック" pitchFamily="34" charset="-128"/>
              </a:rPr>
              <a:t> D</a:t>
            </a:r>
            <a:r>
              <a:rPr lang="en-GB" sz="1600" dirty="0" smtClean="0">
                <a:solidFill>
                  <a:srgbClr val="004990"/>
                </a:solidFill>
                <a:latin typeface="Arial" pitchFamily="34" charset="0"/>
                <a:ea typeface="ＭＳ Ｐゴシック" pitchFamily="34" charset="-128"/>
              </a:rPr>
              <a:t>ata assimilation run </a:t>
            </a:r>
            <a:endParaRPr lang="en-GB" sz="1600" dirty="0">
              <a:solidFill>
                <a:srgbClr val="004990"/>
              </a:solidFill>
              <a:latin typeface="Arial" pitchFamily="34" charset="0"/>
              <a:ea typeface="ＭＳ Ｐゴシック" pitchFamily="34" charset="-128"/>
            </a:endParaRPr>
          </a:p>
        </p:txBody>
      </p:sp>
      <p:sp>
        <p:nvSpPr>
          <p:cNvPr id="18" name="Rectángulo 13"/>
          <p:cNvSpPr/>
          <p:nvPr/>
        </p:nvSpPr>
        <p:spPr>
          <a:xfrm>
            <a:off x="4028152" y="1506305"/>
            <a:ext cx="1976823" cy="346548"/>
          </a:xfrm>
          <a:prstGeom prst="rect">
            <a:avLst/>
          </a:prstGeom>
        </p:spPr>
        <p:txBody>
          <a:bodyPr wrap="none">
            <a:spAutoFit/>
          </a:bodyPr>
          <a:lstStyle/>
          <a:p>
            <a:pPr defTabSz="914400" fontAlgn="base">
              <a:spcBef>
                <a:spcPct val="0"/>
              </a:spcBef>
              <a:spcAft>
                <a:spcPct val="0"/>
              </a:spcAft>
            </a:pPr>
            <a:r>
              <a:rPr lang="en-GB" sz="1600" dirty="0">
                <a:solidFill>
                  <a:srgbClr val="004990"/>
                </a:solidFill>
                <a:latin typeface="Arial" pitchFamily="34" charset="0"/>
                <a:ea typeface="ＭＳ Ｐゴシック" pitchFamily="34" charset="-128"/>
              </a:rPr>
              <a:t> </a:t>
            </a:r>
            <a:r>
              <a:rPr lang="en-GB" sz="1600" dirty="0" smtClean="0">
                <a:solidFill>
                  <a:srgbClr val="004990"/>
                </a:solidFill>
                <a:latin typeface="Arial" pitchFamily="34" charset="0"/>
                <a:ea typeface="ＭＳ Ｐゴシック" pitchFamily="34" charset="-128"/>
              </a:rPr>
              <a:t>Ensemble free run </a:t>
            </a:r>
            <a:endParaRPr lang="en-GB" sz="1600" dirty="0">
              <a:solidFill>
                <a:srgbClr val="004990"/>
              </a:solidFill>
              <a:latin typeface="Arial" pitchFamily="34" charset="0"/>
              <a:ea typeface="ＭＳ Ｐゴシック" pitchFamily="34" charset="-128"/>
            </a:endParaRPr>
          </a:p>
        </p:txBody>
      </p:sp>
      <p:pic>
        <p:nvPicPr>
          <p:cNvPr id="19"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1983" y="3516007"/>
            <a:ext cx="5007508" cy="259111"/>
          </a:xfrm>
          <a:prstGeom prst="rect">
            <a:avLst/>
          </a:prstGeom>
        </p:spPr>
      </p:pic>
      <p:pic>
        <p:nvPicPr>
          <p:cNvPr id="21"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6525" y="4082861"/>
            <a:ext cx="2588747" cy="2037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3337" y="4037338"/>
            <a:ext cx="2481853" cy="210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337" y="4024499"/>
            <a:ext cx="2581262" cy="209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4"/>
          <p:cNvSpPr txBox="1"/>
          <p:nvPr/>
        </p:nvSpPr>
        <p:spPr>
          <a:xfrm>
            <a:off x="2524912" y="6464303"/>
            <a:ext cx="6632877" cy="346548"/>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smtClean="0">
                <a:ln>
                  <a:noFill/>
                </a:ln>
                <a:solidFill>
                  <a:srgbClr val="FF0000"/>
                </a:solidFill>
                <a:effectLst/>
                <a:uLnTx/>
                <a:uFillTx/>
                <a:latin typeface="Arial" pitchFamily="34" charset="0"/>
                <a:ea typeface="ＭＳ Ｐゴシック" pitchFamily="34" charset="-128"/>
              </a:rPr>
              <a:t>Better description of current and forecast conditions for dust with </a:t>
            </a:r>
            <a:r>
              <a:rPr lang="en-US" sz="1600" kern="0" dirty="0" smtClean="0">
                <a:solidFill>
                  <a:srgbClr val="FF0000"/>
                </a:solidFill>
                <a:latin typeface="Arial" pitchFamily="34" charset="0"/>
                <a:ea typeface="ＭＳ Ｐゴシック" pitchFamily="34" charset="-128"/>
              </a:rPr>
              <a:t>DA</a:t>
            </a:r>
            <a:endParaRPr kumimoji="0" lang="en-US" sz="1600" b="0" i="0" u="none" strike="noStrike" kern="0" cap="none" spc="0" normalizeH="0" baseline="0" noProof="0" dirty="0" smtClean="0">
              <a:ln>
                <a:noFill/>
              </a:ln>
              <a:solidFill>
                <a:srgbClr val="FF0000"/>
              </a:solidFill>
              <a:effectLst/>
              <a:uLnTx/>
              <a:uFillTx/>
              <a:latin typeface="Arial" pitchFamily="34" charset="0"/>
              <a:ea typeface="ＭＳ Ｐゴシック" pitchFamily="34" charset="-128"/>
            </a:endParaRPr>
          </a:p>
        </p:txBody>
      </p:sp>
      <p:sp>
        <p:nvSpPr>
          <p:cNvPr id="25" name="TextBox 19"/>
          <p:cNvSpPr txBox="1"/>
          <p:nvPr/>
        </p:nvSpPr>
        <p:spPr>
          <a:xfrm>
            <a:off x="1115952" y="6104976"/>
            <a:ext cx="2346264" cy="252035"/>
          </a:xfrm>
          <a:prstGeom prst="rect">
            <a:avLst/>
          </a:prstGeom>
          <a:noFill/>
        </p:spPr>
        <p:txBody>
          <a:bodyPr wrap="non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000" b="0" i="1" u="none" strike="noStrike" kern="0" cap="none" spc="0" normalizeH="0" baseline="0" noProof="0" dirty="0" smtClean="0">
                <a:ln>
                  <a:noFill/>
                </a:ln>
                <a:solidFill>
                  <a:srgbClr val="00060C"/>
                </a:solidFill>
                <a:effectLst/>
                <a:uLnTx/>
                <a:uFillTx/>
                <a:latin typeface="Arial" pitchFamily="34" charset="0"/>
                <a:ea typeface="ＭＳ Ｐゴシック" pitchFamily="34" charset="-128"/>
              </a:rPr>
              <a:t>AERONET independent observations</a:t>
            </a:r>
          </a:p>
        </p:txBody>
      </p:sp>
      <p:sp>
        <p:nvSpPr>
          <p:cNvPr id="5" name="Triángulo isósceles 4"/>
          <p:cNvSpPr/>
          <p:nvPr/>
        </p:nvSpPr>
        <p:spPr>
          <a:xfrm>
            <a:off x="1017842" y="6187047"/>
            <a:ext cx="116951" cy="9048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dirty="0"/>
          </a:p>
        </p:txBody>
      </p:sp>
    </p:spTree>
    <p:extLst>
      <p:ext uri="{BB962C8B-B14F-4D97-AF65-F5344CB8AC3E}">
        <p14:creationId xmlns:p14="http://schemas.microsoft.com/office/powerpoint/2010/main" val="25203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6172" y="279075"/>
            <a:ext cx="5289049" cy="944012"/>
          </a:xfrm>
        </p:spPr>
        <p:txBody>
          <a:bodyPr/>
          <a:lstStyle/>
          <a:p>
            <a:pPr>
              <a:lnSpc>
                <a:spcPts val="3500"/>
              </a:lnSpc>
            </a:pPr>
            <a:r>
              <a:rPr lang="es-ES" altLang="es-ES" sz="2800" dirty="0" err="1" smtClean="0">
                <a:solidFill>
                  <a:srgbClr val="124484"/>
                </a:solidFill>
                <a:latin typeface="Calibri"/>
                <a:cs typeface="Calibri"/>
              </a:rPr>
              <a:t>DustClim</a:t>
            </a:r>
            <a:r>
              <a:rPr lang="es-ES" altLang="es-ES" sz="2800" dirty="0" smtClean="0">
                <a:solidFill>
                  <a:srgbClr val="124484"/>
                </a:solidFill>
                <a:latin typeface="Calibri"/>
                <a:cs typeface="Calibri"/>
              </a:rPr>
              <a:t> Project (2017-2020)</a:t>
            </a:r>
            <a:br>
              <a:rPr lang="es-ES" altLang="es-ES" sz="2800" dirty="0" smtClean="0">
                <a:solidFill>
                  <a:srgbClr val="124484"/>
                </a:solidFill>
                <a:latin typeface="Calibri"/>
                <a:cs typeface="Calibri"/>
              </a:rPr>
            </a:br>
            <a:endParaRPr lang="es-ES" sz="2800" dirty="0">
              <a:solidFill>
                <a:srgbClr val="124484"/>
              </a:solidFill>
              <a:latin typeface="Calibri"/>
              <a:cs typeface="Calibri"/>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5" y="2885610"/>
            <a:ext cx="4593336" cy="2093156"/>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54" y="2901748"/>
            <a:ext cx="4593337" cy="209315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0068" y="118262"/>
            <a:ext cx="2959533" cy="830951"/>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0247" y="5407369"/>
            <a:ext cx="5216920" cy="918635"/>
          </a:xfrm>
          <a:prstGeom prst="rect">
            <a:avLst/>
          </a:prstGeom>
        </p:spPr>
      </p:pic>
      <p:sp>
        <p:nvSpPr>
          <p:cNvPr id="8" name="Rectángulo 7"/>
          <p:cNvSpPr/>
          <p:nvPr/>
        </p:nvSpPr>
        <p:spPr>
          <a:xfrm>
            <a:off x="148851" y="1044233"/>
            <a:ext cx="8939725" cy="1480705"/>
          </a:xfrm>
          <a:prstGeom prst="rect">
            <a:avLst/>
          </a:prstGeom>
        </p:spPr>
        <p:txBody>
          <a:bodyPr wrap="square">
            <a:spAutoFit/>
          </a:bodyPr>
          <a:lstStyle/>
          <a:p>
            <a:r>
              <a:rPr lang="en-GB" sz="2200" dirty="0"/>
              <a:t>Produce  </a:t>
            </a:r>
            <a:r>
              <a:rPr lang="en-GB" sz="2200" dirty="0" smtClean="0"/>
              <a:t>a </a:t>
            </a:r>
            <a:r>
              <a:rPr lang="en-GB" sz="2200" b="1" dirty="0" smtClean="0"/>
              <a:t>high </a:t>
            </a:r>
            <a:r>
              <a:rPr lang="en-GB" sz="2200" b="1" dirty="0"/>
              <a:t>resolution dust reanalysis </a:t>
            </a:r>
            <a:r>
              <a:rPr lang="en-GB" sz="2200" dirty="0"/>
              <a:t>for Northern Africa, Middle East and Europe covering the satellite era of quantitative aerosol information, and  develop </a:t>
            </a:r>
            <a:r>
              <a:rPr lang="en-GB" sz="2200" b="1" dirty="0"/>
              <a:t>dust-related services </a:t>
            </a:r>
            <a:r>
              <a:rPr lang="en-GB" sz="2200" dirty="0"/>
              <a:t>tailored to specific socio-economic </a:t>
            </a:r>
            <a:r>
              <a:rPr lang="en-GB" sz="2200" dirty="0" smtClean="0"/>
              <a:t>sectors</a:t>
            </a:r>
            <a:endParaRPr lang="en-GB" sz="2200" dirty="0"/>
          </a:p>
        </p:txBody>
      </p:sp>
      <p:sp>
        <p:nvSpPr>
          <p:cNvPr id="9" name="CuadroTexto 8"/>
          <p:cNvSpPr txBox="1"/>
          <p:nvPr/>
        </p:nvSpPr>
        <p:spPr>
          <a:xfrm>
            <a:off x="2699795" y="2464236"/>
            <a:ext cx="2669684" cy="315044"/>
          </a:xfrm>
          <a:prstGeom prst="rect">
            <a:avLst/>
          </a:prstGeom>
          <a:noFill/>
        </p:spPr>
        <p:txBody>
          <a:bodyPr wrap="none" rtlCol="0">
            <a:spAutoFit/>
          </a:bodyPr>
          <a:lstStyle/>
          <a:p>
            <a:r>
              <a:rPr lang="es-ES" dirty="0" err="1" smtClean="0">
                <a:solidFill>
                  <a:schemeClr val="accent1"/>
                </a:solidFill>
              </a:rPr>
              <a:t>Monthly</a:t>
            </a:r>
            <a:r>
              <a:rPr lang="es-ES" dirty="0" smtClean="0">
                <a:solidFill>
                  <a:schemeClr val="accent1"/>
                </a:solidFill>
              </a:rPr>
              <a:t> </a:t>
            </a:r>
            <a:r>
              <a:rPr lang="es-ES" dirty="0" err="1" smtClean="0">
                <a:solidFill>
                  <a:schemeClr val="accent1"/>
                </a:solidFill>
              </a:rPr>
              <a:t>dust</a:t>
            </a:r>
            <a:r>
              <a:rPr lang="es-ES" dirty="0" smtClean="0">
                <a:solidFill>
                  <a:schemeClr val="accent1"/>
                </a:solidFill>
              </a:rPr>
              <a:t> </a:t>
            </a:r>
            <a:r>
              <a:rPr lang="es-ES" dirty="0" err="1" smtClean="0">
                <a:solidFill>
                  <a:schemeClr val="accent1"/>
                </a:solidFill>
              </a:rPr>
              <a:t>analyses</a:t>
            </a:r>
            <a:r>
              <a:rPr lang="es-ES" dirty="0" smtClean="0">
                <a:solidFill>
                  <a:schemeClr val="accent1"/>
                </a:solidFill>
              </a:rPr>
              <a:t> </a:t>
            </a:r>
            <a:r>
              <a:rPr lang="es-ES" dirty="0" err="1" smtClean="0">
                <a:solidFill>
                  <a:schemeClr val="accent1"/>
                </a:solidFill>
              </a:rPr>
              <a:t>for</a:t>
            </a:r>
            <a:r>
              <a:rPr lang="es-ES" dirty="0" smtClean="0">
                <a:solidFill>
                  <a:schemeClr val="accent1"/>
                </a:solidFill>
              </a:rPr>
              <a:t> 2012</a:t>
            </a:r>
            <a:endParaRPr lang="en-GB" dirty="0">
              <a:solidFill>
                <a:schemeClr val="accent1"/>
              </a:solidFill>
            </a:endParaRPr>
          </a:p>
        </p:txBody>
      </p:sp>
    </p:spTree>
    <p:extLst>
      <p:ext uri="{BB962C8B-B14F-4D97-AF65-F5344CB8AC3E}">
        <p14:creationId xmlns:p14="http://schemas.microsoft.com/office/powerpoint/2010/main" val="3949349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dirty="0" smtClean="0">
                <a:solidFill>
                  <a:schemeClr val="accent1"/>
                </a:solidFill>
                <a:latin typeface="Calibri"/>
                <a:ea typeface="Calibri"/>
                <a:cs typeface="Calibri"/>
                <a:sym typeface="Calibri"/>
              </a:rPr>
              <a:t>Conclusions</a:t>
            </a:r>
            <a:endParaRPr sz="4400" b="1" i="0" u="none" strike="noStrike" cap="none" dirty="0">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33330357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23038"/>
            <a:ext cx="8824116"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buClrTx/>
              <a:buFontTx/>
              <a:buNone/>
            </a:pPr>
            <a:r>
              <a:rPr lang="en-US" altLang="ca-ES" sz="3500" b="1" dirty="0" smtClean="0">
                <a:solidFill>
                  <a:srgbClr val="124484"/>
                </a:solidFill>
                <a:latin typeface="Calibri"/>
              </a:rPr>
              <a:t>Conclusions</a:t>
            </a:r>
            <a:endParaRPr lang="en-US" altLang="ca-ES" sz="3500" b="1" dirty="0">
              <a:solidFill>
                <a:srgbClr val="124484"/>
              </a:solidFill>
              <a:latin typeface="Calibri"/>
            </a:endParaRPr>
          </a:p>
        </p:txBody>
      </p:sp>
      <p:sp>
        <p:nvSpPr>
          <p:cNvPr id="9" name="Rectangle 8"/>
          <p:cNvSpPr/>
          <p:nvPr/>
        </p:nvSpPr>
        <p:spPr>
          <a:xfrm>
            <a:off x="201853" y="1139948"/>
            <a:ext cx="8775739" cy="6223242"/>
          </a:xfrm>
          <a:prstGeom prst="rect">
            <a:avLst/>
          </a:prstGeom>
        </p:spPr>
        <p:txBody>
          <a:bodyPr wrap="square">
            <a:spAutoFit/>
          </a:bodyPr>
          <a:lstStyle/>
          <a:p>
            <a:pPr marL="342900" indent="-342900" algn="just" defTabSz="457200">
              <a:lnSpc>
                <a:spcPct val="120000"/>
              </a:lnSpc>
              <a:buClrTx/>
              <a:buFont typeface="Arial" charset="0"/>
              <a:buChar char="•"/>
            </a:pPr>
            <a:r>
              <a:rPr lang="en-US" sz="2400" kern="1200" dirty="0" smtClean="0">
                <a:solidFill>
                  <a:prstClr val="black"/>
                </a:solidFill>
                <a:latin typeface="Calibri"/>
                <a:ea typeface="+mn-ea"/>
                <a:cs typeface="+mn-cs"/>
              </a:rPr>
              <a:t>Atmospheric Composition Group of BSC focused on Atmospheric Chemistry model developments</a:t>
            </a:r>
          </a:p>
          <a:p>
            <a:pPr marL="342900" indent="-342900" algn="just" defTabSz="457200">
              <a:lnSpc>
                <a:spcPct val="120000"/>
              </a:lnSpc>
              <a:buClrTx/>
              <a:buFont typeface="Arial" charset="0"/>
              <a:buChar char="•"/>
            </a:pPr>
            <a:endParaRPr lang="en-US" sz="2400" kern="1200" dirty="0" smtClean="0">
              <a:solidFill>
                <a:prstClr val="black"/>
              </a:solidFill>
              <a:latin typeface="Calibri"/>
              <a:ea typeface="+mn-ea"/>
              <a:cs typeface="+mn-cs"/>
            </a:endParaRPr>
          </a:p>
          <a:p>
            <a:pPr marL="342900" indent="-342900" algn="just" defTabSz="457200">
              <a:lnSpc>
                <a:spcPct val="120000"/>
              </a:lnSpc>
              <a:buClrTx/>
              <a:buFont typeface="Arial" charset="0"/>
              <a:buChar char="•"/>
            </a:pPr>
            <a:r>
              <a:rPr lang="en-US" sz="2400" kern="1200" dirty="0" smtClean="0">
                <a:solidFill>
                  <a:prstClr val="black"/>
                </a:solidFill>
                <a:latin typeface="Calibri"/>
                <a:ea typeface="+mn-ea"/>
                <a:cs typeface="+mn-cs"/>
              </a:rPr>
              <a:t>MONARCH </a:t>
            </a:r>
            <a:r>
              <a:rPr lang="mr-IN" sz="2400" kern="1200" dirty="0" smtClean="0">
                <a:solidFill>
                  <a:prstClr val="black"/>
                </a:solidFill>
                <a:latin typeface="Calibri"/>
                <a:ea typeface="+mn-ea"/>
                <a:cs typeface="+mn-cs"/>
              </a:rPr>
              <a:t>–</a:t>
            </a:r>
            <a:r>
              <a:rPr lang="en-US" sz="2400" kern="1200" dirty="0" smtClean="0">
                <a:solidFill>
                  <a:prstClr val="black"/>
                </a:solidFill>
                <a:latin typeface="Calibri"/>
                <a:ea typeface="+mn-ea"/>
                <a:cs typeface="+mn-cs"/>
              </a:rPr>
              <a:t> HERMESv3 systems allow wide range of applications</a:t>
            </a:r>
          </a:p>
          <a:p>
            <a:pPr marL="342900" indent="-342900" algn="just" defTabSz="457200">
              <a:lnSpc>
                <a:spcPct val="120000"/>
              </a:lnSpc>
              <a:buClrTx/>
              <a:buFont typeface="Arial" charset="0"/>
              <a:buChar char="•"/>
            </a:pPr>
            <a:endParaRPr lang="en-US" sz="2400" kern="1200" dirty="0">
              <a:solidFill>
                <a:prstClr val="black"/>
              </a:solidFill>
              <a:latin typeface="Calibri"/>
              <a:ea typeface="+mn-ea"/>
              <a:cs typeface="+mn-cs"/>
            </a:endParaRPr>
          </a:p>
          <a:p>
            <a:pPr marL="342900" indent="-342900" algn="just" defTabSz="457200">
              <a:lnSpc>
                <a:spcPct val="120000"/>
              </a:lnSpc>
              <a:buClrTx/>
              <a:buFont typeface="Arial" charset="0"/>
              <a:buChar char="•"/>
            </a:pPr>
            <a:r>
              <a:rPr lang="en-US" sz="2400" kern="1200" dirty="0" smtClean="0">
                <a:solidFill>
                  <a:prstClr val="black"/>
                </a:solidFill>
                <a:latin typeface="Calibri"/>
                <a:ea typeface="+mn-ea"/>
                <a:cs typeface="+mn-cs"/>
              </a:rPr>
              <a:t>Used in SDS-WAS, ICAP, CALIOPE and in the forthcoming Phase-II CAMS-50</a:t>
            </a:r>
          </a:p>
          <a:p>
            <a:pPr marL="342900" indent="-342900" algn="just" defTabSz="457200">
              <a:lnSpc>
                <a:spcPct val="120000"/>
              </a:lnSpc>
              <a:buClrTx/>
              <a:buFont typeface="Arial" charset="0"/>
              <a:buChar char="•"/>
            </a:pPr>
            <a:endParaRPr lang="en-US" sz="2400" kern="1200" dirty="0" smtClean="0">
              <a:solidFill>
                <a:prstClr val="black"/>
              </a:solidFill>
              <a:latin typeface="Calibri"/>
              <a:ea typeface="+mn-ea"/>
              <a:cs typeface="+mn-cs"/>
            </a:endParaRPr>
          </a:p>
          <a:p>
            <a:pPr marL="342900" indent="-342900" algn="just" defTabSz="457200">
              <a:lnSpc>
                <a:spcPct val="120000"/>
              </a:lnSpc>
              <a:buClrTx/>
              <a:buFont typeface="Arial" charset="0"/>
              <a:buChar char="•"/>
            </a:pPr>
            <a:r>
              <a:rPr lang="en-US" sz="2400" kern="1200" dirty="0" smtClean="0">
                <a:solidFill>
                  <a:prstClr val="black"/>
                </a:solidFill>
                <a:latin typeface="Calibri"/>
                <a:ea typeface="+mn-ea"/>
                <a:cs typeface="+mn-cs"/>
              </a:rPr>
              <a:t>Successful collaboration with AEMET in WMO Dust centers</a:t>
            </a:r>
          </a:p>
          <a:p>
            <a:pPr marL="342900" indent="-342900" algn="just" defTabSz="457200">
              <a:lnSpc>
                <a:spcPct val="120000"/>
              </a:lnSpc>
              <a:buClrTx/>
              <a:buFont typeface="Arial" charset="0"/>
              <a:buChar char="•"/>
            </a:pPr>
            <a:endParaRPr lang="en-US" sz="2400" kern="1200" dirty="0">
              <a:solidFill>
                <a:prstClr val="black"/>
              </a:solidFill>
              <a:latin typeface="Calibri"/>
              <a:ea typeface="+mn-ea"/>
              <a:cs typeface="+mn-cs"/>
            </a:endParaRPr>
          </a:p>
          <a:p>
            <a:pPr marL="342900" indent="-342900" algn="just" defTabSz="457200">
              <a:lnSpc>
                <a:spcPct val="120000"/>
              </a:lnSpc>
              <a:buClrTx/>
              <a:buFont typeface="Arial" charset="0"/>
              <a:buChar char="•"/>
            </a:pPr>
            <a:r>
              <a:rPr lang="en-US" sz="2400" kern="1200" dirty="0" smtClean="0">
                <a:solidFill>
                  <a:prstClr val="black"/>
                </a:solidFill>
                <a:latin typeface="Calibri"/>
                <a:ea typeface="+mn-ea"/>
                <a:cs typeface="+mn-cs"/>
              </a:rPr>
              <a:t>Potential further collaborations in air quality with AEMET</a:t>
            </a:r>
          </a:p>
          <a:p>
            <a:pPr marL="342900" indent="-342900" algn="just" defTabSz="457200">
              <a:lnSpc>
                <a:spcPct val="120000"/>
              </a:lnSpc>
              <a:buClrTx/>
              <a:buFont typeface="Arial" charset="0"/>
              <a:buChar char="•"/>
            </a:pPr>
            <a:endParaRPr lang="en-US" sz="2400" kern="1200" dirty="0">
              <a:solidFill>
                <a:prstClr val="black"/>
              </a:solidFill>
              <a:latin typeface="Calibri"/>
              <a:ea typeface="+mn-ea"/>
              <a:cs typeface="+mn-cs"/>
            </a:endParaRPr>
          </a:p>
          <a:p>
            <a:pPr marL="342900" indent="-342900" algn="just" defTabSz="457200">
              <a:lnSpc>
                <a:spcPct val="120000"/>
              </a:lnSpc>
              <a:buClrTx/>
              <a:buFont typeface="Arial" charset="0"/>
              <a:buChar char="•"/>
            </a:pPr>
            <a:endParaRPr lang="en-US" sz="2400" kern="1200" dirty="0" smtClean="0">
              <a:solidFill>
                <a:prstClr val="black"/>
              </a:solidFill>
              <a:latin typeface="Calibri"/>
              <a:ea typeface="+mn-ea"/>
              <a:cs typeface="+mn-cs"/>
            </a:endParaRPr>
          </a:p>
          <a:p>
            <a:pPr marL="457200" lvl="1" algn="just" defTabSz="457200">
              <a:buClrTx/>
              <a:buFontTx/>
              <a:buNone/>
            </a:pPr>
            <a:endParaRPr lang="en-US" sz="2000" kern="1200" dirty="0" smtClean="0">
              <a:solidFill>
                <a:prstClr val="black"/>
              </a:solidFill>
              <a:latin typeface="Calibri"/>
              <a:ea typeface="+mn-ea"/>
              <a:cs typeface="+mn-cs"/>
            </a:endParaRPr>
          </a:p>
        </p:txBody>
      </p:sp>
    </p:spTree>
    <p:extLst>
      <p:ext uri="{BB962C8B-B14F-4D97-AF65-F5344CB8AC3E}">
        <p14:creationId xmlns:p14="http://schemas.microsoft.com/office/powerpoint/2010/main" val="423693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67485" y="223038"/>
            <a:ext cx="8824116"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buClrTx/>
              <a:buFontTx/>
              <a:buNone/>
            </a:pPr>
            <a:r>
              <a:rPr lang="en-US" altLang="ca-ES" sz="3500" b="1" dirty="0" smtClean="0">
                <a:solidFill>
                  <a:srgbClr val="124484"/>
                </a:solidFill>
                <a:latin typeface="Calibri"/>
              </a:rPr>
              <a:t>Contents</a:t>
            </a:r>
            <a:endParaRPr lang="en-US" altLang="ca-ES" sz="3500" b="1" dirty="0">
              <a:solidFill>
                <a:srgbClr val="124484"/>
              </a:solidFill>
              <a:latin typeface="Calibri"/>
            </a:endParaRPr>
          </a:p>
        </p:txBody>
      </p:sp>
      <p:sp>
        <p:nvSpPr>
          <p:cNvPr id="9" name="Rectangle 8"/>
          <p:cNvSpPr/>
          <p:nvPr/>
        </p:nvSpPr>
        <p:spPr>
          <a:xfrm>
            <a:off x="184917" y="2223521"/>
            <a:ext cx="8775739" cy="3108543"/>
          </a:xfrm>
          <a:prstGeom prst="rect">
            <a:avLst/>
          </a:prstGeom>
        </p:spPr>
        <p:txBody>
          <a:bodyPr wrap="square">
            <a:spAutoFit/>
          </a:bodyPr>
          <a:lstStyle/>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BSC and the Earth Sciences Department</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Overview of MONARCH and HERMESv3 models</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Multiscale capability of MONARCH model</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Data Assimilation work</a:t>
            </a:r>
          </a:p>
          <a:p>
            <a:pPr marL="342900" indent="-342900" algn="just" defTabSz="457200">
              <a:lnSpc>
                <a:spcPct val="120000"/>
              </a:lnSpc>
              <a:buClrTx/>
              <a:buFont typeface="Arial" charset="0"/>
              <a:buChar char="•"/>
            </a:pPr>
            <a:r>
              <a:rPr lang="en-US" sz="2800" kern="1200" dirty="0" smtClean="0">
                <a:solidFill>
                  <a:prstClr val="black"/>
                </a:solidFill>
                <a:latin typeface="Calibri"/>
                <a:ea typeface="+mn-ea"/>
                <a:cs typeface="+mn-cs"/>
              </a:rPr>
              <a:t>Conclusions</a:t>
            </a:r>
            <a:endParaRPr lang="en-US" sz="2800" kern="1200" dirty="0">
              <a:solidFill>
                <a:prstClr val="black"/>
              </a:solidFill>
              <a:latin typeface="Calibri"/>
              <a:ea typeface="+mn-ea"/>
              <a:cs typeface="+mn-cs"/>
            </a:endParaRPr>
          </a:p>
          <a:p>
            <a:pPr marL="457200" lvl="1" algn="just" defTabSz="457200">
              <a:buClrTx/>
              <a:buFontTx/>
              <a:buNone/>
            </a:pPr>
            <a:endParaRPr lang="en-US" sz="2400" kern="1200" dirty="0" smtClean="0">
              <a:solidFill>
                <a:prstClr val="black"/>
              </a:solidFill>
              <a:latin typeface="Calibri"/>
              <a:ea typeface="+mn-ea"/>
              <a:cs typeface="+mn-cs"/>
            </a:endParaRPr>
          </a:p>
        </p:txBody>
      </p:sp>
    </p:spTree>
    <p:extLst>
      <p:ext uri="{BB962C8B-B14F-4D97-AF65-F5344CB8AC3E}">
        <p14:creationId xmlns:p14="http://schemas.microsoft.com/office/powerpoint/2010/main" val="362557235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body" idx="3"/>
          </p:nvPr>
        </p:nvSpPr>
        <p:spPr>
          <a:xfrm>
            <a:off x="3722916" y="6442782"/>
            <a:ext cx="5026800" cy="498900"/>
          </a:xfrm>
          <a:prstGeom prst="rect">
            <a:avLst/>
          </a:prstGeom>
          <a:noFill/>
          <a:ln>
            <a:noFill/>
          </a:ln>
        </p:spPr>
        <p:txBody>
          <a:bodyPr spcFirstLastPara="1" wrap="square" lIns="91425" tIns="45700" rIns="91425" bIns="45700" anchor="ctr" anchorCtr="0">
            <a:noAutofit/>
          </a:bodyPr>
          <a:lstStyle/>
          <a:p>
            <a:pPr marL="0" lvl="0" indent="0" algn="ctr">
              <a:spcBef>
                <a:spcPts val="0"/>
              </a:spcBef>
              <a:buSzPts val="1800"/>
            </a:pPr>
            <a:r>
              <a:rPr lang="en-GB" sz="2000" dirty="0"/>
              <a:t>VI </a:t>
            </a:r>
            <a:r>
              <a:rPr lang="en-GB" sz="2000" dirty="0" err="1"/>
              <a:t>Simposio</a:t>
            </a:r>
            <a:r>
              <a:rPr lang="en-GB" sz="2000" dirty="0"/>
              <a:t> </a:t>
            </a:r>
            <a:r>
              <a:rPr lang="en-GB" sz="2000" dirty="0" err="1"/>
              <a:t>Nacional</a:t>
            </a:r>
            <a:r>
              <a:rPr lang="en-GB" sz="2000" dirty="0"/>
              <a:t> de </a:t>
            </a:r>
            <a:r>
              <a:rPr lang="en-GB" sz="2000" dirty="0" err="1"/>
              <a:t>Predicción</a:t>
            </a:r>
            <a:r>
              <a:rPr lang="en-GB" sz="2000" dirty="0"/>
              <a:t> - AEMET</a:t>
            </a:r>
          </a:p>
          <a:p>
            <a:pPr marL="0" marR="0" lvl="0" indent="0" algn="ctr" rtl="0">
              <a:lnSpc>
                <a:spcPct val="90000"/>
              </a:lnSpc>
              <a:spcBef>
                <a:spcPts val="1000"/>
              </a:spcBef>
              <a:spcAft>
                <a:spcPts val="0"/>
              </a:spcAft>
              <a:buClr>
                <a:srgbClr val="004890"/>
              </a:buClr>
              <a:buSzPts val="2400"/>
              <a:buFont typeface="Arial"/>
              <a:buNone/>
            </a:pPr>
            <a:endParaRPr sz="2400" b="0" i="0" u="none" strike="noStrike" cap="none" dirty="0">
              <a:solidFill>
                <a:srgbClr val="004890"/>
              </a:solidFill>
              <a:latin typeface="Calibri"/>
              <a:ea typeface="Calibri"/>
              <a:cs typeface="Calibri"/>
              <a:sym typeface="Calibri"/>
            </a:endParaRPr>
          </a:p>
        </p:txBody>
      </p:sp>
      <p:sp>
        <p:nvSpPr>
          <p:cNvPr id="649" name="Shape 649"/>
          <p:cNvSpPr/>
          <p:nvPr/>
        </p:nvSpPr>
        <p:spPr>
          <a:xfrm>
            <a:off x="3851920" y="2717893"/>
            <a:ext cx="4536600" cy="1872300"/>
          </a:xfrm>
          <a:prstGeom prst="rect">
            <a:avLst/>
          </a:prstGeom>
          <a:noFill/>
          <a:ln>
            <a:noFill/>
          </a:ln>
        </p:spPr>
        <p:txBody>
          <a:bodyPr spcFirstLastPara="1" wrap="square" lIns="91425" tIns="45700" rIns="91425" bIns="45700" anchor="ctr" anchorCtr="0">
            <a:noAutofit/>
          </a:bodyPr>
          <a:lstStyle/>
          <a:p>
            <a:pPr marL="0" marR="0" lvl="0" indent="0" algn="ctr" rtl="0">
              <a:lnSpc>
                <a:spcPct val="93000"/>
              </a:lnSpc>
              <a:spcBef>
                <a:spcPts val="0"/>
              </a:spcBef>
              <a:spcAft>
                <a:spcPts val="0"/>
              </a:spcAft>
              <a:buNone/>
            </a:pPr>
            <a:r>
              <a:rPr lang="en-GB" sz="4000" b="1" dirty="0">
                <a:solidFill>
                  <a:schemeClr val="lt1"/>
                </a:solidFill>
                <a:latin typeface="Arial"/>
                <a:ea typeface="Arial"/>
                <a:cs typeface="Arial"/>
                <a:sym typeface="Arial"/>
              </a:rPr>
              <a:t> </a:t>
            </a:r>
            <a:r>
              <a:rPr lang="en-GB" sz="4400" b="1" dirty="0" err="1" smtClean="0">
                <a:solidFill>
                  <a:schemeClr val="accent1"/>
                </a:solidFill>
                <a:latin typeface="Arial"/>
                <a:ea typeface="Arial"/>
                <a:cs typeface="Arial"/>
                <a:sym typeface="Arial"/>
              </a:rPr>
              <a:t>Gracias</a:t>
            </a:r>
            <a:r>
              <a:rPr lang="en-GB" sz="4400" b="1" dirty="0" smtClean="0">
                <a:solidFill>
                  <a:schemeClr val="accent1"/>
                </a:solidFill>
                <a:latin typeface="Arial"/>
                <a:ea typeface="Arial"/>
                <a:cs typeface="Arial"/>
                <a:sym typeface="Arial"/>
              </a:rPr>
              <a:t>! </a:t>
            </a:r>
            <a:endParaRPr sz="6000" b="1" dirty="0">
              <a:solidFill>
                <a:schemeClr val="accent1"/>
              </a:solidFill>
              <a:latin typeface="Arial"/>
              <a:ea typeface="Arial"/>
              <a:cs typeface="Arial"/>
              <a:sym typeface="Arial"/>
            </a:endParaRPr>
          </a:p>
        </p:txBody>
      </p:sp>
      <p:sp>
        <p:nvSpPr>
          <p:cNvPr id="650" name="Shape 650"/>
          <p:cNvSpPr txBox="1">
            <a:spLocks noGrp="1"/>
          </p:cNvSpPr>
          <p:nvPr>
            <p:ph type="body" idx="2"/>
          </p:nvPr>
        </p:nvSpPr>
        <p:spPr>
          <a:xfrm>
            <a:off x="244478" y="6239613"/>
            <a:ext cx="2441700" cy="4989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dirty="0" smtClean="0"/>
              <a:t>19</a:t>
            </a:r>
            <a:r>
              <a:rPr lang="en-GB" sz="2400" b="0" i="0" u="none" strike="noStrike" cap="none" dirty="0" smtClean="0">
                <a:solidFill>
                  <a:schemeClr val="lt1"/>
                </a:solidFill>
                <a:latin typeface="Calibri"/>
                <a:ea typeface="Calibri"/>
                <a:cs typeface="Calibri"/>
                <a:sym typeface="Calibri"/>
              </a:rPr>
              <a:t>/09/</a:t>
            </a:r>
            <a:r>
              <a:rPr lang="en-GB" sz="2400" b="0" i="0" u="none" strike="noStrike" cap="none" dirty="0">
                <a:solidFill>
                  <a:schemeClr val="lt1"/>
                </a:solidFill>
                <a:latin typeface="Calibri"/>
                <a:ea typeface="Calibri"/>
                <a:cs typeface="Calibri"/>
                <a:sym typeface="Calibri"/>
              </a:rPr>
              <a:t>2018</a:t>
            </a:r>
            <a:endParaRPr sz="2400" b="0" i="0" u="none" strike="noStrike" cap="none" dirty="0">
              <a:solidFill>
                <a:schemeClr val="l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dirty="0" smtClean="0">
                <a:solidFill>
                  <a:schemeClr val="accent1"/>
                </a:solidFill>
                <a:latin typeface="Calibri"/>
                <a:ea typeface="Calibri"/>
                <a:cs typeface="Calibri"/>
                <a:sym typeface="Calibri"/>
              </a:rPr>
              <a:t>BSC and the Earth Sciences Department</a:t>
            </a:r>
            <a:endParaRPr sz="4400" b="1" i="0" u="none" strike="noStrike" cap="none" dirty="0">
              <a:solidFill>
                <a:schemeClr val="accent1"/>
              </a:solidFill>
              <a:latin typeface="Calibri"/>
              <a:ea typeface="Calibri"/>
              <a:cs typeface="Calibri"/>
              <a:sym typeface="Calibri"/>
            </a:endParaRPr>
          </a:p>
        </p:txBody>
      </p:sp>
    </p:spTree>
    <p:extLst>
      <p:ext uri="{BB962C8B-B14F-4D97-AF65-F5344CB8AC3E}">
        <p14:creationId xmlns:p14="http://schemas.microsoft.com/office/powerpoint/2010/main" val="35307541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p:cNvSpPr/>
          <p:nvPr/>
        </p:nvSpPr>
        <p:spPr>
          <a:xfrm>
            <a:off x="3292567" y="5576167"/>
            <a:ext cx="5148646" cy="467995"/>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6" name="Rectángulo redondeado 25"/>
          <p:cNvSpPr/>
          <p:nvPr/>
        </p:nvSpPr>
        <p:spPr>
          <a:xfrm>
            <a:off x="3292567" y="5019631"/>
            <a:ext cx="5148646" cy="467995"/>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5" name="Rectángulo redondeado 24"/>
          <p:cNvSpPr/>
          <p:nvPr/>
        </p:nvSpPr>
        <p:spPr>
          <a:xfrm>
            <a:off x="3292567" y="4463098"/>
            <a:ext cx="5148646" cy="467995"/>
          </a:xfrm>
          <a:prstGeom prst="roundRect">
            <a:avLst/>
          </a:prstGeom>
          <a:solidFill>
            <a:schemeClr val="bg1"/>
          </a:solidFill>
          <a:ln w="9525">
            <a:solidFill>
              <a:srgbClr val="0070C0">
                <a:alpha val="75000"/>
              </a:srgbClr>
            </a:solidFill>
          </a:ln>
          <a:effectLst>
            <a:outerShdw blurRad="50800" dist="25400" dir="2700000" algn="tl" rotWithShape="0">
              <a:schemeClr val="tx2">
                <a:lumMod val="60000"/>
                <a:lumOff val="4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 name="Título 1"/>
          <p:cNvSpPr>
            <a:spLocks noGrp="1"/>
          </p:cNvSpPr>
          <p:nvPr>
            <p:ph type="title"/>
          </p:nvPr>
        </p:nvSpPr>
        <p:spPr/>
        <p:txBody>
          <a:bodyPr/>
          <a:lstStyle/>
          <a:p>
            <a:pPr>
              <a:lnSpc>
                <a:spcPts val="3500"/>
              </a:lnSpc>
            </a:pPr>
            <a:r>
              <a:rPr lang="es-ES" altLang="es-ES" sz="3100" dirty="0"/>
              <a:t>Barcelona </a:t>
            </a:r>
            <a:r>
              <a:rPr lang="es-ES" altLang="es-ES" sz="3100" dirty="0" err="1"/>
              <a:t>Supercomputing</a:t>
            </a:r>
            <a:r>
              <a:rPr lang="es-ES" altLang="es-ES" sz="3100" dirty="0"/>
              <a:t> Center</a:t>
            </a:r>
            <a:br>
              <a:rPr lang="es-ES" altLang="es-ES" sz="3100" dirty="0"/>
            </a:br>
            <a:r>
              <a:rPr lang="es-ES" altLang="es-ES" sz="3100" dirty="0"/>
              <a:t>Centro Nacional de Supercomputación</a:t>
            </a:r>
            <a:endParaRPr lang="es-ES" sz="3100" dirty="0"/>
          </a:p>
        </p:txBody>
      </p:sp>
      <p:sp>
        <p:nvSpPr>
          <p:cNvPr id="8" name="Rectangle 3"/>
          <p:cNvSpPr txBox="1">
            <a:spLocks noChangeArrowheads="1"/>
          </p:cNvSpPr>
          <p:nvPr/>
        </p:nvSpPr>
        <p:spPr>
          <a:xfrm>
            <a:off x="3445943" y="4342131"/>
            <a:ext cx="4079664" cy="1819584"/>
          </a:xfrm>
          <a:prstGeom prst="rect">
            <a:avLst/>
          </a:prstGeom>
        </p:spPr>
        <p:txBody>
          <a:bodyPr wrap="square" lIns="0" tIns="32150" rIns="0" bIns="32150"/>
          <a:lstStyle>
            <a:lvl1pPr marL="342900" indent="-342900" algn="l" rtl="0" eaLnBrk="0" fontAlgn="base" hangingPunct="0">
              <a:spcBef>
                <a:spcPct val="20000"/>
              </a:spcBef>
              <a:spcAft>
                <a:spcPct val="0"/>
              </a:spcAft>
              <a:buChar char="•"/>
              <a:defRPr sz="2400">
                <a:solidFill>
                  <a:schemeClr val="tx1"/>
                </a:solidFill>
                <a:latin typeface="Calibri" panose="020F0502020204030204" pitchFamily="34" charset="0"/>
              </a:defRPr>
            </a:lvl1pPr>
            <a:lvl2pPr marL="742950" indent="-285750" algn="l" rtl="0" eaLnBrk="0" fontAlgn="base" hangingPunct="0">
              <a:spcBef>
                <a:spcPct val="20000"/>
              </a:spcBef>
              <a:spcAft>
                <a:spcPct val="0"/>
              </a:spcAft>
              <a:buChar char="–"/>
              <a:defRPr sz="2000">
                <a:solidFill>
                  <a:schemeClr val="tx1"/>
                </a:solidFill>
                <a:latin typeface="Calibri" panose="020F0502020204030204" pitchFamily="34" charset="0"/>
              </a:defRPr>
            </a:lvl2pPr>
            <a:lvl3pPr marL="1143000" indent="-228600" algn="l" rtl="0" eaLnBrk="0" fontAlgn="base" hangingPunct="0">
              <a:spcBef>
                <a:spcPct val="20000"/>
              </a:spcBef>
              <a:spcAft>
                <a:spcPct val="0"/>
              </a:spcAft>
              <a:buChar char="•"/>
              <a:defRPr sz="1800">
                <a:solidFill>
                  <a:schemeClr val="tx1"/>
                </a:solidFill>
                <a:latin typeface="Calibri" panose="020F0502020204030204" pitchFamily="34" charset="0"/>
              </a:defRPr>
            </a:lvl3pPr>
            <a:lvl4pPr marL="1600200" indent="-228600" algn="l" rtl="0" eaLnBrk="0" fontAlgn="base" hangingPunct="0">
              <a:spcBef>
                <a:spcPct val="20000"/>
              </a:spcBef>
              <a:spcAft>
                <a:spcPct val="0"/>
              </a:spcAft>
              <a:buChar char="–"/>
              <a:defRPr sz="1600">
                <a:solidFill>
                  <a:schemeClr val="tx1"/>
                </a:solidFill>
                <a:latin typeface="Calibri" panose="020F0502020204030204" pitchFamily="34" charset="0"/>
              </a:defRPr>
            </a:lvl4pPr>
            <a:lvl5pPr marL="2057400" indent="-228600" algn="l" rtl="0" eaLnBrk="0" fontAlgn="base" hangingPunct="0">
              <a:spcBef>
                <a:spcPct val="20000"/>
              </a:spcBef>
              <a:spcAft>
                <a:spcPct val="0"/>
              </a:spcAft>
              <a:buChar char="»"/>
              <a:defRPr sz="1400">
                <a:solidFill>
                  <a:schemeClr val="tx1"/>
                </a:solidFill>
                <a:latin typeface="Calibri" panose="020F0502020204030204" pitchFamily="34"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a:lstStyle>
          <a:p>
            <a:pPr marL="0" indent="0" defTabSz="449263" eaLnBrk="1" hangingPunct="1">
              <a:lnSpc>
                <a:spcPct val="180000"/>
              </a:lnSpc>
              <a:buClrTx/>
              <a:buFontTx/>
              <a:buNone/>
              <a:defRPr/>
            </a:pPr>
            <a:r>
              <a:rPr lang="en-US" altLang="en-US" sz="1500" b="1" dirty="0" smtClean="0">
                <a:solidFill>
                  <a:srgbClr val="0070C0"/>
                </a:solidFill>
                <a:ea typeface="ＭＳ Ｐゴシック" pitchFamily="34" charset="-128"/>
                <a:cs typeface="+mn-cs"/>
              </a:rPr>
              <a:t>Spanish Government</a:t>
            </a:r>
            <a:r>
              <a:rPr lang="en-US" altLang="en-US" sz="1500" dirty="0" smtClean="0">
                <a:solidFill>
                  <a:srgbClr val="0070C0"/>
                </a:solidFill>
                <a:ea typeface="ＭＳ Ｐゴシック" pitchFamily="34" charset="-128"/>
                <a:cs typeface="+mn-cs"/>
              </a:rPr>
              <a:t>        </a:t>
            </a:r>
            <a:r>
              <a:rPr lang="en-US" altLang="en-US" sz="1500" dirty="0">
                <a:solidFill>
                  <a:srgbClr val="0070C0"/>
                </a:solidFill>
                <a:ea typeface="ＭＳ Ｐゴシック" pitchFamily="34" charset="-128"/>
                <a:cs typeface="+mn-cs"/>
              </a:rPr>
              <a:t> </a:t>
            </a:r>
            <a:r>
              <a:rPr lang="en-US" altLang="en-US" sz="1500" dirty="0" smtClean="0">
                <a:solidFill>
                  <a:srgbClr val="0070C0"/>
                </a:solidFill>
                <a:ea typeface="ＭＳ Ｐゴシック" pitchFamily="34" charset="-128"/>
                <a:cs typeface="+mn-cs"/>
              </a:rPr>
              <a:t>                          </a:t>
            </a:r>
            <a:r>
              <a:rPr lang="en-US" altLang="en-US" sz="1800" b="1" dirty="0" smtClean="0">
                <a:solidFill>
                  <a:srgbClr val="124484"/>
                </a:solidFill>
                <a:ea typeface="ＭＳ Ｐゴシック" pitchFamily="34" charset="-128"/>
                <a:cs typeface="+mn-cs"/>
              </a:rPr>
              <a:t>60%</a:t>
            </a:r>
            <a:endParaRPr lang="en-US" altLang="en-US" sz="1500" b="1" dirty="0" smtClean="0">
              <a:solidFill>
                <a:srgbClr val="124484"/>
              </a:solidFill>
              <a:ea typeface="ＭＳ Ｐゴシック" pitchFamily="34" charset="-128"/>
              <a:cs typeface="+mn-cs"/>
            </a:endParaRPr>
          </a:p>
          <a:p>
            <a:pPr marL="0" indent="0" defTabSz="449263" eaLnBrk="1" hangingPunct="1">
              <a:lnSpc>
                <a:spcPct val="180000"/>
              </a:lnSpc>
              <a:buClrTx/>
              <a:buFontTx/>
              <a:buNone/>
              <a:defRPr/>
            </a:pPr>
            <a:r>
              <a:rPr lang="en-US" altLang="en-US" sz="1500" b="1" dirty="0" smtClean="0">
                <a:solidFill>
                  <a:srgbClr val="0070C0"/>
                </a:solidFill>
                <a:ea typeface="ＭＳ Ｐゴシック" pitchFamily="34" charset="-128"/>
                <a:cs typeface="+mn-cs"/>
              </a:rPr>
              <a:t>Catalonian Government    </a:t>
            </a:r>
            <a:r>
              <a:rPr lang="en-US" altLang="en-US" sz="1500" dirty="0" smtClean="0">
                <a:solidFill>
                  <a:prstClr val="black"/>
                </a:solidFill>
                <a:ea typeface="ＭＳ Ｐゴシック" pitchFamily="34" charset="-128"/>
                <a:cs typeface="+mn-cs"/>
              </a:rPr>
              <a:t>		          </a:t>
            </a:r>
            <a:r>
              <a:rPr lang="en-US" altLang="en-US" sz="1800" b="1" dirty="0" smtClean="0">
                <a:solidFill>
                  <a:srgbClr val="124484"/>
                </a:solidFill>
                <a:ea typeface="ＭＳ Ｐゴシック" pitchFamily="34" charset="-128"/>
                <a:cs typeface="+mn-cs"/>
              </a:rPr>
              <a:t>30%</a:t>
            </a:r>
            <a:endParaRPr lang="en-US" altLang="en-US" sz="1500" b="1" dirty="0" smtClean="0">
              <a:solidFill>
                <a:srgbClr val="124484"/>
              </a:solidFill>
              <a:ea typeface="ＭＳ Ｐゴシック" pitchFamily="34" charset="-128"/>
              <a:cs typeface="+mn-cs"/>
            </a:endParaRPr>
          </a:p>
          <a:p>
            <a:pPr marL="0" indent="0" defTabSz="449263" eaLnBrk="1" hangingPunct="1">
              <a:lnSpc>
                <a:spcPct val="180000"/>
              </a:lnSpc>
              <a:buClrTx/>
              <a:buFontTx/>
              <a:buNone/>
              <a:defRPr/>
            </a:pPr>
            <a:r>
              <a:rPr lang="en-US" altLang="en-US" sz="1500" b="1" dirty="0" smtClean="0">
                <a:solidFill>
                  <a:srgbClr val="0070C0"/>
                </a:solidFill>
                <a:ea typeface="ＭＳ Ｐゴシック" pitchFamily="34" charset="-128"/>
                <a:cs typeface="+mn-cs"/>
              </a:rPr>
              <a:t>Univ. </a:t>
            </a:r>
            <a:r>
              <a:rPr lang="en-US" altLang="en-US" sz="1500" b="1" dirty="0" err="1" smtClean="0">
                <a:solidFill>
                  <a:srgbClr val="0070C0"/>
                </a:solidFill>
                <a:ea typeface="ＭＳ Ｐゴシック" pitchFamily="34" charset="-128"/>
                <a:cs typeface="+mn-cs"/>
              </a:rPr>
              <a:t>Politècnica</a:t>
            </a:r>
            <a:r>
              <a:rPr lang="en-US" altLang="en-US" sz="1500" b="1" dirty="0" smtClean="0">
                <a:solidFill>
                  <a:srgbClr val="0070C0"/>
                </a:solidFill>
                <a:ea typeface="ＭＳ Ｐゴシック" pitchFamily="34" charset="-128"/>
                <a:cs typeface="+mn-cs"/>
              </a:rPr>
              <a:t> de </a:t>
            </a:r>
            <a:r>
              <a:rPr lang="en-US" altLang="en-US" sz="1500" b="1" dirty="0" err="1" smtClean="0">
                <a:solidFill>
                  <a:srgbClr val="0070C0"/>
                </a:solidFill>
                <a:ea typeface="ＭＳ Ｐゴシック" pitchFamily="34" charset="-128"/>
                <a:cs typeface="+mn-cs"/>
              </a:rPr>
              <a:t>Catalunya</a:t>
            </a:r>
            <a:r>
              <a:rPr lang="en-US" altLang="en-US" sz="1500" b="1" dirty="0" smtClean="0">
                <a:solidFill>
                  <a:srgbClr val="0070C0"/>
                </a:solidFill>
                <a:ea typeface="ＭＳ Ｐゴシック" pitchFamily="34" charset="-128"/>
                <a:cs typeface="+mn-cs"/>
              </a:rPr>
              <a:t> (UPC)      </a:t>
            </a:r>
            <a:r>
              <a:rPr lang="en-US" altLang="en-US" sz="1800" b="1" dirty="0" smtClean="0">
                <a:solidFill>
                  <a:srgbClr val="124484"/>
                </a:solidFill>
                <a:ea typeface="ＭＳ Ｐゴシック" pitchFamily="34" charset="-128"/>
                <a:cs typeface="+mn-cs"/>
              </a:rPr>
              <a:t>10%</a:t>
            </a:r>
            <a:endParaRPr lang="en-US" altLang="en-US" sz="1500" b="1" dirty="0" smtClean="0">
              <a:solidFill>
                <a:srgbClr val="124484"/>
              </a:solidFill>
              <a:ea typeface="ＭＳ Ｐゴシック" pitchFamily="34" charset="-128"/>
              <a:cs typeface="+mn-cs"/>
            </a:endParaRP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320" y="4551638"/>
            <a:ext cx="1033463" cy="290912"/>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197" y="5695530"/>
            <a:ext cx="1056779" cy="240810"/>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1269" y="5140778"/>
            <a:ext cx="1084507" cy="230191"/>
          </a:xfrm>
          <a:prstGeom prst="rect">
            <a:avLst/>
          </a:prstGeom>
        </p:spPr>
      </p:pic>
      <p:grpSp>
        <p:nvGrpSpPr>
          <p:cNvPr id="36" name="Grupo 35"/>
          <p:cNvGrpSpPr/>
          <p:nvPr/>
        </p:nvGrpSpPr>
        <p:grpSpPr>
          <a:xfrm>
            <a:off x="717322" y="4335032"/>
            <a:ext cx="2505720" cy="1768658"/>
            <a:chOff x="840892" y="4267990"/>
            <a:chExt cx="2505720" cy="1727861"/>
          </a:xfrm>
        </p:grpSpPr>
        <p:sp>
          <p:nvSpPr>
            <p:cNvPr id="20" name="Flecha derecha 19"/>
            <p:cNvSpPr/>
            <p:nvPr/>
          </p:nvSpPr>
          <p:spPr>
            <a:xfrm>
              <a:off x="2224216" y="4480783"/>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1" name="Flecha derecha 20"/>
            <p:cNvSpPr/>
            <p:nvPr/>
          </p:nvSpPr>
          <p:spPr>
            <a:xfrm>
              <a:off x="2224216" y="5016242"/>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2" name="Flecha derecha 21"/>
            <p:cNvSpPr/>
            <p:nvPr/>
          </p:nvSpPr>
          <p:spPr>
            <a:xfrm>
              <a:off x="2224216" y="5568177"/>
              <a:ext cx="1122396" cy="302530"/>
            </a:xfrm>
            <a:prstGeom prst="rightArrow">
              <a:avLst>
                <a:gd name="adj1" fmla="val 50000"/>
                <a:gd name="adj2" fmla="val 69061"/>
              </a:avLst>
            </a:prstGeom>
            <a:solidFill>
              <a:srgbClr val="BDD2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19" name="Elipse 18"/>
            <p:cNvSpPr/>
            <p:nvPr/>
          </p:nvSpPr>
          <p:spPr>
            <a:xfrm>
              <a:off x="840892" y="4267990"/>
              <a:ext cx="1727861" cy="1727861"/>
            </a:xfrm>
            <a:prstGeom prst="ellipse">
              <a:avLst/>
            </a:prstGeom>
            <a:solidFill>
              <a:srgbClr val="BDD2E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3" name="Elipse 22"/>
            <p:cNvSpPr/>
            <p:nvPr/>
          </p:nvSpPr>
          <p:spPr>
            <a:xfrm>
              <a:off x="913821" y="4340919"/>
              <a:ext cx="1584000" cy="1584000"/>
            </a:xfrm>
            <a:prstGeom prst="ellipse">
              <a:avLst/>
            </a:prstGeom>
            <a:solidFill>
              <a:srgbClr val="EBF0F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12" name="CuadroTexto 11"/>
            <p:cNvSpPr txBox="1"/>
            <p:nvPr/>
          </p:nvSpPr>
          <p:spPr>
            <a:xfrm>
              <a:off x="986872" y="4678493"/>
              <a:ext cx="1402948" cy="877163"/>
            </a:xfrm>
            <a:prstGeom prst="rect">
              <a:avLst/>
            </a:prstGeom>
            <a:noFill/>
          </p:spPr>
          <p:txBody>
            <a:bodyPr wrap="none" rtlCol="0">
              <a:spAutoFit/>
            </a:bodyPr>
            <a:lstStyle/>
            <a:p>
              <a:pPr algn="ctr" defTabSz="457200">
                <a:buClrTx/>
                <a:buFontTx/>
                <a:buNone/>
              </a:pPr>
              <a:r>
                <a:rPr lang="en-US" altLang="en-US" sz="1700" b="1" dirty="0">
                  <a:solidFill>
                    <a:srgbClr val="004890"/>
                  </a:solidFill>
                  <a:latin typeface="Calibri"/>
                  <a:ea typeface="ＭＳ Ｐゴシック" pitchFamily="34" charset="-128"/>
                  <a:cs typeface="+mn-cs"/>
                </a:rPr>
                <a:t>BSC-CNS </a:t>
              </a:r>
              <a:r>
                <a:rPr lang="en-US" altLang="en-US" sz="1700" b="1" dirty="0" smtClean="0">
                  <a:solidFill>
                    <a:srgbClr val="004890"/>
                  </a:solidFill>
                  <a:latin typeface="Calibri"/>
                  <a:ea typeface="ＭＳ Ｐゴシック" pitchFamily="34" charset="-128"/>
                  <a:cs typeface="+mn-cs"/>
                </a:rPr>
                <a:t>is</a:t>
              </a:r>
            </a:p>
            <a:p>
              <a:pPr algn="ctr" defTabSz="457200">
                <a:buClrTx/>
                <a:buFontTx/>
                <a:buNone/>
              </a:pPr>
              <a:r>
                <a:rPr lang="en-US" altLang="en-US" sz="1700" b="1" dirty="0" smtClean="0">
                  <a:solidFill>
                    <a:srgbClr val="004890"/>
                  </a:solidFill>
                  <a:latin typeface="Calibri"/>
                  <a:ea typeface="ＭＳ Ｐゴシック" pitchFamily="34" charset="-128"/>
                  <a:cs typeface="+mn-cs"/>
                </a:rPr>
                <a:t>a consortium</a:t>
              </a:r>
            </a:p>
            <a:p>
              <a:pPr algn="ctr" defTabSz="457200">
                <a:buClrTx/>
                <a:buFontTx/>
                <a:buNone/>
              </a:pPr>
              <a:r>
                <a:rPr lang="en-US" altLang="en-US" sz="1700" b="1" dirty="0" smtClean="0">
                  <a:solidFill>
                    <a:srgbClr val="004890"/>
                  </a:solidFill>
                  <a:latin typeface="Calibri"/>
                  <a:ea typeface="ＭＳ Ｐゴシック" pitchFamily="34" charset="-128"/>
                  <a:cs typeface="+mn-cs"/>
                </a:rPr>
                <a:t>that includes</a:t>
              </a:r>
              <a:endParaRPr lang="en-US" altLang="en-US" sz="1700" b="1" dirty="0">
                <a:solidFill>
                  <a:srgbClr val="004890"/>
                </a:solidFill>
                <a:latin typeface="Calibri"/>
                <a:ea typeface="ＭＳ Ｐゴシック" pitchFamily="34" charset="-128"/>
                <a:cs typeface="+mn-cs"/>
              </a:endParaRPr>
            </a:p>
          </p:txBody>
        </p:sp>
      </p:grpSp>
      <p:grpSp>
        <p:nvGrpSpPr>
          <p:cNvPr id="35" name="Grupo 34"/>
          <p:cNvGrpSpPr/>
          <p:nvPr/>
        </p:nvGrpSpPr>
        <p:grpSpPr>
          <a:xfrm>
            <a:off x="628567" y="1426694"/>
            <a:ext cx="7936216" cy="2519645"/>
            <a:chOff x="628567" y="1385546"/>
            <a:chExt cx="7936216" cy="2461526"/>
          </a:xfrm>
        </p:grpSpPr>
        <p:sp>
          <p:nvSpPr>
            <p:cNvPr id="31" name="Redondear rectángulo de esquina del mismo lado 30"/>
            <p:cNvSpPr/>
            <p:nvPr/>
          </p:nvSpPr>
          <p:spPr>
            <a:xfrm rot="10800000">
              <a:off x="6188783" y="2793924"/>
              <a:ext cx="2376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9" name="Redondear rectángulo de esquina del mismo lado 28"/>
            <p:cNvSpPr/>
            <p:nvPr/>
          </p:nvSpPr>
          <p:spPr>
            <a:xfrm rot="10800000">
              <a:off x="3560912" y="2793924"/>
              <a:ext cx="2376000" cy="1053148"/>
            </a:xfrm>
            <a:prstGeom prst="round2SameRect">
              <a:avLst/>
            </a:prstGeom>
            <a:gradFill>
              <a:gsLst>
                <a:gs pos="0">
                  <a:srgbClr val="D7E6FA"/>
                </a:gs>
                <a:gs pos="100000">
                  <a:srgbClr val="F2F7FD"/>
                </a:gs>
              </a:gsLst>
              <a:lin ang="5400000" scaled="1"/>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28" name="Redondear rectángulo de esquina del mismo lado 27"/>
            <p:cNvSpPr/>
            <p:nvPr/>
          </p:nvSpPr>
          <p:spPr>
            <a:xfrm rot="10800000">
              <a:off x="628567" y="2793924"/>
              <a:ext cx="2664000" cy="1053148"/>
            </a:xfrm>
            <a:prstGeom prst="round2SameRect">
              <a:avLst/>
            </a:prstGeom>
            <a:gradFill flip="none" rotWithShape="1">
              <a:gsLst>
                <a:gs pos="0">
                  <a:srgbClr val="D7E6FA"/>
                </a:gs>
                <a:gs pos="100000">
                  <a:srgbClr val="F2F7FD"/>
                </a:gs>
              </a:gsLst>
              <a:lin ang="5400000" scaled="1"/>
              <a:tileRect/>
            </a:gra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7" name="Rectangle 3"/>
            <p:cNvSpPr txBox="1">
              <a:spLocks noChangeArrowheads="1"/>
            </p:cNvSpPr>
            <p:nvPr/>
          </p:nvSpPr>
          <p:spPr>
            <a:xfrm>
              <a:off x="1645546" y="1385546"/>
              <a:ext cx="5852909" cy="378296"/>
            </a:xfrm>
            <a:prstGeom prst="rect">
              <a:avLst/>
            </a:prstGeom>
          </p:spPr>
          <p:txBody>
            <a:bodyPr lIns="0" tIns="32150" rIns="0" bIns="3215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6800" indent="0" algn="ctr" defTabSz="449263">
                <a:buClrTx/>
                <a:buFontTx/>
                <a:buNone/>
                <a:defRPr/>
              </a:pPr>
              <a:r>
                <a:rPr lang="en-US" altLang="en-US" b="1" dirty="0" smtClean="0">
                  <a:solidFill>
                    <a:srgbClr val="0070C0"/>
                  </a:solidFill>
                  <a:latin typeface="Calibri"/>
                  <a:ea typeface="ＭＳ Ｐゴシック" pitchFamily="34" charset="-128"/>
                </a:rPr>
                <a:t>BSC-CNS objectives</a:t>
              </a:r>
            </a:p>
          </p:txBody>
        </p:sp>
        <p:sp>
          <p:nvSpPr>
            <p:cNvPr id="3" name="CuadroTexto 2"/>
            <p:cNvSpPr txBox="1"/>
            <p:nvPr/>
          </p:nvSpPr>
          <p:spPr>
            <a:xfrm>
              <a:off x="741643" y="2883545"/>
              <a:ext cx="2437848" cy="877163"/>
            </a:xfrm>
            <a:prstGeom prst="rect">
              <a:avLst/>
            </a:prstGeom>
            <a:noFill/>
          </p:spPr>
          <p:txBody>
            <a:bodyPr wrap="none" rtlCol="0">
              <a:spAutoFit/>
            </a:bodyPr>
            <a:lstStyle/>
            <a:p>
              <a:pPr algn="ctr" defTabSz="457200">
                <a:buClrTx/>
                <a:buFontTx/>
                <a:buNone/>
              </a:pPr>
              <a:r>
                <a:rPr lang="en-US" altLang="en-US" sz="1700" kern="1200" dirty="0">
                  <a:solidFill>
                    <a:srgbClr val="002060"/>
                  </a:solidFill>
                  <a:latin typeface="Calibri"/>
                  <a:ea typeface="ＭＳ Ｐゴシック" pitchFamily="34" charset="-128"/>
                  <a:cs typeface="+mn-cs"/>
                </a:rPr>
                <a:t>Supercomputing </a:t>
              </a:r>
              <a:r>
                <a:rPr lang="en-US" altLang="en-US" sz="1700" kern="1200" dirty="0" smtClean="0">
                  <a:solidFill>
                    <a:srgbClr val="002060"/>
                  </a:solidFill>
                  <a:latin typeface="Calibri"/>
                  <a:ea typeface="ＭＳ Ｐゴシック" pitchFamily="34" charset="-128"/>
                  <a:cs typeface="+mn-cs"/>
                </a:rPr>
                <a:t>services</a:t>
              </a:r>
            </a:p>
            <a:p>
              <a:pPr algn="ctr" defTabSz="457200">
                <a:buClrTx/>
                <a:buFontTx/>
                <a:buNone/>
              </a:pPr>
              <a:r>
                <a:rPr lang="en-US" altLang="en-US" sz="1700" kern="1200" dirty="0" smtClean="0">
                  <a:solidFill>
                    <a:srgbClr val="002060"/>
                  </a:solidFill>
                  <a:latin typeface="Calibri"/>
                  <a:ea typeface="ＭＳ Ｐゴシック" pitchFamily="34" charset="-128"/>
                  <a:cs typeface="+mn-cs"/>
                </a:rPr>
                <a:t>to </a:t>
              </a:r>
              <a:r>
                <a:rPr lang="en-US" altLang="en-US" sz="1700" kern="1200" dirty="0">
                  <a:solidFill>
                    <a:srgbClr val="002060"/>
                  </a:solidFill>
                  <a:latin typeface="Calibri"/>
                  <a:ea typeface="ＭＳ Ｐゴシック" pitchFamily="34" charset="-128"/>
                  <a:cs typeface="+mn-cs"/>
                </a:rPr>
                <a:t>Spanish </a:t>
              </a:r>
              <a:r>
                <a:rPr lang="en-US" altLang="en-US" sz="1700" kern="1200" dirty="0" smtClean="0">
                  <a:solidFill>
                    <a:srgbClr val="002060"/>
                  </a:solidFill>
                  <a:latin typeface="Calibri"/>
                  <a:ea typeface="ＭＳ Ｐゴシック" pitchFamily="34" charset="-128"/>
                  <a:cs typeface="+mn-cs"/>
                </a:rPr>
                <a:t>and</a:t>
              </a:r>
            </a:p>
            <a:p>
              <a:pPr algn="ctr" defTabSz="457200">
                <a:buClrTx/>
                <a:buFontTx/>
                <a:buNone/>
              </a:pPr>
              <a:r>
                <a:rPr lang="en-US" altLang="en-US" sz="1700" kern="1200" dirty="0" smtClean="0">
                  <a:solidFill>
                    <a:srgbClr val="002060"/>
                  </a:solidFill>
                  <a:latin typeface="Calibri"/>
                  <a:ea typeface="ＭＳ Ｐゴシック" pitchFamily="34" charset="-128"/>
                  <a:cs typeface="+mn-cs"/>
                </a:rPr>
                <a:t>EU researchers</a:t>
              </a:r>
              <a:endParaRPr lang="en-US" altLang="en-US" sz="1700" kern="1200" dirty="0">
                <a:solidFill>
                  <a:srgbClr val="002060"/>
                </a:solidFill>
                <a:latin typeface="Calibri"/>
                <a:ea typeface="ＭＳ Ｐゴシック" pitchFamily="34" charset="-128"/>
                <a:cs typeface="+mn-cs"/>
              </a:endParaRPr>
            </a:p>
          </p:txBody>
        </p:sp>
        <p:sp>
          <p:nvSpPr>
            <p:cNvPr id="14" name="CuadroTexto 13"/>
            <p:cNvSpPr txBox="1"/>
            <p:nvPr/>
          </p:nvSpPr>
          <p:spPr>
            <a:xfrm>
              <a:off x="3720424" y="2884625"/>
              <a:ext cx="2056973" cy="877163"/>
            </a:xfrm>
            <a:prstGeom prst="rect">
              <a:avLst/>
            </a:prstGeom>
            <a:noFill/>
          </p:spPr>
          <p:txBody>
            <a:bodyPr wrap="none" rtlCol="0">
              <a:spAutoFit/>
            </a:bodyPr>
            <a:lstStyle/>
            <a:p>
              <a:pPr indent="-285750" algn="ctr" defTabSz="449263">
                <a:buClrTx/>
                <a:buFontTx/>
                <a:buNone/>
                <a:defRPr/>
              </a:pPr>
              <a:r>
                <a:rPr lang="en-US" altLang="en-US" sz="1700" kern="1200" dirty="0">
                  <a:solidFill>
                    <a:srgbClr val="002060"/>
                  </a:solidFill>
                  <a:latin typeface="Calibri"/>
                  <a:ea typeface="ＭＳ Ｐゴシック" pitchFamily="34" charset="-128"/>
                  <a:cs typeface="+mn-cs"/>
                </a:rPr>
                <a:t>R&amp;D in </a:t>
              </a:r>
              <a:r>
                <a:rPr lang="en-US" altLang="en-US" sz="1700" kern="1200" dirty="0" smtClean="0">
                  <a:solidFill>
                    <a:srgbClr val="002060"/>
                  </a:solidFill>
                  <a:latin typeface="Calibri"/>
                  <a:ea typeface="ＭＳ Ｐゴシック" pitchFamily="34" charset="-128"/>
                  <a:cs typeface="+mn-cs"/>
                </a:rPr>
                <a:t>Computer,</a:t>
              </a:r>
            </a:p>
            <a:p>
              <a:pPr indent="-285750" algn="ctr" defTabSz="449263">
                <a:buClrTx/>
                <a:buFontTx/>
                <a:buNone/>
                <a:defRPr/>
              </a:pPr>
              <a:r>
                <a:rPr lang="en-US" altLang="en-US" sz="1700" kern="1200" dirty="0" smtClean="0">
                  <a:solidFill>
                    <a:srgbClr val="002060"/>
                  </a:solidFill>
                  <a:latin typeface="Calibri"/>
                  <a:ea typeface="ＭＳ Ｐゴシック" pitchFamily="34" charset="-128"/>
                  <a:cs typeface="+mn-cs"/>
                </a:rPr>
                <a:t>Life</a:t>
              </a:r>
              <a:r>
                <a:rPr lang="en-US" altLang="en-US" sz="1700" kern="1200" dirty="0">
                  <a:solidFill>
                    <a:srgbClr val="002060"/>
                  </a:solidFill>
                  <a:latin typeface="Calibri"/>
                  <a:ea typeface="ＭＳ Ｐゴシック" pitchFamily="34" charset="-128"/>
                  <a:cs typeface="+mn-cs"/>
                </a:rPr>
                <a:t>, Earth </a:t>
              </a:r>
              <a:r>
                <a:rPr lang="en-US" altLang="en-US" sz="1700" kern="1200" dirty="0" smtClean="0">
                  <a:solidFill>
                    <a:srgbClr val="002060"/>
                  </a:solidFill>
                  <a:latin typeface="Calibri"/>
                  <a:ea typeface="ＭＳ Ｐゴシック" pitchFamily="34" charset="-128"/>
                  <a:cs typeface="+mn-cs"/>
                </a:rPr>
                <a:t>and</a:t>
              </a:r>
            </a:p>
            <a:p>
              <a:pPr indent="-285750" algn="ctr" defTabSz="449263">
                <a:buClrTx/>
                <a:buFontTx/>
                <a:buNone/>
                <a:defRPr/>
              </a:pPr>
              <a:r>
                <a:rPr lang="en-US" altLang="en-US" sz="1700" kern="1200" dirty="0" smtClean="0">
                  <a:solidFill>
                    <a:srgbClr val="002060"/>
                  </a:solidFill>
                  <a:latin typeface="Calibri"/>
                  <a:ea typeface="ＭＳ Ｐゴシック" pitchFamily="34" charset="-128"/>
                  <a:cs typeface="+mn-cs"/>
                </a:rPr>
                <a:t>Engineering </a:t>
              </a:r>
              <a:r>
                <a:rPr lang="en-US" altLang="en-US" sz="1700" kern="1200" dirty="0">
                  <a:solidFill>
                    <a:srgbClr val="002060"/>
                  </a:solidFill>
                  <a:latin typeface="Calibri"/>
                  <a:ea typeface="ＭＳ Ｐゴシック" pitchFamily="34" charset="-128"/>
                  <a:cs typeface="+mn-cs"/>
                </a:rPr>
                <a:t>Sciences</a:t>
              </a:r>
            </a:p>
          </p:txBody>
        </p:sp>
        <p:sp>
          <p:nvSpPr>
            <p:cNvPr id="15" name="CuadroTexto 14"/>
            <p:cNvSpPr txBox="1"/>
            <p:nvPr/>
          </p:nvSpPr>
          <p:spPr>
            <a:xfrm>
              <a:off x="6386096" y="2876508"/>
              <a:ext cx="1981376" cy="877163"/>
            </a:xfrm>
            <a:prstGeom prst="rect">
              <a:avLst/>
            </a:prstGeom>
            <a:noFill/>
          </p:spPr>
          <p:txBody>
            <a:bodyPr wrap="none" rtlCol="0">
              <a:spAutoFit/>
            </a:bodyPr>
            <a:lstStyle/>
            <a:p>
              <a:pPr algn="ctr" defTabSz="449263">
                <a:buClrTx/>
                <a:buFontTx/>
                <a:buNone/>
                <a:defRPr/>
              </a:pPr>
              <a:r>
                <a:rPr lang="en-US" altLang="en-US" sz="1700" kern="1200" dirty="0">
                  <a:solidFill>
                    <a:srgbClr val="002060"/>
                  </a:solidFill>
                  <a:latin typeface="Calibri"/>
                  <a:ea typeface="ＭＳ Ｐゴシック" pitchFamily="34" charset="-128"/>
                  <a:cs typeface="+mn-cs"/>
                </a:rPr>
                <a:t>PhD </a:t>
              </a:r>
              <a:r>
                <a:rPr lang="en-US" altLang="en-US" sz="1700" kern="1200" dirty="0" err="1" smtClean="0">
                  <a:solidFill>
                    <a:srgbClr val="002060"/>
                  </a:solidFill>
                  <a:latin typeface="Calibri"/>
                  <a:ea typeface="ＭＳ Ｐゴシック" pitchFamily="34" charset="-128"/>
                  <a:cs typeface="+mn-cs"/>
                </a:rPr>
                <a:t>programme</a:t>
              </a:r>
              <a:r>
                <a:rPr lang="en-US" altLang="en-US" sz="1700" kern="1200" dirty="0" smtClean="0">
                  <a:solidFill>
                    <a:srgbClr val="002060"/>
                  </a:solidFill>
                  <a:latin typeface="Calibri"/>
                  <a:ea typeface="ＭＳ Ｐゴシック" pitchFamily="34" charset="-128"/>
                  <a:cs typeface="+mn-cs"/>
                </a:rPr>
                <a:t>,</a:t>
              </a:r>
            </a:p>
            <a:p>
              <a:pPr algn="ctr" defTabSz="449263">
                <a:buClrTx/>
                <a:buFontTx/>
                <a:buNone/>
                <a:defRPr/>
              </a:pPr>
              <a:r>
                <a:rPr lang="en-US" altLang="en-US" sz="1700" kern="1200" dirty="0" smtClean="0">
                  <a:solidFill>
                    <a:srgbClr val="002060"/>
                  </a:solidFill>
                  <a:latin typeface="Calibri"/>
                  <a:ea typeface="ＭＳ Ｐゴシック" pitchFamily="34" charset="-128"/>
                  <a:cs typeface="+mn-cs"/>
                </a:rPr>
                <a:t>technology </a:t>
              </a:r>
              <a:r>
                <a:rPr lang="en-US" altLang="en-US" sz="1700" kern="1200" dirty="0">
                  <a:solidFill>
                    <a:srgbClr val="002060"/>
                  </a:solidFill>
                  <a:latin typeface="Calibri"/>
                  <a:ea typeface="ＭＳ Ｐゴシック" pitchFamily="34" charset="-128"/>
                  <a:cs typeface="+mn-cs"/>
                </a:rPr>
                <a:t>transfer</a:t>
              </a:r>
              <a:r>
                <a:rPr lang="en-US" altLang="en-US" sz="1700" kern="1200" dirty="0" smtClean="0">
                  <a:solidFill>
                    <a:srgbClr val="002060"/>
                  </a:solidFill>
                  <a:latin typeface="Calibri"/>
                  <a:ea typeface="ＭＳ Ｐゴシック" pitchFamily="34" charset="-128"/>
                  <a:cs typeface="+mn-cs"/>
                </a:rPr>
                <a:t>,</a:t>
              </a:r>
            </a:p>
            <a:p>
              <a:pPr algn="ctr" defTabSz="449263">
                <a:buClrTx/>
                <a:buFontTx/>
                <a:buNone/>
                <a:defRPr/>
              </a:pPr>
              <a:r>
                <a:rPr lang="en-US" altLang="en-US" sz="1700" kern="1200" dirty="0" smtClean="0">
                  <a:solidFill>
                    <a:srgbClr val="002060"/>
                  </a:solidFill>
                  <a:latin typeface="Calibri"/>
                  <a:ea typeface="ＭＳ Ｐゴシック" pitchFamily="34" charset="-128"/>
                  <a:cs typeface="+mn-cs"/>
                </a:rPr>
                <a:t> </a:t>
              </a:r>
              <a:r>
                <a:rPr lang="en-US" altLang="en-US" sz="1700" kern="1200" dirty="0">
                  <a:solidFill>
                    <a:srgbClr val="002060"/>
                  </a:solidFill>
                  <a:latin typeface="Calibri"/>
                  <a:ea typeface="ＭＳ Ｐゴシック" pitchFamily="34" charset="-128"/>
                  <a:cs typeface="+mn-cs"/>
                </a:rPr>
                <a:t>public engagement</a:t>
              </a:r>
            </a:p>
          </p:txBody>
        </p:sp>
        <p:sp>
          <p:nvSpPr>
            <p:cNvPr id="32" name="Redondear rectángulo de esquina del mismo lado 31"/>
            <p:cNvSpPr/>
            <p:nvPr/>
          </p:nvSpPr>
          <p:spPr>
            <a:xfrm>
              <a:off x="628567" y="1969789"/>
              <a:ext cx="2664000" cy="822837"/>
            </a:xfrm>
            <a:prstGeom prst="round2SameRect">
              <a:avLst/>
            </a:prstGeom>
            <a:blipFill dpi="0" rotWithShape="1">
              <a:blip r:embed="rId6"/>
              <a:srcRect/>
              <a:tile tx="-63500" ty="-787400" sx="80000" sy="8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noFill/>
                <a:latin typeface="Calibri"/>
              </a:endParaRPr>
            </a:p>
          </p:txBody>
        </p:sp>
        <p:sp>
          <p:nvSpPr>
            <p:cNvPr id="33" name="Redondear rectángulo de esquina del mismo lado 32"/>
            <p:cNvSpPr/>
            <p:nvPr/>
          </p:nvSpPr>
          <p:spPr>
            <a:xfrm>
              <a:off x="3560911" y="1969789"/>
              <a:ext cx="2376001" cy="822837"/>
            </a:xfrm>
            <a:prstGeom prst="round2SameRect">
              <a:avLst/>
            </a:prstGeom>
            <a:blipFill dpi="0" rotWithShape="1">
              <a:blip r:embed="rId7"/>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sp>
          <p:nvSpPr>
            <p:cNvPr id="34" name="Redondear rectángulo de esquina del mismo lado 33"/>
            <p:cNvSpPr/>
            <p:nvPr/>
          </p:nvSpPr>
          <p:spPr>
            <a:xfrm>
              <a:off x="6188782" y="1969789"/>
              <a:ext cx="2376001" cy="822837"/>
            </a:xfrm>
            <a:prstGeom prst="round2SameRect">
              <a:avLst/>
            </a:prstGeom>
            <a:blipFill dpi="0" rotWithShape="1">
              <a:blip r:embed="rId8"/>
              <a:srcRect/>
              <a:tile tx="-381000" ty="-292100" sx="40000" sy="40000" flip="none" algn="tl"/>
            </a:blip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457200">
                <a:buClrTx/>
                <a:buFontTx/>
                <a:buNone/>
              </a:pPr>
              <a:endParaRPr lang="es-ES" sz="1800" kern="1200">
                <a:solidFill>
                  <a:prstClr val="white"/>
                </a:solidFill>
                <a:latin typeface="Calibri"/>
              </a:endParaRPr>
            </a:p>
          </p:txBody>
        </p:sp>
      </p:grpSp>
    </p:spTree>
    <p:extLst>
      <p:ext uri="{BB962C8B-B14F-4D97-AF65-F5344CB8AC3E}">
        <p14:creationId xmlns:p14="http://schemas.microsoft.com/office/powerpoint/2010/main" val="3681340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anim calcmode="lin" valueType="num">
                                      <p:cBhvr>
                                        <p:cTn id="8" dur="250" fill="hold"/>
                                        <p:tgtEl>
                                          <p:spTgt spid="35"/>
                                        </p:tgtEl>
                                        <p:attrNameLst>
                                          <p:attrName>ppt_x</p:attrName>
                                        </p:attrNameLst>
                                      </p:cBhvr>
                                      <p:tavLst>
                                        <p:tav tm="0">
                                          <p:val>
                                            <p:strVal val="#ppt_x"/>
                                          </p:val>
                                        </p:tav>
                                        <p:tav tm="100000">
                                          <p:val>
                                            <p:strVal val="#ppt_x"/>
                                          </p:val>
                                        </p:tav>
                                      </p:tavLst>
                                    </p:anim>
                                    <p:anim calcmode="lin" valueType="num">
                                      <p:cBhvr>
                                        <p:cTn id="9" dur="250" fill="hold"/>
                                        <p:tgtEl>
                                          <p:spTgt spid="3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50"/>
                                        <p:tgtEl>
                                          <p:spTgt spid="36"/>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250"/>
                                        <p:tgtEl>
                                          <p:spTgt spid="26"/>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250"/>
                                        <p:tgtEl>
                                          <p:spTgt spid="25"/>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50"/>
                                        <p:tgtEl>
                                          <p:spTgt spid="8"/>
                                        </p:tgtEl>
                                      </p:cBhvr>
                                    </p:animEffect>
                                  </p:childTnLst>
                                </p:cTn>
                              </p:par>
                              <p:par>
                                <p:cTn id="25" presetID="10" presetClass="entr" presetSubtype="0"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nodeType="withEffect">
                                  <p:stCondLst>
                                    <p:cond delay="10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nodeType="withEffect">
                                  <p:stCondLst>
                                    <p:cond delay="10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25"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037" y="2808973"/>
            <a:ext cx="2452510" cy="2510416"/>
          </a:xfrm>
          <a:prstGeom prst="ellipse">
            <a:avLst/>
          </a:prstGeom>
          <a:blipFill dpi="0"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sp>
        <p:nvSpPr>
          <p:cNvPr id="35" name="Oval 34"/>
          <p:cNvSpPr/>
          <p:nvPr/>
        </p:nvSpPr>
        <p:spPr>
          <a:xfrm>
            <a:off x="2239781" y="1597992"/>
            <a:ext cx="2452510" cy="251041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sp>
        <p:nvSpPr>
          <p:cNvPr id="36" name="Oval 35"/>
          <p:cNvSpPr/>
          <p:nvPr/>
        </p:nvSpPr>
        <p:spPr>
          <a:xfrm>
            <a:off x="4481533" y="1582575"/>
            <a:ext cx="2452510" cy="251041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sp>
        <p:nvSpPr>
          <p:cNvPr id="34" name="Oval 33"/>
          <p:cNvSpPr/>
          <p:nvPr/>
        </p:nvSpPr>
        <p:spPr>
          <a:xfrm>
            <a:off x="6226125" y="2794535"/>
            <a:ext cx="2452510" cy="2510416"/>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sp>
        <p:nvSpPr>
          <p:cNvPr id="2" name="Título 1"/>
          <p:cNvSpPr>
            <a:spLocks noGrp="1"/>
          </p:cNvSpPr>
          <p:nvPr>
            <p:ph type="title"/>
          </p:nvPr>
        </p:nvSpPr>
        <p:spPr>
          <a:xfrm>
            <a:off x="449037" y="223405"/>
            <a:ext cx="8229598" cy="762810"/>
          </a:xfrm>
        </p:spPr>
        <p:txBody>
          <a:bodyPr/>
          <a:lstStyle/>
          <a:p>
            <a:r>
              <a:rPr lang="es-ES" sz="3600" dirty="0" err="1" smtClean="0"/>
              <a:t>Earth</a:t>
            </a:r>
            <a:r>
              <a:rPr lang="es-ES" sz="3600" dirty="0" smtClean="0"/>
              <a:t> </a:t>
            </a:r>
            <a:r>
              <a:rPr lang="es-ES" sz="3600" dirty="0" err="1" smtClean="0"/>
              <a:t>Science</a:t>
            </a:r>
            <a:r>
              <a:rPr lang="es-ES" sz="3600" dirty="0" smtClean="0"/>
              <a:t> </a:t>
            </a:r>
            <a:r>
              <a:rPr lang="es-ES" sz="3600" dirty="0" err="1" smtClean="0"/>
              <a:t>Department</a:t>
            </a:r>
            <a:endParaRPr lang="es-ES" sz="3600" dirty="0"/>
          </a:p>
        </p:txBody>
      </p:sp>
      <p:sp>
        <p:nvSpPr>
          <p:cNvPr id="21" name="TextBox 30"/>
          <p:cNvSpPr txBox="1">
            <a:spLocks noChangeArrowheads="1"/>
          </p:cNvSpPr>
          <p:nvPr/>
        </p:nvSpPr>
        <p:spPr bwMode="auto">
          <a:xfrm>
            <a:off x="394185" y="3689017"/>
            <a:ext cx="2562225" cy="850618"/>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Computational Earth Sciences</a:t>
            </a:r>
          </a:p>
        </p:txBody>
      </p:sp>
      <p:sp>
        <p:nvSpPr>
          <p:cNvPr id="23" name="TextBox 30"/>
          <p:cNvSpPr txBox="1">
            <a:spLocks noChangeArrowheads="1"/>
          </p:cNvSpPr>
          <p:nvPr/>
        </p:nvSpPr>
        <p:spPr bwMode="auto">
          <a:xfrm>
            <a:off x="2366747" y="2127595"/>
            <a:ext cx="2059937" cy="122867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Climate Prediction</a:t>
            </a:r>
          </a:p>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Modelling</a:t>
            </a:r>
          </a:p>
        </p:txBody>
      </p:sp>
      <p:sp>
        <p:nvSpPr>
          <p:cNvPr id="25" name="TextBox 30"/>
          <p:cNvSpPr txBox="1">
            <a:spLocks noChangeArrowheads="1"/>
          </p:cNvSpPr>
          <p:nvPr/>
        </p:nvSpPr>
        <p:spPr bwMode="auto">
          <a:xfrm>
            <a:off x="4572000" y="2127594"/>
            <a:ext cx="2240280" cy="1228670"/>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Atmospheric Composition</a:t>
            </a:r>
          </a:p>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Modelling</a:t>
            </a:r>
          </a:p>
        </p:txBody>
      </p:sp>
      <p:sp>
        <p:nvSpPr>
          <p:cNvPr id="27" name="TextBox 30"/>
          <p:cNvSpPr txBox="1">
            <a:spLocks noChangeArrowheads="1"/>
          </p:cNvSpPr>
          <p:nvPr/>
        </p:nvSpPr>
        <p:spPr bwMode="auto">
          <a:xfrm>
            <a:off x="6476289" y="3689016"/>
            <a:ext cx="1952193" cy="850618"/>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buClrTx/>
              <a:buFontTx/>
              <a:buNone/>
              <a:defRPr/>
            </a:pPr>
            <a:r>
              <a:rPr lang="en-US" altLang="ca-ES" sz="2400" b="1" kern="1200" dirty="0" smtClean="0">
                <a:solidFill>
                  <a:prstClr val="white"/>
                </a:solidFill>
                <a:latin typeface="Calibri" panose="020F0502020204030204" pitchFamily="34" charset="0"/>
                <a:cs typeface="+mn-cs"/>
              </a:rPr>
              <a:t>Earth  System Services</a:t>
            </a:r>
          </a:p>
        </p:txBody>
      </p:sp>
      <p:sp>
        <p:nvSpPr>
          <p:cNvPr id="39" name="Marcador de contenido 2"/>
          <p:cNvSpPr txBox="1">
            <a:spLocks/>
          </p:cNvSpPr>
          <p:nvPr/>
        </p:nvSpPr>
        <p:spPr bwMode="auto">
          <a:xfrm>
            <a:off x="848326" y="842448"/>
            <a:ext cx="7677836" cy="73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a:spcBef>
                <a:spcPct val="20000"/>
              </a:spcBef>
              <a:buClrTx/>
              <a:buFontTx/>
              <a:buNone/>
            </a:pPr>
            <a:r>
              <a:rPr lang="en-US" altLang="es-ES" sz="2000" kern="1200" dirty="0">
                <a:solidFill>
                  <a:srgbClr val="414141"/>
                </a:solidFill>
                <a:latin typeface="Calibri"/>
                <a:cs typeface="+mn-cs"/>
              </a:rPr>
              <a:t>Environmental modelling and forecasting, with a particular focus on weather, climate and air quality</a:t>
            </a:r>
          </a:p>
        </p:txBody>
      </p:sp>
      <p:cxnSp>
        <p:nvCxnSpPr>
          <p:cNvPr id="50" name="Conector recto 11"/>
          <p:cNvCxnSpPr/>
          <p:nvPr/>
        </p:nvCxnSpPr>
        <p:spPr>
          <a:xfrm>
            <a:off x="2730551" y="5790855"/>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2726425" y="5315813"/>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6424" y="5028837"/>
            <a:ext cx="0" cy="762021"/>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975" y="4710928"/>
            <a:ext cx="6089335" cy="1898137"/>
          </a:xfrm>
          <a:prstGeom prst="rect">
            <a:avLst/>
          </a:prstGeom>
        </p:spPr>
        <p:txBody>
          <a:bodyPr wrap="square">
            <a:spAutoFit/>
          </a:bodyPr>
          <a:lstStyle/>
          <a:p>
            <a:pPr defTabSz="457200">
              <a:buClrTx/>
              <a:buFontTx/>
              <a:buNone/>
              <a:defRPr/>
            </a:pPr>
            <a:r>
              <a:rPr lang="en-US" sz="1600" kern="1200" dirty="0" smtClean="0">
                <a:solidFill>
                  <a:srgbClr val="004890"/>
                </a:solidFill>
                <a:latin typeface="Calibri" panose="020F0502020204030204" pitchFamily="34" charset="0"/>
                <a:ea typeface="+mn-ea"/>
                <a:cs typeface="+mn-cs"/>
              </a:rPr>
              <a:t>Director: </a:t>
            </a:r>
            <a:r>
              <a:rPr lang="en-US" sz="2000" b="1" kern="1200" dirty="0" smtClean="0">
                <a:solidFill>
                  <a:srgbClr val="414141"/>
                </a:solidFill>
                <a:latin typeface="Calibri" panose="020F0502020204030204" pitchFamily="34" charset="0"/>
                <a:ea typeface="+mn-ea"/>
                <a:cs typeface="+mn-cs"/>
              </a:rPr>
              <a:t>Francisco </a:t>
            </a:r>
            <a:r>
              <a:rPr lang="en-US" sz="2000" b="1" kern="1200" dirty="0" err="1" smtClean="0">
                <a:solidFill>
                  <a:srgbClr val="414141"/>
                </a:solidFill>
                <a:latin typeface="Calibri" panose="020F0502020204030204" pitchFamily="34" charset="0"/>
                <a:ea typeface="+mn-ea"/>
                <a:cs typeface="+mn-cs"/>
              </a:rPr>
              <a:t>Doblas</a:t>
            </a:r>
            <a:r>
              <a:rPr lang="en-US" sz="2000" b="1" kern="1200" dirty="0" smtClean="0">
                <a:solidFill>
                  <a:srgbClr val="414141"/>
                </a:solidFill>
                <a:latin typeface="Calibri" panose="020F0502020204030204" pitchFamily="34" charset="0"/>
                <a:ea typeface="+mn-ea"/>
                <a:cs typeface="+mn-cs"/>
              </a:rPr>
              <a:t>-Reyes</a:t>
            </a:r>
            <a:endParaRPr lang="en-US" sz="2000" b="1" kern="1200" dirty="0">
              <a:solidFill>
                <a:srgbClr val="414141"/>
              </a:solidFill>
              <a:latin typeface="Calibri" panose="020F0502020204030204" pitchFamily="34" charset="0"/>
              <a:ea typeface="+mn-ea"/>
              <a:cs typeface="+mn-cs"/>
            </a:endParaRPr>
          </a:p>
          <a:p>
            <a:pPr marL="623888" indent="-268288" defTabSz="457200">
              <a:lnSpc>
                <a:spcPct val="150000"/>
              </a:lnSpc>
              <a:buClrTx/>
              <a:buFont typeface="Arial" panose="020B0604020202020204" pitchFamily="34" charset="0"/>
              <a:buChar char="•"/>
              <a:defRPr/>
            </a:pPr>
            <a:r>
              <a:rPr lang="en-US" sz="2100" kern="1200" dirty="0" smtClean="0">
                <a:solidFill>
                  <a:srgbClr val="004890"/>
                </a:solidFill>
                <a:latin typeface="Calibri" panose="020F0502020204030204" pitchFamily="34" charset="0"/>
                <a:ea typeface="+mn-ea"/>
                <a:cs typeface="+mn-cs"/>
              </a:rPr>
              <a:t>72 people</a:t>
            </a:r>
            <a:endParaRPr lang="en-US" sz="2100" kern="1200" dirty="0">
              <a:solidFill>
                <a:srgbClr val="004890"/>
              </a:solidFill>
              <a:latin typeface="Calibri" panose="020F0502020204030204" pitchFamily="34" charset="0"/>
              <a:ea typeface="+mn-ea"/>
              <a:cs typeface="+mn-cs"/>
            </a:endParaRPr>
          </a:p>
          <a:p>
            <a:pPr marL="623888" indent="-268288" defTabSz="457200">
              <a:lnSpc>
                <a:spcPct val="150000"/>
              </a:lnSpc>
              <a:buClrTx/>
              <a:buFont typeface="Arial" panose="020B0604020202020204" pitchFamily="34" charset="0"/>
              <a:buChar char="•"/>
              <a:defRPr/>
            </a:pPr>
            <a:r>
              <a:rPr lang="en-US" sz="2100" kern="1200" dirty="0" smtClean="0">
                <a:solidFill>
                  <a:srgbClr val="004890"/>
                </a:solidFill>
                <a:latin typeface="Calibri" panose="020F0502020204030204" pitchFamily="34" charset="0"/>
                <a:ea typeface="+mn-ea"/>
                <a:cs typeface="+mn-cs"/>
              </a:rPr>
              <a:t>Leading: H2020 </a:t>
            </a:r>
            <a:r>
              <a:rPr lang="en-US" sz="2100" kern="1200" dirty="0">
                <a:solidFill>
                  <a:srgbClr val="004890"/>
                </a:solidFill>
                <a:latin typeface="Calibri" panose="020F0502020204030204" pitchFamily="34" charset="0"/>
                <a:ea typeface="+mn-ea"/>
                <a:cs typeface="+mn-cs"/>
              </a:rPr>
              <a:t>project, </a:t>
            </a:r>
            <a:r>
              <a:rPr lang="en-US" sz="2100" kern="1200" dirty="0" smtClean="0">
                <a:solidFill>
                  <a:srgbClr val="004890"/>
                </a:solidFill>
                <a:latin typeface="Calibri" panose="020F0502020204030204" pitchFamily="34" charset="0"/>
                <a:ea typeface="+mn-ea"/>
                <a:cs typeface="+mn-cs"/>
              </a:rPr>
              <a:t>COPERNICUS </a:t>
            </a:r>
            <a:r>
              <a:rPr lang="en-US" sz="2100" kern="1200" dirty="0">
                <a:solidFill>
                  <a:srgbClr val="004890"/>
                </a:solidFill>
                <a:latin typeface="Calibri" panose="020F0502020204030204" pitchFamily="34" charset="0"/>
                <a:ea typeface="+mn-ea"/>
                <a:cs typeface="+mn-cs"/>
              </a:rPr>
              <a:t>contract, ERC Consolidator Grant </a:t>
            </a:r>
            <a:r>
              <a:rPr lang="en-US" sz="2100" kern="1200" dirty="0" smtClean="0">
                <a:solidFill>
                  <a:srgbClr val="004890"/>
                </a:solidFill>
                <a:latin typeface="Calibri" panose="020F0502020204030204" pitchFamily="34" charset="0"/>
                <a:ea typeface="+mn-ea"/>
                <a:cs typeface="+mn-cs"/>
              </a:rPr>
              <a:t>and hosts </a:t>
            </a:r>
            <a:r>
              <a:rPr lang="en-US" sz="2100" kern="1200" dirty="0">
                <a:solidFill>
                  <a:srgbClr val="004890"/>
                </a:solidFill>
                <a:latin typeface="Calibri" panose="020F0502020204030204" pitchFamily="34" charset="0"/>
                <a:ea typeface="+mn-ea"/>
                <a:cs typeface="+mn-cs"/>
              </a:rPr>
              <a:t>an AXA </a:t>
            </a:r>
            <a:r>
              <a:rPr lang="en-US" sz="2100" kern="1200" dirty="0" smtClean="0">
                <a:solidFill>
                  <a:srgbClr val="004890"/>
                </a:solidFill>
                <a:latin typeface="Calibri" panose="020F0502020204030204" pitchFamily="34" charset="0"/>
                <a:ea typeface="+mn-ea"/>
                <a:cs typeface="+mn-cs"/>
              </a:rPr>
              <a:t>Chair</a:t>
            </a:r>
            <a:endParaRPr lang="en-US" sz="2100" kern="1200" dirty="0">
              <a:solidFill>
                <a:srgbClr val="004890"/>
              </a:solidFill>
              <a:latin typeface="Calibri" panose="020F0502020204030204" pitchFamily="34" charset="0"/>
              <a:ea typeface="+mn-ea"/>
              <a:cs typeface="+mn-cs"/>
            </a:endParaRPr>
          </a:p>
        </p:txBody>
      </p:sp>
    </p:spTree>
    <p:extLst>
      <p:ext uri="{BB962C8B-B14F-4D97-AF65-F5344CB8AC3E}">
        <p14:creationId xmlns:p14="http://schemas.microsoft.com/office/powerpoint/2010/main" val="22692889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1152000" y="898219"/>
            <a:ext cx="6840000" cy="4053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accent1"/>
              </a:buClr>
              <a:buSzPts val="4400"/>
              <a:buFont typeface="Calibri"/>
              <a:buNone/>
            </a:pPr>
            <a:r>
              <a:rPr lang="en-GB" sz="4400" b="1" i="0" u="none" strike="noStrike" cap="none" dirty="0">
                <a:solidFill>
                  <a:schemeClr val="accent1"/>
                </a:solidFill>
                <a:latin typeface="Calibri"/>
                <a:ea typeface="Calibri"/>
                <a:cs typeface="Calibri"/>
                <a:sym typeface="Calibri"/>
              </a:rPr>
              <a:t>Overview </a:t>
            </a:r>
            <a:r>
              <a:rPr lang="en-GB" sz="4400" b="1" i="0" u="none" strike="noStrike" cap="none" dirty="0" smtClean="0">
                <a:solidFill>
                  <a:schemeClr val="accent1"/>
                </a:solidFill>
                <a:latin typeface="Calibri"/>
                <a:ea typeface="Calibri"/>
                <a:cs typeface="Calibri"/>
                <a:sym typeface="Calibri"/>
              </a:rPr>
              <a:t>of MONARCH and HERMESv3 models for </a:t>
            </a:r>
            <a:br>
              <a:rPr lang="en-GB" sz="4400" b="1" i="0" u="none" strike="noStrike" cap="none" dirty="0" smtClean="0">
                <a:solidFill>
                  <a:schemeClr val="accent1"/>
                </a:solidFill>
                <a:latin typeface="Calibri"/>
                <a:ea typeface="Calibri"/>
                <a:cs typeface="Calibri"/>
                <a:sym typeface="Calibri"/>
              </a:rPr>
            </a:br>
            <a:r>
              <a:rPr lang="en-GB" sz="4400" b="1" i="0" u="none" strike="noStrike" cap="none" dirty="0" smtClean="0">
                <a:solidFill>
                  <a:schemeClr val="accent1"/>
                </a:solidFill>
                <a:latin typeface="Calibri"/>
                <a:ea typeface="Calibri"/>
                <a:cs typeface="Calibri"/>
                <a:sym typeface="Calibri"/>
              </a:rPr>
              <a:t>Air Quality Applications</a:t>
            </a:r>
            <a:endParaRPr sz="4400" b="1" i="0" u="none" strike="noStrike" cap="none" dirty="0">
              <a:solidFill>
                <a:schemeClr val="accent1"/>
              </a:solidFill>
              <a:latin typeface="Calibri"/>
              <a:ea typeface="Calibri"/>
              <a:cs typeface="Calibri"/>
              <a:sym typeface="Calibri"/>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27088" y="2019793"/>
            <a:ext cx="9005078" cy="4819712"/>
          </a:xfrm>
          <a:prstGeom prst="rect">
            <a:avLst/>
          </a:prstGeom>
        </p:spPr>
      </p:pic>
      <p:sp>
        <p:nvSpPr>
          <p:cNvPr id="7" name="Título 1"/>
          <p:cNvSpPr txBox="1">
            <a:spLocks/>
          </p:cNvSpPr>
          <p:nvPr/>
        </p:nvSpPr>
        <p:spPr>
          <a:xfrm>
            <a:off x="464803" y="223038"/>
            <a:ext cx="8229598"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a:t>
            </a:r>
            <a:r>
              <a:rPr lang="en-US" altLang="ca-ES" sz="2800" b="1" dirty="0" smtClean="0"/>
              <a:t>online weather-chemistry model</a:t>
            </a:r>
          </a:p>
        </p:txBody>
      </p:sp>
      <p:sp>
        <p:nvSpPr>
          <p:cNvPr id="3" name="Text Box 3"/>
          <p:cNvSpPr txBox="1">
            <a:spLocks noChangeArrowheads="1"/>
          </p:cNvSpPr>
          <p:nvPr/>
        </p:nvSpPr>
        <p:spPr bwMode="auto">
          <a:xfrm>
            <a:off x="256198" y="1006957"/>
            <a:ext cx="8603027" cy="19901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4404"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charset="0"/>
                <a:ea typeface="ＭＳ Ｐゴシック" charset="0"/>
                <a:cs typeface="DejaVu Sans" charset="0"/>
              </a:defRPr>
            </a:lvl9pPr>
          </a:lstStyle>
          <a:p>
            <a:pPr>
              <a:defRPr/>
            </a:pPr>
            <a:r>
              <a:rPr lang="en-GB" sz="2200" dirty="0" smtClean="0">
                <a:latin typeface="Calibri" panose="020F0502020204030204" pitchFamily="34" charset="0"/>
              </a:rPr>
              <a:t>· </a:t>
            </a:r>
            <a:r>
              <a:rPr lang="en-GB" sz="2200" b="1" i="1" dirty="0" smtClean="0">
                <a:latin typeface="Calibri" panose="020F0502020204030204" pitchFamily="34" charset="0"/>
              </a:rPr>
              <a:t>Multiscale</a:t>
            </a:r>
            <a:r>
              <a:rPr lang="en-GB" sz="2200" dirty="0" smtClean="0">
                <a:latin typeface="Calibri" panose="020F0502020204030204" pitchFamily="34" charset="0"/>
              </a:rPr>
              <a:t>: global to regional (up to 1km) scales allowed </a:t>
            </a:r>
          </a:p>
          <a:p>
            <a:pPr>
              <a:defRPr/>
            </a:pPr>
            <a:r>
              <a:rPr lang="es-ES" sz="2200" dirty="0" smtClean="0">
                <a:latin typeface="Calibri" panose="020F0502020204030204" pitchFamily="34" charset="0"/>
              </a:rPr>
              <a:t>· </a:t>
            </a:r>
            <a:r>
              <a:rPr lang="en-GB" sz="2200" dirty="0">
                <a:latin typeface="Calibri" panose="020F0502020204030204" pitchFamily="34" charset="0"/>
              </a:rPr>
              <a:t>Fully </a:t>
            </a:r>
            <a:r>
              <a:rPr lang="en-GB" sz="2200" b="1" i="1" dirty="0">
                <a:latin typeface="Calibri" panose="020F0502020204030204" pitchFamily="34" charset="0"/>
              </a:rPr>
              <a:t>on-line</a:t>
            </a:r>
            <a:r>
              <a:rPr lang="en-GB" sz="2200" dirty="0">
                <a:latin typeface="Calibri" panose="020F0502020204030204" pitchFamily="34" charset="0"/>
              </a:rPr>
              <a:t> coupling: </a:t>
            </a:r>
            <a:r>
              <a:rPr lang="en-GB" sz="2200" dirty="0" smtClean="0">
                <a:latin typeface="Calibri" panose="020F0502020204030204" pitchFamily="34" charset="0"/>
              </a:rPr>
              <a:t>weather-chemistry </a:t>
            </a:r>
            <a:r>
              <a:rPr lang="en-GB" sz="2200" dirty="0">
                <a:latin typeface="Calibri" panose="020F0502020204030204" pitchFamily="34" charset="0"/>
              </a:rPr>
              <a:t>feedback processes </a:t>
            </a:r>
            <a:r>
              <a:rPr lang="en-GB" sz="2200" dirty="0" smtClean="0">
                <a:latin typeface="Calibri" panose="020F0502020204030204" pitchFamily="34" charset="0"/>
              </a:rPr>
              <a:t>allowed</a:t>
            </a:r>
          </a:p>
          <a:p>
            <a:pPr>
              <a:defRPr/>
            </a:pPr>
            <a:r>
              <a:rPr lang="en-GB" sz="2200" dirty="0" smtClean="0">
                <a:latin typeface="Calibri" panose="020F0502020204030204" pitchFamily="34" charset="0"/>
              </a:rPr>
              <a:t>· Enhancement with a </a:t>
            </a:r>
            <a:r>
              <a:rPr lang="en-GB" sz="2200" b="1" i="1" dirty="0" smtClean="0">
                <a:latin typeface="Calibri" panose="020F0502020204030204" pitchFamily="34" charset="0"/>
              </a:rPr>
              <a:t>data assimilation</a:t>
            </a:r>
            <a:r>
              <a:rPr lang="en-GB" sz="2200" dirty="0" smtClean="0">
                <a:latin typeface="Calibri" panose="020F0502020204030204" pitchFamily="34" charset="0"/>
              </a:rPr>
              <a:t> system</a:t>
            </a:r>
          </a:p>
        </p:txBody>
      </p:sp>
      <p:pic>
        <p:nvPicPr>
          <p:cNvPr id="14"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 y="6296828"/>
            <a:ext cx="2398713" cy="72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994485" y="6485927"/>
            <a:ext cx="4353776" cy="315044"/>
          </a:xfrm>
          <a:prstGeom prst="rect">
            <a:avLst/>
          </a:prstGeom>
          <a:noFill/>
        </p:spPr>
        <p:txBody>
          <a:bodyPr wrap="square" rtlCol="0">
            <a:spAutoFit/>
          </a:bodyPr>
          <a:lstStyle/>
          <a:p>
            <a:pPr algn="r"/>
            <a:r>
              <a:rPr lang="en-US" dirty="0" smtClean="0">
                <a:solidFill>
                  <a:srgbClr val="FF0000"/>
                </a:solidFill>
                <a:latin typeface="Calibri" panose="020F0502020204030204" pitchFamily="34" charset="0"/>
              </a:rPr>
              <a:t>Dust module is known as </a:t>
            </a:r>
            <a:r>
              <a:rPr lang="en-US" b="1" dirty="0" smtClean="0">
                <a:solidFill>
                  <a:srgbClr val="FF0000"/>
                </a:solidFill>
                <a:latin typeface="Calibri" panose="020F0502020204030204" pitchFamily="34" charset="0"/>
              </a:rPr>
              <a:t>NMMB/BSC-Dust</a:t>
            </a:r>
          </a:p>
        </p:txBody>
      </p:sp>
      <p:grpSp>
        <p:nvGrpSpPr>
          <p:cNvPr id="8" name="Grupo 6"/>
          <p:cNvGrpSpPr/>
          <p:nvPr/>
        </p:nvGrpSpPr>
        <p:grpSpPr>
          <a:xfrm>
            <a:off x="514238" y="4437126"/>
            <a:ext cx="3240360" cy="1825031"/>
            <a:chOff x="179512" y="1196751"/>
            <a:chExt cx="8832125" cy="5489910"/>
          </a:xfrm>
        </p:grpSpPr>
        <p:pic>
          <p:nvPicPr>
            <p:cNvPr id="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340" t="19806" r="7927" b="22552"/>
            <a:stretch/>
          </p:blipFill>
          <p:spPr bwMode="auto">
            <a:xfrm>
              <a:off x="1768077" y="2716427"/>
              <a:ext cx="4119137" cy="19646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Imagen 17" descr="BSC-ES_FORECAST_NOx_MAXD1.gif"/>
            <p:cNvPicPr>
              <a:picLocks noChangeAspect="1"/>
            </p:cNvPicPr>
            <p:nvPr/>
          </p:nvPicPr>
          <p:blipFill rotWithShape="1">
            <a:blip r:embed="rId6" cstate="print">
              <a:extLst>
                <a:ext uri="{28A0092B-C50C-407E-A947-70E740481C1C}">
                  <a14:useLocalDpi xmlns:a14="http://schemas.microsoft.com/office/drawing/2010/main" val="0"/>
                </a:ext>
              </a:extLst>
            </a:blip>
            <a:srcRect l="20201" t="10100" r="19984" b="10364"/>
            <a:stretch/>
          </p:blipFill>
          <p:spPr>
            <a:xfrm>
              <a:off x="5076056" y="3933056"/>
              <a:ext cx="2220744" cy="2214739"/>
            </a:xfrm>
            <a:prstGeom prst="rect">
              <a:avLst/>
            </a:prstGeom>
          </p:spPr>
        </p:pic>
        <p:pic>
          <p:nvPicPr>
            <p:cNvPr id="11" name="Imagen 18"/>
            <p:cNvPicPr>
              <a:picLocks noChangeAspect="1"/>
            </p:cNvPicPr>
            <p:nvPr/>
          </p:nvPicPr>
          <p:blipFill rotWithShape="1">
            <a:blip r:embed="rId7"/>
            <a:srcRect l="7873" t="8796" r="8184" b="7193"/>
            <a:stretch/>
          </p:blipFill>
          <p:spPr>
            <a:xfrm>
              <a:off x="7092280" y="5229200"/>
              <a:ext cx="1919357" cy="1457461"/>
            </a:xfrm>
            <a:prstGeom prst="rect">
              <a:avLst/>
            </a:prstGeom>
          </p:spPr>
        </p:pic>
        <p:pic>
          <p:nvPicPr>
            <p:cNvPr id="12" name="Imagen 19"/>
            <p:cNvPicPr>
              <a:picLocks noChangeAspect="1"/>
            </p:cNvPicPr>
            <p:nvPr/>
          </p:nvPicPr>
          <p:blipFill>
            <a:blip r:embed="rId8">
              <a:clrChange>
                <a:clrFrom>
                  <a:srgbClr val="FFFFFF"/>
                </a:clrFrom>
                <a:clrTo>
                  <a:srgbClr val="FFFFFF">
                    <a:alpha val="0"/>
                  </a:srgbClr>
                </a:clrTo>
              </a:clrChange>
            </a:blip>
            <a:stretch>
              <a:fillRect/>
            </a:stretch>
          </p:blipFill>
          <p:spPr>
            <a:xfrm>
              <a:off x="179512" y="1196751"/>
              <a:ext cx="2812504" cy="2836299"/>
            </a:xfrm>
            <a:prstGeom prst="rect">
              <a:avLst/>
            </a:prstGeom>
          </p:spPr>
        </p:pic>
        <p:sp>
          <p:nvSpPr>
            <p:cNvPr id="15" name="Flecha izquierda y derecha 20"/>
            <p:cNvSpPr/>
            <p:nvPr/>
          </p:nvSpPr>
          <p:spPr>
            <a:xfrm rot="1800000">
              <a:off x="1072346" y="4125428"/>
              <a:ext cx="7416825" cy="936106"/>
            </a:xfrm>
            <a:prstGeom prst="leftRightArrow">
              <a:avLst/>
            </a:prstGeom>
            <a:solidFill>
              <a:srgbClr val="008000"/>
            </a:solidFill>
            <a:scene3d>
              <a:camera prst="orthographicFront">
                <a:rot lat="1500000" lon="0" rev="21599984"/>
              </a:camera>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rPr>
                <a:t>Multiscale Model from Global to Local Scales</a:t>
              </a:r>
              <a:endParaRPr lang="en-GB" dirty="0">
                <a:solidFill>
                  <a:schemeClr val="tx1"/>
                </a:solidFill>
              </a:endParaRPr>
            </a:p>
          </p:txBody>
        </p:sp>
      </p:grpSp>
    </p:spTree>
    <p:extLst>
      <p:ext uri="{BB962C8B-B14F-4D97-AF65-F5344CB8AC3E}">
        <p14:creationId xmlns:p14="http://schemas.microsoft.com/office/powerpoint/2010/main" val="157983424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464803" y="223038"/>
            <a:ext cx="8229598" cy="858192"/>
          </a:xfrm>
          <a:prstGeom prst="rect">
            <a:avLst/>
          </a:prstGeom>
        </p:spPr>
        <p:txBody>
          <a:bodyPr/>
          <a:lst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a:lstStyle>
          <a:p>
            <a:pPr algn="ctr"/>
            <a:r>
              <a:rPr lang="en-US" altLang="ca-ES" sz="3500" b="1" dirty="0" smtClean="0"/>
              <a:t>MONARCH forecasts </a:t>
            </a:r>
          </a:p>
        </p:txBody>
      </p:sp>
      <p:sp>
        <p:nvSpPr>
          <p:cNvPr id="2" name="Slide Number Placeholder 1"/>
          <p:cNvSpPr>
            <a:spLocks noGrp="1"/>
          </p:cNvSpPr>
          <p:nvPr>
            <p:ph type="sldNum" sz="quarter" idx="4294967295"/>
          </p:nvPr>
        </p:nvSpPr>
        <p:spPr>
          <a:xfrm>
            <a:off x="8604448" y="6507662"/>
            <a:ext cx="442392" cy="422586"/>
          </a:xfrm>
          <a:prstGeom prst="rect">
            <a:avLst/>
          </a:prstGeom>
        </p:spPr>
        <p:txBody>
          <a:bodyPr/>
          <a:lstStyle/>
          <a:p>
            <a:fld id="{4A490C5D-AEA8-4823-B9B3-806910A0ECF7}" type="slidenum">
              <a:rPr lang="es-ES" smtClean="0"/>
              <a:pPr/>
              <a:t>8</a:t>
            </a:fld>
            <a:endParaRPr lang="es-ES" dirty="0"/>
          </a:p>
        </p:txBody>
      </p:sp>
      <p:pic>
        <p:nvPicPr>
          <p:cNvPr id="14"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 y="6296828"/>
            <a:ext cx="2398713" cy="72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n 3"/>
          <p:cNvPicPr>
            <a:picLocks noChangeAspect="1"/>
          </p:cNvPicPr>
          <p:nvPr/>
        </p:nvPicPr>
        <p:blipFill rotWithShape="1">
          <a:blip r:embed="rId4"/>
          <a:srcRect l="51743"/>
          <a:stretch/>
        </p:blipFill>
        <p:spPr>
          <a:xfrm>
            <a:off x="437154" y="1712286"/>
            <a:ext cx="4092508" cy="3231105"/>
          </a:xfrm>
          <a:prstGeom prst="rect">
            <a:avLst/>
          </a:prstGeom>
        </p:spPr>
      </p:pic>
      <p:sp>
        <p:nvSpPr>
          <p:cNvPr id="6" name="Rectángulo 5"/>
          <p:cNvSpPr/>
          <p:nvPr/>
        </p:nvSpPr>
        <p:spPr>
          <a:xfrm>
            <a:off x="464803" y="4948125"/>
            <a:ext cx="3773539" cy="1354687"/>
          </a:xfrm>
          <a:prstGeom prst="rect">
            <a:avLst/>
          </a:prstGeom>
        </p:spPr>
        <p:txBody>
          <a:bodyPr wrap="square">
            <a:spAutoFit/>
          </a:bodyPr>
          <a:lstStyle/>
          <a:p>
            <a:pPr marL="285750" lvl="0" indent="-285750">
              <a:buFont typeface="Wingdings" charset="2"/>
              <a:buChar char="ü"/>
            </a:pPr>
            <a:r>
              <a:rPr lang="en-US" sz="2000" i="1" dirty="0" smtClean="0">
                <a:solidFill>
                  <a:srgbClr val="000000"/>
                </a:solidFill>
                <a:latin typeface="Calibri" panose="020F0502020204030204" pitchFamily="34" charset="0"/>
              </a:rPr>
              <a:t>MONARCH contributes </a:t>
            </a:r>
            <a:r>
              <a:rPr lang="en-US" sz="2000" i="1" dirty="0">
                <a:solidFill>
                  <a:srgbClr val="000000"/>
                </a:solidFill>
                <a:latin typeface="Calibri" panose="020F0502020204030204" pitchFamily="34" charset="0"/>
              </a:rPr>
              <a:t>to the </a:t>
            </a:r>
            <a:r>
              <a:rPr lang="en-US" sz="2000" b="1" i="1" dirty="0">
                <a:latin typeface="Calibri" panose="020F0502020204030204" pitchFamily="34" charset="0"/>
              </a:rPr>
              <a:t>ICAP</a:t>
            </a:r>
            <a:r>
              <a:rPr lang="en-US" sz="2000" b="1" i="1" dirty="0">
                <a:solidFill>
                  <a:srgbClr val="000000"/>
                </a:solidFill>
                <a:latin typeface="Calibri" panose="020F0502020204030204" pitchFamily="34" charset="0"/>
              </a:rPr>
              <a:t> </a:t>
            </a:r>
            <a:r>
              <a:rPr lang="en-US" sz="2000" b="1" i="1" dirty="0" smtClean="0">
                <a:solidFill>
                  <a:srgbClr val="000000"/>
                </a:solidFill>
                <a:latin typeface="Calibri" panose="020F0502020204030204" pitchFamily="34" charset="0"/>
              </a:rPr>
              <a:t>global forecast aerosol </a:t>
            </a:r>
            <a:r>
              <a:rPr lang="en-US" sz="2000" i="1" dirty="0" smtClean="0">
                <a:solidFill>
                  <a:srgbClr val="000000"/>
                </a:solidFill>
                <a:latin typeface="Calibri" panose="020F0502020204030204" pitchFamily="34" charset="0"/>
              </a:rPr>
              <a:t>multi-model ensemble </a:t>
            </a:r>
            <a:r>
              <a:rPr lang="en-US" sz="2000" i="1" dirty="0" smtClean="0">
                <a:solidFill>
                  <a:srgbClr val="000000"/>
                </a:solidFill>
                <a:latin typeface="Calibri" panose="020F0502020204030204" pitchFamily="34" charset="0"/>
                <a:hlinkClick r:id="rId5"/>
              </a:rPr>
              <a:t>http</a:t>
            </a:r>
            <a:r>
              <a:rPr lang="en-US" sz="2000" i="1" dirty="0">
                <a:solidFill>
                  <a:srgbClr val="000000"/>
                </a:solidFill>
                <a:latin typeface="Calibri" panose="020F0502020204030204" pitchFamily="34" charset="0"/>
                <a:hlinkClick r:id="rId5"/>
              </a:rPr>
              <a:t>://icap.atmos.und.edu</a:t>
            </a:r>
            <a:endParaRPr lang="en-US" sz="2000" i="1" dirty="0">
              <a:solidFill>
                <a:srgbClr val="000000"/>
              </a:solidFill>
              <a:latin typeface="Calibri" panose="020F0502020204030204" pitchFamily="34" charset="0"/>
            </a:endParaRPr>
          </a:p>
        </p:txBody>
      </p:sp>
      <p:sp>
        <p:nvSpPr>
          <p:cNvPr id="9" name="Rectángulo 8"/>
          <p:cNvSpPr/>
          <p:nvPr/>
        </p:nvSpPr>
        <p:spPr>
          <a:xfrm>
            <a:off x="318655" y="1081250"/>
            <a:ext cx="4114800" cy="5426432"/>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p:cNvSpPr/>
          <p:nvPr/>
        </p:nvSpPr>
        <p:spPr>
          <a:xfrm>
            <a:off x="4689725" y="1081249"/>
            <a:ext cx="4114800" cy="5426432"/>
          </a:xfrm>
          <a:prstGeom prst="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p:cNvSpPr/>
          <p:nvPr/>
        </p:nvSpPr>
        <p:spPr>
          <a:xfrm>
            <a:off x="1767528" y="1137265"/>
            <a:ext cx="1621057" cy="661592"/>
          </a:xfrm>
          <a:prstGeom prst="rect">
            <a:avLst/>
          </a:prstGeom>
        </p:spPr>
        <p:txBody>
          <a:bodyPr wrap="none">
            <a:spAutoFit/>
          </a:bodyPr>
          <a:lstStyle/>
          <a:p>
            <a:r>
              <a:rPr lang="en-US" sz="3600" b="1" dirty="0" smtClean="0">
                <a:solidFill>
                  <a:schemeClr val="accent1"/>
                </a:solidFill>
              </a:rPr>
              <a:t>Global</a:t>
            </a:r>
            <a:endParaRPr lang="es-ES" sz="3600" dirty="0">
              <a:solidFill>
                <a:schemeClr val="accent1"/>
              </a:solidFill>
            </a:endParaRPr>
          </a:p>
        </p:txBody>
      </p:sp>
      <p:sp>
        <p:nvSpPr>
          <p:cNvPr id="13" name="Rectángulo 12"/>
          <p:cNvSpPr/>
          <p:nvPr/>
        </p:nvSpPr>
        <p:spPr>
          <a:xfrm>
            <a:off x="5818646" y="1135022"/>
            <a:ext cx="2134118" cy="661592"/>
          </a:xfrm>
          <a:prstGeom prst="rect">
            <a:avLst/>
          </a:prstGeom>
        </p:spPr>
        <p:txBody>
          <a:bodyPr wrap="none">
            <a:spAutoFit/>
          </a:bodyPr>
          <a:lstStyle/>
          <a:p>
            <a:r>
              <a:rPr lang="en-US" sz="3600" b="1" dirty="0" smtClean="0">
                <a:solidFill>
                  <a:schemeClr val="accent1"/>
                </a:solidFill>
              </a:rPr>
              <a:t>Regional</a:t>
            </a:r>
            <a:endParaRPr lang="es-ES" sz="3600" dirty="0">
              <a:solidFill>
                <a:schemeClr val="accent1"/>
              </a:solidFill>
            </a:endParaRPr>
          </a:p>
        </p:txBody>
      </p:sp>
      <p:sp>
        <p:nvSpPr>
          <p:cNvPr id="3" name="Rectángulo 2"/>
          <p:cNvSpPr/>
          <p:nvPr/>
        </p:nvSpPr>
        <p:spPr>
          <a:xfrm>
            <a:off x="4706406" y="5453173"/>
            <a:ext cx="4111947" cy="1039644"/>
          </a:xfrm>
          <a:prstGeom prst="rect">
            <a:avLst/>
          </a:prstGeom>
        </p:spPr>
        <p:txBody>
          <a:bodyPr wrap="square">
            <a:spAutoFit/>
          </a:bodyPr>
          <a:lstStyle/>
          <a:p>
            <a:pPr algn="ctr"/>
            <a:r>
              <a:rPr lang="en-US" altLang="ca-ES" sz="2000" b="1" i="1" dirty="0">
                <a:solidFill>
                  <a:srgbClr val="FF0000"/>
                </a:solidFill>
              </a:rPr>
              <a:t>CALIOPE </a:t>
            </a:r>
            <a:r>
              <a:rPr lang="en-US" altLang="ca-ES" sz="2000" b="1" i="1" dirty="0" smtClean="0">
                <a:solidFill>
                  <a:srgbClr val="FF0000"/>
                </a:solidFill>
              </a:rPr>
              <a:t> </a:t>
            </a:r>
            <a:r>
              <a:rPr lang="en-US" altLang="ca-ES" sz="2000" i="1" dirty="0" smtClean="0"/>
              <a:t>(</a:t>
            </a:r>
            <a:r>
              <a:rPr lang="en-US" altLang="ca-ES" sz="2000" i="1" dirty="0" smtClean="0">
                <a:hlinkClick r:id="rId6"/>
              </a:rPr>
              <a:t>www.bsc.es/caliope</a:t>
            </a:r>
            <a:r>
              <a:rPr lang="en-US" altLang="ca-ES" sz="2000" i="1" dirty="0" smtClean="0"/>
              <a:t>)</a:t>
            </a:r>
          </a:p>
          <a:p>
            <a:pPr algn="ctr"/>
            <a:r>
              <a:rPr lang="en-US" altLang="ca-ES" sz="2000" i="1" dirty="0" smtClean="0"/>
              <a:t>AQ </a:t>
            </a:r>
            <a:r>
              <a:rPr lang="en-US" altLang="ca-ES" sz="2000" i="1" dirty="0"/>
              <a:t>Forecast System for </a:t>
            </a:r>
            <a:r>
              <a:rPr lang="en-US" altLang="ca-ES" sz="2000" b="1" i="1" dirty="0" smtClean="0"/>
              <a:t>EU</a:t>
            </a:r>
            <a:r>
              <a:rPr lang="en-US" altLang="ca-ES" sz="2000" i="1" dirty="0" smtClean="0"/>
              <a:t> and </a:t>
            </a:r>
            <a:r>
              <a:rPr lang="en-US" altLang="ca-ES" sz="2000" b="1" i="1" dirty="0" smtClean="0"/>
              <a:t>Spain</a:t>
            </a:r>
          </a:p>
        </p:txBody>
      </p:sp>
      <p:sp>
        <p:nvSpPr>
          <p:cNvPr id="15" name="TextBox 12"/>
          <p:cNvSpPr txBox="1"/>
          <p:nvPr/>
        </p:nvSpPr>
        <p:spPr>
          <a:xfrm>
            <a:off x="4836208" y="4508237"/>
            <a:ext cx="3989436" cy="1039644"/>
          </a:xfrm>
          <a:prstGeom prst="rect">
            <a:avLst/>
          </a:prstGeom>
          <a:noFill/>
        </p:spPr>
        <p:txBody>
          <a:bodyPr wrap="square" rtlCol="0">
            <a:spAutoFit/>
          </a:bodyPr>
          <a:lstStyle/>
          <a:p>
            <a:pPr marL="285750" indent="-285750">
              <a:buFont typeface="Wingdings" charset="2"/>
              <a:buChar char="ü"/>
            </a:pPr>
            <a:r>
              <a:rPr lang="en-US" sz="2000" i="1" dirty="0" smtClean="0">
                <a:latin typeface="Calibri" panose="020F0502020204030204" pitchFamily="34" charset="0"/>
              </a:rPr>
              <a:t>BDFC and SDS-WAS dust forecast</a:t>
            </a:r>
          </a:p>
          <a:p>
            <a:pPr marL="285750" indent="-285750">
              <a:buFont typeface="Wingdings" charset="2"/>
              <a:buChar char="ü"/>
            </a:pPr>
            <a:r>
              <a:rPr lang="en-US" sz="2000" i="1" dirty="0" smtClean="0">
                <a:latin typeface="Calibri" panose="020F0502020204030204" pitchFamily="34" charset="0"/>
              </a:rPr>
              <a:t>Candidate model CAMS-50</a:t>
            </a:r>
            <a:endParaRPr lang="en-US" sz="2000" i="1" dirty="0">
              <a:latin typeface="Calibri" panose="020F0502020204030204" pitchFamily="34" charset="0"/>
            </a:endParaRPr>
          </a:p>
          <a:p>
            <a:pPr marL="285750" indent="-285750">
              <a:buFont typeface="Wingdings" charset="2"/>
              <a:buChar char="ü"/>
            </a:pPr>
            <a:r>
              <a:rPr lang="en-US" sz="2000" i="1" dirty="0" smtClean="0">
                <a:latin typeface="Calibri" panose="020F0502020204030204" pitchFamily="34" charset="0"/>
              </a:rPr>
              <a:t>It will </a:t>
            </a:r>
            <a:r>
              <a:rPr lang="en-US" sz="2000" i="1" dirty="0">
                <a:latin typeface="Calibri" panose="020F0502020204030204" pitchFamily="34" charset="0"/>
              </a:rPr>
              <a:t>be </a:t>
            </a:r>
            <a:r>
              <a:rPr lang="en-US" sz="2000" i="1" dirty="0" smtClean="0">
                <a:latin typeface="Calibri" panose="020F0502020204030204" pitchFamily="34" charset="0"/>
              </a:rPr>
              <a:t>implemented in</a:t>
            </a:r>
            <a:endParaRPr lang="en-US" sz="2000" i="1" dirty="0">
              <a:latin typeface="Calibri" panose="020F0502020204030204" pitchFamily="34" charset="0"/>
            </a:endParaRPr>
          </a:p>
        </p:txBody>
      </p:sp>
      <p:pic>
        <p:nvPicPr>
          <p:cNvPr id="16"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0657"/>
          <a:stretch/>
        </p:blipFill>
        <p:spPr bwMode="auto">
          <a:xfrm>
            <a:off x="4732410" y="2009818"/>
            <a:ext cx="3978797" cy="24608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 name="TextBox 6"/>
          <p:cNvSpPr txBox="1"/>
          <p:nvPr/>
        </p:nvSpPr>
        <p:spPr>
          <a:xfrm>
            <a:off x="5820438" y="1766999"/>
            <a:ext cx="1855062" cy="315044"/>
          </a:xfrm>
          <a:prstGeom prst="rect">
            <a:avLst/>
          </a:prstGeom>
          <a:noFill/>
        </p:spPr>
        <p:txBody>
          <a:bodyPr wrap="none" rtlCol="0">
            <a:spAutoFit/>
          </a:bodyPr>
          <a:lstStyle/>
          <a:p>
            <a:r>
              <a:rPr lang="en-US" b="1" i="1" dirty="0" smtClean="0"/>
              <a:t>20100715 at 12UTC</a:t>
            </a:r>
            <a:endParaRPr lang="en-US" b="1" i="1" dirty="0"/>
          </a:p>
        </p:txBody>
      </p:sp>
      <p:sp>
        <p:nvSpPr>
          <p:cNvPr id="5" name="Rectángulo 4"/>
          <p:cNvSpPr/>
          <p:nvPr/>
        </p:nvSpPr>
        <p:spPr>
          <a:xfrm>
            <a:off x="3849722" y="6574767"/>
            <a:ext cx="4085110" cy="315044"/>
          </a:xfrm>
          <a:prstGeom prst="rect">
            <a:avLst/>
          </a:prstGeom>
        </p:spPr>
        <p:txBody>
          <a:bodyPr wrap="none">
            <a:spAutoFit/>
          </a:bodyPr>
          <a:lstStyle/>
          <a:p>
            <a:r>
              <a:rPr lang="es-ES" b="1" dirty="0" smtClean="0"/>
              <a:t>And more </a:t>
            </a:r>
            <a:r>
              <a:rPr lang="es-ES" b="1" dirty="0" err="1" smtClean="0"/>
              <a:t>products</a:t>
            </a:r>
            <a:r>
              <a:rPr lang="es-ES" b="1" dirty="0" smtClean="0"/>
              <a:t> in: http</a:t>
            </a:r>
            <a:r>
              <a:rPr lang="es-ES" b="1" dirty="0"/>
              <a:t>://</a:t>
            </a:r>
            <a:r>
              <a:rPr lang="es-ES" b="1" dirty="0" smtClean="0"/>
              <a:t>www.bsc.es/ess/</a:t>
            </a:r>
            <a:endParaRPr lang="es-ES" b="1" dirty="0"/>
          </a:p>
        </p:txBody>
      </p:sp>
    </p:spTree>
    <p:extLst>
      <p:ext uri="{BB962C8B-B14F-4D97-AF65-F5344CB8AC3E}">
        <p14:creationId xmlns:p14="http://schemas.microsoft.com/office/powerpoint/2010/main" val="35861911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altLang="ca-ES" sz="3500" b="1" dirty="0" smtClean="0"/>
              <a:t>HERMESv3: emission model</a:t>
            </a:r>
            <a:endParaRPr lang="es-ES" sz="3500" b="1" dirty="0"/>
          </a:p>
        </p:txBody>
      </p:sp>
      <p:sp>
        <p:nvSpPr>
          <p:cNvPr id="4" name="Rectángulo 3"/>
          <p:cNvSpPr/>
          <p:nvPr/>
        </p:nvSpPr>
        <p:spPr>
          <a:xfrm>
            <a:off x="13" y="1086636"/>
            <a:ext cx="9143999" cy="1228670"/>
          </a:xfrm>
          <a:prstGeom prst="rect">
            <a:avLst/>
          </a:prstGeom>
          <a:solidFill>
            <a:schemeClr val="bg1"/>
          </a:solidFill>
        </p:spPr>
        <p:txBody>
          <a:bodyPr wrap="square">
            <a:spAutoFit/>
          </a:bodyPr>
          <a:lstStyle/>
          <a:p>
            <a:pPr algn="ctr" defTabSz="457200">
              <a:buClrTx/>
              <a:buFontTx/>
              <a:buNone/>
            </a:pPr>
            <a:r>
              <a:rPr lang="en-GB" sz="2400" kern="1200" dirty="0" smtClean="0">
                <a:solidFill>
                  <a:prstClr val="black"/>
                </a:solidFill>
                <a:latin typeface="Calibri"/>
                <a:ea typeface="+mn-ea"/>
                <a:cs typeface="+mn-cs"/>
              </a:rPr>
              <a:t>An </a:t>
            </a:r>
            <a:r>
              <a:rPr lang="en-GB" sz="2400" b="1" kern="1200" dirty="0">
                <a:solidFill>
                  <a:srgbClr val="C00000"/>
                </a:solidFill>
                <a:latin typeface="Calibri"/>
                <a:ea typeface="+mn-ea"/>
                <a:cs typeface="+mn-cs"/>
              </a:rPr>
              <a:t>open source, parallel and stand-alone multiscale</a:t>
            </a:r>
            <a:r>
              <a:rPr lang="en-GB" sz="2400" kern="1200" dirty="0">
                <a:solidFill>
                  <a:prstClr val="black"/>
                </a:solidFill>
                <a:latin typeface="Calibri"/>
                <a:ea typeface="+mn-ea"/>
                <a:cs typeface="+mn-cs"/>
              </a:rPr>
              <a:t> atmospheric emission model that </a:t>
            </a:r>
            <a:r>
              <a:rPr lang="en-GB" sz="2400" b="1" kern="1200" dirty="0">
                <a:solidFill>
                  <a:srgbClr val="C00000"/>
                </a:solidFill>
                <a:latin typeface="Calibri"/>
                <a:ea typeface="+mn-ea"/>
                <a:cs typeface="+mn-cs"/>
              </a:rPr>
              <a:t>processes and estimates gas and aerosol emissions </a:t>
            </a:r>
            <a:r>
              <a:rPr lang="en-GB" sz="2400" kern="1200" dirty="0">
                <a:solidFill>
                  <a:prstClr val="black"/>
                </a:solidFill>
                <a:latin typeface="Calibri"/>
                <a:ea typeface="+mn-ea"/>
                <a:cs typeface="+mn-cs"/>
              </a:rPr>
              <a:t>for use in chemistry transport models</a:t>
            </a:r>
            <a:endParaRPr lang="es-ES" sz="2400" kern="1200" dirty="0">
              <a:solidFill>
                <a:prstClr val="black"/>
              </a:solidFill>
              <a:latin typeface="Calibri"/>
              <a:ea typeface="+mn-ea"/>
              <a:cs typeface="+mn-cs"/>
            </a:endParaRPr>
          </a:p>
        </p:txBody>
      </p:sp>
      <p:sp>
        <p:nvSpPr>
          <p:cNvPr id="7" name="Rectángulo 6"/>
          <p:cNvSpPr/>
          <p:nvPr/>
        </p:nvSpPr>
        <p:spPr>
          <a:xfrm>
            <a:off x="782475" y="3295076"/>
            <a:ext cx="3093385" cy="85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57200">
              <a:buClrTx/>
              <a:buFontTx/>
              <a:buNone/>
            </a:pPr>
            <a:r>
              <a:rPr lang="es-ES" sz="2400" kern="1200" dirty="0" smtClean="0">
                <a:solidFill>
                  <a:prstClr val="white"/>
                </a:solidFill>
                <a:latin typeface="Calibri"/>
              </a:rPr>
              <a:t>global-regional module</a:t>
            </a:r>
          </a:p>
          <a:p>
            <a:pPr algn="ctr" defTabSz="457200">
              <a:buClrTx/>
              <a:buFontTx/>
              <a:buNone/>
            </a:pPr>
            <a:r>
              <a:rPr lang="es-ES" sz="2400" kern="1200" dirty="0" smtClean="0">
                <a:solidFill>
                  <a:prstClr val="white"/>
                </a:solidFill>
                <a:latin typeface="Calibri"/>
              </a:rPr>
              <a:t>(HERMESv3_GR)</a:t>
            </a:r>
            <a:endParaRPr lang="es-ES" sz="2400" kern="1200" dirty="0">
              <a:solidFill>
                <a:prstClr val="white"/>
              </a:solidFill>
              <a:latin typeface="Calibri"/>
            </a:endParaRPr>
          </a:p>
        </p:txBody>
      </p:sp>
      <p:sp>
        <p:nvSpPr>
          <p:cNvPr id="8" name="Rectángulo 7"/>
          <p:cNvSpPr/>
          <p:nvPr/>
        </p:nvSpPr>
        <p:spPr>
          <a:xfrm>
            <a:off x="5324004" y="3295076"/>
            <a:ext cx="3093385" cy="8506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457200">
              <a:buClrTx/>
              <a:buFontTx/>
              <a:buNone/>
            </a:pPr>
            <a:r>
              <a:rPr lang="es-ES" sz="2400" kern="1200" dirty="0" err="1">
                <a:solidFill>
                  <a:prstClr val="white"/>
                </a:solidFill>
                <a:latin typeface="Calibri"/>
              </a:rPr>
              <a:t>b</a:t>
            </a:r>
            <a:r>
              <a:rPr lang="es-ES" sz="2400" kern="1200" dirty="0" err="1" smtClean="0">
                <a:solidFill>
                  <a:prstClr val="white"/>
                </a:solidFill>
                <a:latin typeface="Calibri"/>
              </a:rPr>
              <a:t>ottom</a:t>
            </a:r>
            <a:r>
              <a:rPr lang="es-ES" sz="2400" kern="1200" dirty="0" smtClean="0">
                <a:solidFill>
                  <a:prstClr val="white"/>
                </a:solidFill>
                <a:latin typeface="Calibri"/>
              </a:rPr>
              <a:t>-up module</a:t>
            </a:r>
          </a:p>
          <a:p>
            <a:pPr algn="ctr" defTabSz="457200">
              <a:buClrTx/>
              <a:buFontTx/>
              <a:buNone/>
            </a:pPr>
            <a:r>
              <a:rPr lang="es-ES" sz="2400" kern="1200" dirty="0" smtClean="0">
                <a:solidFill>
                  <a:prstClr val="white"/>
                </a:solidFill>
                <a:latin typeface="Calibri"/>
              </a:rPr>
              <a:t>(HERMESv3_BU)</a:t>
            </a:r>
            <a:endParaRPr lang="es-ES" sz="2400" kern="1200" dirty="0">
              <a:solidFill>
                <a:prstClr val="white"/>
              </a:solidFill>
              <a:latin typeface="Calibri"/>
            </a:endParaRPr>
          </a:p>
        </p:txBody>
      </p:sp>
      <p:sp>
        <p:nvSpPr>
          <p:cNvPr id="5" name="Rectángulo 4"/>
          <p:cNvSpPr/>
          <p:nvPr/>
        </p:nvSpPr>
        <p:spPr>
          <a:xfrm>
            <a:off x="284327" y="4257918"/>
            <a:ext cx="4089638" cy="198477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457200">
              <a:buClrTx/>
              <a:buFontTx/>
              <a:buNone/>
            </a:pPr>
            <a:r>
              <a:rPr lang="es-ES" sz="2000" kern="1200" dirty="0" smtClean="0">
                <a:solidFill>
                  <a:prstClr val="black"/>
                </a:solidFill>
                <a:latin typeface="Calibri"/>
              </a:rPr>
              <a:t>A </a:t>
            </a:r>
            <a:r>
              <a:rPr lang="en-GB" sz="2000" kern="1200" dirty="0">
                <a:solidFill>
                  <a:prstClr val="black"/>
                </a:solidFill>
                <a:latin typeface="Calibri"/>
              </a:rPr>
              <a:t>highly customizable </a:t>
            </a:r>
            <a:r>
              <a:rPr lang="es-ES" sz="2000" kern="1200" dirty="0" err="1" smtClean="0">
                <a:solidFill>
                  <a:prstClr val="black"/>
                </a:solidFill>
                <a:latin typeface="Calibri"/>
              </a:rPr>
              <a:t>processing</a:t>
            </a:r>
            <a:r>
              <a:rPr lang="es-ES" sz="2000" kern="1200" dirty="0" smtClean="0">
                <a:solidFill>
                  <a:prstClr val="black"/>
                </a:solidFill>
                <a:latin typeface="Calibri"/>
              </a:rPr>
              <a:t> </a:t>
            </a:r>
            <a:r>
              <a:rPr lang="es-ES" sz="2000" kern="1200" dirty="0" err="1">
                <a:solidFill>
                  <a:prstClr val="black"/>
                </a:solidFill>
                <a:latin typeface="Calibri"/>
              </a:rPr>
              <a:t>system</a:t>
            </a:r>
            <a:r>
              <a:rPr lang="es-ES" sz="2000" kern="1200" dirty="0">
                <a:solidFill>
                  <a:prstClr val="black"/>
                </a:solidFill>
                <a:latin typeface="Calibri"/>
              </a:rPr>
              <a:t> </a:t>
            </a:r>
            <a:r>
              <a:rPr lang="es-ES" sz="2000" kern="1200" dirty="0" err="1">
                <a:solidFill>
                  <a:prstClr val="black"/>
                </a:solidFill>
                <a:latin typeface="Calibri"/>
              </a:rPr>
              <a:t>that</a:t>
            </a:r>
            <a:r>
              <a:rPr lang="es-ES" sz="2000" kern="1200" dirty="0">
                <a:solidFill>
                  <a:prstClr val="black"/>
                </a:solidFill>
                <a:latin typeface="Calibri"/>
              </a:rPr>
              <a:t> </a:t>
            </a:r>
            <a:r>
              <a:rPr lang="es-ES" sz="2000" kern="1200" dirty="0" err="1" smtClean="0">
                <a:solidFill>
                  <a:prstClr val="black"/>
                </a:solidFill>
                <a:latin typeface="Calibri"/>
              </a:rPr>
              <a:t>calculates</a:t>
            </a:r>
            <a:r>
              <a:rPr lang="es-ES" sz="2000" kern="1200" dirty="0" smtClean="0">
                <a:solidFill>
                  <a:prstClr val="black"/>
                </a:solidFill>
                <a:latin typeface="Calibri"/>
              </a:rPr>
              <a:t> </a:t>
            </a:r>
            <a:r>
              <a:rPr lang="es-ES" sz="2000" kern="1200" dirty="0" err="1">
                <a:solidFill>
                  <a:prstClr val="black"/>
                </a:solidFill>
                <a:latin typeface="Calibri"/>
              </a:rPr>
              <a:t>emissions</a:t>
            </a:r>
            <a:r>
              <a:rPr lang="es-ES" sz="2000" kern="1200" dirty="0">
                <a:solidFill>
                  <a:prstClr val="black"/>
                </a:solidFill>
                <a:latin typeface="Calibri"/>
              </a:rPr>
              <a:t> </a:t>
            </a:r>
            <a:r>
              <a:rPr lang="es-ES" sz="2000" kern="1200" dirty="0" err="1" smtClean="0">
                <a:solidFill>
                  <a:prstClr val="black"/>
                </a:solidFill>
                <a:latin typeface="Calibri"/>
              </a:rPr>
              <a:t>through</a:t>
            </a:r>
            <a:r>
              <a:rPr lang="es-ES" sz="2000" kern="1200" dirty="0" smtClean="0">
                <a:solidFill>
                  <a:prstClr val="black"/>
                </a:solidFill>
                <a:latin typeface="Calibri"/>
              </a:rPr>
              <a:t> </a:t>
            </a:r>
            <a:r>
              <a:rPr lang="es-ES" sz="2000" kern="1200" dirty="0" err="1" smtClean="0">
                <a:solidFill>
                  <a:prstClr val="black"/>
                </a:solidFill>
                <a:latin typeface="Calibri"/>
              </a:rPr>
              <a:t>an</a:t>
            </a:r>
            <a:r>
              <a:rPr lang="es-ES" sz="2000" kern="1200" dirty="0" smtClean="0">
                <a:solidFill>
                  <a:prstClr val="black"/>
                </a:solidFill>
                <a:latin typeface="Calibri"/>
              </a:rPr>
              <a:t> </a:t>
            </a:r>
            <a:r>
              <a:rPr lang="es-ES" sz="2000" kern="1200" dirty="0" err="1">
                <a:solidFill>
                  <a:prstClr val="black"/>
                </a:solidFill>
                <a:latin typeface="Calibri"/>
              </a:rPr>
              <a:t>automatic</a:t>
            </a:r>
            <a:r>
              <a:rPr lang="es-ES" sz="2000" kern="1200" dirty="0">
                <a:solidFill>
                  <a:prstClr val="black"/>
                </a:solidFill>
                <a:latin typeface="Calibri"/>
              </a:rPr>
              <a:t> </a:t>
            </a:r>
            <a:r>
              <a:rPr lang="es-ES" sz="2000" kern="1200" dirty="0" err="1" smtClean="0">
                <a:solidFill>
                  <a:prstClr val="black"/>
                </a:solidFill>
                <a:latin typeface="Calibri"/>
              </a:rPr>
              <a:t>combination</a:t>
            </a:r>
            <a:r>
              <a:rPr lang="es-ES" sz="2000" kern="1200" dirty="0">
                <a:solidFill>
                  <a:prstClr val="black"/>
                </a:solidFill>
                <a:latin typeface="Calibri"/>
              </a:rPr>
              <a:t> </a:t>
            </a:r>
            <a:r>
              <a:rPr lang="es-ES" sz="2000" kern="1200" dirty="0" smtClean="0">
                <a:solidFill>
                  <a:prstClr val="black"/>
                </a:solidFill>
                <a:latin typeface="Calibri"/>
              </a:rPr>
              <a:t>of </a:t>
            </a:r>
            <a:r>
              <a:rPr lang="es-ES" sz="2000" kern="1200" dirty="0" err="1" smtClean="0">
                <a:solidFill>
                  <a:prstClr val="black"/>
                </a:solidFill>
                <a:latin typeface="Calibri"/>
              </a:rPr>
              <a:t>existing</a:t>
            </a:r>
            <a:r>
              <a:rPr lang="es-ES" sz="2000" kern="1200" dirty="0" smtClean="0">
                <a:solidFill>
                  <a:prstClr val="black"/>
                </a:solidFill>
                <a:latin typeface="Calibri"/>
              </a:rPr>
              <a:t> </a:t>
            </a:r>
            <a:r>
              <a:rPr lang="es-ES" sz="2000" kern="1200" dirty="0" err="1" smtClean="0">
                <a:solidFill>
                  <a:prstClr val="black"/>
                </a:solidFill>
                <a:latin typeface="Calibri"/>
              </a:rPr>
              <a:t>inventories</a:t>
            </a:r>
            <a:r>
              <a:rPr lang="es-ES" sz="2000" kern="1200" dirty="0" smtClean="0">
                <a:solidFill>
                  <a:prstClr val="black"/>
                </a:solidFill>
                <a:latin typeface="Calibri"/>
              </a:rPr>
              <a:t> and </a:t>
            </a:r>
            <a:r>
              <a:rPr lang="es-ES" sz="2000" kern="1200" dirty="0" err="1" smtClean="0">
                <a:solidFill>
                  <a:prstClr val="black"/>
                </a:solidFill>
                <a:latin typeface="Calibri"/>
              </a:rPr>
              <a:t>user</a:t>
            </a:r>
            <a:r>
              <a:rPr lang="es-ES" sz="2000" kern="1200" dirty="0" smtClean="0">
                <a:solidFill>
                  <a:prstClr val="black"/>
                </a:solidFill>
                <a:latin typeface="Calibri"/>
              </a:rPr>
              <a:t> </a:t>
            </a:r>
            <a:r>
              <a:rPr lang="es-ES" sz="2000" kern="1200" dirty="0" err="1" smtClean="0">
                <a:solidFill>
                  <a:prstClr val="black"/>
                </a:solidFill>
                <a:latin typeface="Calibri"/>
              </a:rPr>
              <a:t>defined</a:t>
            </a:r>
            <a:r>
              <a:rPr lang="es-ES" sz="2000" kern="1200" dirty="0" smtClean="0">
                <a:solidFill>
                  <a:prstClr val="black"/>
                </a:solidFill>
                <a:latin typeface="Calibri"/>
              </a:rPr>
              <a:t> vertical</a:t>
            </a:r>
            <a:r>
              <a:rPr lang="es-ES" sz="2000" kern="1200" dirty="0">
                <a:solidFill>
                  <a:prstClr val="black"/>
                </a:solidFill>
                <a:latin typeface="Calibri"/>
              </a:rPr>
              <a:t>, </a:t>
            </a:r>
            <a:r>
              <a:rPr lang="es-ES" sz="2000" kern="1200" dirty="0" smtClean="0">
                <a:solidFill>
                  <a:prstClr val="black"/>
                </a:solidFill>
                <a:latin typeface="Calibri"/>
              </a:rPr>
              <a:t>temporal, </a:t>
            </a:r>
            <a:r>
              <a:rPr lang="es-ES" sz="2000" kern="1200" dirty="0" err="1" smtClean="0">
                <a:solidFill>
                  <a:prstClr val="black"/>
                </a:solidFill>
                <a:latin typeface="Calibri"/>
              </a:rPr>
              <a:t>speciation</a:t>
            </a:r>
            <a:r>
              <a:rPr lang="es-ES" sz="2000" kern="1200" dirty="0" smtClean="0">
                <a:solidFill>
                  <a:prstClr val="black"/>
                </a:solidFill>
                <a:latin typeface="Calibri"/>
              </a:rPr>
              <a:t> </a:t>
            </a:r>
            <a:r>
              <a:rPr lang="es-ES" sz="2000" kern="1200" dirty="0" err="1" smtClean="0">
                <a:solidFill>
                  <a:prstClr val="black"/>
                </a:solidFill>
                <a:latin typeface="Calibri"/>
              </a:rPr>
              <a:t>scaling</a:t>
            </a:r>
            <a:r>
              <a:rPr lang="es-ES" sz="2000" kern="1200" dirty="0" smtClean="0">
                <a:solidFill>
                  <a:prstClr val="black"/>
                </a:solidFill>
                <a:latin typeface="Calibri"/>
              </a:rPr>
              <a:t> and </a:t>
            </a:r>
            <a:r>
              <a:rPr lang="es-ES" sz="2000" kern="1200" dirty="0" err="1" smtClean="0">
                <a:solidFill>
                  <a:prstClr val="black"/>
                </a:solidFill>
                <a:latin typeface="Calibri"/>
              </a:rPr>
              <a:t>masking</a:t>
            </a:r>
            <a:r>
              <a:rPr lang="es-ES" sz="2000" kern="1200" dirty="0" smtClean="0">
                <a:solidFill>
                  <a:prstClr val="black"/>
                </a:solidFill>
                <a:latin typeface="Calibri"/>
              </a:rPr>
              <a:t> </a:t>
            </a:r>
            <a:r>
              <a:rPr lang="es-ES" sz="2000" kern="1200" dirty="0" err="1" smtClean="0">
                <a:solidFill>
                  <a:prstClr val="black"/>
                </a:solidFill>
                <a:latin typeface="Calibri"/>
              </a:rPr>
              <a:t>factors</a:t>
            </a:r>
            <a:endParaRPr lang="es-ES" sz="2000" kern="1200" dirty="0">
              <a:solidFill>
                <a:prstClr val="black"/>
              </a:solidFill>
              <a:latin typeface="Calibri"/>
            </a:endParaRPr>
          </a:p>
        </p:txBody>
      </p:sp>
      <p:sp>
        <p:nvSpPr>
          <p:cNvPr id="9" name="Rectángulo 8"/>
          <p:cNvSpPr/>
          <p:nvPr/>
        </p:nvSpPr>
        <p:spPr>
          <a:xfrm>
            <a:off x="4914246" y="4257918"/>
            <a:ext cx="3912901" cy="198477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defTabSz="457200">
              <a:buClrTx/>
              <a:buFontTx/>
              <a:buNone/>
            </a:pPr>
            <a:r>
              <a:rPr lang="es-ES" sz="2000" kern="1200" dirty="0" smtClean="0">
                <a:solidFill>
                  <a:prstClr val="black"/>
                </a:solidFill>
                <a:latin typeface="Calibri"/>
              </a:rPr>
              <a:t>A </a:t>
            </a:r>
            <a:r>
              <a:rPr lang="es-ES" sz="2000" kern="1200" dirty="0" err="1" smtClean="0">
                <a:solidFill>
                  <a:prstClr val="black"/>
                </a:solidFill>
                <a:latin typeface="Calibri"/>
              </a:rPr>
              <a:t>Spanish</a:t>
            </a:r>
            <a:r>
              <a:rPr lang="es-ES" sz="2000" kern="1200" dirty="0" smtClean="0">
                <a:solidFill>
                  <a:prstClr val="black"/>
                </a:solidFill>
                <a:latin typeface="Calibri"/>
              </a:rPr>
              <a:t> </a:t>
            </a:r>
            <a:r>
              <a:rPr lang="es-ES" sz="2000" kern="1200" dirty="0" err="1" smtClean="0">
                <a:solidFill>
                  <a:prstClr val="black"/>
                </a:solidFill>
                <a:latin typeface="Calibri"/>
              </a:rPr>
              <a:t>emission</a:t>
            </a:r>
            <a:r>
              <a:rPr lang="es-ES" sz="2000" kern="1200" dirty="0" smtClean="0">
                <a:solidFill>
                  <a:prstClr val="black"/>
                </a:solidFill>
                <a:latin typeface="Calibri"/>
              </a:rPr>
              <a:t> </a:t>
            </a:r>
            <a:r>
              <a:rPr lang="es-ES" sz="2000" kern="1200" dirty="0" err="1" smtClean="0">
                <a:solidFill>
                  <a:prstClr val="black"/>
                </a:solidFill>
                <a:latin typeface="Calibri"/>
              </a:rPr>
              <a:t>model</a:t>
            </a:r>
            <a:r>
              <a:rPr lang="es-ES" sz="2000" kern="1200" dirty="0" smtClean="0">
                <a:solidFill>
                  <a:prstClr val="black"/>
                </a:solidFill>
                <a:latin typeface="Calibri"/>
              </a:rPr>
              <a:t> to </a:t>
            </a:r>
            <a:r>
              <a:rPr lang="es-ES" sz="2000" kern="1200" dirty="0" err="1">
                <a:solidFill>
                  <a:prstClr val="black"/>
                </a:solidFill>
                <a:latin typeface="Calibri"/>
              </a:rPr>
              <a:t>estimate</a:t>
            </a:r>
            <a:r>
              <a:rPr lang="es-ES" sz="2000" kern="1200" dirty="0">
                <a:solidFill>
                  <a:prstClr val="black"/>
                </a:solidFill>
                <a:latin typeface="Calibri"/>
              </a:rPr>
              <a:t> </a:t>
            </a:r>
            <a:r>
              <a:rPr lang="es-ES" sz="2000" kern="1200" dirty="0" err="1" smtClean="0">
                <a:solidFill>
                  <a:prstClr val="black"/>
                </a:solidFill>
                <a:latin typeface="Calibri"/>
              </a:rPr>
              <a:t>emissions</a:t>
            </a:r>
            <a:r>
              <a:rPr lang="es-ES" sz="2000" kern="1200" dirty="0" smtClean="0">
                <a:solidFill>
                  <a:prstClr val="black"/>
                </a:solidFill>
                <a:latin typeface="Calibri"/>
              </a:rPr>
              <a:t> </a:t>
            </a:r>
            <a:r>
              <a:rPr lang="es-ES" sz="2000" kern="1200" dirty="0">
                <a:solidFill>
                  <a:prstClr val="black"/>
                </a:solidFill>
                <a:latin typeface="Calibri"/>
              </a:rPr>
              <a:t>at </a:t>
            </a:r>
            <a:r>
              <a:rPr lang="es-ES" sz="2000" kern="1200" dirty="0" err="1">
                <a:solidFill>
                  <a:prstClr val="black"/>
                </a:solidFill>
                <a:latin typeface="Calibri"/>
              </a:rPr>
              <a:t>the</a:t>
            </a:r>
            <a:r>
              <a:rPr lang="es-ES" sz="2000" kern="1200" dirty="0">
                <a:solidFill>
                  <a:prstClr val="black"/>
                </a:solidFill>
                <a:latin typeface="Calibri"/>
              </a:rPr>
              <a:t> </a:t>
            </a:r>
            <a:r>
              <a:rPr lang="es-ES" sz="2000" kern="1200" dirty="0" err="1">
                <a:solidFill>
                  <a:prstClr val="black"/>
                </a:solidFill>
                <a:latin typeface="Calibri"/>
              </a:rPr>
              <a:t>source</a:t>
            </a:r>
            <a:r>
              <a:rPr lang="es-ES" sz="2000" kern="1200" dirty="0">
                <a:solidFill>
                  <a:prstClr val="black"/>
                </a:solidFill>
                <a:latin typeface="Calibri"/>
              </a:rPr>
              <a:t> </a:t>
            </a:r>
            <a:r>
              <a:rPr lang="es-ES" sz="2000" kern="1200" dirty="0" err="1">
                <a:solidFill>
                  <a:prstClr val="black"/>
                </a:solidFill>
                <a:latin typeface="Calibri"/>
              </a:rPr>
              <a:t>level</a:t>
            </a:r>
            <a:r>
              <a:rPr lang="es-ES" sz="2000" kern="1200" dirty="0">
                <a:solidFill>
                  <a:prstClr val="black"/>
                </a:solidFill>
                <a:latin typeface="Calibri"/>
              </a:rPr>
              <a:t> (</a:t>
            </a:r>
            <a:r>
              <a:rPr lang="es-ES" sz="2000" kern="1200" dirty="0" err="1">
                <a:solidFill>
                  <a:prstClr val="black"/>
                </a:solidFill>
                <a:latin typeface="Calibri"/>
              </a:rPr>
              <a:t>e.g</a:t>
            </a:r>
            <a:r>
              <a:rPr lang="es-ES" sz="2000" kern="1200" dirty="0">
                <a:solidFill>
                  <a:prstClr val="black"/>
                </a:solidFill>
                <a:latin typeface="Calibri"/>
              </a:rPr>
              <a:t>. </a:t>
            </a:r>
            <a:r>
              <a:rPr lang="es-ES" sz="2000" kern="1200" dirty="0" err="1">
                <a:solidFill>
                  <a:prstClr val="black"/>
                </a:solidFill>
                <a:latin typeface="Calibri"/>
              </a:rPr>
              <a:t>road</a:t>
            </a:r>
            <a:r>
              <a:rPr lang="es-ES" sz="2000" kern="1200" dirty="0">
                <a:solidFill>
                  <a:prstClr val="black"/>
                </a:solidFill>
                <a:latin typeface="Calibri"/>
              </a:rPr>
              <a:t> </a:t>
            </a:r>
            <a:r>
              <a:rPr lang="es-ES" sz="2000" kern="1200" dirty="0" smtClean="0">
                <a:solidFill>
                  <a:prstClr val="black"/>
                </a:solidFill>
                <a:latin typeface="Calibri"/>
              </a:rPr>
              <a:t>link, industrial </a:t>
            </a:r>
            <a:r>
              <a:rPr lang="es-ES" sz="2000" kern="1200" dirty="0" err="1" smtClean="0">
                <a:solidFill>
                  <a:prstClr val="black"/>
                </a:solidFill>
                <a:latin typeface="Calibri"/>
              </a:rPr>
              <a:t>facility</a:t>
            </a:r>
            <a:r>
              <a:rPr lang="es-ES" sz="2000" kern="1200" dirty="0" smtClean="0">
                <a:solidFill>
                  <a:prstClr val="black"/>
                </a:solidFill>
                <a:latin typeface="Calibri"/>
              </a:rPr>
              <a:t>, </a:t>
            </a:r>
            <a:r>
              <a:rPr lang="es-ES" sz="2000" kern="1200" dirty="0" err="1" smtClean="0">
                <a:solidFill>
                  <a:prstClr val="black"/>
                </a:solidFill>
                <a:latin typeface="Calibri"/>
              </a:rPr>
              <a:t>crop</a:t>
            </a:r>
            <a:r>
              <a:rPr lang="es-ES" sz="2000" kern="1200" dirty="0" smtClean="0">
                <a:solidFill>
                  <a:prstClr val="black"/>
                </a:solidFill>
                <a:latin typeface="Calibri"/>
              </a:rPr>
              <a:t> </a:t>
            </a:r>
            <a:r>
              <a:rPr lang="es-ES" sz="2000" kern="1200" dirty="0" err="1" smtClean="0">
                <a:solidFill>
                  <a:prstClr val="black"/>
                </a:solidFill>
                <a:latin typeface="Calibri"/>
              </a:rPr>
              <a:t>type</a:t>
            </a:r>
            <a:r>
              <a:rPr lang="es-ES" sz="2000" kern="1200" dirty="0" smtClean="0">
                <a:solidFill>
                  <a:prstClr val="black"/>
                </a:solidFill>
                <a:latin typeface="Calibri"/>
              </a:rPr>
              <a:t>) </a:t>
            </a:r>
            <a:r>
              <a:rPr lang="es-ES" sz="2000" kern="1200" dirty="0" err="1">
                <a:solidFill>
                  <a:prstClr val="black"/>
                </a:solidFill>
                <a:latin typeface="Calibri"/>
              </a:rPr>
              <a:t>combining</a:t>
            </a:r>
            <a:r>
              <a:rPr lang="es-ES" sz="2000" kern="1200" dirty="0">
                <a:solidFill>
                  <a:prstClr val="black"/>
                </a:solidFill>
                <a:latin typeface="Calibri"/>
              </a:rPr>
              <a:t> </a:t>
            </a:r>
            <a:r>
              <a:rPr lang="es-ES" sz="2000" kern="1200" dirty="0" err="1">
                <a:solidFill>
                  <a:prstClr val="black"/>
                </a:solidFill>
                <a:latin typeface="Calibri"/>
              </a:rPr>
              <a:t>state</a:t>
            </a:r>
            <a:r>
              <a:rPr lang="es-ES" sz="2000" kern="1200" dirty="0">
                <a:solidFill>
                  <a:prstClr val="black"/>
                </a:solidFill>
                <a:latin typeface="Calibri"/>
              </a:rPr>
              <a:t>-of-</a:t>
            </a:r>
            <a:r>
              <a:rPr lang="es-ES" sz="2000" kern="1200" dirty="0" err="1">
                <a:solidFill>
                  <a:prstClr val="black"/>
                </a:solidFill>
                <a:latin typeface="Calibri"/>
              </a:rPr>
              <a:t>the</a:t>
            </a:r>
            <a:r>
              <a:rPr lang="es-ES" sz="2000" kern="1200" dirty="0">
                <a:solidFill>
                  <a:prstClr val="black"/>
                </a:solidFill>
                <a:latin typeface="Calibri"/>
              </a:rPr>
              <a:t>-art </a:t>
            </a:r>
            <a:r>
              <a:rPr lang="es-ES" sz="2000" kern="1200" dirty="0" err="1" smtClean="0">
                <a:solidFill>
                  <a:prstClr val="black"/>
                </a:solidFill>
                <a:latin typeface="Calibri"/>
              </a:rPr>
              <a:t>bottom</a:t>
            </a:r>
            <a:r>
              <a:rPr lang="es-ES" sz="2000" kern="1200" dirty="0" smtClean="0">
                <a:solidFill>
                  <a:prstClr val="black"/>
                </a:solidFill>
                <a:latin typeface="Calibri"/>
              </a:rPr>
              <a:t>-up </a:t>
            </a:r>
            <a:r>
              <a:rPr lang="es-ES" sz="2000" kern="1200" dirty="0" err="1" smtClean="0">
                <a:solidFill>
                  <a:prstClr val="black"/>
                </a:solidFill>
                <a:latin typeface="Calibri"/>
              </a:rPr>
              <a:t>methods</a:t>
            </a:r>
            <a:r>
              <a:rPr lang="es-ES" sz="2000" kern="1200" dirty="0" smtClean="0">
                <a:solidFill>
                  <a:prstClr val="black"/>
                </a:solidFill>
                <a:latin typeface="Calibri"/>
              </a:rPr>
              <a:t> </a:t>
            </a:r>
            <a:r>
              <a:rPr lang="es-ES" sz="2000" kern="1200" dirty="0" err="1">
                <a:solidFill>
                  <a:prstClr val="black"/>
                </a:solidFill>
                <a:latin typeface="Calibri"/>
              </a:rPr>
              <a:t>with</a:t>
            </a:r>
            <a:r>
              <a:rPr lang="es-ES" sz="2000" kern="1200" dirty="0">
                <a:solidFill>
                  <a:prstClr val="black"/>
                </a:solidFill>
                <a:latin typeface="Calibri"/>
              </a:rPr>
              <a:t> local </a:t>
            </a:r>
            <a:r>
              <a:rPr lang="es-ES" sz="2000" kern="1200" dirty="0" err="1">
                <a:solidFill>
                  <a:prstClr val="black"/>
                </a:solidFill>
                <a:latin typeface="Calibri"/>
              </a:rPr>
              <a:t>activity</a:t>
            </a:r>
            <a:r>
              <a:rPr lang="es-ES" sz="2000" kern="1200" dirty="0">
                <a:solidFill>
                  <a:prstClr val="black"/>
                </a:solidFill>
                <a:latin typeface="Calibri"/>
              </a:rPr>
              <a:t> and </a:t>
            </a:r>
            <a:r>
              <a:rPr lang="es-ES" sz="2000" kern="1200" dirty="0" err="1">
                <a:solidFill>
                  <a:prstClr val="black"/>
                </a:solidFill>
                <a:latin typeface="Calibri"/>
              </a:rPr>
              <a:t>emission</a:t>
            </a:r>
            <a:r>
              <a:rPr lang="es-ES" sz="2000" kern="1200" dirty="0">
                <a:solidFill>
                  <a:prstClr val="black"/>
                </a:solidFill>
                <a:latin typeface="Calibri"/>
              </a:rPr>
              <a:t> </a:t>
            </a:r>
            <a:r>
              <a:rPr lang="es-ES" sz="2000" kern="1200" dirty="0" err="1" smtClean="0">
                <a:solidFill>
                  <a:prstClr val="black"/>
                </a:solidFill>
                <a:latin typeface="Calibri"/>
              </a:rPr>
              <a:t>factors</a:t>
            </a:r>
            <a:r>
              <a:rPr lang="es-ES" sz="2000" kern="1200" dirty="0" smtClean="0">
                <a:solidFill>
                  <a:prstClr val="black"/>
                </a:solidFill>
                <a:latin typeface="Calibri"/>
              </a:rPr>
              <a:t> </a:t>
            </a:r>
            <a:endParaRPr lang="es-ES" sz="2000" kern="1200" dirty="0">
              <a:solidFill>
                <a:prstClr val="black"/>
              </a:solidFill>
              <a:latin typeface="Calibri"/>
            </a:endParaRPr>
          </a:p>
        </p:txBody>
      </p:sp>
      <p:grpSp>
        <p:nvGrpSpPr>
          <p:cNvPr id="6" name="Group 5"/>
          <p:cNvGrpSpPr/>
          <p:nvPr/>
        </p:nvGrpSpPr>
        <p:grpSpPr>
          <a:xfrm>
            <a:off x="4130477" y="2419314"/>
            <a:ext cx="986973" cy="1405079"/>
            <a:chOff x="4057883" y="2261900"/>
            <a:chExt cx="986973" cy="1372669"/>
          </a:xfrm>
        </p:grpSpPr>
        <p:sp>
          <p:nvSpPr>
            <p:cNvPr id="3" name="Bent-Up Arrow 2"/>
            <p:cNvSpPr/>
            <p:nvPr/>
          </p:nvSpPr>
          <p:spPr>
            <a:xfrm rot="5400000">
              <a:off x="4111779" y="2701493"/>
              <a:ext cx="1372667" cy="493486"/>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sp>
          <p:nvSpPr>
            <p:cNvPr id="10" name="Bent-Up Arrow 9"/>
            <p:cNvSpPr/>
            <p:nvPr/>
          </p:nvSpPr>
          <p:spPr>
            <a:xfrm rot="16200000" flipH="1">
              <a:off x="3618292" y="2701491"/>
              <a:ext cx="1372667" cy="493486"/>
            </a:xfrm>
            <a:prstGeom prst="ben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457200">
                <a:buClrTx/>
                <a:buFontTx/>
                <a:buNone/>
              </a:pPr>
              <a:endParaRPr lang="en-GB" sz="1800" kern="1200">
                <a:solidFill>
                  <a:prstClr val="white"/>
                </a:solidFill>
                <a:latin typeface="Calibri"/>
              </a:endParaRPr>
            </a:p>
          </p:txBody>
        </p:sp>
      </p:grpSp>
    </p:spTree>
    <p:extLst>
      <p:ext uri="{BB962C8B-B14F-4D97-AF65-F5344CB8AC3E}">
        <p14:creationId xmlns:p14="http://schemas.microsoft.com/office/powerpoint/2010/main" val="8197078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6_Tema de Office">
  <a:themeElements>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ersonalizado 1">
    <a:dk1>
      <a:srgbClr val="000000"/>
    </a:dk1>
    <a:lt1>
      <a:srgbClr val="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647</TotalTime>
  <Words>1504</Words>
  <Application>Microsoft Macintosh PowerPoint</Application>
  <PresentationFormat>Personalizado</PresentationFormat>
  <Paragraphs>180</Paragraphs>
  <Slides>20</Slides>
  <Notes>19</Notes>
  <HiddenSlides>0</HiddenSlides>
  <MMClips>0</MMClips>
  <ScaleCrop>false</ScaleCrop>
  <HeadingPairs>
    <vt:vector size="4" baseType="variant">
      <vt:variant>
        <vt:lpstr>Tema</vt:lpstr>
      </vt:variant>
      <vt:variant>
        <vt:i4>4</vt:i4>
      </vt:variant>
      <vt:variant>
        <vt:lpstr>Títulos de diapositiva</vt:lpstr>
      </vt:variant>
      <vt:variant>
        <vt:i4>20</vt:i4>
      </vt:variant>
    </vt:vector>
  </HeadingPairs>
  <TitlesOfParts>
    <vt:vector size="24" baseType="lpstr">
      <vt:lpstr>6_Tema de Office</vt:lpstr>
      <vt:lpstr>3_Tema de Office</vt:lpstr>
      <vt:lpstr>1_Tema de Office</vt:lpstr>
      <vt:lpstr>4_Tema de Office</vt:lpstr>
      <vt:lpstr>Predicción de la Calidad del Aire Multiescala con el modelo MONARCH en el Centro Nacional de Supercomputación</vt:lpstr>
      <vt:lpstr>Presentación de PowerPoint</vt:lpstr>
      <vt:lpstr>BSC and the Earth Sciences Department</vt:lpstr>
      <vt:lpstr>Barcelona Supercomputing Center Centro Nacional de Supercomputación</vt:lpstr>
      <vt:lpstr>Earth Science Department</vt:lpstr>
      <vt:lpstr>Overview of MONARCH and HERMESv3 models for  Air Quality Applications</vt:lpstr>
      <vt:lpstr>Presentación de PowerPoint</vt:lpstr>
      <vt:lpstr>Presentación de PowerPoint</vt:lpstr>
      <vt:lpstr>HERMESv3: emission model</vt:lpstr>
      <vt:lpstr>Emission Combination and Spatial regridding</vt:lpstr>
      <vt:lpstr>Multiscale capability of  MONARCH model</vt:lpstr>
      <vt:lpstr>Presentación de PowerPoint</vt:lpstr>
      <vt:lpstr>Presentación de PowerPoint</vt:lpstr>
      <vt:lpstr>Street Scale NO2 modelling: Barcelona case</vt:lpstr>
      <vt:lpstr>Data assimilation work</vt:lpstr>
      <vt:lpstr>Ensemble-Based Data Assimilation (DA) at BSC </vt:lpstr>
      <vt:lpstr>DustClim Project (2017-2020) </vt:lpstr>
      <vt:lpstr>Conclusions</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BSC Update: MONARCH model</dc:title>
  <cp:lastModifiedBy>oriol jorba</cp:lastModifiedBy>
  <cp:revision>92</cp:revision>
  <dcterms:modified xsi:type="dcterms:W3CDTF">2018-09-18T21:12:47Z</dcterms:modified>
</cp:coreProperties>
</file>