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78" r:id="rId3"/>
    <p:sldId id="298" r:id="rId4"/>
    <p:sldId id="307" r:id="rId5"/>
    <p:sldId id="312" r:id="rId6"/>
    <p:sldId id="276" r:id="rId7"/>
    <p:sldId id="259" r:id="rId8"/>
    <p:sldId id="285" r:id="rId9"/>
    <p:sldId id="311" r:id="rId10"/>
    <p:sldId id="284" r:id="rId11"/>
    <p:sldId id="282" r:id="rId12"/>
    <p:sldId id="308" r:id="rId13"/>
    <p:sldId id="283" r:id="rId14"/>
    <p:sldId id="309" r:id="rId15"/>
    <p:sldId id="270" r:id="rId16"/>
  </p:sldIdLst>
  <p:sldSz cx="9144000" cy="7019925"/>
  <p:notesSz cx="6797675" cy="98742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887" autoAdjust="0"/>
  </p:normalViewPr>
  <p:slideViewPr>
    <p:cSldViewPr showGuides="1">
      <p:cViewPr varScale="1">
        <p:scale>
          <a:sx n="87" d="100"/>
          <a:sy n="87" d="100"/>
        </p:scale>
        <p:origin x="-1330" y="-77"/>
      </p:cViewPr>
      <p:guideLst>
        <p:guide orient="horz" pos="212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2" d="100"/>
          <a:sy n="82" d="100"/>
        </p:scale>
        <p:origin x="-3132" y="-96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690BDEA3-9C28-4889-BE09-46F715F93223}" type="datetimeFigureOut">
              <a:rPr lang="en-US"/>
              <a:pPr>
                <a:defRPr/>
              </a:pPr>
              <a:t>11/25/2015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3F6556-CD5E-42A5-8333-F182CE9DE81C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1316519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B300E2DF-61CC-40FD-8798-A34BF2E4B247}" type="datetimeFigureOut">
              <a:rPr lang="en-US"/>
              <a:pPr>
                <a:defRPr/>
              </a:pPr>
              <a:t>11/25/2015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41363"/>
            <a:ext cx="48196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EA6B628-0BC9-433E-BD68-4A957D33DA69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8739926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143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1CF432F-62BE-41A0-8C1C-67977A6A297C}" type="slidenum">
              <a:rPr lang="en-US" altLang="es-ES"/>
              <a:pPr/>
              <a:t>1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23182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757DE65-199C-448F-9565-9E514D0BDD56}" type="slidenum">
              <a:rPr lang="en-U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171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a-ES" altLang="es-ES" smtClean="0">
                <a:ea typeface="ＭＳ Ｐゴシック" panose="020B0600070205080204" pitchFamily="34" charset="-128"/>
              </a:rPr>
              <a:t>Aquests models els podem aplicar a múltiples escales espaials, des de la més global fins a centrar-nos només en una ciutat.</a:t>
            </a:r>
            <a:endParaRPr lang="es-ES" altLang="es-ES" smtClean="0">
              <a:ea typeface="ＭＳ Ｐゴシック" panose="020B0600070205080204" pitchFamily="34" charset="-128"/>
            </a:endParaRPr>
          </a:p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86CD78-2337-4E94-8F37-BBAB155D6A0D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02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a-ES" altLang="es-ES" dirty="0" smtClean="0">
                <a:ea typeface="ＭＳ Ｐゴシック" panose="020B0600070205080204" pitchFamily="34" charset="-128"/>
              </a:rPr>
              <a:t>També podem treballar a totes les escales temporals. L’anàlisi diagnòstic d’esdeveniments passats, els pronòstics per als propers dies, les projeccions a molts anys vista i el terme </a:t>
            </a:r>
            <a:r>
              <a:rPr lang="ca-ES" altLang="es-ES" dirty="0" err="1" smtClean="0">
                <a:ea typeface="ＭＳ Ｐゴシック" panose="020B0600070205080204" pitchFamily="34" charset="-128"/>
              </a:rPr>
              <a:t>mitg</a:t>
            </a:r>
            <a:r>
              <a:rPr lang="ca-ES" altLang="es-ES" dirty="0" smtClean="0">
                <a:ea typeface="ＭＳ Ｐゴシック" panose="020B0600070205080204" pitchFamily="34" charset="-128"/>
              </a:rPr>
              <a:t>, les prediccions que van des de setmanes i mesos fins a dècades.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r>
              <a:rPr lang="ca-ES" altLang="es-ES" dirty="0" smtClean="0">
                <a:ea typeface="ＭＳ Ｐゴシック" panose="020B0600070205080204" pitchFamily="34" charset="-128"/>
              </a:rPr>
              <a:t>On som forts i el que ens fa destacar son dos casos concrets que molt pocs altres centres treballen i que estan fortament lligats tant a l’energia solar com a l’energia eòlica. 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r>
              <a:rPr lang="ca-ES" altLang="es-ES" dirty="0" smtClean="0">
                <a:ea typeface="ＭＳ Ｐゴシック" panose="020B0600070205080204" pitchFamily="34" charset="-128"/>
              </a:rPr>
              <a:t>D’una banda  som líders en temes de modelització de la pols a </a:t>
            </a:r>
            <a:r>
              <a:rPr lang="ca-ES" altLang="es-ES" dirty="0" err="1" smtClean="0">
                <a:ea typeface="ＭＳ Ｐゴシック" panose="020B0600070205080204" pitchFamily="34" charset="-128"/>
              </a:rPr>
              <a:t>l’atmòsfera</a:t>
            </a:r>
            <a:r>
              <a:rPr lang="ca-ES" altLang="es-ES" dirty="0" smtClean="0">
                <a:ea typeface="ＭＳ Ｐゴシック" panose="020B0600070205080204" pitchFamily="34" charset="-128"/>
              </a:rPr>
              <a:t> que és un tema crític per a zones àrides, semiàrides i zones adjacents (Àfrica, Sud d’Espanya i Orient Mitjà) i cabdal per a la gestió de l’energia solar.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r>
              <a:rPr lang="ca-ES" altLang="es-ES" dirty="0" smtClean="0">
                <a:ea typeface="ＭＳ Ｐゴシック" panose="020B0600070205080204" pitchFamily="34" charset="-128"/>
              </a:rPr>
              <a:t>D’altra banda les prediccions climàtiques (</a:t>
            </a:r>
            <a:r>
              <a:rPr lang="ca-ES" altLang="es-ES" dirty="0" err="1" smtClean="0">
                <a:ea typeface="ＭＳ Ｐゴシック" panose="020B0600070205080204" pitchFamily="34" charset="-128"/>
              </a:rPr>
              <a:t>seasonal</a:t>
            </a:r>
            <a:r>
              <a:rPr lang="ca-ES" altLang="es-ES" dirty="0" smtClean="0">
                <a:ea typeface="ＭＳ Ｐゴシック" panose="020B0600070205080204" pitchFamily="34" charset="-128"/>
              </a:rPr>
              <a:t> to </a:t>
            </a:r>
            <a:r>
              <a:rPr lang="ca-ES" altLang="es-ES" dirty="0" err="1" smtClean="0">
                <a:ea typeface="ＭＳ Ｐゴシック" panose="020B0600070205080204" pitchFamily="34" charset="-128"/>
              </a:rPr>
              <a:t>decadal</a:t>
            </a:r>
            <a:r>
              <a:rPr lang="ca-ES" altLang="es-ES" dirty="0" smtClean="0">
                <a:ea typeface="ＭＳ Ｐゴシック" panose="020B0600070205080204" pitchFamily="34" charset="-128"/>
              </a:rPr>
              <a:t>) són un tema molt nou que tot just es comença a treballar a nivell mundial i en el que només el nostre centre i la Met Office de Regne Unit estem fent coses i en molts casos col·laborant i en contacte constant amb el sector de l’energia eòlica.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r>
              <a:rPr lang="ca-ES" altLang="es-ES" dirty="0" smtClean="0">
                <a:ea typeface="ＭＳ Ｐゴシック" panose="020B0600070205080204" pitchFamily="34" charset="-128"/>
              </a:rPr>
              <a:t>A continuació us explicaré aquest dos punts amb una mica més de detall.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endParaRPr lang="es-ES" altLang="es-ES" dirty="0" smtClean="0">
              <a:ea typeface="ＭＳ Ｐゴシック" panose="020B0600070205080204" pitchFamily="34" charset="-128"/>
            </a:endParaRPr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E60F6C1-2194-44E6-83F4-7B0BBA4685E9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108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6B628-0BC9-433E-BD68-4A957D33DA69}" type="slidenum">
              <a:rPr lang="en-US" altLang="es-ES" smtClean="0"/>
              <a:pPr>
                <a:defRPr/>
              </a:pPr>
              <a:t>7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521095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E72-CB38-4F12-87EF-E621BD195274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6587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422256F-78D1-4738-8295-D6EC6CFE0879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623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302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BSCCNS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hyperlink" Target="https://www.youtube.com/user/BSCCNS" TargetMode="External"/><Relationship Id="rId5" Type="http://schemas.openxmlformats.org/officeDocument/2006/relationships/hyperlink" Target="https://www.linkedin.com/company/barcelona-supercomputing-center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hyperlink" Target="https://twitter.com/bsc_cns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5"/>
          <p:cNvSpPr txBox="1">
            <a:spLocks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0263"/>
            <a:ext cx="46037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025525"/>
            <a:ext cx="10128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6386513"/>
            <a:ext cx="42545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7"/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389688"/>
            <a:ext cx="393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6386513"/>
            <a:ext cx="4476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1"/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386513"/>
            <a:ext cx="763588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45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506431"/>
            <a:ext cx="6336704" cy="423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4448" y="6507662"/>
            <a:ext cx="442392" cy="422586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solidFill>
                  <a:srgbClr val="004990"/>
                </a:solidFill>
              </a:defRPr>
            </a:lvl1pPr>
          </a:lstStyle>
          <a:p>
            <a:fld id="{4A490C5D-AEA8-4823-B9B3-806910A0ECF7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07504" y="45678"/>
            <a:ext cx="8928992" cy="8107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ts val="3000"/>
              </a:lnSpc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07504" y="1003884"/>
            <a:ext cx="8928992" cy="5306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65590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E9E0F721-F84E-4ACF-868D-7AB7D9512FF5}" type="slidenum">
              <a:rPr lang="en-US" altLang="es-ES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‹Nº›</a:t>
            </a:fld>
            <a:endParaRPr lang="en-US" altLang="es-ES" smtClean="0">
              <a:latin typeface="Calibri" panose="020F0502020204030204" pitchFamily="34" charset="0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485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61CC3748-39B5-4A69-9D6F-87B6A9ED5CF7}" type="slidenum">
              <a:rPr lang="en-US" altLang="es-ES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‹Nº›</a:t>
            </a:fld>
            <a:endParaRPr lang="en-US" altLang="es-ES" smtClean="0">
              <a:latin typeface="Calibri" panose="020F0502020204030204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997794"/>
            <a:ext cx="4152900" cy="460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chart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440982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9B99C030-58CC-483F-A182-3536826AC312}" type="slidenum">
              <a:rPr lang="en-US" altLang="es-ES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‹Nº›</a:t>
            </a:fld>
            <a:endParaRPr lang="en-US" altLang="es-ES" smtClean="0">
              <a:latin typeface="Calibri" panose="020F0502020204030204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221930"/>
            <a:ext cx="4152900" cy="3384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382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MAIN RESEARCH LINES &amp; RESULTS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9084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27928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5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5738"/>
            <a:ext cx="3306763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76213"/>
            <a:ext cx="8302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457200" y="3176996"/>
            <a:ext cx="8229600" cy="665931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9372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84325"/>
            <a:ext cx="61912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690688"/>
            <a:ext cx="15557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3819339" y="4806106"/>
            <a:ext cx="4762872" cy="720080"/>
          </a:xfrm>
          <a:prstGeom prst="rect">
            <a:avLst/>
          </a:prstGeom>
        </p:spPr>
        <p:txBody>
          <a:bodyPr/>
          <a:lstStyle>
            <a:lvl1pPr algn="r"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0576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016125"/>
            <a:ext cx="330676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06600"/>
            <a:ext cx="8302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452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979" r:id="rId1"/>
    <p:sldLayoutId id="2147484980" r:id="rId2"/>
    <p:sldLayoutId id="2147484981" r:id="rId3"/>
    <p:sldLayoutId id="2147484982" r:id="rId4"/>
    <p:sldLayoutId id="2147484983" r:id="rId5"/>
    <p:sldLayoutId id="2147484984" r:id="rId6"/>
    <p:sldLayoutId id="2147484985" r:id="rId7"/>
    <p:sldLayoutId id="2147484986" r:id="rId8"/>
    <p:sldLayoutId id="2147484987" r:id="rId9"/>
    <p:sldLayoutId id="2147484988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sds-was.aemet.es/" TargetMode="Externa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microsoft.com/office/2007/relationships/hdphoto" Target="../media/hdphoto1.wdp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2" Type="http://schemas.openxmlformats.org/officeDocument/2006/relationships/image" Target="../media/image93.png"/><Relationship Id="rId16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microsoft.com/office/2007/relationships/hdphoto" Target="../media/hdphoto2.wdp"/><Relationship Id="rId15" Type="http://schemas.openxmlformats.org/officeDocument/2006/relationships/image" Target="../media/image104.jpeg"/><Relationship Id="rId10" Type="http://schemas.openxmlformats.org/officeDocument/2006/relationships/image" Target="../media/image99.jpeg"/><Relationship Id="rId4" Type="http://schemas.openxmlformats.org/officeDocument/2006/relationships/image" Target="../media/image94.png"/><Relationship Id="rId9" Type="http://schemas.openxmlformats.org/officeDocument/2006/relationships/image" Target="../media/image98.jpeg"/><Relationship Id="rId14" Type="http://schemas.openxmlformats.org/officeDocument/2006/relationships/image" Target="../media/image10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jpeg"/><Relationship Id="rId39" Type="http://schemas.openxmlformats.org/officeDocument/2006/relationships/image" Target="../media/image62.pn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34" Type="http://schemas.openxmlformats.org/officeDocument/2006/relationships/image" Target="../media/image57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jpeg"/><Relationship Id="rId33" Type="http://schemas.openxmlformats.org/officeDocument/2006/relationships/image" Target="../media/image56.png"/><Relationship Id="rId38" Type="http://schemas.openxmlformats.org/officeDocument/2006/relationships/image" Target="../media/image61.png"/><Relationship Id="rId2" Type="http://schemas.openxmlformats.org/officeDocument/2006/relationships/image" Target="../media/image25.jpeg"/><Relationship Id="rId16" Type="http://schemas.openxmlformats.org/officeDocument/2006/relationships/image" Target="../media/image39.png"/><Relationship Id="rId20" Type="http://schemas.openxmlformats.org/officeDocument/2006/relationships/image" Target="../media/image43.jpeg"/><Relationship Id="rId29" Type="http://schemas.openxmlformats.org/officeDocument/2006/relationships/image" Target="../media/image52.jpeg"/><Relationship Id="rId41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32" Type="http://schemas.openxmlformats.org/officeDocument/2006/relationships/image" Target="../media/image55.png"/><Relationship Id="rId37" Type="http://schemas.openxmlformats.org/officeDocument/2006/relationships/image" Target="../media/image60.png"/><Relationship Id="rId40" Type="http://schemas.openxmlformats.org/officeDocument/2006/relationships/image" Target="../media/image63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28" Type="http://schemas.openxmlformats.org/officeDocument/2006/relationships/image" Target="../media/image51.png"/><Relationship Id="rId36" Type="http://schemas.openxmlformats.org/officeDocument/2006/relationships/image" Target="../media/image59.jpe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31" Type="http://schemas.openxmlformats.org/officeDocument/2006/relationships/image" Target="../media/image54.emf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jpeg"/><Relationship Id="rId22" Type="http://schemas.openxmlformats.org/officeDocument/2006/relationships/image" Target="../media/image45.jpeg"/><Relationship Id="rId27" Type="http://schemas.openxmlformats.org/officeDocument/2006/relationships/image" Target="../media/image50.jpeg"/><Relationship Id="rId30" Type="http://schemas.openxmlformats.org/officeDocument/2006/relationships/image" Target="../media/image53.jpeg"/><Relationship Id="rId35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jpeg"/><Relationship Id="rId18" Type="http://schemas.openxmlformats.org/officeDocument/2006/relationships/image" Target="../media/image79.png"/><Relationship Id="rId3" Type="http://schemas.openxmlformats.org/officeDocument/2006/relationships/image" Target="../media/image67.png"/><Relationship Id="rId21" Type="http://schemas.openxmlformats.org/officeDocument/2006/relationships/image" Target="../media/image82.png"/><Relationship Id="rId7" Type="http://schemas.openxmlformats.org/officeDocument/2006/relationships/hyperlink" Target="https://itunes.apple.com/za/app/caliope/id734538360?mt=8" TargetMode="External"/><Relationship Id="rId12" Type="http://schemas.openxmlformats.org/officeDocument/2006/relationships/image" Target="../media/image73.jpeg"/><Relationship Id="rId17" Type="http://schemas.openxmlformats.org/officeDocument/2006/relationships/image" Target="../media/image78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7.jpe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2.jpeg"/><Relationship Id="rId24" Type="http://schemas.openxmlformats.org/officeDocument/2006/relationships/image" Target="../media/image85.png"/><Relationship Id="rId5" Type="http://schemas.openxmlformats.org/officeDocument/2006/relationships/hyperlink" Target="https://play.google.com/store/apps/details?id=es.bsc.earthscience.caliope" TargetMode="External"/><Relationship Id="rId15" Type="http://schemas.openxmlformats.org/officeDocument/2006/relationships/image" Target="../media/image76.png"/><Relationship Id="rId23" Type="http://schemas.openxmlformats.org/officeDocument/2006/relationships/image" Target="../media/image84.png"/><Relationship Id="rId10" Type="http://schemas.openxmlformats.org/officeDocument/2006/relationships/image" Target="../media/image71.jpeg"/><Relationship Id="rId19" Type="http://schemas.openxmlformats.org/officeDocument/2006/relationships/image" Target="../media/image80.gif"/><Relationship Id="rId4" Type="http://schemas.openxmlformats.org/officeDocument/2006/relationships/hyperlink" Target="http://www.bsc.es/caliope" TargetMode="External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Shape 1"/>
          <p:cNvSpPr txBox="1">
            <a:spLocks noChangeArrowheads="1"/>
          </p:cNvSpPr>
          <p:nvPr/>
        </p:nvSpPr>
        <p:spPr bwMode="auto">
          <a:xfrm>
            <a:off x="6548438" y="196850"/>
            <a:ext cx="2447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s-ES" sz="1400" dirty="0">
                <a:solidFill>
                  <a:srgbClr val="FFFFFF"/>
                </a:solidFill>
                <a:latin typeface="Calibri" panose="020F0502020204030204" pitchFamily="34" charset="0"/>
              </a:rPr>
              <a:t>Barcelona, </a:t>
            </a:r>
            <a:r>
              <a:rPr lang="en-US" altLang="es-ES" sz="1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24 November </a:t>
            </a:r>
            <a:r>
              <a:rPr lang="en-US" altLang="es-ES" sz="1400" dirty="0">
                <a:solidFill>
                  <a:srgbClr val="FFFFFF"/>
                </a:solidFill>
                <a:latin typeface="Calibri" panose="020F0502020204030204" pitchFamily="34" charset="0"/>
              </a:rPr>
              <a:t>2015</a:t>
            </a:r>
            <a:endParaRPr lang="en-US" altLang="es-ES" dirty="0">
              <a:latin typeface="Calibri" panose="020F0502020204030204" pitchFamily="34" charset="0"/>
            </a:endParaRPr>
          </a:p>
        </p:txBody>
      </p:sp>
      <p:sp>
        <p:nvSpPr>
          <p:cNvPr id="12291" name="TextShape 2"/>
          <p:cNvSpPr txBox="1">
            <a:spLocks noChangeArrowheads="1"/>
          </p:cNvSpPr>
          <p:nvPr/>
        </p:nvSpPr>
        <p:spPr bwMode="auto">
          <a:xfrm>
            <a:off x="685800" y="2465388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3200" b="1">
                <a:solidFill>
                  <a:srgbClr val="FFFFFF"/>
                </a:solidFill>
              </a:rPr>
              <a:t>EARTH SCIENCE DEPARTMENT</a:t>
            </a:r>
            <a:endParaRPr lang="en-US" altLang="es-ES">
              <a:latin typeface="Calibri" panose="020F0502020204030204" pitchFamily="34" charset="0"/>
            </a:endParaRPr>
          </a:p>
        </p:txBody>
      </p:sp>
      <p:sp>
        <p:nvSpPr>
          <p:cNvPr id="12292" name="TextShape 3"/>
          <p:cNvSpPr txBox="1">
            <a:spLocks noChangeAspect="1" noChangeArrowheads="1"/>
          </p:cNvSpPr>
          <p:nvPr/>
        </p:nvSpPr>
        <p:spPr bwMode="auto">
          <a:xfrm>
            <a:off x="1371600" y="4002088"/>
            <a:ext cx="6400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2400" dirty="0" smtClean="0">
                <a:solidFill>
                  <a:srgbClr val="FFFFFF"/>
                </a:solidFill>
              </a:rPr>
              <a:t>Scott </a:t>
            </a:r>
            <a:r>
              <a:rPr lang="es-ES" altLang="es-ES" sz="2400" dirty="0" err="1" smtClean="0">
                <a:solidFill>
                  <a:srgbClr val="FFFFFF"/>
                </a:solidFill>
              </a:rPr>
              <a:t>Power</a:t>
            </a:r>
            <a:endParaRPr lang="es-ES" altLang="es-ES" sz="2400" dirty="0" smtClean="0">
              <a:solidFill>
                <a:srgbClr val="FFFFFF"/>
              </a:solidFill>
            </a:endParaRPr>
          </a:p>
          <a:p>
            <a:pPr algn="ctr" eaLnBrk="1" hangingPunct="1"/>
            <a:r>
              <a:rPr lang="es-ES_tradnl" altLang="es-ES" sz="1600" dirty="0" smtClean="0">
                <a:solidFill>
                  <a:srgbClr val="FFFFFF"/>
                </a:solidFill>
              </a:rPr>
              <a:t>Bureau of </a:t>
            </a:r>
            <a:r>
              <a:rPr lang="es-ES_tradnl" altLang="es-ES" sz="1600" dirty="0" err="1" smtClean="0">
                <a:solidFill>
                  <a:srgbClr val="FFFFFF"/>
                </a:solidFill>
              </a:rPr>
              <a:t>Meteorology</a:t>
            </a:r>
            <a:r>
              <a:rPr lang="es-ES_tradnl" altLang="es-ES" sz="1600" dirty="0" smtClean="0">
                <a:solidFill>
                  <a:srgbClr val="FFFFFF"/>
                </a:solidFill>
              </a:rPr>
              <a:t> of Australia</a:t>
            </a:r>
            <a:endParaRPr lang="es-ES" altLang="es-ES" sz="1600" dirty="0" smtClean="0">
              <a:solidFill>
                <a:srgbClr val="FFFFFF"/>
              </a:solidFill>
            </a:endParaRPr>
          </a:p>
        </p:txBody>
      </p:sp>
      <p:sp>
        <p:nvSpPr>
          <p:cNvPr id="12293" name="TextShape 4"/>
          <p:cNvSpPr txBox="1">
            <a:spLocks noChangeArrowheads="1"/>
          </p:cNvSpPr>
          <p:nvPr/>
        </p:nvSpPr>
        <p:spPr bwMode="auto">
          <a:xfrm>
            <a:off x="1350963" y="5170488"/>
            <a:ext cx="64801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i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Services</a:t>
            </a:r>
            <a:r>
              <a:rPr lang="es-ES" altLang="es-ES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s-ES" altLang="es-ES" i="1" dirty="0">
                <a:solidFill>
                  <a:srgbClr val="FFFFFF"/>
                </a:solidFill>
                <a:latin typeface="Calibri" panose="020F0502020204030204" pitchFamily="34" charset="0"/>
              </a:rPr>
              <a:t>– </a:t>
            </a:r>
            <a:r>
              <a:rPr lang="es-ES" altLang="es-ES" i="1" dirty="0" err="1">
                <a:solidFill>
                  <a:srgbClr val="FFFFFF"/>
                </a:solidFill>
                <a:latin typeface="Calibri" panose="020F0502020204030204" pitchFamily="34" charset="0"/>
              </a:rPr>
              <a:t>Earth</a:t>
            </a:r>
            <a:r>
              <a:rPr lang="es-ES" altLang="es-ES" i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s-ES" altLang="es-ES" i="1" dirty="0" err="1">
                <a:solidFill>
                  <a:srgbClr val="FFFFFF"/>
                </a:solidFill>
                <a:latin typeface="Calibri" panose="020F0502020204030204" pitchFamily="34" charset="0"/>
              </a:rPr>
              <a:t>Science</a:t>
            </a:r>
            <a:r>
              <a:rPr lang="es-ES" altLang="es-ES" i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s-ES" altLang="es-ES" i="1" dirty="0" err="1">
                <a:solidFill>
                  <a:srgbClr val="FFFFFF"/>
                </a:solidFill>
                <a:latin typeface="Calibri" panose="020F0502020204030204" pitchFamily="34" charset="0"/>
              </a:rPr>
              <a:t>Department</a:t>
            </a:r>
            <a:endParaRPr lang="en-US" altLang="es-ES" i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nodeType="clickPar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Regional climate modeling</a:t>
            </a:r>
            <a:endParaRPr lang="en-US" dirty="0"/>
          </a:p>
        </p:txBody>
      </p:sp>
      <p:sp>
        <p:nvSpPr>
          <p:cNvPr id="26627" name="CuadroTexto 30"/>
          <p:cNvSpPr txBox="1">
            <a:spLocks noChangeArrowheads="1"/>
          </p:cNvSpPr>
          <p:nvPr/>
        </p:nvSpPr>
        <p:spPr bwMode="auto">
          <a:xfrm>
            <a:off x="0" y="798513"/>
            <a:ext cx="9118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30000"/>
              </a:lnSpc>
            </a:pPr>
            <a:r>
              <a:rPr lang="en-US" altLang="es-ES" sz="2000" dirty="0"/>
              <a:t>Dynamical downscaling of climatic temperature and precipitation trends</a:t>
            </a:r>
            <a:endParaRPr lang="en-GB" altLang="es-ES" sz="2000" dirty="0"/>
          </a:p>
        </p:txBody>
      </p:sp>
      <p:sp>
        <p:nvSpPr>
          <p:cNvPr id="26628" name="Rectángulo 33"/>
          <p:cNvSpPr>
            <a:spLocks noChangeArrowheads="1"/>
          </p:cNvSpPr>
          <p:nvPr/>
        </p:nvSpPr>
        <p:spPr bwMode="auto">
          <a:xfrm>
            <a:off x="0" y="1290638"/>
            <a:ext cx="92233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s-ES" sz="2000" dirty="0"/>
              <a:t>This work aims to provide an assessment of temperature and precipitation projections for mid-21st century in the North Western Mediterranean Basin (NWMB) at high resolution.</a:t>
            </a:r>
            <a:endParaRPr lang="en-GB" altLang="es-ES" sz="2000" dirty="0"/>
          </a:p>
        </p:txBody>
      </p:sp>
      <p:sp>
        <p:nvSpPr>
          <p:cNvPr id="35" name="Rectángulo 34"/>
          <p:cNvSpPr/>
          <p:nvPr/>
        </p:nvSpPr>
        <p:spPr>
          <a:xfrm>
            <a:off x="4407238" y="6604000"/>
            <a:ext cx="3240088" cy="4159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1050" dirty="0">
                <a:solidFill>
                  <a:schemeClr val="accent6">
                    <a:lumMod val="50000"/>
                  </a:schemeClr>
                </a:solidFill>
              </a:rPr>
              <a:t>This project has been conducted in collaboration with </a:t>
            </a:r>
            <a:r>
              <a:rPr lang="en-GB" sz="1050" dirty="0" err="1">
                <a:solidFill>
                  <a:schemeClr val="accent6">
                    <a:lumMod val="50000"/>
                  </a:schemeClr>
                </a:solidFill>
              </a:rPr>
              <a:t>Servei</a:t>
            </a:r>
            <a:r>
              <a:rPr lang="en-GB" sz="105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1050" dirty="0" err="1">
                <a:solidFill>
                  <a:schemeClr val="accent6">
                    <a:lumMod val="50000"/>
                  </a:schemeClr>
                </a:solidFill>
              </a:rPr>
              <a:t>Meteorològic</a:t>
            </a:r>
            <a:r>
              <a:rPr lang="en-GB" sz="1050" dirty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GB" sz="1050" dirty="0" err="1">
                <a:solidFill>
                  <a:schemeClr val="accent6">
                    <a:lumMod val="50000"/>
                  </a:schemeClr>
                </a:solidFill>
              </a:rPr>
              <a:t>Catalunya</a:t>
            </a:r>
            <a:r>
              <a:rPr lang="en-GB" sz="1050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</p:txBody>
      </p:sp>
      <p:pic>
        <p:nvPicPr>
          <p:cNvPr id="26630" name="Imagen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3" y="2241601"/>
            <a:ext cx="7126288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Imagen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1" r="15964" b="39444"/>
          <a:stretch>
            <a:fillRect/>
          </a:stretch>
        </p:blipFill>
        <p:spPr bwMode="auto">
          <a:xfrm>
            <a:off x="7470963" y="6316964"/>
            <a:ext cx="88265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WMO mineral dust forecasts</a:t>
            </a:r>
            <a:endParaRPr lang="en-US" dirty="0"/>
          </a:p>
        </p:txBody>
      </p:sp>
      <p:pic>
        <p:nvPicPr>
          <p:cNvPr id="23555" name="Picture 4" descr="AEMET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6604000"/>
            <a:ext cx="283051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23557" name="Picture 2" descr="https://www.wmo.int/images/icons/es/WMO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06"/>
          <a:stretch>
            <a:fillRect/>
          </a:stretch>
        </p:blipFill>
        <p:spPr bwMode="auto">
          <a:xfrm>
            <a:off x="5219700" y="6599238"/>
            <a:ext cx="4572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533649"/>
            <a:ext cx="5111750" cy="406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1 Rectángulo"/>
          <p:cNvSpPr>
            <a:spLocks noChangeArrowheads="1"/>
          </p:cNvSpPr>
          <p:nvPr/>
        </p:nvSpPr>
        <p:spPr bwMode="auto">
          <a:xfrm>
            <a:off x="107950" y="971550"/>
            <a:ext cx="784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s-ES" sz="2400" b="1">
                <a:latin typeface="Calibri" panose="020F0502020204030204" pitchFamily="34" charset="0"/>
              </a:rPr>
              <a:t>Mineral dust forecasts SDS-WAS </a:t>
            </a:r>
          </a:p>
          <a:p>
            <a:pPr eaLnBrk="1" hangingPunct="1"/>
            <a:r>
              <a:rPr lang="en-US" altLang="es-ES" sz="2400">
                <a:latin typeface="Calibri" panose="020F0502020204030204" pitchFamily="34" charset="0"/>
              </a:rPr>
              <a:t>North Africa, Middle East and Europe Regional Center</a:t>
            </a:r>
          </a:p>
          <a:p>
            <a:pPr eaLnBrk="1" hangingPunct="1"/>
            <a:r>
              <a:rPr lang="en-US" altLang="es-ES" sz="2400">
                <a:latin typeface="Calibri" panose="020F0502020204030204" pitchFamily="34" charset="0"/>
              </a:rPr>
              <a:t>Early warning system</a:t>
            </a:r>
          </a:p>
          <a:p>
            <a:pPr eaLnBrk="1" hangingPunct="1"/>
            <a:r>
              <a:rPr lang="en-US" altLang="es-ES" sz="2400">
                <a:latin typeface="Calibri" panose="020F0502020204030204" pitchFamily="34" charset="0"/>
              </a:rPr>
              <a:t> </a:t>
            </a:r>
            <a:r>
              <a:rPr lang="en-US" altLang="es-ES" sz="2400">
                <a:latin typeface="Calibri" panose="020F0502020204030204" pitchFamily="34" charset="0"/>
                <a:hlinkClick r:id="rId6"/>
              </a:rPr>
              <a:t>http://sds-was.aemet.es</a:t>
            </a:r>
            <a:endParaRPr lang="en-US" altLang="es-ES" sz="2400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jimenez\Desktop\descar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43" y="1277714"/>
            <a:ext cx="1702562" cy="84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Planning</a:t>
            </a:r>
            <a:r>
              <a:rPr lang="es-ES_tradnl" dirty="0" smtClean="0"/>
              <a:t> of </a:t>
            </a:r>
            <a:r>
              <a:rPr lang="es-ES_tradnl" dirty="0" err="1" smtClean="0"/>
              <a:t>vineyards</a:t>
            </a:r>
            <a:r>
              <a:rPr lang="es-ES_tradnl" dirty="0" smtClean="0"/>
              <a:t> </a:t>
            </a:r>
            <a:r>
              <a:rPr lang="es-ES_tradnl" dirty="0" err="1" smtClean="0"/>
              <a:t>fields</a:t>
            </a:r>
            <a:endParaRPr lang="es-ES" dirty="0"/>
          </a:p>
        </p:txBody>
      </p:sp>
      <p:pic>
        <p:nvPicPr>
          <p:cNvPr id="5" name="Shape 128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8729" y="1637754"/>
            <a:ext cx="5673155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35"/>
          <p:cNvSpPr txBox="1">
            <a:spLocks noGrp="1"/>
          </p:cNvSpPr>
          <p:nvPr>
            <p:ph type="body" idx="4294967295"/>
          </p:nvPr>
        </p:nvSpPr>
        <p:spPr>
          <a:xfrm>
            <a:off x="6063927" y="1277714"/>
            <a:ext cx="2857958" cy="956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dk1"/>
                </a:solidFill>
              </a:rPr>
              <a:t>Winkler Index: </a:t>
            </a:r>
            <a:r>
              <a:rPr lang="en-US" sz="1600" dirty="0">
                <a:solidFill>
                  <a:schemeClr val="dk1"/>
                </a:solidFill>
              </a:rPr>
              <a:t>Oct-</a:t>
            </a:r>
            <a:r>
              <a:rPr lang="en-US" sz="1600" dirty="0" err="1">
                <a:solidFill>
                  <a:schemeClr val="dk1"/>
                </a:solidFill>
              </a:rPr>
              <a:t>Abr</a:t>
            </a:r>
            <a:endParaRPr lang="en-US" sz="1600" dirty="0">
              <a:solidFill>
                <a:schemeClr val="dk1"/>
              </a:solidFill>
            </a:endParaRPr>
          </a:p>
        </p:txBody>
      </p:sp>
      <p:pic>
        <p:nvPicPr>
          <p:cNvPr id="7" name="Shape 9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75" y="3679476"/>
            <a:ext cx="2304256" cy="210924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92"/>
          <p:cNvSpPr/>
          <p:nvPr/>
        </p:nvSpPr>
        <p:spPr>
          <a:xfrm>
            <a:off x="1311325" y="5143945"/>
            <a:ext cx="226799" cy="290099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AutoShape 2" descr="Image result for bodegas tor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139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Seasonal</a:t>
            </a:r>
            <a:r>
              <a:rPr lang="es-ES" dirty="0" smtClean="0"/>
              <a:t> </a:t>
            </a:r>
            <a:r>
              <a:rPr lang="es-ES" dirty="0" err="1" smtClean="0"/>
              <a:t>wind</a:t>
            </a:r>
            <a:r>
              <a:rPr lang="es-ES" dirty="0" smtClean="0"/>
              <a:t> </a:t>
            </a:r>
            <a:r>
              <a:rPr lang="es-ES" dirty="0" err="1" smtClean="0"/>
              <a:t>speed</a:t>
            </a:r>
            <a:r>
              <a:rPr lang="es-ES" dirty="0" smtClean="0"/>
              <a:t> </a:t>
            </a:r>
            <a:r>
              <a:rPr lang="es-ES" dirty="0" err="1" smtClean="0"/>
              <a:t>predictions</a:t>
            </a:r>
            <a:endParaRPr lang="es-E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8" y="1014534"/>
            <a:ext cx="8316924" cy="387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942" y="1014534"/>
            <a:ext cx="692520" cy="387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728" y="4977915"/>
            <a:ext cx="2088232" cy="40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60" y="4977915"/>
            <a:ext cx="1512168" cy="5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8" y="5230876"/>
            <a:ext cx="3084858" cy="1346251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960" y="4977915"/>
            <a:ext cx="512386" cy="41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4" descr="http://kwind.me/future-of-renewables/assets/logo-edp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6" r="26328"/>
          <a:stretch>
            <a:fillRect/>
          </a:stretch>
        </p:blipFill>
        <p:spPr bwMode="auto">
          <a:xfrm>
            <a:off x="6094328" y="5748540"/>
            <a:ext cx="1296144" cy="53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https://brandcenter-en.edf.com/fichiers/fckeditor/Brandcenter/Gouvernance/EDF_Logo_RGB_300_F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t="17789" r="11491" b="13210"/>
          <a:stretch>
            <a:fillRect/>
          </a:stretch>
        </p:blipFill>
        <p:spPr bwMode="auto">
          <a:xfrm>
            <a:off x="4739074" y="5703628"/>
            <a:ext cx="1248517" cy="59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http://www.wclimate.com/wp-content/uploads/2014/08/logo-alstom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699" y="5846444"/>
            <a:ext cx="1144324" cy="31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https://www.enbw.com/cd-layout/images/all/logo_enbw-1400139937707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852" y="6442447"/>
            <a:ext cx="1258171" cy="19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http://www.vortexfdc.com/assets/img/vortex-logo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784" y="6357295"/>
            <a:ext cx="1131749" cy="36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http://t0.gstatic.com/images?q=tbn:ANd9GcT0EwAOdFIc9NJoeoQtXYEtQnVl0gcGD98nDzMHgk7c0kcRH2wg4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699" y="6305811"/>
            <a:ext cx="1321381" cy="46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Triángulo isósceles"/>
          <p:cNvSpPr/>
          <p:nvPr/>
        </p:nvSpPr>
        <p:spPr>
          <a:xfrm rot="16200000" flipV="1">
            <a:off x="3206067" y="5759152"/>
            <a:ext cx="1735380" cy="296813"/>
          </a:xfrm>
          <a:prstGeom prst="triangle">
            <a:avLst/>
          </a:prstGeom>
          <a:solidFill>
            <a:schemeClr val="accent5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 rotWithShape="1">
          <a:blip r:embed="rId16"/>
          <a:srcRect l="6402" r="39736"/>
          <a:stretch/>
        </p:blipFill>
        <p:spPr bwMode="auto">
          <a:xfrm rot="21285688">
            <a:off x="228021" y="2364516"/>
            <a:ext cx="1889653" cy="2726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ijimenez\Downloads\179299295_1024a70998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50" b="-2"/>
          <a:stretch/>
        </p:blipFill>
        <p:spPr bwMode="auto">
          <a:xfrm>
            <a:off x="-29592" y="845666"/>
            <a:ext cx="9173592" cy="617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97594"/>
            <a:ext cx="6191348" cy="696944"/>
          </a:xfrm>
        </p:spPr>
        <p:txBody>
          <a:bodyPr/>
          <a:lstStyle/>
          <a:p>
            <a:r>
              <a:rPr lang="es-ES" sz="2000" dirty="0" err="1"/>
              <a:t>Water</a:t>
            </a:r>
            <a:r>
              <a:rPr lang="es-ES" sz="2000" dirty="0"/>
              <a:t> </a:t>
            </a:r>
            <a:r>
              <a:rPr lang="es-ES" sz="2000" dirty="0" err="1"/>
              <a:t>management</a:t>
            </a:r>
            <a:r>
              <a:rPr lang="es-ES" sz="2000" dirty="0"/>
              <a:t> and </a:t>
            </a:r>
            <a:r>
              <a:rPr lang="es-ES" sz="2000" dirty="0" err="1"/>
              <a:t>seasonal</a:t>
            </a:r>
            <a:r>
              <a:rPr lang="es-ES" sz="2000" dirty="0"/>
              <a:t> </a:t>
            </a:r>
            <a:r>
              <a:rPr lang="es-ES" sz="2000" dirty="0" err="1"/>
              <a:t>predictions</a:t>
            </a:r>
            <a:endParaRPr lang="es-ES" sz="2000" dirty="0"/>
          </a:p>
        </p:txBody>
      </p:sp>
      <p:sp>
        <p:nvSpPr>
          <p:cNvPr id="5" name="4 Rectángulo"/>
          <p:cNvSpPr/>
          <p:nvPr/>
        </p:nvSpPr>
        <p:spPr>
          <a:xfrm>
            <a:off x="3563888" y="952314"/>
            <a:ext cx="5400600" cy="5904656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3779912" y="1260412"/>
            <a:ext cx="50405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 smtClean="0">
                <a:solidFill>
                  <a:schemeClr val="accent1"/>
                </a:solidFill>
              </a:rPr>
              <a:t>Potential applications in FLOOD RISK - WATER SUPPLY</a:t>
            </a:r>
          </a:p>
          <a:p>
            <a:pPr>
              <a:defRPr/>
            </a:pPr>
            <a:endParaRPr lang="en-US" altLang="es-ES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altLang="es-ES" b="1" dirty="0" smtClean="0">
                <a:solidFill>
                  <a:schemeClr val="accent1"/>
                </a:solidFill>
              </a:rPr>
              <a:t>Sub-seasonal</a:t>
            </a:r>
            <a:r>
              <a:rPr lang="en-US" altLang="es-ES" dirty="0" smtClean="0">
                <a:solidFill>
                  <a:schemeClr val="accent1"/>
                </a:solidFill>
              </a:rPr>
              <a:t> predictions (one month ahead)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altLang="es-ES" b="1" dirty="0" smtClean="0">
                <a:solidFill>
                  <a:schemeClr val="accent1"/>
                </a:solidFill>
              </a:rPr>
              <a:t>Seasonal</a:t>
            </a:r>
            <a:r>
              <a:rPr lang="en-US" altLang="es-ES" dirty="0" smtClean="0">
                <a:solidFill>
                  <a:schemeClr val="accent1"/>
                </a:solidFill>
              </a:rPr>
              <a:t> predictions (the season ahead)</a:t>
            </a: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r>
              <a:rPr lang="en-US" altLang="es-ES" dirty="0">
                <a:solidFill>
                  <a:schemeClr val="accent1"/>
                </a:solidFill>
              </a:rPr>
              <a:t>General trends for </a:t>
            </a:r>
            <a:r>
              <a:rPr lang="en-US" altLang="es-ES" dirty="0" err="1" smtClean="0">
                <a:solidFill>
                  <a:schemeClr val="accent1"/>
                </a:solidFill>
              </a:rPr>
              <a:t>precipitation,Temperature</a:t>
            </a:r>
            <a:r>
              <a:rPr lang="en-US" altLang="es-ES" dirty="0" smtClean="0">
                <a:solidFill>
                  <a:schemeClr val="accent1"/>
                </a:solidFill>
              </a:rPr>
              <a:t>, etc.</a:t>
            </a:r>
            <a:endParaRPr lang="en-US" altLang="es-ES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altLang="es-ES" b="1" dirty="0" smtClean="0">
                <a:solidFill>
                  <a:schemeClr val="accent1"/>
                </a:solidFill>
              </a:rPr>
              <a:t>Downscaling</a:t>
            </a:r>
            <a:r>
              <a:rPr lang="en-US" altLang="es-ES" dirty="0" smtClean="0">
                <a:solidFill>
                  <a:schemeClr val="accent1"/>
                </a:solidFill>
              </a:rPr>
              <a:t> of climate variables.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altLang="es-ES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altLang="es-ES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altLang="es-ES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altLang="es-ES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altLang="es-ES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accent1"/>
                </a:solidFill>
              </a:rPr>
              <a:t>Informing </a:t>
            </a:r>
            <a:r>
              <a:rPr lang="es-ES" dirty="0" err="1">
                <a:solidFill>
                  <a:schemeClr val="accent1"/>
                </a:solidFill>
              </a:rPr>
              <a:t>Hydroelectric</a:t>
            </a:r>
            <a:r>
              <a:rPr lang="es-ES" dirty="0">
                <a:solidFill>
                  <a:schemeClr val="accent1"/>
                </a:solidFill>
              </a:rPr>
              <a:t> </a:t>
            </a:r>
            <a:r>
              <a:rPr lang="es-ES" dirty="0" err="1">
                <a:solidFill>
                  <a:schemeClr val="accent1"/>
                </a:solidFill>
              </a:rPr>
              <a:t>power</a:t>
            </a:r>
            <a:r>
              <a:rPr lang="es-ES" dirty="0">
                <a:solidFill>
                  <a:schemeClr val="accent1"/>
                </a:solidFill>
              </a:rPr>
              <a:t> </a:t>
            </a:r>
            <a:r>
              <a:rPr lang="es-ES" dirty="0" err="1">
                <a:solidFill>
                  <a:schemeClr val="accent1"/>
                </a:solidFill>
              </a:rPr>
              <a:t>management</a:t>
            </a:r>
            <a:endParaRPr lang="en-GB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altLang="es-ES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altLang="es-ES" dirty="0" smtClean="0">
                <a:solidFill>
                  <a:schemeClr val="accent1"/>
                </a:solidFill>
              </a:rPr>
              <a:t>Early warning systems for extreme events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altLang="es-ES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altLang="es-ES" dirty="0" smtClean="0">
                <a:solidFill>
                  <a:schemeClr val="accent1"/>
                </a:solidFill>
              </a:rPr>
              <a:t>Information on drought periods or flood risk</a:t>
            </a:r>
          </a:p>
          <a:p>
            <a:pPr>
              <a:defRPr/>
            </a:pPr>
            <a:endParaRPr lang="en-US" altLang="es-ES" dirty="0">
              <a:solidFill>
                <a:schemeClr val="accent1"/>
              </a:solidFill>
            </a:endParaRPr>
          </a:p>
          <a:p>
            <a:pPr>
              <a:defRPr/>
            </a:pPr>
            <a:endParaRPr lang="en-US" altLang="es-ES" dirty="0">
              <a:solidFill>
                <a:schemeClr val="accent1"/>
              </a:solidFill>
            </a:endParaRPr>
          </a:p>
        </p:txBody>
      </p:sp>
      <p:sp>
        <p:nvSpPr>
          <p:cNvPr id="7" name="6 Triángulo isósceles"/>
          <p:cNvSpPr/>
          <p:nvPr/>
        </p:nvSpPr>
        <p:spPr>
          <a:xfrm flipV="1">
            <a:off x="3851920" y="4215067"/>
            <a:ext cx="4536504" cy="576064"/>
          </a:xfrm>
          <a:prstGeom prst="triangle">
            <a:avLst/>
          </a:prstGeom>
          <a:solidFill>
            <a:schemeClr val="accent5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210416" y="5646130"/>
            <a:ext cx="3168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>
                <a:solidFill>
                  <a:schemeClr val="accent1"/>
                </a:solidFill>
              </a:rPr>
              <a:t>IMPREX (Horizon 2020). </a:t>
            </a:r>
            <a:r>
              <a:rPr lang="es-ES_tradnl" dirty="0">
                <a:solidFill>
                  <a:schemeClr val="accent1"/>
                </a:solidFill>
              </a:rPr>
              <a:t>(</a:t>
            </a:r>
            <a:r>
              <a:rPr lang="en-US" dirty="0">
                <a:solidFill>
                  <a:schemeClr val="accent1"/>
                </a:solidFill>
              </a:rPr>
              <a:t>Improving predictions and management of hydrological extremes)</a:t>
            </a:r>
          </a:p>
        </p:txBody>
      </p:sp>
    </p:spTree>
    <p:extLst>
      <p:ext uri="{BB962C8B-B14F-4D97-AF65-F5344CB8AC3E}">
        <p14:creationId xmlns:p14="http://schemas.microsoft.com/office/powerpoint/2010/main" val="389394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Shape 3"/>
          <p:cNvSpPr txBox="1">
            <a:spLocks noChangeAspect="1" noChangeArrowheads="1"/>
          </p:cNvSpPr>
          <p:nvPr/>
        </p:nvSpPr>
        <p:spPr bwMode="auto">
          <a:xfrm>
            <a:off x="1371600" y="3654425"/>
            <a:ext cx="6400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3200">
                <a:solidFill>
                  <a:srgbClr val="FFFFFF"/>
                </a:solidFill>
              </a:rPr>
              <a:t>Thank you!</a:t>
            </a:r>
          </a:p>
          <a:p>
            <a:pPr algn="ctr" eaLnBrk="1" hangingPunct="1"/>
            <a:endParaRPr lang="en-US" altLang="es-ES" sz="2400">
              <a:latin typeface="Calibri" panose="020F0502020204030204" pitchFamily="34" charset="0"/>
            </a:endParaRPr>
          </a:p>
        </p:txBody>
      </p:sp>
      <p:sp>
        <p:nvSpPr>
          <p:cNvPr id="4" name="TextShape 4"/>
          <p:cNvSpPr txBox="1">
            <a:spLocks noChangeArrowheads="1"/>
          </p:cNvSpPr>
          <p:nvPr/>
        </p:nvSpPr>
        <p:spPr bwMode="auto">
          <a:xfrm>
            <a:off x="1350963" y="4325938"/>
            <a:ext cx="648017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dirty="0" err="1" smtClean="0">
                <a:solidFill>
                  <a:srgbClr val="FFFFFF"/>
                </a:solidFill>
                <a:latin typeface="+mn-lt"/>
              </a:rPr>
              <a:t>For</a:t>
            </a:r>
            <a:r>
              <a:rPr lang="es-ES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s-ES" dirty="0" err="1" smtClean="0">
                <a:solidFill>
                  <a:srgbClr val="FFFFFF"/>
                </a:solidFill>
                <a:latin typeface="+mn-lt"/>
              </a:rPr>
              <a:t>further</a:t>
            </a:r>
            <a:r>
              <a:rPr lang="es-ES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s-ES" dirty="0" err="1" smtClean="0">
                <a:solidFill>
                  <a:srgbClr val="FFFFFF"/>
                </a:solidFill>
                <a:latin typeface="+mn-lt"/>
              </a:rPr>
              <a:t>information</a:t>
            </a:r>
            <a:r>
              <a:rPr lang="es-ES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s-ES" dirty="0" err="1" smtClean="0">
                <a:solidFill>
                  <a:srgbClr val="FFFFFF"/>
                </a:solidFill>
                <a:latin typeface="+mn-lt"/>
              </a:rPr>
              <a:t>please</a:t>
            </a:r>
            <a:r>
              <a:rPr lang="es-ES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s-ES" dirty="0" err="1" smtClean="0">
                <a:solidFill>
                  <a:srgbClr val="FFFFFF"/>
                </a:solidFill>
                <a:latin typeface="+mn-lt"/>
              </a:rPr>
              <a:t>contact</a:t>
            </a:r>
            <a:endParaRPr lang="es-ES" dirty="0" smtClean="0">
              <a:solidFill>
                <a:srgbClr val="FFFFFF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es-ES" dirty="0">
                <a:solidFill>
                  <a:srgbClr val="FFFFFF"/>
                </a:solidFill>
                <a:latin typeface="+mn-lt"/>
              </a:rPr>
              <a:t>info-services-es@bsc.es </a:t>
            </a:r>
            <a:endParaRPr lang="es-ES" dirty="0" smtClean="0">
              <a:solidFill>
                <a:srgbClr val="FFFFFF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es-ES" dirty="0" smtClean="0">
                <a:solidFill>
                  <a:srgbClr val="FFFFFF"/>
                </a:solidFill>
                <a:latin typeface="+mn-lt"/>
              </a:rPr>
              <a:t>albert.soret@bsc.es</a:t>
            </a:r>
            <a:endParaRPr lang="en-US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Barcelona Supercomputing Center</a:t>
            </a:r>
            <a:endParaRPr lang="en-US" dirty="0"/>
          </a:p>
        </p:txBody>
      </p:sp>
      <p:sp>
        <p:nvSpPr>
          <p:cNvPr id="13315" name="Rectángulo 16"/>
          <p:cNvSpPr>
            <a:spLocks noChangeArrowheads="1"/>
          </p:cNvSpPr>
          <p:nvPr/>
        </p:nvSpPr>
        <p:spPr bwMode="auto">
          <a:xfrm>
            <a:off x="46038" y="1003300"/>
            <a:ext cx="503078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GB" altLang="es-ES" sz="2000" dirty="0"/>
              <a:t>Created in 2005; 350 </a:t>
            </a:r>
            <a:r>
              <a:rPr lang="en-GB" altLang="es-ES" sz="2000" dirty="0" smtClean="0"/>
              <a:t>employees</a:t>
            </a:r>
            <a:endParaRPr lang="en-GB" altLang="es-ES" sz="2000" dirty="0"/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GB" altLang="es-ES" sz="2000" dirty="0"/>
              <a:t>Research, develop and manage information technology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GB" altLang="es-ES" sz="2000" dirty="0"/>
              <a:t>Facilitate scientific progress and its application in society</a:t>
            </a:r>
          </a:p>
        </p:txBody>
      </p:sp>
      <p:pic>
        <p:nvPicPr>
          <p:cNvPr id="1331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913"/>
            <a:ext cx="9144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0"/>
          <p:cNvSpPr txBox="1">
            <a:spLocks/>
          </p:cNvSpPr>
          <p:nvPr/>
        </p:nvSpPr>
        <p:spPr>
          <a:xfrm>
            <a:off x="177800" y="2667000"/>
            <a:ext cx="9117013" cy="79216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7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GB" dirty="0" smtClean="0">
                <a:solidFill>
                  <a:schemeClr val="accent1"/>
                </a:solidFill>
              </a:rPr>
              <a:t>Earth Science Department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13318" name="Imagen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998538"/>
            <a:ext cx="3417887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Imagen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2982913"/>
            <a:ext cx="34226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5 CuadroTexto"/>
          <p:cNvSpPr txBox="1">
            <a:spLocks noChangeArrowheads="1"/>
          </p:cNvSpPr>
          <p:nvPr/>
        </p:nvSpPr>
        <p:spPr bwMode="auto">
          <a:xfrm>
            <a:off x="200025" y="3581400"/>
            <a:ext cx="538003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altLang="es-ES" sz="2000" b="1" dirty="0" err="1"/>
              <a:t>Atmospheric</a:t>
            </a:r>
            <a:r>
              <a:rPr lang="es-ES" altLang="es-ES" sz="2000" b="1" dirty="0"/>
              <a:t> </a:t>
            </a:r>
            <a:r>
              <a:rPr lang="es-ES" altLang="es-ES" sz="2000" b="1" dirty="0" err="1"/>
              <a:t>composition</a:t>
            </a:r>
            <a:r>
              <a:rPr lang="es-ES" altLang="es-ES" sz="2000" b="1" dirty="0"/>
              <a:t> </a:t>
            </a:r>
            <a:r>
              <a:rPr lang="es-ES" altLang="es-ES" sz="2000" b="1" dirty="0" err="1"/>
              <a:t>modelling</a:t>
            </a:r>
            <a:endParaRPr lang="es-ES" altLang="es-ES" sz="2000" b="1" dirty="0"/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altLang="es-ES" sz="2000" b="1" dirty="0" err="1" smtClean="0"/>
              <a:t>Climate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/>
              <a:t>prediction</a:t>
            </a:r>
            <a:r>
              <a:rPr lang="es-ES" altLang="es-ES" sz="2000" b="1" dirty="0"/>
              <a:t> </a:t>
            </a:r>
            <a:r>
              <a:rPr lang="es-ES" altLang="es-ES" sz="2000" b="1" dirty="0" err="1" smtClean="0"/>
              <a:t>modelling</a:t>
            </a:r>
            <a:endParaRPr lang="es-ES" altLang="es-ES" sz="2000" b="1" dirty="0"/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altLang="es-ES" sz="2000" b="1" dirty="0" err="1"/>
              <a:t>Computational</a:t>
            </a:r>
            <a:r>
              <a:rPr lang="es-ES" altLang="es-ES" sz="2000" b="1" dirty="0"/>
              <a:t> </a:t>
            </a:r>
            <a:r>
              <a:rPr lang="es-ES" altLang="es-ES" sz="2000" b="1" dirty="0" err="1"/>
              <a:t>Earth</a:t>
            </a:r>
            <a:r>
              <a:rPr lang="es-ES" altLang="es-ES" sz="2000" b="1" dirty="0"/>
              <a:t> </a:t>
            </a:r>
            <a:r>
              <a:rPr lang="es-ES" altLang="es-ES" sz="2000" b="1" dirty="0" err="1" smtClean="0"/>
              <a:t>Sciences</a:t>
            </a:r>
            <a:endParaRPr lang="es-ES" altLang="es-ES" sz="2000" b="1" dirty="0"/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altLang="es-ES" sz="2000" b="1" dirty="0" err="1" smtClean="0"/>
              <a:t>Earth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Sciences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Services</a:t>
            </a:r>
            <a:endParaRPr lang="es-ES" altLang="es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People in 2015</a:t>
            </a:r>
            <a:endParaRPr lang="en-US" dirty="0"/>
          </a:p>
        </p:txBody>
      </p:sp>
      <p:sp>
        <p:nvSpPr>
          <p:cNvPr id="5" name="Rounded Rectangle 2"/>
          <p:cNvSpPr/>
          <p:nvPr/>
        </p:nvSpPr>
        <p:spPr bwMode="auto">
          <a:xfrm>
            <a:off x="179512" y="2760663"/>
            <a:ext cx="2592288" cy="255428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Virginie Guemas</a:t>
            </a:r>
          </a:p>
          <a:p>
            <a:pPr algn="ctr" eaLnBrk="1" hangingPunct="1">
              <a:defRPr/>
            </a:pP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Omar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Bellprat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Louis-Philippe Caron</a:t>
            </a:r>
          </a:p>
          <a:p>
            <a:pPr algn="ctr" eaLnBrk="1" hangingPunct="1">
              <a:defRPr/>
            </a:pP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Eleftheria</a:t>
            </a: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Exarchou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Neven</a:t>
            </a: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Fuckar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François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Massonnet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Martin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Ménégoz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Chloé</a:t>
            </a: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Prodhomme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Danila</a:t>
            </a: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Volpi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</p:txBody>
      </p:sp>
      <p:sp>
        <p:nvSpPr>
          <p:cNvPr id="7" name="Rounded Rectangle 9"/>
          <p:cNvSpPr/>
          <p:nvPr/>
        </p:nvSpPr>
        <p:spPr bwMode="auto">
          <a:xfrm>
            <a:off x="2958148" y="5030788"/>
            <a:ext cx="3100545" cy="19415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Gustavo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Arévalo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Melanie Davis </a:t>
            </a:r>
          </a:p>
          <a:p>
            <a:pPr algn="ctr" eaLnBrk="1" hangingPunct="1">
              <a:defRPr/>
            </a:pP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Nube</a:t>
            </a: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 González</a:t>
            </a:r>
          </a:p>
          <a:p>
            <a:pPr algn="ctr" eaLnBrk="1" hangingPunct="1">
              <a:defRPr/>
            </a:pPr>
            <a:r>
              <a:rPr lang="en-US" sz="1200" b="1" kern="0" dirty="0" smtClean="0">
                <a:solidFill>
                  <a:srgbClr val="000514"/>
                </a:solidFill>
                <a:latin typeface="Arial Narrow" pitchFamily="34" charset="0"/>
              </a:rPr>
              <a:t>Isadora Jiménez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Valentina</a:t>
            </a: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Sicardi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Albert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Soret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Enric</a:t>
            </a: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Terradellas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Verónica</a:t>
            </a: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Torralba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</p:txBody>
      </p:sp>
      <p:sp>
        <p:nvSpPr>
          <p:cNvPr id="17413" name="Rounded Rectangle 8"/>
          <p:cNvSpPr>
            <a:spLocks noChangeArrowheads="1"/>
          </p:cNvSpPr>
          <p:nvPr/>
        </p:nvSpPr>
        <p:spPr bwMode="auto">
          <a:xfrm>
            <a:off x="2958149" y="1706741"/>
            <a:ext cx="3064299" cy="265588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tIns="0" bIns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Kim Serradell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Oriol Mula-Valls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Francesco Benincasa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Pierre-Antoine Bretonnière 	</a:t>
            </a:r>
          </a:p>
          <a:p>
            <a:pPr algn="ctr" eaLnBrk="1" hangingPunct="1"/>
            <a:r>
              <a:rPr lang="es-E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Carles Carmona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Miguel Castrillo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Muhammad Asif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Domingo Manubens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Nicolau Manubens  </a:t>
            </a:r>
          </a:p>
          <a:p>
            <a:pPr algn="ctr" eaLnBrk="1" hangingPunct="1"/>
            <a:r>
              <a:rPr lang="es-E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Oriol Tintó</a:t>
            </a:r>
          </a:p>
          <a:p>
            <a:pPr algn="ctr" eaLnBrk="1" hangingPunct="1"/>
            <a:r>
              <a:rPr lang="es-E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Dídac Roca</a:t>
            </a:r>
          </a:p>
          <a:p>
            <a:pPr algn="ctr" eaLnBrk="1" hangingPunct="1"/>
            <a:endParaRPr lang="en-US" altLang="es-ES" sz="1200" b="1">
              <a:solidFill>
                <a:srgbClr val="000514"/>
              </a:solidFill>
              <a:latin typeface="Arial Narrow" panose="020B0606020202030204" pitchFamily="34" charset="0"/>
            </a:endParaRPr>
          </a:p>
          <a:p>
            <a:pPr algn="ctr" eaLnBrk="1" hangingPunct="1"/>
            <a:endParaRPr lang="en-US" altLang="es-ES" sz="1200" b="1">
              <a:solidFill>
                <a:srgbClr val="000514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Flowchart: Alternate Process 3"/>
          <p:cNvSpPr/>
          <p:nvPr/>
        </p:nvSpPr>
        <p:spPr bwMode="auto">
          <a:xfrm>
            <a:off x="304800" y="917575"/>
            <a:ext cx="8656638" cy="731838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Francisco Doblas-Reyes</a:t>
            </a:r>
          </a:p>
          <a:p>
            <a:pPr algn="ctr" eaLnBrk="1" hangingPunct="1">
              <a:defRPr/>
            </a:pP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Mar Rodriguez</a:t>
            </a:r>
          </a:p>
          <a:p>
            <a:pPr algn="ctr" eaLnBrk="1" hangingPunct="1">
              <a:defRPr/>
            </a:pP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Gabriela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Tarabanoff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</p:txBody>
      </p:sp>
      <p:pic>
        <p:nvPicPr>
          <p:cNvPr id="17415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18" y="2941638"/>
            <a:ext cx="354013" cy="22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6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3" y="4000500"/>
            <a:ext cx="3540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7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406" y="4206875"/>
            <a:ext cx="354012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8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233" y="2908479"/>
            <a:ext cx="354012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9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08" y="2405241"/>
            <a:ext cx="354012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20" name="Rounded Rectangle 5"/>
          <p:cNvSpPr>
            <a:spLocks noChangeArrowheads="1"/>
          </p:cNvSpPr>
          <p:nvPr/>
        </p:nvSpPr>
        <p:spPr bwMode="auto">
          <a:xfrm>
            <a:off x="6228184" y="2760663"/>
            <a:ext cx="2736304" cy="317817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Oriol Jorba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Sara Basart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Enza Di Tomazzo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Lorenzo Fileni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Antonis Gkikas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Maria Goncalves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Marc Guevara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Vicenzo Obiso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Michele Spada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Maria Teresa Pay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Victor Valverde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Lluis Vendrell</a:t>
            </a:r>
          </a:p>
          <a:p>
            <a:pPr algn="ctr" eaLnBrk="1" hangingPunct="1"/>
            <a:endParaRPr lang="en-US" altLang="es-ES" sz="1200" b="1">
              <a:solidFill>
                <a:srgbClr val="000514"/>
              </a:solidFill>
              <a:latin typeface="Arial Narrow" panose="020B0606020202030204" pitchFamily="34" charset="0"/>
            </a:endParaRPr>
          </a:p>
          <a:p>
            <a:pPr algn="ctr" eaLnBrk="1" hangingPunct="1"/>
            <a:endParaRPr lang="en-US" altLang="es-ES" sz="1200" b="1">
              <a:solidFill>
                <a:srgbClr val="000514"/>
              </a:solidFill>
              <a:latin typeface="Arial Narrow" panose="020B0606020202030204" pitchFamily="34" charset="0"/>
            </a:endParaRPr>
          </a:p>
        </p:txBody>
      </p:sp>
      <p:pic>
        <p:nvPicPr>
          <p:cNvPr id="17421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3" y="3308350"/>
            <a:ext cx="34925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57" y="5540375"/>
            <a:ext cx="354012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3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3" y="3683000"/>
            <a:ext cx="35401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4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18" y="3114675"/>
            <a:ext cx="354013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5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976313"/>
            <a:ext cx="3540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6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3" y="1200150"/>
            <a:ext cx="354012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7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20" y="1873429"/>
            <a:ext cx="354013" cy="22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8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233" y="2587804"/>
            <a:ext cx="3540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9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08" y="2756079"/>
            <a:ext cx="3540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30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783" y="2032179"/>
            <a:ext cx="354012" cy="22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31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08" y="3145016"/>
            <a:ext cx="354012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32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233" y="3281541"/>
            <a:ext cx="354012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33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532" y="2997200"/>
            <a:ext cx="3540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34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1368425"/>
            <a:ext cx="354012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35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68" y="4378325"/>
            <a:ext cx="354013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36" name="Picture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18" y="3497263"/>
            <a:ext cx="352425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37" name="Picture 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756" y="3857625"/>
            <a:ext cx="346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8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194" y="5715000"/>
            <a:ext cx="354013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39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432" y="5892800"/>
            <a:ext cx="365125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40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019" y="6611938"/>
            <a:ext cx="3540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4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532" y="3354388"/>
            <a:ext cx="354013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42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370" y="3494088"/>
            <a:ext cx="3540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43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370" y="4233863"/>
            <a:ext cx="354012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44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957" y="3124200"/>
            <a:ext cx="3540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45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370" y="4589463"/>
            <a:ext cx="3540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46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432" y="4965700"/>
            <a:ext cx="3540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47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432" y="6261100"/>
            <a:ext cx="354012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48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782" y="6426200"/>
            <a:ext cx="354012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49" name="Picture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120" y="3649663"/>
            <a:ext cx="352425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50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370" y="3868738"/>
            <a:ext cx="354012" cy="22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51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295" y="4005263"/>
            <a:ext cx="3540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52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120" y="4446588"/>
            <a:ext cx="354012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53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532" y="4805363"/>
            <a:ext cx="3540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54" name="Imagen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844" y="5337175"/>
            <a:ext cx="35401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55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844" y="6073775"/>
            <a:ext cx="354013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56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20" y="2192516"/>
            <a:ext cx="354013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57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233" y="3621266"/>
            <a:ext cx="354012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58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08" y="3492679"/>
            <a:ext cx="354012" cy="22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59" name="1 CuadroTexto"/>
          <p:cNvSpPr txBox="1">
            <a:spLocks noChangeArrowheads="1"/>
          </p:cNvSpPr>
          <p:nvPr/>
        </p:nvSpPr>
        <p:spPr bwMode="auto">
          <a:xfrm>
            <a:off x="2858294" y="5008563"/>
            <a:ext cx="3209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s-ES" b="1"/>
              <a:t>Earth System Services</a:t>
            </a:r>
          </a:p>
        </p:txBody>
      </p:sp>
      <p:sp>
        <p:nvSpPr>
          <p:cNvPr id="17460" name="54 CuadroTexto"/>
          <p:cNvSpPr txBox="1">
            <a:spLocks noChangeArrowheads="1"/>
          </p:cNvSpPr>
          <p:nvPr/>
        </p:nvSpPr>
        <p:spPr bwMode="auto">
          <a:xfrm>
            <a:off x="2958149" y="3784779"/>
            <a:ext cx="3305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s-ES" b="1" dirty="0"/>
              <a:t>Computational Earth Sciences</a:t>
            </a:r>
          </a:p>
        </p:txBody>
      </p:sp>
      <p:sp>
        <p:nvSpPr>
          <p:cNvPr id="17461" name="55 CuadroTexto"/>
          <p:cNvSpPr txBox="1">
            <a:spLocks noChangeArrowheads="1"/>
          </p:cNvSpPr>
          <p:nvPr/>
        </p:nvSpPr>
        <p:spPr bwMode="auto">
          <a:xfrm>
            <a:off x="-108520" y="4797425"/>
            <a:ext cx="3195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s-ES" b="1" dirty="0"/>
              <a:t>Climate Prediction</a:t>
            </a:r>
          </a:p>
        </p:txBody>
      </p:sp>
      <p:sp>
        <p:nvSpPr>
          <p:cNvPr id="17462" name="56 CuadroTexto"/>
          <p:cNvSpPr txBox="1">
            <a:spLocks noChangeArrowheads="1"/>
          </p:cNvSpPr>
          <p:nvPr/>
        </p:nvSpPr>
        <p:spPr bwMode="auto">
          <a:xfrm>
            <a:off x="6263324" y="5229225"/>
            <a:ext cx="27092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s-ES" b="1" dirty="0"/>
              <a:t>Atmospheric </a:t>
            </a:r>
            <a:endParaRPr lang="en-GB" altLang="es-ES" b="1" dirty="0" smtClean="0"/>
          </a:p>
          <a:p>
            <a:pPr algn="ctr" eaLnBrk="1" hangingPunct="1"/>
            <a:r>
              <a:rPr lang="en-GB" altLang="es-ES" b="1" dirty="0" smtClean="0"/>
              <a:t>Composition</a:t>
            </a:r>
            <a:endParaRPr lang="en-GB" altLang="es-ES" b="1" dirty="0"/>
          </a:p>
        </p:txBody>
      </p:sp>
    </p:spTree>
    <p:extLst>
      <p:ext uri="{BB962C8B-B14F-4D97-AF65-F5344CB8AC3E}">
        <p14:creationId xmlns:p14="http://schemas.microsoft.com/office/powerpoint/2010/main" val="2869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0175" y="144463"/>
            <a:ext cx="6567488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National and International collaborations</a:t>
            </a:r>
            <a:endParaRPr lang="en-US" dirty="0"/>
          </a:p>
        </p:txBody>
      </p:sp>
      <p:pic>
        <p:nvPicPr>
          <p:cNvPr id="3072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 b="294"/>
          <a:stretch>
            <a:fillRect/>
          </a:stretch>
        </p:blipFill>
        <p:spPr bwMode="auto">
          <a:xfrm>
            <a:off x="130175" y="846138"/>
            <a:ext cx="8932863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1082675"/>
            <a:ext cx="1052512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245" y="2416810"/>
            <a:ext cx="7239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Imagen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989" y="4590082"/>
            <a:ext cx="639763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Imagen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1866900"/>
            <a:ext cx="739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Imagen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1" y="2903458"/>
            <a:ext cx="17700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Imagen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610833"/>
            <a:ext cx="8524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Imagen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4437063"/>
            <a:ext cx="657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Imagen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2874962"/>
            <a:ext cx="12192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Imagen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574" y="1766549"/>
            <a:ext cx="846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Imagen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1112838"/>
            <a:ext cx="10429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Imagen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3" y="1120775"/>
            <a:ext cx="1089025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1112838"/>
            <a:ext cx="1701800" cy="4984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Imagen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280" y="4579622"/>
            <a:ext cx="246856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Imagen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1901825"/>
            <a:ext cx="998538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Imagen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641725"/>
            <a:ext cx="723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Imagen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519" y="4982211"/>
            <a:ext cx="32861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Imagen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3535363"/>
            <a:ext cx="10175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16" descr="http://www.redtransfer.org/blog/wp-content/uploads/2014/02/CSIC_logo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340" y="4233863"/>
            <a:ext cx="162083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Picture 18" descr="http://www.creal.cat/projectebreathe/images/logoCREAL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131" y="1704658"/>
            <a:ext cx="7350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3" name="Picture 8" descr="https://www.upm.es/tiendaUPM/catalog/images/Pin%20logotipo%20UPM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5" t="14357" r="19997" b="25851"/>
          <a:stretch>
            <a:fillRect/>
          </a:stretch>
        </p:blipFill>
        <p:spPr bwMode="auto">
          <a:xfrm>
            <a:off x="3772227" y="1652272"/>
            <a:ext cx="8509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4" name="Imagen 6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085" y="1921033"/>
            <a:ext cx="13827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5" name="Imagen 6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709863"/>
            <a:ext cx="1423987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6" name="Picture 6" descr="http://www.actasanitaria.com/wp-content/uploads/2015/02/3-instituto-de-salud-carlos-iii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9" b="25697"/>
          <a:stretch>
            <a:fillRect/>
          </a:stretch>
        </p:blipFill>
        <p:spPr bwMode="auto">
          <a:xfrm>
            <a:off x="3629343" y="3065462"/>
            <a:ext cx="35194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7" name="Picture 10" descr="http://www.pedaliers.com/wp-content/uploads/2014/11/sedema.jpe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3552825"/>
            <a:ext cx="20367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8" name="Picture 2" descr="http://www.dfrcag.com/wp-content/uploads/2013/04/MeteoSim-Logo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2" t="13437" r="14850" b="13246"/>
          <a:stretch>
            <a:fillRect/>
          </a:stretch>
        </p:blipFill>
        <p:spPr bwMode="auto">
          <a:xfrm>
            <a:off x="6261770" y="5612371"/>
            <a:ext cx="8699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9" name="Picture 4" descr="http://2.bp.blogspot.com/_7yB-eeGviiI/TQj7yE2S1ZI/AAAAAAAADgQ/grTm04T73GA/s1600/seat+logo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6" y="5657448"/>
            <a:ext cx="675258" cy="66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0" name="Picture 10" descr="http://www.evader-project.eu/partners/Applus%20IDIADA%202.jp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958" y="5737185"/>
            <a:ext cx="877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1" name="Picture 2" descr="http://laguiadelvino.mx/wp-content/uploads/2013/02/logo_bodega_torres1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53" y="4973323"/>
            <a:ext cx="936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2" name="Imagen 3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1" r="15964" b="39444"/>
          <a:stretch>
            <a:fillRect/>
          </a:stretch>
        </p:blipFill>
        <p:spPr bwMode="auto">
          <a:xfrm>
            <a:off x="5705574" y="6318274"/>
            <a:ext cx="88265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3" name="Picture 29" descr="https://www.awstruepower.com/assets/logo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9" y="4225768"/>
            <a:ext cx="2103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4" name="Picture 31" descr="http://www.alstom.com/Templates/OneAlstomPlus/ui/img/logo/alstom-logo-header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280" y="2503487"/>
            <a:ext cx="15716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5" name="Picture 39" descr="http://www.cbbanyoles.es/wp-content/uploads/2014/05/Logo-Generalitat-de-Catalunya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6" b="37526"/>
          <a:stretch>
            <a:fillRect/>
          </a:stretch>
        </p:blipFill>
        <p:spPr bwMode="auto">
          <a:xfrm>
            <a:off x="2431594" y="6496279"/>
            <a:ext cx="1452498" cy="32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6" name="Picture 41" descr="http://bcnecologia.net/sites/default/files/bcneco-logo.jp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703" y="5741310"/>
            <a:ext cx="1406783" cy="43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7" name="Picture 43" descr="http://blog.proyectosnavarra.es/wp-content/uploads/2012/11/logo-cener-eng.jp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284" y="2488246"/>
            <a:ext cx="22240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8" name="Imagen 39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224" y="6435707"/>
            <a:ext cx="10223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5255418" y="5706208"/>
            <a:ext cx="1012065" cy="4064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914468" y="6454470"/>
            <a:ext cx="595470" cy="511809"/>
          </a:xfrm>
          <a:prstGeom prst="rect">
            <a:avLst/>
          </a:prstGeom>
        </p:spPr>
      </p:pic>
      <p:pic>
        <p:nvPicPr>
          <p:cNvPr id="1026" name="Picture 2" descr="http://inlab.fib.upc.edu/sites/default/files/logo_inlab.png"/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5"/>
          <a:stretch/>
        </p:blipFill>
        <p:spPr bwMode="auto">
          <a:xfrm>
            <a:off x="7051836" y="5598194"/>
            <a:ext cx="1070168" cy="57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3.racc.es/microsites/socio/img/theme/logo.jp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291" y="5618122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26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Earth</a:t>
            </a:r>
            <a:r>
              <a:rPr lang="es-ES" dirty="0" smtClean="0"/>
              <a:t> </a:t>
            </a:r>
            <a:r>
              <a:rPr lang="es-ES" dirty="0" err="1" smtClean="0"/>
              <a:t>System</a:t>
            </a:r>
            <a:r>
              <a:rPr lang="es-ES" dirty="0" smtClean="0"/>
              <a:t> </a:t>
            </a:r>
            <a:r>
              <a:rPr lang="es-ES" dirty="0" err="1" smtClean="0"/>
              <a:t>Services</a:t>
            </a:r>
            <a:endParaRPr lang="es-ES" dirty="0"/>
          </a:p>
        </p:txBody>
      </p:sp>
      <p:sp>
        <p:nvSpPr>
          <p:cNvPr id="11267" name="2 Rectángulo"/>
          <p:cNvSpPr>
            <a:spLocks noChangeArrowheads="1"/>
          </p:cNvSpPr>
          <p:nvPr/>
        </p:nvSpPr>
        <p:spPr bwMode="auto">
          <a:xfrm>
            <a:off x="684213" y="1277938"/>
            <a:ext cx="80645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s-ES" sz="2400" b="1"/>
              <a:t>OUR OBJECTIVE:</a:t>
            </a:r>
          </a:p>
          <a:p>
            <a:pPr eaLnBrk="1" hangingPunct="1"/>
            <a:endParaRPr lang="en-US" altLang="es-ES" sz="2400"/>
          </a:p>
          <a:p>
            <a:pPr eaLnBrk="1" hangingPunct="1"/>
            <a:r>
              <a:rPr lang="en-US" altLang="es-ES" sz="2400"/>
              <a:t>Facilitate technology transfer of state-of-the-art research from local, national to international levels in five areas: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547813" y="4086225"/>
            <a:ext cx="5688012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dirty="0"/>
              <a:t>Mineral </a:t>
            </a:r>
            <a:r>
              <a:rPr lang="es-ES" sz="2400" dirty="0" err="1"/>
              <a:t>Dust</a:t>
            </a:r>
            <a:r>
              <a:rPr lang="es-ES" sz="2400" dirty="0"/>
              <a:t> </a:t>
            </a:r>
            <a:r>
              <a:rPr lang="es-ES" sz="2400" dirty="0" err="1"/>
              <a:t>modelling</a:t>
            </a:r>
            <a:endParaRPr lang="es-ES" sz="2400" dirty="0"/>
          </a:p>
        </p:txBody>
      </p:sp>
      <p:sp>
        <p:nvSpPr>
          <p:cNvPr id="6" name="5 Rectángulo"/>
          <p:cNvSpPr/>
          <p:nvPr/>
        </p:nvSpPr>
        <p:spPr>
          <a:xfrm>
            <a:off x="1547813" y="3438525"/>
            <a:ext cx="5688012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dirty="0"/>
              <a:t>Air </a:t>
            </a:r>
            <a:r>
              <a:rPr lang="es-ES" sz="2400" dirty="0" err="1"/>
              <a:t>quality</a:t>
            </a:r>
            <a:r>
              <a:rPr lang="es-ES" sz="2400" dirty="0"/>
              <a:t> </a:t>
            </a:r>
            <a:r>
              <a:rPr lang="es-ES" sz="2400" dirty="0" err="1"/>
              <a:t>assessments</a:t>
            </a:r>
            <a:endParaRPr lang="es-ES" sz="2400" dirty="0"/>
          </a:p>
        </p:txBody>
      </p:sp>
      <p:sp>
        <p:nvSpPr>
          <p:cNvPr id="7" name="6 Rectángulo"/>
          <p:cNvSpPr/>
          <p:nvPr/>
        </p:nvSpPr>
        <p:spPr>
          <a:xfrm>
            <a:off x="1547813" y="5383213"/>
            <a:ext cx="5688012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dirty="0" err="1"/>
              <a:t>Climate</a:t>
            </a:r>
            <a:r>
              <a:rPr lang="es-ES" sz="2400" dirty="0"/>
              <a:t> </a:t>
            </a:r>
            <a:r>
              <a:rPr lang="es-ES" sz="2400" dirty="0" err="1"/>
              <a:t>predictions</a:t>
            </a:r>
            <a:endParaRPr lang="es-ES" sz="2400" dirty="0"/>
          </a:p>
        </p:txBody>
      </p:sp>
      <p:sp>
        <p:nvSpPr>
          <p:cNvPr id="8" name="7 Rectángulo"/>
          <p:cNvSpPr/>
          <p:nvPr/>
        </p:nvSpPr>
        <p:spPr>
          <a:xfrm>
            <a:off x="1547813" y="6030913"/>
            <a:ext cx="5688012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dirty="0" err="1"/>
              <a:t>Computational</a:t>
            </a:r>
            <a:r>
              <a:rPr lang="es-ES" sz="2400" dirty="0"/>
              <a:t> </a:t>
            </a:r>
            <a:r>
              <a:rPr lang="es-ES" sz="2400" dirty="0" err="1"/>
              <a:t>Earth</a:t>
            </a:r>
            <a:r>
              <a:rPr lang="es-ES" sz="2400" dirty="0"/>
              <a:t> </a:t>
            </a:r>
            <a:r>
              <a:rPr lang="es-ES" sz="2400" dirty="0" err="1"/>
              <a:t>Services</a:t>
            </a:r>
            <a:endParaRPr lang="es-ES" sz="2400" dirty="0"/>
          </a:p>
        </p:txBody>
      </p:sp>
      <p:sp>
        <p:nvSpPr>
          <p:cNvPr id="9" name="8 Rectángulo"/>
          <p:cNvSpPr/>
          <p:nvPr/>
        </p:nvSpPr>
        <p:spPr>
          <a:xfrm>
            <a:off x="1547813" y="4733925"/>
            <a:ext cx="5688012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dirty="0" err="1"/>
              <a:t>Weather</a:t>
            </a:r>
            <a:r>
              <a:rPr lang="es-ES" sz="2400" dirty="0"/>
              <a:t> </a:t>
            </a:r>
            <a:r>
              <a:rPr lang="es-ES" sz="2400" dirty="0" err="1"/>
              <a:t>forecasting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20886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Spatial</a:t>
            </a:r>
            <a:r>
              <a:rPr lang="es-ES" dirty="0" smtClean="0"/>
              <a:t> </a:t>
            </a:r>
            <a:r>
              <a:rPr lang="es-ES" dirty="0" err="1" smtClean="0"/>
              <a:t>scales</a:t>
            </a:r>
            <a:endParaRPr lang="es-ES" dirty="0"/>
          </a:p>
        </p:txBody>
      </p:sp>
      <p:sp>
        <p:nvSpPr>
          <p:cNvPr id="17411" name="7 Rectángulo"/>
          <p:cNvSpPr>
            <a:spLocks noChangeArrowheads="1"/>
          </p:cNvSpPr>
          <p:nvPr/>
        </p:nvSpPr>
        <p:spPr bwMode="auto">
          <a:xfrm>
            <a:off x="4464050" y="1052513"/>
            <a:ext cx="4751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s-ES" sz="2400" b="1" dirty="0">
                <a:solidFill>
                  <a:schemeClr val="bg1"/>
                </a:solidFill>
              </a:rPr>
              <a:t>Multi-scale models from </a:t>
            </a:r>
          </a:p>
          <a:p>
            <a:pPr eaLnBrk="1" hangingPunct="1"/>
            <a:r>
              <a:rPr lang="en-GB" altLang="es-ES" sz="2400" b="1" dirty="0">
                <a:solidFill>
                  <a:schemeClr val="bg1"/>
                </a:solidFill>
              </a:rPr>
              <a:t>global to local scales</a:t>
            </a:r>
          </a:p>
        </p:txBody>
      </p:sp>
      <p:pic>
        <p:nvPicPr>
          <p:cNvPr id="17412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2206625"/>
            <a:ext cx="42481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206500"/>
            <a:ext cx="4221162" cy="42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echa izquierda y derecha 5"/>
          <p:cNvSpPr/>
          <p:nvPr/>
        </p:nvSpPr>
        <p:spPr>
          <a:xfrm rot="1800000">
            <a:off x="223177" y="4897468"/>
            <a:ext cx="6086599" cy="936104"/>
          </a:xfrm>
          <a:prstGeom prst="leftRightArrow">
            <a:avLst/>
          </a:prstGeom>
          <a:solidFill>
            <a:srgbClr val="008000"/>
          </a:solidFill>
          <a:scene3d>
            <a:camera prst="orthographicFront">
              <a:rot lat="1500000" lon="0" rev="21599984"/>
            </a:camera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 err="1">
                <a:solidFill>
                  <a:schemeClr val="accent1"/>
                </a:solidFill>
              </a:rPr>
              <a:t>Multiscale</a:t>
            </a:r>
            <a:r>
              <a:rPr lang="en-GB" dirty="0">
                <a:solidFill>
                  <a:schemeClr val="accent1"/>
                </a:solidFill>
              </a:rPr>
              <a:t> Models from Global to Local Scales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Temporal </a:t>
            </a:r>
            <a:r>
              <a:rPr lang="es-ES" dirty="0" err="1" smtClean="0"/>
              <a:t>scales</a:t>
            </a:r>
            <a:endParaRPr lang="es-ES" dirty="0"/>
          </a:p>
        </p:txBody>
      </p:sp>
      <p:cxnSp>
        <p:nvCxnSpPr>
          <p:cNvPr id="3" name="2 Conector recto"/>
          <p:cNvCxnSpPr/>
          <p:nvPr/>
        </p:nvCxnSpPr>
        <p:spPr>
          <a:xfrm flipV="1">
            <a:off x="3841750" y="1638200"/>
            <a:ext cx="0" cy="351790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3 Conector recto"/>
          <p:cNvCxnSpPr/>
          <p:nvPr/>
        </p:nvCxnSpPr>
        <p:spPr>
          <a:xfrm>
            <a:off x="241300" y="5167212"/>
            <a:ext cx="8683625" cy="0"/>
          </a:xfrm>
          <a:prstGeom prst="line">
            <a:avLst/>
          </a:prstGeom>
          <a:ln w="762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1" name="4 CuadroTexto"/>
          <p:cNvSpPr txBox="1">
            <a:spLocks noChangeArrowheads="1"/>
          </p:cNvSpPr>
          <p:nvPr/>
        </p:nvSpPr>
        <p:spPr bwMode="auto">
          <a:xfrm rot="19800000">
            <a:off x="1860550" y="4576662"/>
            <a:ext cx="936625" cy="3698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b="1">
                <a:solidFill>
                  <a:schemeClr val="accent1"/>
                </a:solidFill>
              </a:rPr>
              <a:t>Today</a:t>
            </a:r>
          </a:p>
        </p:txBody>
      </p:sp>
      <p:sp>
        <p:nvSpPr>
          <p:cNvPr id="19462" name="5 CuadroTexto"/>
          <p:cNvSpPr txBox="1">
            <a:spLocks noChangeArrowheads="1"/>
          </p:cNvSpPr>
          <p:nvPr/>
        </p:nvSpPr>
        <p:spPr bwMode="auto">
          <a:xfrm rot="19800000">
            <a:off x="2511425" y="4576662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Hours</a:t>
            </a:r>
          </a:p>
        </p:txBody>
      </p:sp>
      <p:sp>
        <p:nvSpPr>
          <p:cNvPr id="19463" name="6 CuadroTexto"/>
          <p:cNvSpPr txBox="1">
            <a:spLocks noChangeArrowheads="1"/>
          </p:cNvSpPr>
          <p:nvPr/>
        </p:nvSpPr>
        <p:spPr bwMode="auto">
          <a:xfrm rot="19800000">
            <a:off x="3019425" y="4576662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Days</a:t>
            </a:r>
          </a:p>
        </p:txBody>
      </p:sp>
      <p:sp>
        <p:nvSpPr>
          <p:cNvPr id="19464" name="7 CuadroTexto"/>
          <p:cNvSpPr txBox="1">
            <a:spLocks noChangeArrowheads="1"/>
          </p:cNvSpPr>
          <p:nvPr/>
        </p:nvSpPr>
        <p:spPr bwMode="auto">
          <a:xfrm rot="19800000">
            <a:off x="3995738" y="4576662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Weeks</a:t>
            </a:r>
          </a:p>
        </p:txBody>
      </p:sp>
      <p:sp>
        <p:nvSpPr>
          <p:cNvPr id="19465" name="8 CuadroTexto"/>
          <p:cNvSpPr txBox="1">
            <a:spLocks noChangeArrowheads="1"/>
          </p:cNvSpPr>
          <p:nvPr/>
        </p:nvSpPr>
        <p:spPr bwMode="auto">
          <a:xfrm rot="19800000">
            <a:off x="4589463" y="4576662"/>
            <a:ext cx="935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Months</a:t>
            </a:r>
          </a:p>
        </p:txBody>
      </p:sp>
      <p:sp>
        <p:nvSpPr>
          <p:cNvPr id="19466" name="9 CuadroTexto"/>
          <p:cNvSpPr txBox="1">
            <a:spLocks noChangeArrowheads="1"/>
          </p:cNvSpPr>
          <p:nvPr/>
        </p:nvSpPr>
        <p:spPr bwMode="auto">
          <a:xfrm rot="19800000">
            <a:off x="5106988" y="4519512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Seasons</a:t>
            </a:r>
          </a:p>
        </p:txBody>
      </p:sp>
      <p:sp>
        <p:nvSpPr>
          <p:cNvPr id="19467" name="10 CuadroTexto"/>
          <p:cNvSpPr txBox="1">
            <a:spLocks noChangeArrowheads="1"/>
          </p:cNvSpPr>
          <p:nvPr/>
        </p:nvSpPr>
        <p:spPr bwMode="auto">
          <a:xfrm rot="19800000">
            <a:off x="5683250" y="4519512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Years</a:t>
            </a:r>
          </a:p>
        </p:txBody>
      </p:sp>
      <p:sp>
        <p:nvSpPr>
          <p:cNvPr id="19468" name="11 CuadroTexto"/>
          <p:cNvSpPr txBox="1">
            <a:spLocks noChangeArrowheads="1"/>
          </p:cNvSpPr>
          <p:nvPr/>
        </p:nvSpPr>
        <p:spPr bwMode="auto">
          <a:xfrm rot="19800000">
            <a:off x="6245225" y="4519512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Decades</a:t>
            </a:r>
          </a:p>
        </p:txBody>
      </p:sp>
      <p:sp>
        <p:nvSpPr>
          <p:cNvPr id="19469" name="12 CuadroTexto"/>
          <p:cNvSpPr txBox="1">
            <a:spLocks noChangeArrowheads="1"/>
          </p:cNvSpPr>
          <p:nvPr/>
        </p:nvSpPr>
        <p:spPr bwMode="auto">
          <a:xfrm rot="19800000">
            <a:off x="250825" y="4471887"/>
            <a:ext cx="1357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Past</a:t>
            </a:r>
          </a:p>
        </p:txBody>
      </p:sp>
      <p:sp>
        <p:nvSpPr>
          <p:cNvPr id="19470" name="13 CuadroTexto"/>
          <p:cNvSpPr txBox="1">
            <a:spLocks noChangeArrowheads="1"/>
          </p:cNvSpPr>
          <p:nvPr/>
        </p:nvSpPr>
        <p:spPr bwMode="auto">
          <a:xfrm rot="19800000">
            <a:off x="7743825" y="4519512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Century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2184400" y="5383112"/>
            <a:ext cx="1584325" cy="71913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6"/>
                </a:solidFill>
              </a:rPr>
              <a:t>FORECAST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3841750" y="5383112"/>
            <a:ext cx="3167063" cy="71913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6"/>
                </a:solidFill>
              </a:rPr>
              <a:t>PREDICTION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7081838" y="5383112"/>
            <a:ext cx="1727200" cy="71913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6"/>
                </a:solidFill>
              </a:rPr>
              <a:t>PROJECTION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241300" y="5383112"/>
            <a:ext cx="1871663" cy="71913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6"/>
                </a:solidFill>
              </a:rPr>
              <a:t>DIAGNOSTIC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241300" y="1638200"/>
            <a:ext cx="3459163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/>
              <a:t>Mineral </a:t>
            </a:r>
            <a:r>
              <a:rPr lang="es-ES" dirty="0" err="1"/>
              <a:t>Dust</a:t>
            </a:r>
            <a:endParaRPr lang="es-ES" dirty="0"/>
          </a:p>
        </p:txBody>
      </p:sp>
      <p:sp>
        <p:nvSpPr>
          <p:cNvPr id="20" name="19 Rectángulo"/>
          <p:cNvSpPr/>
          <p:nvPr/>
        </p:nvSpPr>
        <p:spPr>
          <a:xfrm>
            <a:off x="249238" y="2143025"/>
            <a:ext cx="3459162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/>
              <a:t>Air </a:t>
            </a:r>
            <a:r>
              <a:rPr lang="es-ES" dirty="0" err="1"/>
              <a:t>quality</a:t>
            </a:r>
            <a:endParaRPr lang="es-ES" dirty="0"/>
          </a:p>
        </p:txBody>
      </p:sp>
      <p:sp>
        <p:nvSpPr>
          <p:cNvPr id="21" name="20 Rectángulo"/>
          <p:cNvSpPr/>
          <p:nvPr/>
        </p:nvSpPr>
        <p:spPr>
          <a:xfrm>
            <a:off x="249238" y="2646262"/>
            <a:ext cx="3459162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/>
              <a:t>Meteorology</a:t>
            </a:r>
            <a:endParaRPr lang="es-ES" dirty="0"/>
          </a:p>
        </p:txBody>
      </p:sp>
      <p:sp>
        <p:nvSpPr>
          <p:cNvPr id="22" name="21 Rectángulo"/>
          <p:cNvSpPr/>
          <p:nvPr/>
        </p:nvSpPr>
        <p:spPr>
          <a:xfrm>
            <a:off x="241301" y="3232050"/>
            <a:ext cx="2748394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/>
              <a:t>Climate</a:t>
            </a:r>
            <a:r>
              <a:rPr lang="es-ES" dirty="0"/>
              <a:t> </a:t>
            </a:r>
            <a:r>
              <a:rPr lang="es-ES" dirty="0" err="1"/>
              <a:t>predictions</a:t>
            </a:r>
            <a:endParaRPr lang="es-ES" dirty="0"/>
          </a:p>
        </p:txBody>
      </p:sp>
      <p:sp>
        <p:nvSpPr>
          <p:cNvPr id="23" name="22 Rectángulo"/>
          <p:cNvSpPr/>
          <p:nvPr/>
        </p:nvSpPr>
        <p:spPr>
          <a:xfrm>
            <a:off x="6659563" y="3852762"/>
            <a:ext cx="2132012" cy="3984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/>
              <a:t>Climate</a:t>
            </a:r>
            <a:r>
              <a:rPr lang="es-ES" dirty="0"/>
              <a:t> </a:t>
            </a:r>
            <a:r>
              <a:rPr lang="es-ES" dirty="0" err="1"/>
              <a:t>projections</a:t>
            </a:r>
            <a:endParaRPr lang="es-ES" dirty="0"/>
          </a:p>
        </p:txBody>
      </p:sp>
      <p:cxnSp>
        <p:nvCxnSpPr>
          <p:cNvPr id="24" name="23 Conector recto"/>
          <p:cNvCxnSpPr/>
          <p:nvPr/>
        </p:nvCxnSpPr>
        <p:spPr>
          <a:xfrm flipV="1">
            <a:off x="3851275" y="1587400"/>
            <a:ext cx="0" cy="3516312"/>
          </a:xfrm>
          <a:prstGeom prst="line">
            <a:avLst/>
          </a:prstGeom>
          <a:ln w="571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Rectángulo"/>
          <p:cNvSpPr/>
          <p:nvPr/>
        </p:nvSpPr>
        <p:spPr>
          <a:xfrm>
            <a:off x="241301" y="3852762"/>
            <a:ext cx="2748394" cy="3984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/>
              <a:t>Climate</a:t>
            </a:r>
            <a:r>
              <a:rPr lang="es-ES" dirty="0"/>
              <a:t> </a:t>
            </a:r>
            <a:r>
              <a:rPr lang="es-ES" dirty="0" err="1"/>
              <a:t>projections</a:t>
            </a:r>
            <a:endParaRPr lang="es-ES" dirty="0"/>
          </a:p>
        </p:txBody>
      </p:sp>
      <p:sp>
        <p:nvSpPr>
          <p:cNvPr id="26" name="21 Rectángulo"/>
          <p:cNvSpPr/>
          <p:nvPr/>
        </p:nvSpPr>
        <p:spPr>
          <a:xfrm>
            <a:off x="3966006" y="3284502"/>
            <a:ext cx="3342297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/>
              <a:t>Climate</a:t>
            </a:r>
            <a:r>
              <a:rPr lang="es-ES" dirty="0"/>
              <a:t> </a:t>
            </a:r>
            <a:r>
              <a:rPr lang="es-ES" dirty="0" err="1"/>
              <a:t>predictions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 bwMode="auto">
          <a:xfrm>
            <a:off x="457200" y="3176588"/>
            <a:ext cx="8229600" cy="66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s-ES" altLang="es-ES" sz="2800" dirty="0" err="1" smtClean="0">
                <a:ea typeface="ＭＳ Ｐゴシック" panose="020B0600070205080204" pitchFamily="34" charset="-128"/>
              </a:rPr>
              <a:t>Earth</a:t>
            </a:r>
            <a:r>
              <a:rPr lang="es-ES" altLang="es-ES" sz="2800" dirty="0" smtClean="0">
                <a:ea typeface="ＭＳ Ｐゴシック" panose="020B0600070205080204" pitchFamily="34" charset="-128"/>
              </a:rPr>
              <a:t> </a:t>
            </a:r>
            <a:r>
              <a:rPr lang="es-ES" altLang="es-ES" sz="2800" dirty="0" err="1" smtClean="0">
                <a:ea typeface="ＭＳ Ｐゴシック" panose="020B0600070205080204" pitchFamily="34" charset="-128"/>
              </a:rPr>
              <a:t>System</a:t>
            </a:r>
            <a:r>
              <a:rPr lang="es-ES" altLang="es-ES" sz="2800" dirty="0" smtClean="0">
                <a:ea typeface="ＭＳ Ｐゴシック" panose="020B0600070205080204" pitchFamily="34" charset="-128"/>
              </a:rPr>
              <a:t> </a:t>
            </a:r>
            <a:r>
              <a:rPr lang="es-ES" altLang="es-ES" sz="2800" dirty="0" err="1" smtClean="0">
                <a:ea typeface="ＭＳ Ｐゴシック" panose="020B0600070205080204" pitchFamily="34" charset="-128"/>
              </a:rPr>
              <a:t>Services</a:t>
            </a:r>
            <a:endParaRPr lang="es-ES" altLang="es-ES" sz="2800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354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Air Quality Services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8701088" y="6591300"/>
            <a:ext cx="442912" cy="422275"/>
          </a:xfrm>
          <a:prstGeom prst="rect">
            <a:avLst/>
          </a:prstGeom>
        </p:spPr>
        <p:txBody>
          <a:bodyPr/>
          <a:lstStyle/>
          <a:p>
            <a:fld id="{4A490C5D-AEA8-4823-B9B3-806910A0ECF7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2" name="CuadroTexto 30"/>
          <p:cNvSpPr txBox="1"/>
          <p:nvPr/>
        </p:nvSpPr>
        <p:spPr>
          <a:xfrm>
            <a:off x="38210" y="856467"/>
            <a:ext cx="9105791" cy="585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GB" sz="2400" dirty="0" smtClean="0"/>
              <a:t>Air quality forecast: CALIOPE </a:t>
            </a:r>
            <a:endParaRPr lang="en-GB" sz="2400" dirty="0"/>
          </a:p>
        </p:txBody>
      </p:sp>
      <p:sp>
        <p:nvSpPr>
          <p:cNvPr id="9" name="Rectángulo 8"/>
          <p:cNvSpPr/>
          <p:nvPr/>
        </p:nvSpPr>
        <p:spPr>
          <a:xfrm>
            <a:off x="5557782" y="2112923"/>
            <a:ext cx="2679539" cy="504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smtClean="0"/>
              <a:t>Information is delivered using both online or custom applications</a:t>
            </a:r>
            <a:r>
              <a:rPr lang="en-GB" sz="1400" smtClean="0"/>
              <a:t>:</a:t>
            </a:r>
            <a:endParaRPr lang="en-GB" sz="140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938" y="2735018"/>
            <a:ext cx="2791264" cy="1729339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5608453" y="2534235"/>
            <a:ext cx="2357061" cy="3780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b="1" smtClean="0">
                <a:solidFill>
                  <a:schemeClr val="bg1"/>
                </a:solidFill>
                <a:hlinkClick r:id="rId4"/>
              </a:rPr>
              <a:t>www.bsc.es/caliope</a:t>
            </a:r>
            <a:endParaRPr lang="en-GB"/>
          </a:p>
        </p:txBody>
      </p:sp>
      <p:pic>
        <p:nvPicPr>
          <p:cNvPr id="18" name="Picture 3" descr="http://www.bsc.es/caliope/sites/default/files/googleplay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623" y="2893978"/>
            <a:ext cx="748856" cy="26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bsc.es/caliope/sites/default/files/app_store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623" y="3183735"/>
            <a:ext cx="761602" cy="26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9104" y="1380091"/>
            <a:ext cx="9124896" cy="661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mtClean="0"/>
              <a:t>Provides air quality related information for the coming days and for the application of short term action plans for air quality managers.</a:t>
            </a:r>
            <a:endParaRPr lang="en-GB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44" y="2112924"/>
            <a:ext cx="3396793" cy="2080414"/>
          </a:xfrm>
          <a:prstGeom prst="rect">
            <a:avLst/>
          </a:prstGeom>
        </p:spPr>
      </p:pic>
      <p:sp>
        <p:nvSpPr>
          <p:cNvPr id="31" name="CuadroTexto 30"/>
          <p:cNvSpPr txBox="1"/>
          <p:nvPr/>
        </p:nvSpPr>
        <p:spPr>
          <a:xfrm>
            <a:off x="65714" y="4231895"/>
            <a:ext cx="9105791" cy="585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GB" sz="2400" smtClean="0"/>
              <a:t>Air quality impact assessment</a:t>
            </a:r>
            <a:endParaRPr lang="en-GB" sz="2400"/>
          </a:p>
        </p:txBody>
      </p:sp>
      <p:sp>
        <p:nvSpPr>
          <p:cNvPr id="32" name="Rectángulo 31"/>
          <p:cNvSpPr/>
          <p:nvPr/>
        </p:nvSpPr>
        <p:spPr>
          <a:xfrm>
            <a:off x="33815" y="4685499"/>
            <a:ext cx="5608452" cy="945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Air quality modelling provides comprehensive description of air quality problems by relating emission sources and atmospheric conditions</a:t>
            </a:r>
            <a:endParaRPr lang="en-GB" dirty="0"/>
          </a:p>
        </p:txBody>
      </p:sp>
      <p:pic>
        <p:nvPicPr>
          <p:cNvPr id="33" name="Picture 2" descr="http://www.ambientum.com/img_boletin/noticia/ev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276" y="5564004"/>
            <a:ext cx="1027169" cy="95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ep00.epimg.net/economia/imagenes/2014/02/14/actualidad/1392380817_581525_1392380971_noticia_normal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4724" y="5565021"/>
            <a:ext cx="996175" cy="95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6845" y="4521186"/>
            <a:ext cx="1333500" cy="1540485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1861" y="4509168"/>
            <a:ext cx="1339850" cy="1553484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0901" y="5564004"/>
            <a:ext cx="1593375" cy="952355"/>
          </a:xfrm>
          <a:prstGeom prst="rect">
            <a:avLst/>
          </a:prstGeom>
        </p:spPr>
      </p:pic>
      <p:sp>
        <p:nvSpPr>
          <p:cNvPr id="38" name="Rectángulo 37"/>
          <p:cNvSpPr/>
          <p:nvPr/>
        </p:nvSpPr>
        <p:spPr>
          <a:xfrm>
            <a:off x="5763441" y="6040182"/>
            <a:ext cx="3307643" cy="378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900" smtClean="0"/>
              <a:t>Left: NO</a:t>
            </a:r>
            <a:r>
              <a:rPr lang="en-GB" sz="900" baseline="-25000" smtClean="0"/>
              <a:t>2</a:t>
            </a:r>
            <a:r>
              <a:rPr lang="en-GB" sz="900" smtClean="0"/>
              <a:t> maximum h values in Barcelona (red &gt;200 µg/m</a:t>
            </a:r>
            <a:r>
              <a:rPr lang="en-GB" sz="900" baseline="30000" smtClean="0"/>
              <a:t>3</a:t>
            </a:r>
            <a:r>
              <a:rPr lang="en-GB" sz="900" smtClean="0"/>
              <a:t>) </a:t>
            </a:r>
          </a:p>
          <a:p>
            <a:pPr algn="just"/>
            <a:r>
              <a:rPr lang="en-GB" sz="900" smtClean="0"/>
              <a:t>Right: Reductions due to fleet electrification (blue &gt;25 µg/m</a:t>
            </a:r>
            <a:r>
              <a:rPr lang="en-GB" sz="900" baseline="30000" smtClean="0"/>
              <a:t>3</a:t>
            </a:r>
            <a:r>
              <a:rPr lang="en-GB" sz="900" smtClean="0"/>
              <a:t>)</a:t>
            </a:r>
            <a:endParaRPr lang="en-GB" sz="900"/>
          </a:p>
        </p:txBody>
      </p:sp>
      <p:pic>
        <p:nvPicPr>
          <p:cNvPr id="20" name="Imagen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099" y="6485298"/>
            <a:ext cx="1106817" cy="237919"/>
          </a:xfrm>
          <a:prstGeom prst="rect">
            <a:avLst/>
          </a:prstGeom>
        </p:spPr>
      </p:pic>
      <p:pic>
        <p:nvPicPr>
          <p:cNvPr id="21" name="Imagen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665" y="6512968"/>
            <a:ext cx="1007426" cy="222042"/>
          </a:xfrm>
          <a:prstGeom prst="rect">
            <a:avLst/>
          </a:prstGeom>
        </p:spPr>
      </p:pic>
      <p:pic>
        <p:nvPicPr>
          <p:cNvPr id="23" name="Imagen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42" y="6480258"/>
            <a:ext cx="1070403" cy="240148"/>
          </a:xfrm>
          <a:prstGeom prst="rect">
            <a:avLst/>
          </a:prstGeom>
        </p:spPr>
      </p:pic>
      <p:pic>
        <p:nvPicPr>
          <p:cNvPr id="24" name="Imagen 8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1242" y="6499022"/>
            <a:ext cx="494779" cy="224187"/>
          </a:xfrm>
          <a:prstGeom prst="rect">
            <a:avLst/>
          </a:prstGeom>
        </p:spPr>
      </p:pic>
      <p:pic>
        <p:nvPicPr>
          <p:cNvPr id="25" name="Picture 2" descr="Home Inypsa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37" y="6747774"/>
            <a:ext cx="790046" cy="25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www.prysma.es/Cliente/Prysma/gfx/CabeceraPie/Encabezado%20IX.pn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49"/>
          <a:stretch/>
        </p:blipFill>
        <p:spPr bwMode="auto">
          <a:xfrm>
            <a:off x="5910503" y="6742156"/>
            <a:ext cx="623195" cy="26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SGS Logo. Return to home page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673" y="6740027"/>
            <a:ext cx="538040" cy="26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44144" y="6740027"/>
            <a:ext cx="693972" cy="26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16" y="6740027"/>
            <a:ext cx="588540" cy="268061"/>
          </a:xfrm>
          <a:prstGeom prst="rect">
            <a:avLst/>
          </a:prstGeom>
        </p:spPr>
      </p:pic>
      <p:sp>
        <p:nvSpPr>
          <p:cNvPr id="39" name="Rectángulo 38"/>
          <p:cNvSpPr/>
          <p:nvPr/>
        </p:nvSpPr>
        <p:spPr>
          <a:xfrm>
            <a:off x="2916593" y="6557476"/>
            <a:ext cx="1541537" cy="425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 smtClean="0">
                <a:solidFill>
                  <a:srgbClr val="7F7F7F"/>
                </a:solidFill>
              </a:rPr>
              <a:t>These projects have received funding from: </a:t>
            </a:r>
            <a:endParaRPr lang="en-GB" sz="1050" dirty="0">
              <a:solidFill>
                <a:srgbClr val="7F7F7F"/>
              </a:solidFill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28" y="6512968"/>
            <a:ext cx="638832" cy="21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BSC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1646</TotalTime>
  <Words>725</Words>
  <Application>Microsoft Office PowerPoint</Application>
  <PresentationFormat>Personalizado</PresentationFormat>
  <Paragraphs>161</Paragraphs>
  <Slides>15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Office Theme</vt:lpstr>
      <vt:lpstr>Presentación de PowerPoint</vt:lpstr>
      <vt:lpstr>Barcelona Supercomputing Center</vt:lpstr>
      <vt:lpstr>People in 2015</vt:lpstr>
      <vt:lpstr>National and International collaborations</vt:lpstr>
      <vt:lpstr>Earth System Services</vt:lpstr>
      <vt:lpstr>Spatial scales</vt:lpstr>
      <vt:lpstr>Temporal scales</vt:lpstr>
      <vt:lpstr>Earth System Services</vt:lpstr>
      <vt:lpstr>Air Quality Services</vt:lpstr>
      <vt:lpstr>Regional climate modeling</vt:lpstr>
      <vt:lpstr>WMO mineral dust forecasts</vt:lpstr>
      <vt:lpstr>Planning of vineyards fields</vt:lpstr>
      <vt:lpstr>Seasonal wind speed predictions</vt:lpstr>
      <vt:lpstr>Water management and seasonal predictions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lbermude</dc:creator>
  <cp:lastModifiedBy>Isadora Jimenez</cp:lastModifiedBy>
  <cp:revision>118</cp:revision>
  <cp:lastPrinted>2015-05-13T12:15:56Z</cp:lastPrinted>
  <dcterms:modified xsi:type="dcterms:W3CDTF">2015-11-25T09:55:07Z</dcterms:modified>
</cp:coreProperties>
</file>