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_rels/notesSlide30.xml.rels" ContentType="application/vnd.openxmlformats-package.relationships+xml"/>
  <Override PartName="/ppt/notesSlides/_rels/notesSlide21.xml.rels" ContentType="application/vnd.openxmlformats-package.relationships+xml"/>
  <Override PartName="/ppt/notesSlides/_rels/notesSlide29.xml.rels" ContentType="application/vnd.openxmlformats-package.relationships+xml"/>
  <Override PartName="/ppt/notesSlides/_rels/notesSlide36.xml.rels" ContentType="application/vnd.openxmlformats-package.relationships+xml"/>
  <Override PartName="/ppt/notesSlides/_rels/notesSlide25.xml.rels" ContentType="application/vnd.openxmlformats-package.relationships+xml"/>
  <Override PartName="/ppt/notesSlides/_rels/notesSlide18.xml.rels" ContentType="application/vnd.openxmlformats-package.relationships+xml"/>
  <Override PartName="/ppt/notesSlides/_rels/notesSlide26.xml.rels" ContentType="application/vnd.openxmlformats-package.relationships+xml"/>
  <Override PartName="/ppt/notesSlides/_rels/notesSlide11.xml.rels" ContentType="application/vnd.openxmlformats-package.relationships+xml"/>
  <Override PartName="/ppt/notesSlides/_rels/notesSlide48.xml.rels" ContentType="application/vnd.openxmlformats-package.relationships+xml"/>
  <Override PartName="/ppt/notesSlides/_rels/notesSlide42.xml.rels" ContentType="application/vnd.openxmlformats-package.relationships+xml"/>
  <Override PartName="/ppt/notesSlides/_rels/notesSlide33.xml.rels" ContentType="application/vnd.openxmlformats-package.relationships+xml"/>
  <Override PartName="/ppt/notesSlides/_rels/notesSlide23.xml.rels" ContentType="application/vnd.openxmlformats-package.relationships+xml"/>
  <Override PartName="/ppt/notesSlides/_rels/notesSlide38.xml.rels" ContentType="application/vnd.openxmlformats-package.relationships+xml"/>
  <Override PartName="/ppt/notesSlides/_rels/notesSlide16.xml.rels" ContentType="application/vnd.openxmlformats-package.relationships+xml"/>
  <Override PartName="/ppt/notesSlides/_rels/notesSlide32.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24.xml.rels" ContentType="application/vnd.openxmlformats-package.relationships+xml"/>
  <Override PartName="/ppt/notesSlides/_rels/notesSlide39.xml.rels" ContentType="application/vnd.openxmlformats-package.relationships+xml"/>
  <Override PartName="/ppt/notesSlides/_rels/notesSlide4.xml.rels" ContentType="application/vnd.openxmlformats-package.relationships+xml"/>
  <Override PartName="/ppt/notesSlides/_rels/notesSlide44.xml.rels" ContentType="application/vnd.openxmlformats-package.relationships+xml"/>
  <Override PartName="/ppt/notesSlides/_rels/notesSlide28.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9.xml.rels" ContentType="application/vnd.openxmlformats-package.relationships+xml"/>
  <Override PartName="/ppt/notesSlides/_rels/notesSlide34.xml.rels" ContentType="application/vnd.openxmlformats-package.relationships+xml"/>
  <Override PartName="/ppt/notesSlides/_rels/notesSlide43.xml.rels" ContentType="application/vnd.openxmlformats-package.relationships+xml"/>
  <Override PartName="/ppt/notesSlides/_rels/notesSlide27.xml.rels" ContentType="application/vnd.openxmlformats-package.relationships+xml"/>
  <Override PartName="/ppt/notesSlides/_rels/notesSlide40.xml.rels" ContentType="application/vnd.openxmlformats-package.relationships+xml"/>
  <Override PartName="/ppt/notesSlides/_rels/notesSlide46.xml.rels" ContentType="application/vnd.openxmlformats-package.relationships+xml"/>
  <Override PartName="/ppt/notesSlides/_rels/notesSlide41.xml.rels" ContentType="application/vnd.openxmlformats-package.relationships+xml"/>
  <Override PartName="/ppt/notesSlides/_rels/notesSlide47.xml.rels" ContentType="application/vnd.openxmlformats-package.relationships+xml"/>
  <Override PartName="/ppt/notesSlides/_rels/notesSlide31.xml.rels" ContentType="application/vnd.openxmlformats-package.relationships+xml"/>
  <Override PartName="/ppt/notesSlides/_rels/notesSlide15.xml.rels" ContentType="application/vnd.openxmlformats-package.relationships+xml"/>
  <Override PartName="/ppt/notesSlides/_rels/notesSlide37.xml.rels" ContentType="application/vnd.openxmlformats-package.relationships+xml"/>
  <Override PartName="/ppt/notesSlides/_rels/notesSlide22.xml.rels" ContentType="application/vnd.openxmlformats-package.relationships+xml"/>
  <Override PartName="/ppt/notesSlides/_rels/notesSlide14.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notesSlide36.xml" ContentType="application/vnd.openxmlformats-officedocument.presentationml.notesSlide+xml"/>
  <Override PartName="/ppt/notesSlides/notesSlide9.xml" ContentType="application/vnd.openxmlformats-officedocument.presentationml.notesSlide+xml"/>
  <Override PartName="/ppt/notesSlides/notesSlide34.xml" ContentType="application/vnd.openxmlformats-officedocument.presentationml.notesSlide+xml"/>
  <Override PartName="/ppt/notesSlides/notesSlide7.xml" ContentType="application/vnd.openxmlformats-officedocument.presentationml.notesSlide+xml"/>
  <Override PartName="/ppt/notesSlides/notesSlide33.xml" ContentType="application/vnd.openxmlformats-officedocument.presentationml.notesSlide+xml"/>
  <Override PartName="/ppt/notesSlides/notesSlide6.xml" ContentType="application/vnd.openxmlformats-officedocument.presentationml.notesSlide+xml"/>
  <Override PartName="/ppt/notesSlides/notesSlide32.xml" ContentType="application/vnd.openxmlformats-officedocument.presentationml.notesSlide+xml"/>
  <Override PartName="/ppt/notesSlides/notesSlide5.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29.xml" ContentType="application/vnd.openxmlformats-officedocument.presentationml.notesSlide+xml"/>
  <Override PartName="/ppt/notesSlides/notesSlide16.xml" ContentType="application/vnd.openxmlformats-officedocument.presentationml.notesSlide+xml"/>
  <Override PartName="/ppt/notesSlides/notesSlide37.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4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_rels/presentation.xml.rels" ContentType="application/vnd.openxmlformats-package.relationships+xml"/>
  <Override PartName="/ppt/media/image28.png" ContentType="image/png"/>
  <Override PartName="/ppt/media/image7.jpeg" ContentType="image/jpeg"/>
  <Override PartName="/ppt/media/image26.png" ContentType="image/png"/>
  <Override PartName="/ppt/media/image25.png" ContentType="image/png"/>
  <Override PartName="/ppt/media/image23.png" ContentType="image/png"/>
  <Override PartName="/ppt/media/image22.png" ContentType="image/png"/>
  <Override PartName="/ppt/media/image24.jpeg" ContentType="image/jpeg"/>
  <Override PartName="/ppt/media/image21.png" ContentType="image/png"/>
  <Override PartName="/ppt/media/image19.png" ContentType="image/png"/>
  <Override PartName="/ppt/media/image17.png" ContentType="image/png"/>
  <Override PartName="/ppt/media/image16.png" ContentType="image/png"/>
  <Override PartName="/ppt/media/image49.jpeg" ContentType="image/jpeg"/>
  <Override PartName="/ppt/media/image14.png" ContentType="image/png"/>
  <Override PartName="/ppt/media/image1.jpeg" ContentType="image/jpeg"/>
  <Override PartName="/ppt/media/image10.png" ContentType="image/png"/>
  <Override PartName="/ppt/media/image47.png" ContentType="image/png"/>
  <Override PartName="/ppt/media/image2.jpeg" ContentType="image/jpeg"/>
  <Override PartName="/ppt/media/image20.png" ContentType="image/png"/>
  <Override PartName="/ppt/media/image15.png" ContentType="image/png"/>
  <Override PartName="/ppt/media/image12.png" ContentType="image/png"/>
  <Override PartName="/ppt/media/image32.png" ContentType="image/png"/>
  <Override PartName="/ppt/media/image35.png" ContentType="image/png"/>
  <Override PartName="/ppt/media/image5.jpeg" ContentType="image/jpeg"/>
  <Override PartName="/ppt/media/image40.png" ContentType="image/png"/>
  <Override PartName="/ppt/media/image31.jpeg" ContentType="image/jpeg"/>
  <Override PartName="/ppt/media/image41.png" ContentType="image/png"/>
  <Override PartName="/ppt/media/image42.png" ContentType="image/png"/>
  <Override PartName="/ppt/media/image43.png" ContentType="image/png"/>
  <Override PartName="/ppt/media/image37.png" ContentType="image/png"/>
  <Override PartName="/ppt/media/image39.png" ContentType="image/png"/>
  <Override PartName="/ppt/media/image9.png" ContentType="image/png"/>
  <Override PartName="/ppt/media/image33.png" ContentType="image/png"/>
  <Override PartName="/ppt/media/image38.png" ContentType="image/png"/>
  <Override PartName="/ppt/media/image8.png" ContentType="image/png"/>
  <Override PartName="/ppt/media/image44.jpeg" ContentType="image/jpeg"/>
  <Override PartName="/ppt/media/image45.png" ContentType="image/png"/>
  <Override PartName="/ppt/media/image46.png" ContentType="image/png"/>
  <Override PartName="/ppt/media/image13.png" ContentType="image/png"/>
  <Override PartName="/ppt/media/image11.png" ContentType="image/png"/>
  <Override PartName="/ppt/media/image48.png" ContentType="image/png"/>
  <Override PartName="/ppt/media/image18.png" ContentType="image/png"/>
  <Override PartName="/ppt/media/image36.png" ContentType="image/png"/>
  <Override PartName="/ppt/media/image6.png" ContentType="image/png"/>
  <Override PartName="/ppt/media/image29.png" ContentType="image/png"/>
  <Override PartName="/ppt/media/image34.png" ContentType="image/png"/>
  <Override PartName="/ppt/media/image4.png" ContentType="image/png"/>
  <Override PartName="/ppt/media/image27.png" ContentType="image/png"/>
  <Override PartName="/ppt/media/image3.jpeg" ContentType="image/jpeg"/>
  <Override PartName="/ppt/media/image30.png" ContentType="image/png"/>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_rels/slide5.xml.rels" ContentType="application/vnd.openxmlformats-package.relationships+xml"/>
  <Override PartName="/ppt/slides/_rels/slide40.xml.rels" ContentType="application/vnd.openxmlformats-package.relationships+xml"/>
  <Override PartName="/ppt/slides/_rels/slide48.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49.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_rels/slide47.xml.rels" ContentType="application/vnd.openxmlformats-package.relationships+xml"/>
  <Override PartName="/ppt/slides/_rels/slide4.xml.rels" ContentType="application/vnd.openxmlformats-package.relationships+xml"/>
  <Override PartName="/ppt/slides/_rels/slide46.xml.rels" ContentType="application/vnd.openxmlformats-package.relationships+xml"/>
  <Override PartName="/ppt/slides/_rels/slide30.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29.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8.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43.xml.rels" ContentType="application/vnd.openxmlformats-package.relationships+xml"/>
  <Override PartName="/ppt/slides/_rels/slide2.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119" name="PlaceHolder 2"/>
          <p:cNvSpPr>
            <a:spLocks noGrp="1"/>
          </p:cNvSpPr>
          <p:nvPr>
            <p:ph type="body"/>
          </p:nvPr>
        </p:nvSpPr>
        <p:spPr>
          <a:xfrm>
            <a:off x="756000" y="5078520"/>
            <a:ext cx="6047640" cy="481104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120" name="PlaceHolder 3"/>
          <p:cNvSpPr>
            <a:spLocks noGrp="1"/>
          </p:cNvSpPr>
          <p:nvPr>
            <p:ph type="hdr"/>
          </p:nvPr>
        </p:nvSpPr>
        <p:spPr>
          <a:xfrm>
            <a:off x="0" y="0"/>
            <a:ext cx="3280680" cy="53424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121" name="PlaceHolder 4"/>
          <p:cNvSpPr>
            <a:spLocks noGrp="1"/>
          </p:cNvSpPr>
          <p:nvPr>
            <p:ph type="dt"/>
          </p:nvPr>
        </p:nvSpPr>
        <p:spPr>
          <a:xfrm>
            <a:off x="4278960" y="0"/>
            <a:ext cx="3280680" cy="53424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22" name="PlaceHolder 5"/>
          <p:cNvSpPr>
            <a:spLocks noGrp="1"/>
          </p:cNvSpPr>
          <p:nvPr>
            <p:ph type="ftr"/>
          </p:nvPr>
        </p:nvSpPr>
        <p:spPr>
          <a:xfrm>
            <a:off x="0" y="10157400"/>
            <a:ext cx="3280680" cy="53424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2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95508201-F795-42DB-9524-E299B2EF6AE0}"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sldImg"/>
          </p:nvPr>
        </p:nvSpPr>
        <p:spPr>
          <a:xfrm>
            <a:off x="685800" y="1143000"/>
            <a:ext cx="5486040" cy="3085920"/>
          </a:xfrm>
          <a:prstGeom prst="rect">
            <a:avLst/>
          </a:prstGeom>
        </p:spPr>
      </p:sp>
      <p:sp>
        <p:nvSpPr>
          <p:cNvPr id="320"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21"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D2F7EEAC-8D95-49DD-A8B3-C1E8B096DE34}" type="slidenum">
              <a:rPr b="0" lang="en-GB" sz="1400" spc="-1" strike="noStrike">
                <a:latin typeface="Times New Roman"/>
              </a:rPr>
              <a:t>49</a:t>
            </a:fld>
            <a:endParaRPr b="0" lang="en-US" sz="14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sldImg"/>
          </p:nvPr>
        </p:nvSpPr>
        <p:spPr>
          <a:xfrm>
            <a:off x="685800" y="1143000"/>
            <a:ext cx="5486040" cy="3085920"/>
          </a:xfrm>
          <a:prstGeom prst="rect">
            <a:avLst/>
          </a:prstGeom>
        </p:spPr>
      </p:sp>
      <p:sp>
        <p:nvSpPr>
          <p:cNvPr id="323" name="PlaceHolder 2"/>
          <p:cNvSpPr>
            <a:spLocks noGrp="1"/>
          </p:cNvSpPr>
          <p:nvPr>
            <p:ph type="body"/>
          </p:nvPr>
        </p:nvSpPr>
        <p:spPr>
          <a:xfrm>
            <a:off x="685800" y="4400640"/>
            <a:ext cx="5486040" cy="3600360"/>
          </a:xfrm>
          <a:prstGeom prst="rect">
            <a:avLst/>
          </a:prstGeom>
        </p:spPr>
        <p:txBody>
          <a:bodyPr>
            <a:noAutofit/>
          </a:bodyPr>
          <a:p>
            <a:pPr>
              <a:lnSpc>
                <a:spcPct val="100000"/>
              </a:lnSpc>
              <a:tabLst>
                <a:tab algn="l" pos="0"/>
              </a:tabLst>
            </a:pPr>
            <a:r>
              <a:rPr b="0" lang="en-GB" sz="1200" spc="-1" strike="noStrike">
                <a:solidFill>
                  <a:srgbClr val="000000"/>
                </a:solidFill>
                <a:latin typeface="Calibri"/>
                <a:ea typeface="Calibri"/>
              </a:rPr>
              <a:t>Mention the integrated scheduler interface? (as later Troika is mentioned for ecFlow)</a:t>
            </a:r>
            <a:endParaRPr b="0" lang="en-US" sz="1200" spc="-1" strike="noStrike">
              <a:latin typeface="Arial"/>
            </a:endParaRPr>
          </a:p>
        </p:txBody>
      </p:sp>
      <p:sp>
        <p:nvSpPr>
          <p:cNvPr id="324"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74611DB3-6265-4E55-B498-772720D9C7F9}" type="slidenum">
              <a:rPr b="0" lang="en-GB" sz="1400" spc="-1" strike="noStrike">
                <a:latin typeface="Times New Roman"/>
              </a:rPr>
              <a:t>49</a:t>
            </a:fld>
            <a:endParaRPr b="0" lang="en-US" sz="14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sldImg"/>
          </p:nvPr>
        </p:nvSpPr>
        <p:spPr>
          <a:xfrm>
            <a:off x="685800" y="1143000"/>
            <a:ext cx="5486040" cy="3085920"/>
          </a:xfrm>
          <a:prstGeom prst="rect">
            <a:avLst/>
          </a:prstGeom>
        </p:spPr>
      </p:sp>
      <p:sp>
        <p:nvSpPr>
          <p:cNvPr id="326"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27"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193D7540-C154-4121-9D7C-2A5947072BEA}" type="slidenum">
              <a:rPr b="0" lang="en-GB" sz="1400" spc="-1" strike="noStrike">
                <a:latin typeface="Times New Roman"/>
              </a:rPr>
              <a:t>49</a:t>
            </a:fld>
            <a:endParaRPr b="0" lang="en-US" sz="14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sldImg"/>
          </p:nvPr>
        </p:nvSpPr>
        <p:spPr>
          <a:xfrm>
            <a:off x="685800" y="1143000"/>
            <a:ext cx="5486040" cy="3085920"/>
          </a:xfrm>
          <a:prstGeom prst="rect">
            <a:avLst/>
          </a:prstGeom>
        </p:spPr>
      </p:sp>
      <p:sp>
        <p:nvSpPr>
          <p:cNvPr id="329"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30"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DDA7338A-3114-4D89-BCB0-27A20ED2CBE5}" type="slidenum">
              <a:rPr b="0" lang="en-GB" sz="1400" spc="-1" strike="noStrike">
                <a:latin typeface="Times New Roman"/>
              </a:rPr>
              <a:t>49</a:t>
            </a:fld>
            <a:endParaRPr b="0" lang="en-US" sz="14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sldImg"/>
          </p:nvPr>
        </p:nvSpPr>
        <p:spPr>
          <a:xfrm>
            <a:off x="685800" y="1143000"/>
            <a:ext cx="5486040" cy="3085920"/>
          </a:xfrm>
          <a:prstGeom prst="rect">
            <a:avLst/>
          </a:prstGeom>
        </p:spPr>
      </p:sp>
      <p:sp>
        <p:nvSpPr>
          <p:cNvPr id="332" name="PlaceHolder 2"/>
          <p:cNvSpPr>
            <a:spLocks noGrp="1"/>
          </p:cNvSpPr>
          <p:nvPr>
            <p:ph type="body"/>
          </p:nvPr>
        </p:nvSpPr>
        <p:spPr>
          <a:xfrm>
            <a:off x="685800" y="4400640"/>
            <a:ext cx="5486040" cy="3600360"/>
          </a:xfrm>
          <a:prstGeom prst="rect">
            <a:avLst/>
          </a:prstGeom>
        </p:spPr>
        <p:txBody>
          <a:bodyPr>
            <a:noAutofit/>
          </a:bodyPr>
          <a:p>
            <a:pPr>
              <a:lnSpc>
                <a:spcPct val="100000"/>
              </a:lnSpc>
              <a:tabLst>
                <a:tab algn="l" pos="0"/>
              </a:tabLst>
            </a:pPr>
            <a:r>
              <a:rPr b="0" lang="en-GB" sz="1200" spc="-1" strike="noStrike">
                <a:solidFill>
                  <a:srgbClr val="000000"/>
                </a:solidFill>
                <a:latin typeface="Calibri"/>
                <a:ea typeface="Calibri"/>
              </a:rPr>
              <a:t>We wrap jobs because, before, our workflows have high granularity, and this is because our simulations write high amounts of data and we share also there resources</a:t>
            </a:r>
            <a:endParaRPr b="0" lang="en-US" sz="1200" spc="-1" strike="noStrike">
              <a:latin typeface="Arial"/>
            </a:endParaRPr>
          </a:p>
        </p:txBody>
      </p:sp>
      <p:sp>
        <p:nvSpPr>
          <p:cNvPr id="333"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C77495DA-5B3E-4C2B-A8A4-A3A969F62DC7}" type="slidenum">
              <a:rPr b="0" lang="en-GB" sz="1400" spc="-1" strike="noStrike">
                <a:latin typeface="Times New Roman"/>
              </a:rPr>
              <a:t>49</a:t>
            </a:fld>
            <a:endParaRPr b="0" lang="en-US" sz="14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PlaceHolder 1"/>
          <p:cNvSpPr>
            <a:spLocks noGrp="1"/>
          </p:cNvSpPr>
          <p:nvPr>
            <p:ph type="sldImg"/>
          </p:nvPr>
        </p:nvSpPr>
        <p:spPr>
          <a:xfrm>
            <a:off x="685800" y="1143000"/>
            <a:ext cx="5486040" cy="3085920"/>
          </a:xfrm>
          <a:prstGeom prst="rect">
            <a:avLst/>
          </a:prstGeom>
        </p:spPr>
      </p:sp>
      <p:sp>
        <p:nvSpPr>
          <p:cNvPr id="335"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36"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601D5019-A89D-44F4-A55D-C717D009B126}" type="slidenum">
              <a:rPr b="0" lang="en-GB" sz="1400" spc="-1" strike="noStrike">
                <a:latin typeface="Times New Roman"/>
              </a:rPr>
              <a:t>49</a:t>
            </a:fld>
            <a:endParaRPr b="0" lang="en-US" sz="14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type="sldImg"/>
          </p:nvPr>
        </p:nvSpPr>
        <p:spPr>
          <a:xfrm>
            <a:off x="685800" y="1143000"/>
            <a:ext cx="5486040" cy="3085920"/>
          </a:xfrm>
          <a:prstGeom prst="rect">
            <a:avLst/>
          </a:prstGeom>
        </p:spPr>
      </p:sp>
      <p:sp>
        <p:nvSpPr>
          <p:cNvPr id="338" name="PlaceHolder 2"/>
          <p:cNvSpPr>
            <a:spLocks noGrp="1"/>
          </p:cNvSpPr>
          <p:nvPr>
            <p:ph type="body"/>
          </p:nvPr>
        </p:nvSpPr>
        <p:spPr>
          <a:xfrm>
            <a:off x="685800" y="4400640"/>
            <a:ext cx="5486040" cy="3600360"/>
          </a:xfrm>
          <a:prstGeom prst="rect">
            <a:avLst/>
          </a:prstGeom>
        </p:spPr>
        <p:txBody>
          <a:bodyPr>
            <a:noAutofit/>
          </a:bodyPr>
          <a:p>
            <a:pPr marL="457200" indent="-228240">
              <a:lnSpc>
                <a:spcPct val="100000"/>
              </a:lnSpc>
              <a:tabLst>
                <a:tab algn="l" pos="0"/>
              </a:tabLst>
            </a:pPr>
            <a:r>
              <a:rPr b="0" lang="en-US" sz="1200" spc="-1" strike="noStrike">
                <a:solidFill>
                  <a:srgbClr val="000000"/>
                </a:solidFill>
                <a:latin typeface="Calibri"/>
              </a:rPr>
              <a:t>You can do the same in Cylc and ecFlow, but not in a uniform way.</a:t>
            </a:r>
            <a:endParaRPr b="0" lang="en-US" sz="1200" spc="-1" strike="noStrike">
              <a:solidFill>
                <a:srgbClr val="000000"/>
              </a:solidFill>
              <a:latin typeface="Calibri"/>
              <a:ea typeface="Calibri"/>
            </a:endParaRPr>
          </a:p>
        </p:txBody>
      </p:sp>
      <p:sp>
        <p:nvSpPr>
          <p:cNvPr id="339"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5DC64A2F-BDC2-4ECE-B72F-08E0AE3F5EF2}" type="slidenum">
              <a:rPr b="0" lang="en-GB" sz="1400" spc="-1" strike="noStrike">
                <a:latin typeface="Times New Roman"/>
              </a:rPr>
              <a:t>49</a:t>
            </a:fld>
            <a:endParaRPr b="0" lang="en-US" sz="14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type="sldImg"/>
          </p:nvPr>
        </p:nvSpPr>
        <p:spPr>
          <a:xfrm>
            <a:off x="685800" y="1143000"/>
            <a:ext cx="5486040" cy="3085920"/>
          </a:xfrm>
          <a:prstGeom prst="rect">
            <a:avLst/>
          </a:prstGeom>
        </p:spPr>
      </p:sp>
      <p:sp>
        <p:nvSpPr>
          <p:cNvPr id="341" name="PlaceHolder 2"/>
          <p:cNvSpPr>
            <a:spLocks noGrp="1"/>
          </p:cNvSpPr>
          <p:nvPr>
            <p:ph type="body"/>
          </p:nvPr>
        </p:nvSpPr>
        <p:spPr>
          <a:xfrm>
            <a:off x="685800" y="4400640"/>
            <a:ext cx="5486040" cy="3600360"/>
          </a:xfrm>
          <a:prstGeom prst="rect">
            <a:avLst/>
          </a:prstGeom>
        </p:spPr>
        <p:txBody>
          <a:bodyPr>
            <a:noAutofit/>
          </a:bodyPr>
          <a:p>
            <a:pPr marL="457200" indent="-228240">
              <a:lnSpc>
                <a:spcPct val="100000"/>
              </a:lnSpc>
              <a:tabLst>
                <a:tab algn="l" pos="0"/>
              </a:tabLst>
            </a:pPr>
            <a:r>
              <a:rPr b="0" lang="en-US" sz="1200" spc="-1" strike="noStrike">
                <a:solidFill>
                  <a:srgbClr val="000000"/>
                </a:solidFill>
                <a:latin typeface="Calibri"/>
              </a:rPr>
              <a:t>The other two also work with Docker but don’t have official images.</a:t>
            </a:r>
            <a:endParaRPr b="0" lang="en-US" sz="1200" spc="-1" strike="noStrike">
              <a:solidFill>
                <a:srgbClr val="000000"/>
              </a:solidFill>
              <a:latin typeface="Calibri"/>
              <a:ea typeface="Calibri"/>
            </a:endParaRPr>
          </a:p>
          <a:p>
            <a:pPr marL="457200" indent="-228240">
              <a:lnSpc>
                <a:spcPct val="100000"/>
              </a:lnSpc>
              <a:tabLst>
                <a:tab algn="l" pos="0"/>
              </a:tabLst>
            </a:pPr>
            <a:endParaRPr b="0" lang="en-US" sz="1200" spc="-1" strike="noStrike">
              <a:solidFill>
                <a:srgbClr val="000000"/>
              </a:solidFill>
              <a:latin typeface="Calibri"/>
              <a:ea typeface="Calibri"/>
            </a:endParaRPr>
          </a:p>
          <a:p>
            <a:pPr marL="457200" indent="-228240">
              <a:lnSpc>
                <a:spcPct val="100000"/>
              </a:lnSpc>
              <a:tabLst>
                <a:tab algn="l" pos="0"/>
              </a:tabLst>
            </a:pPr>
            <a:r>
              <a:rPr b="0" lang="en-US" sz="1200" spc="-1" strike="noStrike">
                <a:solidFill>
                  <a:srgbClr val="000000"/>
                </a:solidFill>
                <a:latin typeface="Calibri"/>
              </a:rPr>
              <a:t>Same for provenance.</a:t>
            </a:r>
            <a:endParaRPr b="0" lang="en-US" sz="1200" spc="-1" strike="noStrike">
              <a:solidFill>
                <a:srgbClr val="000000"/>
              </a:solidFill>
              <a:latin typeface="Calibri"/>
              <a:ea typeface="Calibri"/>
            </a:endParaRPr>
          </a:p>
        </p:txBody>
      </p:sp>
      <p:sp>
        <p:nvSpPr>
          <p:cNvPr id="342"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7BBFF97E-E398-4CF1-97E7-317EDFA86D64}" type="slidenum">
              <a:rPr b="0" lang="en-GB" sz="1400" spc="-1" strike="noStrike">
                <a:latin typeface="Times New Roman"/>
              </a:rPr>
              <a:t>49</a:t>
            </a:fld>
            <a:endParaRPr b="0" lang="en-US" sz="14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sldImg"/>
          </p:nvPr>
        </p:nvSpPr>
        <p:spPr>
          <a:xfrm>
            <a:off x="685800" y="1143000"/>
            <a:ext cx="5486040" cy="3085920"/>
          </a:xfrm>
          <a:prstGeom prst="rect">
            <a:avLst/>
          </a:prstGeom>
        </p:spPr>
      </p:sp>
      <p:sp>
        <p:nvSpPr>
          <p:cNvPr id="344"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45"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BA1BE4C4-B457-4FE3-A4AE-079DE22C26A7}" type="slidenum">
              <a:rPr b="0" lang="en-GB" sz="1400" spc="-1" strike="noStrike">
                <a:latin typeface="Times New Roman"/>
              </a:rPr>
              <a:t>49</a:t>
            </a:fld>
            <a:endParaRPr b="0" lang="en-US" sz="14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sldImg"/>
          </p:nvPr>
        </p:nvSpPr>
        <p:spPr>
          <a:xfrm>
            <a:off x="685800" y="1143000"/>
            <a:ext cx="5486040" cy="3085920"/>
          </a:xfrm>
          <a:prstGeom prst="rect">
            <a:avLst/>
          </a:prstGeom>
        </p:spPr>
      </p:sp>
      <p:sp>
        <p:nvSpPr>
          <p:cNvPr id="347" name="PlaceHolder 2"/>
          <p:cNvSpPr>
            <a:spLocks noGrp="1"/>
          </p:cNvSpPr>
          <p:nvPr>
            <p:ph type="body"/>
          </p:nvPr>
        </p:nvSpPr>
        <p:spPr>
          <a:xfrm>
            <a:off x="685800" y="4400640"/>
            <a:ext cx="5486040" cy="3600360"/>
          </a:xfrm>
          <a:prstGeom prst="rect">
            <a:avLst/>
          </a:prstGeom>
        </p:spPr>
        <p:txBody>
          <a:bodyPr>
            <a:noAutofit/>
          </a:bodyPr>
          <a:p>
            <a:pPr>
              <a:lnSpc>
                <a:spcPct val="100000"/>
              </a:lnSpc>
              <a:tabLst>
                <a:tab algn="l" pos="0"/>
              </a:tabLst>
            </a:pPr>
            <a:r>
              <a:rPr b="0" lang="en-GB" sz="1200" spc="-1" strike="noStrike">
                <a:solidFill>
                  <a:srgbClr val="000000"/>
                </a:solidFill>
                <a:latin typeface="Calibri"/>
                <a:ea typeface="Calibri"/>
              </a:rPr>
              <a:t>Mention the integrated scheduler interface? (as later Troika is mentioned for ecFlow)</a:t>
            </a:r>
            <a:endParaRPr b="0" lang="en-US" sz="1200" spc="-1" strike="noStrike">
              <a:latin typeface="Arial"/>
            </a:endParaRPr>
          </a:p>
        </p:txBody>
      </p:sp>
      <p:sp>
        <p:nvSpPr>
          <p:cNvPr id="348"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5910A256-5552-4747-B543-5556EBED9AF3}" type="slidenum">
              <a:rPr b="0" lang="en-GB" sz="1400" spc="-1" strike="noStrike">
                <a:latin typeface="Times New Roman"/>
              </a:rPr>
              <a:t>49</a:t>
            </a:fld>
            <a:endParaRPr b="0" lang="en-US" sz="14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type="sldImg"/>
          </p:nvPr>
        </p:nvSpPr>
        <p:spPr>
          <a:xfrm>
            <a:off x="685800" y="1143000"/>
            <a:ext cx="5486040" cy="3085920"/>
          </a:xfrm>
          <a:prstGeom prst="rect">
            <a:avLst/>
          </a:prstGeom>
        </p:spPr>
      </p:sp>
      <p:sp>
        <p:nvSpPr>
          <p:cNvPr id="350"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51"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B81A4CC0-37D8-4294-8732-11E5779D9914}" type="slidenum">
              <a:rPr b="0" lang="en-GB" sz="1400" spc="-1" strike="noStrike">
                <a:latin typeface="Times New Roman"/>
              </a:rPr>
              <a:t>49</a:t>
            </a:fld>
            <a:endParaRPr b="0" lang="en-US" sz="14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sldImg"/>
          </p:nvPr>
        </p:nvSpPr>
        <p:spPr>
          <a:xfrm>
            <a:off x="685800" y="1143000"/>
            <a:ext cx="5486040" cy="3085920"/>
          </a:xfrm>
          <a:prstGeom prst="rect">
            <a:avLst/>
          </a:prstGeom>
        </p:spPr>
      </p:sp>
      <p:sp>
        <p:nvSpPr>
          <p:cNvPr id="353"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54"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31FD321C-A838-4711-B603-5657307DA7E8}" type="slidenum">
              <a:rPr b="0" lang="en-GB" sz="1400" spc="-1" strike="noStrike">
                <a:latin typeface="Times New Roman"/>
              </a:rPr>
              <a:t>49</a:t>
            </a:fld>
            <a:endParaRPr b="0" lang="en-US" sz="14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sldImg"/>
          </p:nvPr>
        </p:nvSpPr>
        <p:spPr>
          <a:xfrm>
            <a:off x="685800" y="1143000"/>
            <a:ext cx="5486040" cy="3085920"/>
          </a:xfrm>
          <a:prstGeom prst="rect">
            <a:avLst/>
          </a:prstGeom>
        </p:spPr>
      </p:sp>
      <p:sp>
        <p:nvSpPr>
          <p:cNvPr id="356"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57"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BE1EE0E8-C554-4C5A-82B4-56CBA85130AC}" type="slidenum">
              <a:rPr b="0" lang="en-GB" sz="1400" spc="-1" strike="noStrike">
                <a:latin typeface="Times New Roman"/>
              </a:rPr>
              <a:t>49</a:t>
            </a:fld>
            <a:endParaRPr b="0" lang="en-US" sz="14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PlaceHolder 1"/>
          <p:cNvSpPr>
            <a:spLocks noGrp="1"/>
          </p:cNvSpPr>
          <p:nvPr>
            <p:ph type="sldImg"/>
          </p:nvPr>
        </p:nvSpPr>
        <p:spPr>
          <a:xfrm>
            <a:off x="685800" y="1143000"/>
            <a:ext cx="5486040" cy="3085920"/>
          </a:xfrm>
          <a:prstGeom prst="rect">
            <a:avLst/>
          </a:prstGeom>
        </p:spPr>
      </p:sp>
      <p:sp>
        <p:nvSpPr>
          <p:cNvPr id="359" name="PlaceHolder 2"/>
          <p:cNvSpPr>
            <a:spLocks noGrp="1"/>
          </p:cNvSpPr>
          <p:nvPr>
            <p:ph type="body"/>
          </p:nvPr>
        </p:nvSpPr>
        <p:spPr>
          <a:xfrm>
            <a:off x="685800" y="4400640"/>
            <a:ext cx="5486040" cy="3600360"/>
          </a:xfrm>
          <a:prstGeom prst="rect">
            <a:avLst/>
          </a:prstGeom>
        </p:spPr>
        <p:txBody>
          <a:bodyPr>
            <a:noAutofit/>
          </a:bodyPr>
          <a:p>
            <a:pPr>
              <a:lnSpc>
                <a:spcPct val="100000"/>
              </a:lnSpc>
              <a:tabLst>
                <a:tab algn="l" pos="0"/>
              </a:tabLst>
            </a:pPr>
            <a:r>
              <a:rPr b="0" lang="en-GB" sz="1200" spc="-1" strike="noStrike">
                <a:solidFill>
                  <a:srgbClr val="000000"/>
                </a:solidFill>
                <a:latin typeface="Calibri"/>
                <a:ea typeface="Calibri"/>
              </a:rPr>
              <a:t>Jinja can be used for climate ensemble simulations, to create members and chunks by creating multiple tasks. AS doesn’t have dynamic graph.</a:t>
            </a:r>
            <a:endParaRPr b="0" lang="en-US" sz="1200" spc="-1" strike="noStrike">
              <a:latin typeface="Arial"/>
            </a:endParaRPr>
          </a:p>
        </p:txBody>
      </p:sp>
      <p:sp>
        <p:nvSpPr>
          <p:cNvPr id="360"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187C5BD9-8493-48A1-865D-D296E45AE2C4}" type="slidenum">
              <a:rPr b="0" lang="en-GB" sz="1400" spc="-1" strike="noStrike">
                <a:latin typeface="Times New Roman"/>
              </a:rPr>
              <a:t>49</a:t>
            </a:fld>
            <a:endParaRPr b="0" lang="en-US" sz="14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sldImg"/>
          </p:nvPr>
        </p:nvSpPr>
        <p:spPr>
          <a:xfrm>
            <a:off x="685800" y="1143000"/>
            <a:ext cx="5486040" cy="3085920"/>
          </a:xfrm>
          <a:prstGeom prst="rect">
            <a:avLst/>
          </a:prstGeom>
        </p:spPr>
      </p:sp>
      <p:sp>
        <p:nvSpPr>
          <p:cNvPr id="362"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63"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359E7637-A5F4-4165-9988-8CFEB9504425}" type="slidenum">
              <a:rPr b="0" lang="en-GB" sz="1400" spc="-1" strike="noStrike">
                <a:latin typeface="Times New Roman"/>
              </a:rPr>
              <a:t>49</a:t>
            </a:fld>
            <a:endParaRPr b="0" lang="en-US" sz="14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PlaceHolder 1"/>
          <p:cNvSpPr>
            <a:spLocks noGrp="1"/>
          </p:cNvSpPr>
          <p:nvPr>
            <p:ph type="sldImg"/>
          </p:nvPr>
        </p:nvSpPr>
        <p:spPr>
          <a:xfrm>
            <a:off x="685800" y="1143000"/>
            <a:ext cx="5486040" cy="3085920"/>
          </a:xfrm>
          <a:prstGeom prst="rect">
            <a:avLst/>
          </a:prstGeom>
        </p:spPr>
      </p:sp>
      <p:sp>
        <p:nvSpPr>
          <p:cNvPr id="365"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66"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2738CA47-5798-4E19-B2E0-AFAFAC02FB0A}" type="slidenum">
              <a:rPr b="0" lang="en-GB" sz="1400" spc="-1" strike="noStrike">
                <a:latin typeface="Times New Roman"/>
              </a:rPr>
              <a:t>49</a:t>
            </a:fld>
            <a:endParaRPr b="0" lang="en-US" sz="14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sldImg"/>
          </p:nvPr>
        </p:nvSpPr>
        <p:spPr>
          <a:xfrm>
            <a:off x="685800" y="1143000"/>
            <a:ext cx="5486040" cy="3085920"/>
          </a:xfrm>
          <a:prstGeom prst="rect">
            <a:avLst/>
          </a:prstGeom>
        </p:spPr>
      </p:sp>
      <p:sp>
        <p:nvSpPr>
          <p:cNvPr id="368"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69"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FB227BE8-BA8F-4595-B8E3-44109CC8EB84}" type="slidenum">
              <a:rPr b="0" lang="en-GB" sz="1400" spc="-1" strike="noStrike">
                <a:latin typeface="Times New Roman"/>
              </a:rPr>
              <a:t>49</a:t>
            </a:fld>
            <a:endParaRPr b="0" lang="en-US" sz="14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PlaceHolder 1"/>
          <p:cNvSpPr>
            <a:spLocks noGrp="1"/>
          </p:cNvSpPr>
          <p:nvPr>
            <p:ph type="sldImg"/>
          </p:nvPr>
        </p:nvSpPr>
        <p:spPr>
          <a:xfrm>
            <a:off x="685800" y="1143000"/>
            <a:ext cx="5486040" cy="3085920"/>
          </a:xfrm>
          <a:prstGeom prst="rect">
            <a:avLst/>
          </a:prstGeom>
        </p:spPr>
      </p:sp>
      <p:sp>
        <p:nvSpPr>
          <p:cNvPr id="371"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72"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87CF15A3-AB04-43E0-867C-096C77C48915}" type="slidenum">
              <a:rPr b="0" lang="en-GB" sz="1400" spc="-1" strike="noStrike">
                <a:latin typeface="Times New Roman"/>
              </a:rPr>
              <a:t>49</a:t>
            </a:fld>
            <a:endParaRPr b="0" lang="en-US" sz="1400" spc="-1" strike="noStrike">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sldImg"/>
          </p:nvPr>
        </p:nvSpPr>
        <p:spPr>
          <a:xfrm>
            <a:off x="685800" y="1143000"/>
            <a:ext cx="5486040" cy="3085920"/>
          </a:xfrm>
          <a:prstGeom prst="rect">
            <a:avLst/>
          </a:prstGeom>
        </p:spPr>
      </p:sp>
      <p:sp>
        <p:nvSpPr>
          <p:cNvPr id="374"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75"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6E8E8960-0C9A-43D1-AB3D-AE688895A598}" type="slidenum">
              <a:rPr b="0" lang="en-GB" sz="1400" spc="-1" strike="noStrike">
                <a:latin typeface="Times New Roman"/>
              </a:rPr>
              <a:t>49</a:t>
            </a:fld>
            <a:endParaRPr b="0" lang="en-US" sz="14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PlaceHolder 1"/>
          <p:cNvSpPr>
            <a:spLocks noGrp="1"/>
          </p:cNvSpPr>
          <p:nvPr>
            <p:ph type="sldImg"/>
          </p:nvPr>
        </p:nvSpPr>
        <p:spPr>
          <a:xfrm>
            <a:off x="685800" y="1143000"/>
            <a:ext cx="5486040" cy="3085920"/>
          </a:xfrm>
          <a:prstGeom prst="rect">
            <a:avLst/>
          </a:prstGeom>
        </p:spPr>
      </p:sp>
      <p:sp>
        <p:nvSpPr>
          <p:cNvPr id="377"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78"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66F14C2D-20CD-4A15-A38A-D0B39C4F1332}" type="slidenum">
              <a:rPr b="0" lang="en-GB" sz="1400" spc="-1" strike="noStrike">
                <a:latin typeface="Times New Roman"/>
              </a:rPr>
              <a:t>49</a:t>
            </a:fld>
            <a:endParaRPr b="0" lang="en-US" sz="1400" spc="-1" strike="noStrike">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sldImg"/>
          </p:nvPr>
        </p:nvSpPr>
        <p:spPr>
          <a:xfrm>
            <a:off x="685800" y="1143000"/>
            <a:ext cx="5486040" cy="3085920"/>
          </a:xfrm>
          <a:prstGeom prst="rect">
            <a:avLst/>
          </a:prstGeom>
        </p:spPr>
      </p:sp>
      <p:sp>
        <p:nvSpPr>
          <p:cNvPr id="380"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81"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5F33D898-AC97-4132-8606-F364D9706DC5}" type="slidenum">
              <a:rPr b="0" lang="en-GB" sz="1400" spc="-1" strike="noStrike">
                <a:latin typeface="Times New Roman"/>
              </a:rPr>
              <a:t>49</a:t>
            </a:fld>
            <a:endParaRPr b="0" lang="en-US" sz="1400" spc="-1" strike="noStrike">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PlaceHolder 1"/>
          <p:cNvSpPr>
            <a:spLocks noGrp="1"/>
          </p:cNvSpPr>
          <p:nvPr>
            <p:ph type="sldImg"/>
          </p:nvPr>
        </p:nvSpPr>
        <p:spPr>
          <a:xfrm>
            <a:off x="685800" y="1143000"/>
            <a:ext cx="5486040" cy="3085920"/>
          </a:xfrm>
          <a:prstGeom prst="rect">
            <a:avLst/>
          </a:prstGeom>
        </p:spPr>
      </p:sp>
      <p:sp>
        <p:nvSpPr>
          <p:cNvPr id="383"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84"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83C0C7B6-9205-4A42-9136-8F42C0A6E119}" type="slidenum">
              <a:rPr b="0" lang="en-GB" sz="1400" spc="-1" strike="noStrike">
                <a:latin typeface="Times New Roman"/>
              </a:rPr>
              <a:t>49</a:t>
            </a:fld>
            <a:endParaRPr b="0" lang="en-US" sz="1400" spc="-1" strike="noStrike">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PlaceHolder 1"/>
          <p:cNvSpPr>
            <a:spLocks noGrp="1"/>
          </p:cNvSpPr>
          <p:nvPr>
            <p:ph type="sldImg"/>
          </p:nvPr>
        </p:nvSpPr>
        <p:spPr>
          <a:xfrm>
            <a:off x="685800" y="1143000"/>
            <a:ext cx="5486040" cy="3085920"/>
          </a:xfrm>
          <a:prstGeom prst="rect">
            <a:avLst/>
          </a:prstGeom>
        </p:spPr>
      </p:sp>
      <p:sp>
        <p:nvSpPr>
          <p:cNvPr id="386"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87"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365B4F2F-05B2-42BE-9BF7-DA3182685791}" type="slidenum">
              <a:rPr b="0" lang="en-GB" sz="1400" spc="-1" strike="noStrike">
                <a:latin typeface="Times New Roman"/>
              </a:rPr>
              <a:t>49</a:t>
            </a:fld>
            <a:endParaRPr b="0" lang="en-US" sz="14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PlaceHolder 1"/>
          <p:cNvSpPr>
            <a:spLocks noGrp="1"/>
          </p:cNvSpPr>
          <p:nvPr>
            <p:ph type="sldImg"/>
          </p:nvPr>
        </p:nvSpPr>
        <p:spPr>
          <a:xfrm>
            <a:off x="685800" y="1143000"/>
            <a:ext cx="5486040" cy="3085920"/>
          </a:xfrm>
          <a:prstGeom prst="rect">
            <a:avLst/>
          </a:prstGeom>
        </p:spPr>
      </p:sp>
      <p:sp>
        <p:nvSpPr>
          <p:cNvPr id="389"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90"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2549ACD5-587F-45DE-AC50-935C28F3F966}" type="slidenum">
              <a:rPr b="0" lang="en-GB" sz="1400" spc="-1" strike="noStrike">
                <a:latin typeface="Times New Roman"/>
              </a:rPr>
              <a:t>49</a:t>
            </a:fld>
            <a:endParaRPr b="0" lang="en-US" sz="1400" spc="-1" strike="noStrike">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PlaceHolder 1"/>
          <p:cNvSpPr>
            <a:spLocks noGrp="1"/>
          </p:cNvSpPr>
          <p:nvPr>
            <p:ph type="sldImg"/>
          </p:nvPr>
        </p:nvSpPr>
        <p:spPr>
          <a:xfrm>
            <a:off x="685800" y="1143000"/>
            <a:ext cx="5486040" cy="3085920"/>
          </a:xfrm>
          <a:prstGeom prst="rect">
            <a:avLst/>
          </a:prstGeom>
        </p:spPr>
      </p:sp>
      <p:sp>
        <p:nvSpPr>
          <p:cNvPr id="392"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93"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5354BDCF-9902-4226-86A9-E5C89BD020E5}" type="slidenum">
              <a:rPr b="0" lang="en-GB" sz="1400" spc="-1" strike="noStrike">
                <a:latin typeface="Times New Roman"/>
              </a:rPr>
              <a:t>49</a:t>
            </a:fld>
            <a:endParaRPr b="0" lang="en-US" sz="1400" spc="-1" strike="noStrike">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sldImg"/>
          </p:nvPr>
        </p:nvSpPr>
        <p:spPr>
          <a:xfrm>
            <a:off x="685800" y="1143000"/>
            <a:ext cx="5486040" cy="3085920"/>
          </a:xfrm>
          <a:prstGeom prst="rect">
            <a:avLst/>
          </a:prstGeom>
        </p:spPr>
      </p:sp>
      <p:sp>
        <p:nvSpPr>
          <p:cNvPr id="395"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96"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6D3F85F0-2145-47B1-AD5C-DD70E39860D3}" type="slidenum">
              <a:rPr b="0" lang="en-GB" sz="1400" spc="-1" strike="noStrike">
                <a:latin typeface="Times New Roman"/>
              </a:rPr>
              <a:t>49</a:t>
            </a:fld>
            <a:endParaRPr b="0" lang="en-US" sz="14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sldImg"/>
          </p:nvPr>
        </p:nvSpPr>
        <p:spPr>
          <a:xfrm>
            <a:off x="685800" y="1143000"/>
            <a:ext cx="5486040" cy="3085920"/>
          </a:xfrm>
          <a:prstGeom prst="rect">
            <a:avLst/>
          </a:prstGeom>
        </p:spPr>
      </p:sp>
      <p:sp>
        <p:nvSpPr>
          <p:cNvPr id="302"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03"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8A9BF2FA-22A0-4A59-9C2C-4EA10EE7A8B4}" type="slidenum">
              <a:rPr b="0" lang="en-GB" sz="1400" spc="-1" strike="noStrike">
                <a:latin typeface="Times New Roman"/>
              </a:rPr>
              <a:t>49</a:t>
            </a:fld>
            <a:endParaRPr b="0" lang="en-US" sz="1400" spc="-1" strike="noStrike">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PlaceHolder 1"/>
          <p:cNvSpPr>
            <a:spLocks noGrp="1"/>
          </p:cNvSpPr>
          <p:nvPr>
            <p:ph type="sldImg"/>
          </p:nvPr>
        </p:nvSpPr>
        <p:spPr>
          <a:xfrm>
            <a:off x="685800" y="1143000"/>
            <a:ext cx="5486040" cy="3085920"/>
          </a:xfrm>
          <a:prstGeom prst="rect">
            <a:avLst/>
          </a:prstGeom>
        </p:spPr>
      </p:sp>
      <p:sp>
        <p:nvSpPr>
          <p:cNvPr id="398"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99"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53299081-C7D6-4553-88EF-B2F76E7F233C}" type="slidenum">
              <a:rPr b="0" lang="en-GB" sz="1400" spc="-1" strike="noStrike">
                <a:latin typeface="Times New Roman"/>
              </a:rPr>
              <a:t>49</a:t>
            </a:fld>
            <a:endParaRPr b="0" lang="en-US" sz="1400" spc="-1" strike="noStrike">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PlaceHolder 1"/>
          <p:cNvSpPr>
            <a:spLocks noGrp="1"/>
          </p:cNvSpPr>
          <p:nvPr>
            <p:ph type="sldImg"/>
          </p:nvPr>
        </p:nvSpPr>
        <p:spPr>
          <a:xfrm>
            <a:off x="685800" y="1143000"/>
            <a:ext cx="5486040" cy="3085920"/>
          </a:xfrm>
          <a:prstGeom prst="rect">
            <a:avLst/>
          </a:prstGeom>
        </p:spPr>
      </p:sp>
      <p:sp>
        <p:nvSpPr>
          <p:cNvPr id="401"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402"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00821A2B-03DC-4D6B-BC4D-80AF3A1AFB3F}" type="slidenum">
              <a:rPr b="0" lang="en-GB" sz="1400" spc="-1" strike="noStrike">
                <a:latin typeface="Times New Roman"/>
              </a:rPr>
              <a:t>49</a:t>
            </a:fld>
            <a:endParaRPr b="0" lang="en-US" sz="1400" spc="-1" strike="noStrike">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PlaceHolder 1"/>
          <p:cNvSpPr>
            <a:spLocks noGrp="1"/>
          </p:cNvSpPr>
          <p:nvPr>
            <p:ph type="sldImg"/>
          </p:nvPr>
        </p:nvSpPr>
        <p:spPr>
          <a:xfrm>
            <a:off x="685800" y="1143000"/>
            <a:ext cx="5486040" cy="3085920"/>
          </a:xfrm>
          <a:prstGeom prst="rect">
            <a:avLst/>
          </a:prstGeom>
        </p:spPr>
      </p:sp>
      <p:sp>
        <p:nvSpPr>
          <p:cNvPr id="404"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405"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B8195926-7DF4-47E1-B744-328E578728AE}" type="slidenum">
              <a:rPr b="0" lang="en-GB" sz="1400" spc="-1" strike="noStrike">
                <a:latin typeface="Times New Roman"/>
              </a:rPr>
              <a:t>49</a:t>
            </a:fld>
            <a:endParaRPr b="0" lang="en-US" sz="1400" spc="-1" strike="noStrike">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PlaceHolder 1"/>
          <p:cNvSpPr>
            <a:spLocks noGrp="1"/>
          </p:cNvSpPr>
          <p:nvPr>
            <p:ph type="sldImg"/>
          </p:nvPr>
        </p:nvSpPr>
        <p:spPr>
          <a:xfrm>
            <a:off x="685800" y="1143000"/>
            <a:ext cx="5486040" cy="3085920"/>
          </a:xfrm>
          <a:prstGeom prst="rect">
            <a:avLst/>
          </a:prstGeom>
        </p:spPr>
      </p:sp>
      <p:sp>
        <p:nvSpPr>
          <p:cNvPr id="407"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408"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6C986035-F213-4820-B492-2D72572EA43A}" type="slidenum">
              <a:rPr b="0" lang="en-GB" sz="1400" spc="-1" strike="noStrike">
                <a:latin typeface="Times New Roman"/>
              </a:rPr>
              <a:t>49</a:t>
            </a:fld>
            <a:endParaRPr b="0" lang="en-US" sz="1400" spc="-1" strike="noStrike">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PlaceHolder 1"/>
          <p:cNvSpPr>
            <a:spLocks noGrp="1"/>
          </p:cNvSpPr>
          <p:nvPr>
            <p:ph type="sldImg"/>
          </p:nvPr>
        </p:nvSpPr>
        <p:spPr>
          <a:xfrm>
            <a:off x="685800" y="1143000"/>
            <a:ext cx="5486040" cy="3085920"/>
          </a:xfrm>
          <a:prstGeom prst="rect">
            <a:avLst/>
          </a:prstGeom>
        </p:spPr>
      </p:sp>
      <p:sp>
        <p:nvSpPr>
          <p:cNvPr id="410"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411"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8449360E-AD68-413C-AB3B-7BAE1A0765D9}" type="slidenum">
              <a:rPr b="0" lang="en-GB" sz="1400" spc="-1" strike="noStrike">
                <a:latin typeface="Times New Roman"/>
              </a:rPr>
              <a:t>49</a:t>
            </a:fld>
            <a:endParaRPr b="0" lang="en-US" sz="1400" spc="-1" strike="noStrike">
              <a:latin typeface="Times New Roman"/>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PlaceHolder 1"/>
          <p:cNvSpPr>
            <a:spLocks noGrp="1"/>
          </p:cNvSpPr>
          <p:nvPr>
            <p:ph type="sldImg"/>
          </p:nvPr>
        </p:nvSpPr>
        <p:spPr>
          <a:xfrm>
            <a:off x="685800" y="1143000"/>
            <a:ext cx="5486040" cy="3085920"/>
          </a:xfrm>
          <a:prstGeom prst="rect">
            <a:avLst/>
          </a:prstGeom>
        </p:spPr>
      </p:sp>
      <p:sp>
        <p:nvSpPr>
          <p:cNvPr id="413" name="PlaceHolder 2"/>
          <p:cNvSpPr>
            <a:spLocks noGrp="1"/>
          </p:cNvSpPr>
          <p:nvPr>
            <p:ph type="body"/>
          </p:nvPr>
        </p:nvSpPr>
        <p:spPr>
          <a:xfrm>
            <a:off x="685800" y="4400640"/>
            <a:ext cx="5486040" cy="3600360"/>
          </a:xfrm>
          <a:prstGeom prst="rect">
            <a:avLst/>
          </a:prstGeom>
        </p:spPr>
        <p:txBody>
          <a:bodyPr>
            <a:noAutofit/>
          </a:bodyPr>
          <a:p>
            <a:pPr>
              <a:lnSpc>
                <a:spcPct val="100000"/>
              </a:lnSpc>
              <a:tabLst>
                <a:tab algn="l" pos="0"/>
              </a:tabLst>
            </a:pPr>
            <a:r>
              <a:rPr b="0" lang="en-GB" sz="1200" spc="-1" strike="noStrike">
                <a:solidFill>
                  <a:srgbClr val="000000"/>
                </a:solidFill>
                <a:latin typeface="Calibri"/>
                <a:ea typeface="Calibri"/>
              </a:rPr>
              <a:t>Cylc and ecFlow are more recommended for cyclic NWP workflows where Autosubmit is more suitable for research or development or as a starter for scientists</a:t>
            </a:r>
            <a:endParaRPr b="0" lang="en-US" sz="1200" spc="-1" strike="noStrike">
              <a:latin typeface="Arial"/>
            </a:endParaRPr>
          </a:p>
        </p:txBody>
      </p:sp>
      <p:sp>
        <p:nvSpPr>
          <p:cNvPr id="414"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75B6D8F2-C1E3-45C6-BEAD-CD998174282A}" type="slidenum">
              <a:rPr b="0" lang="en-GB" sz="1400" spc="-1" strike="noStrike">
                <a:latin typeface="Times New Roman"/>
              </a:rPr>
              <a:t>49</a:t>
            </a:fld>
            <a:endParaRPr b="0" lang="en-US" sz="1400" spc="-1" strike="noStrike">
              <a:latin typeface="Times New Roman"/>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sldImg"/>
          </p:nvPr>
        </p:nvSpPr>
        <p:spPr>
          <a:xfrm>
            <a:off x="685800" y="1143000"/>
            <a:ext cx="5486040" cy="3085920"/>
          </a:xfrm>
          <a:prstGeom prst="rect">
            <a:avLst/>
          </a:prstGeom>
        </p:spPr>
      </p:sp>
      <p:sp>
        <p:nvSpPr>
          <p:cNvPr id="416"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417"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716DF296-A10D-4DAE-81AE-3A39F1E5C13D}" type="slidenum">
              <a:rPr b="0" lang="en-GB" sz="1400" spc="-1" strike="noStrike">
                <a:latin typeface="Times New Roman"/>
              </a:rPr>
              <a:t>&lt;number&gt;</a:t>
            </a:fld>
            <a:endParaRPr b="0" lang="en-US" sz="1400" spc="-1" strike="noStrike">
              <a:latin typeface="Times New Roman"/>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PlaceHolder 1"/>
          <p:cNvSpPr>
            <a:spLocks noGrp="1"/>
          </p:cNvSpPr>
          <p:nvPr>
            <p:ph type="sldImg"/>
          </p:nvPr>
        </p:nvSpPr>
        <p:spPr>
          <a:xfrm>
            <a:off x="685800" y="1143000"/>
            <a:ext cx="5486040" cy="3085920"/>
          </a:xfrm>
          <a:prstGeom prst="rect">
            <a:avLst/>
          </a:prstGeom>
        </p:spPr>
      </p:sp>
      <p:sp>
        <p:nvSpPr>
          <p:cNvPr id="419"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420"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E5095BAB-883C-4C7C-AE09-E78B4B74895D}" type="slidenum">
              <a:rPr b="0" lang="en-GB" sz="1400" spc="-1" strike="noStrike">
                <a:latin typeface="Times New Roman"/>
              </a:rPr>
              <a:t>&lt;number&gt;</a:t>
            </a:fld>
            <a:endParaRPr b="0" lang="en-US" sz="14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sldImg"/>
          </p:nvPr>
        </p:nvSpPr>
        <p:spPr>
          <a:xfrm>
            <a:off x="685800" y="1143000"/>
            <a:ext cx="5486040" cy="3085920"/>
          </a:xfrm>
          <a:prstGeom prst="rect">
            <a:avLst/>
          </a:prstGeom>
        </p:spPr>
      </p:sp>
      <p:sp>
        <p:nvSpPr>
          <p:cNvPr id="305"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06"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1E78A5BE-214E-41DD-B732-BFB395BDC2C7}" type="slidenum">
              <a:rPr b="0" lang="en-GB" sz="1400" spc="-1" strike="noStrike">
                <a:latin typeface="Times New Roman"/>
              </a:rPr>
              <a:t>49</a:t>
            </a:fld>
            <a:endParaRPr b="0" lang="en-US" sz="14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685800" y="1143000"/>
            <a:ext cx="5486040" cy="3085920"/>
          </a:xfrm>
          <a:prstGeom prst="rect">
            <a:avLst/>
          </a:prstGeom>
        </p:spPr>
      </p:sp>
      <p:sp>
        <p:nvSpPr>
          <p:cNvPr id="308" name="PlaceHolder 2"/>
          <p:cNvSpPr>
            <a:spLocks noGrp="1"/>
          </p:cNvSpPr>
          <p:nvPr>
            <p:ph type="body"/>
          </p:nvPr>
        </p:nvSpPr>
        <p:spPr>
          <a:xfrm>
            <a:off x="685800" y="4400640"/>
            <a:ext cx="5486040" cy="3600360"/>
          </a:xfrm>
          <a:prstGeom prst="rect">
            <a:avLst/>
          </a:prstGeom>
        </p:spPr>
        <p:txBody>
          <a:bodyPr>
            <a:noAutofit/>
          </a:bodyPr>
          <a:p>
            <a:pPr>
              <a:lnSpc>
                <a:spcPct val="100000"/>
              </a:lnSpc>
              <a:tabLst>
                <a:tab algn="l" pos="0"/>
              </a:tabLst>
            </a:pPr>
            <a:r>
              <a:rPr b="0" lang="en-GB" sz="1150" spc="-1" strike="noStrike">
                <a:solidFill>
                  <a:srgbClr val="1d1c1d"/>
                </a:solidFill>
                <a:highlight>
                  <a:srgbClr val="f8f8f8"/>
                </a:highlight>
                <a:latin typeface="Arial"/>
                <a:ea typeface="Arial"/>
              </a:rPr>
              <a:t>This is a generic </a:t>
            </a:r>
            <a:r>
              <a:rPr b="0" lang="en-GB" sz="1150" spc="-1" strike="noStrike">
                <a:solidFill>
                  <a:srgbClr val="1d1c1d"/>
                </a:solidFill>
                <a:highlight>
                  <a:srgbClr val="f8f8f8"/>
                </a:highlight>
                <a:latin typeface="Arial"/>
                <a:ea typeface="Arial"/>
              </a:rPr>
              <a:t>workflow event and </a:t>
            </a:r>
            <a:r>
              <a:rPr b="0" lang="en-GB" sz="1150" spc="-1" strike="noStrike">
                <a:solidFill>
                  <a:srgbClr val="1d1c1d"/>
                </a:solidFill>
                <a:highlight>
                  <a:srgbClr val="f8f8f8"/>
                </a:highlight>
                <a:latin typeface="Arial"/>
                <a:ea typeface="Arial"/>
              </a:rPr>
              <a:t>as you know other </a:t>
            </a:r>
            <a:r>
              <a:rPr b="0" lang="en-GB" sz="1150" spc="-1" strike="noStrike">
                <a:solidFill>
                  <a:srgbClr val="1d1c1d"/>
                </a:solidFill>
                <a:highlight>
                  <a:srgbClr val="f8f8f8"/>
                </a:highlight>
                <a:latin typeface="Arial"/>
                <a:ea typeface="Arial"/>
              </a:rPr>
              <a:t>workflow managers </a:t>
            </a:r>
            <a:r>
              <a:rPr b="0" lang="en-GB" sz="1150" spc="-1" strike="noStrike">
                <a:solidFill>
                  <a:srgbClr val="1d1c1d"/>
                </a:solidFill>
                <a:highlight>
                  <a:srgbClr val="f8f8f8"/>
                </a:highlight>
                <a:latin typeface="Arial"/>
                <a:ea typeface="Arial"/>
              </a:rPr>
              <a:t>as PyCOMPSs </a:t>
            </a:r>
            <a:r>
              <a:rPr b="0" lang="en-GB" sz="1150" spc="-1" strike="noStrike">
                <a:solidFill>
                  <a:srgbClr val="1d1c1d"/>
                </a:solidFill>
                <a:highlight>
                  <a:srgbClr val="f8f8f8"/>
                </a:highlight>
                <a:latin typeface="Arial"/>
                <a:ea typeface="Arial"/>
              </a:rPr>
              <a:t>work differently and </a:t>
            </a:r>
            <a:r>
              <a:rPr b="0" lang="en-GB" sz="1150" spc="-1" strike="noStrike">
                <a:solidFill>
                  <a:srgbClr val="1d1c1d"/>
                </a:solidFill>
                <a:highlight>
                  <a:srgbClr val="f8f8f8"/>
                </a:highlight>
                <a:latin typeface="Arial"/>
                <a:ea typeface="Arial"/>
              </a:rPr>
              <a:t>they don't usually </a:t>
            </a:r>
            <a:r>
              <a:rPr b="0" lang="en-GB" sz="1150" spc="-1" strike="noStrike">
                <a:solidFill>
                  <a:srgbClr val="1d1c1d"/>
                </a:solidFill>
                <a:highlight>
                  <a:srgbClr val="f8f8f8"/>
                </a:highlight>
                <a:latin typeface="Arial"/>
                <a:ea typeface="Arial"/>
              </a:rPr>
              <a:t>interact with the </a:t>
            </a:r>
            <a:r>
              <a:rPr b="0" lang="en-GB" sz="1150" spc="-1" strike="noStrike">
                <a:solidFill>
                  <a:srgbClr val="1d1c1d"/>
                </a:solidFill>
                <a:highlight>
                  <a:srgbClr val="f8f8f8"/>
                </a:highlight>
                <a:latin typeface="Arial"/>
                <a:ea typeface="Arial"/>
              </a:rPr>
              <a:t>schedulers. In </a:t>
            </a:r>
            <a:r>
              <a:rPr b="0" lang="en-GB" sz="1150" spc="-1" strike="noStrike">
                <a:solidFill>
                  <a:srgbClr val="1d1c1d"/>
                </a:solidFill>
                <a:highlight>
                  <a:srgbClr val="f8f8f8"/>
                </a:highlight>
                <a:latin typeface="Arial"/>
                <a:ea typeface="Arial"/>
              </a:rPr>
              <a:t>Computer Sciences </a:t>
            </a:r>
            <a:r>
              <a:rPr b="0" lang="en-GB" sz="1150" spc="-1" strike="noStrike">
                <a:solidFill>
                  <a:srgbClr val="1d1c1d"/>
                </a:solidFill>
                <a:highlight>
                  <a:srgbClr val="f8f8f8"/>
                </a:highlight>
                <a:latin typeface="Arial"/>
                <a:ea typeface="Arial"/>
              </a:rPr>
              <a:t>group from time to </a:t>
            </a:r>
            <a:r>
              <a:rPr b="0" lang="en-GB" sz="1150" spc="-1" strike="noStrike">
                <a:solidFill>
                  <a:srgbClr val="1d1c1d"/>
                </a:solidFill>
                <a:highlight>
                  <a:srgbClr val="f8f8f8"/>
                </a:highlight>
                <a:latin typeface="Arial"/>
                <a:ea typeface="Arial"/>
              </a:rPr>
              <a:t>time they wonder </a:t>
            </a:r>
            <a:r>
              <a:rPr b="0" lang="en-GB" sz="1150" spc="-1" strike="noStrike">
                <a:solidFill>
                  <a:srgbClr val="1d1c1d"/>
                </a:solidFill>
                <a:highlight>
                  <a:srgbClr val="f8f8f8"/>
                </a:highlight>
                <a:latin typeface="Arial"/>
                <a:ea typeface="Arial"/>
              </a:rPr>
              <a:t>why we are not </a:t>
            </a:r>
            <a:r>
              <a:rPr b="0" lang="en-GB" sz="1150" spc="-1" strike="noStrike">
                <a:solidFill>
                  <a:srgbClr val="1d1c1d"/>
                </a:solidFill>
                <a:highlight>
                  <a:srgbClr val="f8f8f8"/>
                </a:highlight>
                <a:latin typeface="Arial"/>
                <a:ea typeface="Arial"/>
              </a:rPr>
              <a:t>using their workflow </a:t>
            </a:r>
            <a:r>
              <a:rPr b="0" lang="en-GB" sz="1150" spc="-1" strike="noStrike">
                <a:solidFill>
                  <a:srgbClr val="1d1c1d"/>
                </a:solidFill>
                <a:highlight>
                  <a:srgbClr val="f8f8f8"/>
                </a:highlight>
                <a:latin typeface="Arial"/>
                <a:ea typeface="Arial"/>
              </a:rPr>
              <a:t>manager and I think </a:t>
            </a:r>
            <a:r>
              <a:rPr b="0" lang="en-GB" sz="1150" spc="-1" strike="noStrike">
                <a:solidFill>
                  <a:srgbClr val="1d1c1d"/>
                </a:solidFill>
                <a:highlight>
                  <a:srgbClr val="f8f8f8"/>
                </a:highlight>
                <a:latin typeface="Arial"/>
                <a:ea typeface="Arial"/>
              </a:rPr>
              <a:t>this is because they </a:t>
            </a:r>
            <a:r>
              <a:rPr b="0" lang="en-GB" sz="1150" spc="-1" strike="noStrike">
                <a:solidFill>
                  <a:srgbClr val="1d1c1d"/>
                </a:solidFill>
                <a:highlight>
                  <a:srgbClr val="f8f8f8"/>
                </a:highlight>
                <a:latin typeface="Arial"/>
                <a:ea typeface="Arial"/>
              </a:rPr>
              <a:t>(reasonably) fail to </a:t>
            </a:r>
            <a:r>
              <a:rPr b="0" lang="en-GB" sz="1150" spc="-1" strike="noStrike">
                <a:solidFill>
                  <a:srgbClr val="1d1c1d"/>
                </a:solidFill>
                <a:highlight>
                  <a:srgbClr val="f8f8f8"/>
                </a:highlight>
                <a:latin typeface="Arial"/>
                <a:ea typeface="Arial"/>
              </a:rPr>
              <a:t>understand what's </a:t>
            </a:r>
            <a:r>
              <a:rPr b="0" lang="en-GB" sz="1150" spc="-1" strike="noStrike">
                <a:solidFill>
                  <a:srgbClr val="1d1c1d"/>
                </a:solidFill>
                <a:highlight>
                  <a:srgbClr val="f8f8f8"/>
                </a:highlight>
                <a:latin typeface="Arial"/>
                <a:ea typeface="Arial"/>
              </a:rPr>
              <a:t>the problem that we </a:t>
            </a:r>
            <a:r>
              <a:rPr b="0" lang="en-GB" sz="1150" spc="-1" strike="noStrike">
                <a:solidFill>
                  <a:srgbClr val="1d1c1d"/>
                </a:solidFill>
                <a:highlight>
                  <a:srgbClr val="f8f8f8"/>
                </a:highlight>
                <a:latin typeface="Arial"/>
                <a:ea typeface="Arial"/>
              </a:rPr>
              <a:t>aim to solve in </a:t>
            </a:r>
            <a:r>
              <a:rPr b="0" lang="en-GB" sz="1150" spc="-1" strike="noStrike">
                <a:solidFill>
                  <a:srgbClr val="1d1c1d"/>
                </a:solidFill>
                <a:highlight>
                  <a:srgbClr val="f8f8f8"/>
                </a:highlight>
                <a:latin typeface="Arial"/>
                <a:ea typeface="Arial"/>
              </a:rPr>
              <a:t>Earth Sciences </a:t>
            </a:r>
            <a:r>
              <a:rPr b="0" lang="en-GB" sz="1150" spc="-1" strike="noStrike">
                <a:solidFill>
                  <a:srgbClr val="1d1c1d"/>
                </a:solidFill>
                <a:highlight>
                  <a:srgbClr val="f8f8f8"/>
                </a:highlight>
                <a:latin typeface="Arial"/>
                <a:ea typeface="Arial"/>
              </a:rPr>
              <a:t>(more the </a:t>
            </a:r>
            <a:r>
              <a:rPr b="0" lang="en-GB" sz="1150" spc="-1" strike="noStrike">
                <a:solidFill>
                  <a:srgbClr val="1d1c1d"/>
                </a:solidFill>
                <a:highlight>
                  <a:srgbClr val="f8f8f8"/>
                </a:highlight>
                <a:latin typeface="Arial"/>
                <a:ea typeface="Arial"/>
              </a:rPr>
              <a:t>organization, </a:t>
            </a:r>
            <a:r>
              <a:rPr b="0" lang="en-GB" sz="1150" spc="-1" strike="noStrike">
                <a:solidFill>
                  <a:srgbClr val="1d1c1d"/>
                </a:solidFill>
                <a:highlight>
                  <a:srgbClr val="f8f8f8"/>
                </a:highlight>
                <a:latin typeface="Arial"/>
                <a:ea typeface="Arial"/>
              </a:rPr>
              <a:t>tracking of </a:t>
            </a:r>
            <a:r>
              <a:rPr b="0" lang="en-GB" sz="1150" spc="-1" strike="noStrike">
                <a:solidFill>
                  <a:srgbClr val="1d1c1d"/>
                </a:solidFill>
                <a:highlight>
                  <a:srgbClr val="f8f8f8"/>
                </a:highlight>
                <a:latin typeface="Arial"/>
                <a:ea typeface="Arial"/>
              </a:rPr>
              <a:t>experiments, and </a:t>
            </a:r>
            <a:r>
              <a:rPr b="0" lang="en-GB" sz="1150" spc="-1" strike="noStrike">
                <a:solidFill>
                  <a:srgbClr val="1d1c1d"/>
                </a:solidFill>
                <a:highlight>
                  <a:srgbClr val="f8f8f8"/>
                </a:highlight>
                <a:latin typeface="Arial"/>
                <a:ea typeface="Arial"/>
              </a:rPr>
              <a:t>automatic </a:t>
            </a:r>
            <a:r>
              <a:rPr b="0" lang="en-GB" sz="1150" spc="-1" strike="noStrike">
                <a:solidFill>
                  <a:srgbClr val="1d1c1d"/>
                </a:solidFill>
                <a:highlight>
                  <a:srgbClr val="f8f8f8"/>
                </a:highlight>
                <a:latin typeface="Arial"/>
                <a:ea typeface="Arial"/>
              </a:rPr>
              <a:t>deployment and </a:t>
            </a:r>
            <a:r>
              <a:rPr b="0" lang="en-GB" sz="1150" spc="-1" strike="noStrike">
                <a:solidFill>
                  <a:srgbClr val="1d1c1d"/>
                </a:solidFill>
                <a:highlight>
                  <a:srgbClr val="f8f8f8"/>
                </a:highlight>
                <a:latin typeface="Arial"/>
                <a:ea typeface="Arial"/>
              </a:rPr>
              <a:t>interface with the </a:t>
            </a:r>
            <a:r>
              <a:rPr b="0" lang="en-GB" sz="1150" spc="-1" strike="noStrike">
                <a:solidFill>
                  <a:srgbClr val="1d1c1d"/>
                </a:solidFill>
                <a:highlight>
                  <a:srgbClr val="f8f8f8"/>
                </a:highlight>
                <a:latin typeface="Arial"/>
                <a:ea typeface="Arial"/>
              </a:rPr>
              <a:t>machines than </a:t>
            </a:r>
            <a:r>
              <a:rPr b="0" lang="en-GB" sz="1150" spc="-1" strike="noStrike">
                <a:solidFill>
                  <a:srgbClr val="1d1c1d"/>
                </a:solidFill>
                <a:highlight>
                  <a:srgbClr val="f8f8f8"/>
                </a:highlight>
                <a:latin typeface="Arial"/>
                <a:ea typeface="Arial"/>
              </a:rPr>
              <a:t>trying to find what's </a:t>
            </a:r>
            <a:r>
              <a:rPr b="0" lang="en-GB" sz="1150" spc="-1" strike="noStrike">
                <a:solidFill>
                  <a:srgbClr val="1d1c1d"/>
                </a:solidFill>
                <a:highlight>
                  <a:srgbClr val="f8f8f8"/>
                </a:highlight>
                <a:latin typeface="Arial"/>
                <a:ea typeface="Arial"/>
              </a:rPr>
              <a:t>the best order and </a:t>
            </a:r>
            <a:r>
              <a:rPr b="0" lang="en-GB" sz="1150" spc="-1" strike="noStrike">
                <a:solidFill>
                  <a:srgbClr val="1d1c1d"/>
                </a:solidFill>
                <a:highlight>
                  <a:srgbClr val="f8f8f8"/>
                </a:highlight>
                <a:latin typeface="Arial"/>
                <a:ea typeface="Arial"/>
              </a:rPr>
              <a:t>combination of </a:t>
            </a:r>
            <a:r>
              <a:rPr b="0" lang="en-GB" sz="1150" spc="-1" strike="noStrike">
                <a:solidFill>
                  <a:srgbClr val="1d1c1d"/>
                </a:solidFill>
                <a:highlight>
                  <a:srgbClr val="f8f8f8"/>
                </a:highlight>
                <a:latin typeface="Arial"/>
                <a:ea typeface="Arial"/>
              </a:rPr>
              <a:t>resources to run </a:t>
            </a:r>
            <a:r>
              <a:rPr b="0" lang="en-GB" sz="1150" spc="-1" strike="noStrike">
                <a:solidFill>
                  <a:srgbClr val="1d1c1d"/>
                </a:solidFill>
                <a:highlight>
                  <a:srgbClr val="f8f8f8"/>
                </a:highlight>
                <a:latin typeface="Arial"/>
                <a:ea typeface="Arial"/>
              </a:rPr>
              <a:t>some tasks).</a:t>
            </a:r>
            <a:endParaRPr b="0" lang="en-US" sz="1150" spc="-1" strike="noStrike">
              <a:latin typeface="Arial"/>
            </a:endParaRPr>
          </a:p>
          <a:p>
            <a:pPr>
              <a:lnSpc>
                <a:spcPct val="100000"/>
              </a:lnSpc>
              <a:tabLst>
                <a:tab algn="l" pos="0"/>
              </a:tabLst>
            </a:pPr>
            <a:endParaRPr b="0" lang="en-US" sz="1150" spc="-1" strike="noStrike">
              <a:latin typeface="Arial"/>
            </a:endParaRPr>
          </a:p>
        </p:txBody>
      </p:sp>
      <p:sp>
        <p:nvSpPr>
          <p:cNvPr id="309"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778415BC-1A0A-48CF-9E46-3CA4EB7B0292}" type="slidenum">
              <a:rPr b="0" lang="en-GB" sz="1400" spc="-1" strike="noStrike">
                <a:latin typeface="Times New Roman"/>
              </a:rPr>
              <a:t>49</a:t>
            </a:fld>
            <a:endParaRPr b="0" lang="en-US" sz="14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sldImg"/>
          </p:nvPr>
        </p:nvSpPr>
        <p:spPr>
          <a:xfrm>
            <a:off x="685800" y="1143000"/>
            <a:ext cx="5486040" cy="3085920"/>
          </a:xfrm>
          <a:prstGeom prst="rect">
            <a:avLst/>
          </a:prstGeom>
        </p:spPr>
      </p:sp>
      <p:sp>
        <p:nvSpPr>
          <p:cNvPr id="311" name="PlaceHolder 2"/>
          <p:cNvSpPr>
            <a:spLocks noGrp="1"/>
          </p:cNvSpPr>
          <p:nvPr>
            <p:ph type="body"/>
          </p:nvPr>
        </p:nvSpPr>
        <p:spPr>
          <a:xfrm>
            <a:off x="685800" y="4400640"/>
            <a:ext cx="5486040" cy="3600360"/>
          </a:xfrm>
          <a:prstGeom prst="rect">
            <a:avLst/>
          </a:prstGeom>
        </p:spPr>
        <p:txBody>
          <a:bodyPr>
            <a:noAutofit/>
          </a:bodyPr>
          <a:p>
            <a:pPr>
              <a:lnSpc>
                <a:spcPct val="100000"/>
              </a:lnSpc>
              <a:tabLst>
                <a:tab algn="l" pos="0"/>
              </a:tabLst>
            </a:pPr>
            <a:r>
              <a:rPr b="0" lang="en-GB" sz="1150" spc="-1" strike="noStrike">
                <a:solidFill>
                  <a:srgbClr val="1d1c1d"/>
                </a:solidFill>
                <a:highlight>
                  <a:srgbClr val="f8f8f8"/>
                </a:highlight>
                <a:latin typeface="Arial"/>
                <a:ea typeface="Arial"/>
              </a:rPr>
              <a:t>Mention Cylc has the </a:t>
            </a:r>
            <a:r>
              <a:rPr b="0" lang="en-GB" sz="1150" spc="-1" strike="noStrike">
                <a:solidFill>
                  <a:srgbClr val="1d1c1d"/>
                </a:solidFill>
                <a:highlight>
                  <a:srgbClr val="f8f8f8"/>
                </a:highlight>
                <a:latin typeface="Arial"/>
                <a:ea typeface="Arial"/>
              </a:rPr>
              <a:t>runs/flows that could </a:t>
            </a:r>
            <a:r>
              <a:rPr b="0" lang="en-GB" sz="1150" spc="-1" strike="noStrike">
                <a:solidFill>
                  <a:srgbClr val="1d1c1d"/>
                </a:solidFill>
                <a:highlight>
                  <a:srgbClr val="f8f8f8"/>
                </a:highlight>
                <a:latin typeface="Arial"/>
                <a:ea typeface="Arial"/>
              </a:rPr>
              <a:t>be used to manage </a:t>
            </a:r>
            <a:r>
              <a:rPr b="0" lang="en-GB" sz="1150" spc="-1" strike="noStrike">
                <a:solidFill>
                  <a:srgbClr val="1d1c1d"/>
                </a:solidFill>
                <a:highlight>
                  <a:srgbClr val="f8f8f8"/>
                </a:highlight>
                <a:latin typeface="Arial"/>
                <a:ea typeface="Arial"/>
              </a:rPr>
              <a:t>experiment.</a:t>
            </a:r>
            <a:endParaRPr b="0" lang="en-US" sz="1150" spc="-1" strike="noStrike">
              <a:latin typeface="Arial"/>
            </a:endParaRPr>
          </a:p>
          <a:p>
            <a:pPr>
              <a:lnSpc>
                <a:spcPct val="100000"/>
              </a:lnSpc>
              <a:tabLst>
                <a:tab algn="l" pos="0"/>
              </a:tabLst>
            </a:pPr>
            <a:endParaRPr b="0" lang="en-US" sz="1150" spc="-1" strike="noStrike">
              <a:latin typeface="Arial"/>
            </a:endParaRPr>
          </a:p>
          <a:p>
            <a:pPr>
              <a:lnSpc>
                <a:spcPct val="100000"/>
              </a:lnSpc>
              <a:tabLst>
                <a:tab algn="l" pos="0"/>
              </a:tabLst>
            </a:pPr>
            <a:r>
              <a:rPr b="0" lang="en-GB" sz="1150" spc="-1" strike="noStrike">
                <a:solidFill>
                  <a:srgbClr val="1d1c1d"/>
                </a:solidFill>
                <a:highlight>
                  <a:srgbClr val="f8f8f8"/>
                </a:highlight>
                <a:latin typeface="Arial"/>
                <a:ea typeface="Arial"/>
              </a:rPr>
              <a:t>And Cylc has Rose, </a:t>
            </a:r>
            <a:r>
              <a:rPr b="0" lang="en-GB" sz="1150" spc="-1" strike="noStrike">
                <a:solidFill>
                  <a:srgbClr val="1d1c1d"/>
                </a:solidFill>
                <a:highlight>
                  <a:srgbClr val="f8f8f8"/>
                </a:highlight>
                <a:latin typeface="Arial"/>
                <a:ea typeface="Arial"/>
              </a:rPr>
              <a:t>and ecFlow prepIFS.</a:t>
            </a:r>
            <a:endParaRPr b="0" lang="en-US" sz="1150" spc="-1" strike="noStrike">
              <a:latin typeface="Arial"/>
            </a:endParaRPr>
          </a:p>
        </p:txBody>
      </p:sp>
      <p:sp>
        <p:nvSpPr>
          <p:cNvPr id="312"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7111FECF-CE12-4B65-A952-B97B09C23C48}" type="slidenum">
              <a:rPr b="0" lang="en-GB" sz="1400" spc="-1" strike="noStrike">
                <a:latin typeface="Times New Roman"/>
              </a:rPr>
              <a:t>49</a:t>
            </a:fld>
            <a:endParaRPr b="0" lang="en-US" sz="14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sldImg"/>
          </p:nvPr>
        </p:nvSpPr>
        <p:spPr>
          <a:xfrm>
            <a:off x="685800" y="1143000"/>
            <a:ext cx="5486040" cy="3085920"/>
          </a:xfrm>
          <a:prstGeom prst="rect">
            <a:avLst/>
          </a:prstGeom>
        </p:spPr>
      </p:sp>
      <p:sp>
        <p:nvSpPr>
          <p:cNvPr id="314" name="PlaceHolder 2"/>
          <p:cNvSpPr>
            <a:spLocks noGrp="1"/>
          </p:cNvSpPr>
          <p:nvPr>
            <p:ph type="body"/>
          </p:nvPr>
        </p:nvSpPr>
        <p:spPr>
          <a:xfrm>
            <a:off x="685800" y="4400640"/>
            <a:ext cx="5486040" cy="3600360"/>
          </a:xfrm>
          <a:prstGeom prst="rect">
            <a:avLst/>
          </a:prstGeom>
        </p:spPr>
        <p:txBody>
          <a:bodyPr>
            <a:noAutofit/>
          </a:bodyPr>
          <a:p>
            <a:pPr>
              <a:lnSpc>
                <a:spcPct val="100000"/>
              </a:lnSpc>
              <a:tabLst>
                <a:tab algn="l" pos="0"/>
              </a:tabLst>
            </a:pPr>
            <a:r>
              <a:rPr b="0" lang="en-GB" sz="1200" spc="-1" strike="noStrike">
                <a:solidFill>
                  <a:srgbClr val="000000"/>
                </a:solidFill>
                <a:latin typeface="Calibri"/>
                <a:ea typeface="Calibri"/>
              </a:rPr>
              <a:t>Cylc and ecFlow were born to run weather, operational experiments, characterised by cycles, dedicated resources, etc. That's why Autosubmit has some differences</a:t>
            </a:r>
            <a:endParaRPr b="0" lang="en-US" sz="1200" spc="-1" strike="noStrike">
              <a:latin typeface="Arial"/>
            </a:endParaRPr>
          </a:p>
        </p:txBody>
      </p:sp>
      <p:sp>
        <p:nvSpPr>
          <p:cNvPr id="315"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23FF6386-CD10-4739-A08C-1D79FB940D64}" type="slidenum">
              <a:rPr b="0" lang="en-GB" sz="1400" spc="-1" strike="noStrike">
                <a:latin typeface="Times New Roman"/>
              </a:rPr>
              <a:t>49</a:t>
            </a:fld>
            <a:endParaRPr b="0" lang="en-US" sz="14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sldImg"/>
          </p:nvPr>
        </p:nvSpPr>
        <p:spPr>
          <a:xfrm>
            <a:off x="685800" y="1143000"/>
            <a:ext cx="5486040" cy="3085920"/>
          </a:xfrm>
          <a:prstGeom prst="rect">
            <a:avLst/>
          </a:prstGeom>
        </p:spPr>
      </p:sp>
      <p:sp>
        <p:nvSpPr>
          <p:cNvPr id="317" name="PlaceHolder 2"/>
          <p:cNvSpPr>
            <a:spLocks noGrp="1"/>
          </p:cNvSpPr>
          <p:nvPr>
            <p:ph type="body"/>
          </p:nvPr>
        </p:nvSpPr>
        <p:spPr>
          <a:xfrm>
            <a:off x="685800" y="4400640"/>
            <a:ext cx="5486040" cy="3600360"/>
          </a:xfrm>
          <a:prstGeom prst="rect">
            <a:avLst/>
          </a:prstGeom>
        </p:spPr>
        <p:txBody>
          <a:bodyPr>
            <a:noAutofit/>
          </a:bodyPr>
          <a:p>
            <a:pPr>
              <a:lnSpc>
                <a:spcPct val="100000"/>
              </a:lnSpc>
              <a:tabLst>
                <a:tab algn="l" pos="0"/>
              </a:tabLst>
            </a:pPr>
            <a:r>
              <a:rPr b="0" lang="en-GB" sz="1150" spc="-1" strike="noStrike">
                <a:solidFill>
                  <a:srgbClr val="1d1c1d"/>
                </a:solidFill>
                <a:highlight>
                  <a:srgbClr val="f8f8f8"/>
                </a:highlight>
                <a:latin typeface="Arial"/>
                <a:ea typeface="Arial"/>
              </a:rPr>
              <a:t>Also 10 years!</a:t>
            </a:r>
            <a:endParaRPr b="0" lang="en-US" sz="1150" spc="-1" strike="noStrike">
              <a:latin typeface="Arial"/>
            </a:endParaRPr>
          </a:p>
        </p:txBody>
      </p:sp>
      <p:sp>
        <p:nvSpPr>
          <p:cNvPr id="318" name="TextShape 3"/>
          <p:cNvSpPr txBox="1"/>
          <p:nvPr/>
        </p:nvSpPr>
        <p:spPr>
          <a:xfrm>
            <a:off x="3884760" y="8685360"/>
            <a:ext cx="2971440" cy="458280"/>
          </a:xfrm>
          <a:prstGeom prst="rect">
            <a:avLst/>
          </a:prstGeom>
          <a:noFill/>
          <a:ln>
            <a:noFill/>
          </a:ln>
        </p:spPr>
        <p:txBody>
          <a:bodyPr anchor="b">
            <a:noAutofit/>
          </a:bodyPr>
          <a:p>
            <a:pPr algn="r">
              <a:lnSpc>
                <a:spcPct val="100000"/>
              </a:lnSpc>
              <a:tabLst>
                <a:tab algn="l" pos="0"/>
              </a:tabLst>
            </a:pPr>
            <a:fld id="{5A8300EB-AE9C-4490-9C3E-1EABACAE2994}" type="slidenum">
              <a:rPr b="0" lang="en-GB" sz="1400" spc="-1" strike="noStrike">
                <a:latin typeface="Times New Roman"/>
              </a:rPr>
              <a:t>49</a:t>
            </a:fld>
            <a:endParaRPr b="0" lang="en-US" sz="14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26" name="PlaceHolder 2"/>
          <p:cNvSpPr>
            <a:spLocks noGrp="1"/>
          </p:cNvSpPr>
          <p:nvPr>
            <p:ph type="body"/>
          </p:nvPr>
        </p:nvSpPr>
        <p:spPr>
          <a:xfrm>
            <a:off x="4964040" y="6095520"/>
            <a:ext cx="670212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27" name="PlaceHolder 3"/>
          <p:cNvSpPr>
            <a:spLocks noGrp="1"/>
          </p:cNvSpPr>
          <p:nvPr>
            <p:ph type="body"/>
          </p:nvPr>
        </p:nvSpPr>
        <p:spPr>
          <a:xfrm>
            <a:off x="4964040" y="6350040"/>
            <a:ext cx="670212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29" name="PlaceHolder 2"/>
          <p:cNvSpPr>
            <a:spLocks noGrp="1"/>
          </p:cNvSpPr>
          <p:nvPr>
            <p:ph type="body"/>
          </p:nvPr>
        </p:nvSpPr>
        <p:spPr>
          <a:xfrm>
            <a:off x="49640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30" name="PlaceHolder 3"/>
          <p:cNvSpPr>
            <a:spLocks noGrp="1"/>
          </p:cNvSpPr>
          <p:nvPr>
            <p:ph type="body"/>
          </p:nvPr>
        </p:nvSpPr>
        <p:spPr>
          <a:xfrm>
            <a:off x="83984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31" name="PlaceHolder 4"/>
          <p:cNvSpPr>
            <a:spLocks noGrp="1"/>
          </p:cNvSpPr>
          <p:nvPr>
            <p:ph type="body"/>
          </p:nvPr>
        </p:nvSpPr>
        <p:spPr>
          <a:xfrm>
            <a:off x="4964040" y="635004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32" name="PlaceHolder 5"/>
          <p:cNvSpPr>
            <a:spLocks noGrp="1"/>
          </p:cNvSpPr>
          <p:nvPr>
            <p:ph type="body"/>
          </p:nvPr>
        </p:nvSpPr>
        <p:spPr>
          <a:xfrm>
            <a:off x="8398440" y="635004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34" name="PlaceHolder 2"/>
          <p:cNvSpPr>
            <a:spLocks noGrp="1"/>
          </p:cNvSpPr>
          <p:nvPr>
            <p:ph type="body"/>
          </p:nvPr>
        </p:nvSpPr>
        <p:spPr>
          <a:xfrm>
            <a:off x="4964040" y="609552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35" name="PlaceHolder 3"/>
          <p:cNvSpPr>
            <a:spLocks noGrp="1"/>
          </p:cNvSpPr>
          <p:nvPr>
            <p:ph type="body"/>
          </p:nvPr>
        </p:nvSpPr>
        <p:spPr>
          <a:xfrm>
            <a:off x="7230240" y="609552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36" name="PlaceHolder 4"/>
          <p:cNvSpPr>
            <a:spLocks noGrp="1"/>
          </p:cNvSpPr>
          <p:nvPr>
            <p:ph type="body"/>
          </p:nvPr>
        </p:nvSpPr>
        <p:spPr>
          <a:xfrm>
            <a:off x="9496440" y="609552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37" name="PlaceHolder 5"/>
          <p:cNvSpPr>
            <a:spLocks noGrp="1"/>
          </p:cNvSpPr>
          <p:nvPr>
            <p:ph type="body"/>
          </p:nvPr>
        </p:nvSpPr>
        <p:spPr>
          <a:xfrm>
            <a:off x="4964040" y="635004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38" name="PlaceHolder 6"/>
          <p:cNvSpPr>
            <a:spLocks noGrp="1"/>
          </p:cNvSpPr>
          <p:nvPr>
            <p:ph type="body"/>
          </p:nvPr>
        </p:nvSpPr>
        <p:spPr>
          <a:xfrm>
            <a:off x="7230240" y="635004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39" name="PlaceHolder 7"/>
          <p:cNvSpPr>
            <a:spLocks noGrp="1"/>
          </p:cNvSpPr>
          <p:nvPr>
            <p:ph type="body"/>
          </p:nvPr>
        </p:nvSpPr>
        <p:spPr>
          <a:xfrm>
            <a:off x="9496440" y="635004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43" name="PlaceHolder 2"/>
          <p:cNvSpPr>
            <a:spLocks noGrp="1"/>
          </p:cNvSpPr>
          <p:nvPr>
            <p:ph type="subTitle"/>
          </p:nvPr>
        </p:nvSpPr>
        <p:spPr>
          <a:xfrm>
            <a:off x="4964040" y="6095520"/>
            <a:ext cx="6702120" cy="4870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45" name="PlaceHolder 2"/>
          <p:cNvSpPr>
            <a:spLocks noGrp="1"/>
          </p:cNvSpPr>
          <p:nvPr>
            <p:ph type="body"/>
          </p:nvPr>
        </p:nvSpPr>
        <p:spPr>
          <a:xfrm>
            <a:off x="4964040" y="6095520"/>
            <a:ext cx="6702120" cy="4870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47" name="PlaceHolder 2"/>
          <p:cNvSpPr>
            <a:spLocks noGrp="1"/>
          </p:cNvSpPr>
          <p:nvPr>
            <p:ph type="body"/>
          </p:nvPr>
        </p:nvSpPr>
        <p:spPr>
          <a:xfrm>
            <a:off x="4964040" y="6095520"/>
            <a:ext cx="3270600" cy="487080"/>
          </a:xfrm>
          <a:prstGeom prst="rect">
            <a:avLst/>
          </a:prstGeom>
        </p:spPr>
        <p:txBody>
          <a:bodyPr lIns="0" rIns="0" tIns="0" bIns="0">
            <a:normAutofit/>
          </a:bodyPr>
          <a:p>
            <a:endParaRPr b="0" lang="en-US" sz="1400" spc="-1" strike="noStrike">
              <a:solidFill>
                <a:srgbClr val="000000"/>
              </a:solidFill>
              <a:latin typeface="Arial"/>
            </a:endParaRPr>
          </a:p>
        </p:txBody>
      </p:sp>
      <p:sp>
        <p:nvSpPr>
          <p:cNvPr id="48" name="PlaceHolder 3"/>
          <p:cNvSpPr>
            <a:spLocks noGrp="1"/>
          </p:cNvSpPr>
          <p:nvPr>
            <p:ph type="body"/>
          </p:nvPr>
        </p:nvSpPr>
        <p:spPr>
          <a:xfrm>
            <a:off x="8398440" y="6095520"/>
            <a:ext cx="3270600" cy="4870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964040" y="1724040"/>
            <a:ext cx="6702120" cy="137160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52" name="PlaceHolder 2"/>
          <p:cNvSpPr>
            <a:spLocks noGrp="1"/>
          </p:cNvSpPr>
          <p:nvPr>
            <p:ph type="body"/>
          </p:nvPr>
        </p:nvSpPr>
        <p:spPr>
          <a:xfrm>
            <a:off x="49640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53" name="PlaceHolder 3"/>
          <p:cNvSpPr>
            <a:spLocks noGrp="1"/>
          </p:cNvSpPr>
          <p:nvPr>
            <p:ph type="body"/>
          </p:nvPr>
        </p:nvSpPr>
        <p:spPr>
          <a:xfrm>
            <a:off x="8398440" y="6095520"/>
            <a:ext cx="3270600" cy="487080"/>
          </a:xfrm>
          <a:prstGeom prst="rect">
            <a:avLst/>
          </a:prstGeom>
        </p:spPr>
        <p:txBody>
          <a:bodyPr lIns="0" rIns="0" tIns="0" bIns="0">
            <a:normAutofit/>
          </a:bodyPr>
          <a:p>
            <a:endParaRPr b="0" lang="en-US" sz="1400" spc="-1" strike="noStrike">
              <a:solidFill>
                <a:srgbClr val="000000"/>
              </a:solidFill>
              <a:latin typeface="Arial"/>
            </a:endParaRPr>
          </a:p>
        </p:txBody>
      </p:sp>
      <p:sp>
        <p:nvSpPr>
          <p:cNvPr id="54" name="PlaceHolder 4"/>
          <p:cNvSpPr>
            <a:spLocks noGrp="1"/>
          </p:cNvSpPr>
          <p:nvPr>
            <p:ph type="body"/>
          </p:nvPr>
        </p:nvSpPr>
        <p:spPr>
          <a:xfrm>
            <a:off x="4964040" y="635004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5" name="PlaceHolder 2"/>
          <p:cNvSpPr>
            <a:spLocks noGrp="1"/>
          </p:cNvSpPr>
          <p:nvPr>
            <p:ph type="subTitle"/>
          </p:nvPr>
        </p:nvSpPr>
        <p:spPr>
          <a:xfrm>
            <a:off x="4964040" y="6095520"/>
            <a:ext cx="6702120" cy="4870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56" name="PlaceHolder 2"/>
          <p:cNvSpPr>
            <a:spLocks noGrp="1"/>
          </p:cNvSpPr>
          <p:nvPr>
            <p:ph type="body"/>
          </p:nvPr>
        </p:nvSpPr>
        <p:spPr>
          <a:xfrm>
            <a:off x="4964040" y="6095520"/>
            <a:ext cx="3270600" cy="487080"/>
          </a:xfrm>
          <a:prstGeom prst="rect">
            <a:avLst/>
          </a:prstGeom>
        </p:spPr>
        <p:txBody>
          <a:bodyPr lIns="0" rIns="0" tIns="0" bIns="0">
            <a:normAutofit/>
          </a:bodyPr>
          <a:p>
            <a:endParaRPr b="0" lang="en-US" sz="1400" spc="-1" strike="noStrike">
              <a:solidFill>
                <a:srgbClr val="000000"/>
              </a:solidFill>
              <a:latin typeface="Arial"/>
            </a:endParaRPr>
          </a:p>
        </p:txBody>
      </p:sp>
      <p:sp>
        <p:nvSpPr>
          <p:cNvPr id="57" name="PlaceHolder 3"/>
          <p:cNvSpPr>
            <a:spLocks noGrp="1"/>
          </p:cNvSpPr>
          <p:nvPr>
            <p:ph type="body"/>
          </p:nvPr>
        </p:nvSpPr>
        <p:spPr>
          <a:xfrm>
            <a:off x="83984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58" name="PlaceHolder 4"/>
          <p:cNvSpPr>
            <a:spLocks noGrp="1"/>
          </p:cNvSpPr>
          <p:nvPr>
            <p:ph type="body"/>
          </p:nvPr>
        </p:nvSpPr>
        <p:spPr>
          <a:xfrm>
            <a:off x="8398440" y="635004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60" name="PlaceHolder 2"/>
          <p:cNvSpPr>
            <a:spLocks noGrp="1"/>
          </p:cNvSpPr>
          <p:nvPr>
            <p:ph type="body"/>
          </p:nvPr>
        </p:nvSpPr>
        <p:spPr>
          <a:xfrm>
            <a:off x="49640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61" name="PlaceHolder 3"/>
          <p:cNvSpPr>
            <a:spLocks noGrp="1"/>
          </p:cNvSpPr>
          <p:nvPr>
            <p:ph type="body"/>
          </p:nvPr>
        </p:nvSpPr>
        <p:spPr>
          <a:xfrm>
            <a:off x="83984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62" name="PlaceHolder 4"/>
          <p:cNvSpPr>
            <a:spLocks noGrp="1"/>
          </p:cNvSpPr>
          <p:nvPr>
            <p:ph type="body"/>
          </p:nvPr>
        </p:nvSpPr>
        <p:spPr>
          <a:xfrm>
            <a:off x="4964040" y="6350040"/>
            <a:ext cx="670212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64" name="PlaceHolder 2"/>
          <p:cNvSpPr>
            <a:spLocks noGrp="1"/>
          </p:cNvSpPr>
          <p:nvPr>
            <p:ph type="body"/>
          </p:nvPr>
        </p:nvSpPr>
        <p:spPr>
          <a:xfrm>
            <a:off x="4964040" y="6095520"/>
            <a:ext cx="670212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65" name="PlaceHolder 3"/>
          <p:cNvSpPr>
            <a:spLocks noGrp="1"/>
          </p:cNvSpPr>
          <p:nvPr>
            <p:ph type="body"/>
          </p:nvPr>
        </p:nvSpPr>
        <p:spPr>
          <a:xfrm>
            <a:off x="4964040" y="6350040"/>
            <a:ext cx="670212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67" name="PlaceHolder 2"/>
          <p:cNvSpPr>
            <a:spLocks noGrp="1"/>
          </p:cNvSpPr>
          <p:nvPr>
            <p:ph type="body"/>
          </p:nvPr>
        </p:nvSpPr>
        <p:spPr>
          <a:xfrm>
            <a:off x="49640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68" name="PlaceHolder 3"/>
          <p:cNvSpPr>
            <a:spLocks noGrp="1"/>
          </p:cNvSpPr>
          <p:nvPr>
            <p:ph type="body"/>
          </p:nvPr>
        </p:nvSpPr>
        <p:spPr>
          <a:xfrm>
            <a:off x="83984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69" name="PlaceHolder 4"/>
          <p:cNvSpPr>
            <a:spLocks noGrp="1"/>
          </p:cNvSpPr>
          <p:nvPr>
            <p:ph type="body"/>
          </p:nvPr>
        </p:nvSpPr>
        <p:spPr>
          <a:xfrm>
            <a:off x="4964040" y="635004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70" name="PlaceHolder 5"/>
          <p:cNvSpPr>
            <a:spLocks noGrp="1"/>
          </p:cNvSpPr>
          <p:nvPr>
            <p:ph type="body"/>
          </p:nvPr>
        </p:nvSpPr>
        <p:spPr>
          <a:xfrm>
            <a:off x="8398440" y="635004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72" name="PlaceHolder 2"/>
          <p:cNvSpPr>
            <a:spLocks noGrp="1"/>
          </p:cNvSpPr>
          <p:nvPr>
            <p:ph type="body"/>
          </p:nvPr>
        </p:nvSpPr>
        <p:spPr>
          <a:xfrm>
            <a:off x="4964040" y="609552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73" name="PlaceHolder 3"/>
          <p:cNvSpPr>
            <a:spLocks noGrp="1"/>
          </p:cNvSpPr>
          <p:nvPr>
            <p:ph type="body"/>
          </p:nvPr>
        </p:nvSpPr>
        <p:spPr>
          <a:xfrm>
            <a:off x="7230240" y="609552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74" name="PlaceHolder 4"/>
          <p:cNvSpPr>
            <a:spLocks noGrp="1"/>
          </p:cNvSpPr>
          <p:nvPr>
            <p:ph type="body"/>
          </p:nvPr>
        </p:nvSpPr>
        <p:spPr>
          <a:xfrm>
            <a:off x="9496440" y="609552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75" name="PlaceHolder 5"/>
          <p:cNvSpPr>
            <a:spLocks noGrp="1"/>
          </p:cNvSpPr>
          <p:nvPr>
            <p:ph type="body"/>
          </p:nvPr>
        </p:nvSpPr>
        <p:spPr>
          <a:xfrm>
            <a:off x="4964040" y="635004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76" name="PlaceHolder 6"/>
          <p:cNvSpPr>
            <a:spLocks noGrp="1"/>
          </p:cNvSpPr>
          <p:nvPr>
            <p:ph type="body"/>
          </p:nvPr>
        </p:nvSpPr>
        <p:spPr>
          <a:xfrm>
            <a:off x="7230240" y="635004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77" name="PlaceHolder 7"/>
          <p:cNvSpPr>
            <a:spLocks noGrp="1"/>
          </p:cNvSpPr>
          <p:nvPr>
            <p:ph type="body"/>
          </p:nvPr>
        </p:nvSpPr>
        <p:spPr>
          <a:xfrm>
            <a:off x="9496440" y="635004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83" name="PlaceHolder 2"/>
          <p:cNvSpPr>
            <a:spLocks noGrp="1"/>
          </p:cNvSpPr>
          <p:nvPr>
            <p:ph type="subTitle"/>
          </p:nvPr>
        </p:nvSpPr>
        <p:spPr>
          <a:xfrm>
            <a:off x="4964040" y="6095520"/>
            <a:ext cx="6702120" cy="4870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85" name="PlaceHolder 2"/>
          <p:cNvSpPr>
            <a:spLocks noGrp="1"/>
          </p:cNvSpPr>
          <p:nvPr>
            <p:ph type="body"/>
          </p:nvPr>
        </p:nvSpPr>
        <p:spPr>
          <a:xfrm>
            <a:off x="4964040" y="6095520"/>
            <a:ext cx="6702120" cy="4870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87" name="PlaceHolder 2"/>
          <p:cNvSpPr>
            <a:spLocks noGrp="1"/>
          </p:cNvSpPr>
          <p:nvPr>
            <p:ph type="body"/>
          </p:nvPr>
        </p:nvSpPr>
        <p:spPr>
          <a:xfrm>
            <a:off x="4964040" y="6095520"/>
            <a:ext cx="3270600" cy="487080"/>
          </a:xfrm>
          <a:prstGeom prst="rect">
            <a:avLst/>
          </a:prstGeom>
        </p:spPr>
        <p:txBody>
          <a:bodyPr lIns="0" rIns="0" tIns="0" bIns="0">
            <a:normAutofit/>
          </a:bodyPr>
          <a:p>
            <a:endParaRPr b="0" lang="en-US" sz="1400" spc="-1" strike="noStrike">
              <a:solidFill>
                <a:srgbClr val="000000"/>
              </a:solidFill>
              <a:latin typeface="Arial"/>
            </a:endParaRPr>
          </a:p>
        </p:txBody>
      </p:sp>
      <p:sp>
        <p:nvSpPr>
          <p:cNvPr id="88" name="PlaceHolder 3"/>
          <p:cNvSpPr>
            <a:spLocks noGrp="1"/>
          </p:cNvSpPr>
          <p:nvPr>
            <p:ph type="body"/>
          </p:nvPr>
        </p:nvSpPr>
        <p:spPr>
          <a:xfrm>
            <a:off x="8398440" y="6095520"/>
            <a:ext cx="3270600" cy="4870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7" name="PlaceHolder 2"/>
          <p:cNvSpPr>
            <a:spLocks noGrp="1"/>
          </p:cNvSpPr>
          <p:nvPr>
            <p:ph type="body"/>
          </p:nvPr>
        </p:nvSpPr>
        <p:spPr>
          <a:xfrm>
            <a:off x="4964040" y="6095520"/>
            <a:ext cx="6702120" cy="4870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4964040" y="1724040"/>
            <a:ext cx="6702120" cy="137160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92" name="PlaceHolder 2"/>
          <p:cNvSpPr>
            <a:spLocks noGrp="1"/>
          </p:cNvSpPr>
          <p:nvPr>
            <p:ph type="body"/>
          </p:nvPr>
        </p:nvSpPr>
        <p:spPr>
          <a:xfrm>
            <a:off x="49640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93" name="PlaceHolder 3"/>
          <p:cNvSpPr>
            <a:spLocks noGrp="1"/>
          </p:cNvSpPr>
          <p:nvPr>
            <p:ph type="body"/>
          </p:nvPr>
        </p:nvSpPr>
        <p:spPr>
          <a:xfrm>
            <a:off x="8398440" y="6095520"/>
            <a:ext cx="3270600" cy="487080"/>
          </a:xfrm>
          <a:prstGeom prst="rect">
            <a:avLst/>
          </a:prstGeom>
        </p:spPr>
        <p:txBody>
          <a:bodyPr lIns="0" rIns="0" tIns="0" bIns="0">
            <a:normAutofit/>
          </a:bodyPr>
          <a:p>
            <a:endParaRPr b="0" lang="en-US" sz="1400" spc="-1" strike="noStrike">
              <a:solidFill>
                <a:srgbClr val="000000"/>
              </a:solidFill>
              <a:latin typeface="Arial"/>
            </a:endParaRPr>
          </a:p>
        </p:txBody>
      </p:sp>
      <p:sp>
        <p:nvSpPr>
          <p:cNvPr id="94" name="PlaceHolder 4"/>
          <p:cNvSpPr>
            <a:spLocks noGrp="1"/>
          </p:cNvSpPr>
          <p:nvPr>
            <p:ph type="body"/>
          </p:nvPr>
        </p:nvSpPr>
        <p:spPr>
          <a:xfrm>
            <a:off x="4964040" y="635004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96" name="PlaceHolder 2"/>
          <p:cNvSpPr>
            <a:spLocks noGrp="1"/>
          </p:cNvSpPr>
          <p:nvPr>
            <p:ph type="body"/>
          </p:nvPr>
        </p:nvSpPr>
        <p:spPr>
          <a:xfrm>
            <a:off x="4964040" y="6095520"/>
            <a:ext cx="3270600" cy="487080"/>
          </a:xfrm>
          <a:prstGeom prst="rect">
            <a:avLst/>
          </a:prstGeom>
        </p:spPr>
        <p:txBody>
          <a:bodyPr lIns="0" rIns="0" tIns="0" bIns="0">
            <a:normAutofit/>
          </a:bodyPr>
          <a:p>
            <a:endParaRPr b="0" lang="en-US" sz="1400" spc="-1" strike="noStrike">
              <a:solidFill>
                <a:srgbClr val="000000"/>
              </a:solidFill>
              <a:latin typeface="Arial"/>
            </a:endParaRPr>
          </a:p>
        </p:txBody>
      </p:sp>
      <p:sp>
        <p:nvSpPr>
          <p:cNvPr id="97" name="PlaceHolder 3"/>
          <p:cNvSpPr>
            <a:spLocks noGrp="1"/>
          </p:cNvSpPr>
          <p:nvPr>
            <p:ph type="body"/>
          </p:nvPr>
        </p:nvSpPr>
        <p:spPr>
          <a:xfrm>
            <a:off x="83984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98" name="PlaceHolder 4"/>
          <p:cNvSpPr>
            <a:spLocks noGrp="1"/>
          </p:cNvSpPr>
          <p:nvPr>
            <p:ph type="body"/>
          </p:nvPr>
        </p:nvSpPr>
        <p:spPr>
          <a:xfrm>
            <a:off x="8398440" y="635004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00" name="PlaceHolder 2"/>
          <p:cNvSpPr>
            <a:spLocks noGrp="1"/>
          </p:cNvSpPr>
          <p:nvPr>
            <p:ph type="body"/>
          </p:nvPr>
        </p:nvSpPr>
        <p:spPr>
          <a:xfrm>
            <a:off x="49640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101" name="PlaceHolder 3"/>
          <p:cNvSpPr>
            <a:spLocks noGrp="1"/>
          </p:cNvSpPr>
          <p:nvPr>
            <p:ph type="body"/>
          </p:nvPr>
        </p:nvSpPr>
        <p:spPr>
          <a:xfrm>
            <a:off x="83984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102" name="PlaceHolder 4"/>
          <p:cNvSpPr>
            <a:spLocks noGrp="1"/>
          </p:cNvSpPr>
          <p:nvPr>
            <p:ph type="body"/>
          </p:nvPr>
        </p:nvSpPr>
        <p:spPr>
          <a:xfrm>
            <a:off x="4964040" y="6350040"/>
            <a:ext cx="670212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04" name="PlaceHolder 2"/>
          <p:cNvSpPr>
            <a:spLocks noGrp="1"/>
          </p:cNvSpPr>
          <p:nvPr>
            <p:ph type="body"/>
          </p:nvPr>
        </p:nvSpPr>
        <p:spPr>
          <a:xfrm>
            <a:off x="4964040" y="6095520"/>
            <a:ext cx="670212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105" name="PlaceHolder 3"/>
          <p:cNvSpPr>
            <a:spLocks noGrp="1"/>
          </p:cNvSpPr>
          <p:nvPr>
            <p:ph type="body"/>
          </p:nvPr>
        </p:nvSpPr>
        <p:spPr>
          <a:xfrm>
            <a:off x="4964040" y="6350040"/>
            <a:ext cx="670212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07" name="PlaceHolder 2"/>
          <p:cNvSpPr>
            <a:spLocks noGrp="1"/>
          </p:cNvSpPr>
          <p:nvPr>
            <p:ph type="body"/>
          </p:nvPr>
        </p:nvSpPr>
        <p:spPr>
          <a:xfrm>
            <a:off x="49640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108" name="PlaceHolder 3"/>
          <p:cNvSpPr>
            <a:spLocks noGrp="1"/>
          </p:cNvSpPr>
          <p:nvPr>
            <p:ph type="body"/>
          </p:nvPr>
        </p:nvSpPr>
        <p:spPr>
          <a:xfrm>
            <a:off x="83984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109" name="PlaceHolder 4"/>
          <p:cNvSpPr>
            <a:spLocks noGrp="1"/>
          </p:cNvSpPr>
          <p:nvPr>
            <p:ph type="body"/>
          </p:nvPr>
        </p:nvSpPr>
        <p:spPr>
          <a:xfrm>
            <a:off x="4964040" y="635004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110" name="PlaceHolder 5"/>
          <p:cNvSpPr>
            <a:spLocks noGrp="1"/>
          </p:cNvSpPr>
          <p:nvPr>
            <p:ph type="body"/>
          </p:nvPr>
        </p:nvSpPr>
        <p:spPr>
          <a:xfrm>
            <a:off x="8398440" y="635004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12" name="PlaceHolder 2"/>
          <p:cNvSpPr>
            <a:spLocks noGrp="1"/>
          </p:cNvSpPr>
          <p:nvPr>
            <p:ph type="body"/>
          </p:nvPr>
        </p:nvSpPr>
        <p:spPr>
          <a:xfrm>
            <a:off x="4964040" y="609552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113" name="PlaceHolder 3"/>
          <p:cNvSpPr>
            <a:spLocks noGrp="1"/>
          </p:cNvSpPr>
          <p:nvPr>
            <p:ph type="body"/>
          </p:nvPr>
        </p:nvSpPr>
        <p:spPr>
          <a:xfrm>
            <a:off x="7230240" y="609552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114" name="PlaceHolder 4"/>
          <p:cNvSpPr>
            <a:spLocks noGrp="1"/>
          </p:cNvSpPr>
          <p:nvPr>
            <p:ph type="body"/>
          </p:nvPr>
        </p:nvSpPr>
        <p:spPr>
          <a:xfrm>
            <a:off x="9496440" y="609552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115" name="PlaceHolder 5"/>
          <p:cNvSpPr>
            <a:spLocks noGrp="1"/>
          </p:cNvSpPr>
          <p:nvPr>
            <p:ph type="body"/>
          </p:nvPr>
        </p:nvSpPr>
        <p:spPr>
          <a:xfrm>
            <a:off x="4964040" y="635004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116" name="PlaceHolder 6"/>
          <p:cNvSpPr>
            <a:spLocks noGrp="1"/>
          </p:cNvSpPr>
          <p:nvPr>
            <p:ph type="body"/>
          </p:nvPr>
        </p:nvSpPr>
        <p:spPr>
          <a:xfrm>
            <a:off x="7230240" y="635004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117" name="PlaceHolder 7"/>
          <p:cNvSpPr>
            <a:spLocks noGrp="1"/>
          </p:cNvSpPr>
          <p:nvPr>
            <p:ph type="body"/>
          </p:nvPr>
        </p:nvSpPr>
        <p:spPr>
          <a:xfrm>
            <a:off x="9496440" y="6350040"/>
            <a:ext cx="215784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9" name="PlaceHolder 2"/>
          <p:cNvSpPr>
            <a:spLocks noGrp="1"/>
          </p:cNvSpPr>
          <p:nvPr>
            <p:ph type="body"/>
          </p:nvPr>
        </p:nvSpPr>
        <p:spPr>
          <a:xfrm>
            <a:off x="4964040" y="6095520"/>
            <a:ext cx="3270600" cy="487080"/>
          </a:xfrm>
          <a:prstGeom prst="rect">
            <a:avLst/>
          </a:prstGeom>
        </p:spPr>
        <p:txBody>
          <a:bodyPr lIns="0" rIns="0" tIns="0" bIns="0">
            <a:normAutofit/>
          </a:bodyPr>
          <a:p>
            <a:endParaRPr b="0" lang="en-US" sz="1400" spc="-1" strike="noStrike">
              <a:solidFill>
                <a:srgbClr val="000000"/>
              </a:solidFill>
              <a:latin typeface="Arial"/>
            </a:endParaRPr>
          </a:p>
        </p:txBody>
      </p:sp>
      <p:sp>
        <p:nvSpPr>
          <p:cNvPr id="10" name="PlaceHolder 3"/>
          <p:cNvSpPr>
            <a:spLocks noGrp="1"/>
          </p:cNvSpPr>
          <p:nvPr>
            <p:ph type="body"/>
          </p:nvPr>
        </p:nvSpPr>
        <p:spPr>
          <a:xfrm>
            <a:off x="8398440" y="6095520"/>
            <a:ext cx="3270600" cy="48708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964040" y="1724040"/>
            <a:ext cx="6702120" cy="137160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4" name="PlaceHolder 2"/>
          <p:cNvSpPr>
            <a:spLocks noGrp="1"/>
          </p:cNvSpPr>
          <p:nvPr>
            <p:ph type="body"/>
          </p:nvPr>
        </p:nvSpPr>
        <p:spPr>
          <a:xfrm>
            <a:off x="49640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15" name="PlaceHolder 3"/>
          <p:cNvSpPr>
            <a:spLocks noGrp="1"/>
          </p:cNvSpPr>
          <p:nvPr>
            <p:ph type="body"/>
          </p:nvPr>
        </p:nvSpPr>
        <p:spPr>
          <a:xfrm>
            <a:off x="8398440" y="6095520"/>
            <a:ext cx="3270600" cy="487080"/>
          </a:xfrm>
          <a:prstGeom prst="rect">
            <a:avLst/>
          </a:prstGeom>
        </p:spPr>
        <p:txBody>
          <a:bodyPr lIns="0" rIns="0" tIns="0" bIns="0">
            <a:normAutofit/>
          </a:bodyPr>
          <a:p>
            <a:endParaRPr b="0" lang="en-US" sz="1400" spc="-1" strike="noStrike">
              <a:solidFill>
                <a:srgbClr val="000000"/>
              </a:solidFill>
              <a:latin typeface="Arial"/>
            </a:endParaRPr>
          </a:p>
        </p:txBody>
      </p:sp>
      <p:sp>
        <p:nvSpPr>
          <p:cNvPr id="16" name="PlaceHolder 4"/>
          <p:cNvSpPr>
            <a:spLocks noGrp="1"/>
          </p:cNvSpPr>
          <p:nvPr>
            <p:ph type="body"/>
          </p:nvPr>
        </p:nvSpPr>
        <p:spPr>
          <a:xfrm>
            <a:off x="4964040" y="635004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8" name="PlaceHolder 2"/>
          <p:cNvSpPr>
            <a:spLocks noGrp="1"/>
          </p:cNvSpPr>
          <p:nvPr>
            <p:ph type="body"/>
          </p:nvPr>
        </p:nvSpPr>
        <p:spPr>
          <a:xfrm>
            <a:off x="4964040" y="6095520"/>
            <a:ext cx="3270600" cy="487080"/>
          </a:xfrm>
          <a:prstGeom prst="rect">
            <a:avLst/>
          </a:prstGeom>
        </p:spPr>
        <p:txBody>
          <a:bodyPr lIns="0" rIns="0" tIns="0" bIns="0">
            <a:normAutofit/>
          </a:bodyPr>
          <a:p>
            <a:endParaRPr b="0" lang="en-US" sz="1400" spc="-1" strike="noStrike">
              <a:solidFill>
                <a:srgbClr val="000000"/>
              </a:solidFill>
              <a:latin typeface="Arial"/>
            </a:endParaRPr>
          </a:p>
        </p:txBody>
      </p:sp>
      <p:sp>
        <p:nvSpPr>
          <p:cNvPr id="19" name="PlaceHolder 3"/>
          <p:cNvSpPr>
            <a:spLocks noGrp="1"/>
          </p:cNvSpPr>
          <p:nvPr>
            <p:ph type="body"/>
          </p:nvPr>
        </p:nvSpPr>
        <p:spPr>
          <a:xfrm>
            <a:off x="83984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20" name="PlaceHolder 4"/>
          <p:cNvSpPr>
            <a:spLocks noGrp="1"/>
          </p:cNvSpPr>
          <p:nvPr>
            <p:ph type="body"/>
          </p:nvPr>
        </p:nvSpPr>
        <p:spPr>
          <a:xfrm>
            <a:off x="8398440" y="635004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964040" y="1631880"/>
            <a:ext cx="6702120" cy="299844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22" name="PlaceHolder 2"/>
          <p:cNvSpPr>
            <a:spLocks noGrp="1"/>
          </p:cNvSpPr>
          <p:nvPr>
            <p:ph type="body"/>
          </p:nvPr>
        </p:nvSpPr>
        <p:spPr>
          <a:xfrm>
            <a:off x="49640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23" name="PlaceHolder 3"/>
          <p:cNvSpPr>
            <a:spLocks noGrp="1"/>
          </p:cNvSpPr>
          <p:nvPr>
            <p:ph type="body"/>
          </p:nvPr>
        </p:nvSpPr>
        <p:spPr>
          <a:xfrm>
            <a:off x="8398440" y="6095520"/>
            <a:ext cx="3270600" cy="232200"/>
          </a:xfrm>
          <a:prstGeom prst="rect">
            <a:avLst/>
          </a:prstGeom>
        </p:spPr>
        <p:txBody>
          <a:bodyPr lIns="0" rIns="0" tIns="0" bIns="0">
            <a:normAutofit/>
          </a:bodyPr>
          <a:p>
            <a:endParaRPr b="0" lang="en-US" sz="1400" spc="-1" strike="noStrike">
              <a:solidFill>
                <a:srgbClr val="000000"/>
              </a:solidFill>
              <a:latin typeface="Arial"/>
            </a:endParaRPr>
          </a:p>
        </p:txBody>
      </p:sp>
      <p:sp>
        <p:nvSpPr>
          <p:cNvPr id="24" name="PlaceHolder 4"/>
          <p:cNvSpPr>
            <a:spLocks noGrp="1"/>
          </p:cNvSpPr>
          <p:nvPr>
            <p:ph type="body"/>
          </p:nvPr>
        </p:nvSpPr>
        <p:spPr>
          <a:xfrm>
            <a:off x="4964040" y="6350040"/>
            <a:ext cx="6702120" cy="23220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CustomShape 1"/>
          <p:cNvSpPr/>
          <p:nvPr/>
        </p:nvSpPr>
        <p:spPr>
          <a:xfrm>
            <a:off x="0" y="6095520"/>
            <a:ext cx="4063680" cy="487080"/>
          </a:xfrm>
          <a:prstGeom prst="rect">
            <a:avLst/>
          </a:prstGeom>
          <a:solidFill>
            <a:srgbClr val="004890">
              <a:alpha val="49000"/>
            </a:srgbClr>
          </a:solidFill>
          <a:ln>
            <a:noFill/>
          </a:ln>
        </p:spPr>
        <p:style>
          <a:lnRef idx="0"/>
          <a:fillRef idx="0"/>
          <a:effectRef idx="0"/>
          <a:fontRef idx="minor"/>
        </p:style>
      </p:sp>
      <p:sp>
        <p:nvSpPr>
          <p:cNvPr id="1" name="PlaceHolder 2"/>
          <p:cNvSpPr>
            <a:spLocks noGrp="1"/>
          </p:cNvSpPr>
          <p:nvPr>
            <p:ph type="title"/>
          </p:nvPr>
        </p:nvSpPr>
        <p:spPr>
          <a:xfrm>
            <a:off x="4964040" y="1631880"/>
            <a:ext cx="6702120" cy="2998440"/>
          </a:xfrm>
          <a:prstGeom prst="rect">
            <a:avLst/>
          </a:prstGeom>
        </p:spPr>
        <p:txBody>
          <a:bodyPr anchor="ctr">
            <a:normAutofit/>
          </a:bodyPr>
          <a:p>
            <a:r>
              <a:rPr b="0" lang="en-US" sz="5200" spc="-1" strike="noStrike">
                <a:solidFill>
                  <a:srgbClr val="000000"/>
                </a:solidFill>
                <a:latin typeface="Arial"/>
              </a:rPr>
              <a:t>Click to edit the title text format</a:t>
            </a:r>
            <a:endParaRPr b="0" lang="en-US" sz="5200" spc="-1" strike="noStrike">
              <a:solidFill>
                <a:srgbClr val="000000"/>
              </a:solidFill>
              <a:latin typeface="Arial"/>
            </a:endParaRPr>
          </a:p>
        </p:txBody>
      </p:sp>
      <p:sp>
        <p:nvSpPr>
          <p:cNvPr id="2" name="PlaceHolder 3"/>
          <p:cNvSpPr>
            <a:spLocks noGrp="1"/>
          </p:cNvSpPr>
          <p:nvPr>
            <p:ph type="body"/>
          </p:nvPr>
        </p:nvSpPr>
        <p:spPr>
          <a:xfrm>
            <a:off x="325800" y="6095520"/>
            <a:ext cx="3255120" cy="487080"/>
          </a:xfrm>
          <a:prstGeom prst="rect">
            <a:avLst/>
          </a:prstGeom>
        </p:spPr>
        <p:txBody>
          <a:bodyPr anchor="ctr">
            <a:normAutofit/>
          </a:bodyPr>
          <a:p>
            <a:pPr marL="432000" indent="-324000">
              <a:spcBef>
                <a:spcPts val="1417"/>
              </a:spcBef>
              <a:buClr>
                <a:srgbClr val="000000"/>
              </a:buClr>
              <a:buSzPct val="45000"/>
              <a:buFont typeface="Wingdings" charset="2"/>
              <a:buChar char=""/>
            </a:pPr>
            <a:r>
              <a:rPr b="0" lang="en-US" sz="2400" spc="-1" strike="noStrike">
                <a:solidFill>
                  <a:srgbClr val="000000"/>
                </a:solidFill>
                <a:latin typeface="Arial"/>
              </a:rPr>
              <a:t>Click to edit the outline text format</a:t>
            </a:r>
            <a:endParaRPr b="0" lang="en-US" sz="2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Arial"/>
              </a:rPr>
              <a:t>Second Outline Level</a:t>
            </a:r>
            <a:endParaRPr b="0" lang="en-US"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400" spc="-1" strike="noStrike">
                <a:solidFill>
                  <a:srgbClr val="000000"/>
                </a:solidFill>
                <a:latin typeface="Arial"/>
              </a:rPr>
              <a:t>Fourth Outline Level</a:t>
            </a:r>
            <a:endParaRPr b="0" lang="en-US" sz="2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400" spc="-1" strike="noStrike">
                <a:solidFill>
                  <a:srgbClr val="000000"/>
                </a:solidFill>
                <a:latin typeface="Arial"/>
              </a:rPr>
              <a:t>Fifth Outline Level</a:t>
            </a:r>
            <a:endParaRPr b="0" lang="en-US" sz="24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400" spc="-1" strike="noStrike">
                <a:solidFill>
                  <a:srgbClr val="000000"/>
                </a:solidFill>
                <a:latin typeface="Arial"/>
              </a:rPr>
              <a:t>Sixth Outline Level</a:t>
            </a:r>
            <a:endParaRPr b="0" lang="en-US" sz="24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400" spc="-1" strike="noStrike">
                <a:solidFill>
                  <a:srgbClr val="000000"/>
                </a:solidFill>
                <a:latin typeface="Arial"/>
              </a:rPr>
              <a:t>Seventh Outline Level</a:t>
            </a:r>
            <a:endParaRPr b="0" lang="en-US" sz="2400" spc="-1" strike="noStrike">
              <a:solidFill>
                <a:srgbClr val="000000"/>
              </a:solidFill>
              <a:latin typeface="Arial"/>
            </a:endParaRPr>
          </a:p>
        </p:txBody>
      </p:sp>
      <p:sp>
        <p:nvSpPr>
          <p:cNvPr id="3" name="PlaceHolder 4"/>
          <p:cNvSpPr>
            <a:spLocks noGrp="1"/>
          </p:cNvSpPr>
          <p:nvPr>
            <p:ph type="body"/>
          </p:nvPr>
        </p:nvSpPr>
        <p:spPr>
          <a:xfrm>
            <a:off x="4964040" y="6095520"/>
            <a:ext cx="6702120" cy="487080"/>
          </a:xfrm>
          <a:prstGeom prst="rect">
            <a:avLst/>
          </a:prstGeom>
        </p:spPr>
        <p:txBody>
          <a:bodyPr anchor="ctr">
            <a:normAutofit fontScale="4000"/>
          </a:bodyPr>
          <a:p>
            <a:pPr marL="432000" indent="-324000">
              <a:spcBef>
                <a:spcPts val="1417"/>
              </a:spcBef>
              <a:buClr>
                <a:srgbClr val="000000"/>
              </a:buClr>
              <a:buSzPct val="45000"/>
              <a:buFont typeface="Wingdings" charset="2"/>
              <a:buChar char=""/>
            </a:pPr>
            <a:r>
              <a:rPr b="0" lang="en-US" sz="2400" spc="-1" strike="noStrike">
                <a:solidFill>
                  <a:srgbClr val="000000"/>
                </a:solidFill>
                <a:latin typeface="Arial"/>
              </a:rPr>
              <a:t>Click to edit the outline text format</a:t>
            </a:r>
            <a:endParaRPr b="0" lang="en-US" sz="2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Arial"/>
              </a:rPr>
              <a:t>Second Outline Level</a:t>
            </a:r>
            <a:endParaRPr b="0" lang="en-US"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400" spc="-1" strike="noStrike">
                <a:solidFill>
                  <a:srgbClr val="000000"/>
                </a:solidFill>
                <a:latin typeface="Arial"/>
              </a:rPr>
              <a:t>Fourth Outline Level</a:t>
            </a:r>
            <a:endParaRPr b="0" lang="en-US" sz="2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400" spc="-1" strike="noStrike">
                <a:solidFill>
                  <a:srgbClr val="000000"/>
                </a:solidFill>
                <a:latin typeface="Arial"/>
              </a:rPr>
              <a:t>Fifth Outline Level</a:t>
            </a:r>
            <a:endParaRPr b="0" lang="en-US" sz="24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400" spc="-1" strike="noStrike">
                <a:solidFill>
                  <a:srgbClr val="000000"/>
                </a:solidFill>
                <a:latin typeface="Arial"/>
              </a:rPr>
              <a:t>Sixth Outline Level</a:t>
            </a:r>
            <a:endParaRPr b="0" lang="en-US" sz="24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400" spc="-1" strike="noStrike">
                <a:solidFill>
                  <a:srgbClr val="000000"/>
                </a:solidFill>
                <a:latin typeface="Arial"/>
              </a:rPr>
              <a:t>Seventh Outline Level</a:t>
            </a:r>
            <a:endParaRPr b="0" lang="en-US" sz="2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0" y="255960"/>
            <a:ext cx="12191760" cy="800640"/>
          </a:xfrm>
          <a:prstGeom prst="rect">
            <a:avLst/>
          </a:prstGeom>
        </p:spPr>
        <p:txBody>
          <a:bodyPr>
            <a:noAutofit/>
          </a:bodyPr>
          <a:p>
            <a:r>
              <a:rPr b="0" lang="en-US" sz="4000" spc="-1" strike="noStrike">
                <a:solidFill>
                  <a:srgbClr val="000000"/>
                </a:solidFill>
                <a:latin typeface="Arial"/>
              </a:rPr>
              <a:t>Click to edit the title text format</a:t>
            </a:r>
            <a:endParaRPr b="0" lang="en-US" sz="4000" spc="-1" strike="noStrike">
              <a:solidFill>
                <a:srgbClr val="000000"/>
              </a:solidFill>
              <a:latin typeface="Arial"/>
            </a:endParaRPr>
          </a:p>
        </p:txBody>
      </p:sp>
      <p:sp>
        <p:nvSpPr>
          <p:cNvPr id="41" name="PlaceHolder 2"/>
          <p:cNvSpPr>
            <a:spLocks noGrp="1"/>
          </p:cNvSpPr>
          <p:nvPr>
            <p:ph type="body"/>
          </p:nvPr>
        </p:nvSpPr>
        <p:spPr>
          <a:xfrm>
            <a:off x="603720" y="1514520"/>
            <a:ext cx="10984320" cy="4662000"/>
          </a:xfrm>
          <a:prstGeom prst="rect">
            <a:avLst/>
          </a:prstGeom>
        </p:spPr>
        <p:txBody>
          <a:bodyPr>
            <a:normAutofit/>
          </a:bodyPr>
          <a:p>
            <a:pPr marL="432000" indent="-324000">
              <a:spcBef>
                <a:spcPts val="1417"/>
              </a:spcBef>
              <a:buClr>
                <a:srgbClr val="000000"/>
              </a:buClr>
              <a:buSzPct val="45000"/>
              <a:buFont typeface="Wingdings" charset="2"/>
              <a:buChar char=""/>
            </a:pPr>
            <a:r>
              <a:rPr b="0" lang="en-US" sz="2000" spc="-1" strike="noStrike">
                <a:solidFill>
                  <a:srgbClr val="000000"/>
                </a:solidFill>
                <a:latin typeface="Arial"/>
              </a:rPr>
              <a:t>Click to edit the outline text format</a:t>
            </a:r>
            <a:endParaRPr b="0" lang="en-US" sz="20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Arial"/>
              </a:rPr>
              <a:t>Third Outline Level</a:t>
            </a:r>
            <a:endParaRPr b="0" lang="en-US"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78" name="CustomShape 1"/>
          <p:cNvSpPr/>
          <p:nvPr/>
        </p:nvSpPr>
        <p:spPr>
          <a:xfrm>
            <a:off x="4064040" y="6095520"/>
            <a:ext cx="8127720" cy="487080"/>
          </a:xfrm>
          <a:prstGeom prst="rect">
            <a:avLst/>
          </a:prstGeom>
          <a:solidFill>
            <a:schemeClr val="lt1">
              <a:alpha val="75000"/>
            </a:schemeClr>
          </a:solidFill>
          <a:ln>
            <a:noFill/>
          </a:ln>
        </p:spPr>
        <p:style>
          <a:lnRef idx="0"/>
          <a:fillRef idx="0"/>
          <a:effectRef idx="0"/>
          <a:fontRef idx="minor"/>
        </p:style>
      </p:sp>
      <p:sp>
        <p:nvSpPr>
          <p:cNvPr id="79" name="PlaceHolder 2"/>
          <p:cNvSpPr>
            <a:spLocks noGrp="1"/>
          </p:cNvSpPr>
          <p:nvPr>
            <p:ph type="title"/>
          </p:nvPr>
        </p:nvSpPr>
        <p:spPr>
          <a:xfrm>
            <a:off x="4964040" y="1631880"/>
            <a:ext cx="6702120" cy="2998440"/>
          </a:xfrm>
          <a:prstGeom prst="rect">
            <a:avLst/>
          </a:prstGeom>
        </p:spPr>
        <p:txBody>
          <a:bodyPr anchor="ctr">
            <a:normAutofit fontScale="77000"/>
          </a:bodyPr>
          <a:p>
            <a:r>
              <a:rPr b="0" lang="en-US" sz="8000" spc="-1" strike="noStrike">
                <a:solidFill>
                  <a:srgbClr val="000000"/>
                </a:solidFill>
                <a:latin typeface="Arial"/>
              </a:rPr>
              <a:t>Clic</a:t>
            </a:r>
            <a:r>
              <a:rPr b="0" lang="en-US" sz="8000" spc="-1" strike="noStrike">
                <a:solidFill>
                  <a:srgbClr val="000000"/>
                </a:solidFill>
                <a:latin typeface="Arial"/>
              </a:rPr>
              <a:t>k to </a:t>
            </a:r>
            <a:r>
              <a:rPr b="0" lang="en-US" sz="8000" spc="-1" strike="noStrike">
                <a:solidFill>
                  <a:srgbClr val="000000"/>
                </a:solidFill>
                <a:latin typeface="Arial"/>
              </a:rPr>
              <a:t>edit </a:t>
            </a:r>
            <a:r>
              <a:rPr b="0" lang="en-US" sz="8000" spc="-1" strike="noStrike">
                <a:solidFill>
                  <a:srgbClr val="000000"/>
                </a:solidFill>
                <a:latin typeface="Arial"/>
              </a:rPr>
              <a:t>the </a:t>
            </a:r>
            <a:r>
              <a:rPr b="0" lang="en-US" sz="8000" spc="-1" strike="noStrike">
                <a:solidFill>
                  <a:srgbClr val="000000"/>
                </a:solidFill>
                <a:latin typeface="Arial"/>
              </a:rPr>
              <a:t>title </a:t>
            </a:r>
            <a:r>
              <a:rPr b="0" lang="en-US" sz="8000" spc="-1" strike="noStrike">
                <a:solidFill>
                  <a:srgbClr val="000000"/>
                </a:solidFill>
                <a:latin typeface="Arial"/>
              </a:rPr>
              <a:t>text </a:t>
            </a:r>
            <a:r>
              <a:rPr b="0" lang="en-US" sz="8000" spc="-1" strike="noStrike">
                <a:solidFill>
                  <a:srgbClr val="000000"/>
                </a:solidFill>
                <a:latin typeface="Arial"/>
              </a:rPr>
              <a:t>for</a:t>
            </a:r>
            <a:r>
              <a:rPr b="0" lang="en-US" sz="8000" spc="-1" strike="noStrike">
                <a:solidFill>
                  <a:srgbClr val="000000"/>
                </a:solidFill>
                <a:latin typeface="Arial"/>
              </a:rPr>
              <a:t>mat</a:t>
            </a:r>
            <a:endParaRPr b="0" lang="en-US" sz="8000" spc="-1" strike="noStrike">
              <a:solidFill>
                <a:srgbClr val="000000"/>
              </a:solidFill>
              <a:latin typeface="Arial"/>
            </a:endParaRPr>
          </a:p>
        </p:txBody>
      </p:sp>
      <p:sp>
        <p:nvSpPr>
          <p:cNvPr id="80" name="CustomShape 3"/>
          <p:cNvSpPr/>
          <p:nvPr/>
        </p:nvSpPr>
        <p:spPr>
          <a:xfrm>
            <a:off x="0" y="6095520"/>
            <a:ext cx="4063680" cy="487080"/>
          </a:xfrm>
          <a:prstGeom prst="rect">
            <a:avLst/>
          </a:prstGeom>
          <a:solidFill>
            <a:srgbClr val="004890">
              <a:alpha val="49000"/>
            </a:srgbClr>
          </a:solidFill>
          <a:ln>
            <a:noFill/>
          </a:ln>
        </p:spPr>
        <p:style>
          <a:lnRef idx="0"/>
          <a:fillRef idx="0"/>
          <a:effectRef idx="0"/>
          <a:fontRef idx="minor"/>
        </p:style>
      </p:sp>
      <p:sp>
        <p:nvSpPr>
          <p:cNvPr id="81" name="PlaceHolder 4"/>
          <p:cNvSpPr>
            <a:spLocks noGrp="1"/>
          </p:cNvSpPr>
          <p:nvPr>
            <p:ph type="body"/>
          </p:nvPr>
        </p:nvSpPr>
        <p:spPr>
          <a:xfrm>
            <a:off x="4964040" y="6095520"/>
            <a:ext cx="6702120" cy="487080"/>
          </a:xfrm>
          <a:prstGeom prst="rect">
            <a:avLst/>
          </a:prstGeom>
        </p:spPr>
        <p:txBody>
          <a:bodyPr anchor="ctr">
            <a:normAutofit fontScale="4000"/>
          </a:bodyPr>
          <a:p>
            <a:pPr marL="432000" indent="-324000">
              <a:spcBef>
                <a:spcPts val="1417"/>
              </a:spcBef>
              <a:buClr>
                <a:srgbClr val="000000"/>
              </a:buClr>
              <a:buSzPct val="45000"/>
              <a:buFont typeface="Wingdings" charset="2"/>
              <a:buChar char=""/>
            </a:pPr>
            <a:r>
              <a:rPr b="0" lang="en-US" sz="2400" spc="-1" strike="noStrike">
                <a:solidFill>
                  <a:srgbClr val="000000"/>
                </a:solidFill>
                <a:latin typeface="Arial"/>
              </a:rPr>
              <a:t>Click to edit the outline text format</a:t>
            </a:r>
            <a:endParaRPr b="0" lang="en-US" sz="2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Arial"/>
              </a:rPr>
              <a:t>Second Outline Level</a:t>
            </a:r>
            <a:endParaRPr b="0" lang="en-US"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400" spc="-1" strike="noStrike">
                <a:solidFill>
                  <a:srgbClr val="000000"/>
                </a:solidFill>
                <a:latin typeface="Arial"/>
              </a:rPr>
              <a:t>Fourth Outline Level</a:t>
            </a:r>
            <a:endParaRPr b="0" lang="en-US" sz="2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400" spc="-1" strike="noStrike">
                <a:solidFill>
                  <a:srgbClr val="000000"/>
                </a:solidFill>
                <a:latin typeface="Arial"/>
              </a:rPr>
              <a:t>Fifth Outline Level</a:t>
            </a:r>
            <a:endParaRPr b="0" lang="en-US" sz="24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400" spc="-1" strike="noStrike">
                <a:solidFill>
                  <a:srgbClr val="000000"/>
                </a:solidFill>
                <a:latin typeface="Arial"/>
              </a:rPr>
              <a:t>Sixth Outline Level</a:t>
            </a:r>
            <a:endParaRPr b="0" lang="en-US" sz="24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400" spc="-1" strike="noStrike">
                <a:solidFill>
                  <a:srgbClr val="000000"/>
                </a:solidFill>
                <a:latin typeface="Arial"/>
              </a:rPr>
              <a:t>Seventh Outline Level</a:t>
            </a:r>
            <a:endParaRPr b="0" lang="en-US" sz="2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13.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slideLayout" Target="../slideLayouts/slideLayout13.xml"/><Relationship Id="rId5"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slideLayout" Target="../slideLayouts/slideLayout13.xml"/><Relationship Id="rId4"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slideLayout" Target="../slideLayouts/slideLayout13.xml"/><Relationship Id="rId4"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3.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13.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3.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3.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hyperlink" Target="https://archive.fosdem.org/2023/schedule/event/troika_hpc_jobs/" TargetMode="External"/><Relationship Id="rId2" Type="http://schemas.openxmlformats.org/officeDocument/2006/relationships/slideLayout" Target="../slideLayouts/slideLayout13.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hyperlink" Target="https://autosubmit.readthedocs.io/" TargetMode="External"/><Relationship Id="rId2" Type="http://schemas.openxmlformats.org/officeDocument/2006/relationships/hyperlink" Target="https://cylc.github.io/" TargetMode="External"/><Relationship Id="rId3" Type="http://schemas.openxmlformats.org/officeDocument/2006/relationships/hyperlink" Target="https://ecflow.readthedocs.io/" TargetMode="External"/><Relationship Id="rId4"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slideLayout" Target="../slideLayouts/slideLayout13.xml"/><Relationship Id="rId17"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4884480" y="1326960"/>
            <a:ext cx="6702120" cy="2998440"/>
          </a:xfrm>
          <a:prstGeom prst="rect">
            <a:avLst/>
          </a:prstGeom>
          <a:noFill/>
          <a:ln>
            <a:noFill/>
          </a:ln>
        </p:spPr>
        <p:txBody>
          <a:bodyPr anchor="ctr">
            <a:normAutofit fontScale="76000"/>
          </a:bodyPr>
          <a:p>
            <a:pPr>
              <a:lnSpc>
                <a:spcPct val="90000"/>
              </a:lnSpc>
              <a:tabLst>
                <a:tab algn="l" pos="0"/>
              </a:tabLst>
            </a:pPr>
            <a:r>
              <a:rPr b="1" lang="en-GB" sz="5200" spc="-1" strike="noStrike">
                <a:solidFill>
                  <a:srgbClr val="004890"/>
                </a:solidFill>
                <a:latin typeface="Calibri"/>
                <a:ea typeface="Calibri"/>
              </a:rPr>
              <a:t>Ov</a:t>
            </a:r>
            <a:r>
              <a:rPr b="1" lang="en-GB" sz="5200" spc="-1" strike="noStrike">
                <a:solidFill>
                  <a:srgbClr val="004890"/>
                </a:solidFill>
                <a:latin typeface="Calibri"/>
                <a:ea typeface="Calibri"/>
              </a:rPr>
              <a:t>er</a:t>
            </a:r>
            <a:r>
              <a:rPr b="1" lang="en-GB" sz="5200" spc="-1" strike="noStrike">
                <a:solidFill>
                  <a:srgbClr val="004890"/>
                </a:solidFill>
                <a:latin typeface="Calibri"/>
                <a:ea typeface="Calibri"/>
              </a:rPr>
              <a:t>vi</a:t>
            </a:r>
            <a:r>
              <a:rPr b="1" lang="en-GB" sz="5200" spc="-1" strike="noStrike">
                <a:solidFill>
                  <a:srgbClr val="004890"/>
                </a:solidFill>
                <a:latin typeface="Calibri"/>
                <a:ea typeface="Calibri"/>
              </a:rPr>
              <a:t>e</a:t>
            </a:r>
            <a:r>
              <a:rPr b="1" lang="en-GB" sz="5200" spc="-1" strike="noStrike">
                <a:solidFill>
                  <a:srgbClr val="004890"/>
                </a:solidFill>
                <a:latin typeface="Calibri"/>
                <a:ea typeface="Calibri"/>
              </a:rPr>
              <a:t>w </a:t>
            </a:r>
            <a:r>
              <a:rPr b="1" lang="en-GB" sz="5200" spc="-1" strike="noStrike">
                <a:solidFill>
                  <a:srgbClr val="004890"/>
                </a:solidFill>
                <a:latin typeface="Calibri"/>
                <a:ea typeface="Calibri"/>
              </a:rPr>
              <a:t>of </a:t>
            </a:r>
            <a:r>
              <a:rPr b="1" lang="en-GB" sz="5200" spc="-1" strike="noStrike">
                <a:solidFill>
                  <a:srgbClr val="004890"/>
                </a:solidFill>
                <a:latin typeface="Calibri"/>
                <a:ea typeface="Calibri"/>
              </a:rPr>
              <a:t>Au</a:t>
            </a:r>
            <a:r>
              <a:rPr b="1" lang="en-GB" sz="5200" spc="-1" strike="noStrike">
                <a:solidFill>
                  <a:srgbClr val="004890"/>
                </a:solidFill>
                <a:latin typeface="Calibri"/>
                <a:ea typeface="Calibri"/>
              </a:rPr>
              <a:t>to</a:t>
            </a:r>
            <a:r>
              <a:rPr b="1" lang="en-GB" sz="5200" spc="-1" strike="noStrike">
                <a:solidFill>
                  <a:srgbClr val="004890"/>
                </a:solidFill>
                <a:latin typeface="Calibri"/>
                <a:ea typeface="Calibri"/>
              </a:rPr>
              <a:t>su</a:t>
            </a:r>
            <a:r>
              <a:rPr b="1" lang="en-GB" sz="5200" spc="-1" strike="noStrike">
                <a:solidFill>
                  <a:srgbClr val="004890"/>
                </a:solidFill>
                <a:latin typeface="Calibri"/>
                <a:ea typeface="Calibri"/>
              </a:rPr>
              <a:t>b</a:t>
            </a:r>
            <a:r>
              <a:rPr b="1" lang="en-GB" sz="5200" spc="-1" strike="noStrike">
                <a:solidFill>
                  <a:srgbClr val="004890"/>
                </a:solidFill>
                <a:latin typeface="Calibri"/>
                <a:ea typeface="Calibri"/>
              </a:rPr>
              <a:t>mi</a:t>
            </a:r>
            <a:r>
              <a:rPr b="1" lang="en-GB" sz="5200" spc="-1" strike="noStrike">
                <a:solidFill>
                  <a:srgbClr val="004890"/>
                </a:solidFill>
                <a:latin typeface="Calibri"/>
                <a:ea typeface="Calibri"/>
              </a:rPr>
              <a:t>t, </a:t>
            </a:r>
            <a:r>
              <a:rPr b="1" lang="en-GB" sz="5200" spc="-1" strike="noStrike">
                <a:solidFill>
                  <a:srgbClr val="004890"/>
                </a:solidFill>
                <a:latin typeface="Calibri"/>
                <a:ea typeface="Calibri"/>
              </a:rPr>
              <a:t>Cy</a:t>
            </a:r>
            <a:r>
              <a:rPr b="1" lang="en-GB" sz="5200" spc="-1" strike="noStrike">
                <a:solidFill>
                  <a:srgbClr val="004890"/>
                </a:solidFill>
                <a:latin typeface="Calibri"/>
                <a:ea typeface="Calibri"/>
              </a:rPr>
              <a:t>lc, </a:t>
            </a:r>
            <a:r>
              <a:rPr b="1" lang="en-GB" sz="5200" spc="-1" strike="noStrike">
                <a:solidFill>
                  <a:srgbClr val="004890"/>
                </a:solidFill>
                <a:latin typeface="Calibri"/>
                <a:ea typeface="Calibri"/>
              </a:rPr>
              <a:t>ec</a:t>
            </a:r>
            <a:r>
              <a:rPr b="1" lang="en-GB" sz="5200" spc="-1" strike="noStrike">
                <a:solidFill>
                  <a:srgbClr val="004890"/>
                </a:solidFill>
                <a:latin typeface="Calibri"/>
                <a:ea typeface="Calibri"/>
              </a:rPr>
              <a:t>Fl</a:t>
            </a:r>
            <a:r>
              <a:rPr b="1" lang="en-GB" sz="5200" spc="-1" strike="noStrike">
                <a:solidFill>
                  <a:srgbClr val="004890"/>
                </a:solidFill>
                <a:latin typeface="Calibri"/>
                <a:ea typeface="Calibri"/>
              </a:rPr>
              <a:t>o</a:t>
            </a:r>
            <a:r>
              <a:rPr b="1" lang="en-GB" sz="5200" spc="-1" strike="noStrike">
                <a:solidFill>
                  <a:srgbClr val="004890"/>
                </a:solidFill>
                <a:latin typeface="Calibri"/>
                <a:ea typeface="Calibri"/>
              </a:rPr>
              <a:t>w </a:t>
            </a:r>
            <a:r>
              <a:rPr b="1" lang="en-GB" sz="5200" spc="-1" strike="noStrike">
                <a:solidFill>
                  <a:srgbClr val="004890"/>
                </a:solidFill>
                <a:latin typeface="Calibri"/>
                <a:ea typeface="Calibri"/>
              </a:rPr>
              <a:t>an</a:t>
            </a:r>
            <a:r>
              <a:rPr b="1" lang="en-GB" sz="5200" spc="-1" strike="noStrike">
                <a:solidFill>
                  <a:srgbClr val="004890"/>
                </a:solidFill>
                <a:latin typeface="Calibri"/>
                <a:ea typeface="Calibri"/>
              </a:rPr>
              <a:t>d </a:t>
            </a:r>
            <a:r>
              <a:rPr b="1" lang="en-GB" sz="5200" spc="-1" strike="noStrike">
                <a:solidFill>
                  <a:srgbClr val="004890"/>
                </a:solidFill>
                <a:latin typeface="Calibri"/>
                <a:ea typeface="Calibri"/>
              </a:rPr>
              <a:t>w</a:t>
            </a:r>
            <a:r>
              <a:rPr b="1" lang="en-GB" sz="5200" spc="-1" strike="noStrike">
                <a:solidFill>
                  <a:srgbClr val="004890"/>
                </a:solidFill>
                <a:latin typeface="Calibri"/>
                <a:ea typeface="Calibri"/>
              </a:rPr>
              <a:t>or</a:t>
            </a:r>
            <a:r>
              <a:rPr b="1" lang="en-GB" sz="5200" spc="-1" strike="noStrike">
                <a:solidFill>
                  <a:srgbClr val="004890"/>
                </a:solidFill>
                <a:latin typeface="Calibri"/>
                <a:ea typeface="Calibri"/>
              </a:rPr>
              <a:t>kfl</a:t>
            </a:r>
            <a:r>
              <a:rPr b="1" lang="en-GB" sz="5200" spc="-1" strike="noStrike">
                <a:solidFill>
                  <a:srgbClr val="004890"/>
                </a:solidFill>
                <a:latin typeface="Calibri"/>
                <a:ea typeface="Calibri"/>
              </a:rPr>
              <a:t>o</a:t>
            </a:r>
            <a:r>
              <a:rPr b="1" lang="en-GB" sz="5200" spc="-1" strike="noStrike">
                <a:solidFill>
                  <a:srgbClr val="004890"/>
                </a:solidFill>
                <a:latin typeface="Calibri"/>
                <a:ea typeface="Calibri"/>
              </a:rPr>
              <a:t>ws </a:t>
            </a:r>
            <a:r>
              <a:rPr b="1" lang="en-GB" sz="5200" spc="-1" strike="noStrike">
                <a:solidFill>
                  <a:srgbClr val="004890"/>
                </a:solidFill>
                <a:latin typeface="Calibri"/>
                <a:ea typeface="Calibri"/>
              </a:rPr>
              <a:t>in </a:t>
            </a:r>
            <a:r>
              <a:rPr b="1" lang="en-GB" sz="5200" spc="-1" strike="noStrike">
                <a:solidFill>
                  <a:srgbClr val="004890"/>
                </a:solidFill>
                <a:latin typeface="Calibri"/>
                <a:ea typeface="Calibri"/>
              </a:rPr>
              <a:t>ES</a:t>
            </a:r>
            <a:r>
              <a:rPr b="1" lang="en-GB" sz="5200" spc="-1" strike="noStrike">
                <a:solidFill>
                  <a:srgbClr val="004890"/>
                </a:solidFill>
                <a:latin typeface="Calibri"/>
                <a:ea typeface="Calibri"/>
              </a:rPr>
              <a:t>iW</a:t>
            </a:r>
            <a:r>
              <a:rPr b="1" lang="en-GB" sz="5200" spc="-1" strike="noStrike">
                <a:solidFill>
                  <a:srgbClr val="004890"/>
                </a:solidFill>
                <a:latin typeface="Calibri"/>
                <a:ea typeface="Calibri"/>
              </a:rPr>
              <a:t>AC</a:t>
            </a:r>
            <a:r>
              <a:rPr b="1" lang="en-GB" sz="5200" spc="-1" strike="noStrike">
                <a:solidFill>
                  <a:srgbClr val="004890"/>
                </a:solidFill>
                <a:latin typeface="Calibri"/>
                <a:ea typeface="Calibri"/>
              </a:rPr>
              <a:t>E</a:t>
            </a:r>
            <a:endParaRPr b="0" lang="en-US" sz="5200" spc="-1" strike="noStrike">
              <a:solidFill>
                <a:srgbClr val="000000"/>
              </a:solidFill>
              <a:latin typeface="Arial"/>
            </a:endParaRPr>
          </a:p>
        </p:txBody>
      </p:sp>
      <p:sp>
        <p:nvSpPr>
          <p:cNvPr id="125" name="TextShape 2"/>
          <p:cNvSpPr txBox="1"/>
          <p:nvPr/>
        </p:nvSpPr>
        <p:spPr>
          <a:xfrm>
            <a:off x="4964040" y="4363200"/>
            <a:ext cx="6702120" cy="1085760"/>
          </a:xfrm>
          <a:prstGeom prst="rect">
            <a:avLst/>
          </a:prstGeom>
          <a:noFill/>
          <a:ln>
            <a:noFill/>
          </a:ln>
        </p:spPr>
        <p:txBody>
          <a:bodyPr anchor="ctr">
            <a:noAutofit/>
          </a:bodyPr>
          <a:p>
            <a:pPr>
              <a:lnSpc>
                <a:spcPct val="90000"/>
              </a:lnSpc>
              <a:tabLst>
                <a:tab algn="l" pos="0"/>
              </a:tabLst>
            </a:pPr>
            <a:r>
              <a:rPr b="1" lang="en-GB" sz="2400" spc="-1" strike="noStrike">
                <a:solidFill>
                  <a:srgbClr val="000000"/>
                </a:solidFill>
                <a:latin typeface="Calibri"/>
                <a:ea typeface="Calibri"/>
              </a:rPr>
              <a:t>Brun</a:t>
            </a:r>
            <a:r>
              <a:rPr b="1" lang="en-GB" sz="2400" spc="-1" strike="noStrike">
                <a:solidFill>
                  <a:srgbClr val="000000"/>
                </a:solidFill>
                <a:latin typeface="Calibri"/>
                <a:ea typeface="Calibri"/>
              </a:rPr>
              <a:t>o P. </a:t>
            </a:r>
            <a:r>
              <a:rPr b="1" lang="en-GB" sz="2400" spc="-1" strike="noStrike">
                <a:solidFill>
                  <a:srgbClr val="000000"/>
                </a:solidFill>
                <a:latin typeface="Calibri"/>
                <a:ea typeface="Calibri"/>
              </a:rPr>
              <a:t>Kinos</a:t>
            </a:r>
            <a:r>
              <a:rPr b="1" lang="en-GB" sz="2400" spc="-1" strike="noStrike">
                <a:solidFill>
                  <a:srgbClr val="000000"/>
                </a:solidFill>
                <a:latin typeface="Calibri"/>
                <a:ea typeface="Calibri"/>
              </a:rPr>
              <a:t>hita, </a:t>
            </a:r>
            <a:r>
              <a:rPr b="1" lang="en-GB" sz="2400" spc="-1" strike="noStrike">
                <a:solidFill>
                  <a:srgbClr val="000000"/>
                </a:solidFill>
                <a:latin typeface="Calibri"/>
                <a:ea typeface="Calibri"/>
              </a:rPr>
              <a:t>Migu</a:t>
            </a:r>
            <a:r>
              <a:rPr b="1" lang="en-GB" sz="2400" spc="-1" strike="noStrike">
                <a:solidFill>
                  <a:srgbClr val="000000"/>
                </a:solidFill>
                <a:latin typeface="Calibri"/>
                <a:ea typeface="Calibri"/>
              </a:rPr>
              <a:t>el </a:t>
            </a:r>
            <a:r>
              <a:rPr b="1" lang="en-GB" sz="2400" spc="-1" strike="noStrike">
                <a:solidFill>
                  <a:srgbClr val="000000"/>
                </a:solidFill>
                <a:latin typeface="Calibri"/>
                <a:ea typeface="Calibri"/>
              </a:rPr>
              <a:t>Castr</a:t>
            </a:r>
            <a:r>
              <a:rPr b="1" lang="en-GB" sz="2400" spc="-1" strike="noStrike">
                <a:solidFill>
                  <a:srgbClr val="000000"/>
                </a:solidFill>
                <a:latin typeface="Calibri"/>
                <a:ea typeface="Calibri"/>
              </a:rPr>
              <a:t>illo</a:t>
            </a:r>
            <a:endParaRPr b="0" lang="en-US" sz="2400" spc="-1" strike="noStrike">
              <a:latin typeface="Arial"/>
            </a:endParaRPr>
          </a:p>
        </p:txBody>
      </p:sp>
      <p:sp>
        <p:nvSpPr>
          <p:cNvPr id="126" name="TextShape 3"/>
          <p:cNvSpPr txBox="1"/>
          <p:nvPr/>
        </p:nvSpPr>
        <p:spPr>
          <a:xfrm>
            <a:off x="325800" y="6095520"/>
            <a:ext cx="3255120" cy="487080"/>
          </a:xfrm>
          <a:prstGeom prst="rect">
            <a:avLst/>
          </a:prstGeom>
          <a:noFill/>
          <a:ln>
            <a:noFill/>
          </a:ln>
        </p:spPr>
        <p:txBody>
          <a:bodyPr anchor="ctr">
            <a:normAutofit/>
          </a:bodyPr>
          <a:p>
            <a:pPr algn="ctr">
              <a:lnSpc>
                <a:spcPct val="90000"/>
              </a:lnSpc>
              <a:tabLst>
                <a:tab algn="l" pos="0"/>
              </a:tabLst>
            </a:pPr>
            <a:r>
              <a:rPr b="0" lang="en-GB" sz="2400" spc="-1" strike="noStrike">
                <a:solidFill>
                  <a:srgbClr val="ffffff"/>
                </a:solidFill>
                <a:latin typeface="Arial"/>
                <a:ea typeface="Arial"/>
              </a:rPr>
              <a:t>17 October 2023</a:t>
            </a:r>
            <a:endParaRPr b="0" lang="en-US" sz="2400" spc="-1" strike="noStrike">
              <a:solidFill>
                <a:srgbClr val="000000"/>
              </a:solidFill>
              <a:latin typeface="Arial"/>
            </a:endParaRPr>
          </a:p>
        </p:txBody>
      </p:sp>
      <p:grpSp>
        <p:nvGrpSpPr>
          <p:cNvPr id="127" name="Group 4"/>
          <p:cNvGrpSpPr/>
          <p:nvPr/>
        </p:nvGrpSpPr>
        <p:grpSpPr>
          <a:xfrm>
            <a:off x="5100840" y="6321960"/>
            <a:ext cx="6269400" cy="535680"/>
            <a:chOff x="5100840" y="6321960"/>
            <a:chExt cx="6269400" cy="535680"/>
          </a:xfrm>
        </p:grpSpPr>
        <p:pic>
          <p:nvPicPr>
            <p:cNvPr id="128" name="Google Shape;41;p1" descr=""/>
            <p:cNvPicPr/>
            <p:nvPr/>
          </p:nvPicPr>
          <p:blipFill>
            <a:blip r:embed="rId1"/>
            <a:srcRect l="11077" t="25837" r="13506" b="24163"/>
            <a:stretch/>
          </p:blipFill>
          <p:spPr>
            <a:xfrm>
              <a:off x="9773640" y="6321960"/>
              <a:ext cx="1596600" cy="535680"/>
            </a:xfrm>
            <a:prstGeom prst="rect">
              <a:avLst/>
            </a:prstGeom>
            <a:ln>
              <a:noFill/>
            </a:ln>
          </p:spPr>
        </p:pic>
        <p:pic>
          <p:nvPicPr>
            <p:cNvPr id="129" name="Google Shape;42;p1" descr="Graphical user interface, application&#10;&#10;Description automatically generated with medium confidence"/>
            <p:cNvPicPr/>
            <p:nvPr/>
          </p:nvPicPr>
          <p:blipFill>
            <a:blip r:embed="rId2"/>
            <a:stretch/>
          </p:blipFill>
          <p:spPr>
            <a:xfrm>
              <a:off x="7294320" y="6321960"/>
              <a:ext cx="2554920" cy="535680"/>
            </a:xfrm>
            <a:prstGeom prst="rect">
              <a:avLst/>
            </a:prstGeom>
            <a:ln>
              <a:noFill/>
            </a:ln>
          </p:spPr>
        </p:pic>
        <p:pic>
          <p:nvPicPr>
            <p:cNvPr id="130" name="Google Shape;43;p1" descr=""/>
            <p:cNvPicPr/>
            <p:nvPr/>
          </p:nvPicPr>
          <p:blipFill>
            <a:blip r:embed="rId3"/>
            <a:stretch/>
          </p:blipFill>
          <p:spPr>
            <a:xfrm>
              <a:off x="5100840" y="6321960"/>
              <a:ext cx="2203200" cy="519480"/>
            </a:xfrm>
            <a:prstGeom prst="rect">
              <a:avLst/>
            </a:prstGeom>
            <a:ln>
              <a:noFill/>
            </a:ln>
          </p:spPr>
        </p:pic>
      </p:gr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7" name="Google Shape;162;g289134b1d11_38_4" descr=""/>
          <p:cNvPicPr/>
          <p:nvPr/>
        </p:nvPicPr>
        <p:blipFill>
          <a:blip r:embed="rId1"/>
          <a:stretch/>
        </p:blipFill>
        <p:spPr>
          <a:xfrm>
            <a:off x="0" y="0"/>
            <a:ext cx="12191760" cy="6857640"/>
          </a:xfrm>
          <a:prstGeom prst="rect">
            <a:avLst/>
          </a:prstGeom>
          <a:ln>
            <a:noFill/>
          </a:ln>
        </p:spPr>
      </p:pic>
      <p:sp>
        <p:nvSpPr>
          <p:cNvPr id="208" name="CustomShape 1"/>
          <p:cNvSpPr/>
          <p:nvPr/>
        </p:nvSpPr>
        <p:spPr>
          <a:xfrm>
            <a:off x="1716120" y="3009960"/>
            <a:ext cx="8818920" cy="838080"/>
          </a:xfrm>
          <a:prstGeom prst="rect">
            <a:avLst/>
          </a:prstGeom>
          <a:noFill/>
          <a:ln>
            <a:noFill/>
          </a:ln>
        </p:spPr>
        <p:style>
          <a:lnRef idx="0"/>
          <a:fillRef idx="0"/>
          <a:effectRef idx="0"/>
          <a:fontRef idx="minor"/>
        </p:style>
        <p:txBody>
          <a:bodyPr anchor="ctr">
            <a:noAutofit/>
          </a:bodyPr>
          <a:p>
            <a:pPr algn="ctr">
              <a:lnSpc>
                <a:spcPct val="90000"/>
              </a:lnSpc>
              <a:tabLst>
                <a:tab algn="l" pos="0"/>
              </a:tabLst>
            </a:pPr>
            <a:r>
              <a:rPr b="1" lang="en-GB" sz="6000" spc="-1" strike="noStrike">
                <a:solidFill>
                  <a:srgbClr val="124484"/>
                </a:solidFill>
                <a:latin typeface="Calibri"/>
                <a:ea typeface="Calibri"/>
              </a:rPr>
              <a:t>Autosubmit</a:t>
            </a:r>
            <a:endParaRPr b="0" lang="en-US" sz="6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Autosubmit</a:t>
            </a:r>
            <a:br/>
            <a:endParaRPr b="0" lang="en-US" sz="4000" spc="-1" strike="noStrike">
              <a:solidFill>
                <a:srgbClr val="000000"/>
              </a:solidFill>
              <a:latin typeface="Arial"/>
            </a:endParaRPr>
          </a:p>
        </p:txBody>
      </p:sp>
      <p:pic>
        <p:nvPicPr>
          <p:cNvPr id="210" name="Google Shape;170;g28bf934d61d_0_247" descr=""/>
          <p:cNvPicPr/>
          <p:nvPr/>
        </p:nvPicPr>
        <p:blipFill>
          <a:blip r:embed="rId1"/>
          <a:stretch/>
        </p:blipFill>
        <p:spPr>
          <a:xfrm>
            <a:off x="3198600" y="1053720"/>
            <a:ext cx="5641920" cy="55026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Autosubmit</a:t>
            </a:r>
            <a:endParaRPr b="0" lang="en-US" sz="4000" spc="-1" strike="noStrike">
              <a:solidFill>
                <a:srgbClr val="000000"/>
              </a:solidFill>
              <a:latin typeface="Arial"/>
            </a:endParaRPr>
          </a:p>
        </p:txBody>
      </p:sp>
      <p:sp>
        <p:nvSpPr>
          <p:cNvPr id="212"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Autosubmit is a Python </a:t>
            </a:r>
            <a:r>
              <a:rPr b="1" lang="en-GB" sz="3000" spc="-1" strike="noStrike">
                <a:solidFill>
                  <a:srgbClr val="000000"/>
                </a:solidFill>
                <a:latin typeface="Arial"/>
                <a:ea typeface="Arial"/>
              </a:rPr>
              <a:t>experiment</a:t>
            </a:r>
            <a:r>
              <a:rPr b="0" lang="en-GB" sz="3000" spc="-1" strike="noStrike">
                <a:solidFill>
                  <a:srgbClr val="000000"/>
                </a:solidFill>
                <a:latin typeface="Arial"/>
                <a:ea typeface="Arial"/>
              </a:rPr>
              <a:t> and workflow manager. Users create, configure, and share experiments (with unique &amp; standardised IDs).</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These experiments contain a workflow that can be scheduled to run on local and remote platforms (e.g. HPC).</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It was created to manage climate experiments at the BSC.</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GUI Screenshot</a:t>
            </a:r>
            <a:endParaRPr b="0" lang="en-US" sz="4000" spc="-1" strike="noStrike">
              <a:solidFill>
                <a:srgbClr val="000000"/>
              </a:solidFill>
              <a:latin typeface="Arial"/>
            </a:endParaRPr>
          </a:p>
        </p:txBody>
      </p:sp>
      <p:pic>
        <p:nvPicPr>
          <p:cNvPr id="214" name="Google Shape;184;g1e9473f7ecd_0_2" descr=""/>
          <p:cNvPicPr/>
          <p:nvPr/>
        </p:nvPicPr>
        <p:blipFill>
          <a:blip r:embed="rId1"/>
          <a:stretch/>
        </p:blipFill>
        <p:spPr>
          <a:xfrm>
            <a:off x="1220400" y="1077480"/>
            <a:ext cx="9345960" cy="470232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Configuration Screenshot</a:t>
            </a:r>
            <a:endParaRPr b="0" lang="en-US" sz="4000" spc="-1" strike="noStrike">
              <a:solidFill>
                <a:srgbClr val="000000"/>
              </a:solidFill>
              <a:latin typeface="Arial"/>
            </a:endParaRPr>
          </a:p>
        </p:txBody>
      </p:sp>
      <p:pic>
        <p:nvPicPr>
          <p:cNvPr id="216" name="Google Shape;191;g1e9473f7ecd_0_49" descr=""/>
          <p:cNvPicPr/>
          <p:nvPr/>
        </p:nvPicPr>
        <p:blipFill>
          <a:blip r:embed="rId1"/>
          <a:srcRect l="0" t="0" r="1864" b="3725"/>
          <a:stretch/>
        </p:blipFill>
        <p:spPr>
          <a:xfrm>
            <a:off x="1512720" y="952560"/>
            <a:ext cx="9165960" cy="495252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Job Wrappers</a:t>
            </a:r>
            <a:endParaRPr b="0" lang="en-US" sz="4000" spc="-1" strike="noStrike">
              <a:solidFill>
                <a:srgbClr val="000000"/>
              </a:solidFill>
              <a:latin typeface="Arial"/>
            </a:endParaRPr>
          </a:p>
        </p:txBody>
      </p:sp>
      <p:sp>
        <p:nvSpPr>
          <p:cNvPr id="218"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Autosubmit is able to run workflows in environments where multiple users compete for resources to schedule jobs, by “</a:t>
            </a:r>
            <a:r>
              <a:rPr b="1" lang="en-GB" sz="3000" spc="-1" strike="noStrike">
                <a:solidFill>
                  <a:srgbClr val="000000"/>
                </a:solidFill>
                <a:latin typeface="Arial"/>
                <a:ea typeface="Arial"/>
              </a:rPr>
              <a:t>wrapping</a:t>
            </a:r>
            <a:r>
              <a:rPr b="0" lang="en-GB" sz="3000" spc="-1" strike="noStrike">
                <a:solidFill>
                  <a:srgbClr val="000000"/>
                </a:solidFill>
                <a:latin typeface="Arial"/>
                <a:ea typeface="Arial"/>
              </a:rPr>
              <a:t>” multiple jobs and submitting as a single job.</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This is essential for scheduling in HPC environments like MareNostrum 4, with limited resources shared by many groups.</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9" name="Google Shape;204;g28bf934d61d_0_241" descr=""/>
          <p:cNvPicPr/>
          <p:nvPr/>
        </p:nvPicPr>
        <p:blipFill>
          <a:blip r:embed="rId1"/>
          <a:stretch/>
        </p:blipFill>
        <p:spPr>
          <a:xfrm>
            <a:off x="152640" y="465840"/>
            <a:ext cx="7439760" cy="5468760"/>
          </a:xfrm>
          <a:prstGeom prst="rect">
            <a:avLst/>
          </a:prstGeom>
          <a:ln>
            <a:noFill/>
          </a:ln>
        </p:spPr>
      </p:pic>
      <p:sp>
        <p:nvSpPr>
          <p:cNvPr id="220" name="CustomShape 1"/>
          <p:cNvSpPr/>
          <p:nvPr/>
        </p:nvSpPr>
        <p:spPr>
          <a:xfrm>
            <a:off x="8148600" y="4781880"/>
            <a:ext cx="2571120" cy="488160"/>
          </a:xfrm>
          <a:prstGeom prst="rect">
            <a:avLst/>
          </a:prstGeom>
          <a:noFill/>
          <a:ln>
            <a:noFill/>
          </a:ln>
        </p:spPr>
        <p:style>
          <a:lnRef idx="0"/>
          <a:fillRef idx="0"/>
          <a:effectRef idx="0"/>
          <a:fontRef idx="minor"/>
        </p:style>
        <p:txBody>
          <a:bodyPr tIns="91440" bIns="91440">
            <a:spAutoFit/>
          </a:bodyPr>
          <a:p>
            <a:pPr algn="ctr">
              <a:lnSpc>
                <a:spcPct val="100000"/>
              </a:lnSpc>
              <a:tabLst>
                <a:tab algn="l" pos="0"/>
              </a:tabLst>
            </a:pPr>
            <a:r>
              <a:rPr b="1" lang="en-GB" sz="2000" spc="-1" strike="noStrike">
                <a:solidFill>
                  <a:srgbClr val="000000"/>
                </a:solidFill>
                <a:latin typeface="Arial"/>
                <a:ea typeface="Arial"/>
              </a:rPr>
              <a:t>Horizontal Wrapper</a:t>
            </a:r>
            <a:endParaRPr b="0" lang="en-US" sz="2000" spc="-1" strike="noStrike">
              <a:latin typeface="Arial"/>
            </a:endParaRPr>
          </a:p>
        </p:txBody>
      </p:sp>
      <p:pic>
        <p:nvPicPr>
          <p:cNvPr id="221" name="Google Shape;206;g28bf934d61d_0_241" descr=""/>
          <p:cNvPicPr/>
          <p:nvPr/>
        </p:nvPicPr>
        <p:blipFill>
          <a:blip r:embed="rId2"/>
          <a:stretch/>
        </p:blipFill>
        <p:spPr>
          <a:xfrm>
            <a:off x="7210800" y="2492640"/>
            <a:ext cx="4446360" cy="2035080"/>
          </a:xfrm>
          <a:prstGeom prst="rect">
            <a:avLst/>
          </a:prstGeom>
          <a:ln>
            <a:noFill/>
          </a:ln>
        </p:spPr>
      </p:pic>
      <p:sp>
        <p:nvSpPr>
          <p:cNvPr id="222" name="CustomShape 2"/>
          <p:cNvSpPr/>
          <p:nvPr/>
        </p:nvSpPr>
        <p:spPr>
          <a:xfrm>
            <a:off x="1163520" y="121320"/>
            <a:ext cx="2571120" cy="488160"/>
          </a:xfrm>
          <a:prstGeom prst="rect">
            <a:avLst/>
          </a:prstGeom>
          <a:noFill/>
          <a:ln>
            <a:noFill/>
          </a:ln>
        </p:spPr>
        <p:style>
          <a:lnRef idx="0"/>
          <a:fillRef idx="0"/>
          <a:effectRef idx="0"/>
          <a:fontRef idx="minor"/>
        </p:style>
        <p:txBody>
          <a:bodyPr tIns="91440" bIns="91440">
            <a:spAutoFit/>
          </a:bodyPr>
          <a:p>
            <a:pPr algn="ctr">
              <a:lnSpc>
                <a:spcPct val="100000"/>
              </a:lnSpc>
              <a:tabLst>
                <a:tab algn="l" pos="0"/>
              </a:tabLst>
            </a:pPr>
            <a:r>
              <a:rPr b="1" lang="en-GB" sz="2000" spc="-1" strike="noStrike">
                <a:solidFill>
                  <a:srgbClr val="000000"/>
                </a:solidFill>
                <a:latin typeface="Arial"/>
                <a:ea typeface="Arial"/>
              </a:rPr>
              <a:t>Vertical Wrapper</a:t>
            </a:r>
            <a:endParaRPr b="0" lang="en-US" sz="2000" spc="-1" strike="noStrike">
              <a:latin typeface="Arial"/>
            </a:endParaRPr>
          </a:p>
        </p:txBody>
      </p:sp>
      <p:sp>
        <p:nvSpPr>
          <p:cNvPr id="223" name="TextShape 3"/>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Job Wrappers</a:t>
            </a: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Me</a:t>
            </a:r>
            <a:r>
              <a:rPr b="1" lang="en-GB" sz="4000" spc="-1" strike="noStrike">
                <a:solidFill>
                  <a:srgbClr val="124484"/>
                </a:solidFill>
                <a:latin typeface="Calibri"/>
                <a:ea typeface="Calibri"/>
              </a:rPr>
              <a:t>mb</a:t>
            </a:r>
            <a:r>
              <a:rPr b="1" lang="en-GB" sz="4000" spc="-1" strike="noStrike">
                <a:solidFill>
                  <a:srgbClr val="124484"/>
                </a:solidFill>
                <a:latin typeface="Calibri"/>
                <a:ea typeface="Calibri"/>
              </a:rPr>
              <a:t>ers</a:t>
            </a:r>
            <a:r>
              <a:rPr b="1" lang="en-GB" sz="4000" spc="-1" strike="noStrike">
                <a:solidFill>
                  <a:srgbClr val="124484"/>
                </a:solidFill>
                <a:latin typeface="Calibri"/>
                <a:ea typeface="Calibri"/>
              </a:rPr>
              <a:t>, </a:t>
            </a:r>
            <a:r>
              <a:rPr b="1" lang="en-GB" sz="4000" spc="-1" strike="noStrike">
                <a:solidFill>
                  <a:srgbClr val="124484"/>
                </a:solidFill>
                <a:latin typeface="Calibri"/>
                <a:ea typeface="Calibri"/>
              </a:rPr>
              <a:t>Ch</a:t>
            </a:r>
            <a:r>
              <a:rPr b="1" lang="en-GB" sz="4000" spc="-1" strike="noStrike">
                <a:solidFill>
                  <a:srgbClr val="124484"/>
                </a:solidFill>
                <a:latin typeface="Calibri"/>
                <a:ea typeface="Calibri"/>
              </a:rPr>
              <a:t>un</a:t>
            </a:r>
            <a:r>
              <a:rPr b="1" lang="en-GB" sz="4000" spc="-1" strike="noStrike">
                <a:solidFill>
                  <a:srgbClr val="124484"/>
                </a:solidFill>
                <a:latin typeface="Calibri"/>
                <a:ea typeface="Calibri"/>
              </a:rPr>
              <a:t>ks</a:t>
            </a:r>
            <a:endParaRPr b="0" lang="en-US" sz="4000" spc="-1" strike="noStrike">
              <a:solidFill>
                <a:srgbClr val="000000"/>
              </a:solidFill>
              <a:latin typeface="Arial"/>
            </a:endParaRPr>
          </a:p>
        </p:txBody>
      </p:sp>
      <p:sp>
        <p:nvSpPr>
          <p:cNvPr id="225"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Autosubmit configuration contains concepts familiar to climate researchers, such as </a:t>
            </a:r>
            <a:r>
              <a:rPr b="1" lang="en-GB" sz="3000" spc="-1" strike="noStrike">
                <a:solidFill>
                  <a:srgbClr val="000000"/>
                </a:solidFill>
                <a:latin typeface="Arial"/>
                <a:ea typeface="Arial"/>
              </a:rPr>
              <a:t>start dates</a:t>
            </a:r>
            <a:r>
              <a:rPr b="0" lang="en-GB" sz="3000" spc="-1" strike="noStrike">
                <a:solidFill>
                  <a:srgbClr val="000000"/>
                </a:solidFill>
                <a:latin typeface="Arial"/>
                <a:ea typeface="Arial"/>
              </a:rPr>
              <a:t>, </a:t>
            </a:r>
            <a:r>
              <a:rPr b="1" lang="en-GB" sz="3000" spc="-1" strike="noStrike">
                <a:solidFill>
                  <a:srgbClr val="000000"/>
                </a:solidFill>
                <a:latin typeface="Arial"/>
                <a:ea typeface="Arial"/>
              </a:rPr>
              <a:t>members</a:t>
            </a:r>
            <a:r>
              <a:rPr b="0" lang="en-GB" sz="3000" spc="-1" strike="noStrike">
                <a:solidFill>
                  <a:srgbClr val="000000"/>
                </a:solidFill>
                <a:latin typeface="Arial"/>
                <a:ea typeface="Arial"/>
              </a:rPr>
              <a:t>, and </a:t>
            </a:r>
            <a:r>
              <a:rPr b="1" lang="en-GB" sz="3000" spc="-1" strike="noStrike">
                <a:solidFill>
                  <a:srgbClr val="000000"/>
                </a:solidFill>
                <a:latin typeface="Arial"/>
                <a:ea typeface="Arial"/>
              </a:rPr>
              <a:t>chunks</a:t>
            </a:r>
            <a:r>
              <a:rPr b="0" lang="en-GB" sz="3000" spc="-1" strike="noStrike">
                <a:solidFill>
                  <a:srgbClr val="000000"/>
                </a:solidFill>
                <a:latin typeface="Arial"/>
                <a:ea typeface="Arial"/>
              </a:rPr>
              <a:t>.</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They are useful for configuring experiments for </a:t>
            </a:r>
            <a:r>
              <a:rPr b="1" lang="en-GB" sz="3000" spc="-1" strike="noStrike">
                <a:solidFill>
                  <a:srgbClr val="000000"/>
                </a:solidFill>
                <a:latin typeface="Arial"/>
                <a:ea typeface="Arial"/>
              </a:rPr>
              <a:t>ensemble climate simulations</a:t>
            </a:r>
            <a:r>
              <a:rPr b="0" lang="en-GB" sz="3000" spc="-1" strike="noStrike">
                <a:solidFill>
                  <a:srgbClr val="000000"/>
                </a:solidFill>
                <a:latin typeface="Arial"/>
                <a:ea typeface="Arial"/>
              </a:rPr>
              <a:t>.</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Other</a:t>
            </a:r>
            <a:endParaRPr b="0" lang="en-US" sz="4000" spc="-1" strike="noStrike">
              <a:solidFill>
                <a:srgbClr val="000000"/>
              </a:solidFill>
              <a:latin typeface="Arial"/>
            </a:endParaRPr>
          </a:p>
        </p:txBody>
      </p:sp>
      <p:sp>
        <p:nvSpPr>
          <p:cNvPr id="227" name="TextShape 2"/>
          <p:cNvSpPr txBox="1"/>
          <p:nvPr/>
        </p:nvSpPr>
        <p:spPr>
          <a:xfrm>
            <a:off x="603720" y="1514520"/>
            <a:ext cx="10984320" cy="4662360"/>
          </a:xfrm>
          <a:prstGeom prst="rect">
            <a:avLst/>
          </a:prstGeom>
          <a:noFill/>
          <a:ln>
            <a:noFill/>
          </a:ln>
        </p:spPr>
        <p:txBody>
          <a:bodyPr>
            <a:normAutofit fontScale="88000"/>
          </a:bodyPr>
          <a:p>
            <a:pPr>
              <a:lnSpc>
                <a:spcPct val="115000"/>
              </a:lnSpc>
              <a:spcBef>
                <a:spcPts val="1001"/>
              </a:spcBef>
              <a:tabLst>
                <a:tab algn="l" pos="0"/>
              </a:tabLst>
            </a:pPr>
            <a:r>
              <a:rPr b="0" lang="en-GB" sz="3000" spc="-1" strike="noStrike">
                <a:solidFill>
                  <a:srgbClr val="000000"/>
                </a:solidFill>
                <a:latin typeface="Arial"/>
                <a:ea typeface="Arial"/>
              </a:rPr>
              <a:t>Autosubmit provides an official </a:t>
            </a:r>
            <a:r>
              <a:rPr b="1" lang="en-GB" sz="3000" spc="-1" strike="noStrike">
                <a:solidFill>
                  <a:srgbClr val="000000"/>
                </a:solidFill>
                <a:latin typeface="Arial"/>
                <a:ea typeface="Arial"/>
              </a:rPr>
              <a:t>Docker</a:t>
            </a:r>
            <a:r>
              <a:rPr b="0" lang="en-GB" sz="3000" spc="-1" strike="noStrike">
                <a:solidFill>
                  <a:srgbClr val="000000"/>
                </a:solidFill>
                <a:latin typeface="Arial"/>
                <a:ea typeface="Arial"/>
              </a:rPr>
              <a:t> image, and is also the only that conforms to the </a:t>
            </a:r>
            <a:r>
              <a:rPr b="1" lang="en-GB" sz="3000" spc="-1" strike="noStrike">
                <a:solidFill>
                  <a:srgbClr val="000000"/>
                </a:solidFill>
                <a:latin typeface="Arial"/>
                <a:ea typeface="Arial"/>
              </a:rPr>
              <a:t>RO-Crate</a:t>
            </a:r>
            <a:r>
              <a:rPr b="0" lang="en-GB" sz="3000" spc="-1" strike="noStrike">
                <a:solidFill>
                  <a:srgbClr val="000000"/>
                </a:solidFill>
                <a:latin typeface="Arial"/>
                <a:ea typeface="Arial"/>
              </a:rPr>
              <a:t> standard (for metadata, provenance, FAIR).</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Autosubmit and Cylc support connecting to remote platforms in an unidirectional way (via </a:t>
            </a:r>
            <a:r>
              <a:rPr b="1" lang="en-GB" sz="3000" spc="-1" strike="noStrike">
                <a:solidFill>
                  <a:srgbClr val="000000"/>
                </a:solidFill>
                <a:latin typeface="Arial"/>
                <a:ea typeface="Arial"/>
              </a:rPr>
              <a:t>polling</a:t>
            </a:r>
            <a:r>
              <a:rPr b="0" lang="en-GB" sz="3000" spc="-1" strike="noStrike">
                <a:solidFill>
                  <a:srgbClr val="000000"/>
                </a:solidFill>
                <a:latin typeface="Arial"/>
                <a:ea typeface="Arial"/>
              </a:rPr>
              <a:t>).</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Both Autosubmit and ecFlow are able to deploy to </a:t>
            </a:r>
            <a:r>
              <a:rPr b="1" lang="en-GB" sz="3000" spc="-1" strike="noStrike">
                <a:solidFill>
                  <a:srgbClr val="000000"/>
                </a:solidFill>
                <a:latin typeface="Arial"/>
                <a:ea typeface="Arial"/>
              </a:rPr>
              <a:t>ecFlow</a:t>
            </a:r>
            <a:r>
              <a:rPr b="0" lang="en-GB" sz="3000" spc="-1" strike="noStrike">
                <a:solidFill>
                  <a:srgbClr val="000000"/>
                </a:solidFill>
                <a:latin typeface="Arial"/>
                <a:ea typeface="Arial"/>
              </a:rPr>
              <a:t> servers. Autosubmit uses PyFlow to generate an ecFlow suite.</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Autosubmit + PyFlow (ecFlow)</a:t>
            </a:r>
            <a:endParaRPr b="0" lang="en-US" sz="4000" spc="-1" strike="noStrike">
              <a:solidFill>
                <a:srgbClr val="000000"/>
              </a:solidFill>
              <a:latin typeface="Arial"/>
            </a:endParaRPr>
          </a:p>
        </p:txBody>
      </p:sp>
      <p:pic>
        <p:nvPicPr>
          <p:cNvPr id="229" name="Google Shape;228;g28cf88a7bec_1_42" descr=""/>
          <p:cNvPicPr/>
          <p:nvPr/>
        </p:nvPicPr>
        <p:blipFill>
          <a:blip r:embed="rId1"/>
          <a:stretch/>
        </p:blipFill>
        <p:spPr>
          <a:xfrm>
            <a:off x="2279880" y="959400"/>
            <a:ext cx="7632000" cy="5396040"/>
          </a:xfrm>
          <a:prstGeom prst="rect">
            <a:avLst/>
          </a:prstGeom>
          <a:ln>
            <a:noFill/>
          </a:ln>
        </p:spPr>
      </p:pic>
      <p:sp>
        <p:nvSpPr>
          <p:cNvPr id="230" name="CustomShape 2"/>
          <p:cNvSpPr/>
          <p:nvPr/>
        </p:nvSpPr>
        <p:spPr>
          <a:xfrm>
            <a:off x="9565560" y="4263840"/>
            <a:ext cx="2026440" cy="1829160"/>
          </a:xfrm>
          <a:prstGeom prst="rect">
            <a:avLst/>
          </a:prstGeom>
          <a:noFill/>
          <a:ln>
            <a:noFill/>
          </a:ln>
        </p:spPr>
        <p:style>
          <a:lnRef idx="0"/>
          <a:fillRef idx="0"/>
          <a:effectRef idx="0"/>
          <a:fontRef idx="minor"/>
        </p:style>
        <p:txBody>
          <a:bodyPr tIns="91440" bIns="91440">
            <a:spAutoFit/>
          </a:bodyPr>
          <a:p>
            <a:pPr>
              <a:lnSpc>
                <a:spcPct val="100000"/>
              </a:lnSpc>
              <a:tabLst>
                <a:tab algn="l" pos="0"/>
              </a:tabLst>
            </a:pPr>
            <a:r>
              <a:rPr b="1" lang="en-GB" sz="1800" spc="-1" strike="noStrike">
                <a:solidFill>
                  <a:srgbClr val="000000"/>
                </a:solidFill>
                <a:latin typeface="Calibri"/>
                <a:ea typeface="Calibri"/>
              </a:rPr>
              <a:t>(in theory)</a:t>
            </a:r>
            <a:endParaRPr b="0" lang="en-US" sz="1800" spc="-1" strike="noStrike">
              <a:latin typeface="Arial"/>
            </a:endParaRPr>
          </a:p>
          <a:p>
            <a:pPr>
              <a:lnSpc>
                <a:spcPct val="100000"/>
              </a:lnSpc>
              <a:tabLst>
                <a:tab algn="l" pos="0"/>
              </a:tabLst>
            </a:pPr>
            <a:r>
              <a:rPr b="1" lang="en-GB" sz="1800" spc="-1" strike="noStrike">
                <a:solidFill>
                  <a:srgbClr val="000000"/>
                </a:solidFill>
                <a:latin typeface="Calibri"/>
                <a:ea typeface="Calibri"/>
              </a:rPr>
              <a:t>Cylc</a:t>
            </a:r>
            <a:endParaRPr b="0" lang="en-US" sz="1800" spc="-1" strike="noStrike">
              <a:latin typeface="Arial"/>
            </a:endParaRPr>
          </a:p>
          <a:p>
            <a:pPr>
              <a:lnSpc>
                <a:spcPct val="100000"/>
              </a:lnSpc>
              <a:tabLst>
                <a:tab algn="l" pos="0"/>
              </a:tabLst>
            </a:pPr>
            <a:r>
              <a:rPr b="1" lang="en-GB" sz="1800" spc="-1" strike="noStrike">
                <a:solidFill>
                  <a:srgbClr val="000000"/>
                </a:solidFill>
                <a:latin typeface="Calibri"/>
                <a:ea typeface="Calibri"/>
              </a:rPr>
              <a:t>Nextflow</a:t>
            </a:r>
            <a:endParaRPr b="0" lang="en-US" sz="1800" spc="-1" strike="noStrike">
              <a:latin typeface="Arial"/>
            </a:endParaRPr>
          </a:p>
          <a:p>
            <a:pPr>
              <a:lnSpc>
                <a:spcPct val="100000"/>
              </a:lnSpc>
              <a:tabLst>
                <a:tab algn="l" pos="0"/>
              </a:tabLst>
            </a:pPr>
            <a:r>
              <a:rPr b="1" lang="en-GB" sz="1800" spc="-1" strike="noStrike">
                <a:solidFill>
                  <a:srgbClr val="000000"/>
                </a:solidFill>
                <a:latin typeface="Calibri"/>
                <a:ea typeface="Calibri"/>
              </a:rPr>
              <a:t>PyCOMPSs</a:t>
            </a:r>
            <a:endParaRPr b="0" lang="en-US" sz="1800" spc="-1" strike="noStrike">
              <a:latin typeface="Arial"/>
            </a:endParaRPr>
          </a:p>
          <a:p>
            <a:pPr>
              <a:lnSpc>
                <a:spcPct val="100000"/>
              </a:lnSpc>
              <a:tabLst>
                <a:tab algn="l" pos="0"/>
              </a:tabLst>
            </a:pPr>
            <a:r>
              <a:rPr b="1" lang="en-GB" sz="1800" spc="-1" strike="noStrike">
                <a:solidFill>
                  <a:srgbClr val="000000"/>
                </a:solidFill>
                <a:latin typeface="Calibri"/>
                <a:ea typeface="Calibri"/>
              </a:rPr>
              <a:t>CWL</a:t>
            </a:r>
            <a:endParaRPr b="0" lang="en-US" sz="1800" spc="-1" strike="noStrike">
              <a:latin typeface="Arial"/>
            </a:endParaRPr>
          </a:p>
          <a:p>
            <a:pPr>
              <a:lnSpc>
                <a:spcPct val="100000"/>
              </a:lnSpc>
              <a:tabLst>
                <a:tab algn="l" pos="0"/>
              </a:tabLst>
            </a:pPr>
            <a:r>
              <a:rPr b="1" lang="en-GB" sz="1800" spc="-1" strike="noStrike">
                <a:solidFill>
                  <a:srgbClr val="000000"/>
                </a:solidFill>
                <a:latin typeface="Calibri"/>
                <a:ea typeface="Calibri"/>
              </a:rPr>
              <a: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Outline</a:t>
            </a:r>
            <a:endParaRPr b="0" lang="en-US" sz="4000" spc="-1" strike="noStrike">
              <a:solidFill>
                <a:srgbClr val="000000"/>
              </a:solidFill>
              <a:latin typeface="Arial"/>
            </a:endParaRPr>
          </a:p>
        </p:txBody>
      </p:sp>
      <p:sp>
        <p:nvSpPr>
          <p:cNvPr id="132" name="CustomShape 2"/>
          <p:cNvSpPr/>
          <p:nvPr/>
        </p:nvSpPr>
        <p:spPr>
          <a:xfrm>
            <a:off x="227520" y="978120"/>
            <a:ext cx="11795400" cy="5318280"/>
          </a:xfrm>
          <a:prstGeom prst="rect">
            <a:avLst/>
          </a:prstGeom>
          <a:noFill/>
          <a:ln>
            <a:noFill/>
          </a:ln>
        </p:spPr>
        <p:style>
          <a:lnRef idx="0"/>
          <a:fillRef idx="0"/>
          <a:effectRef idx="0"/>
          <a:fontRef idx="minor"/>
        </p:style>
        <p:txBody>
          <a:bodyPr>
            <a:noAutofit/>
          </a:bodyPr>
          <a:p>
            <a:pPr marL="457200" indent="-418680">
              <a:lnSpc>
                <a:spcPct val="150000"/>
              </a:lnSpc>
              <a:spcBef>
                <a:spcPts val="479"/>
              </a:spcBef>
              <a:buClr>
                <a:srgbClr val="000000"/>
              </a:buClr>
              <a:buFont typeface="Arial"/>
              <a:buChar char="●"/>
            </a:pPr>
            <a:r>
              <a:rPr b="0" lang="en-GB" sz="3000" spc="-1" strike="noStrike">
                <a:solidFill>
                  <a:srgbClr val="414141"/>
                </a:solidFill>
                <a:latin typeface="Arial"/>
                <a:ea typeface="Arial"/>
              </a:rPr>
              <a:t>Workflow managers, meta-schedulers, experiment managers</a:t>
            </a:r>
            <a:endParaRPr b="0" lang="en-US" sz="3000" spc="-1" strike="noStrike">
              <a:latin typeface="Arial"/>
            </a:endParaRPr>
          </a:p>
          <a:p>
            <a:pPr marL="457200" indent="-418680">
              <a:lnSpc>
                <a:spcPct val="150000"/>
              </a:lnSpc>
              <a:buClr>
                <a:srgbClr val="414141"/>
              </a:buClr>
              <a:buFont typeface="Arial"/>
              <a:buChar char="●"/>
            </a:pPr>
            <a:r>
              <a:rPr b="0" lang="en-GB" sz="3000" spc="-1" strike="noStrike">
                <a:solidFill>
                  <a:srgbClr val="414141"/>
                </a:solidFill>
                <a:latin typeface="Arial"/>
                <a:ea typeface="Arial"/>
              </a:rPr>
              <a:t>An overview</a:t>
            </a:r>
            <a:endParaRPr b="0" lang="en-US" sz="3000" spc="-1" strike="noStrike">
              <a:latin typeface="Arial"/>
            </a:endParaRPr>
          </a:p>
          <a:p>
            <a:pPr lvl="1" marL="914400" indent="-418680">
              <a:lnSpc>
                <a:spcPct val="150000"/>
              </a:lnSpc>
              <a:buClr>
                <a:srgbClr val="414141"/>
              </a:buClr>
              <a:buFont typeface="Arial"/>
              <a:buChar char="○"/>
            </a:pPr>
            <a:r>
              <a:rPr b="0" lang="en-GB" sz="3000" spc="-1" strike="noStrike">
                <a:solidFill>
                  <a:srgbClr val="414141"/>
                </a:solidFill>
                <a:latin typeface="Arial"/>
                <a:ea typeface="Arial"/>
              </a:rPr>
              <a:t>Autosubmit</a:t>
            </a:r>
            <a:endParaRPr b="0" lang="en-US" sz="3000" spc="-1" strike="noStrike">
              <a:latin typeface="Arial"/>
            </a:endParaRPr>
          </a:p>
          <a:p>
            <a:pPr lvl="1" marL="914400" indent="-418680">
              <a:lnSpc>
                <a:spcPct val="150000"/>
              </a:lnSpc>
              <a:buClr>
                <a:srgbClr val="414141"/>
              </a:buClr>
              <a:buFont typeface="Arial"/>
              <a:buChar char="○"/>
            </a:pPr>
            <a:r>
              <a:rPr b="0" lang="en-GB" sz="3000" spc="-1" strike="noStrike">
                <a:solidFill>
                  <a:srgbClr val="414141"/>
                </a:solidFill>
                <a:latin typeface="Arial"/>
                <a:ea typeface="Arial"/>
              </a:rPr>
              <a:t>Cylc</a:t>
            </a:r>
            <a:endParaRPr b="0" lang="en-US" sz="3000" spc="-1" strike="noStrike">
              <a:latin typeface="Arial"/>
            </a:endParaRPr>
          </a:p>
          <a:p>
            <a:pPr lvl="1" marL="914400" indent="-418680">
              <a:lnSpc>
                <a:spcPct val="150000"/>
              </a:lnSpc>
              <a:buClr>
                <a:srgbClr val="414141"/>
              </a:buClr>
              <a:buFont typeface="Arial"/>
              <a:buChar char="○"/>
            </a:pPr>
            <a:r>
              <a:rPr b="0" lang="en-GB" sz="3000" spc="-1" strike="noStrike">
                <a:solidFill>
                  <a:srgbClr val="414141"/>
                </a:solidFill>
                <a:latin typeface="Arial"/>
                <a:ea typeface="Arial"/>
              </a:rPr>
              <a:t>ecFlow</a:t>
            </a:r>
            <a:endParaRPr b="0" lang="en-US" sz="3000" spc="-1" strike="noStrike">
              <a:latin typeface="Arial"/>
            </a:endParaRPr>
          </a:p>
          <a:p>
            <a:pPr marL="457200" indent="-418680">
              <a:lnSpc>
                <a:spcPct val="150000"/>
              </a:lnSpc>
              <a:buClr>
                <a:srgbClr val="414141"/>
              </a:buClr>
              <a:buFont typeface="Arial"/>
              <a:buChar char="●"/>
            </a:pPr>
            <a:r>
              <a:rPr b="0" lang="en-GB" sz="3000" spc="-1" strike="noStrike">
                <a:solidFill>
                  <a:srgbClr val="414141"/>
                </a:solidFill>
                <a:latin typeface="Arial"/>
                <a:ea typeface="Arial"/>
              </a:rPr>
              <a:t>Final thoughts</a:t>
            </a:r>
            <a:endParaRPr b="0" lang="en-US" sz="3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1" name="Google Shape;234;g289134b1d11_38_27" descr=""/>
          <p:cNvPicPr/>
          <p:nvPr/>
        </p:nvPicPr>
        <p:blipFill>
          <a:blip r:embed="rId1"/>
          <a:stretch/>
        </p:blipFill>
        <p:spPr>
          <a:xfrm>
            <a:off x="0" y="0"/>
            <a:ext cx="12191760" cy="6857640"/>
          </a:xfrm>
          <a:prstGeom prst="rect">
            <a:avLst/>
          </a:prstGeom>
          <a:ln>
            <a:noFill/>
          </a:ln>
        </p:spPr>
      </p:pic>
      <p:sp>
        <p:nvSpPr>
          <p:cNvPr id="232" name="CustomShape 1"/>
          <p:cNvSpPr/>
          <p:nvPr/>
        </p:nvSpPr>
        <p:spPr>
          <a:xfrm>
            <a:off x="1716120" y="3009960"/>
            <a:ext cx="8818920" cy="838080"/>
          </a:xfrm>
          <a:prstGeom prst="rect">
            <a:avLst/>
          </a:prstGeom>
          <a:noFill/>
          <a:ln>
            <a:noFill/>
          </a:ln>
        </p:spPr>
        <p:style>
          <a:lnRef idx="0"/>
          <a:fillRef idx="0"/>
          <a:effectRef idx="0"/>
          <a:fontRef idx="minor"/>
        </p:style>
        <p:txBody>
          <a:bodyPr anchor="ctr">
            <a:noAutofit/>
          </a:bodyPr>
          <a:p>
            <a:pPr algn="ctr">
              <a:lnSpc>
                <a:spcPct val="90000"/>
              </a:lnSpc>
              <a:tabLst>
                <a:tab algn="l" pos="0"/>
              </a:tabLst>
            </a:pPr>
            <a:r>
              <a:rPr b="1" lang="en-GB" sz="6000" spc="-1" strike="noStrike">
                <a:solidFill>
                  <a:srgbClr val="124484"/>
                </a:solidFill>
                <a:latin typeface="Calibri"/>
                <a:ea typeface="Calibri"/>
              </a:rPr>
              <a:t>Cylc</a:t>
            </a:r>
            <a:endParaRPr b="0" lang="en-US" sz="6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Cylc</a:t>
            </a:r>
            <a:endParaRPr b="0" lang="en-US" sz="4000" spc="-1" strike="noStrike">
              <a:solidFill>
                <a:srgbClr val="000000"/>
              </a:solidFill>
              <a:latin typeface="Arial"/>
            </a:endParaRPr>
          </a:p>
        </p:txBody>
      </p:sp>
      <p:pic>
        <p:nvPicPr>
          <p:cNvPr id="234" name="Google Shape;242;g28bf934d61d_0_260" descr=""/>
          <p:cNvPicPr/>
          <p:nvPr/>
        </p:nvPicPr>
        <p:blipFill>
          <a:blip r:embed="rId1"/>
          <a:stretch/>
        </p:blipFill>
        <p:spPr>
          <a:xfrm>
            <a:off x="3198600" y="1053720"/>
            <a:ext cx="5641920" cy="550260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Cylc</a:t>
            </a:r>
            <a:endParaRPr b="0" lang="en-US" sz="4000" spc="-1" strike="noStrike">
              <a:solidFill>
                <a:srgbClr val="000000"/>
              </a:solidFill>
              <a:latin typeface="Arial"/>
            </a:endParaRPr>
          </a:p>
        </p:txBody>
      </p:sp>
      <p:sp>
        <p:nvSpPr>
          <p:cNvPr id="236" name="TextShape 2"/>
          <p:cNvSpPr txBox="1"/>
          <p:nvPr/>
        </p:nvSpPr>
        <p:spPr>
          <a:xfrm>
            <a:off x="603720" y="1514520"/>
            <a:ext cx="10984320" cy="4662360"/>
          </a:xfrm>
          <a:prstGeom prst="rect">
            <a:avLst/>
          </a:prstGeom>
          <a:noFill/>
          <a:ln>
            <a:noFill/>
          </a:ln>
        </p:spPr>
        <p:txBody>
          <a:bodyPr>
            <a:normAutofit fontScale="88000"/>
          </a:bodyPr>
          <a:p>
            <a:pPr>
              <a:lnSpc>
                <a:spcPct val="115000"/>
              </a:lnSpc>
              <a:spcBef>
                <a:spcPts val="1001"/>
              </a:spcBef>
              <a:tabLst>
                <a:tab algn="l" pos="0"/>
              </a:tabLst>
            </a:pPr>
            <a:r>
              <a:rPr b="0" lang="en-GB" sz="3000" spc="-1" strike="noStrike">
                <a:solidFill>
                  <a:srgbClr val="000000"/>
                </a:solidFill>
                <a:latin typeface="Arial"/>
                <a:ea typeface="Arial"/>
              </a:rPr>
              <a:t>Cylc (now Cylc Flow) is a workflow manager written in Python, created at NIWA, New Zealand, to manage NWP workflows.</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NIWA and MetOffice use it to manage a large number of HPC jobs every year. Cylc 8 was redesigned to use Python 3 with a new Web interface.</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It is the option with more features, and most modern UI. However, it is also the one with the steepest learning curve.</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GU</a:t>
            </a:r>
            <a:r>
              <a:rPr b="1" lang="en-GB" sz="4000" spc="-1" strike="noStrike">
                <a:solidFill>
                  <a:srgbClr val="124484"/>
                </a:solidFill>
                <a:latin typeface="Calibri"/>
                <a:ea typeface="Calibri"/>
              </a:rPr>
              <a:t>I </a:t>
            </a:r>
            <a:r>
              <a:rPr b="1" lang="en-GB" sz="4000" spc="-1" strike="noStrike">
                <a:solidFill>
                  <a:srgbClr val="124484"/>
                </a:solidFill>
                <a:latin typeface="Calibri"/>
                <a:ea typeface="Calibri"/>
              </a:rPr>
              <a:t>Scr</a:t>
            </a:r>
            <a:r>
              <a:rPr b="1" lang="en-GB" sz="4000" spc="-1" strike="noStrike">
                <a:solidFill>
                  <a:srgbClr val="124484"/>
                </a:solidFill>
                <a:latin typeface="Calibri"/>
                <a:ea typeface="Calibri"/>
              </a:rPr>
              <a:t>ee</a:t>
            </a:r>
            <a:r>
              <a:rPr b="1" lang="en-GB" sz="4000" spc="-1" strike="noStrike">
                <a:solidFill>
                  <a:srgbClr val="124484"/>
                </a:solidFill>
                <a:latin typeface="Calibri"/>
                <a:ea typeface="Calibri"/>
              </a:rPr>
              <a:t>ns</a:t>
            </a:r>
            <a:r>
              <a:rPr b="1" lang="en-GB" sz="4000" spc="-1" strike="noStrike">
                <a:solidFill>
                  <a:srgbClr val="124484"/>
                </a:solidFill>
                <a:latin typeface="Calibri"/>
                <a:ea typeface="Calibri"/>
              </a:rPr>
              <a:t>hot</a:t>
            </a:r>
            <a:endParaRPr b="0" lang="en-US" sz="4000" spc="-1" strike="noStrike">
              <a:solidFill>
                <a:srgbClr val="000000"/>
              </a:solidFill>
              <a:latin typeface="Arial"/>
            </a:endParaRPr>
          </a:p>
        </p:txBody>
      </p:sp>
      <p:pic>
        <p:nvPicPr>
          <p:cNvPr id="238" name="Google Shape;256;g1e9473f7ecd_0_8" descr=""/>
          <p:cNvPicPr/>
          <p:nvPr/>
        </p:nvPicPr>
        <p:blipFill>
          <a:blip r:embed="rId1"/>
          <a:stretch/>
        </p:blipFill>
        <p:spPr>
          <a:xfrm>
            <a:off x="2184480" y="806040"/>
            <a:ext cx="7822800" cy="524592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Configuration Screenshot</a:t>
            </a:r>
            <a:endParaRPr b="0" lang="en-US" sz="4000" spc="-1" strike="noStrike">
              <a:solidFill>
                <a:srgbClr val="000000"/>
              </a:solidFill>
              <a:latin typeface="Arial"/>
            </a:endParaRPr>
          </a:p>
        </p:txBody>
      </p:sp>
      <p:pic>
        <p:nvPicPr>
          <p:cNvPr id="240" name="Google Shape;263;g1e9473f7ecd_0_42" descr=""/>
          <p:cNvPicPr/>
          <p:nvPr/>
        </p:nvPicPr>
        <p:blipFill>
          <a:blip r:embed="rId1"/>
          <a:stretch/>
        </p:blipFill>
        <p:spPr>
          <a:xfrm>
            <a:off x="1486080" y="889920"/>
            <a:ext cx="9219960" cy="5077800"/>
          </a:xfrm>
          <a:prstGeom prst="rect">
            <a:avLst/>
          </a:prstGeom>
          <a:ln>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TUI</a:t>
            </a:r>
            <a:endParaRPr b="0" lang="en-US" sz="4000" spc="-1" strike="noStrike">
              <a:solidFill>
                <a:srgbClr val="000000"/>
              </a:solidFill>
              <a:latin typeface="Arial"/>
            </a:endParaRPr>
          </a:p>
        </p:txBody>
      </p:sp>
      <p:pic>
        <p:nvPicPr>
          <p:cNvPr id="242" name="Google Shape;270;g24e0e990a78_1_0" descr=""/>
          <p:cNvPicPr/>
          <p:nvPr/>
        </p:nvPicPr>
        <p:blipFill>
          <a:blip r:embed="rId1"/>
          <a:stretch/>
        </p:blipFill>
        <p:spPr>
          <a:xfrm>
            <a:off x="1542240" y="924480"/>
            <a:ext cx="9107640" cy="500904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Ji</a:t>
            </a:r>
            <a:r>
              <a:rPr b="1" lang="en-GB" sz="4000" spc="-1" strike="noStrike">
                <a:solidFill>
                  <a:srgbClr val="124484"/>
                </a:solidFill>
                <a:latin typeface="Calibri"/>
                <a:ea typeface="Calibri"/>
              </a:rPr>
              <a:t>nj</a:t>
            </a:r>
            <a:r>
              <a:rPr b="1" lang="en-GB" sz="4000" spc="-1" strike="noStrike">
                <a:solidFill>
                  <a:srgbClr val="124484"/>
                </a:solidFill>
                <a:latin typeface="Calibri"/>
                <a:ea typeface="Calibri"/>
              </a:rPr>
              <a:t>a2</a:t>
            </a:r>
            <a:endParaRPr b="0" lang="en-US" sz="4000" spc="-1" strike="noStrike">
              <a:solidFill>
                <a:srgbClr val="000000"/>
              </a:solidFill>
              <a:latin typeface="Arial"/>
            </a:endParaRPr>
          </a:p>
        </p:txBody>
      </p:sp>
      <p:sp>
        <p:nvSpPr>
          <p:cNvPr id="244"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Used in Cylc template scripts, Jinja allows users to customize their workflows using Python and importing Python modules.</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Users are able to add conditionals to their scripts, and control the execution of tasks, as well as modify the workflow graph.</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W</a:t>
            </a:r>
            <a:r>
              <a:rPr b="1" lang="en-GB" sz="4000" spc="-1" strike="noStrike">
                <a:solidFill>
                  <a:srgbClr val="124484"/>
                </a:solidFill>
                <a:latin typeface="Calibri"/>
                <a:ea typeface="Calibri"/>
              </a:rPr>
              <a:t>or</a:t>
            </a:r>
            <a:r>
              <a:rPr b="1" lang="en-GB" sz="4000" spc="-1" strike="noStrike">
                <a:solidFill>
                  <a:srgbClr val="124484"/>
                </a:solidFill>
                <a:latin typeface="Calibri"/>
                <a:ea typeface="Calibri"/>
              </a:rPr>
              <a:t>k</a:t>
            </a:r>
            <a:r>
              <a:rPr b="1" lang="en-GB" sz="4000" spc="-1" strike="noStrike">
                <a:solidFill>
                  <a:srgbClr val="124484"/>
                </a:solidFill>
                <a:latin typeface="Calibri"/>
                <a:ea typeface="Calibri"/>
              </a:rPr>
              <a:t>fl</a:t>
            </a:r>
            <a:r>
              <a:rPr b="1" lang="en-GB" sz="4000" spc="-1" strike="noStrike">
                <a:solidFill>
                  <a:srgbClr val="124484"/>
                </a:solidFill>
                <a:latin typeface="Calibri"/>
                <a:ea typeface="Calibri"/>
              </a:rPr>
              <a:t>o</a:t>
            </a:r>
            <a:r>
              <a:rPr b="1" lang="en-GB" sz="4000" spc="-1" strike="noStrike">
                <a:solidFill>
                  <a:srgbClr val="124484"/>
                </a:solidFill>
                <a:latin typeface="Calibri"/>
                <a:ea typeface="Calibri"/>
              </a:rPr>
              <a:t>w </a:t>
            </a:r>
            <a:r>
              <a:rPr b="1" lang="en-GB" sz="4000" spc="-1" strike="noStrike">
                <a:solidFill>
                  <a:srgbClr val="124484"/>
                </a:solidFill>
                <a:latin typeface="Calibri"/>
                <a:ea typeface="Calibri"/>
              </a:rPr>
              <a:t>lif</a:t>
            </a:r>
            <a:r>
              <a:rPr b="1" lang="en-GB" sz="4000" spc="-1" strike="noStrike">
                <a:solidFill>
                  <a:srgbClr val="124484"/>
                </a:solidFill>
                <a:latin typeface="Calibri"/>
                <a:ea typeface="Calibri"/>
              </a:rPr>
              <a:t>ec</a:t>
            </a:r>
            <a:r>
              <a:rPr b="1" lang="en-GB" sz="4000" spc="-1" strike="noStrike">
                <a:solidFill>
                  <a:srgbClr val="124484"/>
                </a:solidFill>
                <a:latin typeface="Calibri"/>
                <a:ea typeface="Calibri"/>
              </a:rPr>
              <a:t>yc</a:t>
            </a:r>
            <a:r>
              <a:rPr b="1" lang="en-GB" sz="4000" spc="-1" strike="noStrike">
                <a:solidFill>
                  <a:srgbClr val="124484"/>
                </a:solidFill>
                <a:latin typeface="Calibri"/>
                <a:ea typeface="Calibri"/>
              </a:rPr>
              <a:t>le </a:t>
            </a:r>
            <a:r>
              <a:rPr b="1" lang="en-GB" sz="4000" spc="-1" strike="noStrike">
                <a:solidFill>
                  <a:srgbClr val="124484"/>
                </a:solidFill>
                <a:latin typeface="Calibri"/>
                <a:ea typeface="Calibri"/>
              </a:rPr>
              <a:t>ho</a:t>
            </a:r>
            <a:r>
              <a:rPr b="1" lang="en-GB" sz="4000" spc="-1" strike="noStrike">
                <a:solidFill>
                  <a:srgbClr val="124484"/>
                </a:solidFill>
                <a:latin typeface="Calibri"/>
                <a:ea typeface="Calibri"/>
              </a:rPr>
              <a:t>ok</a:t>
            </a:r>
            <a:r>
              <a:rPr b="1" lang="en-GB" sz="4000" spc="-1" strike="noStrike">
                <a:solidFill>
                  <a:srgbClr val="124484"/>
                </a:solidFill>
                <a:latin typeface="Calibri"/>
                <a:ea typeface="Calibri"/>
              </a:rPr>
              <a:t>s</a:t>
            </a:r>
            <a:endParaRPr b="0" lang="en-US" sz="4000" spc="-1" strike="noStrike">
              <a:solidFill>
                <a:srgbClr val="000000"/>
              </a:solidFill>
              <a:latin typeface="Arial"/>
            </a:endParaRPr>
          </a:p>
        </p:txBody>
      </p:sp>
      <p:sp>
        <p:nvSpPr>
          <p:cNvPr id="246" name="TextShape 2"/>
          <p:cNvSpPr txBox="1"/>
          <p:nvPr/>
        </p:nvSpPr>
        <p:spPr>
          <a:xfrm>
            <a:off x="603720" y="1514520"/>
            <a:ext cx="10984320" cy="4662360"/>
          </a:xfrm>
          <a:prstGeom prst="rect">
            <a:avLst/>
          </a:prstGeom>
          <a:noFill/>
          <a:ln>
            <a:noFill/>
          </a:ln>
        </p:spPr>
        <p:txBody>
          <a:bodyPr>
            <a:normAutofit fontScale="48000"/>
          </a:bodyPr>
          <a:p>
            <a:pPr>
              <a:lnSpc>
                <a:spcPct val="115000"/>
              </a:lnSpc>
              <a:spcBef>
                <a:spcPts val="1001"/>
              </a:spcBef>
              <a:tabLst>
                <a:tab algn="l" pos="0"/>
              </a:tabLst>
            </a:pPr>
            <a:r>
              <a:rPr b="0" lang="en-GB" sz="3000" spc="-1" strike="noStrike">
                <a:solidFill>
                  <a:srgbClr val="000000"/>
                </a:solidFill>
                <a:latin typeface="Arial"/>
                <a:ea typeface="Arial"/>
              </a:rPr>
              <a:t>Users are able to execute actions based on certain </a:t>
            </a:r>
            <a:r>
              <a:rPr b="1" lang="en-GB" sz="3000" spc="-1" strike="noStrike">
                <a:solidFill>
                  <a:srgbClr val="000000"/>
                </a:solidFill>
                <a:latin typeface="Arial"/>
                <a:ea typeface="Arial"/>
              </a:rPr>
              <a:t>workflow lifecycle</a:t>
            </a:r>
            <a:r>
              <a:rPr b="0" lang="en-GB" sz="3000" spc="-1" strike="noStrike">
                <a:solidFill>
                  <a:srgbClr val="000000"/>
                </a:solidFill>
                <a:latin typeface="Arial"/>
                <a:ea typeface="Arial"/>
              </a:rPr>
              <a:t> stages, through event handlers.</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marL="457200" indent="-361440">
              <a:lnSpc>
                <a:spcPct val="115000"/>
              </a:lnSpc>
              <a:spcBef>
                <a:spcPts val="1001"/>
              </a:spcBef>
              <a:buClr>
                <a:srgbClr val="000000"/>
              </a:buClr>
              <a:buFont typeface="Arial"/>
              <a:buChar char="●"/>
              <a:tabLst>
                <a:tab algn="l" pos="0"/>
              </a:tabLst>
            </a:pPr>
            <a:r>
              <a:rPr b="0" lang="en-GB" sz="3000" spc="-1" strike="noStrike">
                <a:solidFill>
                  <a:srgbClr val="000000"/>
                </a:solidFill>
                <a:latin typeface="Arial"/>
                <a:ea typeface="Arial"/>
              </a:rPr>
              <a:t>Startup</a:t>
            </a:r>
            <a:endParaRPr b="0" lang="en-US" sz="3000" spc="-1" strike="noStrike">
              <a:solidFill>
                <a:srgbClr val="000000"/>
              </a:solidFill>
              <a:latin typeface="Arial"/>
            </a:endParaRPr>
          </a:p>
          <a:p>
            <a:pPr marL="457200" indent="-361440">
              <a:lnSpc>
                <a:spcPct val="115000"/>
              </a:lnSpc>
              <a:buClr>
                <a:srgbClr val="000000"/>
              </a:buClr>
              <a:buFont typeface="Arial"/>
              <a:buChar char="●"/>
              <a:tabLst>
                <a:tab algn="l" pos="0"/>
              </a:tabLst>
            </a:pPr>
            <a:r>
              <a:rPr b="0" lang="en-GB" sz="3000" spc="-1" strike="noStrike">
                <a:solidFill>
                  <a:srgbClr val="000000"/>
                </a:solidFill>
                <a:latin typeface="Arial"/>
                <a:ea typeface="Arial"/>
              </a:rPr>
              <a:t>Shutdown</a:t>
            </a:r>
            <a:endParaRPr b="0" lang="en-US" sz="3000" spc="-1" strike="noStrike">
              <a:solidFill>
                <a:srgbClr val="000000"/>
              </a:solidFill>
              <a:latin typeface="Arial"/>
            </a:endParaRPr>
          </a:p>
          <a:p>
            <a:pPr marL="457200" indent="-361440">
              <a:lnSpc>
                <a:spcPct val="115000"/>
              </a:lnSpc>
              <a:buClr>
                <a:srgbClr val="000000"/>
              </a:buClr>
              <a:buFont typeface="Arial"/>
              <a:buChar char="●"/>
              <a:tabLst>
                <a:tab algn="l" pos="0"/>
              </a:tabLst>
            </a:pPr>
            <a:r>
              <a:rPr b="0" lang="en-GB" sz="3000" spc="-1" strike="noStrike">
                <a:solidFill>
                  <a:srgbClr val="000000"/>
                </a:solidFill>
                <a:latin typeface="Arial"/>
                <a:ea typeface="Arial"/>
              </a:rPr>
              <a:t>Abort</a:t>
            </a:r>
            <a:endParaRPr b="0" lang="en-US" sz="3000" spc="-1" strike="noStrike">
              <a:solidFill>
                <a:srgbClr val="000000"/>
              </a:solidFill>
              <a:latin typeface="Arial"/>
            </a:endParaRPr>
          </a:p>
          <a:p>
            <a:pPr marL="457200" indent="-361440">
              <a:lnSpc>
                <a:spcPct val="115000"/>
              </a:lnSpc>
              <a:buClr>
                <a:srgbClr val="000000"/>
              </a:buClr>
              <a:buFont typeface="Arial"/>
              <a:buChar char="●"/>
              <a:tabLst>
                <a:tab algn="l" pos="0"/>
              </a:tabLst>
            </a:pPr>
            <a:r>
              <a:rPr b="0" lang="en-GB" sz="3000" spc="-1" strike="noStrike">
                <a:solidFill>
                  <a:srgbClr val="000000"/>
                </a:solidFill>
                <a:latin typeface="Arial"/>
                <a:ea typeface="Arial"/>
              </a:rPr>
              <a:t>Workflow timeout</a:t>
            </a:r>
            <a:endParaRPr b="0" lang="en-US" sz="3000" spc="-1" strike="noStrike">
              <a:solidFill>
                <a:srgbClr val="000000"/>
              </a:solidFill>
              <a:latin typeface="Arial"/>
            </a:endParaRPr>
          </a:p>
          <a:p>
            <a:pPr marL="457200" indent="-361440">
              <a:lnSpc>
                <a:spcPct val="115000"/>
              </a:lnSpc>
              <a:buClr>
                <a:srgbClr val="000000"/>
              </a:buClr>
              <a:buFont typeface="Arial"/>
              <a:buChar char="●"/>
              <a:tabLst>
                <a:tab algn="l" pos="0"/>
              </a:tabLst>
            </a:pPr>
            <a:r>
              <a:rPr b="0" lang="en-GB" sz="3000" spc="-1" strike="noStrike">
                <a:solidFill>
                  <a:srgbClr val="000000"/>
                </a:solidFill>
                <a:latin typeface="Arial"/>
                <a:ea typeface="Arial"/>
              </a:rPr>
              <a:t>Stall</a:t>
            </a:r>
            <a:endParaRPr b="0" lang="en-US" sz="3000" spc="-1" strike="noStrike">
              <a:solidFill>
                <a:srgbClr val="000000"/>
              </a:solidFill>
              <a:latin typeface="Arial"/>
            </a:endParaRPr>
          </a:p>
          <a:p>
            <a:pPr marL="457200" indent="-361440">
              <a:lnSpc>
                <a:spcPct val="115000"/>
              </a:lnSpc>
              <a:buClr>
                <a:srgbClr val="000000"/>
              </a:buClr>
              <a:buFont typeface="Arial"/>
              <a:buChar char="●"/>
              <a:tabLst>
                <a:tab algn="l" pos="0"/>
              </a:tabLst>
            </a:pPr>
            <a:r>
              <a:rPr b="0" lang="en-GB" sz="3000" spc="-1" strike="noStrike">
                <a:solidFill>
                  <a:srgbClr val="000000"/>
                </a:solidFill>
                <a:latin typeface="Arial"/>
                <a:ea typeface="Arial"/>
              </a:rPr>
              <a:t>Stall timeout</a:t>
            </a:r>
            <a:endParaRPr b="0" lang="en-US" sz="3000" spc="-1" strike="noStrike">
              <a:solidFill>
                <a:srgbClr val="000000"/>
              </a:solidFill>
              <a:latin typeface="Arial"/>
            </a:endParaRPr>
          </a:p>
          <a:p>
            <a:pPr marL="457200" indent="-361440">
              <a:lnSpc>
                <a:spcPct val="115000"/>
              </a:lnSpc>
              <a:buClr>
                <a:srgbClr val="000000"/>
              </a:buClr>
              <a:buFont typeface="Arial"/>
              <a:buChar char="●"/>
              <a:tabLst>
                <a:tab algn="l" pos="0"/>
              </a:tabLst>
            </a:pPr>
            <a:r>
              <a:rPr b="0" lang="en-GB" sz="3000" spc="-1" strike="noStrike">
                <a:solidFill>
                  <a:srgbClr val="000000"/>
                </a:solidFill>
                <a:latin typeface="Arial"/>
                <a:ea typeface="Arial"/>
              </a:rPr>
              <a:t>Inactivity timeout</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It also supports </a:t>
            </a:r>
            <a:r>
              <a:rPr b="1" lang="en-GB" sz="3000" spc="-1" strike="noStrike">
                <a:solidFill>
                  <a:srgbClr val="000000"/>
                </a:solidFill>
                <a:latin typeface="Arial"/>
                <a:ea typeface="Arial"/>
              </a:rPr>
              <a:t>task</a:t>
            </a:r>
            <a:r>
              <a:rPr b="0" lang="en-GB" sz="3000" spc="-1" strike="noStrike">
                <a:solidFill>
                  <a:srgbClr val="000000"/>
                </a:solidFill>
                <a:latin typeface="Arial"/>
                <a:ea typeface="Arial"/>
              </a:rPr>
              <a:t> lifecycle event handlers (with other stages for Tasks).</a:t>
            </a:r>
            <a:b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Cycles, Repeats</a:t>
            </a:r>
            <a:endParaRPr b="0" lang="en-US" sz="4000" spc="-1" strike="noStrike">
              <a:solidFill>
                <a:srgbClr val="000000"/>
              </a:solidFill>
              <a:latin typeface="Arial"/>
            </a:endParaRPr>
          </a:p>
        </p:txBody>
      </p:sp>
      <p:sp>
        <p:nvSpPr>
          <p:cNvPr id="248"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As both Cylc and ecFlow were developed for running operational NWP workflows, both support </a:t>
            </a:r>
            <a:r>
              <a:rPr b="1" lang="en-GB" sz="3000" spc="-1" strike="noStrike">
                <a:solidFill>
                  <a:srgbClr val="000000"/>
                </a:solidFill>
                <a:latin typeface="Arial"/>
                <a:ea typeface="Arial"/>
              </a:rPr>
              <a:t>repeats, or cycles</a:t>
            </a:r>
            <a:r>
              <a:rPr b="0" lang="en-GB" sz="3000" spc="-1" strike="noStrike">
                <a:solidFill>
                  <a:srgbClr val="000000"/>
                </a:solidFill>
                <a:latin typeface="Arial"/>
                <a:ea typeface="Arial"/>
              </a:rPr>
              <a:t>.</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This way you are able to execute the same workflow multiple times, scheduling as many tasks as soon as possible (e.g. you can start tasks of the second cycle before the first has completed).</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9" name="Google Shape;297;g28bf934d61d_0_126" descr=""/>
          <p:cNvPicPr/>
          <p:nvPr/>
        </p:nvPicPr>
        <p:blipFill>
          <a:blip r:embed="rId1"/>
          <a:stretch/>
        </p:blipFill>
        <p:spPr>
          <a:xfrm>
            <a:off x="919800" y="726120"/>
            <a:ext cx="2489040" cy="5160600"/>
          </a:xfrm>
          <a:prstGeom prst="rect">
            <a:avLst/>
          </a:prstGeom>
          <a:ln>
            <a:noFill/>
          </a:ln>
        </p:spPr>
      </p:pic>
      <p:sp>
        <p:nvSpPr>
          <p:cNvPr id="250"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Cycles, Repeats</a:t>
            </a:r>
            <a:endParaRPr b="0" lang="en-US" sz="4000" spc="-1" strike="noStrike">
              <a:solidFill>
                <a:srgbClr val="000000"/>
              </a:solidFill>
              <a:latin typeface="Arial"/>
            </a:endParaRPr>
          </a:p>
        </p:txBody>
      </p:sp>
      <p:pic>
        <p:nvPicPr>
          <p:cNvPr id="251" name="Google Shape;299;g28bf934d61d_0_126" descr=""/>
          <p:cNvPicPr/>
          <p:nvPr/>
        </p:nvPicPr>
        <p:blipFill>
          <a:blip r:embed="rId2"/>
          <a:stretch/>
        </p:blipFill>
        <p:spPr>
          <a:xfrm>
            <a:off x="3782880" y="1034280"/>
            <a:ext cx="4105080" cy="1123560"/>
          </a:xfrm>
          <a:prstGeom prst="rect">
            <a:avLst/>
          </a:prstGeom>
          <a:ln>
            <a:noFill/>
          </a:ln>
        </p:spPr>
      </p:pic>
      <p:pic>
        <p:nvPicPr>
          <p:cNvPr id="252" name="Google Shape;300;g28bf934d61d_0_126" descr=""/>
          <p:cNvPicPr/>
          <p:nvPr/>
        </p:nvPicPr>
        <p:blipFill>
          <a:blip r:embed="rId3"/>
          <a:stretch/>
        </p:blipFill>
        <p:spPr>
          <a:xfrm>
            <a:off x="3782880" y="2352600"/>
            <a:ext cx="6903720" cy="3802320"/>
          </a:xfrm>
          <a:prstGeom prst="rect">
            <a:avLst/>
          </a:prstGeom>
          <a:ln>
            <a:noFill/>
          </a:ln>
        </p:spPr>
      </p:pic>
      <p:sp>
        <p:nvSpPr>
          <p:cNvPr id="253" name="CustomShape 2"/>
          <p:cNvSpPr/>
          <p:nvPr/>
        </p:nvSpPr>
        <p:spPr>
          <a:xfrm>
            <a:off x="8095320" y="1055160"/>
            <a:ext cx="3518640" cy="822600"/>
          </a:xfrm>
          <a:prstGeom prst="rect">
            <a:avLst/>
          </a:prstGeom>
          <a:noFill/>
          <a:ln>
            <a:noFill/>
          </a:ln>
        </p:spPr>
        <p:style>
          <a:lnRef idx="0"/>
          <a:fillRef idx="0"/>
          <a:effectRef idx="0"/>
          <a:fontRef idx="minor"/>
        </p:style>
        <p:txBody>
          <a:bodyPr tIns="91440" bIns="91440">
            <a:spAutoFit/>
          </a:bodyPr>
          <a:p>
            <a:pPr>
              <a:lnSpc>
                <a:spcPct val="100000"/>
              </a:lnSpc>
              <a:tabLst>
                <a:tab algn="l" pos="0"/>
              </a:tabLst>
            </a:pPr>
            <a:r>
              <a:rPr b="0" lang="en-GB" sz="1400" spc="-1" strike="noStrike">
                <a:solidFill>
                  <a:srgbClr val="000000"/>
                </a:solidFill>
                <a:latin typeface="Calibri"/>
                <a:ea typeface="Calibri"/>
              </a:rPr>
              <a:t>Left: Cylc cycling integer cycle points</a:t>
            </a:r>
            <a:endParaRPr b="0" lang="en-US" sz="1400" spc="-1" strike="noStrike">
              <a:latin typeface="Arial"/>
            </a:endParaRPr>
          </a:p>
          <a:p>
            <a:pPr>
              <a:lnSpc>
                <a:spcPct val="100000"/>
              </a:lnSpc>
              <a:tabLst>
                <a:tab algn="l" pos="0"/>
              </a:tabLst>
            </a:pPr>
            <a:r>
              <a:rPr b="0" lang="en-GB" sz="1400" spc="-1" strike="noStrike">
                <a:solidFill>
                  <a:srgbClr val="000000"/>
                </a:solidFill>
                <a:latin typeface="Calibri"/>
                <a:ea typeface="Calibri"/>
              </a:rPr>
              <a:t>Middle: ecFlow cron triggers</a:t>
            </a:r>
            <a:endParaRPr b="0" lang="en-US" sz="1400" spc="-1" strike="noStrike">
              <a:latin typeface="Arial"/>
            </a:endParaRPr>
          </a:p>
          <a:p>
            <a:pPr>
              <a:lnSpc>
                <a:spcPct val="100000"/>
              </a:lnSpc>
              <a:tabLst>
                <a:tab algn="l" pos="0"/>
              </a:tabLst>
            </a:pPr>
            <a:r>
              <a:rPr b="0" lang="en-GB" sz="1400" spc="-1" strike="noStrike">
                <a:solidFill>
                  <a:srgbClr val="000000"/>
                </a:solidFill>
                <a:latin typeface="Calibri"/>
                <a:ea typeface="Calibri"/>
              </a:rPr>
              <a:t>Bottom: ecFlow Repeats</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Google Shape;54;p3" descr=""/>
          <p:cNvPicPr/>
          <p:nvPr/>
        </p:nvPicPr>
        <p:blipFill>
          <a:blip r:embed="rId1"/>
          <a:stretch/>
        </p:blipFill>
        <p:spPr>
          <a:xfrm>
            <a:off x="0" y="0"/>
            <a:ext cx="12191760" cy="6857640"/>
          </a:xfrm>
          <a:prstGeom prst="rect">
            <a:avLst/>
          </a:prstGeom>
          <a:ln>
            <a:noFill/>
          </a:ln>
        </p:spPr>
      </p:pic>
      <p:sp>
        <p:nvSpPr>
          <p:cNvPr id="134" name="CustomShape 1"/>
          <p:cNvSpPr/>
          <p:nvPr/>
        </p:nvSpPr>
        <p:spPr>
          <a:xfrm>
            <a:off x="1716120" y="3009960"/>
            <a:ext cx="8818920" cy="838080"/>
          </a:xfrm>
          <a:prstGeom prst="rect">
            <a:avLst/>
          </a:prstGeom>
          <a:noFill/>
          <a:ln>
            <a:noFill/>
          </a:ln>
        </p:spPr>
        <p:style>
          <a:lnRef idx="0"/>
          <a:fillRef idx="0"/>
          <a:effectRef idx="0"/>
          <a:fontRef idx="minor"/>
        </p:style>
        <p:txBody>
          <a:bodyPr anchor="ctr">
            <a:noAutofit/>
          </a:bodyPr>
          <a:p>
            <a:pPr algn="ctr">
              <a:lnSpc>
                <a:spcPct val="90000"/>
              </a:lnSpc>
              <a:tabLst>
                <a:tab algn="l" pos="0"/>
              </a:tabLst>
            </a:pPr>
            <a:r>
              <a:rPr b="1" lang="en-GB" sz="6000" spc="-1" strike="noStrike">
                <a:solidFill>
                  <a:srgbClr val="124484"/>
                </a:solidFill>
                <a:latin typeface="Calibri"/>
                <a:ea typeface="Calibri"/>
              </a:rPr>
              <a:t>Workflow managers, meta schedulers, experiment managers</a:t>
            </a:r>
            <a:endParaRPr b="0" lang="en-US" sz="60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Advanced Cycling</a:t>
            </a:r>
            <a:endParaRPr b="0" lang="en-US" sz="4000" spc="-1" strike="noStrike">
              <a:solidFill>
                <a:srgbClr val="000000"/>
              </a:solidFill>
              <a:latin typeface="Arial"/>
            </a:endParaRPr>
          </a:p>
        </p:txBody>
      </p:sp>
      <p:sp>
        <p:nvSpPr>
          <p:cNvPr id="255" name="TextShape 2"/>
          <p:cNvSpPr txBox="1"/>
          <p:nvPr/>
        </p:nvSpPr>
        <p:spPr>
          <a:xfrm>
            <a:off x="603720" y="1514520"/>
            <a:ext cx="10984320" cy="4662360"/>
          </a:xfrm>
          <a:prstGeom prst="rect">
            <a:avLst/>
          </a:prstGeom>
          <a:noFill/>
          <a:ln>
            <a:noFill/>
          </a:ln>
        </p:spPr>
        <p:txBody>
          <a:bodyPr>
            <a:normAutofit fontScale="88000"/>
          </a:bodyPr>
          <a:p>
            <a:pPr>
              <a:lnSpc>
                <a:spcPct val="115000"/>
              </a:lnSpc>
              <a:spcBef>
                <a:spcPts val="1001"/>
              </a:spcBef>
              <a:tabLst>
                <a:tab algn="l" pos="0"/>
              </a:tabLst>
            </a:pPr>
            <a:r>
              <a:rPr b="0" lang="en-GB" sz="3000" spc="-1" strike="noStrike">
                <a:solidFill>
                  <a:srgbClr val="000000"/>
                </a:solidFill>
                <a:latin typeface="Arial"/>
                <a:ea typeface="Arial"/>
              </a:rPr>
              <a:t>Cycles in Cylc can be based on </a:t>
            </a:r>
            <a:r>
              <a:rPr b="1" lang="en-GB" sz="3000" spc="-1" strike="noStrike">
                <a:solidFill>
                  <a:srgbClr val="000000"/>
                </a:solidFill>
                <a:latin typeface="Arial"/>
                <a:ea typeface="Arial"/>
              </a:rPr>
              <a:t>ISO 8601</a:t>
            </a:r>
            <a:r>
              <a:rPr b="0" lang="en-GB" sz="3000" spc="-1" strike="noStrike">
                <a:solidFill>
                  <a:srgbClr val="000000"/>
                </a:solidFill>
                <a:latin typeface="Arial"/>
                <a:ea typeface="Arial"/>
              </a:rPr>
              <a:t> dates and periods </a:t>
            </a:r>
            <a:r>
              <a:rPr b="0" lang="en-GB" sz="3000" spc="-1" strike="noStrike">
                <a:solidFill>
                  <a:srgbClr val="000000"/>
                </a:solidFill>
                <a:latin typeface="Arial"/>
                <a:ea typeface="Arial"/>
              </a:rPr>
              <a:t>(with isodatetime library), or integers.</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Cylc unrolls the cycle loop to create a non-cycling workflow </a:t>
            </a:r>
            <a:r>
              <a:rPr b="0" lang="en-GB" sz="3000" spc="-1" strike="noStrike">
                <a:solidFill>
                  <a:srgbClr val="000000"/>
                </a:solidFill>
                <a:latin typeface="Arial"/>
                <a:ea typeface="Arial"/>
              </a:rPr>
              <a:t>composed of repeating tasks - </a:t>
            </a:r>
            <a:r>
              <a:rPr b="1" lang="en-GB" sz="3000" spc="-1" strike="noStrike">
                <a:solidFill>
                  <a:srgbClr val="000000"/>
                </a:solidFill>
                <a:latin typeface="Arial"/>
                <a:ea typeface="Arial"/>
              </a:rPr>
              <a:t>no barrier between cycles</a:t>
            </a:r>
            <a:r>
              <a:rPr b="0" lang="en-GB" sz="3000" spc="-1" strike="noStrike">
                <a:solidFill>
                  <a:srgbClr val="000000"/>
                </a:solidFill>
                <a:latin typeface="Arial"/>
                <a:ea typeface="Arial"/>
              </a:rPr>
              <a:t>.</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It is also the only one that handles </a:t>
            </a:r>
            <a:r>
              <a:rPr b="1" lang="en-GB" sz="3000" spc="-1" strike="noStrike">
                <a:solidFill>
                  <a:srgbClr val="000000"/>
                </a:solidFill>
                <a:latin typeface="Arial"/>
                <a:ea typeface="Arial"/>
              </a:rPr>
              <a:t>advanced cycling</a:t>
            </a:r>
            <a:r>
              <a:rPr b="0" lang="en-GB" sz="3000" spc="-1" strike="noStrike">
                <a:solidFill>
                  <a:srgbClr val="000000"/>
                </a:solidFill>
                <a:latin typeface="Arial"/>
                <a:ea typeface="Arial"/>
              </a:rPr>
              <a:t>, e.g. a -&gt; </a:t>
            </a:r>
            <a:r>
              <a:rPr b="0" lang="en-GB" sz="3000" spc="-1" strike="noStrike">
                <a:solidFill>
                  <a:srgbClr val="000000"/>
                </a:solidFill>
                <a:latin typeface="Arial"/>
                <a:ea typeface="Arial"/>
              </a:rPr>
              <a:t>a (actually a.1 -&gt; a.2, or with dates), and multiple &amp; merging </a:t>
            </a:r>
            <a:r>
              <a:rPr b="0" lang="en-GB" sz="3000" spc="-1" strike="noStrike">
                <a:solidFill>
                  <a:srgbClr val="000000"/>
                </a:solidFill>
                <a:latin typeface="Arial"/>
                <a:ea typeface="Arial"/>
              </a:rPr>
              <a:t>“flows”.</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6" name="Google Shape;314;g28bf934d61d_0_102" descr=""/>
          <p:cNvPicPr/>
          <p:nvPr/>
        </p:nvPicPr>
        <p:blipFill>
          <a:blip r:embed="rId1"/>
          <a:stretch/>
        </p:blipFill>
        <p:spPr>
          <a:xfrm>
            <a:off x="1807560" y="828720"/>
            <a:ext cx="2508120" cy="5200200"/>
          </a:xfrm>
          <a:prstGeom prst="rect">
            <a:avLst/>
          </a:prstGeom>
          <a:ln>
            <a:noFill/>
          </a:ln>
        </p:spPr>
      </p:pic>
      <p:sp>
        <p:nvSpPr>
          <p:cNvPr id="257"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Advanced Cycling</a:t>
            </a:r>
            <a:endParaRPr b="0" lang="en-US" sz="4000" spc="-1" strike="noStrike">
              <a:solidFill>
                <a:srgbClr val="000000"/>
              </a:solidFill>
              <a:latin typeface="Arial"/>
            </a:endParaRPr>
          </a:p>
        </p:txBody>
      </p:sp>
      <p:sp>
        <p:nvSpPr>
          <p:cNvPr id="258" name="TextShape 2"/>
          <p:cNvSpPr txBox="1"/>
          <p:nvPr/>
        </p:nvSpPr>
        <p:spPr>
          <a:xfrm>
            <a:off x="5041800" y="1514520"/>
            <a:ext cx="6546240" cy="4662360"/>
          </a:xfrm>
          <a:prstGeom prst="rect">
            <a:avLst/>
          </a:prstGeom>
          <a:noFill/>
          <a:ln>
            <a:noFill/>
          </a:ln>
        </p:spPr>
        <p:txBody>
          <a:bodyPr>
            <a:normAutofit fontScale="51000"/>
          </a:bodyPr>
          <a:p>
            <a:pPr>
              <a:lnSpc>
                <a:spcPct val="115000"/>
              </a:lnSpc>
              <a:spcBef>
                <a:spcPts val="1001"/>
              </a:spcBef>
              <a:tabLst>
                <a:tab algn="l" pos="0"/>
              </a:tabLst>
            </a:pPr>
            <a:r>
              <a:rPr b="0" lang="en-GB" sz="3000" spc="-1" strike="noStrike">
                <a:solidFill>
                  <a:srgbClr val="000000"/>
                </a:solidFill>
                <a:latin typeface="Arial"/>
                <a:ea typeface="Arial"/>
              </a:rPr>
              <a:t>A flow is a single logical run through the graph. Cylc supports multiple concurrent flows over the same graph.</a:t>
            </a:r>
            <a:endParaRPr b="0" lang="en-US" sz="3000" spc="-1" strike="noStrike">
              <a:solidFill>
                <a:srgbClr val="000000"/>
              </a:solidFill>
              <a:latin typeface="Arial"/>
            </a:endParaRPr>
          </a:p>
          <a:p>
            <a:pPr marL="457200" indent="-375840">
              <a:lnSpc>
                <a:spcPct val="115000"/>
              </a:lnSpc>
              <a:spcBef>
                <a:spcPts val="1001"/>
              </a:spcBef>
              <a:buClr>
                <a:srgbClr val="000000"/>
              </a:buClr>
              <a:buFont typeface="Arial"/>
              <a:buChar char="•"/>
              <a:tabLst>
                <a:tab algn="l" pos="0"/>
              </a:tabLst>
            </a:pPr>
            <a:r>
              <a:rPr b="0" lang="en-GB" sz="3000" spc="-1" strike="noStrike">
                <a:solidFill>
                  <a:srgbClr val="000000"/>
                </a:solidFill>
                <a:latin typeface="Arial"/>
                <a:ea typeface="Arial"/>
              </a:rPr>
              <a:t>In a single flow</a:t>
            </a:r>
            <a:endParaRPr b="0" lang="en-US" sz="3000" spc="-1" strike="noStrike">
              <a:solidFill>
                <a:srgbClr val="000000"/>
              </a:solidFill>
              <a:latin typeface="Arial"/>
            </a:endParaRPr>
          </a:p>
          <a:p>
            <a:pPr lvl="1" marL="914400" indent="-375840">
              <a:lnSpc>
                <a:spcPct val="115000"/>
              </a:lnSpc>
              <a:buClr>
                <a:srgbClr val="000000"/>
              </a:buClr>
              <a:buFont typeface="Arial"/>
              <a:buChar char="•"/>
              <a:tabLst>
                <a:tab algn="l" pos="0"/>
              </a:tabLst>
            </a:pPr>
            <a:r>
              <a:rPr b="0" lang="en-GB" sz="3000" spc="-1" strike="noStrike">
                <a:solidFill>
                  <a:srgbClr val="000000"/>
                </a:solidFill>
                <a:latin typeface="Arial"/>
                <a:ea typeface="Arial"/>
              </a:rPr>
              <a:t>foo.1 triggers bar.1</a:t>
            </a:r>
            <a:endParaRPr b="0" lang="en-US" sz="3000" spc="-1" strike="noStrike">
              <a:solidFill>
                <a:srgbClr val="000000"/>
              </a:solidFill>
              <a:latin typeface="Arial"/>
            </a:endParaRPr>
          </a:p>
          <a:p>
            <a:pPr lvl="1" marL="914400" indent="-375840">
              <a:lnSpc>
                <a:spcPct val="115000"/>
              </a:lnSpc>
              <a:buClr>
                <a:srgbClr val="000000"/>
              </a:buClr>
              <a:buFont typeface="Arial"/>
              <a:buChar char="•"/>
              <a:tabLst>
                <a:tab algn="l" pos="0"/>
              </a:tabLst>
            </a:pPr>
            <a:r>
              <a:rPr b="0" lang="en-GB" sz="3000" spc="-1" strike="noStrike">
                <a:solidFill>
                  <a:srgbClr val="000000"/>
                </a:solidFill>
                <a:latin typeface="Arial"/>
                <a:ea typeface="Arial"/>
              </a:rPr>
              <a:t>bar.1 triggers baz.1 and bar.2</a:t>
            </a:r>
            <a:endParaRPr b="0" lang="en-US" sz="3000" spc="-1" strike="noStrike">
              <a:solidFill>
                <a:srgbClr val="000000"/>
              </a:solidFill>
              <a:latin typeface="Arial"/>
            </a:endParaRPr>
          </a:p>
          <a:p>
            <a:pPr lvl="1" marL="914400" indent="-375840">
              <a:lnSpc>
                <a:spcPct val="115000"/>
              </a:lnSpc>
              <a:buClr>
                <a:srgbClr val="000000"/>
              </a:buClr>
              <a:buFont typeface="Arial"/>
              <a:buChar char="•"/>
              <a:tabLst>
                <a:tab algn="l" pos="0"/>
              </a:tabLst>
            </a:pPr>
            <a:r>
              <a:rPr b="1" lang="en-GB" sz="3000" spc="-1" strike="noStrike">
                <a:solidFill>
                  <a:srgbClr val="000000"/>
                </a:solidFill>
                <a:latin typeface="Arial"/>
                <a:ea typeface="Arial"/>
              </a:rPr>
              <a:t>bar.2</a:t>
            </a:r>
            <a:r>
              <a:rPr b="0" lang="en-GB" sz="3000" spc="-1" strike="noStrike">
                <a:solidFill>
                  <a:srgbClr val="000000"/>
                </a:solidFill>
                <a:latin typeface="Arial"/>
                <a:ea typeface="Arial"/>
              </a:rPr>
              <a:t> may start before/at the same time baz.1 is started/submitted/running</a:t>
            </a:r>
            <a:endParaRPr b="0" lang="en-US" sz="3000" spc="-1" strike="noStrike">
              <a:solidFill>
                <a:srgbClr val="000000"/>
              </a:solidFill>
              <a:latin typeface="Arial"/>
            </a:endParaRPr>
          </a:p>
          <a:p>
            <a:pPr lvl="1" marL="914400" indent="-375840">
              <a:lnSpc>
                <a:spcPct val="115000"/>
              </a:lnSpc>
              <a:buClr>
                <a:srgbClr val="000000"/>
              </a:buClr>
              <a:buFont typeface="Arial"/>
              <a:buChar char="•"/>
              <a:tabLst>
                <a:tab algn="l" pos="0"/>
              </a:tabLst>
            </a:pPr>
            <a:r>
              <a:rPr b="0" lang="en-GB" sz="3000" spc="-1" strike="noStrike">
                <a:solidFill>
                  <a:srgbClr val="000000"/>
                </a:solidFill>
                <a:latin typeface="Arial"/>
                <a:ea typeface="Arial"/>
              </a:rPr>
              <a:t>You can have </a:t>
            </a:r>
            <a:r>
              <a:rPr b="1" lang="en-GB" sz="3000" spc="-1" strike="noStrike">
                <a:solidFill>
                  <a:srgbClr val="000000"/>
                </a:solidFill>
                <a:latin typeface="Arial"/>
                <a:ea typeface="Arial"/>
              </a:rPr>
              <a:t>multiple cycles</a:t>
            </a:r>
            <a:r>
              <a:rPr b="0" lang="en-GB" sz="3000" spc="-1" strike="noStrike">
                <a:solidFill>
                  <a:srgbClr val="000000"/>
                </a:solidFill>
                <a:latin typeface="Arial"/>
                <a:ea typeface="Arial"/>
              </a:rPr>
              <a:t> running </a:t>
            </a:r>
            <a:r>
              <a:rPr b="1" lang="en-GB" sz="3000" spc="-1" strike="noStrike">
                <a:solidFill>
                  <a:srgbClr val="000000"/>
                </a:solidFill>
                <a:latin typeface="Arial"/>
                <a:ea typeface="Arial"/>
              </a:rPr>
              <a:t>in parallel</a:t>
            </a:r>
            <a:endParaRPr b="0" lang="en-US" sz="3000" spc="-1" strike="noStrike">
              <a:solidFill>
                <a:srgbClr val="000000"/>
              </a:solidFill>
              <a:latin typeface="Arial"/>
            </a:endParaRPr>
          </a:p>
          <a:p>
            <a:pPr marL="457200" indent="-375840">
              <a:lnSpc>
                <a:spcPct val="115000"/>
              </a:lnSpc>
              <a:buClr>
                <a:srgbClr val="000000"/>
              </a:buClr>
              <a:buFont typeface="Arial"/>
              <a:buChar char="•"/>
              <a:tabLst>
                <a:tab algn="l" pos="0"/>
              </a:tabLst>
            </a:pPr>
            <a:r>
              <a:rPr b="0" lang="en-GB" sz="3000" spc="-1" strike="noStrike">
                <a:solidFill>
                  <a:srgbClr val="000000"/>
                </a:solidFill>
                <a:latin typeface="Arial"/>
                <a:ea typeface="Arial"/>
              </a:rPr>
              <a:t>You can start flows to re-run tasks or cycles, and they can be </a:t>
            </a:r>
            <a:r>
              <a:rPr b="1" lang="en-GB" sz="3000" spc="-1" strike="noStrike">
                <a:solidFill>
                  <a:srgbClr val="000000"/>
                </a:solidFill>
                <a:latin typeface="Arial"/>
                <a:ea typeface="Arial"/>
              </a:rPr>
              <a:t>merged</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Families</a:t>
            </a:r>
            <a:endParaRPr b="0" lang="en-US" sz="4000" spc="-1" strike="noStrike">
              <a:solidFill>
                <a:srgbClr val="000000"/>
              </a:solidFill>
              <a:latin typeface="Arial"/>
            </a:endParaRPr>
          </a:p>
        </p:txBody>
      </p:sp>
      <p:sp>
        <p:nvSpPr>
          <p:cNvPr id="260"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Cylc and ecFlow both support grouping workflow tasks under </a:t>
            </a:r>
            <a:r>
              <a:rPr b="0" lang="en-GB" sz="3000" spc="-1" strike="noStrike">
                <a:solidFill>
                  <a:srgbClr val="000000"/>
                </a:solidFill>
                <a:latin typeface="Arial"/>
                <a:ea typeface="Arial"/>
              </a:rPr>
              <a:t>“</a:t>
            </a:r>
            <a:r>
              <a:rPr b="1" lang="en-GB" sz="3000" spc="-1" strike="noStrike">
                <a:solidFill>
                  <a:srgbClr val="000000"/>
                </a:solidFill>
                <a:latin typeface="Arial"/>
                <a:ea typeface="Arial"/>
              </a:rPr>
              <a:t>families</a:t>
            </a:r>
            <a:r>
              <a:rPr b="0" lang="en-GB" sz="3000" spc="-1" strike="noStrike">
                <a:solidFill>
                  <a:srgbClr val="000000"/>
                </a:solidFill>
                <a:latin typeface="Arial"/>
                <a:ea typeface="Arial"/>
              </a:rPr>
              <a:t>”. This is useful as you can use a family in a similar way to </a:t>
            </a:r>
            <a:r>
              <a:rPr b="0" lang="en-GB" sz="3000" spc="-1" strike="noStrike">
                <a:solidFill>
                  <a:srgbClr val="000000"/>
                </a:solidFill>
                <a:latin typeface="Arial"/>
                <a:ea typeface="Arial"/>
              </a:rPr>
              <a:t>a task, in the graph dependency.</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p:txBody>
      </p:sp>
      <p:pic>
        <p:nvPicPr>
          <p:cNvPr id="261" name="Google Shape;324;g28bf934d61d_0_114" descr=""/>
          <p:cNvPicPr/>
          <p:nvPr/>
        </p:nvPicPr>
        <p:blipFill>
          <a:blip r:embed="rId1"/>
          <a:stretch/>
        </p:blipFill>
        <p:spPr>
          <a:xfrm>
            <a:off x="2981520" y="3403800"/>
            <a:ext cx="5434560" cy="3231720"/>
          </a:xfrm>
          <a:prstGeom prst="rect">
            <a:avLst/>
          </a:prstGeom>
          <a:ln>
            <a:noFill/>
          </a:ln>
        </p:spPr>
      </p:pic>
      <p:pic>
        <p:nvPicPr>
          <p:cNvPr id="262" name="Google Shape;325;g28bf934d61d_0_114" descr=""/>
          <p:cNvPicPr/>
          <p:nvPr/>
        </p:nvPicPr>
        <p:blipFill>
          <a:blip r:embed="rId2"/>
          <a:stretch/>
        </p:blipFill>
        <p:spPr>
          <a:xfrm>
            <a:off x="8644680" y="3403800"/>
            <a:ext cx="3003480" cy="323172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Client and Server</a:t>
            </a:r>
            <a:endParaRPr b="0" lang="en-US" sz="4000" spc="-1" strike="noStrike">
              <a:solidFill>
                <a:srgbClr val="000000"/>
              </a:solidFill>
              <a:latin typeface="Arial"/>
            </a:endParaRPr>
          </a:p>
        </p:txBody>
      </p:sp>
      <p:sp>
        <p:nvSpPr>
          <p:cNvPr id="264"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Cylc and ecFlow work with </a:t>
            </a:r>
            <a:r>
              <a:rPr b="1" lang="en-GB" sz="3000" spc="-1" strike="noStrike">
                <a:solidFill>
                  <a:srgbClr val="000000"/>
                </a:solidFill>
                <a:latin typeface="Arial"/>
                <a:ea typeface="Arial"/>
              </a:rPr>
              <a:t>client-server</a:t>
            </a:r>
            <a:r>
              <a:rPr b="0" lang="en-GB" sz="3000" spc="-1" strike="noStrike">
                <a:solidFill>
                  <a:srgbClr val="000000"/>
                </a:solidFill>
                <a:latin typeface="Arial"/>
                <a:ea typeface="Arial"/>
              </a:rPr>
              <a:t> architectures. In ecFlow you have the ecFlow server, and clients such as Python, ecFlow command-line, and the ecFlow GUI.</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Cylc has an extra player, the UI Server, but also command-line and GUI clients.</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Conda</a:t>
            </a:r>
            <a:endParaRPr b="0" lang="en-US" sz="4000" spc="-1" strike="noStrike">
              <a:solidFill>
                <a:srgbClr val="000000"/>
              </a:solidFill>
              <a:latin typeface="Arial"/>
            </a:endParaRPr>
          </a:p>
        </p:txBody>
      </p:sp>
      <p:sp>
        <p:nvSpPr>
          <p:cNvPr id="266"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Cylc and ecFlow provide official </a:t>
            </a:r>
            <a:r>
              <a:rPr b="1" lang="en-GB" sz="3000" spc="-1" strike="noStrike">
                <a:solidFill>
                  <a:srgbClr val="000000"/>
                </a:solidFill>
                <a:latin typeface="Arial"/>
                <a:ea typeface="Arial"/>
              </a:rPr>
              <a:t>Conda</a:t>
            </a:r>
            <a:r>
              <a:rPr b="0" lang="en-GB" sz="3000" spc="-1" strike="noStrike">
                <a:solidFill>
                  <a:srgbClr val="000000"/>
                </a:solidFill>
                <a:latin typeface="Arial"/>
                <a:ea typeface="Arial"/>
              </a:rPr>
              <a:t> packages.</a:t>
            </a:r>
            <a:endParaRPr b="0" lang="en-US" sz="3000" spc="-1" strike="noStrike">
              <a:solidFill>
                <a:srgbClr val="000000"/>
              </a:solidFill>
              <a:latin typeface="Arial"/>
            </a:endParaRPr>
          </a:p>
        </p:txBody>
      </p:sp>
      <p:pic>
        <p:nvPicPr>
          <p:cNvPr id="267" name="Google Shape;340;g28bf934d61d_0_144" descr=""/>
          <p:cNvPicPr/>
          <p:nvPr/>
        </p:nvPicPr>
        <p:blipFill>
          <a:blip r:embed="rId1"/>
          <a:stretch/>
        </p:blipFill>
        <p:spPr>
          <a:xfrm>
            <a:off x="603720" y="2247480"/>
            <a:ext cx="6117840" cy="3196440"/>
          </a:xfrm>
          <a:prstGeom prst="rect">
            <a:avLst/>
          </a:prstGeom>
          <a:ln>
            <a:noFill/>
          </a:ln>
        </p:spPr>
      </p:pic>
      <p:pic>
        <p:nvPicPr>
          <p:cNvPr id="268" name="Google Shape;341;g28bf934d61d_0_144" descr=""/>
          <p:cNvPicPr/>
          <p:nvPr/>
        </p:nvPicPr>
        <p:blipFill>
          <a:blip r:embed="rId2"/>
          <a:stretch/>
        </p:blipFill>
        <p:spPr>
          <a:xfrm>
            <a:off x="4928040" y="3862440"/>
            <a:ext cx="6117840" cy="248724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9" name="Google Shape;346;g289134b1d11_38_38" descr=""/>
          <p:cNvPicPr/>
          <p:nvPr/>
        </p:nvPicPr>
        <p:blipFill>
          <a:blip r:embed="rId1"/>
          <a:stretch/>
        </p:blipFill>
        <p:spPr>
          <a:xfrm>
            <a:off x="0" y="0"/>
            <a:ext cx="12191760" cy="6857640"/>
          </a:xfrm>
          <a:prstGeom prst="rect">
            <a:avLst/>
          </a:prstGeom>
          <a:ln>
            <a:noFill/>
          </a:ln>
        </p:spPr>
      </p:pic>
      <p:sp>
        <p:nvSpPr>
          <p:cNvPr id="270" name="CustomShape 1"/>
          <p:cNvSpPr/>
          <p:nvPr/>
        </p:nvSpPr>
        <p:spPr>
          <a:xfrm>
            <a:off x="1716120" y="3009960"/>
            <a:ext cx="8818920" cy="838080"/>
          </a:xfrm>
          <a:prstGeom prst="rect">
            <a:avLst/>
          </a:prstGeom>
          <a:noFill/>
          <a:ln>
            <a:noFill/>
          </a:ln>
        </p:spPr>
        <p:style>
          <a:lnRef idx="0"/>
          <a:fillRef idx="0"/>
          <a:effectRef idx="0"/>
          <a:fontRef idx="minor"/>
        </p:style>
        <p:txBody>
          <a:bodyPr anchor="ctr">
            <a:noAutofit/>
          </a:bodyPr>
          <a:p>
            <a:pPr algn="ctr">
              <a:lnSpc>
                <a:spcPct val="90000"/>
              </a:lnSpc>
              <a:tabLst>
                <a:tab algn="l" pos="0"/>
              </a:tabLst>
            </a:pPr>
            <a:r>
              <a:rPr b="1" lang="en-GB" sz="6000" spc="-1" strike="noStrike">
                <a:solidFill>
                  <a:srgbClr val="124484"/>
                </a:solidFill>
                <a:latin typeface="Calibri"/>
                <a:ea typeface="Calibri"/>
              </a:rPr>
              <a:t>ecFlow</a:t>
            </a:r>
            <a:endParaRPr b="0" lang="en-US" sz="60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ecFlow</a:t>
            </a:r>
            <a:endParaRPr b="0" lang="en-US" sz="4000" spc="-1" strike="noStrike">
              <a:solidFill>
                <a:srgbClr val="000000"/>
              </a:solidFill>
              <a:latin typeface="Arial"/>
            </a:endParaRPr>
          </a:p>
        </p:txBody>
      </p:sp>
      <p:pic>
        <p:nvPicPr>
          <p:cNvPr id="272" name="Google Shape;354;g28bf934d61d_0_267" descr=""/>
          <p:cNvPicPr/>
          <p:nvPr/>
        </p:nvPicPr>
        <p:blipFill>
          <a:blip r:embed="rId1"/>
          <a:stretch/>
        </p:blipFill>
        <p:spPr>
          <a:xfrm>
            <a:off x="3198600" y="1053720"/>
            <a:ext cx="5641920" cy="550260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ecFlow</a:t>
            </a:r>
            <a:endParaRPr b="0" lang="en-US" sz="4000" spc="-1" strike="noStrike">
              <a:solidFill>
                <a:srgbClr val="000000"/>
              </a:solidFill>
              <a:latin typeface="Arial"/>
            </a:endParaRPr>
          </a:p>
        </p:txBody>
      </p:sp>
      <p:sp>
        <p:nvSpPr>
          <p:cNvPr id="274" name="TextShape 2"/>
          <p:cNvSpPr txBox="1"/>
          <p:nvPr/>
        </p:nvSpPr>
        <p:spPr>
          <a:xfrm>
            <a:off x="603720" y="1514520"/>
            <a:ext cx="10984320" cy="4662360"/>
          </a:xfrm>
          <a:prstGeom prst="rect">
            <a:avLst/>
          </a:prstGeom>
          <a:noFill/>
          <a:ln>
            <a:noFill/>
          </a:ln>
        </p:spPr>
        <p:txBody>
          <a:bodyPr>
            <a:normAutofit fontScale="67000"/>
          </a:bodyPr>
          <a:p>
            <a:pPr>
              <a:lnSpc>
                <a:spcPct val="115000"/>
              </a:lnSpc>
              <a:spcBef>
                <a:spcPts val="1001"/>
              </a:spcBef>
              <a:tabLst>
                <a:tab algn="l" pos="0"/>
              </a:tabLst>
            </a:pPr>
            <a:r>
              <a:rPr b="0" lang="en-GB" sz="3000" spc="-1" strike="noStrike">
                <a:solidFill>
                  <a:srgbClr val="000000"/>
                </a:solidFill>
                <a:latin typeface="Arial"/>
                <a:ea typeface="Arial"/>
              </a:rPr>
              <a:t>ecFlow was created by the ECMWF, as an evolution of SMS. It has been used over several years to run NWP workflows.</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As it is written in C++, it has excellent performance when managing multiple workflows (suites). Its GUI is also the most complete.</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While its cyclic workflows are not as powerful as Cylc’s, it can repeat parts of the workflow and also use cron and repeats to trigger tasks and families.</a:t>
            </a:r>
            <a:b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GUI </a:t>
            </a:r>
            <a:r>
              <a:rPr b="1" lang="en-GB" sz="4000" spc="-1" strike="noStrike">
                <a:solidFill>
                  <a:srgbClr val="124484"/>
                </a:solidFill>
                <a:latin typeface="Calibri"/>
                <a:ea typeface="Calibri"/>
              </a:rPr>
              <a:t>Scr</a:t>
            </a:r>
            <a:r>
              <a:rPr b="1" lang="en-GB" sz="4000" spc="-1" strike="noStrike">
                <a:solidFill>
                  <a:srgbClr val="124484"/>
                </a:solidFill>
                <a:latin typeface="Calibri"/>
                <a:ea typeface="Calibri"/>
              </a:rPr>
              <a:t>een</a:t>
            </a:r>
            <a:r>
              <a:rPr b="1" lang="en-GB" sz="4000" spc="-1" strike="noStrike">
                <a:solidFill>
                  <a:srgbClr val="124484"/>
                </a:solidFill>
                <a:latin typeface="Calibri"/>
                <a:ea typeface="Calibri"/>
              </a:rPr>
              <a:t>sho</a:t>
            </a:r>
            <a:r>
              <a:rPr b="1" lang="en-GB" sz="4000" spc="-1" strike="noStrike">
                <a:solidFill>
                  <a:srgbClr val="124484"/>
                </a:solidFill>
                <a:latin typeface="Calibri"/>
                <a:ea typeface="Calibri"/>
              </a:rPr>
              <a:t>t</a:t>
            </a:r>
            <a:endParaRPr b="0" lang="en-US" sz="4000" spc="-1" strike="noStrike">
              <a:solidFill>
                <a:srgbClr val="000000"/>
              </a:solidFill>
              <a:latin typeface="Arial"/>
            </a:endParaRPr>
          </a:p>
        </p:txBody>
      </p:sp>
      <p:pic>
        <p:nvPicPr>
          <p:cNvPr id="276" name="Google Shape;368;g1e9473f7ecd_0_14" descr=""/>
          <p:cNvPicPr/>
          <p:nvPr/>
        </p:nvPicPr>
        <p:blipFill>
          <a:blip r:embed="rId1"/>
          <a:stretch/>
        </p:blipFill>
        <p:spPr>
          <a:xfrm>
            <a:off x="1535040" y="916920"/>
            <a:ext cx="9121680" cy="502380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Confi</a:t>
            </a:r>
            <a:r>
              <a:rPr b="1" lang="en-GB" sz="4000" spc="-1" strike="noStrike">
                <a:solidFill>
                  <a:srgbClr val="124484"/>
                </a:solidFill>
                <a:latin typeface="Calibri"/>
                <a:ea typeface="Calibri"/>
              </a:rPr>
              <a:t>gura</a:t>
            </a:r>
            <a:r>
              <a:rPr b="1" lang="en-GB" sz="4000" spc="-1" strike="noStrike">
                <a:solidFill>
                  <a:srgbClr val="124484"/>
                </a:solidFill>
                <a:latin typeface="Calibri"/>
                <a:ea typeface="Calibri"/>
              </a:rPr>
              <a:t>tion </a:t>
            </a:r>
            <a:r>
              <a:rPr b="1" lang="en-GB" sz="4000" spc="-1" strike="noStrike">
                <a:solidFill>
                  <a:srgbClr val="124484"/>
                </a:solidFill>
                <a:latin typeface="Calibri"/>
                <a:ea typeface="Calibri"/>
              </a:rPr>
              <a:t>Scre</a:t>
            </a:r>
            <a:r>
              <a:rPr b="1" lang="en-GB" sz="4000" spc="-1" strike="noStrike">
                <a:solidFill>
                  <a:srgbClr val="124484"/>
                </a:solidFill>
                <a:latin typeface="Calibri"/>
                <a:ea typeface="Calibri"/>
              </a:rPr>
              <a:t>ensh</a:t>
            </a:r>
            <a:r>
              <a:rPr b="1" lang="en-GB" sz="4000" spc="-1" strike="noStrike">
                <a:solidFill>
                  <a:srgbClr val="124484"/>
                </a:solidFill>
                <a:latin typeface="Calibri"/>
                <a:ea typeface="Calibri"/>
              </a:rPr>
              <a:t>ot</a:t>
            </a:r>
            <a:endParaRPr b="0" lang="en-US" sz="4000" spc="-1" strike="noStrike">
              <a:solidFill>
                <a:srgbClr val="000000"/>
              </a:solidFill>
              <a:latin typeface="Arial"/>
            </a:endParaRPr>
          </a:p>
        </p:txBody>
      </p:sp>
      <p:pic>
        <p:nvPicPr>
          <p:cNvPr id="278" name="Google Shape;375;g1e9473f7ecd_0_27" descr=""/>
          <p:cNvPicPr/>
          <p:nvPr/>
        </p:nvPicPr>
        <p:blipFill>
          <a:blip r:embed="rId1"/>
          <a:stretch/>
        </p:blipFill>
        <p:spPr>
          <a:xfrm>
            <a:off x="1530360" y="914400"/>
            <a:ext cx="9130680" cy="502884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Workflow managers</a:t>
            </a:r>
            <a:br/>
            <a:endParaRPr b="0" lang="en-US" sz="4000" spc="-1" strike="noStrike">
              <a:solidFill>
                <a:srgbClr val="000000"/>
              </a:solidFill>
              <a:latin typeface="Arial"/>
            </a:endParaRPr>
          </a:p>
        </p:txBody>
      </p:sp>
      <p:sp>
        <p:nvSpPr>
          <p:cNvPr id="136" name="TextShape 2"/>
          <p:cNvSpPr txBox="1"/>
          <p:nvPr/>
        </p:nvSpPr>
        <p:spPr>
          <a:xfrm>
            <a:off x="603720" y="1514520"/>
            <a:ext cx="10984320" cy="4662360"/>
          </a:xfrm>
          <a:prstGeom prst="rect">
            <a:avLst/>
          </a:prstGeom>
          <a:noFill/>
          <a:ln>
            <a:noFill/>
          </a:ln>
        </p:spPr>
        <p:txBody>
          <a:bodyPr tIns="46800" bIns="91440">
            <a:normAutofit/>
          </a:bodyPr>
          <a:p>
            <a:pPr>
              <a:lnSpc>
                <a:spcPct val="115000"/>
              </a:lnSpc>
              <a:spcBef>
                <a:spcPts val="1001"/>
              </a:spcBef>
              <a:tabLst>
                <a:tab algn="l" pos="0"/>
              </a:tabLst>
            </a:pPr>
            <a:r>
              <a:rPr b="0" lang="en-GB" sz="2800" spc="-1" strike="noStrike">
                <a:solidFill>
                  <a:srgbClr val="000000"/>
                </a:solidFill>
                <a:latin typeface="Arial"/>
                <a:ea typeface="Arial"/>
              </a:rPr>
              <a:t>A workflow manager is a utility to run computational workflows.</a:t>
            </a:r>
            <a:endParaRPr b="0" lang="en-US" sz="2800" spc="-1" strike="noStrike">
              <a:solidFill>
                <a:srgbClr val="000000"/>
              </a:solidFill>
              <a:latin typeface="Arial"/>
            </a:endParaRPr>
          </a:p>
          <a:p>
            <a:pPr>
              <a:lnSpc>
                <a:spcPct val="115000"/>
              </a:lnSpc>
              <a:spcBef>
                <a:spcPts val="1001"/>
              </a:spcBef>
              <a:tabLst>
                <a:tab algn="l" pos="0"/>
              </a:tabLst>
            </a:pPr>
            <a:br/>
            <a:r>
              <a:rPr b="0" lang="en-GB" sz="2800" spc="-1" strike="noStrike">
                <a:solidFill>
                  <a:srgbClr val="000000"/>
                </a:solidFill>
                <a:latin typeface="Arial"/>
                <a:ea typeface="Arial"/>
              </a:rPr>
              <a:t>A computational workflow is a series of steps in a certain sequence to complete a process (a graph of tasks). These steps can require running scripts and tools on a computer platform.</a:t>
            </a:r>
            <a:endParaRPr b="0" lang="en-US" sz="2800" spc="-1" strike="noStrike">
              <a:solidFill>
                <a:srgbClr val="000000"/>
              </a:solidFill>
              <a:latin typeface="Arial"/>
            </a:endParaRPr>
          </a:p>
          <a:p>
            <a:pPr>
              <a:lnSpc>
                <a:spcPct val="115000"/>
              </a:lnSpc>
              <a:spcBef>
                <a:spcPts val="1001"/>
              </a:spcBef>
              <a:spcAft>
                <a:spcPts val="1001"/>
              </a:spcAft>
              <a:tabLst>
                <a:tab algn="l" pos="0"/>
              </a:tabLst>
            </a:pPr>
            <a:br/>
            <a:r>
              <a:rPr b="0" lang="en-GB" sz="2800" spc="-1" strike="noStrike">
                <a:solidFill>
                  <a:srgbClr val="000000"/>
                </a:solidFill>
                <a:latin typeface="Arial"/>
                <a:ea typeface="Arial"/>
              </a:rPr>
              <a:t>Besides the three workflow managers listed here, there are many other examples: Airflow, Jenkins, Nextflow, Luigi, Conductor, StreamFlow, Pegasus, COMPSs, WfExS, Dagster, cwltool, …</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Configuration Screenshot</a:t>
            </a:r>
            <a:endParaRPr b="0" lang="en-US" sz="4000" spc="-1" strike="noStrike">
              <a:solidFill>
                <a:srgbClr val="000000"/>
              </a:solidFill>
              <a:latin typeface="Arial"/>
            </a:endParaRPr>
          </a:p>
        </p:txBody>
      </p:sp>
      <p:pic>
        <p:nvPicPr>
          <p:cNvPr id="280" name="Google Shape;382;g1e9473f7ecd_0_35" descr=""/>
          <p:cNvPicPr/>
          <p:nvPr/>
        </p:nvPicPr>
        <p:blipFill>
          <a:blip r:embed="rId1"/>
          <a:stretch/>
        </p:blipFill>
        <p:spPr>
          <a:xfrm>
            <a:off x="1522440" y="909720"/>
            <a:ext cx="9146880" cy="5037840"/>
          </a:xfrm>
          <a:prstGeom prst="rect">
            <a:avLst/>
          </a:prstGeom>
          <a:ln>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PyFlow</a:t>
            </a:r>
            <a:endParaRPr b="0" lang="en-US" sz="4000" spc="-1" strike="noStrike">
              <a:solidFill>
                <a:srgbClr val="000000"/>
              </a:solidFill>
              <a:latin typeface="Arial"/>
            </a:endParaRPr>
          </a:p>
        </p:txBody>
      </p:sp>
      <p:sp>
        <p:nvSpPr>
          <p:cNvPr id="282"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ecFlow has had a Python API for a long time. ECMWF released now a Python library called </a:t>
            </a:r>
            <a:r>
              <a:rPr b="1" lang="en-GB" sz="3000" spc="-1" strike="noStrike">
                <a:solidFill>
                  <a:srgbClr val="000000"/>
                </a:solidFill>
                <a:latin typeface="Arial"/>
                <a:ea typeface="Arial"/>
              </a:rPr>
              <a:t>PyFlow</a:t>
            </a:r>
            <a:r>
              <a:rPr b="0" lang="en-GB" sz="3000" spc="-1" strike="noStrike">
                <a:solidFill>
                  <a:srgbClr val="000000"/>
                </a:solidFill>
                <a:latin typeface="Arial"/>
                <a:ea typeface="Arial"/>
              </a:rPr>
              <a:t>, that is able to generate ecFlow workflows with a simple Python API.</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troi</a:t>
            </a:r>
            <a:r>
              <a:rPr b="1" lang="en-GB" sz="4000" spc="-1" strike="noStrike">
                <a:solidFill>
                  <a:srgbClr val="124484"/>
                </a:solidFill>
                <a:latin typeface="Calibri"/>
                <a:ea typeface="Calibri"/>
              </a:rPr>
              <a:t>ka</a:t>
            </a:r>
            <a:endParaRPr b="0" lang="en-US" sz="4000" spc="-1" strike="noStrike">
              <a:solidFill>
                <a:srgbClr val="000000"/>
              </a:solidFill>
              <a:latin typeface="Arial"/>
            </a:endParaRPr>
          </a:p>
        </p:txBody>
      </p:sp>
      <p:sp>
        <p:nvSpPr>
          <p:cNvPr id="284"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While all three workflow managers support scheduling jobs using remote platforms, ecFlow is the only of the three that uses a </a:t>
            </a:r>
            <a:r>
              <a:rPr b="1" lang="en-GB" sz="3000" spc="-1" strike="noStrike">
                <a:solidFill>
                  <a:srgbClr val="000000"/>
                </a:solidFill>
                <a:latin typeface="Arial"/>
                <a:ea typeface="Arial"/>
              </a:rPr>
              <a:t>dedicated library</a:t>
            </a:r>
            <a:r>
              <a:rPr b="0" lang="en-GB" sz="3000" spc="-1" strike="noStrike">
                <a:solidFill>
                  <a:srgbClr val="000000"/>
                </a:solidFill>
                <a:latin typeface="Arial"/>
                <a:ea typeface="Arial"/>
              </a:rPr>
              <a:t> for that: </a:t>
            </a:r>
            <a:r>
              <a:rPr b="1" lang="en-GB" sz="3000" spc="-1" strike="noStrike">
                <a:solidFill>
                  <a:srgbClr val="000000"/>
                </a:solidFill>
                <a:latin typeface="Arial"/>
                <a:ea typeface="Arial"/>
              </a:rPr>
              <a:t>troika</a:t>
            </a:r>
            <a:r>
              <a:rPr b="0" lang="en-GB" sz="3000" spc="-1" strike="noStrike">
                <a:solidFill>
                  <a:srgbClr val="000000"/>
                </a:solidFill>
                <a:latin typeface="Arial"/>
                <a:ea typeface="Arial"/>
              </a:rPr>
              <a:t>.</a:t>
            </a:r>
            <a:endParaRPr b="0" lang="en-US" sz="3000" spc="-1" strike="noStrike">
              <a:solidFill>
                <a:srgbClr val="000000"/>
              </a:solidFill>
              <a:latin typeface="Arial"/>
            </a:endParaRPr>
          </a:p>
          <a:p>
            <a:pPr>
              <a:lnSpc>
                <a:spcPct val="115000"/>
              </a:lnSpc>
              <a:spcBef>
                <a:spcPts val="1001"/>
              </a:spcBef>
              <a:spcAft>
                <a:spcPts val="1001"/>
              </a:spcAft>
              <a:tabLst>
                <a:tab algn="l" pos="0"/>
              </a:tabLst>
            </a:pPr>
            <a:r>
              <a:rPr b="0" lang="en-GB" sz="3000" spc="-1" strike="noStrike">
                <a:solidFill>
                  <a:srgbClr val="000000"/>
                </a:solidFill>
                <a:latin typeface="Arial"/>
                <a:ea typeface="Arial"/>
              </a:rPr>
              <a:t>It provides a simple configuration model, and allows users to add custom platforms (called sites).</a:t>
            </a:r>
            <a:endParaRPr b="0" lang="en-US" sz="3000" spc="-1" strike="noStrike">
              <a:solidFill>
                <a:srgbClr val="000000"/>
              </a:solidFill>
              <a:latin typeface="Arial"/>
            </a:endParaRPr>
          </a:p>
        </p:txBody>
      </p:sp>
      <p:sp>
        <p:nvSpPr>
          <p:cNvPr id="285" name="TextShape 3"/>
          <p:cNvSpPr txBox="1"/>
          <p:nvPr/>
        </p:nvSpPr>
        <p:spPr>
          <a:xfrm>
            <a:off x="603720" y="5269320"/>
            <a:ext cx="10984320" cy="907560"/>
          </a:xfrm>
          <a:prstGeom prst="rect">
            <a:avLst/>
          </a:prstGeom>
          <a:noFill/>
          <a:ln>
            <a:noFill/>
          </a:ln>
        </p:spPr>
        <p:txBody>
          <a:bodyPr>
            <a:normAutofit/>
          </a:bodyPr>
          <a:p>
            <a:pPr>
              <a:lnSpc>
                <a:spcPct val="100000"/>
              </a:lnSpc>
              <a:spcBef>
                <a:spcPts val="1001"/>
              </a:spcBef>
              <a:tabLst>
                <a:tab algn="l" pos="0"/>
              </a:tabLst>
            </a:pPr>
            <a:r>
              <a:rPr b="0" lang="en-GB" sz="1600" spc="-1" strike="noStrike">
                <a:solidFill>
                  <a:srgbClr val="000000"/>
                </a:solidFill>
                <a:latin typeface="Arial"/>
                <a:ea typeface="Arial"/>
              </a:rPr>
              <a:t>FOSDEM 23, “Troika: Submit, monitor, and interrupt jobs on any HPC system with the same interface” </a:t>
            </a:r>
            <a:r>
              <a:rPr b="0" lang="en-GB" sz="1600" spc="-1" strike="noStrike" u="sng">
                <a:solidFill>
                  <a:srgbClr val="0563c1"/>
                </a:solidFill>
                <a:uFillTx/>
                <a:latin typeface="Arial"/>
                <a:ea typeface="Arial"/>
                <a:hlinkClick r:id="rId1"/>
              </a:rPr>
              <a:t>https://archive.fosdem.org/2023/schedule/event/troika_hpc_jobs/</a:t>
            </a:r>
            <a:r>
              <a:rPr b="0" lang="en-GB" sz="1600" spc="-1" strike="noStrike">
                <a:solidFill>
                  <a:srgbClr val="000000"/>
                </a:solidFill>
                <a:latin typeface="Arial"/>
                <a:ea typeface="Arial"/>
              </a:rPr>
              <a:t> </a:t>
            </a:r>
            <a:endParaRPr b="0" lang="en-US" sz="1600" spc="-1" strike="noStrike">
              <a:solidFill>
                <a:srgbClr val="000000"/>
              </a:solidFill>
              <a:latin typeface="Arial"/>
            </a:endParaRPr>
          </a:p>
          <a:p>
            <a:pPr>
              <a:lnSpc>
                <a:spcPct val="100000"/>
              </a:lnSpc>
              <a:tabLst>
                <a:tab algn="l" pos="0"/>
              </a:tabLst>
            </a:pPr>
            <a:r>
              <a:rPr b="0" lang="en-GB" sz="1600" spc="-1" strike="noStrike">
                <a:solidFill>
                  <a:srgbClr val="000000"/>
                </a:solidFill>
                <a:latin typeface="Arial"/>
                <a:ea typeface="Arial"/>
              </a:rPr>
              <a:t>	</a:t>
            </a:r>
            <a:r>
              <a:rPr b="0" lang="en-GB" sz="1600" spc="-1" strike="noStrike">
                <a:solidFill>
                  <a:srgbClr val="000000"/>
                </a:solidFill>
                <a:latin typeface="Arial"/>
                <a:ea typeface="Arial"/>
              </a:rPr>
              <a:t> </a:t>
            </a:r>
            <a:r>
              <a:rPr b="0" lang="en-GB" sz="1600" spc="-1" strike="noStrike">
                <a:solidFill>
                  <a:srgbClr val="000000"/>
                </a:solidFill>
                <a:latin typeface="Arial"/>
                <a:ea typeface="Arial"/>
              </a:rPr>
              <a:t>	</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Complete GUI</a:t>
            </a:r>
            <a:endParaRPr b="0" lang="en-US" sz="4000" spc="-1" strike="noStrike">
              <a:solidFill>
                <a:srgbClr val="000000"/>
              </a:solidFill>
              <a:latin typeface="Arial"/>
            </a:endParaRPr>
          </a:p>
        </p:txBody>
      </p:sp>
      <p:sp>
        <p:nvSpPr>
          <p:cNvPr id="287"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ecFlow users are able to manage the complete workflow (suite) using only the GUI (although the command-line client is useful in some cases too).</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The Autosubmit GUI is read-only, and the Cylc 8 UI still has features that are being migrated from Cylc 7, or that have not been implemented yet.</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Brew</a:t>
            </a:r>
            <a:endParaRPr b="0" lang="en-US" sz="4000" spc="-1" strike="noStrike">
              <a:solidFill>
                <a:srgbClr val="000000"/>
              </a:solidFill>
              <a:latin typeface="Arial"/>
            </a:endParaRPr>
          </a:p>
        </p:txBody>
      </p:sp>
      <p:sp>
        <p:nvSpPr>
          <p:cNvPr id="289"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ecFlow is the only of the three that provides a </a:t>
            </a:r>
            <a:r>
              <a:rPr b="1" lang="en-GB" sz="3000" spc="-1" strike="noStrike">
                <a:solidFill>
                  <a:srgbClr val="000000"/>
                </a:solidFill>
                <a:latin typeface="Arial"/>
                <a:ea typeface="Arial"/>
              </a:rPr>
              <a:t>brew</a:t>
            </a:r>
            <a:r>
              <a:rPr b="0" lang="en-GB" sz="3000" spc="-1" strike="noStrike">
                <a:solidFill>
                  <a:srgbClr val="000000"/>
                </a:solidFill>
                <a:latin typeface="Arial"/>
                <a:ea typeface="Arial"/>
              </a:rPr>
              <a:t> installer for MacOS.</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0" name="Google Shape;416;g289134b1d11_38_60" descr=""/>
          <p:cNvPicPr/>
          <p:nvPr/>
        </p:nvPicPr>
        <p:blipFill>
          <a:blip r:embed="rId1"/>
          <a:stretch/>
        </p:blipFill>
        <p:spPr>
          <a:xfrm>
            <a:off x="0" y="0"/>
            <a:ext cx="12191760" cy="6857640"/>
          </a:xfrm>
          <a:prstGeom prst="rect">
            <a:avLst/>
          </a:prstGeom>
          <a:ln>
            <a:noFill/>
          </a:ln>
        </p:spPr>
      </p:pic>
      <p:sp>
        <p:nvSpPr>
          <p:cNvPr id="291" name="CustomShape 1"/>
          <p:cNvSpPr/>
          <p:nvPr/>
        </p:nvSpPr>
        <p:spPr>
          <a:xfrm>
            <a:off x="1716120" y="3009960"/>
            <a:ext cx="8818920" cy="838080"/>
          </a:xfrm>
          <a:prstGeom prst="rect">
            <a:avLst/>
          </a:prstGeom>
          <a:noFill/>
          <a:ln>
            <a:noFill/>
          </a:ln>
        </p:spPr>
        <p:style>
          <a:lnRef idx="0"/>
          <a:fillRef idx="0"/>
          <a:effectRef idx="0"/>
          <a:fontRef idx="minor"/>
        </p:style>
        <p:txBody>
          <a:bodyPr anchor="ctr">
            <a:noAutofit/>
          </a:bodyPr>
          <a:p>
            <a:pPr algn="ctr">
              <a:lnSpc>
                <a:spcPct val="90000"/>
              </a:lnSpc>
              <a:tabLst>
                <a:tab algn="l" pos="0"/>
              </a:tabLst>
            </a:pPr>
            <a:r>
              <a:rPr b="1" lang="en-GB" sz="6000" spc="-1" strike="noStrike">
                <a:solidFill>
                  <a:srgbClr val="124484"/>
                </a:solidFill>
                <a:latin typeface="Calibri"/>
                <a:ea typeface="Calibri"/>
              </a:rPr>
              <a:t>Final thoughts</a:t>
            </a:r>
            <a:endParaRPr b="0" lang="en-US" sz="60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This is a general overview</a:t>
            </a:r>
            <a:endParaRPr b="0" lang="en-US" sz="4000" spc="-1" strike="noStrike">
              <a:solidFill>
                <a:srgbClr val="000000"/>
              </a:solidFill>
              <a:latin typeface="Arial"/>
            </a:endParaRPr>
          </a:p>
        </p:txBody>
      </p:sp>
      <p:sp>
        <p:nvSpPr>
          <p:cNvPr id="293" name="TextShape 2"/>
          <p:cNvSpPr txBox="1"/>
          <p:nvPr/>
        </p:nvSpPr>
        <p:spPr>
          <a:xfrm>
            <a:off x="603720" y="1514520"/>
            <a:ext cx="10984320" cy="4662360"/>
          </a:xfrm>
          <a:prstGeom prst="rect">
            <a:avLst/>
          </a:prstGeom>
          <a:noFill/>
          <a:ln>
            <a:noFill/>
          </a:ln>
        </p:spPr>
        <p:txBody>
          <a:bodyPr>
            <a:normAutofit fontScale="77000"/>
          </a:bodyPr>
          <a:p>
            <a:pPr>
              <a:lnSpc>
                <a:spcPct val="115000"/>
              </a:lnSpc>
              <a:spcBef>
                <a:spcPts val="1001"/>
              </a:spcBef>
              <a:tabLst>
                <a:tab algn="l" pos="0"/>
              </a:tabLst>
            </a:pPr>
            <a:r>
              <a:rPr b="0" lang="en-GB" sz="3000" spc="-1" strike="noStrike">
                <a:solidFill>
                  <a:srgbClr val="000000"/>
                </a:solidFill>
                <a:latin typeface="Arial"/>
                <a:ea typeface="Arial"/>
              </a:rPr>
              <a:t>The best workflow manager </a:t>
            </a:r>
            <a:r>
              <a:rPr b="1" lang="en-GB" sz="3000" spc="-1" strike="noStrike">
                <a:solidFill>
                  <a:srgbClr val="000000"/>
                </a:solidFill>
                <a:latin typeface="Arial"/>
                <a:ea typeface="Arial"/>
              </a:rPr>
              <a:t>depends</a:t>
            </a:r>
            <a:r>
              <a:rPr b="0" lang="en-GB" sz="3000" spc="-1" strike="noStrike">
                <a:solidFill>
                  <a:srgbClr val="000000"/>
                </a:solidFill>
                <a:latin typeface="Arial"/>
                <a:ea typeface="Arial"/>
              </a:rPr>
              <a:t> on the use case.</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Some features might help you to decide which workflow manager to use (installation method, networking security limitations, maintenance, etc.).</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This is a general overview, and it may be unfair as there are many other features included in each of these workflow managers. Check out their websites for more before making a decision on which one to use.</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Personal take on this</a:t>
            </a:r>
            <a:endParaRPr b="0" lang="en-US" sz="4000" spc="-1" strike="noStrike">
              <a:solidFill>
                <a:srgbClr val="000000"/>
              </a:solidFill>
              <a:latin typeface="Arial"/>
            </a:endParaRPr>
          </a:p>
        </p:txBody>
      </p:sp>
      <p:sp>
        <p:nvSpPr>
          <p:cNvPr id="295" name="TextShape 2"/>
          <p:cNvSpPr txBox="1"/>
          <p:nvPr/>
        </p:nvSpPr>
        <p:spPr>
          <a:xfrm>
            <a:off x="603720" y="1514520"/>
            <a:ext cx="10984320" cy="4662360"/>
          </a:xfrm>
          <a:prstGeom prst="rect">
            <a:avLst/>
          </a:prstGeom>
          <a:noFill/>
          <a:ln>
            <a:noFill/>
          </a:ln>
        </p:spPr>
        <p:txBody>
          <a:bodyPr>
            <a:normAutofit fontScale="53000"/>
          </a:bodyPr>
          <a:p>
            <a:pPr>
              <a:lnSpc>
                <a:spcPct val="115000"/>
              </a:lnSpc>
              <a:spcBef>
                <a:spcPts val="1001"/>
              </a:spcBef>
              <a:tabLst>
                <a:tab algn="l" pos="0"/>
              </a:tabLst>
            </a:pPr>
            <a:r>
              <a:rPr b="0" lang="en-GB" sz="3000" spc="-1" strike="noStrike">
                <a:solidFill>
                  <a:srgbClr val="000000"/>
                </a:solidFill>
                <a:latin typeface="Arial"/>
                <a:ea typeface="Arial"/>
              </a:rPr>
              <a:t>I hope for </a:t>
            </a:r>
            <a:r>
              <a:rPr b="1" lang="en-GB" sz="3000" spc="-1" strike="noStrike">
                <a:solidFill>
                  <a:srgbClr val="000000"/>
                </a:solidFill>
                <a:latin typeface="Arial"/>
                <a:ea typeface="Arial"/>
              </a:rPr>
              <a:t>more integration</a:t>
            </a:r>
            <a:r>
              <a:rPr b="0" lang="en-GB" sz="3000" spc="-1" strike="noStrike">
                <a:solidFill>
                  <a:srgbClr val="000000"/>
                </a:solidFill>
                <a:latin typeface="Arial"/>
                <a:ea typeface="Arial"/>
              </a:rPr>
              <a:t> between workflow managers (like what is happening in Destination Earth with Autosubmit &amp; ecFlow).</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Also for more open </a:t>
            </a:r>
            <a:r>
              <a:rPr b="1" lang="en-GB" sz="3000" spc="-1" strike="noStrike">
                <a:solidFill>
                  <a:srgbClr val="000000"/>
                </a:solidFill>
                <a:latin typeface="Arial"/>
                <a:ea typeface="Arial"/>
              </a:rPr>
              <a:t>standards</a:t>
            </a:r>
            <a:r>
              <a:rPr b="0" lang="en-GB" sz="3000" spc="-1" strike="noStrike">
                <a:solidFill>
                  <a:srgbClr val="000000"/>
                </a:solidFill>
                <a:latin typeface="Arial"/>
                <a:ea typeface="Arial"/>
              </a:rPr>
              <a:t> to be adopted, like CWL, WDL, RO-Crate, FDO, DRMAA, or even closed standards like ISO-8601 (or its newer versions).</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Finally, it would be great to have more “building block” shared among workflow managers. e.g. have Autosubmit Jobs Wrappers available in other workflow managers, or Cylc’s date cycles (isodatetime), or ECMWF’s Troika, or DRMAA used by more tools.</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Work in ESiWACE3</a:t>
            </a:r>
            <a:endParaRPr b="0" lang="en-US" sz="4000" spc="-1" strike="noStrike">
              <a:solidFill>
                <a:srgbClr val="000000"/>
              </a:solidFill>
              <a:latin typeface="Arial"/>
            </a:endParaRPr>
          </a:p>
        </p:txBody>
      </p:sp>
      <p:sp>
        <p:nvSpPr>
          <p:cNvPr id="297"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These workflow managers are used by ESiWACE members to run weather and climate workflows — Cylc and Autosubmit have received funding.</a:t>
            </a: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There is a task in ESiWACE3 to </a:t>
            </a:r>
            <a:r>
              <a:rPr b="1" lang="en-GB" sz="3000" spc="-1" strike="noStrike">
                <a:solidFill>
                  <a:srgbClr val="000000"/>
                </a:solidFill>
                <a:latin typeface="Arial"/>
                <a:ea typeface="Arial"/>
              </a:rPr>
              <a:t>containerize</a:t>
            </a:r>
            <a:r>
              <a:rPr b="0" lang="en-GB" sz="3000" spc="-1" strike="noStrike">
                <a:solidFill>
                  <a:srgbClr val="000000"/>
                </a:solidFill>
                <a:latin typeface="Arial"/>
                <a:ea typeface="Arial"/>
              </a:rPr>
              <a:t> EC-Earth 4, a community ESM, and to orchestrate it with Autosubmit. Containerized models improve portability across workflow managers, and HPC platforms.</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TextShape 1"/>
          <p:cNvSpPr txBox="1"/>
          <p:nvPr/>
        </p:nvSpPr>
        <p:spPr>
          <a:xfrm>
            <a:off x="4964040" y="1746000"/>
            <a:ext cx="6702120" cy="2998440"/>
          </a:xfrm>
          <a:prstGeom prst="rect">
            <a:avLst/>
          </a:prstGeom>
          <a:noFill/>
          <a:ln>
            <a:noFill/>
          </a:ln>
        </p:spPr>
        <p:txBody>
          <a:bodyPr anchor="ctr">
            <a:normAutofit/>
          </a:bodyPr>
          <a:p>
            <a:pPr>
              <a:lnSpc>
                <a:spcPct val="90000"/>
              </a:lnSpc>
              <a:tabLst>
                <a:tab algn="l" pos="0"/>
              </a:tabLst>
            </a:pPr>
            <a:r>
              <a:rPr b="1" lang="en-GB" sz="8000" spc="-1" strike="noStrike">
                <a:solidFill>
                  <a:srgbClr val="004890"/>
                </a:solidFill>
                <a:latin typeface="Calibri"/>
                <a:ea typeface="Calibri"/>
              </a:rPr>
              <a:t>Questions?</a:t>
            </a:r>
            <a:br/>
            <a:r>
              <a:rPr b="1" lang="en-GB" sz="2000" spc="-1" strike="noStrike" u="sng">
                <a:solidFill>
                  <a:srgbClr val="0563c1"/>
                </a:solidFill>
                <a:uFillTx/>
                <a:latin typeface="Calibri"/>
                <a:ea typeface="Calibri"/>
                <a:hlinkClick r:id="rId1"/>
              </a:rPr>
              <a:t>https://autosubmit.readthedocs.io/</a:t>
            </a:r>
            <a:br/>
            <a:r>
              <a:rPr b="1" lang="en-GB" sz="2000" spc="-1" strike="noStrike" u="sng">
                <a:solidFill>
                  <a:srgbClr val="0563c1"/>
                </a:solidFill>
                <a:uFillTx/>
                <a:latin typeface="Calibri"/>
                <a:ea typeface="Calibri"/>
                <a:hlinkClick r:id="rId2"/>
              </a:rPr>
              <a:t>https://cylc.github.io/</a:t>
            </a:r>
            <a:br/>
            <a:r>
              <a:rPr b="1" lang="en-GB" sz="2000" spc="-1" strike="noStrike" u="sng">
                <a:solidFill>
                  <a:srgbClr val="0563c1"/>
                </a:solidFill>
                <a:uFillTx/>
                <a:latin typeface="Calibri"/>
                <a:ea typeface="Calibri"/>
                <a:hlinkClick r:id="rId3"/>
              </a:rPr>
              <a:t>https://ecflow.readthedocs.io/</a:t>
            </a:r>
            <a:endParaRPr b="0" lang="en-US" sz="2000" spc="-1" strike="noStrike">
              <a:solidFill>
                <a:srgbClr val="000000"/>
              </a:solidFill>
              <a:latin typeface="Arial"/>
            </a:endParaRPr>
          </a:p>
        </p:txBody>
      </p:sp>
      <p:sp>
        <p:nvSpPr>
          <p:cNvPr id="299" name="TextShape 2"/>
          <p:cNvSpPr txBox="1"/>
          <p:nvPr/>
        </p:nvSpPr>
        <p:spPr>
          <a:xfrm>
            <a:off x="4964040" y="4900320"/>
            <a:ext cx="6702120" cy="822240"/>
          </a:xfrm>
          <a:prstGeom prst="rect">
            <a:avLst/>
          </a:prstGeom>
          <a:noFill/>
          <a:ln>
            <a:noFill/>
          </a:ln>
        </p:spPr>
        <p:txBody>
          <a:bodyPr anchor="ctr">
            <a:noAutofit/>
          </a:bodyPr>
          <a:p>
            <a:pPr>
              <a:lnSpc>
                <a:spcPct val="90000"/>
              </a:lnSpc>
              <a:tabLst>
                <a:tab algn="l" pos="0"/>
              </a:tabLst>
            </a:pPr>
            <a:r>
              <a:rPr b="0" lang="en-GB" sz="3200" spc="-1" strike="noStrike">
                <a:solidFill>
                  <a:srgbClr val="000000"/>
                </a:solidFill>
                <a:latin typeface="Calibri"/>
                <a:ea typeface="Calibri"/>
              </a:rPr>
              <a:t>Thank you</a:t>
            </a:r>
            <a:endParaRPr b="0" lang="en-US" sz="3200" spc="-1" strike="noStrike">
              <a:latin typeface="Arial"/>
            </a:endParaRPr>
          </a:p>
        </p:txBody>
      </p:sp>
      <p:sp>
        <p:nvSpPr>
          <p:cNvPr id="300" name="TextShape 3"/>
          <p:cNvSpPr txBox="1"/>
          <p:nvPr/>
        </p:nvSpPr>
        <p:spPr>
          <a:xfrm>
            <a:off x="4964040" y="6095520"/>
            <a:ext cx="6702120" cy="487080"/>
          </a:xfrm>
          <a:prstGeom prst="rect">
            <a:avLst/>
          </a:prstGeom>
          <a:noFill/>
          <a:ln>
            <a:noFill/>
          </a:ln>
        </p:spPr>
        <p:txBody>
          <a:bodyPr anchor="ctr">
            <a:normAutofit/>
          </a:bodyPr>
          <a:p>
            <a:pPr>
              <a:lnSpc>
                <a:spcPct val="90000"/>
              </a:lnSpc>
              <a:tabLst>
                <a:tab algn="l" pos="0"/>
              </a:tabLst>
            </a:pPr>
            <a:r>
              <a:rPr b="0" lang="en-GB" sz="2400" spc="-1" strike="noStrike">
                <a:solidFill>
                  <a:srgbClr val="004890"/>
                </a:solidFill>
                <a:latin typeface="Calibri"/>
                <a:ea typeface="Calibri"/>
              </a:rPr>
              <a:t>bruno.depaulakinoshita@bsc.es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Why workflow managers?</a:t>
            </a:r>
            <a:endParaRPr b="0" lang="en-US" sz="4000" spc="-1" strike="noStrike">
              <a:solidFill>
                <a:srgbClr val="000000"/>
              </a:solidFill>
              <a:latin typeface="Arial"/>
            </a:endParaRPr>
          </a:p>
        </p:txBody>
      </p:sp>
      <p:sp>
        <p:nvSpPr>
          <p:cNvPr id="138" name="CustomShape 2"/>
          <p:cNvSpPr/>
          <p:nvPr/>
        </p:nvSpPr>
        <p:spPr>
          <a:xfrm>
            <a:off x="1267200" y="1180440"/>
            <a:ext cx="7101720" cy="953640"/>
          </a:xfrm>
          <a:prstGeom prst="rect">
            <a:avLst/>
          </a:prstGeom>
          <a:noFill/>
          <a:ln>
            <a:noFill/>
          </a:ln>
        </p:spPr>
        <p:style>
          <a:lnRef idx="0"/>
          <a:fillRef idx="0"/>
          <a:effectRef idx="0"/>
          <a:fontRef idx="minor"/>
        </p:style>
        <p:txBody>
          <a:bodyPr>
            <a:noAutofit/>
          </a:bodyPr>
          <a:p>
            <a:pPr>
              <a:lnSpc>
                <a:spcPct val="100000"/>
              </a:lnSpc>
              <a:tabLst>
                <a:tab algn="l" pos="0"/>
              </a:tabLst>
            </a:pPr>
            <a:r>
              <a:rPr b="1" lang="en-GB" sz="2800" spc="-1" strike="noStrike">
                <a:solidFill>
                  <a:srgbClr val="000000"/>
                </a:solidFill>
                <a:latin typeface="Arial"/>
                <a:ea typeface="Arial"/>
              </a:rPr>
              <a:t>What is a workflow manager good for?</a:t>
            </a:r>
            <a:endParaRPr b="0" lang="en-US" sz="2800" spc="-1" strike="noStrike">
              <a:latin typeface="Arial"/>
            </a:endParaRPr>
          </a:p>
        </p:txBody>
      </p:sp>
      <p:sp>
        <p:nvSpPr>
          <p:cNvPr id="139" name="CustomShape 3"/>
          <p:cNvSpPr/>
          <p:nvPr/>
        </p:nvSpPr>
        <p:spPr>
          <a:xfrm>
            <a:off x="1045440" y="1877040"/>
            <a:ext cx="9875880" cy="480240"/>
          </a:xfrm>
          <a:prstGeom prst="rect">
            <a:avLst/>
          </a:prstGeom>
          <a:noFill/>
          <a:ln>
            <a:noFill/>
          </a:ln>
        </p:spPr>
        <p:style>
          <a:lnRef idx="0"/>
          <a:fillRef idx="0"/>
          <a:effectRef idx="0"/>
          <a:fontRef idx="minor"/>
        </p:style>
        <p:txBody>
          <a:bodyPr>
            <a:noAutofit/>
          </a:bodyPr>
          <a:p>
            <a:pPr>
              <a:lnSpc>
                <a:spcPct val="70000"/>
              </a:lnSpc>
              <a:spcBef>
                <a:spcPts val="1001"/>
              </a:spcBef>
              <a:tabLst>
                <a:tab algn="l" pos="0"/>
              </a:tabLst>
            </a:pPr>
            <a:r>
              <a:rPr b="0" lang="en-GB" sz="2100" spc="-1" strike="noStrike">
                <a:solidFill>
                  <a:srgbClr val="000000"/>
                </a:solidFill>
                <a:latin typeface="Calibri"/>
                <a:ea typeface="Calibri"/>
              </a:rPr>
              <a:t>The traditional way</a:t>
            </a:r>
            <a:endParaRPr b="0" lang="en-US" sz="2100" spc="-1" strike="noStrike">
              <a:latin typeface="Arial"/>
            </a:endParaRPr>
          </a:p>
          <a:p>
            <a:pPr>
              <a:lnSpc>
                <a:spcPct val="70000"/>
              </a:lnSpc>
              <a:spcBef>
                <a:spcPts val="1001"/>
              </a:spcBef>
              <a:tabLst>
                <a:tab algn="l" pos="0"/>
              </a:tabLst>
            </a:pPr>
            <a:endParaRPr b="0" lang="en-US" sz="2100" spc="-1" strike="noStrike">
              <a:latin typeface="Arial"/>
            </a:endParaRPr>
          </a:p>
          <a:p>
            <a:pPr>
              <a:lnSpc>
                <a:spcPct val="70000"/>
              </a:lnSpc>
              <a:spcBef>
                <a:spcPts val="1001"/>
              </a:spcBef>
              <a:tabLst>
                <a:tab algn="l" pos="0"/>
              </a:tabLst>
            </a:pPr>
            <a:endParaRPr b="0" lang="en-US" sz="2100" spc="-1" strike="noStrike">
              <a:latin typeface="Arial"/>
            </a:endParaRPr>
          </a:p>
          <a:p>
            <a:pPr>
              <a:lnSpc>
                <a:spcPct val="70000"/>
              </a:lnSpc>
              <a:spcBef>
                <a:spcPts val="1001"/>
              </a:spcBef>
              <a:tabLst>
                <a:tab algn="l" pos="0"/>
              </a:tabLst>
            </a:pPr>
            <a:endParaRPr b="0" lang="en-US" sz="2100" spc="-1" strike="noStrike">
              <a:latin typeface="Arial"/>
            </a:endParaRPr>
          </a:p>
          <a:p>
            <a:pPr>
              <a:lnSpc>
                <a:spcPct val="70000"/>
              </a:lnSpc>
              <a:spcBef>
                <a:spcPts val="1001"/>
              </a:spcBef>
              <a:tabLst>
                <a:tab algn="l" pos="0"/>
              </a:tabLst>
            </a:pPr>
            <a:endParaRPr b="0" lang="en-US" sz="2100" spc="-1" strike="noStrike">
              <a:latin typeface="Arial"/>
            </a:endParaRPr>
          </a:p>
        </p:txBody>
      </p:sp>
      <p:sp>
        <p:nvSpPr>
          <p:cNvPr id="140" name="CustomShape 4"/>
          <p:cNvSpPr/>
          <p:nvPr/>
        </p:nvSpPr>
        <p:spPr>
          <a:xfrm>
            <a:off x="1287720" y="2737080"/>
            <a:ext cx="1181880" cy="510120"/>
          </a:xfrm>
          <a:prstGeom prst="rect">
            <a:avLst/>
          </a:prstGeom>
          <a:solidFill>
            <a:srgbClr val="e7e6e6"/>
          </a:solidFill>
          <a:ln w="9360">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1" lang="en-GB" sz="1200" spc="-1" strike="noStrike">
                <a:solidFill>
                  <a:srgbClr val="000000"/>
                </a:solidFill>
                <a:latin typeface="Arial"/>
                <a:ea typeface="Arial"/>
              </a:rPr>
              <a:t>Login</a:t>
            </a:r>
            <a:r>
              <a:rPr b="0" lang="en-GB" sz="1200" spc="-1" strike="noStrike">
                <a:solidFill>
                  <a:srgbClr val="000000"/>
                </a:solidFill>
                <a:latin typeface="Arial"/>
                <a:ea typeface="Arial"/>
              </a:rPr>
              <a:t> to the remote cluster</a:t>
            </a:r>
            <a:endParaRPr b="0" lang="en-US" sz="1200" spc="-1" strike="noStrike">
              <a:latin typeface="Arial"/>
            </a:endParaRPr>
          </a:p>
        </p:txBody>
      </p:sp>
      <p:pic>
        <p:nvPicPr>
          <p:cNvPr id="141" name="Google Shape;72;g289f4248729_1_1" descr=""/>
          <p:cNvPicPr/>
          <p:nvPr/>
        </p:nvPicPr>
        <p:blipFill>
          <a:blip r:embed="rId1"/>
          <a:stretch/>
        </p:blipFill>
        <p:spPr>
          <a:xfrm>
            <a:off x="1123560" y="3120120"/>
            <a:ext cx="593640" cy="573120"/>
          </a:xfrm>
          <a:prstGeom prst="rect">
            <a:avLst/>
          </a:prstGeom>
          <a:ln>
            <a:noFill/>
          </a:ln>
        </p:spPr>
      </p:pic>
      <p:sp>
        <p:nvSpPr>
          <p:cNvPr id="142" name="CustomShape 5"/>
          <p:cNvSpPr/>
          <p:nvPr/>
        </p:nvSpPr>
        <p:spPr>
          <a:xfrm>
            <a:off x="1388160" y="3928320"/>
            <a:ext cx="9875880" cy="480240"/>
          </a:xfrm>
          <a:prstGeom prst="rect">
            <a:avLst/>
          </a:prstGeom>
          <a:noFill/>
          <a:ln>
            <a:noFill/>
          </a:ln>
        </p:spPr>
        <p:style>
          <a:lnRef idx="0"/>
          <a:fillRef idx="0"/>
          <a:effectRef idx="0"/>
          <a:fontRef idx="minor"/>
        </p:style>
        <p:txBody>
          <a:bodyPr>
            <a:noAutofit/>
          </a:bodyPr>
          <a:p>
            <a:pPr>
              <a:lnSpc>
                <a:spcPct val="70000"/>
              </a:lnSpc>
              <a:spcBef>
                <a:spcPts val="1001"/>
              </a:spcBef>
              <a:tabLst>
                <a:tab algn="l" pos="0"/>
              </a:tabLst>
            </a:pPr>
            <a:r>
              <a:rPr b="0" lang="en-GB" sz="2100" spc="-1" strike="noStrike">
                <a:solidFill>
                  <a:srgbClr val="000000"/>
                </a:solidFill>
                <a:latin typeface="Calibri"/>
                <a:ea typeface="Calibri"/>
              </a:rPr>
              <a:t>Using a workflow manager</a:t>
            </a:r>
            <a:endParaRPr b="0" lang="en-US" sz="2100" spc="-1" strike="noStrike">
              <a:latin typeface="Arial"/>
            </a:endParaRPr>
          </a:p>
        </p:txBody>
      </p:sp>
      <p:sp>
        <p:nvSpPr>
          <p:cNvPr id="143" name="CustomShape 6"/>
          <p:cNvSpPr/>
          <p:nvPr/>
        </p:nvSpPr>
        <p:spPr>
          <a:xfrm>
            <a:off x="5029200" y="2737080"/>
            <a:ext cx="1181880" cy="510120"/>
          </a:xfrm>
          <a:prstGeom prst="rect">
            <a:avLst/>
          </a:prstGeom>
          <a:solidFill>
            <a:srgbClr val="e7e6e6"/>
          </a:solidFill>
          <a:ln w="9360">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1" lang="en-GB" sz="1200" spc="-1" strike="noStrike">
                <a:solidFill>
                  <a:srgbClr val="000000"/>
                </a:solidFill>
                <a:latin typeface="Arial"/>
                <a:ea typeface="Arial"/>
              </a:rPr>
              <a:t>Execute</a:t>
            </a:r>
            <a:r>
              <a:rPr b="0" lang="en-GB" sz="1200" spc="-1" strike="noStrike">
                <a:solidFill>
                  <a:srgbClr val="000000"/>
                </a:solidFill>
                <a:latin typeface="Arial"/>
                <a:ea typeface="Arial"/>
              </a:rPr>
              <a:t> run batch scripts</a:t>
            </a:r>
            <a:endParaRPr b="0" lang="en-US" sz="1200" spc="-1" strike="noStrike">
              <a:latin typeface="Arial"/>
            </a:endParaRPr>
          </a:p>
        </p:txBody>
      </p:sp>
      <p:pic>
        <p:nvPicPr>
          <p:cNvPr id="144" name="Google Shape;75;g289f4248729_1_1" descr=""/>
          <p:cNvPicPr/>
          <p:nvPr/>
        </p:nvPicPr>
        <p:blipFill>
          <a:blip r:embed="rId2"/>
          <a:stretch/>
        </p:blipFill>
        <p:spPr>
          <a:xfrm>
            <a:off x="4659480" y="3120120"/>
            <a:ext cx="593640" cy="573120"/>
          </a:xfrm>
          <a:prstGeom prst="rect">
            <a:avLst/>
          </a:prstGeom>
          <a:ln>
            <a:noFill/>
          </a:ln>
        </p:spPr>
      </p:pic>
      <p:sp>
        <p:nvSpPr>
          <p:cNvPr id="145" name="CustomShape 7"/>
          <p:cNvSpPr/>
          <p:nvPr/>
        </p:nvSpPr>
        <p:spPr>
          <a:xfrm>
            <a:off x="6905520" y="2737080"/>
            <a:ext cx="1181880" cy="510120"/>
          </a:xfrm>
          <a:prstGeom prst="rect">
            <a:avLst/>
          </a:prstGeom>
          <a:solidFill>
            <a:srgbClr val="e7e6e6"/>
          </a:solidFill>
          <a:ln w="9360">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1" lang="en-GB" sz="1200" spc="-1" strike="noStrike">
                <a:solidFill>
                  <a:srgbClr val="000000"/>
                </a:solidFill>
                <a:latin typeface="Arial"/>
                <a:ea typeface="Arial"/>
              </a:rPr>
              <a:t>Execute</a:t>
            </a:r>
            <a:r>
              <a:rPr b="0" lang="en-GB" sz="1200" spc="-1" strike="noStrike">
                <a:solidFill>
                  <a:srgbClr val="000000"/>
                </a:solidFill>
                <a:latin typeface="Arial"/>
                <a:ea typeface="Arial"/>
              </a:rPr>
              <a:t> post scripts</a:t>
            </a:r>
            <a:endParaRPr b="0" lang="en-US" sz="1200" spc="-1" strike="noStrike">
              <a:latin typeface="Arial"/>
            </a:endParaRPr>
          </a:p>
        </p:txBody>
      </p:sp>
      <p:pic>
        <p:nvPicPr>
          <p:cNvPr id="146" name="Google Shape;77;g289f4248729_1_1" descr=""/>
          <p:cNvPicPr/>
          <p:nvPr/>
        </p:nvPicPr>
        <p:blipFill>
          <a:blip r:embed="rId3"/>
          <a:stretch/>
        </p:blipFill>
        <p:spPr>
          <a:xfrm>
            <a:off x="6467400" y="3120120"/>
            <a:ext cx="593640" cy="573120"/>
          </a:xfrm>
          <a:prstGeom prst="rect">
            <a:avLst/>
          </a:prstGeom>
          <a:ln>
            <a:noFill/>
          </a:ln>
        </p:spPr>
      </p:pic>
      <p:sp>
        <p:nvSpPr>
          <p:cNvPr id="147" name="CustomShape 8"/>
          <p:cNvSpPr/>
          <p:nvPr/>
        </p:nvSpPr>
        <p:spPr>
          <a:xfrm>
            <a:off x="8790480" y="2737080"/>
            <a:ext cx="1181880" cy="510120"/>
          </a:xfrm>
          <a:prstGeom prst="rect">
            <a:avLst/>
          </a:prstGeom>
          <a:solidFill>
            <a:srgbClr val="e7e6e6"/>
          </a:solidFill>
          <a:ln w="9360">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1" lang="en-GB" sz="1200" spc="-1" strike="noStrike">
                <a:solidFill>
                  <a:srgbClr val="000000"/>
                </a:solidFill>
                <a:latin typeface="Arial"/>
                <a:ea typeface="Arial"/>
              </a:rPr>
              <a:t>Move</a:t>
            </a:r>
            <a:r>
              <a:rPr b="0" lang="en-GB" sz="1200" spc="-1" strike="noStrike">
                <a:solidFill>
                  <a:srgbClr val="000000"/>
                </a:solidFill>
                <a:latin typeface="Arial"/>
                <a:ea typeface="Arial"/>
              </a:rPr>
              <a:t> final results </a:t>
            </a:r>
            <a:endParaRPr b="0" lang="en-US" sz="1200" spc="-1" strike="noStrike">
              <a:latin typeface="Arial"/>
            </a:endParaRPr>
          </a:p>
        </p:txBody>
      </p:sp>
      <p:pic>
        <p:nvPicPr>
          <p:cNvPr id="148" name="Google Shape;79;g289f4248729_1_1" descr=""/>
          <p:cNvPicPr/>
          <p:nvPr/>
        </p:nvPicPr>
        <p:blipFill>
          <a:blip r:embed="rId4"/>
          <a:stretch/>
        </p:blipFill>
        <p:spPr>
          <a:xfrm>
            <a:off x="8352000" y="3120120"/>
            <a:ext cx="593640" cy="573120"/>
          </a:xfrm>
          <a:prstGeom prst="rect">
            <a:avLst/>
          </a:prstGeom>
          <a:ln>
            <a:noFill/>
          </a:ln>
        </p:spPr>
      </p:pic>
      <p:sp>
        <p:nvSpPr>
          <p:cNvPr id="149" name="CustomShape 9"/>
          <p:cNvSpPr/>
          <p:nvPr/>
        </p:nvSpPr>
        <p:spPr>
          <a:xfrm>
            <a:off x="4388400" y="2992320"/>
            <a:ext cx="640800" cy="36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50" name="CustomShape 10"/>
          <p:cNvSpPr/>
          <p:nvPr/>
        </p:nvSpPr>
        <p:spPr>
          <a:xfrm>
            <a:off x="6211800" y="2992320"/>
            <a:ext cx="693720" cy="36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51" name="CustomShape 11"/>
          <p:cNvSpPr/>
          <p:nvPr/>
        </p:nvSpPr>
        <p:spPr>
          <a:xfrm>
            <a:off x="8088120" y="2992320"/>
            <a:ext cx="702000" cy="36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52" name="CustomShape 12"/>
          <p:cNvSpPr/>
          <p:nvPr/>
        </p:nvSpPr>
        <p:spPr>
          <a:xfrm>
            <a:off x="5991120" y="2137680"/>
            <a:ext cx="1216440" cy="518040"/>
          </a:xfrm>
          <a:prstGeom prst="rect">
            <a:avLst/>
          </a:prstGeom>
          <a:noFill/>
          <a:ln>
            <a:noFill/>
          </a:ln>
        </p:spPr>
        <p:style>
          <a:lnRef idx="0"/>
          <a:fillRef idx="0"/>
          <a:effectRef idx="0"/>
          <a:fontRef idx="minor"/>
        </p:style>
        <p:txBody>
          <a:bodyPr tIns="91440" bIns="91440">
            <a:spAutoFit/>
          </a:bodyPr>
          <a:p>
            <a:pPr algn="ctr">
              <a:lnSpc>
                <a:spcPct val="100000"/>
              </a:lnSpc>
              <a:tabLst>
                <a:tab algn="l" pos="0"/>
              </a:tabLst>
            </a:pPr>
            <a:r>
              <a:rPr b="0" lang="en-GB" sz="1100" spc="-1" strike="noStrike">
                <a:solidFill>
                  <a:srgbClr val="000000"/>
                </a:solidFill>
                <a:latin typeface="Calibri"/>
                <a:ea typeface="Calibri"/>
              </a:rPr>
              <a:t>On error: user intervention</a:t>
            </a:r>
            <a:endParaRPr b="0" lang="en-US" sz="1100" spc="-1" strike="noStrike">
              <a:latin typeface="Arial"/>
            </a:endParaRPr>
          </a:p>
        </p:txBody>
      </p:sp>
      <p:sp>
        <p:nvSpPr>
          <p:cNvPr id="153" name="CustomShape 13"/>
          <p:cNvSpPr/>
          <p:nvPr/>
        </p:nvSpPr>
        <p:spPr>
          <a:xfrm flipH="1">
            <a:off x="6384600" y="2540160"/>
            <a:ext cx="235800" cy="45216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54" name="CustomShape 14"/>
          <p:cNvSpPr/>
          <p:nvPr/>
        </p:nvSpPr>
        <p:spPr>
          <a:xfrm flipH="1">
            <a:off x="8259480" y="2540160"/>
            <a:ext cx="235800" cy="45216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55" name="CustomShape 15"/>
          <p:cNvSpPr/>
          <p:nvPr/>
        </p:nvSpPr>
        <p:spPr>
          <a:xfrm>
            <a:off x="9360000" y="1729080"/>
            <a:ext cx="2126520" cy="731160"/>
          </a:xfrm>
          <a:prstGeom prst="rect">
            <a:avLst/>
          </a:prstGeom>
          <a:noFill/>
          <a:ln>
            <a:noFill/>
          </a:ln>
        </p:spPr>
        <p:style>
          <a:lnRef idx="0"/>
          <a:fillRef idx="0"/>
          <a:effectRef idx="0"/>
          <a:fontRef idx="minor"/>
        </p:style>
        <p:txBody>
          <a:bodyPr tIns="91440" bIns="91440">
            <a:spAutoFit/>
          </a:bodyPr>
          <a:p>
            <a:pPr algn="ctr">
              <a:lnSpc>
                <a:spcPct val="100000"/>
              </a:lnSpc>
              <a:tabLst>
                <a:tab algn="l" pos="0"/>
              </a:tabLst>
            </a:pPr>
            <a:r>
              <a:rPr b="0" lang="en-GB" sz="1400" spc="-1" strike="noStrike">
                <a:solidFill>
                  <a:srgbClr val="000000"/>
                </a:solidFill>
                <a:latin typeface="Calibri"/>
                <a:ea typeface="Calibri"/>
              </a:rPr>
              <a:t>When?</a:t>
            </a:r>
            <a:endParaRPr b="0" lang="en-US" sz="1400" spc="-1" strike="noStrike">
              <a:latin typeface="Arial"/>
            </a:endParaRPr>
          </a:p>
          <a:p>
            <a:pPr algn="ctr">
              <a:lnSpc>
                <a:spcPct val="100000"/>
              </a:lnSpc>
              <a:tabLst>
                <a:tab algn="l" pos="0"/>
              </a:tabLst>
            </a:pPr>
            <a:r>
              <a:rPr b="0" lang="en-GB" sz="1100" spc="-1" strike="noStrike">
                <a:solidFill>
                  <a:srgbClr val="000000"/>
                </a:solidFill>
                <a:latin typeface="Calibri"/>
                <a:ea typeface="Calibri"/>
              </a:rPr>
              <a:t>Limited HPC storage</a:t>
            </a:r>
            <a:endParaRPr b="0" lang="en-US" sz="1100" spc="-1" strike="noStrike">
              <a:latin typeface="Arial"/>
            </a:endParaRPr>
          </a:p>
          <a:p>
            <a:pPr algn="ctr">
              <a:lnSpc>
                <a:spcPct val="100000"/>
              </a:lnSpc>
              <a:tabLst>
                <a:tab algn="l" pos="0"/>
              </a:tabLst>
            </a:pPr>
            <a:r>
              <a:rPr b="0" lang="en-GB" sz="1100" spc="-1" strike="noStrike">
                <a:solidFill>
                  <a:srgbClr val="000000"/>
                </a:solidFill>
                <a:latin typeface="Calibri"/>
                <a:ea typeface="Calibri"/>
              </a:rPr>
              <a:t>Data dependencies</a:t>
            </a:r>
            <a:endParaRPr b="0" lang="en-US" sz="1100" spc="-1" strike="noStrike">
              <a:latin typeface="Arial"/>
            </a:endParaRPr>
          </a:p>
        </p:txBody>
      </p:sp>
      <p:sp>
        <p:nvSpPr>
          <p:cNvPr id="156" name="CustomShape 16"/>
          <p:cNvSpPr/>
          <p:nvPr/>
        </p:nvSpPr>
        <p:spPr>
          <a:xfrm flipH="1">
            <a:off x="9380880" y="2468160"/>
            <a:ext cx="1041480" cy="26892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57" name="CustomShape 17"/>
          <p:cNvSpPr/>
          <p:nvPr/>
        </p:nvSpPr>
        <p:spPr>
          <a:xfrm>
            <a:off x="1398240" y="4719960"/>
            <a:ext cx="1181880" cy="510120"/>
          </a:xfrm>
          <a:prstGeom prst="rect">
            <a:avLst/>
          </a:prstGeom>
          <a:solidFill>
            <a:srgbClr val="e7e6e6"/>
          </a:solidFill>
          <a:ln w="9360">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1" lang="en-GB" sz="1200" spc="-1" strike="noStrike">
                <a:solidFill>
                  <a:srgbClr val="000000"/>
                </a:solidFill>
                <a:latin typeface="Arial"/>
                <a:ea typeface="Arial"/>
              </a:rPr>
              <a:t>Edit</a:t>
            </a:r>
            <a:r>
              <a:rPr b="0" lang="en-GB" sz="1200" spc="-1" strike="noStrike">
                <a:solidFill>
                  <a:srgbClr val="000000"/>
                </a:solidFill>
                <a:latin typeface="Arial"/>
                <a:ea typeface="Arial"/>
              </a:rPr>
              <a:t> experiment configuration </a:t>
            </a:r>
            <a:endParaRPr b="0" lang="en-US" sz="1200" spc="-1" strike="noStrike">
              <a:latin typeface="Arial"/>
            </a:endParaRPr>
          </a:p>
        </p:txBody>
      </p:sp>
      <p:pic>
        <p:nvPicPr>
          <p:cNvPr id="158" name="Google Shape;90;g289f4248729_1_1" descr=""/>
          <p:cNvPicPr/>
          <p:nvPr/>
        </p:nvPicPr>
        <p:blipFill>
          <a:blip r:embed="rId5"/>
          <a:stretch/>
        </p:blipFill>
        <p:spPr>
          <a:xfrm>
            <a:off x="1028520" y="5103000"/>
            <a:ext cx="593640" cy="573120"/>
          </a:xfrm>
          <a:prstGeom prst="rect">
            <a:avLst/>
          </a:prstGeom>
          <a:ln>
            <a:noFill/>
          </a:ln>
        </p:spPr>
      </p:pic>
      <p:sp>
        <p:nvSpPr>
          <p:cNvPr id="159" name="CustomShape 18"/>
          <p:cNvSpPr/>
          <p:nvPr/>
        </p:nvSpPr>
        <p:spPr>
          <a:xfrm>
            <a:off x="5046120" y="4719960"/>
            <a:ext cx="1181880" cy="510120"/>
          </a:xfrm>
          <a:prstGeom prst="rect">
            <a:avLst/>
          </a:prstGeom>
          <a:solidFill>
            <a:srgbClr val="9fc5e8"/>
          </a:solidFill>
          <a:ln w="9360">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0" lang="en-GB" sz="1200" spc="-1" strike="noStrike">
                <a:solidFill>
                  <a:srgbClr val="000000"/>
                </a:solidFill>
                <a:latin typeface="Arial"/>
                <a:ea typeface="Arial"/>
              </a:rPr>
              <a:t>Model run</a:t>
            </a:r>
            <a:endParaRPr b="0" lang="en-US" sz="1200" spc="-1" strike="noStrike">
              <a:latin typeface="Arial"/>
            </a:endParaRPr>
          </a:p>
        </p:txBody>
      </p:sp>
      <p:sp>
        <p:nvSpPr>
          <p:cNvPr id="160" name="CustomShape 19"/>
          <p:cNvSpPr/>
          <p:nvPr/>
        </p:nvSpPr>
        <p:spPr>
          <a:xfrm>
            <a:off x="6831360" y="4719960"/>
            <a:ext cx="1289520" cy="510120"/>
          </a:xfrm>
          <a:prstGeom prst="rect">
            <a:avLst/>
          </a:prstGeom>
          <a:solidFill>
            <a:srgbClr val="9fc5e8"/>
          </a:solidFill>
          <a:ln w="9360">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0" lang="en-GB" sz="1200" spc="-1" strike="noStrike">
                <a:solidFill>
                  <a:srgbClr val="000000"/>
                </a:solidFill>
                <a:latin typeface="Arial"/>
                <a:ea typeface="Arial"/>
              </a:rPr>
              <a:t>Post-processing</a:t>
            </a:r>
            <a:endParaRPr b="0" lang="en-US" sz="1200" spc="-1" strike="noStrike">
              <a:latin typeface="Arial"/>
            </a:endParaRPr>
          </a:p>
        </p:txBody>
      </p:sp>
      <p:sp>
        <p:nvSpPr>
          <p:cNvPr id="161" name="CustomShape 20"/>
          <p:cNvSpPr/>
          <p:nvPr/>
        </p:nvSpPr>
        <p:spPr>
          <a:xfrm>
            <a:off x="8797680" y="4719960"/>
            <a:ext cx="1181880" cy="510120"/>
          </a:xfrm>
          <a:prstGeom prst="rect">
            <a:avLst/>
          </a:prstGeom>
          <a:solidFill>
            <a:srgbClr val="9fc5e8"/>
          </a:solidFill>
          <a:ln w="9360">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0" lang="en-GB" sz="1200" spc="-1" strike="noStrike">
                <a:solidFill>
                  <a:srgbClr val="000000"/>
                </a:solidFill>
                <a:latin typeface="Arial"/>
                <a:ea typeface="Arial"/>
              </a:rPr>
              <a:t>Transfer</a:t>
            </a:r>
            <a:endParaRPr b="0" lang="en-US" sz="1200" spc="-1" strike="noStrike">
              <a:latin typeface="Arial"/>
            </a:endParaRPr>
          </a:p>
        </p:txBody>
      </p:sp>
      <p:sp>
        <p:nvSpPr>
          <p:cNvPr id="162" name="CustomShape 21"/>
          <p:cNvSpPr/>
          <p:nvPr/>
        </p:nvSpPr>
        <p:spPr>
          <a:xfrm>
            <a:off x="2580840" y="4975200"/>
            <a:ext cx="2465280" cy="36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63" name="CustomShape 22"/>
          <p:cNvSpPr/>
          <p:nvPr/>
        </p:nvSpPr>
        <p:spPr>
          <a:xfrm>
            <a:off x="6228720" y="4975200"/>
            <a:ext cx="602280" cy="36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64" name="CustomShape 23"/>
          <p:cNvSpPr/>
          <p:nvPr/>
        </p:nvSpPr>
        <p:spPr>
          <a:xfrm>
            <a:off x="8121240" y="4975200"/>
            <a:ext cx="675720" cy="36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65" name="CustomShape 24"/>
          <p:cNvSpPr/>
          <p:nvPr/>
        </p:nvSpPr>
        <p:spPr>
          <a:xfrm>
            <a:off x="5391720" y="3746160"/>
            <a:ext cx="1473120" cy="852840"/>
          </a:xfrm>
          <a:prstGeom prst="rect">
            <a:avLst/>
          </a:prstGeom>
          <a:noFill/>
          <a:ln>
            <a:noFill/>
          </a:ln>
        </p:spPr>
        <p:style>
          <a:lnRef idx="0"/>
          <a:fillRef idx="0"/>
          <a:effectRef idx="0"/>
          <a:fontRef idx="minor"/>
        </p:style>
        <p:txBody>
          <a:bodyPr tIns="91440" bIns="91440">
            <a:spAutoFit/>
          </a:bodyPr>
          <a:p>
            <a:pPr algn="ctr">
              <a:lnSpc>
                <a:spcPct val="100000"/>
              </a:lnSpc>
              <a:tabLst>
                <a:tab algn="l" pos="0"/>
              </a:tabLst>
            </a:pPr>
            <a:r>
              <a:rPr b="0" lang="en-GB" sz="1100" spc="-1" strike="noStrike">
                <a:solidFill>
                  <a:srgbClr val="000000"/>
                </a:solidFill>
                <a:latin typeface="Calibri"/>
                <a:ea typeface="Calibri"/>
              </a:rPr>
              <a:t>On error: possibility to automatic resubmit</a:t>
            </a:r>
            <a:endParaRPr b="0" lang="en-US" sz="1100" spc="-1" strike="noStrike">
              <a:latin typeface="Arial"/>
            </a:endParaRPr>
          </a:p>
        </p:txBody>
      </p:sp>
      <p:sp>
        <p:nvSpPr>
          <p:cNvPr id="166" name="CustomShape 25"/>
          <p:cNvSpPr/>
          <p:nvPr/>
        </p:nvSpPr>
        <p:spPr>
          <a:xfrm flipH="1">
            <a:off x="5636520" y="4608360"/>
            <a:ext cx="490680" cy="11124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67" name="CustomShape 26"/>
          <p:cNvSpPr/>
          <p:nvPr/>
        </p:nvSpPr>
        <p:spPr>
          <a:xfrm flipH="1">
            <a:off x="7476120" y="4542480"/>
            <a:ext cx="581760" cy="17712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68" name="CustomShape 27"/>
          <p:cNvSpPr/>
          <p:nvPr/>
        </p:nvSpPr>
        <p:spPr>
          <a:xfrm>
            <a:off x="8007120" y="6039000"/>
            <a:ext cx="904680" cy="306720"/>
          </a:xfrm>
          <a:prstGeom prst="rect">
            <a:avLst/>
          </a:prstGeom>
          <a:solidFill>
            <a:srgbClr val="e7e6e6"/>
          </a:solidFill>
          <a:ln w="9360">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0" lang="en-GB" sz="1000" spc="-1" strike="noStrike">
                <a:solidFill>
                  <a:srgbClr val="000000"/>
                </a:solidFill>
                <a:latin typeface="Arial"/>
                <a:ea typeface="Arial"/>
              </a:rPr>
              <a:t>Manual steps</a:t>
            </a:r>
            <a:endParaRPr b="0" lang="en-US" sz="1000" spc="-1" strike="noStrike">
              <a:latin typeface="Arial"/>
            </a:endParaRPr>
          </a:p>
        </p:txBody>
      </p:sp>
      <p:sp>
        <p:nvSpPr>
          <p:cNvPr id="169" name="CustomShape 28"/>
          <p:cNvSpPr/>
          <p:nvPr/>
        </p:nvSpPr>
        <p:spPr>
          <a:xfrm>
            <a:off x="9062640" y="6039000"/>
            <a:ext cx="904680" cy="306720"/>
          </a:xfrm>
          <a:prstGeom prst="rect">
            <a:avLst/>
          </a:prstGeom>
          <a:solidFill>
            <a:srgbClr val="9fc5e8"/>
          </a:solidFill>
          <a:ln w="9360">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0" lang="en-GB" sz="1000" spc="-1" strike="noStrike">
                <a:solidFill>
                  <a:srgbClr val="000000"/>
                </a:solidFill>
                <a:latin typeface="Arial"/>
                <a:ea typeface="Arial"/>
              </a:rPr>
              <a:t>Automatic steps</a:t>
            </a:r>
            <a:endParaRPr b="0" lang="en-US" sz="1000" spc="-1" strike="noStrike">
              <a:latin typeface="Arial"/>
            </a:endParaRPr>
          </a:p>
        </p:txBody>
      </p:sp>
      <p:sp>
        <p:nvSpPr>
          <p:cNvPr id="170" name="CustomShape 29"/>
          <p:cNvSpPr/>
          <p:nvPr/>
        </p:nvSpPr>
        <p:spPr>
          <a:xfrm>
            <a:off x="6661440" y="1761480"/>
            <a:ext cx="2126520" cy="609480"/>
          </a:xfrm>
          <a:prstGeom prst="rect">
            <a:avLst/>
          </a:prstGeom>
          <a:noFill/>
          <a:ln>
            <a:noFill/>
          </a:ln>
        </p:spPr>
        <p:style>
          <a:lnRef idx="0"/>
          <a:fillRef idx="0"/>
          <a:effectRef idx="0"/>
          <a:fontRef idx="minor"/>
        </p:style>
        <p:txBody>
          <a:bodyPr tIns="91440" bIns="91440">
            <a:spAutoFit/>
          </a:bodyPr>
          <a:p>
            <a:pPr algn="ctr">
              <a:lnSpc>
                <a:spcPct val="100000"/>
              </a:lnSpc>
              <a:tabLst>
                <a:tab algn="l" pos="0"/>
              </a:tabLst>
            </a:pPr>
            <a:r>
              <a:rPr b="0" lang="en-GB" sz="1400" spc="-1" strike="noStrike">
                <a:solidFill>
                  <a:srgbClr val="000000"/>
                </a:solidFill>
                <a:latin typeface="Calibri"/>
                <a:ea typeface="Calibri"/>
              </a:rPr>
              <a:t>Wait… until data is ready</a:t>
            </a:r>
            <a:endParaRPr b="0" lang="en-US" sz="1400" spc="-1" strike="noStrike">
              <a:latin typeface="Arial"/>
            </a:endParaRPr>
          </a:p>
        </p:txBody>
      </p:sp>
      <p:sp>
        <p:nvSpPr>
          <p:cNvPr id="171" name="CustomShape 30"/>
          <p:cNvSpPr/>
          <p:nvPr/>
        </p:nvSpPr>
        <p:spPr>
          <a:xfrm flipH="1">
            <a:off x="7496640" y="2377080"/>
            <a:ext cx="227520" cy="35964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72" name="CustomShape 31"/>
          <p:cNvSpPr/>
          <p:nvPr/>
        </p:nvSpPr>
        <p:spPr>
          <a:xfrm>
            <a:off x="2607120" y="5432400"/>
            <a:ext cx="1146960" cy="518040"/>
          </a:xfrm>
          <a:prstGeom prst="rect">
            <a:avLst/>
          </a:prstGeom>
          <a:noFill/>
          <a:ln>
            <a:noFill/>
          </a:ln>
        </p:spPr>
        <p:style>
          <a:lnRef idx="0"/>
          <a:fillRef idx="0"/>
          <a:effectRef idx="0"/>
          <a:fontRef idx="minor"/>
        </p:style>
        <p:txBody>
          <a:bodyPr tIns="91440" bIns="91440">
            <a:spAutoFit/>
          </a:bodyPr>
          <a:p>
            <a:pPr algn="ctr">
              <a:lnSpc>
                <a:spcPct val="100000"/>
              </a:lnSpc>
              <a:tabLst>
                <a:tab algn="l" pos="0"/>
              </a:tabLst>
            </a:pPr>
            <a:r>
              <a:rPr b="0" lang="en-GB" sz="1100" spc="-1" strike="noStrike">
                <a:solidFill>
                  <a:srgbClr val="000000"/>
                </a:solidFill>
                <a:latin typeface="Calibri"/>
                <a:ea typeface="Calibri"/>
              </a:rPr>
              <a:t>Automatic config checks</a:t>
            </a:r>
            <a:endParaRPr b="0" lang="en-US" sz="1100" spc="-1" strike="noStrike">
              <a:latin typeface="Arial"/>
            </a:endParaRPr>
          </a:p>
        </p:txBody>
      </p:sp>
      <p:sp>
        <p:nvSpPr>
          <p:cNvPr id="173" name="CustomShape 32"/>
          <p:cNvSpPr/>
          <p:nvPr/>
        </p:nvSpPr>
        <p:spPr>
          <a:xfrm rot="10800000">
            <a:off x="2960280" y="4994640"/>
            <a:ext cx="220320" cy="43776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pic>
        <p:nvPicPr>
          <p:cNvPr id="174" name="Google Shape;107;g289f4248729_1_1" descr=""/>
          <p:cNvPicPr/>
          <p:nvPr/>
        </p:nvPicPr>
        <p:blipFill>
          <a:blip r:embed="rId6"/>
          <a:stretch/>
        </p:blipFill>
        <p:spPr>
          <a:xfrm>
            <a:off x="2431080" y="5560920"/>
            <a:ext cx="220320" cy="212760"/>
          </a:xfrm>
          <a:prstGeom prst="rect">
            <a:avLst/>
          </a:prstGeom>
          <a:ln>
            <a:noFill/>
          </a:ln>
        </p:spPr>
      </p:pic>
      <p:sp>
        <p:nvSpPr>
          <p:cNvPr id="175" name="CustomShape 33"/>
          <p:cNvSpPr/>
          <p:nvPr/>
        </p:nvSpPr>
        <p:spPr>
          <a:xfrm>
            <a:off x="7907040" y="2141280"/>
            <a:ext cx="1216440" cy="518040"/>
          </a:xfrm>
          <a:prstGeom prst="rect">
            <a:avLst/>
          </a:prstGeom>
          <a:noFill/>
          <a:ln>
            <a:noFill/>
          </a:ln>
        </p:spPr>
        <p:style>
          <a:lnRef idx="0"/>
          <a:fillRef idx="0"/>
          <a:effectRef idx="0"/>
          <a:fontRef idx="minor"/>
        </p:style>
        <p:txBody>
          <a:bodyPr tIns="91440" bIns="91440">
            <a:spAutoFit/>
          </a:bodyPr>
          <a:p>
            <a:pPr algn="ctr">
              <a:lnSpc>
                <a:spcPct val="100000"/>
              </a:lnSpc>
              <a:tabLst>
                <a:tab algn="l" pos="0"/>
              </a:tabLst>
            </a:pPr>
            <a:r>
              <a:rPr b="0" lang="en-GB" sz="1100" spc="-1" strike="noStrike">
                <a:solidFill>
                  <a:srgbClr val="000000"/>
                </a:solidFill>
                <a:latin typeface="Calibri"/>
                <a:ea typeface="Calibri"/>
              </a:rPr>
              <a:t>On error: user intervention</a:t>
            </a:r>
            <a:endParaRPr b="0" lang="en-US" sz="1100" spc="-1" strike="noStrike">
              <a:latin typeface="Arial"/>
            </a:endParaRPr>
          </a:p>
        </p:txBody>
      </p:sp>
      <p:sp>
        <p:nvSpPr>
          <p:cNvPr id="176" name="CustomShape 34"/>
          <p:cNvSpPr/>
          <p:nvPr/>
        </p:nvSpPr>
        <p:spPr>
          <a:xfrm>
            <a:off x="7321680" y="3680640"/>
            <a:ext cx="1473120" cy="852840"/>
          </a:xfrm>
          <a:prstGeom prst="rect">
            <a:avLst/>
          </a:prstGeom>
          <a:noFill/>
          <a:ln>
            <a:noFill/>
          </a:ln>
        </p:spPr>
        <p:style>
          <a:lnRef idx="0"/>
          <a:fillRef idx="0"/>
          <a:effectRef idx="0"/>
          <a:fontRef idx="minor"/>
        </p:style>
        <p:txBody>
          <a:bodyPr tIns="91440" bIns="91440">
            <a:spAutoFit/>
          </a:bodyPr>
          <a:p>
            <a:pPr algn="ctr">
              <a:lnSpc>
                <a:spcPct val="100000"/>
              </a:lnSpc>
              <a:tabLst>
                <a:tab algn="l" pos="0"/>
              </a:tabLst>
            </a:pPr>
            <a:r>
              <a:rPr b="0" lang="en-GB" sz="1100" spc="-1" strike="noStrike">
                <a:solidFill>
                  <a:srgbClr val="000000"/>
                </a:solidFill>
                <a:latin typeface="Calibri"/>
                <a:ea typeface="Calibri"/>
              </a:rPr>
              <a:t>On error: possibility to automatic resubmit</a:t>
            </a:r>
            <a:endParaRPr b="0" lang="en-US" sz="1100" spc="-1" strike="noStrike">
              <a:latin typeface="Arial"/>
            </a:endParaRPr>
          </a:p>
        </p:txBody>
      </p:sp>
      <p:sp>
        <p:nvSpPr>
          <p:cNvPr id="177" name="CustomShape 35"/>
          <p:cNvSpPr/>
          <p:nvPr/>
        </p:nvSpPr>
        <p:spPr>
          <a:xfrm flipH="1">
            <a:off x="9388080" y="4526640"/>
            <a:ext cx="466200" cy="19296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78" name="CustomShape 36"/>
          <p:cNvSpPr/>
          <p:nvPr/>
        </p:nvSpPr>
        <p:spPr>
          <a:xfrm>
            <a:off x="9027360" y="3834000"/>
            <a:ext cx="1655280" cy="685440"/>
          </a:xfrm>
          <a:prstGeom prst="rect">
            <a:avLst/>
          </a:prstGeom>
          <a:noFill/>
          <a:ln>
            <a:noFill/>
          </a:ln>
        </p:spPr>
        <p:style>
          <a:lnRef idx="0"/>
          <a:fillRef idx="0"/>
          <a:effectRef idx="0"/>
          <a:fontRef idx="minor"/>
        </p:style>
        <p:txBody>
          <a:bodyPr tIns="91440" bIns="91440">
            <a:spAutoFit/>
          </a:bodyPr>
          <a:p>
            <a:pPr algn="ctr">
              <a:lnSpc>
                <a:spcPct val="100000"/>
              </a:lnSpc>
              <a:tabLst>
                <a:tab algn="l" pos="0"/>
              </a:tabLst>
            </a:pPr>
            <a:r>
              <a:rPr b="0" lang="en-GB" sz="1100" spc="-1" strike="noStrike">
                <a:solidFill>
                  <a:srgbClr val="000000"/>
                </a:solidFill>
                <a:latin typeface="Calibri"/>
                <a:ea typeface="Calibri"/>
              </a:rPr>
              <a:t>As soon as dependencies are fulfilled</a:t>
            </a:r>
            <a:endParaRPr b="0" lang="en-US" sz="1100" spc="-1" strike="noStrike">
              <a:latin typeface="Arial"/>
            </a:endParaRPr>
          </a:p>
        </p:txBody>
      </p:sp>
      <p:pic>
        <p:nvPicPr>
          <p:cNvPr id="179" name="Google Shape;111;g289f4248729_1_1" descr=""/>
          <p:cNvPicPr/>
          <p:nvPr/>
        </p:nvPicPr>
        <p:blipFill>
          <a:blip r:embed="rId7"/>
          <a:stretch/>
        </p:blipFill>
        <p:spPr>
          <a:xfrm>
            <a:off x="5364000" y="5724720"/>
            <a:ext cx="593640" cy="573120"/>
          </a:xfrm>
          <a:prstGeom prst="rect">
            <a:avLst/>
          </a:prstGeom>
          <a:ln>
            <a:noFill/>
          </a:ln>
        </p:spPr>
      </p:pic>
      <p:sp>
        <p:nvSpPr>
          <p:cNvPr id="180" name="CustomShape 37"/>
          <p:cNvSpPr/>
          <p:nvPr/>
        </p:nvSpPr>
        <p:spPr>
          <a:xfrm>
            <a:off x="6271560" y="5478120"/>
            <a:ext cx="1698840" cy="1020240"/>
          </a:xfrm>
          <a:prstGeom prst="rect">
            <a:avLst/>
          </a:prstGeom>
          <a:noFill/>
          <a:ln>
            <a:noFill/>
          </a:ln>
        </p:spPr>
        <p:style>
          <a:lnRef idx="0"/>
          <a:fillRef idx="0"/>
          <a:effectRef idx="0"/>
          <a:fontRef idx="minor"/>
        </p:style>
        <p:txBody>
          <a:bodyPr tIns="91440" bIns="91440">
            <a:spAutoFit/>
          </a:bodyPr>
          <a:p>
            <a:pPr algn="ctr">
              <a:lnSpc>
                <a:spcPct val="100000"/>
              </a:lnSpc>
              <a:tabLst>
                <a:tab algn="l" pos="0"/>
              </a:tabLst>
            </a:pPr>
            <a:r>
              <a:rPr b="0" lang="en-GB" sz="1100" spc="-1" strike="noStrike">
                <a:solidFill>
                  <a:srgbClr val="000000"/>
                </a:solidFill>
                <a:latin typeface="Calibri"/>
                <a:ea typeface="Calibri"/>
              </a:rPr>
              <a:t>Remote interactive monitoring (unique endpoint, visual, web-based, embedded log files)</a:t>
            </a:r>
            <a:endParaRPr b="0" lang="en-US" sz="1100" spc="-1" strike="noStrike">
              <a:latin typeface="Arial"/>
            </a:endParaRPr>
          </a:p>
        </p:txBody>
      </p:sp>
      <p:sp>
        <p:nvSpPr>
          <p:cNvPr id="181" name="CustomShape 38"/>
          <p:cNvSpPr/>
          <p:nvPr/>
        </p:nvSpPr>
        <p:spPr>
          <a:xfrm rot="16200000">
            <a:off x="6503760" y="2022840"/>
            <a:ext cx="213120" cy="6721200"/>
          </a:xfrm>
          <a:prstGeom prst="leftBrace">
            <a:avLst>
              <a:gd name="adj1" fmla="val 50000"/>
              <a:gd name="adj2" fmla="val 50000"/>
            </a:avLst>
          </a:prstGeom>
          <a:noFill/>
          <a:ln w="9360">
            <a:solidFill>
              <a:srgbClr val="44546a"/>
            </a:solidFill>
            <a:round/>
          </a:ln>
        </p:spPr>
        <p:style>
          <a:lnRef idx="0"/>
          <a:fillRef idx="0"/>
          <a:effectRef idx="0"/>
          <a:fontRef idx="minor"/>
        </p:style>
      </p:sp>
      <p:pic>
        <p:nvPicPr>
          <p:cNvPr id="182" name="Google Shape;114;g289f4248729_1_1" descr=""/>
          <p:cNvPicPr/>
          <p:nvPr/>
        </p:nvPicPr>
        <p:blipFill>
          <a:blip r:embed="rId8"/>
          <a:stretch/>
        </p:blipFill>
        <p:spPr>
          <a:xfrm>
            <a:off x="5917320" y="5552640"/>
            <a:ext cx="359280" cy="347040"/>
          </a:xfrm>
          <a:prstGeom prst="rect">
            <a:avLst/>
          </a:prstGeom>
          <a:ln>
            <a:noFill/>
          </a:ln>
        </p:spPr>
      </p:pic>
      <p:sp>
        <p:nvSpPr>
          <p:cNvPr id="183" name="CustomShape 39"/>
          <p:cNvSpPr/>
          <p:nvPr/>
        </p:nvSpPr>
        <p:spPr>
          <a:xfrm>
            <a:off x="10138680" y="2809440"/>
            <a:ext cx="1402200" cy="609480"/>
          </a:xfrm>
          <a:prstGeom prst="rect">
            <a:avLst/>
          </a:prstGeom>
          <a:noFill/>
          <a:ln w="9360">
            <a:solidFill>
              <a:srgbClr val="000000"/>
            </a:solidFill>
            <a:round/>
          </a:ln>
        </p:spPr>
        <p:style>
          <a:lnRef idx="0"/>
          <a:fillRef idx="0"/>
          <a:effectRef idx="0"/>
          <a:fontRef idx="minor"/>
        </p:style>
        <p:txBody>
          <a:bodyPr tIns="91440" bIns="91440">
            <a:spAutoFit/>
          </a:bodyPr>
          <a:p>
            <a:pPr algn="ctr">
              <a:lnSpc>
                <a:spcPct val="100000"/>
              </a:lnSpc>
              <a:tabLst>
                <a:tab algn="l" pos="0"/>
              </a:tabLst>
            </a:pPr>
            <a:r>
              <a:rPr b="0" lang="en-GB" sz="1400" spc="-1" strike="noStrike">
                <a:solidFill>
                  <a:srgbClr val="000000"/>
                </a:solidFill>
                <a:latin typeface="Calibri"/>
                <a:ea typeface="Calibri"/>
              </a:rPr>
              <a:t>× n_platforms</a:t>
            </a:r>
            <a:endParaRPr b="0" lang="en-US" sz="1400" spc="-1" strike="noStrike">
              <a:latin typeface="Arial"/>
            </a:endParaRPr>
          </a:p>
        </p:txBody>
      </p:sp>
      <p:sp>
        <p:nvSpPr>
          <p:cNvPr id="184" name="CustomShape 40"/>
          <p:cNvSpPr/>
          <p:nvPr/>
        </p:nvSpPr>
        <p:spPr>
          <a:xfrm>
            <a:off x="10141560" y="4793760"/>
            <a:ext cx="1402200" cy="365760"/>
          </a:xfrm>
          <a:prstGeom prst="rect">
            <a:avLst/>
          </a:prstGeom>
          <a:noFill/>
          <a:ln w="9360">
            <a:solidFill>
              <a:srgbClr val="000000"/>
            </a:solidFill>
            <a:round/>
          </a:ln>
        </p:spPr>
        <p:style>
          <a:lnRef idx="0"/>
          <a:fillRef idx="0"/>
          <a:effectRef idx="0"/>
          <a:fontRef idx="minor"/>
        </p:style>
        <p:txBody>
          <a:bodyPr tIns="91440" bIns="91440">
            <a:spAutoFit/>
          </a:bodyPr>
          <a:p>
            <a:pPr algn="ctr">
              <a:lnSpc>
                <a:spcPct val="100000"/>
              </a:lnSpc>
              <a:tabLst>
                <a:tab algn="l" pos="0"/>
              </a:tabLst>
            </a:pPr>
            <a:r>
              <a:rPr b="0" lang="en-GB" sz="1200" spc="-1" strike="noStrike">
                <a:solidFill>
                  <a:srgbClr val="000000"/>
                </a:solidFill>
                <a:latin typeface="Calibri"/>
                <a:ea typeface="Calibri"/>
              </a:rPr>
              <a:t>multiplatform</a:t>
            </a:r>
            <a:endParaRPr b="0" lang="en-US" sz="1200" spc="-1" strike="noStrike">
              <a:latin typeface="Arial"/>
            </a:endParaRPr>
          </a:p>
        </p:txBody>
      </p:sp>
      <p:sp>
        <p:nvSpPr>
          <p:cNvPr id="185" name="CustomShape 41"/>
          <p:cNvSpPr/>
          <p:nvPr/>
        </p:nvSpPr>
        <p:spPr>
          <a:xfrm>
            <a:off x="705240" y="4324320"/>
            <a:ext cx="904680" cy="306720"/>
          </a:xfrm>
          <a:prstGeom prst="rect">
            <a:avLst/>
          </a:prstGeom>
          <a:solidFill>
            <a:srgbClr val="e7e6e6"/>
          </a:solidFill>
          <a:ln w="9360">
            <a:solidFill>
              <a:srgbClr val="44546a"/>
            </a:solidFill>
            <a:prstDash val="dash"/>
            <a:round/>
          </a:ln>
        </p:spPr>
        <p:style>
          <a:lnRef idx="0"/>
          <a:fillRef idx="0"/>
          <a:effectRef idx="0"/>
          <a:fontRef idx="minor"/>
        </p:style>
        <p:txBody>
          <a:bodyPr tIns="91440" bIns="91440" anchor="ctr">
            <a:noAutofit/>
          </a:bodyPr>
          <a:p>
            <a:pPr algn="ctr">
              <a:lnSpc>
                <a:spcPct val="100000"/>
              </a:lnSpc>
              <a:tabLst>
                <a:tab algn="l" pos="0"/>
              </a:tabLst>
            </a:pPr>
            <a:r>
              <a:rPr b="0" lang="en-GB" sz="900" spc="-1" strike="noStrike">
                <a:solidFill>
                  <a:srgbClr val="000000"/>
                </a:solidFill>
                <a:latin typeface="Arial"/>
                <a:ea typeface="Arial"/>
              </a:rPr>
              <a:t>Shared configuration</a:t>
            </a:r>
            <a:endParaRPr b="0" lang="en-US" sz="900" spc="-1" strike="noStrike">
              <a:latin typeface="Arial"/>
            </a:endParaRPr>
          </a:p>
        </p:txBody>
      </p:sp>
      <p:sp>
        <p:nvSpPr>
          <p:cNvPr id="186" name="CustomShape 42"/>
          <p:cNvSpPr/>
          <p:nvPr/>
        </p:nvSpPr>
        <p:spPr>
          <a:xfrm>
            <a:off x="1610280" y="4477680"/>
            <a:ext cx="378720" cy="24192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pic>
        <p:nvPicPr>
          <p:cNvPr id="187" name="Google Shape;119;g289f4248729_1_1" descr=""/>
          <p:cNvPicPr/>
          <p:nvPr/>
        </p:nvPicPr>
        <p:blipFill>
          <a:blip r:embed="rId9"/>
          <a:stretch/>
        </p:blipFill>
        <p:spPr>
          <a:xfrm>
            <a:off x="7001280" y="2254680"/>
            <a:ext cx="235800" cy="227520"/>
          </a:xfrm>
          <a:prstGeom prst="rect">
            <a:avLst/>
          </a:prstGeom>
          <a:ln>
            <a:noFill/>
          </a:ln>
        </p:spPr>
      </p:pic>
      <p:pic>
        <p:nvPicPr>
          <p:cNvPr id="188" name="Google Shape;120;g289f4248729_1_1" descr=""/>
          <p:cNvPicPr/>
          <p:nvPr/>
        </p:nvPicPr>
        <p:blipFill>
          <a:blip r:embed="rId10"/>
          <a:stretch/>
        </p:blipFill>
        <p:spPr>
          <a:xfrm>
            <a:off x="8905680" y="2254680"/>
            <a:ext cx="235800" cy="227520"/>
          </a:xfrm>
          <a:prstGeom prst="rect">
            <a:avLst/>
          </a:prstGeom>
          <a:ln>
            <a:noFill/>
          </a:ln>
        </p:spPr>
      </p:pic>
      <p:pic>
        <p:nvPicPr>
          <p:cNvPr id="189" name="Google Shape;121;g289f4248729_1_1" descr=""/>
          <p:cNvPicPr/>
          <p:nvPr/>
        </p:nvPicPr>
        <p:blipFill>
          <a:blip r:embed="rId11"/>
          <a:stretch/>
        </p:blipFill>
        <p:spPr>
          <a:xfrm>
            <a:off x="6370200" y="4356720"/>
            <a:ext cx="265680" cy="256680"/>
          </a:xfrm>
          <a:prstGeom prst="rect">
            <a:avLst/>
          </a:prstGeom>
          <a:ln>
            <a:noFill/>
          </a:ln>
        </p:spPr>
      </p:pic>
      <p:pic>
        <p:nvPicPr>
          <p:cNvPr id="190" name="Google Shape;122;g289f4248729_1_1" descr=""/>
          <p:cNvPicPr/>
          <p:nvPr/>
        </p:nvPicPr>
        <p:blipFill>
          <a:blip r:embed="rId12"/>
          <a:stretch/>
        </p:blipFill>
        <p:spPr>
          <a:xfrm>
            <a:off x="8382240" y="4356720"/>
            <a:ext cx="265680" cy="256680"/>
          </a:xfrm>
          <a:prstGeom prst="rect">
            <a:avLst/>
          </a:prstGeom>
          <a:ln>
            <a:noFill/>
          </a:ln>
        </p:spPr>
      </p:pic>
      <p:pic>
        <p:nvPicPr>
          <p:cNvPr id="191" name="Google Shape;123;g289f4248729_1_1" descr=""/>
          <p:cNvPicPr/>
          <p:nvPr/>
        </p:nvPicPr>
        <p:blipFill>
          <a:blip r:embed="rId13"/>
          <a:stretch/>
        </p:blipFill>
        <p:spPr>
          <a:xfrm>
            <a:off x="8614440" y="1826280"/>
            <a:ext cx="235800" cy="227520"/>
          </a:xfrm>
          <a:prstGeom prst="rect">
            <a:avLst/>
          </a:prstGeom>
          <a:ln>
            <a:noFill/>
          </a:ln>
        </p:spPr>
      </p:pic>
      <p:sp>
        <p:nvSpPr>
          <p:cNvPr id="192" name="CustomShape 43"/>
          <p:cNvSpPr/>
          <p:nvPr/>
        </p:nvSpPr>
        <p:spPr>
          <a:xfrm>
            <a:off x="2076480" y="4267800"/>
            <a:ext cx="1473120" cy="518040"/>
          </a:xfrm>
          <a:prstGeom prst="rect">
            <a:avLst/>
          </a:prstGeom>
          <a:noFill/>
          <a:ln>
            <a:noFill/>
          </a:ln>
        </p:spPr>
        <p:style>
          <a:lnRef idx="0"/>
          <a:fillRef idx="0"/>
          <a:effectRef idx="0"/>
          <a:fontRef idx="minor"/>
        </p:style>
        <p:txBody>
          <a:bodyPr tIns="91440" bIns="91440">
            <a:spAutoFit/>
          </a:bodyPr>
          <a:p>
            <a:pPr algn="ctr">
              <a:lnSpc>
                <a:spcPct val="100000"/>
              </a:lnSpc>
              <a:tabLst>
                <a:tab algn="l" pos="0"/>
              </a:tabLst>
            </a:pPr>
            <a:r>
              <a:rPr b="0" lang="en-GB" sz="1100" spc="-1" strike="noStrike">
                <a:solidFill>
                  <a:srgbClr val="000000"/>
                </a:solidFill>
                <a:latin typeface="Calibri"/>
                <a:ea typeface="Calibri"/>
              </a:rPr>
              <a:t>Update Auto-model</a:t>
            </a:r>
            <a:endParaRPr b="0" lang="en-US" sz="1100" spc="-1" strike="noStrike">
              <a:latin typeface="Arial"/>
            </a:endParaRPr>
          </a:p>
        </p:txBody>
      </p:sp>
      <p:pic>
        <p:nvPicPr>
          <p:cNvPr id="193" name="Google Shape;125;g289f4248729_1_1" descr=""/>
          <p:cNvPicPr/>
          <p:nvPr/>
        </p:nvPicPr>
        <p:blipFill>
          <a:blip r:embed="rId14"/>
          <a:stretch/>
        </p:blipFill>
        <p:spPr>
          <a:xfrm>
            <a:off x="3385080" y="4282560"/>
            <a:ext cx="593640" cy="278280"/>
          </a:xfrm>
          <a:prstGeom prst="rect">
            <a:avLst/>
          </a:prstGeom>
          <a:ln>
            <a:noFill/>
          </a:ln>
        </p:spPr>
      </p:pic>
      <p:sp>
        <p:nvSpPr>
          <p:cNvPr id="194" name="CustomShape 44"/>
          <p:cNvSpPr/>
          <p:nvPr/>
        </p:nvSpPr>
        <p:spPr>
          <a:xfrm flipH="1">
            <a:off x="2694240" y="4522680"/>
            <a:ext cx="235800" cy="45216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sp>
        <p:nvSpPr>
          <p:cNvPr id="195" name="CustomShape 45"/>
          <p:cNvSpPr/>
          <p:nvPr/>
        </p:nvSpPr>
        <p:spPr>
          <a:xfrm>
            <a:off x="3206160" y="2737080"/>
            <a:ext cx="1181880" cy="510120"/>
          </a:xfrm>
          <a:prstGeom prst="rect">
            <a:avLst/>
          </a:prstGeom>
          <a:solidFill>
            <a:srgbClr val="e7e6e6"/>
          </a:solidFill>
          <a:ln w="9360">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1" lang="en-GB" sz="1200" spc="-1" strike="noStrike">
                <a:solidFill>
                  <a:srgbClr val="000000"/>
                </a:solidFill>
                <a:latin typeface="Arial"/>
                <a:ea typeface="Arial"/>
              </a:rPr>
              <a:t>Deploy</a:t>
            </a:r>
            <a:r>
              <a:rPr b="0" lang="en-GB" sz="1200" spc="-1" strike="noStrike">
                <a:solidFill>
                  <a:srgbClr val="000000"/>
                </a:solidFill>
                <a:latin typeface="Arial"/>
                <a:ea typeface="Arial"/>
              </a:rPr>
              <a:t> the model</a:t>
            </a:r>
            <a:endParaRPr b="0" lang="en-US" sz="1200" spc="-1" strike="noStrike">
              <a:latin typeface="Arial"/>
            </a:endParaRPr>
          </a:p>
        </p:txBody>
      </p:sp>
      <p:sp>
        <p:nvSpPr>
          <p:cNvPr id="196" name="CustomShape 46"/>
          <p:cNvSpPr/>
          <p:nvPr/>
        </p:nvSpPr>
        <p:spPr>
          <a:xfrm>
            <a:off x="2469960" y="2992320"/>
            <a:ext cx="735480" cy="360"/>
          </a:xfrm>
          <a:custGeom>
            <a:avLst/>
            <a:gdLst/>
            <a:ahLst/>
            <a:rect l="l" t="t" r="r" b="b"/>
            <a:pathLst>
              <a:path w="21600" h="21600">
                <a:moveTo>
                  <a:pt x="0" y="0"/>
                </a:moveTo>
                <a:lnTo>
                  <a:pt x="21600" y="21600"/>
                </a:lnTo>
              </a:path>
            </a:pathLst>
          </a:custGeom>
          <a:noFill/>
          <a:ln w="9360">
            <a:solidFill>
              <a:srgbClr val="44546a"/>
            </a:solidFill>
            <a:round/>
            <a:tailEnd len="med" type="triangle" w="med"/>
          </a:ln>
        </p:spPr>
        <p:style>
          <a:lnRef idx="0"/>
          <a:fillRef idx="0"/>
          <a:effectRef idx="0"/>
          <a:fontRef idx="minor"/>
        </p:style>
      </p:sp>
      <p:pic>
        <p:nvPicPr>
          <p:cNvPr id="197" name="Google Shape;128;g289f4248729_1_1" descr=""/>
          <p:cNvPicPr/>
          <p:nvPr/>
        </p:nvPicPr>
        <p:blipFill>
          <a:blip r:embed="rId15"/>
          <a:stretch/>
        </p:blipFill>
        <p:spPr>
          <a:xfrm>
            <a:off x="2973240" y="3120120"/>
            <a:ext cx="593640" cy="573120"/>
          </a:xfrm>
          <a:prstGeom prst="rect">
            <a:avLst/>
          </a:prstGeom>
          <a:ln>
            <a:noFill/>
          </a:ln>
        </p:spPr>
      </p:pic>
      <p:sp>
        <p:nvSpPr>
          <p:cNvPr id="198" name="CustomShape 47"/>
          <p:cNvSpPr/>
          <p:nvPr/>
        </p:nvSpPr>
        <p:spPr>
          <a:xfrm>
            <a:off x="3248280" y="4719960"/>
            <a:ext cx="1181880" cy="510120"/>
          </a:xfrm>
          <a:prstGeom prst="rect">
            <a:avLst/>
          </a:prstGeom>
          <a:solidFill>
            <a:srgbClr val="9fc5e8"/>
          </a:solidFill>
          <a:ln w="9360">
            <a:solidFill>
              <a:srgbClr val="44546a"/>
            </a:solidFill>
            <a:round/>
          </a:ln>
        </p:spPr>
        <p:style>
          <a:lnRef idx="0"/>
          <a:fillRef idx="0"/>
          <a:effectRef idx="0"/>
          <a:fontRef idx="minor"/>
        </p:style>
        <p:txBody>
          <a:bodyPr tIns="91440" bIns="91440" anchor="ctr">
            <a:noAutofit/>
          </a:bodyPr>
          <a:p>
            <a:pPr algn="ctr">
              <a:lnSpc>
                <a:spcPct val="100000"/>
              </a:lnSpc>
              <a:tabLst>
                <a:tab algn="l" pos="0"/>
              </a:tabLst>
            </a:pPr>
            <a:r>
              <a:rPr b="0" lang="en-GB" sz="1200" spc="-1" strike="noStrike">
                <a:solidFill>
                  <a:srgbClr val="000000"/>
                </a:solidFill>
                <a:latin typeface="Arial"/>
                <a:ea typeface="Arial"/>
              </a:rPr>
              <a:t>Model deployment</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Meta schedulers</a:t>
            </a:r>
            <a:endParaRPr b="0" lang="en-US" sz="4000" spc="-1" strike="noStrike">
              <a:solidFill>
                <a:srgbClr val="000000"/>
              </a:solidFill>
              <a:latin typeface="Arial"/>
            </a:endParaRPr>
          </a:p>
        </p:txBody>
      </p:sp>
      <p:sp>
        <p:nvSpPr>
          <p:cNvPr id="200" name="TextShape 2"/>
          <p:cNvSpPr txBox="1"/>
          <p:nvPr/>
        </p:nvSpPr>
        <p:spPr>
          <a:xfrm>
            <a:off x="603720" y="1514520"/>
            <a:ext cx="10984320" cy="4662360"/>
          </a:xfrm>
          <a:prstGeom prst="rect">
            <a:avLst/>
          </a:prstGeom>
          <a:noFill/>
          <a:ln>
            <a:noFill/>
          </a:ln>
        </p:spPr>
        <p:txBody>
          <a:bodyPr>
            <a:normAutofit fontScale="67000"/>
          </a:bodyPr>
          <a:p>
            <a:pPr>
              <a:lnSpc>
                <a:spcPct val="115000"/>
              </a:lnSpc>
              <a:spcBef>
                <a:spcPts val="1001"/>
              </a:spcBef>
              <a:tabLst>
                <a:tab algn="l" pos="0"/>
              </a:tabLst>
            </a:pPr>
            <a:r>
              <a:rPr b="0" lang="en-GB" sz="3000" spc="-1" strike="noStrike">
                <a:solidFill>
                  <a:srgbClr val="000000"/>
                </a:solidFill>
                <a:latin typeface="Arial"/>
                <a:ea typeface="Arial"/>
              </a:rPr>
              <a:t>A meta scheduler is a utility that optimizes the scheduling of tasks by combining multiple job schedulers into a single unit.</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You submit jobs to a meta scheduler, which in turn will organize these jobs and submit them to other job schedulers (PBS, Slurm, at, cloud, etc.) trying to optimize how resources are used.</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Many workflow managers are also meta schedulers (but not all workflow managers).</a:t>
            </a:r>
            <a:b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Experiment managers</a:t>
            </a:r>
            <a:endParaRPr b="0" lang="en-US" sz="4000" spc="-1" strike="noStrike">
              <a:solidFill>
                <a:srgbClr val="000000"/>
              </a:solidFill>
              <a:latin typeface="Arial"/>
            </a:endParaRPr>
          </a:p>
        </p:txBody>
      </p:sp>
      <p:sp>
        <p:nvSpPr>
          <p:cNvPr id="202"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An experiment manager is a utility that maintains scientific experiments.</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It assigns unique &amp; standardised IDs, keeps track of experiment configuration and metadata, and allow users to safely manage and share experiments.</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Examples: prepIFS/IFShub, Autosubmit, rosie, mkexp, …</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Autosubmit, Cylc, ecFlow</a:t>
            </a:r>
            <a:endParaRPr b="0" lang="en-US" sz="4000" spc="-1" strike="noStrike">
              <a:solidFill>
                <a:srgbClr val="000000"/>
              </a:solidFill>
              <a:latin typeface="Arial"/>
            </a:endParaRPr>
          </a:p>
        </p:txBody>
      </p:sp>
      <p:pic>
        <p:nvPicPr>
          <p:cNvPr id="204" name="Google Shape;150;g28bf934d61d_0_61" descr=""/>
          <p:cNvPicPr/>
          <p:nvPr/>
        </p:nvPicPr>
        <p:blipFill>
          <a:blip r:embed="rId1"/>
          <a:stretch/>
        </p:blipFill>
        <p:spPr>
          <a:xfrm>
            <a:off x="3198600" y="1053720"/>
            <a:ext cx="5641920" cy="55026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0" y="255960"/>
            <a:ext cx="12191760" cy="800640"/>
          </a:xfrm>
          <a:prstGeom prst="rect">
            <a:avLst/>
          </a:prstGeom>
          <a:noFill/>
          <a:ln>
            <a:noFill/>
          </a:ln>
        </p:spPr>
        <p:txBody>
          <a:bodyPr>
            <a:noAutofit/>
          </a:bodyPr>
          <a:p>
            <a:pPr algn="ctr">
              <a:lnSpc>
                <a:spcPct val="90000"/>
              </a:lnSpc>
              <a:tabLst>
                <a:tab algn="l" pos="0"/>
              </a:tabLst>
            </a:pPr>
            <a:r>
              <a:rPr b="1" lang="en-GB" sz="4000" spc="-1" strike="noStrike">
                <a:solidFill>
                  <a:srgbClr val="124484"/>
                </a:solidFill>
                <a:latin typeface="Calibri"/>
                <a:ea typeface="Calibri"/>
              </a:rPr>
              <a:t>The common parts</a:t>
            </a:r>
            <a:endParaRPr b="0" lang="en-US" sz="4000" spc="-1" strike="noStrike">
              <a:solidFill>
                <a:srgbClr val="000000"/>
              </a:solidFill>
              <a:latin typeface="Arial"/>
            </a:endParaRPr>
          </a:p>
        </p:txBody>
      </p:sp>
      <p:sp>
        <p:nvSpPr>
          <p:cNvPr id="206" name="TextShape 2"/>
          <p:cNvSpPr txBox="1"/>
          <p:nvPr/>
        </p:nvSpPr>
        <p:spPr>
          <a:xfrm>
            <a:off x="603720" y="1514520"/>
            <a:ext cx="10984320" cy="4662360"/>
          </a:xfrm>
          <a:prstGeom prst="rect">
            <a:avLst/>
          </a:prstGeom>
          <a:noFill/>
          <a:ln>
            <a:noFill/>
          </a:ln>
        </p:spPr>
        <p:txBody>
          <a:bodyPr>
            <a:normAutofit/>
          </a:bodyPr>
          <a:p>
            <a:pPr>
              <a:lnSpc>
                <a:spcPct val="115000"/>
              </a:lnSpc>
              <a:spcBef>
                <a:spcPts val="1001"/>
              </a:spcBef>
              <a:tabLst>
                <a:tab algn="l" pos="0"/>
              </a:tabLst>
            </a:pPr>
            <a:r>
              <a:rPr b="0" lang="en-GB" sz="3000" spc="-1" strike="noStrike">
                <a:solidFill>
                  <a:srgbClr val="000000"/>
                </a:solidFill>
                <a:latin typeface="Arial"/>
                <a:ea typeface="Arial"/>
              </a:rPr>
              <a:t>All three are </a:t>
            </a:r>
            <a:r>
              <a:rPr b="1" lang="en-GB" sz="3000" spc="-1" strike="noStrike">
                <a:solidFill>
                  <a:srgbClr val="000000"/>
                </a:solidFill>
                <a:latin typeface="Arial"/>
                <a:ea typeface="Arial"/>
              </a:rPr>
              <a:t>Open Source</a:t>
            </a:r>
            <a:r>
              <a:rPr b="0" lang="en-GB" sz="3000" spc="-1" strike="noStrike">
                <a:solidFill>
                  <a:srgbClr val="000000"/>
                </a:solidFill>
                <a:latin typeface="Arial"/>
                <a:ea typeface="Arial"/>
              </a:rPr>
              <a:t> workflow managers that work as </a:t>
            </a:r>
            <a:r>
              <a:rPr b="1" lang="en-GB" sz="3000" spc="-1" strike="noStrike">
                <a:solidFill>
                  <a:srgbClr val="000000"/>
                </a:solidFill>
                <a:latin typeface="Arial"/>
                <a:ea typeface="Arial"/>
              </a:rPr>
              <a:t>meta-schedulers</a:t>
            </a:r>
            <a:r>
              <a:rPr b="0" lang="en-GB" sz="3000" spc="-1" strike="noStrike">
                <a:solidFill>
                  <a:srgbClr val="000000"/>
                </a:solidFill>
                <a:latin typeface="Arial"/>
                <a:ea typeface="Arial"/>
              </a:rPr>
              <a:t> with </a:t>
            </a:r>
            <a:r>
              <a:rPr b="1" lang="en-GB" sz="3000" spc="-1" strike="noStrike">
                <a:solidFill>
                  <a:srgbClr val="000000"/>
                </a:solidFill>
                <a:latin typeface="Arial"/>
                <a:ea typeface="Arial"/>
              </a:rPr>
              <a:t>platforms</a:t>
            </a:r>
            <a:r>
              <a:rPr b="0" lang="en-GB" sz="3000" spc="-1" strike="noStrike">
                <a:solidFill>
                  <a:srgbClr val="000000"/>
                </a:solidFill>
                <a:latin typeface="Arial"/>
                <a:ea typeface="Arial"/>
              </a:rPr>
              <a:t> such as PBS and Slurm.</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They also support </a:t>
            </a:r>
            <a:r>
              <a:rPr b="1" lang="en-GB" sz="3000" spc="-1" strike="noStrike">
                <a:solidFill>
                  <a:srgbClr val="000000"/>
                </a:solidFill>
                <a:latin typeface="Arial"/>
                <a:ea typeface="Arial"/>
              </a:rPr>
              <a:t>job retrials</a:t>
            </a:r>
            <a:r>
              <a:rPr b="0" lang="en-GB" sz="3000" spc="-1" strike="noStrike">
                <a:solidFill>
                  <a:srgbClr val="000000"/>
                </a:solidFill>
                <a:latin typeface="Arial"/>
                <a:ea typeface="Arial"/>
              </a:rPr>
              <a:t>, </a:t>
            </a:r>
            <a:r>
              <a:rPr b="1" lang="en-GB" sz="3000" spc="-1" strike="noStrike">
                <a:solidFill>
                  <a:srgbClr val="000000"/>
                </a:solidFill>
                <a:latin typeface="Arial"/>
                <a:ea typeface="Arial"/>
              </a:rPr>
              <a:t>user management</a:t>
            </a:r>
            <a:r>
              <a:rPr b="0" lang="en-GB" sz="3000" spc="-1" strike="noStrike">
                <a:solidFill>
                  <a:srgbClr val="000000"/>
                </a:solidFill>
                <a:latin typeface="Arial"/>
                <a:ea typeface="Arial"/>
              </a:rPr>
              <a:t>, and </a:t>
            </a:r>
            <a:r>
              <a:rPr b="1" lang="en-GB" sz="3000" spc="-1" strike="noStrike">
                <a:solidFill>
                  <a:srgbClr val="000000"/>
                </a:solidFill>
                <a:latin typeface="Arial"/>
                <a:ea typeface="Arial"/>
              </a:rPr>
              <a:t>log retrieval</a:t>
            </a:r>
            <a:r>
              <a:rPr b="0" lang="en-GB" sz="3000" spc="-1" strike="noStrike">
                <a:solidFill>
                  <a:srgbClr val="000000"/>
                </a:solidFill>
                <a:latin typeface="Arial"/>
                <a:ea typeface="Arial"/>
              </a:rPr>
              <a:t> from remote platforms. There are many more commonalities amongst the three (and many differences too).</a:t>
            </a:r>
            <a:endParaRPr b="0" lang="en-US" sz="3000" spc="-1" strike="noStrike">
              <a:solidFill>
                <a:srgbClr val="000000"/>
              </a:solidFill>
              <a:latin typeface="Arial"/>
            </a:endParaRPr>
          </a:p>
          <a:p>
            <a:pPr>
              <a:lnSpc>
                <a:spcPct val="115000"/>
              </a:lnSpc>
              <a:spcBef>
                <a:spcPts val="1001"/>
              </a:spcBef>
              <a:tabLst>
                <a:tab algn="l" pos="0"/>
              </a:tabLst>
            </a:pPr>
            <a:endParaRPr b="0" lang="en-US" sz="3000" spc="-1" strike="noStrike">
              <a:solidFill>
                <a:srgbClr val="000000"/>
              </a:solidFill>
              <a:latin typeface="Arial"/>
            </a:endParaRPr>
          </a:p>
          <a:p>
            <a:pPr>
              <a:lnSpc>
                <a:spcPct val="115000"/>
              </a:lnSpc>
              <a:spcBef>
                <a:spcPts val="1001"/>
              </a:spcBef>
              <a:tabLst>
                <a:tab algn="l" pos="0"/>
              </a:tabLst>
            </a:pPr>
            <a:r>
              <a:rPr b="0" lang="en-GB" sz="3000" spc="-1" strike="noStrike">
                <a:solidFill>
                  <a:srgbClr val="000000"/>
                </a:solidFill>
                <a:latin typeface="Arial"/>
                <a:ea typeface="Arial"/>
              </a:rPr>
              <a:t>We present just a few in this overview.</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175</TotalTime>
  <Application>LibreOffice/6.4.7.2$Linux_X86_64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2019-06-06T09:57:11Z</dcterms:created>
  <dc:creator>Gemma Ribas</dc:creator>
  <dc:description/>
  <dc:language>en-US</dc:language>
  <cp:lastModifiedBy/>
  <dcterms:modified xsi:type="dcterms:W3CDTF">2023-10-17T12:43:57Z</dcterms:modified>
  <cp:revision>2</cp:revision>
  <dc:subject/>
  <dc:title/>
</cp:coreProperties>
</file>