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sldIdLst>
    <p:sldId id="256" r:id="rId2"/>
    <p:sldId id="270" r:id="rId3"/>
    <p:sldId id="274" r:id="rId4"/>
    <p:sldId id="273" r:id="rId5"/>
    <p:sldId id="275" r:id="rId6"/>
    <p:sldId id="271" r:id="rId7"/>
    <p:sldId id="272" r:id="rId8"/>
    <p:sldId id="285" r:id="rId9"/>
    <p:sldId id="27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7" r:id="rId18"/>
    <p:sldId id="297" r:id="rId19"/>
    <p:sldId id="298" r:id="rId20"/>
    <p:sldId id="278" r:id="rId21"/>
    <p:sldId id="294" r:id="rId22"/>
    <p:sldId id="295" r:id="rId23"/>
    <p:sldId id="296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iol Mula" initials="" lastIdx="1" clrIdx="0"/>
  <p:cmAuthor id="2" name="Kim Serradell" initials="" lastIdx="1" clrIdx="1"/>
  <p:cmAuthor id="3" name="Pierre-Antoine Bretonnière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DF2"/>
    <a:srgbClr val="1E2B33"/>
    <a:srgbClr val="2F5597"/>
    <a:srgbClr val="6BA072"/>
    <a:srgbClr val="8FAADC"/>
    <a:srgbClr val="31681E"/>
    <a:srgbClr val="477A2E"/>
    <a:srgbClr val="58A539"/>
    <a:srgbClr val="DCEFD5"/>
    <a:srgbClr val="1F4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 autoAdjust="0"/>
    <p:restoredTop sz="94669"/>
  </p:normalViewPr>
  <p:slideViewPr>
    <p:cSldViewPr snapToGrid="0">
      <p:cViewPr varScale="1">
        <p:scale>
          <a:sx n="87" d="100"/>
          <a:sy n="87" d="100"/>
        </p:scale>
        <p:origin x="1224" y="200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7/12/17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845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71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13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163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119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420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655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810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646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71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ithub.com/goord/ece2cmor3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c.europa.eu/programmes/horizon2020/" TargetMode="Externa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EC-</a:t>
            </a:r>
            <a:r>
              <a:rPr lang="es-ES" dirty="0" err="1" smtClean="0"/>
              <a:t>Earth</a:t>
            </a:r>
            <a:r>
              <a:rPr lang="es-ES" dirty="0" smtClean="0"/>
              <a:t> and ESGF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722916" y="3795829"/>
            <a:ext cx="5144637" cy="1639981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s-ES" sz="1800" i="1" u="sng" dirty="0" smtClean="0"/>
              <a:t>Kim </a:t>
            </a:r>
            <a:r>
              <a:rPr lang="es-ES" sz="1800" i="1" u="sng" dirty="0" err="1" smtClean="0"/>
              <a:t>Serradell</a:t>
            </a:r>
            <a:endParaRPr lang="es-ES" sz="1800" i="1" u="sng" dirty="0" smtClean="0"/>
          </a:p>
          <a:p>
            <a:pPr algn="r"/>
            <a:r>
              <a:rPr lang="es-ES" sz="1800" i="1" dirty="0" smtClean="0"/>
              <a:t>Pierre-</a:t>
            </a:r>
            <a:r>
              <a:rPr lang="es-ES" sz="1800" i="1" dirty="0" err="1" smtClean="0"/>
              <a:t>Antoine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Bretonniere</a:t>
            </a:r>
            <a:endParaRPr lang="es-ES" sz="1800" i="1" dirty="0" smtClean="0"/>
          </a:p>
          <a:p>
            <a:pPr algn="r"/>
            <a:r>
              <a:rPr lang="es-ES" sz="1800" i="1" dirty="0" smtClean="0"/>
              <a:t>(</a:t>
            </a:r>
            <a:r>
              <a:rPr lang="es-ES" sz="1800" i="1" dirty="0" err="1" smtClean="0"/>
              <a:t>Computational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Earth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Sciences</a:t>
            </a:r>
            <a:r>
              <a:rPr lang="es-ES" sz="1800" i="1" dirty="0" smtClean="0"/>
              <a:t>, BSC)</a:t>
            </a:r>
          </a:p>
          <a:p>
            <a:pPr algn="r"/>
            <a:r>
              <a:rPr lang="es-ES" sz="1800" dirty="0" err="1"/>
              <a:t>Prashanth</a:t>
            </a:r>
            <a:r>
              <a:rPr lang="es-ES" sz="1800" dirty="0"/>
              <a:t> </a:t>
            </a:r>
            <a:r>
              <a:rPr lang="es-ES" sz="1800" dirty="0" err="1"/>
              <a:t>Dwarakanath</a:t>
            </a:r>
            <a:r>
              <a:rPr lang="es-ES" sz="1800" dirty="0"/>
              <a:t> </a:t>
            </a:r>
            <a:endParaRPr lang="es-ES" sz="1800" dirty="0" smtClean="0"/>
          </a:p>
          <a:p>
            <a:pPr algn="r"/>
            <a:r>
              <a:rPr lang="es-ES" sz="1800" dirty="0" smtClean="0"/>
              <a:t>(</a:t>
            </a:r>
            <a:r>
              <a:rPr lang="es-ES" sz="1800" dirty="0" err="1" smtClean="0"/>
              <a:t>Linkoping</a:t>
            </a:r>
            <a:r>
              <a:rPr lang="es-ES" sz="1800" dirty="0" smtClean="0"/>
              <a:t> </a:t>
            </a:r>
            <a:r>
              <a:rPr lang="es-ES" sz="1800" dirty="0" err="1"/>
              <a:t>University</a:t>
            </a:r>
            <a:r>
              <a:rPr lang="es-ES" sz="1800" dirty="0"/>
              <a:t>/NSC)</a:t>
            </a:r>
          </a:p>
          <a:p>
            <a:pPr algn="r"/>
            <a:endParaRPr lang="es-ES" sz="1800" i="1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03/12/2017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7th </a:t>
            </a:r>
            <a:r>
              <a:rPr lang="es-ES" dirty="0" err="1"/>
              <a:t>Annual</a:t>
            </a:r>
            <a:r>
              <a:rPr lang="es-ES" dirty="0"/>
              <a:t> ESGF F2F </a:t>
            </a:r>
            <a:r>
              <a:rPr lang="es-ES" dirty="0" smtClean="0"/>
              <a:t>2017</a:t>
            </a:r>
            <a:endParaRPr lang="es-ES" dirty="0"/>
          </a:p>
        </p:txBody>
      </p:sp>
      <p:pic>
        <p:nvPicPr>
          <p:cNvPr id="7" name="Picture 7" descr="pv_logo_sun_sim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24" y="5328123"/>
            <a:ext cx="2143569" cy="65341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472" y="5404085"/>
            <a:ext cx="1844993" cy="5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0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3500"/>
              <a:buFont typeface="Calibri"/>
              <a:buNone/>
            </a:pPr>
            <a:r>
              <a:rPr lang="es-ES"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BSC Data Node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64803" y="170992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lang="en-GB" dirty="0" smtClean="0"/>
          </a:p>
          <a:p>
            <a:pPr marL="457200" lvl="0" indent="-381000" rtl="0">
              <a:spcBef>
                <a:spcPts val="0"/>
              </a:spcBef>
              <a:buSzPts val="2400"/>
              <a:buChar char="•"/>
            </a:pPr>
            <a:r>
              <a:rPr lang="en-GB" dirty="0" smtClean="0"/>
              <a:t>ESGF Tier 2 “data” node: publishing BSC and AEMET PRIMAVERA and CMIP6 data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n-GB" dirty="0" smtClean="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buSzPts val="2400"/>
              <a:buChar char="•"/>
            </a:pPr>
            <a:r>
              <a:rPr lang="en-GB" dirty="0" smtClean="0"/>
              <a:t>Index node at STFC (partner involved in PRIMAVERA)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buSzPts val="2400"/>
              <a:buChar char="•"/>
            </a:pPr>
            <a:r>
              <a:rPr lang="en-GB" dirty="0" smtClean="0"/>
              <a:t>PRIMAVERA Stream 1 data still uploaded to Jasmin but published from BSC node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buSzPts val="2400"/>
              <a:buChar char="•"/>
            </a:pPr>
            <a:r>
              <a:rPr lang="en-GB" dirty="0" smtClean="0"/>
              <a:t>PRIMAVERA Stream 2 data will be only stored and published from BSC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buSzPts val="2400"/>
              <a:buChar char="•"/>
            </a:pPr>
            <a:r>
              <a:rPr lang="en-GB" dirty="0" smtClean="0"/>
              <a:t>Estimate of ~600TB of PRIMAVERA data</a:t>
            </a:r>
            <a:endParaRPr lang="en-GB" dirty="0"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800" y="1135911"/>
            <a:ext cx="2889350" cy="74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1100" y="1135901"/>
            <a:ext cx="2574102" cy="74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8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3500"/>
              <a:buFont typeface="Calibri"/>
              <a:buNone/>
            </a:pPr>
            <a:r>
              <a:rPr lang="es-ES" sz="35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BSC Data </a:t>
            </a:r>
            <a:r>
              <a:rPr lang="es-ES" sz="3500" b="1" i="0" u="none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Node</a:t>
            </a:r>
            <a:endParaRPr lang="es-ES" sz="35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Shape 136"/>
          <p:cNvGrpSpPr/>
          <p:nvPr/>
        </p:nvGrpSpPr>
        <p:grpSpPr>
          <a:xfrm>
            <a:off x="1497270" y="4738334"/>
            <a:ext cx="6149461" cy="1495470"/>
            <a:chOff x="1046972" y="4002343"/>
            <a:chExt cx="7029563" cy="1901907"/>
          </a:xfrm>
        </p:grpSpPr>
        <p:grpSp>
          <p:nvGrpSpPr>
            <p:cNvPr id="137" name="Shape 137"/>
            <p:cNvGrpSpPr/>
            <p:nvPr/>
          </p:nvGrpSpPr>
          <p:grpSpPr>
            <a:xfrm>
              <a:off x="1046972" y="4002343"/>
              <a:ext cx="2391600" cy="1041900"/>
              <a:chOff x="1046959" y="4334168"/>
              <a:chExt cx="2391600" cy="1041900"/>
            </a:xfrm>
          </p:grpSpPr>
          <p:sp>
            <p:nvSpPr>
              <p:cNvPr id="138" name="Shape 138"/>
              <p:cNvSpPr/>
              <p:nvPr/>
            </p:nvSpPr>
            <p:spPr>
              <a:xfrm>
                <a:off x="1046959" y="4334168"/>
                <a:ext cx="2391600" cy="10419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pic>
            <p:nvPicPr>
              <p:cNvPr id="139" name="Shape 13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58853" y="4480403"/>
                <a:ext cx="1167866" cy="7494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0" name="Shape 140"/>
            <p:cNvSpPr/>
            <p:nvPr/>
          </p:nvSpPr>
          <p:spPr>
            <a:xfrm>
              <a:off x="1618488" y="5638150"/>
              <a:ext cx="1248600" cy="266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s-ES" sz="1200"/>
                <a:t>Index node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5684934" y="4002393"/>
              <a:ext cx="2391600" cy="1041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42" name="Shape 1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18967" y="4148592"/>
              <a:ext cx="749500" cy="74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Shape 1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03100" y="4334196"/>
              <a:ext cx="997800" cy="378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Shape 144"/>
            <p:cNvSpPr/>
            <p:nvPr/>
          </p:nvSpPr>
          <p:spPr>
            <a:xfrm>
              <a:off x="6256413" y="5638150"/>
              <a:ext cx="1248600" cy="266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s-ES" sz="1200"/>
                <a:t>Data node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3438525" y="4446850"/>
              <a:ext cx="2246400" cy="1530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46" name="Shape 1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5475" y="1056400"/>
            <a:ext cx="6613050" cy="3401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3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3500"/>
              <a:buFont typeface="Calibri"/>
              <a:buNone/>
            </a:pPr>
            <a:r>
              <a:rPr lang="es-ES" sz="35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BSC Data </a:t>
            </a:r>
            <a:r>
              <a:rPr lang="es-ES" sz="3500" b="1" i="0" u="none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Node</a:t>
            </a:r>
            <a:endParaRPr lang="es-ES" sz="35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75" y="1105400"/>
            <a:ext cx="8115426" cy="4763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7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3500"/>
              <a:buFont typeface="Calibri"/>
              <a:buNone/>
            </a:pPr>
            <a:r>
              <a:rPr lang="es-ES"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BSC </a:t>
            </a:r>
            <a:r>
              <a:rPr lang="es-ES"/>
              <a:t>cmorization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s-ES" dirty="0" err="1"/>
              <a:t>Part</a:t>
            </a:r>
            <a:r>
              <a:rPr lang="es-ES" dirty="0"/>
              <a:t> of PRIMAVERA </a:t>
            </a:r>
            <a:r>
              <a:rPr lang="es-ES" dirty="0" err="1" smtClean="0"/>
              <a:t>project</a:t>
            </a:r>
            <a:endParaRPr lang="es-ES" dirty="0" smtClean="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endParaRPr lang="es-ES" dirty="0"/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ES" u="sng" dirty="0">
                <a:solidFill>
                  <a:schemeClr val="hlink"/>
                </a:solidFill>
                <a:hlinkClick r:id="rId3"/>
              </a:rPr>
              <a:t>ece2cmor3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trying</a:t>
            </a:r>
            <a:r>
              <a:rPr lang="es-ES" dirty="0"/>
              <a:t> to </a:t>
            </a:r>
            <a:r>
              <a:rPr lang="es-ES" dirty="0" err="1"/>
              <a:t>standardize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cmorization</a:t>
            </a:r>
            <a:r>
              <a:rPr lang="es-ES" dirty="0"/>
              <a:t> </a:t>
            </a:r>
            <a:r>
              <a:rPr lang="es-ES" dirty="0" err="1"/>
              <a:t>within</a:t>
            </a:r>
            <a:r>
              <a:rPr lang="es-ES" dirty="0"/>
              <a:t> EC-</a:t>
            </a:r>
            <a:r>
              <a:rPr lang="es-ES" dirty="0" err="1"/>
              <a:t>Earth</a:t>
            </a:r>
            <a:endParaRPr lang="es-ES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ES" dirty="0" err="1"/>
              <a:t>Developed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a set of </a:t>
            </a:r>
            <a:r>
              <a:rPr lang="es-ES" dirty="0" err="1"/>
              <a:t>partners</a:t>
            </a:r>
            <a:r>
              <a:rPr lang="es-ES" dirty="0"/>
              <a:t> (KNMI/e-</a:t>
            </a:r>
            <a:r>
              <a:rPr lang="es-ES" dirty="0" err="1"/>
              <a:t>Science</a:t>
            </a:r>
            <a:r>
              <a:rPr lang="es-ES" dirty="0"/>
              <a:t> Center and BSC)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partner</a:t>
            </a:r>
            <a:r>
              <a:rPr lang="es-ES" dirty="0"/>
              <a:t> </a:t>
            </a:r>
            <a:r>
              <a:rPr lang="es-ES" dirty="0" err="1"/>
              <a:t>cmorizes</a:t>
            </a:r>
            <a:r>
              <a:rPr lang="es-ES" dirty="0"/>
              <a:t>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own</a:t>
            </a:r>
            <a:r>
              <a:rPr lang="es-ES" dirty="0"/>
              <a:t> data (</a:t>
            </a:r>
            <a:r>
              <a:rPr lang="es-ES" dirty="0" err="1"/>
              <a:t>lots</a:t>
            </a:r>
            <a:r>
              <a:rPr lang="es-ES" dirty="0"/>
              <a:t> of </a:t>
            </a:r>
            <a:r>
              <a:rPr lang="es-ES" dirty="0" err="1"/>
              <a:t>coordination</a:t>
            </a:r>
            <a:r>
              <a:rPr lang="es-ES" dirty="0"/>
              <a:t> </a:t>
            </a:r>
            <a:r>
              <a:rPr lang="es-ES" dirty="0" err="1"/>
              <a:t>needed</a:t>
            </a:r>
            <a:r>
              <a:rPr lang="es-ES" dirty="0" smtClean="0"/>
              <a:t>)</a:t>
            </a:r>
            <a:endParaRPr lang="es-ES" dirty="0"/>
          </a:p>
          <a:p>
            <a:pPr marL="1371600" marR="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 dirty="0"/>
              <a:t>online (</a:t>
            </a:r>
            <a:r>
              <a:rPr lang="es-ES" dirty="0" err="1"/>
              <a:t>on</a:t>
            </a:r>
            <a:r>
              <a:rPr lang="es-ES" dirty="0"/>
              <a:t> HPC as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simulation</a:t>
            </a:r>
            <a:r>
              <a:rPr lang="es-ES" dirty="0"/>
              <a:t> </a:t>
            </a:r>
            <a:r>
              <a:rPr lang="es-ES" dirty="0" err="1"/>
              <a:t>runs</a:t>
            </a:r>
            <a:r>
              <a:rPr lang="es-ES" dirty="0"/>
              <a:t> to </a:t>
            </a:r>
            <a:r>
              <a:rPr lang="es-ES" dirty="0" err="1"/>
              <a:t>only</a:t>
            </a:r>
            <a:r>
              <a:rPr lang="es-ES" dirty="0"/>
              <a:t> store </a:t>
            </a:r>
            <a:r>
              <a:rPr lang="es-ES" dirty="0" err="1"/>
              <a:t>cmorized</a:t>
            </a:r>
            <a:r>
              <a:rPr lang="es-ES" dirty="0"/>
              <a:t> data)</a:t>
            </a:r>
          </a:p>
          <a:p>
            <a:pPr marL="1371600" marR="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 dirty="0"/>
              <a:t>offline (</a:t>
            </a:r>
            <a:r>
              <a:rPr lang="es-ES" dirty="0" err="1"/>
              <a:t>adding</a:t>
            </a:r>
            <a:r>
              <a:rPr lang="es-ES" dirty="0"/>
              <a:t> time to </a:t>
            </a:r>
            <a:r>
              <a:rPr lang="es-ES" dirty="0" err="1"/>
              <a:t>publish</a:t>
            </a:r>
            <a:r>
              <a:rPr lang="es-E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623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3500"/>
              <a:buFont typeface="Calibri"/>
              <a:buNone/>
            </a:pPr>
            <a:r>
              <a:rPr lang="es-ES"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BSC Data Node (installer)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buSzPts val="2400"/>
              <a:buChar char="•"/>
            </a:pPr>
            <a:r>
              <a:rPr lang="es-ES"/>
              <a:t>March 2017: 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/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buSzPts val="2000"/>
              <a:buChar char="•"/>
            </a:pPr>
            <a:r>
              <a:rPr lang="es-ES"/>
              <a:t>started installing version 2.3 to publish CMIP5/SPECS data as test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s-ES"/>
              <a:t>=&gt; impossible due to dependencies pointing to updated versions of packages breaking compatibility of the overall installation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buSzPts val="2400"/>
              <a:buChar char="•"/>
            </a:pPr>
            <a:r>
              <a:rPr lang="es-ES"/>
              <a:t>August 2017: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/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buSzPts val="2000"/>
              <a:buChar char="•"/>
            </a:pPr>
            <a:r>
              <a:rPr lang="es-ES"/>
              <a:t>Successfully ran version 2.5 of the installer, even if still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9709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3500"/>
              <a:buFont typeface="Calibri"/>
              <a:buNone/>
            </a:pPr>
            <a:r>
              <a:rPr lang="es-ES"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BSC Data Node (publisher)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00665" y="1176647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ts val="2400"/>
              <a:buFont typeface="Arial"/>
              <a:buNone/>
            </a:pPr>
            <a:r>
              <a:rPr lang="es-ES"/>
              <a:t>Once we had the node up and running, updating: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ts val="2400"/>
              <a:buFont typeface="Arial"/>
              <a:buNone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ts val="2400"/>
              <a:buFont typeface="Arial"/>
              <a:buNone/>
            </a:pP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buSzPts val="2400"/>
              <a:buChar char="•"/>
            </a:pPr>
            <a:r>
              <a:rPr lang="es-ES"/>
              <a:t>updating the esg.[primavera-cmip6].ini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buSzPts val="2400"/>
              <a:buChar char="•"/>
            </a:pPr>
            <a:r>
              <a:rPr lang="es-ES"/>
              <a:t>esgcet_models_table.txt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buSzPts val="2400"/>
              <a:buChar char="•"/>
            </a:pPr>
            <a:r>
              <a:rPr lang="es-ES"/>
              <a:t>certificates and PIDs landing pages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647750" y="2276400"/>
            <a:ext cx="125000" cy="5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647750" y="3660563"/>
            <a:ext cx="125000" cy="5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647750" y="5251425"/>
            <a:ext cx="125000" cy="537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Shape 174"/>
          <p:cNvGrpSpPr/>
          <p:nvPr/>
        </p:nvGrpSpPr>
        <p:grpSpPr>
          <a:xfrm>
            <a:off x="5927200" y="2154888"/>
            <a:ext cx="1910400" cy="3813513"/>
            <a:chOff x="6052050" y="2126088"/>
            <a:chExt cx="1910400" cy="3813513"/>
          </a:xfrm>
        </p:grpSpPr>
        <p:sp>
          <p:nvSpPr>
            <p:cNvPr id="175" name="Shape 175"/>
            <p:cNvSpPr txBox="1"/>
            <p:nvPr/>
          </p:nvSpPr>
          <p:spPr>
            <a:xfrm>
              <a:off x="6052050" y="2126088"/>
              <a:ext cx="1910400" cy="83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s-E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PRIMAVERA specific</a:t>
              </a:r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6052050" y="3510263"/>
              <a:ext cx="1910400" cy="83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s-E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EC-Earth specific</a:t>
              </a: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6052050" y="5101100"/>
              <a:ext cx="1910400" cy="83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s-E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BSC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s-E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specific</a:t>
              </a:r>
            </a:p>
          </p:txBody>
        </p:sp>
      </p:grpSp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2375" y="2195537"/>
            <a:ext cx="1136850" cy="6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2376" y="3755136"/>
            <a:ext cx="1136850" cy="61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6094" y="5228144"/>
            <a:ext cx="1049400" cy="69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3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3500"/>
              <a:buFont typeface="Calibri"/>
              <a:buNone/>
            </a:pPr>
            <a:r>
              <a:rPr lang="es-ES"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BSC recommendations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64800" y="1215075"/>
            <a:ext cx="8229600" cy="52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ts val="2400"/>
              <a:buChar char="•"/>
            </a:pPr>
            <a:r>
              <a:rPr lang="es-ES"/>
              <a:t>Fresh start installation testing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ES"/>
              <a:t>Semantic versioning of </a:t>
            </a: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ES"/>
              <a:t>dependencies (git submodules?)</a:t>
            </a: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buSzPts val="2000"/>
              <a:buChar char="•"/>
            </a:pPr>
            <a:r>
              <a:rPr lang="es-ES"/>
              <a:t>releases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buSzPts val="2400"/>
              <a:buChar char="•"/>
            </a:pPr>
            <a:r>
              <a:rPr lang="es-ES"/>
              <a:t>Allow users to install dependencies by hand within the installer run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buSzPts val="2400"/>
              <a:buChar char="•"/>
            </a:pPr>
            <a:r>
              <a:rPr lang="es-ES"/>
              <a:t>Identify who (person or institution) is responsible for what (PIDs, installation, publication,...)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s-ES"/>
              <a:t>Wiki/documentation for “beginners”</a:t>
            </a: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ES"/>
              <a:t>How to’s?</a:t>
            </a: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buSzPts val="2000"/>
              <a:buChar char="•"/>
            </a:pPr>
            <a:r>
              <a:rPr lang="es-ES"/>
              <a:t>How to deploy a production and a testing server</a:t>
            </a:r>
          </a:p>
        </p:txBody>
      </p:sp>
    </p:spTree>
    <p:extLst>
      <p:ext uri="{BB962C8B-B14F-4D97-AF65-F5344CB8AC3E}">
        <p14:creationId xmlns:p14="http://schemas.microsoft.com/office/powerpoint/2010/main" val="2575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5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LiU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ESGF and </a:t>
            </a:r>
            <a:r>
              <a:rPr lang="es-ES_tradnl" dirty="0" smtClean="0"/>
              <a:t>CDNOT</a:t>
            </a:r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LiU</a:t>
            </a:r>
            <a:r>
              <a:rPr lang="en-GB" dirty="0" smtClean="0"/>
              <a:t> operates a Tier-1 ESGF node, offering all ESGF services, including index peering to other </a:t>
            </a:r>
            <a:r>
              <a:rPr lang="en-GB" dirty="0" err="1" smtClean="0"/>
              <a:t>datanodes</a:t>
            </a:r>
            <a:r>
              <a:rPr lang="en-GB" dirty="0" smtClean="0"/>
              <a:t>, funded by SMHI and IS-ENES projects.</a:t>
            </a:r>
          </a:p>
          <a:p>
            <a:r>
              <a:rPr lang="en-GB" dirty="0" smtClean="0"/>
              <a:t>Hosts CORDEX, CMIP5, SPECS, and CLIPC projects, from SMHI.</a:t>
            </a:r>
          </a:p>
          <a:p>
            <a:r>
              <a:rPr lang="en-GB" dirty="0" smtClean="0"/>
              <a:t>Manages attribute services for CORDEX data access.</a:t>
            </a:r>
          </a:p>
          <a:p>
            <a:r>
              <a:rPr lang="en-GB" dirty="0" smtClean="0"/>
              <a:t>Mailing list maintainer for </a:t>
            </a:r>
            <a:r>
              <a:rPr lang="en-GB" dirty="0" err="1" smtClean="0"/>
              <a:t>esgf-cordex@lists.nsc.liu.se</a:t>
            </a:r>
            <a:r>
              <a:rPr lang="en-GB" dirty="0" smtClean="0"/>
              <a:t>, for users registered to access CORDEX data on ESGF.</a:t>
            </a:r>
          </a:p>
          <a:p>
            <a:r>
              <a:rPr lang="en-GB" dirty="0" err="1" smtClean="0"/>
              <a:t>LiU</a:t>
            </a:r>
            <a:r>
              <a:rPr lang="en-GB" dirty="0" smtClean="0"/>
              <a:t> Manages one of the ESGF Federation CAs and helped develop CA policy for ESGF.</a:t>
            </a:r>
          </a:p>
          <a:p>
            <a:r>
              <a:rPr lang="en-GB" dirty="0" err="1" smtClean="0"/>
              <a:t>Prashanth</a:t>
            </a:r>
            <a:r>
              <a:rPr lang="en-GB" dirty="0" smtClean="0"/>
              <a:t> </a:t>
            </a:r>
            <a:r>
              <a:rPr lang="en-GB" dirty="0" err="1" smtClean="0"/>
              <a:t>Dwarakanath</a:t>
            </a:r>
            <a:r>
              <a:rPr lang="en-GB" dirty="0" smtClean="0"/>
              <a:t> (</a:t>
            </a:r>
            <a:r>
              <a:rPr lang="en-GB" dirty="0" err="1" smtClean="0"/>
              <a:t>LiU</a:t>
            </a:r>
            <a:r>
              <a:rPr lang="en-GB" dirty="0" smtClean="0"/>
              <a:t>) co-leads the ESGF Installation Working Team, and is a representative for EC-EARTH in CDNOT.</a:t>
            </a:r>
          </a:p>
          <a:p>
            <a:r>
              <a:rPr lang="en-GB" dirty="0" smtClean="0"/>
              <a:t>Kai Lu (</a:t>
            </a:r>
            <a:r>
              <a:rPr lang="en-GB" dirty="0" err="1" smtClean="0"/>
              <a:t>LiU</a:t>
            </a:r>
            <a:r>
              <a:rPr lang="en-GB" dirty="0" smtClean="0"/>
              <a:t>) is an active contributor to user support on ESGF Users and IWT mailing lists.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2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Ongoing</a:t>
            </a:r>
            <a:r>
              <a:rPr lang="es-ES_tradnl" dirty="0"/>
              <a:t> and </a:t>
            </a:r>
            <a:r>
              <a:rPr lang="es-ES_tradnl" dirty="0" err="1"/>
              <a:t>future</a:t>
            </a:r>
            <a:r>
              <a:rPr lang="es-ES_tradnl" dirty="0"/>
              <a:t> </a:t>
            </a:r>
            <a:r>
              <a:rPr lang="es-ES_tradnl" dirty="0" err="1"/>
              <a:t>activities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CDNOT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err="1"/>
              <a:t>LiU</a:t>
            </a:r>
            <a:r>
              <a:rPr lang="es-ES_tradnl" dirty="0"/>
              <a:t> has </a:t>
            </a:r>
            <a:r>
              <a:rPr lang="es-ES_tradnl" dirty="0" err="1"/>
              <a:t>contributed</a:t>
            </a:r>
            <a:r>
              <a:rPr lang="es-ES_tradnl" dirty="0"/>
              <a:t> to </a:t>
            </a:r>
            <a:r>
              <a:rPr lang="es-ES_tradnl" dirty="0" err="1"/>
              <a:t>achieving</a:t>
            </a:r>
            <a:r>
              <a:rPr lang="es-ES_tradnl" dirty="0"/>
              <a:t> </a:t>
            </a:r>
            <a:r>
              <a:rPr lang="es-ES_tradnl" dirty="0" err="1"/>
              <a:t>better</a:t>
            </a:r>
            <a:r>
              <a:rPr lang="es-ES_tradnl" dirty="0"/>
              <a:t> </a:t>
            </a:r>
            <a:r>
              <a:rPr lang="es-ES_tradnl" dirty="0" err="1"/>
              <a:t>documentation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 smtClean="0"/>
              <a:t>authoring</a:t>
            </a:r>
            <a:r>
              <a:rPr lang="es-ES_tradnl" dirty="0"/>
              <a:t> </a:t>
            </a:r>
            <a:r>
              <a:rPr lang="es-ES_tradnl" dirty="0" err="1" smtClean="0"/>
              <a:t>manuals</a:t>
            </a:r>
            <a:r>
              <a:rPr lang="es-ES_tradnl" dirty="0" smtClean="0"/>
              <a:t> </a:t>
            </a:r>
            <a:r>
              <a:rPr lang="es-ES_tradnl" dirty="0" err="1"/>
              <a:t>for</a:t>
            </a:r>
            <a:r>
              <a:rPr lang="es-ES_tradnl" dirty="0"/>
              <a:t> data </a:t>
            </a:r>
            <a:r>
              <a:rPr lang="es-ES_tradnl" dirty="0" err="1"/>
              <a:t>node</a:t>
            </a:r>
            <a:r>
              <a:rPr lang="es-ES_tradnl" dirty="0"/>
              <a:t> </a:t>
            </a:r>
            <a:r>
              <a:rPr lang="es-ES_tradnl" dirty="0" err="1"/>
              <a:t>administrators</a:t>
            </a:r>
            <a:r>
              <a:rPr lang="es-ES_tradnl" dirty="0"/>
              <a:t>, and looks to </a:t>
            </a:r>
            <a:r>
              <a:rPr lang="es-ES_tradnl" dirty="0" err="1"/>
              <a:t>take</a:t>
            </a:r>
            <a:r>
              <a:rPr lang="es-ES_tradnl" dirty="0"/>
              <a:t> </a:t>
            </a:r>
            <a:r>
              <a:rPr lang="es-ES_tradnl" dirty="0" err="1"/>
              <a:t>an</a:t>
            </a:r>
            <a:r>
              <a:rPr lang="es-ES_tradnl" dirty="0"/>
              <a:t> active </a:t>
            </a:r>
            <a:r>
              <a:rPr lang="es-ES_tradnl" dirty="0" smtClean="0"/>
              <a:t>role in </a:t>
            </a:r>
            <a:r>
              <a:rPr lang="es-ES_tradnl" dirty="0" err="1"/>
              <a:t>documenting</a:t>
            </a:r>
            <a:r>
              <a:rPr lang="es-ES_tradnl" dirty="0"/>
              <a:t> </a:t>
            </a:r>
            <a:r>
              <a:rPr lang="es-ES_tradnl" dirty="0" err="1"/>
              <a:t>procedures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CMIP6 data </a:t>
            </a:r>
            <a:r>
              <a:rPr lang="es-ES_tradnl" dirty="0" err="1"/>
              <a:t>publication</a:t>
            </a:r>
            <a:r>
              <a:rPr lang="es-ES_tradnl" dirty="0"/>
              <a:t> and </a:t>
            </a:r>
            <a:r>
              <a:rPr lang="es-ES_tradnl" dirty="0" err="1" smtClean="0"/>
              <a:t>node</a:t>
            </a:r>
            <a:r>
              <a:rPr lang="es-ES_tradnl" dirty="0"/>
              <a:t> </a:t>
            </a:r>
            <a:r>
              <a:rPr lang="es-ES_tradnl" dirty="0" err="1" smtClean="0"/>
              <a:t>operations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/>
              <a:t>Has </a:t>
            </a:r>
            <a:r>
              <a:rPr lang="es-ES_tradnl" dirty="0" err="1"/>
              <a:t>conducted</a:t>
            </a:r>
            <a:r>
              <a:rPr lang="es-ES_tradnl" dirty="0"/>
              <a:t> training workshops and </a:t>
            </a:r>
            <a:r>
              <a:rPr lang="es-ES_tradnl" dirty="0" err="1"/>
              <a:t>code</a:t>
            </a:r>
            <a:r>
              <a:rPr lang="es-ES_tradnl" dirty="0"/>
              <a:t> </a:t>
            </a:r>
            <a:r>
              <a:rPr lang="es-ES_tradnl" dirty="0" err="1"/>
              <a:t>sprints</a:t>
            </a:r>
            <a:r>
              <a:rPr lang="es-ES_tradnl" dirty="0"/>
              <a:t> and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working</a:t>
            </a:r>
            <a:r>
              <a:rPr lang="es-ES_tradnl" dirty="0"/>
              <a:t> </a:t>
            </a:r>
            <a:r>
              <a:rPr lang="es-ES_tradnl" dirty="0" err="1" smtClean="0"/>
              <a:t>on</a:t>
            </a:r>
            <a:r>
              <a:rPr lang="es-ES_tradnl" dirty="0"/>
              <a:t> </a:t>
            </a:r>
            <a:r>
              <a:rPr lang="es-ES_tradnl" dirty="0" err="1" smtClean="0"/>
              <a:t>developing</a:t>
            </a:r>
            <a:r>
              <a:rPr lang="es-ES_tradnl" dirty="0" smtClean="0"/>
              <a:t> </a:t>
            </a:r>
            <a:r>
              <a:rPr lang="es-ES_tradnl" dirty="0"/>
              <a:t>a suite of </a:t>
            </a:r>
            <a:r>
              <a:rPr lang="es-ES_tradnl" dirty="0" err="1"/>
              <a:t>tools</a:t>
            </a:r>
            <a:r>
              <a:rPr lang="es-ES_tradnl" dirty="0"/>
              <a:t> to reduce </a:t>
            </a:r>
            <a:r>
              <a:rPr lang="es-ES_tradnl" dirty="0" err="1"/>
              <a:t>uncertainties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 smtClean="0"/>
              <a:t>infrastructure</a:t>
            </a:r>
            <a:r>
              <a:rPr lang="es-ES_tradnl" dirty="0"/>
              <a:t> </a:t>
            </a:r>
            <a:r>
              <a:rPr lang="es-ES_tradnl" dirty="0" err="1" smtClean="0"/>
              <a:t>setups</a:t>
            </a:r>
            <a:r>
              <a:rPr lang="es-ES_tradnl" dirty="0" smtClean="0"/>
              <a:t> </a:t>
            </a:r>
            <a:r>
              <a:rPr lang="es-ES_tradnl" dirty="0" err="1"/>
              <a:t>for</a:t>
            </a:r>
            <a:r>
              <a:rPr lang="es-ES_tradnl" dirty="0"/>
              <a:t> workshops and </a:t>
            </a:r>
            <a:r>
              <a:rPr lang="es-ES_tradnl" dirty="0" err="1"/>
              <a:t>collaborative</a:t>
            </a:r>
            <a:r>
              <a:rPr lang="es-ES_tradnl" dirty="0"/>
              <a:t> </a:t>
            </a:r>
            <a:r>
              <a:rPr lang="es-ES_tradnl" dirty="0" err="1"/>
              <a:t>development</a:t>
            </a:r>
            <a:r>
              <a:rPr lang="es-ES_tradnl" dirty="0"/>
              <a:t> </a:t>
            </a:r>
            <a:r>
              <a:rPr lang="es-ES_tradnl" dirty="0" err="1" smtClean="0"/>
              <a:t>events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/>
              <a:t>Actively</a:t>
            </a:r>
            <a:r>
              <a:rPr lang="es-ES_tradnl" dirty="0"/>
              <a:t> </a:t>
            </a:r>
            <a:r>
              <a:rPr lang="es-ES_tradnl" dirty="0" err="1"/>
              <a:t>working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setting</a:t>
            </a:r>
            <a:r>
              <a:rPr lang="es-ES_tradnl" dirty="0"/>
              <a:t> up of </a:t>
            </a:r>
            <a:r>
              <a:rPr lang="es-ES_tradnl" dirty="0" err="1"/>
              <a:t>an</a:t>
            </a:r>
            <a:r>
              <a:rPr lang="es-ES_tradnl" dirty="0"/>
              <a:t> </a:t>
            </a:r>
            <a:r>
              <a:rPr lang="es-ES_tradnl" dirty="0" err="1"/>
              <a:t>Incident</a:t>
            </a:r>
            <a:r>
              <a:rPr lang="es-ES_tradnl" dirty="0"/>
              <a:t>-response </a:t>
            </a:r>
            <a:r>
              <a:rPr lang="es-ES_tradnl" dirty="0" err="1"/>
              <a:t>team</a:t>
            </a:r>
            <a:r>
              <a:rPr lang="es-ES_tradnl" dirty="0"/>
              <a:t>, and </a:t>
            </a:r>
            <a:r>
              <a:rPr lang="es-ES_tradnl" dirty="0" smtClean="0"/>
              <a:t>to </a:t>
            </a:r>
            <a:r>
              <a:rPr lang="es-ES_tradnl" dirty="0" err="1" smtClean="0"/>
              <a:t>disseminate</a:t>
            </a:r>
            <a:r>
              <a:rPr lang="es-ES_tradnl" dirty="0" smtClean="0"/>
              <a:t> </a:t>
            </a:r>
            <a:r>
              <a:rPr lang="es-ES_tradnl" dirty="0"/>
              <a:t>training and </a:t>
            </a:r>
            <a:r>
              <a:rPr lang="es-ES_tradnl" dirty="0" err="1"/>
              <a:t>documentation</a:t>
            </a:r>
            <a:r>
              <a:rPr lang="es-ES_tradnl" dirty="0"/>
              <a:t> to </a:t>
            </a:r>
            <a:r>
              <a:rPr lang="es-ES_tradnl" dirty="0" err="1"/>
              <a:t>ensure</a:t>
            </a:r>
            <a:r>
              <a:rPr lang="es-ES_tradnl" dirty="0"/>
              <a:t> </a:t>
            </a:r>
            <a:r>
              <a:rPr lang="es-ES_tradnl" dirty="0" err="1"/>
              <a:t>adoption</a:t>
            </a:r>
            <a:r>
              <a:rPr lang="es-ES_tradnl" dirty="0"/>
              <a:t> </a:t>
            </a:r>
            <a:r>
              <a:rPr lang="es-ES_tradnl" dirty="0" smtClean="0"/>
              <a:t>of </a:t>
            </a:r>
            <a:r>
              <a:rPr lang="es-ES_tradnl" dirty="0" err="1" smtClean="0"/>
              <a:t>security</a:t>
            </a:r>
            <a:r>
              <a:rPr lang="es-ES_tradnl" dirty="0" smtClean="0"/>
              <a:t> </a:t>
            </a:r>
            <a:r>
              <a:rPr lang="es-ES_tradnl" dirty="0" err="1"/>
              <a:t>best-practices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525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Barcelona Supercomputing </a:t>
            </a:r>
            <a:r>
              <a:rPr lang="en-GB" dirty="0" err="1" smtClean="0"/>
              <a:t>Center</a:t>
            </a:r>
            <a:endParaRPr lang="en-GB" dirty="0" smtClean="0"/>
          </a:p>
          <a:p>
            <a:r>
              <a:rPr lang="en-GB" dirty="0" smtClean="0"/>
              <a:t>EC-Earth climate model</a:t>
            </a:r>
          </a:p>
          <a:p>
            <a:r>
              <a:rPr lang="en-GB" dirty="0" smtClean="0"/>
              <a:t>BSC Experience</a:t>
            </a:r>
          </a:p>
          <a:p>
            <a:r>
              <a:rPr lang="en-GB" dirty="0" smtClean="0"/>
              <a:t>LIU</a:t>
            </a:r>
          </a:p>
          <a:p>
            <a:r>
              <a:rPr lang="en-GB" dirty="0" smtClean="0"/>
              <a:t>EC-Earth and ESGF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1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EC-Earth and ESGF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3500"/>
              <a:buFont typeface="Calibri"/>
              <a:buNone/>
            </a:pPr>
            <a:r>
              <a:rPr lang="es-ES"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Previous experiences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CMIP5 and SPECS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Centralized at BADC</a:t>
            </a:r>
          </a:p>
          <a:p>
            <a: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lang="es-ES"/>
              <a:t>Only a reduced set of partners was involved in the public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Node in LIU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 without</a:t>
            </a:r>
            <a:r>
              <a:rPr lang="es-ES"/>
              <a:t> d</a:t>
            </a: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 </a:t>
            </a:r>
            <a:r>
              <a:rPr lang="es-ES"/>
              <a:t>n</a:t>
            </a: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ode ha</a:t>
            </a:r>
            <a:r>
              <a:rPr lang="es-ES"/>
              <a:t>d to: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lang="es-ES"/>
              <a:t>Upload</a:t>
            </a: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lots of data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Needing assistance</a:t>
            </a:r>
          </a:p>
        </p:txBody>
      </p:sp>
    </p:spTree>
    <p:extLst>
      <p:ext uri="{BB962C8B-B14F-4D97-AF65-F5344CB8AC3E}">
        <p14:creationId xmlns:p14="http://schemas.microsoft.com/office/powerpoint/2010/main" val="12928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225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3500"/>
              <a:buFont typeface="Calibri"/>
              <a:buNone/>
            </a:pPr>
            <a:r>
              <a:rPr lang="es-ES"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Future experiences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CMIP6 (PRIMAVERA)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data</a:t>
            </a:r>
          </a:p>
          <a:p>
            <a: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spatial resolution increasing</a:t>
            </a:r>
          </a:p>
          <a:p>
            <a: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spatial dissemination increasing (more partners)</a:t>
            </a:r>
          </a:p>
          <a:p>
            <a:pPr marL="9144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partners</a:t>
            </a:r>
          </a:p>
          <a:p>
            <a: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more ESGF/EC-Earth data nodes</a:t>
            </a:r>
          </a:p>
          <a:p>
            <a: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more “ESGF beginners”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ts val="2000"/>
              <a:buFont typeface="Arial"/>
              <a:buChar char="•"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deal with such a project?</a:t>
            </a:r>
          </a:p>
          <a:p>
            <a:pPr marR="0" lvl="2" algn="l" rtl="0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ts val="2000"/>
              <a:buFont typeface="Arial"/>
              <a:buChar char="•"/>
            </a:pPr>
            <a:r>
              <a:rPr lang="es-ES"/>
              <a:t>at the EC-Earth level</a:t>
            </a:r>
          </a:p>
          <a:p>
            <a:pPr marR="0" lvl="2" algn="l" rtl="0">
              <a:lnSpc>
                <a:spcPct val="90000"/>
              </a:lnSpc>
              <a:spcBef>
                <a:spcPts val="500"/>
              </a:spcBef>
              <a:buSzPts val="1800"/>
              <a:buChar char="•"/>
            </a:pPr>
            <a:r>
              <a:rPr lang="es-ES"/>
              <a:t>at the ESGF level</a:t>
            </a:r>
          </a:p>
        </p:txBody>
      </p:sp>
    </p:spTree>
    <p:extLst>
      <p:ext uri="{BB962C8B-B14F-4D97-AF65-F5344CB8AC3E}">
        <p14:creationId xmlns:p14="http://schemas.microsoft.com/office/powerpoint/2010/main" val="225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/>
              <a:t>EC-Earth’s contributions to CMIP6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476999"/>
              </p:ext>
            </p:extLst>
          </p:nvPr>
        </p:nvGraphicFramePr>
        <p:xfrm>
          <a:off x="464804" y="899202"/>
          <a:ext cx="8229600" cy="564285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51206"/>
                <a:gridCol w="1329261"/>
                <a:gridCol w="2859437"/>
                <a:gridCol w="1562661"/>
                <a:gridCol w="1227035"/>
              </a:tblGrid>
              <a:tr h="2777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Institute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Contact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Contributions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HPC platform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ESGF node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655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 AEMET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effectLst/>
                        </a:rPr>
                        <a:t>J. A. </a:t>
                      </a:r>
                      <a:r>
                        <a:rPr lang="en-US" sz="1200" kern="1200" dirty="0" err="1" smtClean="0">
                          <a:effectLst/>
                        </a:rPr>
                        <a:t>Parodi</a:t>
                      </a:r>
                      <a:r>
                        <a:rPr lang="en-US" sz="1200" kern="1200" dirty="0" smtClean="0">
                          <a:effectLst/>
                        </a:rPr>
                        <a:t> </a:t>
                      </a:r>
                      <a:r>
                        <a:rPr lang="en-US" sz="1200" kern="1200" dirty="0" err="1" smtClean="0">
                          <a:effectLst/>
                        </a:rPr>
                        <a:t>Perdomo</a:t>
                      </a:r>
                      <a:r>
                        <a:rPr lang="en-US" sz="1200" kern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DECK (EC-Earth3-CC)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Cray XC30@ECMWF + BULL@AEMET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? (BSC?)</a:t>
                      </a:r>
                      <a:endParaRPr lang="en-US" sz="1200" dirty="0"/>
                    </a:p>
                  </a:txBody>
                  <a:tcPr/>
                </a:tc>
              </a:tr>
              <a:tr h="2499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 BSC/IC3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effectLst/>
                        </a:rPr>
                        <a:t>F.</a:t>
                      </a:r>
                      <a:r>
                        <a:rPr lang="en-US" sz="1200" kern="1200" baseline="0" dirty="0" smtClean="0">
                          <a:effectLst/>
                        </a:rPr>
                        <a:t> </a:t>
                      </a:r>
                      <a:r>
                        <a:rPr lang="en-US" sz="1200" kern="1200" baseline="0" dirty="0" err="1" smtClean="0">
                          <a:effectLst/>
                        </a:rPr>
                        <a:t>D</a:t>
                      </a:r>
                      <a:r>
                        <a:rPr lang="en-US" sz="1200" kern="1200" dirty="0" err="1" smtClean="0">
                          <a:effectLst/>
                        </a:rPr>
                        <a:t>oblas</a:t>
                      </a:r>
                      <a:r>
                        <a:rPr lang="en-US" sz="1200" kern="1200" dirty="0" smtClean="0">
                          <a:effectLst/>
                        </a:rPr>
                        <a:t>-Reyes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DECK, DCPP, </a:t>
                      </a:r>
                      <a:r>
                        <a:rPr lang="en-US" sz="1200" dirty="0" err="1" smtClean="0"/>
                        <a:t>HighResMIP</a:t>
                      </a:r>
                      <a:r>
                        <a:rPr lang="en-US" sz="1200" dirty="0" smtClean="0"/>
                        <a:t> (?)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kern="1200" dirty="0" err="1" smtClean="0">
                          <a:effectLst/>
                        </a:rPr>
                        <a:t>Marenostrum@BSC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BSC</a:t>
                      </a:r>
                      <a:endParaRPr lang="en-US" sz="1200" dirty="0"/>
                    </a:p>
                  </a:txBody>
                  <a:tcPr/>
                </a:tc>
              </a:tr>
              <a:tr h="2499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CNR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kern="1200" dirty="0" smtClean="0">
                          <a:effectLst/>
                        </a:rPr>
                        <a:t>J. von Hardenberg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DECK</a:t>
                      </a:r>
                      <a:r>
                        <a:rPr lang="en-US" sz="1200" baseline="0" dirty="0" smtClean="0"/>
                        <a:t> (EC-Earth-CC, EC-Earth-CC-LR)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CNR</a:t>
                      </a:r>
                      <a:endParaRPr lang="en-US" sz="1200" dirty="0"/>
                    </a:p>
                  </a:txBody>
                  <a:tcPr/>
                </a:tc>
              </a:tr>
              <a:tr h="41655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 DMI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S.</a:t>
                      </a:r>
                      <a:r>
                        <a:rPr lang="en-US" sz="1200" baseline="0" dirty="0" smtClean="0"/>
                        <a:t> Yang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DECK, DCPP, </a:t>
                      </a:r>
                      <a:r>
                        <a:rPr lang="en-US" sz="1200" dirty="0" err="1" smtClean="0"/>
                        <a:t>GeoMIP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HighResMIP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ISMIP6, LS3MIP,SenarioMIP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Cray XC30@DMI/IMO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DMI</a:t>
                      </a:r>
                      <a:endParaRPr lang="en-US" sz="1200" dirty="0"/>
                    </a:p>
                  </a:txBody>
                  <a:tcPr/>
                </a:tc>
              </a:tr>
              <a:tr h="2499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 ENER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kern="1200" dirty="0" smtClean="0">
                          <a:effectLst/>
                        </a:rPr>
                        <a:t>A. Alessandri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LS3MIP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Cray XC30@ECMWF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499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 FMI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H. </a:t>
                      </a:r>
                      <a:r>
                        <a:rPr lang="da-DK" sz="1200" kern="1200" dirty="0" err="1" smtClean="0">
                          <a:effectLst/>
                        </a:rPr>
                        <a:t>Korhonen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AeroChemMIP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Cray XC30@FMI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FMI/UHEL</a:t>
                      </a:r>
                      <a:endParaRPr lang="en-US" sz="1200" dirty="0"/>
                    </a:p>
                  </a:txBody>
                  <a:tcPr/>
                </a:tc>
              </a:tr>
              <a:tr h="2499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 IPMA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effectLst/>
                        </a:rPr>
                        <a:t>P. </a:t>
                      </a:r>
                      <a:r>
                        <a:rPr lang="en-US" sz="1200" kern="1200" dirty="0" err="1" smtClean="0">
                          <a:effectLst/>
                        </a:rPr>
                        <a:t>Viterbo</a:t>
                      </a:r>
                      <a:r>
                        <a:rPr lang="en-US" sz="1200" kern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??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499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KIT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effectLst/>
                        </a:rPr>
                        <a:t>A. </a:t>
                      </a:r>
                      <a:r>
                        <a:rPr lang="en-US" sz="1200" kern="1200" dirty="0" err="1" smtClean="0">
                          <a:effectLst/>
                        </a:rPr>
                        <a:t>Arneth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C4MIP, LUMIP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655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9. KNMI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R. </a:t>
                      </a:r>
                      <a:r>
                        <a:rPr lang="en-US" sz="1200" kern="1200" dirty="0" err="1" smtClean="0">
                          <a:effectLst/>
                        </a:rPr>
                        <a:t>Bintanja</a:t>
                      </a:r>
                      <a:r>
                        <a:rPr lang="en-US" sz="1200" kern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DECK, </a:t>
                      </a:r>
                      <a:r>
                        <a:rPr lang="en-US" sz="1200" dirty="0" err="1" smtClean="0"/>
                        <a:t>AeroChemMIP</a:t>
                      </a:r>
                      <a:r>
                        <a:rPr lang="en-US" sz="1200" dirty="0" smtClean="0"/>
                        <a:t>, CFMIP(?), </a:t>
                      </a:r>
                      <a:r>
                        <a:rPr lang="en-US" sz="1200" dirty="0" err="1" smtClean="0"/>
                        <a:t>HighResMIP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SenarioMIP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Cray XC30@ECMWF </a:t>
                      </a:r>
                      <a:endParaRPr lang="en-US" sz="1200" dirty="0" smtClean="0"/>
                    </a:p>
                    <a:p>
                      <a:r>
                        <a:rPr lang="en-US" sz="1200" kern="1200" dirty="0" smtClean="0">
                          <a:effectLst/>
                        </a:rPr>
                        <a:t>+ BULL@KNMI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KNMI</a:t>
                      </a:r>
                      <a:endParaRPr lang="en-US" sz="1200" dirty="0"/>
                    </a:p>
                  </a:txBody>
                  <a:tcPr/>
                </a:tc>
              </a:tr>
              <a:tr h="583178">
                <a:tc>
                  <a:txBody>
                    <a:bodyPr/>
                    <a:lstStyle/>
                    <a:p>
                      <a:r>
                        <a:rPr lang="da-DK" sz="1200" kern="1200" dirty="0" smtClean="0">
                          <a:effectLst/>
                        </a:rPr>
                        <a:t>10. </a:t>
                      </a:r>
                      <a:r>
                        <a:rPr lang="da-DK" sz="1200" kern="1200" dirty="0" err="1" smtClean="0">
                          <a:effectLst/>
                        </a:rPr>
                        <a:t>MetEirre</a:t>
                      </a:r>
                      <a:r>
                        <a:rPr lang="da-DK" sz="1200" kern="1200" dirty="0" smtClean="0">
                          <a:effectLst/>
                        </a:rPr>
                        <a:t>/ </a:t>
                      </a:r>
                      <a:r>
                        <a:rPr lang="en-US" sz="1200" kern="1200" dirty="0" smtClean="0">
                          <a:effectLst/>
                        </a:rPr>
                        <a:t>ICHEC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R. </a:t>
                      </a:r>
                      <a:r>
                        <a:rPr lang="en-US" sz="1200" kern="1200" dirty="0" smtClean="0">
                          <a:effectLst/>
                        </a:rPr>
                        <a:t>McGrath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DECK, </a:t>
                      </a:r>
                      <a:r>
                        <a:rPr lang="en-US" sz="1200" dirty="0" err="1" smtClean="0"/>
                        <a:t>HighResMIP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SenarioMIP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Cray XC30@ECMWF </a:t>
                      </a:r>
                      <a:endParaRPr lang="en-US" sz="1200" dirty="0" smtClean="0"/>
                    </a:p>
                    <a:p>
                      <a:r>
                        <a:rPr lang="en-US" sz="1200" kern="1200" dirty="0" smtClean="0">
                          <a:effectLst/>
                        </a:rPr>
                        <a:t>+Cray XC40@PRACE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ICHEC</a:t>
                      </a:r>
                      <a:endParaRPr lang="en-US" sz="1200" dirty="0"/>
                    </a:p>
                  </a:txBody>
                  <a:tcPr/>
                </a:tc>
              </a:tr>
              <a:tr h="3332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11. LU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P.</a:t>
                      </a:r>
                      <a:r>
                        <a:rPr lang="en-US" sz="1200" baseline="0" dirty="0" smtClean="0"/>
                        <a:t> Miller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C4MIP, LUMIP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499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12. MISU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L. </a:t>
                      </a:r>
                      <a:r>
                        <a:rPr lang="fr-FR" sz="1200" kern="1200" dirty="0" err="1" smtClean="0">
                          <a:effectLst/>
                        </a:rPr>
                        <a:t>Brodeau</a:t>
                      </a:r>
                      <a:r>
                        <a:rPr lang="fr-FR" sz="1200" kern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332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13. NGSU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Q. Zhang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PMIP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NSC</a:t>
                      </a:r>
                      <a:endParaRPr lang="en-US" sz="1200" dirty="0"/>
                    </a:p>
                  </a:txBody>
                  <a:tcPr/>
                </a:tc>
              </a:tr>
              <a:tr h="41655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14. SMHI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K. </a:t>
                      </a:r>
                      <a:r>
                        <a:rPr lang="en-US" sz="1200" dirty="0" err="1" smtClean="0"/>
                        <a:t>Wyser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DECK, C4MIP, </a:t>
                      </a:r>
                      <a:r>
                        <a:rPr lang="en-US" sz="1200" dirty="0" err="1" smtClean="0"/>
                        <a:t>HighResMIP</a:t>
                      </a:r>
                      <a:r>
                        <a:rPr lang="en-US" sz="1200" dirty="0" smtClean="0"/>
                        <a:t>, C4MIP, </a:t>
                      </a:r>
                      <a:r>
                        <a:rPr lang="en-US" sz="1200" dirty="0" err="1" smtClean="0"/>
                        <a:t>SenarioMIP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LIU</a:t>
                      </a:r>
                      <a:endParaRPr lang="en-US" sz="1200" dirty="0"/>
                    </a:p>
                  </a:txBody>
                  <a:tcPr/>
                </a:tc>
              </a:tr>
              <a:tr h="2499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15. UHEL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R. </a:t>
                      </a:r>
                      <a:r>
                        <a:rPr lang="da-DK" sz="1200" kern="1200" dirty="0" err="1" smtClean="0">
                          <a:effectLst/>
                        </a:rPr>
                        <a:t>Makkonen</a:t>
                      </a:r>
                      <a:r>
                        <a:rPr lang="da-DK" sz="1200" kern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AeroChemMIP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Cray XC30@CSC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FMI/UHEL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8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61655" y="1884276"/>
            <a:ext cx="5026945" cy="2998826"/>
          </a:xfrm>
        </p:spPr>
        <p:txBody>
          <a:bodyPr>
            <a:noAutofit/>
          </a:bodyPr>
          <a:lstStyle/>
          <a:p>
            <a:pPr algn="ctr"/>
            <a:r>
              <a:rPr lang="es-ES" sz="8000" b="0" dirty="0" err="1" smtClean="0"/>
              <a:t>Thank</a:t>
            </a:r>
            <a:r>
              <a:rPr lang="es-ES" sz="8000" b="0" dirty="0" smtClean="0"/>
              <a:t> </a:t>
            </a:r>
            <a:r>
              <a:rPr lang="es-ES" sz="8000" b="0" dirty="0" err="1" smtClean="0"/>
              <a:t>you</a:t>
            </a:r>
            <a:r>
              <a:rPr lang="es-ES" sz="8000" b="0" dirty="0" smtClean="0"/>
              <a:t> </a:t>
            </a:r>
            <a:endParaRPr lang="es-ES" sz="8000" b="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03066" y="6107242"/>
            <a:ext cx="4569950" cy="464416"/>
          </a:xfrm>
        </p:spPr>
        <p:txBody>
          <a:bodyPr/>
          <a:lstStyle/>
          <a:p>
            <a:pPr algn="ctr"/>
            <a:r>
              <a:rPr lang="es-ES" sz="2800" dirty="0" err="1">
                <a:solidFill>
                  <a:srgbClr val="004890"/>
                </a:solidFill>
                <a:ea typeface="+mj-ea"/>
                <a:cs typeface="+mj-cs"/>
              </a:rPr>
              <a:t>k</a:t>
            </a:r>
            <a:r>
              <a:rPr lang="es-ES" sz="2800" dirty="0" err="1" smtClean="0">
                <a:solidFill>
                  <a:srgbClr val="004890"/>
                </a:solidFill>
                <a:ea typeface="+mj-ea"/>
                <a:cs typeface="+mj-cs"/>
              </a:rPr>
              <a:t>im.serradell@bsc.es</a:t>
            </a:r>
            <a:endParaRPr lang="es-ES" sz="2800" dirty="0">
              <a:solidFill>
                <a:srgbClr val="00489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28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redondeado 26"/>
          <p:cNvSpPr/>
          <p:nvPr/>
        </p:nvSpPr>
        <p:spPr>
          <a:xfrm>
            <a:off x="3292567" y="5421416"/>
            <a:ext cx="5148646" cy="4572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>
                <a:alpha val="75000"/>
              </a:srgbClr>
            </a:solidFill>
          </a:ln>
          <a:effectLst>
            <a:outerShdw blurRad="50800" dist="25400" dir="2700000" algn="tl" rotWithShape="0">
              <a:schemeClr val="tx2">
                <a:lumMod val="60000"/>
                <a:lumOff val="4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/>
          <p:cNvSpPr/>
          <p:nvPr/>
        </p:nvSpPr>
        <p:spPr>
          <a:xfrm>
            <a:off x="3292567" y="4877719"/>
            <a:ext cx="5148646" cy="4572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>
                <a:alpha val="75000"/>
              </a:srgbClr>
            </a:solidFill>
          </a:ln>
          <a:effectLst>
            <a:outerShdw blurRad="50800" dist="25400" dir="2700000" algn="tl" rotWithShape="0">
              <a:schemeClr val="tx2">
                <a:lumMod val="60000"/>
                <a:lumOff val="4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/>
          <p:cNvSpPr/>
          <p:nvPr/>
        </p:nvSpPr>
        <p:spPr>
          <a:xfrm>
            <a:off x="3292567" y="4334022"/>
            <a:ext cx="5148646" cy="4572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>
                <a:alpha val="75000"/>
              </a:srgbClr>
            </a:solidFill>
          </a:ln>
          <a:effectLst>
            <a:outerShdw blurRad="50800" dist="25400" dir="2700000" algn="tl" rotWithShape="0">
              <a:schemeClr val="tx2">
                <a:lumMod val="60000"/>
                <a:lumOff val="4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s-ES" altLang="es-ES" sz="3100" dirty="0"/>
              <a:t>Barcelona </a:t>
            </a:r>
            <a:r>
              <a:rPr lang="es-ES" altLang="es-ES" sz="3100" dirty="0" err="1"/>
              <a:t>Supercomputing</a:t>
            </a:r>
            <a:r>
              <a:rPr lang="es-ES" altLang="es-ES" sz="3100" dirty="0"/>
              <a:t> Center</a:t>
            </a:r>
            <a:br>
              <a:rPr lang="es-ES" altLang="es-ES" sz="3100" dirty="0"/>
            </a:br>
            <a:r>
              <a:rPr lang="es-ES" altLang="es-ES" sz="3100" dirty="0"/>
              <a:t>Centro Nacional de Supercomputación</a:t>
            </a:r>
            <a:endParaRPr lang="es-ES" sz="31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45943" y="4215846"/>
            <a:ext cx="4079664" cy="1777613"/>
          </a:xfrm>
          <a:prstGeom prst="rect">
            <a:avLst/>
          </a:prstGeom>
        </p:spPr>
        <p:txBody>
          <a:bodyPr wrap="square" lIns="0" tIns="32150" rIns="0" bIns="321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defTabSz="449263" eaLnBrk="1" hangingPunct="1">
              <a:lnSpc>
                <a:spcPct val="180000"/>
              </a:lnSpc>
              <a:buNone/>
              <a:defRPr/>
            </a:pPr>
            <a:r>
              <a:rPr lang="en-US" altLang="en-US" sz="1500" b="1" kern="0" dirty="0" smtClean="0">
                <a:solidFill>
                  <a:srgbClr val="0070C0"/>
                </a:solidFill>
                <a:ea typeface="ＭＳ Ｐゴシック" pitchFamily="34" charset="-128"/>
              </a:rPr>
              <a:t>Spanish Government</a:t>
            </a:r>
            <a:r>
              <a:rPr lang="en-US" altLang="en-US" sz="1500" kern="0" dirty="0" smtClean="0">
                <a:solidFill>
                  <a:srgbClr val="0070C0"/>
                </a:solidFill>
                <a:ea typeface="ＭＳ Ｐゴシック" pitchFamily="34" charset="-128"/>
              </a:rPr>
              <a:t>        </a:t>
            </a:r>
            <a:r>
              <a:rPr lang="en-US" altLang="en-US" sz="1500" kern="0" dirty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altLang="en-US" sz="1500" kern="0" dirty="0" smtClean="0">
                <a:solidFill>
                  <a:srgbClr val="0070C0"/>
                </a:solidFill>
                <a:ea typeface="ＭＳ Ｐゴシック" pitchFamily="34" charset="-128"/>
              </a:rPr>
              <a:t>                          </a:t>
            </a:r>
            <a:r>
              <a:rPr lang="en-US" altLang="en-US" sz="1800" b="1" kern="0" dirty="0" smtClean="0">
                <a:solidFill>
                  <a:schemeClr val="accent1"/>
                </a:solidFill>
                <a:ea typeface="ＭＳ Ｐゴシック" pitchFamily="34" charset="-128"/>
              </a:rPr>
              <a:t>60%</a:t>
            </a:r>
            <a:endParaRPr lang="en-US" altLang="en-US" sz="1500" b="1" kern="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marL="0" indent="0" defTabSz="449263" eaLnBrk="1" hangingPunct="1">
              <a:lnSpc>
                <a:spcPct val="180000"/>
              </a:lnSpc>
              <a:buNone/>
              <a:defRPr/>
            </a:pPr>
            <a:r>
              <a:rPr lang="en-US" altLang="en-US" sz="1500" b="1" kern="0" dirty="0" smtClean="0">
                <a:solidFill>
                  <a:srgbClr val="0070C0"/>
                </a:solidFill>
                <a:ea typeface="ＭＳ Ｐゴシック" pitchFamily="34" charset="-128"/>
              </a:rPr>
              <a:t>Catalonian Government    </a:t>
            </a:r>
            <a:r>
              <a:rPr lang="en-US" altLang="en-US" sz="1500" kern="0" dirty="0" smtClean="0">
                <a:ea typeface="ＭＳ Ｐゴシック" pitchFamily="34" charset="-128"/>
              </a:rPr>
              <a:t>		          </a:t>
            </a:r>
            <a:r>
              <a:rPr lang="en-US" altLang="en-US" sz="1800" b="1" kern="0" dirty="0" smtClean="0">
                <a:solidFill>
                  <a:schemeClr val="accent1"/>
                </a:solidFill>
                <a:ea typeface="ＭＳ Ｐゴシック" pitchFamily="34" charset="-128"/>
              </a:rPr>
              <a:t>30%</a:t>
            </a:r>
            <a:endParaRPr lang="en-US" altLang="en-US" sz="1500" b="1" kern="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marL="0" indent="0" defTabSz="449263" eaLnBrk="1" hangingPunct="1">
              <a:lnSpc>
                <a:spcPct val="180000"/>
              </a:lnSpc>
              <a:buNone/>
              <a:defRPr/>
            </a:pPr>
            <a:r>
              <a:rPr lang="en-US" altLang="en-US" sz="1500" b="1" kern="0" dirty="0" smtClean="0">
                <a:solidFill>
                  <a:srgbClr val="0070C0"/>
                </a:solidFill>
                <a:ea typeface="ＭＳ Ｐゴシック" pitchFamily="34" charset="-128"/>
              </a:rPr>
              <a:t>Univ. </a:t>
            </a:r>
            <a:r>
              <a:rPr lang="en-US" altLang="en-US" sz="1500" b="1" kern="0" dirty="0" err="1" smtClean="0">
                <a:solidFill>
                  <a:srgbClr val="0070C0"/>
                </a:solidFill>
                <a:ea typeface="ＭＳ Ｐゴシック" pitchFamily="34" charset="-128"/>
              </a:rPr>
              <a:t>Politècnica</a:t>
            </a:r>
            <a:r>
              <a:rPr lang="en-US" altLang="en-US" sz="1500" b="1" kern="0" dirty="0" smtClean="0">
                <a:solidFill>
                  <a:srgbClr val="0070C0"/>
                </a:solidFill>
                <a:ea typeface="ＭＳ Ｐゴシック" pitchFamily="34" charset="-128"/>
              </a:rPr>
              <a:t> de </a:t>
            </a:r>
            <a:r>
              <a:rPr lang="en-US" altLang="en-US" sz="1500" b="1" kern="0" dirty="0" err="1" smtClean="0">
                <a:solidFill>
                  <a:srgbClr val="0070C0"/>
                </a:solidFill>
                <a:ea typeface="ＭＳ Ｐゴシック" pitchFamily="34" charset="-128"/>
              </a:rPr>
              <a:t>Catalunya</a:t>
            </a:r>
            <a:r>
              <a:rPr lang="en-US" altLang="en-US" sz="1500" b="1" kern="0" dirty="0" smtClean="0">
                <a:solidFill>
                  <a:srgbClr val="0070C0"/>
                </a:solidFill>
                <a:ea typeface="ＭＳ Ｐゴシック" pitchFamily="34" charset="-128"/>
              </a:rPr>
              <a:t> (UPC)      </a:t>
            </a:r>
            <a:r>
              <a:rPr lang="en-US" altLang="en-US" sz="1800" b="1" kern="0" dirty="0" smtClean="0">
                <a:solidFill>
                  <a:schemeClr val="accent1"/>
                </a:solidFill>
                <a:ea typeface="ＭＳ Ｐゴシック" pitchFamily="34" charset="-128"/>
              </a:rPr>
              <a:t>10%</a:t>
            </a:r>
            <a:endParaRPr lang="en-US" altLang="en-US" sz="1500" b="1" kern="0" dirty="0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17" y="4420521"/>
            <a:ext cx="1033463" cy="2842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94" y="5538027"/>
            <a:ext cx="1056779" cy="2352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66" y="4996070"/>
            <a:ext cx="1084507" cy="224881"/>
          </a:xfrm>
          <a:prstGeom prst="rect">
            <a:avLst/>
          </a:prstGeom>
        </p:spPr>
      </p:pic>
      <p:grpSp>
        <p:nvGrpSpPr>
          <p:cNvPr id="36" name="Grupo 35"/>
          <p:cNvGrpSpPr/>
          <p:nvPr/>
        </p:nvGrpSpPr>
        <p:grpSpPr>
          <a:xfrm>
            <a:off x="717322" y="4208911"/>
            <a:ext cx="2505720" cy="1727861"/>
            <a:chOff x="840892" y="4267990"/>
            <a:chExt cx="2505720" cy="1727861"/>
          </a:xfrm>
        </p:grpSpPr>
        <p:sp>
          <p:nvSpPr>
            <p:cNvPr id="20" name="Flecha derecha 19"/>
            <p:cNvSpPr/>
            <p:nvPr/>
          </p:nvSpPr>
          <p:spPr>
            <a:xfrm>
              <a:off x="2224216" y="4480783"/>
              <a:ext cx="1122396" cy="302530"/>
            </a:xfrm>
            <a:prstGeom prst="rightArrow">
              <a:avLst>
                <a:gd name="adj1" fmla="val 50000"/>
                <a:gd name="adj2" fmla="val 69061"/>
              </a:avLst>
            </a:prstGeom>
            <a:solidFill>
              <a:srgbClr val="BD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Flecha derecha 20"/>
            <p:cNvSpPr/>
            <p:nvPr/>
          </p:nvSpPr>
          <p:spPr>
            <a:xfrm>
              <a:off x="2224216" y="5016242"/>
              <a:ext cx="1122396" cy="302530"/>
            </a:xfrm>
            <a:prstGeom prst="rightArrow">
              <a:avLst>
                <a:gd name="adj1" fmla="val 50000"/>
                <a:gd name="adj2" fmla="val 69061"/>
              </a:avLst>
            </a:prstGeom>
            <a:solidFill>
              <a:srgbClr val="BD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Flecha derecha 21"/>
            <p:cNvSpPr/>
            <p:nvPr/>
          </p:nvSpPr>
          <p:spPr>
            <a:xfrm>
              <a:off x="2224216" y="5568177"/>
              <a:ext cx="1122396" cy="302530"/>
            </a:xfrm>
            <a:prstGeom prst="rightArrow">
              <a:avLst>
                <a:gd name="adj1" fmla="val 50000"/>
                <a:gd name="adj2" fmla="val 69061"/>
              </a:avLst>
            </a:prstGeom>
            <a:solidFill>
              <a:srgbClr val="BD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Elipse 18"/>
            <p:cNvSpPr/>
            <p:nvPr/>
          </p:nvSpPr>
          <p:spPr>
            <a:xfrm>
              <a:off x="840892" y="4267990"/>
              <a:ext cx="1727861" cy="1727861"/>
            </a:xfrm>
            <a:prstGeom prst="ellipse">
              <a:avLst/>
            </a:prstGeom>
            <a:solidFill>
              <a:srgbClr val="BDD2E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Elipse 22"/>
            <p:cNvSpPr/>
            <p:nvPr/>
          </p:nvSpPr>
          <p:spPr>
            <a:xfrm>
              <a:off x="913821" y="4340919"/>
              <a:ext cx="1584000" cy="1584000"/>
            </a:xfrm>
            <a:prstGeom prst="ellipse">
              <a:avLst/>
            </a:prstGeom>
            <a:solidFill>
              <a:srgbClr val="EBF0F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986872" y="4678493"/>
              <a:ext cx="1402948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en-US" sz="1700" b="1" kern="0" dirty="0">
                  <a:solidFill>
                    <a:srgbClr val="004890"/>
                  </a:solidFill>
                  <a:ea typeface="ＭＳ Ｐゴシック" pitchFamily="34" charset="-128"/>
                </a:rPr>
                <a:t>BSC-CNS </a:t>
              </a:r>
              <a:r>
                <a:rPr lang="en-US" altLang="en-US" sz="1700" b="1" kern="0" dirty="0" smtClean="0">
                  <a:solidFill>
                    <a:srgbClr val="004890"/>
                  </a:solidFill>
                  <a:ea typeface="ＭＳ Ｐゴシック" pitchFamily="34" charset="-128"/>
                </a:rPr>
                <a:t>is</a:t>
              </a:r>
            </a:p>
            <a:p>
              <a:pPr algn="ctr"/>
              <a:r>
                <a:rPr lang="en-US" altLang="en-US" sz="1700" b="1" kern="0" dirty="0" smtClean="0">
                  <a:solidFill>
                    <a:srgbClr val="004890"/>
                  </a:solidFill>
                  <a:ea typeface="ＭＳ Ｐゴシック" pitchFamily="34" charset="-128"/>
                </a:rPr>
                <a:t>a consortium</a:t>
              </a:r>
            </a:p>
            <a:p>
              <a:pPr algn="ctr"/>
              <a:r>
                <a:rPr lang="en-US" altLang="en-US" sz="1700" b="1" kern="0" dirty="0" smtClean="0">
                  <a:solidFill>
                    <a:srgbClr val="004890"/>
                  </a:solidFill>
                  <a:ea typeface="ＭＳ Ｐゴシック" pitchFamily="34" charset="-128"/>
                </a:rPr>
                <a:t>that includes</a:t>
              </a:r>
              <a:endParaRPr lang="en-US" altLang="en-US" sz="1700" b="1" kern="0" dirty="0">
                <a:solidFill>
                  <a:srgbClr val="00489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628567" y="1367657"/>
            <a:ext cx="7936216" cy="2461526"/>
            <a:chOff x="628567" y="1385546"/>
            <a:chExt cx="7936216" cy="2461526"/>
          </a:xfrm>
        </p:grpSpPr>
        <p:sp>
          <p:nvSpPr>
            <p:cNvPr id="31" name="Redondear rectángulo de esquina del mismo lado 30"/>
            <p:cNvSpPr/>
            <p:nvPr/>
          </p:nvSpPr>
          <p:spPr>
            <a:xfrm rot="10800000">
              <a:off x="6188783" y="2793924"/>
              <a:ext cx="2376000" cy="1053148"/>
            </a:xfrm>
            <a:prstGeom prst="round2SameRect">
              <a:avLst/>
            </a:prstGeom>
            <a:gradFill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00" scaled="1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Redondear rectángulo de esquina del mismo lado 28"/>
            <p:cNvSpPr/>
            <p:nvPr/>
          </p:nvSpPr>
          <p:spPr>
            <a:xfrm rot="10800000">
              <a:off x="3560912" y="2793924"/>
              <a:ext cx="2376000" cy="1053148"/>
            </a:xfrm>
            <a:prstGeom prst="round2SameRect">
              <a:avLst/>
            </a:prstGeom>
            <a:gradFill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00" scaled="1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dondear rectángulo de esquina del mismo lado 27"/>
            <p:cNvSpPr/>
            <p:nvPr/>
          </p:nvSpPr>
          <p:spPr>
            <a:xfrm rot="10800000">
              <a:off x="628567" y="2793924"/>
              <a:ext cx="2664000" cy="1053148"/>
            </a:xfrm>
            <a:prstGeom prst="round2SameRect">
              <a:avLst/>
            </a:prstGeom>
            <a:gradFill flip="none" rotWithShape="1">
              <a:gsLst>
                <a:gs pos="0">
                  <a:srgbClr val="D7E6FA"/>
                </a:gs>
                <a:gs pos="100000">
                  <a:srgbClr val="F2F7FD"/>
                </a:gs>
              </a:gsLst>
              <a:lin ang="5400000" scaled="1"/>
              <a:tileRect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1645546" y="1385546"/>
              <a:ext cx="5852909" cy="378296"/>
            </a:xfrm>
            <a:prstGeom prst="rect">
              <a:avLst/>
            </a:prstGeom>
          </p:spPr>
          <p:txBody>
            <a:bodyPr lIns="0" tIns="32150" rIns="0" bIns="3215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6800" indent="0" algn="ctr" defTabSz="449263">
                <a:buFontTx/>
                <a:buNone/>
                <a:defRPr/>
              </a:pPr>
              <a:r>
                <a:rPr lang="en-US" altLang="en-US" b="1" dirty="0" smtClean="0">
                  <a:solidFill>
                    <a:srgbClr val="0070C0"/>
                  </a:solidFill>
                  <a:ea typeface="ＭＳ Ｐゴシック" pitchFamily="34" charset="-128"/>
                </a:rPr>
                <a:t>BSC-CNS objectives</a:t>
              </a: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741643" y="2883545"/>
              <a:ext cx="2437848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Supercomputing </a:t>
              </a: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services</a:t>
              </a:r>
            </a:p>
            <a:p>
              <a:pPr algn="ctr"/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to </a:t>
              </a: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Spanish </a:t>
              </a: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and</a:t>
              </a:r>
            </a:p>
            <a:p>
              <a:pPr algn="ctr"/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EU researchers</a:t>
              </a:r>
              <a:endParaRPr lang="en-US" altLang="en-US" sz="1700" dirty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720424" y="2884625"/>
              <a:ext cx="2056973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285750" algn="ctr" defTabSz="449263"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R&amp;D in </a:t>
              </a: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Computer,</a:t>
              </a:r>
            </a:p>
            <a:p>
              <a:pPr indent="-285750" algn="ctr" defTabSz="449263">
                <a:defRPr/>
              </a:pP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Life</a:t>
              </a: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, Earth </a:t>
              </a: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and</a:t>
              </a:r>
            </a:p>
            <a:p>
              <a:pPr indent="-285750" algn="ctr" defTabSz="449263">
                <a:defRPr/>
              </a:pP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Engineering </a:t>
              </a: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Sciences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6386096" y="2876508"/>
              <a:ext cx="1981376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0" algn="ctr" defTabSz="449263">
                <a:buNone/>
                <a:defRPr/>
              </a:pP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PhD </a:t>
              </a: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program,</a:t>
              </a:r>
            </a:p>
            <a:p>
              <a:pPr indent="0" algn="ctr" defTabSz="449263">
                <a:buNone/>
                <a:defRPr/>
              </a:pP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technology </a:t>
              </a: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transfer</a:t>
              </a: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,</a:t>
              </a:r>
            </a:p>
            <a:p>
              <a:pPr indent="0" algn="ctr" defTabSz="449263">
                <a:buNone/>
                <a:defRPr/>
              </a:pPr>
              <a:r>
                <a:rPr lang="en-US" altLang="en-US" sz="1700" dirty="0" smtClean="0">
                  <a:solidFill>
                    <a:srgbClr val="002060"/>
                  </a:solidFill>
                  <a:ea typeface="ＭＳ Ｐゴシック" pitchFamily="34" charset="-128"/>
                </a:rPr>
                <a:t> </a:t>
              </a:r>
              <a:r>
                <a:rPr lang="en-US" altLang="en-US" sz="1700" dirty="0">
                  <a:solidFill>
                    <a:srgbClr val="002060"/>
                  </a:solidFill>
                  <a:ea typeface="ＭＳ Ｐゴシック" pitchFamily="34" charset="-128"/>
                </a:rPr>
                <a:t>public engagement</a:t>
              </a:r>
            </a:p>
          </p:txBody>
        </p:sp>
        <p:sp>
          <p:nvSpPr>
            <p:cNvPr id="32" name="Redondear rectángulo de esquina del mismo lado 31"/>
            <p:cNvSpPr/>
            <p:nvPr/>
          </p:nvSpPr>
          <p:spPr>
            <a:xfrm>
              <a:off x="628567" y="1969789"/>
              <a:ext cx="2664000" cy="822837"/>
            </a:xfrm>
            <a:prstGeom prst="round2SameRect">
              <a:avLst/>
            </a:prstGeom>
            <a:blipFill dpi="0" rotWithShape="1">
              <a:blip r:embed="rId5"/>
              <a:srcRect/>
              <a:tile tx="-63500" ty="-787400" sx="80000" sy="80000" flip="none" algn="tl"/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noFill/>
              </a:endParaRPr>
            </a:p>
          </p:txBody>
        </p:sp>
        <p:sp>
          <p:nvSpPr>
            <p:cNvPr id="33" name="Redondear rectángulo de esquina del mismo lado 32"/>
            <p:cNvSpPr/>
            <p:nvPr/>
          </p:nvSpPr>
          <p:spPr>
            <a:xfrm>
              <a:off x="3560911" y="1969789"/>
              <a:ext cx="2376001" cy="822837"/>
            </a:xfrm>
            <a:prstGeom prst="round2Same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Redondear rectángulo de esquina del mismo lado 33"/>
            <p:cNvSpPr/>
            <p:nvPr/>
          </p:nvSpPr>
          <p:spPr>
            <a:xfrm>
              <a:off x="6188782" y="1969789"/>
              <a:ext cx="2376001" cy="822837"/>
            </a:xfrm>
            <a:prstGeom prst="round2SameRect">
              <a:avLst/>
            </a:prstGeom>
            <a:blipFill dpi="0" rotWithShape="1">
              <a:blip r:embed="rId7"/>
              <a:srcRect/>
              <a:tile tx="-381000" ty="-292100" sx="40000" sy="40000" flip="none" algn="tl"/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224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Earth Sciences Department</a:t>
            </a:r>
            <a:endParaRPr lang="en-GB" dirty="0"/>
          </a:p>
        </p:txBody>
      </p:sp>
      <p:sp>
        <p:nvSpPr>
          <p:cNvPr id="21" name="Rectángulo 19"/>
          <p:cNvSpPr>
            <a:spLocks noChangeArrowheads="1"/>
          </p:cNvSpPr>
          <p:nvPr/>
        </p:nvSpPr>
        <p:spPr bwMode="auto">
          <a:xfrm>
            <a:off x="4643438" y="3067051"/>
            <a:ext cx="4249737" cy="3025406"/>
          </a:xfrm>
          <a:prstGeom prst="rect">
            <a:avLst/>
          </a:prstGeom>
          <a:solidFill>
            <a:srgbClr val="004990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b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22" name="Rectángulo 3"/>
          <p:cNvSpPr>
            <a:spLocks noChangeArrowheads="1"/>
          </p:cNvSpPr>
          <p:nvPr/>
        </p:nvSpPr>
        <p:spPr bwMode="auto">
          <a:xfrm>
            <a:off x="179388" y="1003300"/>
            <a:ext cx="4248150" cy="1920652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DejaVu Sans"/>
              </a:rPr>
              <a:t>What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DejaVu San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DejaVu San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DejaVu Sans"/>
              </a:rPr>
              <a:t>Environmental forecasting</a:t>
            </a:r>
          </a:p>
        </p:txBody>
      </p:sp>
      <p:sp>
        <p:nvSpPr>
          <p:cNvPr id="23" name="Rectángulo 4"/>
          <p:cNvSpPr>
            <a:spLocks noChangeArrowheads="1"/>
          </p:cNvSpPr>
          <p:nvPr/>
        </p:nvSpPr>
        <p:spPr bwMode="auto">
          <a:xfrm>
            <a:off x="179388" y="3078163"/>
            <a:ext cx="4249737" cy="3014293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DejaVu Sans"/>
              </a:rPr>
              <a:t>How</a:t>
            </a:r>
            <a:endParaRPr lang="en-US" sz="1600" u="sng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DejaVu Sans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DejaVu Sans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DejaVu Sans"/>
              </a:rPr>
              <a:t>Develop a capability to model air quality processes from urban to global and the impacts on weather, health and ecosystems</a:t>
            </a:r>
            <a:endParaRPr lang="es-ES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DejaVu Sans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DejaVu Sans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DejaVu Sans"/>
              </a:rPr>
              <a:t>Implement climate prediction system for </a:t>
            </a:r>
            <a:r>
              <a:rPr lang="en-GB" sz="1200" dirty="0" err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DejaVu Sans"/>
              </a:rPr>
              <a:t>subseasonal</a:t>
            </a:r>
            <a:r>
              <a:rPr lang="en-GB" sz="12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DejaVu Sans"/>
              </a:rPr>
              <a:t>-to-decadal climate prediction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DejaVu Sans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DejaVu Sans"/>
              </a:rPr>
              <a:t>Develop user-oriented services that favour both technology transfer and adaptation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DejaVu Sans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DejaVu Sans"/>
              </a:rPr>
              <a:t>Use cutting-edge HPC and Big Data technologies for the efficiency and user-friendliness of Earth system models</a:t>
            </a:r>
          </a:p>
        </p:txBody>
      </p:sp>
      <p:sp>
        <p:nvSpPr>
          <p:cNvPr id="24" name="Rectángulo 5"/>
          <p:cNvSpPr>
            <a:spLocks noChangeArrowheads="1"/>
          </p:cNvSpPr>
          <p:nvPr/>
        </p:nvSpPr>
        <p:spPr bwMode="auto">
          <a:xfrm>
            <a:off x="4643438" y="989013"/>
            <a:ext cx="4248150" cy="1934939"/>
          </a:xfrm>
          <a:prstGeom prst="rect">
            <a:avLst/>
          </a:prstGeom>
          <a:solidFill>
            <a:srgbClr val="004990"/>
          </a:soli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 dirty="0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rPr>
              <a:t>Why</a:t>
            </a:r>
            <a:endParaRPr lang="en-US" sz="1600" u="sng" dirty="0">
              <a:solidFill>
                <a:srgbClr val="FFFFFF"/>
              </a:solidFill>
              <a:latin typeface="Arial" charset="0"/>
              <a:ea typeface="DejaVu Sans" pitchFamily="34" charset="0"/>
              <a:cs typeface="DejaVu Sans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z="1600" dirty="0">
              <a:solidFill>
                <a:srgbClr val="FFFFFF"/>
              </a:solidFill>
              <a:latin typeface="Arial" charset="0"/>
              <a:ea typeface="DejaVu Sans" pitchFamily="34" charset="0"/>
              <a:cs typeface="DejaVu Sans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rPr>
              <a:t>Our strength …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rPr>
              <a:t>… research …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rPr>
              <a:t>… operations …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rPr>
              <a:t>… services …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rPr>
              <a:t>… high resolution …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5" name="Arco de bloque 14"/>
          <p:cNvSpPr>
            <a:spLocks/>
          </p:cNvSpPr>
          <p:nvPr/>
        </p:nvSpPr>
        <p:spPr bwMode="auto">
          <a:xfrm>
            <a:off x="6405563" y="4099225"/>
            <a:ext cx="720725" cy="736600"/>
          </a:xfrm>
          <a:custGeom>
            <a:avLst/>
            <a:gdLst>
              <a:gd name="T0" fmla="*/ 9859 w 720725"/>
              <a:gd name="T1" fmla="*/ 282739 h 736600"/>
              <a:gd name="T2" fmla="*/ 434463 w 720725"/>
              <a:gd name="T3" fmla="*/ 7871 h 736600"/>
              <a:gd name="T4" fmla="*/ 715973 w 720725"/>
              <a:gd name="T5" fmla="*/ 427918 h 736600"/>
              <a:gd name="T6" fmla="*/ 312840 w 720725"/>
              <a:gd name="T7" fmla="*/ 733384 h 736600"/>
              <a:gd name="T8" fmla="*/ 1484 w 720725"/>
              <a:gd name="T9" fmla="*/ 334908 h 736600"/>
              <a:gd name="T10" fmla="*/ 18277 w 720725"/>
              <a:gd name="T11" fmla="*/ 336470 h 736600"/>
              <a:gd name="T12" fmla="*/ 315018 w 720725"/>
              <a:gd name="T13" fmla="*/ 716659 h 736600"/>
              <a:gd name="T14" fmla="*/ 699341 w 720725"/>
              <a:gd name="T15" fmla="*/ 425128 h 736600"/>
              <a:gd name="T16" fmla="*/ 431068 w 720725"/>
              <a:gd name="T17" fmla="*/ 24390 h 736600"/>
              <a:gd name="T18" fmla="*/ 26244 w 720725"/>
              <a:gd name="T19" fmla="*/ 286738 h 736600"/>
              <a:gd name="T20" fmla="*/ 9859 w 720725"/>
              <a:gd name="T21" fmla="*/ 282739 h 736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725" h="736600">
                <a:moveTo>
                  <a:pt x="9859" y="282739"/>
                </a:moveTo>
                <a:cubicBezTo>
                  <a:pt x="55203" y="88713"/>
                  <a:pt x="243450" y="-33149"/>
                  <a:pt x="434463" y="7871"/>
                </a:cubicBezTo>
                <a:cubicBezTo>
                  <a:pt x="623130" y="48386"/>
                  <a:pt x="747179" y="233484"/>
                  <a:pt x="715973" y="427918"/>
                </a:cubicBezTo>
                <a:cubicBezTo>
                  <a:pt x="684446" y="624351"/>
                  <a:pt x="505907" y="759635"/>
                  <a:pt x="312840" y="733384"/>
                </a:cubicBezTo>
                <a:cubicBezTo>
                  <a:pt x="121316" y="707343"/>
                  <a:pt x="-16034" y="531562"/>
                  <a:pt x="1484" y="334908"/>
                </a:cubicBezTo>
                <a:lnTo>
                  <a:pt x="18277" y="336470"/>
                </a:lnTo>
                <a:cubicBezTo>
                  <a:pt x="1599" y="524089"/>
                  <a:pt x="132491" y="691789"/>
                  <a:pt x="315018" y="716659"/>
                </a:cubicBezTo>
                <a:cubicBezTo>
                  <a:pt x="499087" y="741739"/>
                  <a:pt x="669313" y="612613"/>
                  <a:pt x="699341" y="425128"/>
                </a:cubicBezTo>
                <a:cubicBezTo>
                  <a:pt x="729048" y="239644"/>
                  <a:pt x="610847" y="63078"/>
                  <a:pt x="431068" y="24390"/>
                </a:cubicBezTo>
                <a:cubicBezTo>
                  <a:pt x="248943" y="-14803"/>
                  <a:pt x="69437" y="101526"/>
                  <a:pt x="26244" y="286738"/>
                </a:cubicBezTo>
                <a:lnTo>
                  <a:pt x="9859" y="282739"/>
                </a:lnTo>
                <a:close/>
              </a:path>
            </a:pathLst>
          </a:custGeom>
          <a:gradFill rotWithShape="1">
            <a:gsLst>
              <a:gs pos="0">
                <a:srgbClr val="F8F8F8"/>
              </a:gs>
              <a:gs pos="20000">
                <a:srgbClr val="F7F7F7"/>
              </a:gs>
              <a:gs pos="100000">
                <a:srgbClr val="BDBDBD"/>
              </a:gs>
            </a:gsLst>
            <a:lin ang="5400000"/>
          </a:gradFill>
          <a:ln w="7620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4990"/>
              </a:solidFill>
              <a:latin typeface="Arial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6" name="Rectángulo redondeado 7"/>
          <p:cNvSpPr>
            <a:spLocks noChangeArrowheads="1"/>
          </p:cNvSpPr>
          <p:nvPr/>
        </p:nvSpPr>
        <p:spPr bwMode="auto">
          <a:xfrm>
            <a:off x="4716463" y="3548363"/>
            <a:ext cx="2016125" cy="811212"/>
          </a:xfrm>
          <a:prstGeom prst="roundRect">
            <a:avLst>
              <a:gd name="adj" fmla="val 16667"/>
            </a:avLst>
          </a:prstGeom>
          <a:solidFill>
            <a:srgbClr val="40B0FF">
              <a:alpha val="70195"/>
            </a:srgbClr>
          </a:solidFill>
          <a:ln w="9525">
            <a:solidFill>
              <a:srgbClr val="F9F9F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4990"/>
                </a:solidFill>
                <a:latin typeface="Arial"/>
                <a:ea typeface="DejaVu Sans"/>
                <a:cs typeface="DejaVu Sans"/>
              </a:rPr>
              <a:t>Earth system services</a:t>
            </a:r>
          </a:p>
        </p:txBody>
      </p:sp>
      <p:sp>
        <p:nvSpPr>
          <p:cNvPr id="27" name="Rectángulo redondeado 9"/>
          <p:cNvSpPr>
            <a:spLocks noChangeArrowheads="1"/>
          </p:cNvSpPr>
          <p:nvPr/>
        </p:nvSpPr>
        <p:spPr bwMode="auto">
          <a:xfrm>
            <a:off x="4716463" y="4580238"/>
            <a:ext cx="2016125" cy="811212"/>
          </a:xfrm>
          <a:prstGeom prst="roundRect">
            <a:avLst>
              <a:gd name="adj" fmla="val 16667"/>
            </a:avLst>
          </a:prstGeom>
          <a:solidFill>
            <a:srgbClr val="A6A6A6">
              <a:alpha val="70195"/>
            </a:srgbClr>
          </a:solidFill>
          <a:ln w="9525">
            <a:solidFill>
              <a:srgbClr val="F9F9F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4990"/>
                </a:solidFill>
                <a:latin typeface="Arial"/>
                <a:ea typeface="DejaVu Sans"/>
                <a:cs typeface="DejaVu Sans"/>
              </a:rPr>
              <a:t>Atmospheric composition</a:t>
            </a:r>
          </a:p>
        </p:txBody>
      </p:sp>
      <p:sp>
        <p:nvSpPr>
          <p:cNvPr id="28" name="Rectángulo redondeado 10"/>
          <p:cNvSpPr>
            <a:spLocks noChangeArrowheads="1"/>
          </p:cNvSpPr>
          <p:nvPr/>
        </p:nvSpPr>
        <p:spPr bwMode="auto">
          <a:xfrm>
            <a:off x="6804025" y="4580238"/>
            <a:ext cx="2016125" cy="811212"/>
          </a:xfrm>
          <a:prstGeom prst="roundRect">
            <a:avLst>
              <a:gd name="adj" fmla="val 16667"/>
            </a:avLst>
          </a:prstGeom>
          <a:solidFill>
            <a:srgbClr val="FFFF00">
              <a:alpha val="50195"/>
            </a:srgbClr>
          </a:solidFill>
          <a:ln w="9525">
            <a:solidFill>
              <a:srgbClr val="F9F9F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4990"/>
                </a:solidFill>
                <a:latin typeface="Arial"/>
                <a:ea typeface="DejaVu Sans"/>
                <a:cs typeface="DejaVu Sans"/>
              </a:rPr>
              <a:t>Computational Earth sciences</a:t>
            </a:r>
          </a:p>
        </p:txBody>
      </p:sp>
      <p:sp>
        <p:nvSpPr>
          <p:cNvPr id="29" name="Rectángulo redondeado 8"/>
          <p:cNvSpPr>
            <a:spLocks noChangeArrowheads="1"/>
          </p:cNvSpPr>
          <p:nvPr/>
        </p:nvSpPr>
        <p:spPr bwMode="auto">
          <a:xfrm>
            <a:off x="6804025" y="3548363"/>
            <a:ext cx="2016125" cy="811212"/>
          </a:xfrm>
          <a:prstGeom prst="roundRect">
            <a:avLst>
              <a:gd name="adj" fmla="val 16667"/>
            </a:avLst>
          </a:prstGeom>
          <a:solidFill>
            <a:srgbClr val="CCFFCC">
              <a:alpha val="70195"/>
            </a:srgbClr>
          </a:solidFill>
          <a:ln w="9525">
            <a:solidFill>
              <a:srgbClr val="F9F9F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4990"/>
                </a:solidFill>
                <a:latin typeface="Arial"/>
                <a:ea typeface="DejaVu Sans"/>
                <a:cs typeface="DejaVu Sans"/>
              </a:rPr>
              <a:t>Climate prediction</a:t>
            </a:r>
          </a:p>
        </p:txBody>
      </p:sp>
    </p:spTree>
    <p:extLst>
      <p:ext uri="{BB962C8B-B14F-4D97-AF65-F5344CB8AC3E}">
        <p14:creationId xmlns:p14="http://schemas.microsoft.com/office/powerpoint/2010/main" val="15552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EC-Earth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9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EC-Earth Model</a:t>
            </a:r>
            <a:endParaRPr lang="en-GB" dirty="0"/>
          </a:p>
        </p:txBody>
      </p:sp>
      <p:grpSp>
        <p:nvGrpSpPr>
          <p:cNvPr id="4" name="Group 7"/>
          <p:cNvGrpSpPr>
            <a:grpSpLocks noChangeAspect="1"/>
          </p:cNvGrpSpPr>
          <p:nvPr/>
        </p:nvGrpSpPr>
        <p:grpSpPr bwMode="auto">
          <a:xfrm>
            <a:off x="3707904" y="1133698"/>
            <a:ext cx="5651871" cy="5393134"/>
            <a:chOff x="5472683" y="3343275"/>
            <a:chExt cx="3779837" cy="3606800"/>
          </a:xfrm>
        </p:grpSpPr>
        <p:pic>
          <p:nvPicPr>
            <p:cNvPr id="5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845" y="3611563"/>
              <a:ext cx="3471863" cy="333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5472683" y="3343275"/>
              <a:ext cx="377983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9364" rIns="90000" bIns="45000"/>
            <a:lstStyle>
              <a:lvl1pPr eaLnBrk="0" hangingPunct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GB" altLang="en-US" sz="1900" b="1" dirty="0">
                  <a:solidFill>
                    <a:srgbClr val="000000"/>
                  </a:solidFill>
                </a:rPr>
                <a:t>EC-EARTH coupled model</a:t>
              </a:r>
            </a:p>
          </p:txBody>
        </p:sp>
      </p:grp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133698"/>
            <a:ext cx="230028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-259652" y="2285826"/>
            <a:ext cx="38235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dirty="0"/>
              <a:t>The Integrated Forecasting System (</a:t>
            </a:r>
            <a:r>
              <a:rPr lang="en-US" b="1" dirty="0"/>
              <a:t>IFS</a:t>
            </a:r>
            <a:r>
              <a:rPr lang="en-US" dirty="0"/>
              <a:t>) as atmosphere </a:t>
            </a:r>
            <a:r>
              <a:rPr lang="en-US" dirty="0" smtClean="0"/>
              <a:t>model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The Nucleus for European Modelling of the Ocean (</a:t>
            </a:r>
            <a:r>
              <a:rPr lang="en-US" b="1" dirty="0"/>
              <a:t>NEMO</a:t>
            </a:r>
            <a:r>
              <a:rPr lang="en-US" dirty="0"/>
              <a:t>) as ocean model 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b="1" dirty="0"/>
              <a:t>OASIS3-MCT</a:t>
            </a:r>
            <a:r>
              <a:rPr lang="en-US" dirty="0"/>
              <a:t> </a:t>
            </a:r>
            <a:r>
              <a:rPr lang="en-US" dirty="0" smtClean="0"/>
              <a:t>coupler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The Louvain-la-</a:t>
            </a:r>
            <a:r>
              <a:rPr lang="en-US" dirty="0" err="1"/>
              <a:t>Neuve</a:t>
            </a:r>
            <a:r>
              <a:rPr lang="en-US" dirty="0"/>
              <a:t> sea-Ice Model 3 (</a:t>
            </a:r>
            <a:r>
              <a:rPr lang="en-US" b="1" dirty="0"/>
              <a:t>LIM3</a:t>
            </a:r>
            <a:r>
              <a:rPr lang="en-US" dirty="0"/>
              <a:t>) as sea ice </a:t>
            </a:r>
            <a:r>
              <a:rPr lang="en-US" dirty="0" smtClean="0"/>
              <a:t>model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driven development</a:t>
            </a:r>
            <a:endParaRPr lang="en-GB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34" y="1214438"/>
            <a:ext cx="6608008" cy="4833937"/>
          </a:xfrm>
        </p:spPr>
      </p:pic>
      <p:sp>
        <p:nvSpPr>
          <p:cNvPr id="6" name="Rectángulo 5"/>
          <p:cNvSpPr/>
          <p:nvPr/>
        </p:nvSpPr>
        <p:spPr>
          <a:xfrm>
            <a:off x="1275934" y="6048375"/>
            <a:ext cx="6608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i="1" dirty="0" err="1"/>
              <a:t>Schematic</a:t>
            </a:r>
            <a:r>
              <a:rPr lang="es-ES_tradnl" sz="1200" i="1" dirty="0"/>
              <a:t> </a:t>
            </a:r>
            <a:r>
              <a:rPr lang="es-ES_tradnl" sz="1200" i="1" dirty="0" err="1"/>
              <a:t>outline</a:t>
            </a:r>
            <a:r>
              <a:rPr lang="es-ES_tradnl" sz="1200" i="1" dirty="0"/>
              <a:t> of </a:t>
            </a:r>
            <a:r>
              <a:rPr lang="es-ES_tradnl" sz="1200" i="1" dirty="0" err="1"/>
              <a:t>the</a:t>
            </a:r>
            <a:r>
              <a:rPr lang="es-ES_tradnl" sz="1200" i="1" dirty="0"/>
              <a:t> EC-</a:t>
            </a:r>
            <a:r>
              <a:rPr lang="es-ES_tradnl" sz="1200" i="1" dirty="0" err="1"/>
              <a:t>Earth</a:t>
            </a:r>
            <a:r>
              <a:rPr lang="es-ES_tradnl" sz="1200" i="1" dirty="0"/>
              <a:t> </a:t>
            </a:r>
            <a:r>
              <a:rPr lang="es-ES_tradnl" sz="1200" i="1" dirty="0" err="1"/>
              <a:t>consortium</a:t>
            </a:r>
            <a:r>
              <a:rPr lang="es-ES_tradnl" sz="1200" i="1" dirty="0"/>
              <a:t> and </a:t>
            </a:r>
            <a:r>
              <a:rPr lang="es-ES_tradnl" sz="1200" i="1" dirty="0" err="1"/>
              <a:t>its</a:t>
            </a:r>
            <a:r>
              <a:rPr lang="es-ES_tradnl" sz="1200" i="1" dirty="0"/>
              <a:t> </a:t>
            </a:r>
            <a:r>
              <a:rPr lang="es-ES_tradnl" sz="1200" i="1" dirty="0" err="1"/>
              <a:t>members</a:t>
            </a:r>
            <a:r>
              <a:rPr lang="es-ES_tradnl" sz="1200" i="1" dirty="0"/>
              <a:t> as of </a:t>
            </a:r>
            <a:r>
              <a:rPr lang="es-ES_tradnl" sz="1200" i="1" dirty="0" err="1"/>
              <a:t>May</a:t>
            </a:r>
            <a:r>
              <a:rPr lang="es-ES_tradnl" sz="1200" i="1" dirty="0"/>
              <a:t> 2014.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308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PRIMAVERA H2020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 </a:t>
            </a:r>
            <a:r>
              <a:rPr lang="en-US" dirty="0" smtClean="0">
                <a:hlinkClick r:id="rId2"/>
              </a:rPr>
              <a:t>European Union Horizon2020</a:t>
            </a:r>
            <a:r>
              <a:rPr lang="en-US" dirty="0" smtClean="0"/>
              <a:t> project,</a:t>
            </a:r>
          </a:p>
          <a:p>
            <a:r>
              <a:rPr lang="en-US" dirty="0" smtClean="0"/>
              <a:t>a new generation of advanced and well-evaluated high-resolution global climate models,</a:t>
            </a:r>
          </a:p>
          <a:p>
            <a:r>
              <a:rPr lang="en-US" dirty="0" smtClean="0"/>
              <a:t>simulations and predictions of regional climate with unprecedented fidelity,</a:t>
            </a:r>
          </a:p>
          <a:p>
            <a:r>
              <a:rPr lang="en-US" dirty="0" smtClean="0"/>
              <a:t>for the benefit of governments, business and society in general.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79" y="3774558"/>
            <a:ext cx="5191346" cy="29664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644808" y="3880888"/>
            <a:ext cx="127590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i="1"/>
              <a:t>Ocean surface currents from HadGEM3-based global coupled (atmosphere-ocean/sea-ice) models at three different resolutions - (left) 25km-1/12 degree, (middle) 60km-1/4 degree, (right) 130km-1 degree (courtesy of Malcolm Roberts)</a:t>
            </a:r>
          </a:p>
        </p:txBody>
      </p:sp>
    </p:spTree>
    <p:extLst>
      <p:ext uri="{BB962C8B-B14F-4D97-AF65-F5344CB8AC3E}">
        <p14:creationId xmlns:p14="http://schemas.microsoft.com/office/powerpoint/2010/main" val="20356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BSC Experience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0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3869</TotalTime>
  <Words>1069</Words>
  <Application>Microsoft Macintosh PowerPoint</Application>
  <PresentationFormat>Presentación en pantalla (4:3)</PresentationFormat>
  <Paragraphs>251</Paragraphs>
  <Slides>24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Calibri</vt:lpstr>
      <vt:lpstr>DejaVu Sans</vt:lpstr>
      <vt:lpstr>ＭＳ Ｐゴシック</vt:lpstr>
      <vt:lpstr>Arial</vt:lpstr>
      <vt:lpstr>Tema de Office</vt:lpstr>
      <vt:lpstr>EC-Earth and ESGF</vt:lpstr>
      <vt:lpstr>Outline</vt:lpstr>
      <vt:lpstr>Barcelona Supercomputing Center Centro Nacional de Supercomputación</vt:lpstr>
      <vt:lpstr>Earth Sciences Department</vt:lpstr>
      <vt:lpstr>EC-Earth</vt:lpstr>
      <vt:lpstr>EC-Earth Model</vt:lpstr>
      <vt:lpstr>Community driven development</vt:lpstr>
      <vt:lpstr>PRIMAVERA H2020</vt:lpstr>
      <vt:lpstr>BSC Experience</vt:lpstr>
      <vt:lpstr>BSC Data Node</vt:lpstr>
      <vt:lpstr>BSC Data Node</vt:lpstr>
      <vt:lpstr>BSC Data Node</vt:lpstr>
      <vt:lpstr>BSC cmorization</vt:lpstr>
      <vt:lpstr>BSC Data Node (installer)</vt:lpstr>
      <vt:lpstr>BSC Data Node (publisher)</vt:lpstr>
      <vt:lpstr>BSC recommendations</vt:lpstr>
      <vt:lpstr>LIU</vt:lpstr>
      <vt:lpstr>LiU on ESGF and CDNOT</vt:lpstr>
      <vt:lpstr>Ongoing and future activities on CDNOT</vt:lpstr>
      <vt:lpstr>EC-Earth and ESGF</vt:lpstr>
      <vt:lpstr>Previous experiences</vt:lpstr>
      <vt:lpstr>Future experiences</vt:lpstr>
      <vt:lpstr>EC-Earth’s contributions to CMIP6</vt:lpstr>
      <vt:lpstr>Thank you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Kim Serradell</cp:lastModifiedBy>
  <cp:revision>273</cp:revision>
  <cp:lastPrinted>2017-12-01T12:05:07Z</cp:lastPrinted>
  <dcterms:created xsi:type="dcterms:W3CDTF">2016-07-07T10:13:32Z</dcterms:created>
  <dcterms:modified xsi:type="dcterms:W3CDTF">2017-12-07T14:24:26Z</dcterms:modified>
</cp:coreProperties>
</file>