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7" r:id="rId2"/>
    <p:sldId id="256" r:id="rId3"/>
    <p:sldId id="275" r:id="rId4"/>
    <p:sldId id="257" r:id="rId5"/>
    <p:sldId id="277" r:id="rId6"/>
    <p:sldId id="276" r:id="rId7"/>
    <p:sldId id="260" r:id="rId8"/>
    <p:sldId id="262" r:id="rId9"/>
    <p:sldId id="264" r:id="rId10"/>
    <p:sldId id="265" r:id="rId11"/>
    <p:sldId id="266" r:id="rId12"/>
    <p:sldId id="274" r:id="rId13"/>
    <p:sldId id="268" r:id="rId14"/>
    <p:sldId id="269" r:id="rId15"/>
    <p:sldId id="270" r:id="rId16"/>
    <p:sldId id="271" r:id="rId17"/>
    <p:sldId id="272" r:id="rId18"/>
    <p:sldId id="273" r:id="rId19"/>
    <p:sldId id="278"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830" autoAdjust="0"/>
  </p:normalViewPr>
  <p:slideViewPr>
    <p:cSldViewPr snapToGrid="0" showGuides="1">
      <p:cViewPr varScale="1">
        <p:scale>
          <a:sx n="70" d="100"/>
          <a:sy n="70" d="100"/>
        </p:scale>
        <p:origin x="176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E6B1D-E828-42CC-9B92-76C2E48133D7}" type="datetimeFigureOut">
              <a:rPr lang="fr-BE" smtClean="0"/>
              <a:t>28-04-15</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F5D23-A86A-4D49-8BC2-5F264121259B}" type="slidenum">
              <a:rPr lang="fr-BE" smtClean="0"/>
              <a:t>‹N°›</a:t>
            </a:fld>
            <a:endParaRPr lang="fr-BE"/>
          </a:p>
        </p:txBody>
      </p:sp>
    </p:spTree>
    <p:extLst>
      <p:ext uri="{BB962C8B-B14F-4D97-AF65-F5344CB8AC3E}">
        <p14:creationId xmlns:p14="http://schemas.microsoft.com/office/powerpoint/2010/main" val="126761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2EF5D23-A86A-4D49-8BC2-5F264121259B}" type="slidenum">
              <a:rPr lang="fr-BE" smtClean="0"/>
              <a:t>1</a:t>
            </a:fld>
            <a:endParaRPr lang="fr-BE"/>
          </a:p>
        </p:txBody>
      </p:sp>
    </p:spTree>
    <p:extLst>
      <p:ext uri="{BB962C8B-B14F-4D97-AF65-F5344CB8AC3E}">
        <p14:creationId xmlns:p14="http://schemas.microsoft.com/office/powerpoint/2010/main" val="352630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Data assimilation, and</a:t>
            </a:r>
            <a:r>
              <a:rPr lang="en-US" baseline="0" dirty="0" smtClean="0"/>
              <a:t> it’s a fascinating subject on which I’ve been working for two years now. I am saying it’s fascinating because it has strong statistical bases on the one hand but on the other hand it’s the typical tool that we need for this kind of workshop as it really makes the bridge between the observing and modelling communities, and this can certainly help for moving forward with Arctic prediction.</a:t>
            </a:r>
          </a:p>
          <a:p>
            <a:endParaRPr lang="en-US" baseline="0" dirty="0" smtClean="0"/>
          </a:p>
          <a:p>
            <a:r>
              <a:rPr lang="en-US" baseline="0" dirty="0" smtClean="0"/>
              <a:t>Now I suggest that we work in two steps</a:t>
            </a:r>
          </a:p>
        </p:txBody>
      </p:sp>
      <p:sp>
        <p:nvSpPr>
          <p:cNvPr id="4" name="Espace réservé du numéro de diapositive 3"/>
          <p:cNvSpPr>
            <a:spLocks noGrp="1"/>
          </p:cNvSpPr>
          <p:nvPr>
            <p:ph type="sldNum" sz="quarter" idx="10"/>
          </p:nvPr>
        </p:nvSpPr>
        <p:spPr/>
        <p:txBody>
          <a:bodyPr/>
          <a:lstStyle/>
          <a:p>
            <a:fld id="{7A230619-3C59-4A57-8355-DA02FEB3FEF4}" type="slidenum">
              <a:rPr lang="fr-BE" smtClean="0"/>
              <a:t>14</a:t>
            </a:fld>
            <a:endParaRPr lang="fr-BE"/>
          </a:p>
        </p:txBody>
      </p:sp>
    </p:spTree>
    <p:extLst>
      <p:ext uri="{BB962C8B-B14F-4D97-AF65-F5344CB8AC3E}">
        <p14:creationId xmlns:p14="http://schemas.microsoft.com/office/powerpoint/2010/main" val="83728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2EF5D23-A86A-4D49-8BC2-5F264121259B}" type="slidenum">
              <a:rPr lang="fr-BE" smtClean="0"/>
              <a:t>16</a:t>
            </a:fld>
            <a:endParaRPr lang="fr-BE"/>
          </a:p>
        </p:txBody>
      </p:sp>
    </p:spTree>
    <p:extLst>
      <p:ext uri="{BB962C8B-B14F-4D97-AF65-F5344CB8AC3E}">
        <p14:creationId xmlns:p14="http://schemas.microsoft.com/office/powerpoint/2010/main" val="344082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2EF5D23-A86A-4D49-8BC2-5F264121259B}" type="slidenum">
              <a:rPr lang="fr-BE" smtClean="0"/>
              <a:t>17</a:t>
            </a:fld>
            <a:endParaRPr lang="fr-BE"/>
          </a:p>
        </p:txBody>
      </p:sp>
    </p:spTree>
    <p:extLst>
      <p:ext uri="{BB962C8B-B14F-4D97-AF65-F5344CB8AC3E}">
        <p14:creationId xmlns:p14="http://schemas.microsoft.com/office/powerpoint/2010/main" val="136480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a:t>
            </a:r>
            <a:r>
              <a:rPr lang="fr-BE" baseline="0" dirty="0" smtClean="0"/>
              <a:t> </a:t>
            </a:r>
            <a:r>
              <a:rPr lang="fr-BE" baseline="0" dirty="0" err="1" smtClean="0"/>
              <a:t>found</a:t>
            </a:r>
            <a:r>
              <a:rPr lang="fr-BE" baseline="0" dirty="0" smtClean="0"/>
              <a:t> one </a:t>
            </a:r>
            <a:r>
              <a:rPr lang="fr-BE" baseline="0" dirty="0" err="1" smtClean="0"/>
              <a:t>way</a:t>
            </a:r>
            <a:r>
              <a:rPr lang="fr-BE" baseline="0" dirty="0" smtClean="0"/>
              <a:t> to </a:t>
            </a:r>
            <a:endParaRPr lang="fr-BE" dirty="0"/>
          </a:p>
        </p:txBody>
      </p:sp>
      <p:sp>
        <p:nvSpPr>
          <p:cNvPr id="4" name="Espace réservé du numéro de diapositive 3"/>
          <p:cNvSpPr>
            <a:spLocks noGrp="1"/>
          </p:cNvSpPr>
          <p:nvPr>
            <p:ph type="sldNum" sz="quarter" idx="10"/>
          </p:nvPr>
        </p:nvSpPr>
        <p:spPr/>
        <p:txBody>
          <a:bodyPr/>
          <a:lstStyle/>
          <a:p>
            <a:fld id="{D2EF5D23-A86A-4D49-8BC2-5F264121259B}" type="slidenum">
              <a:rPr lang="fr-BE" smtClean="0"/>
              <a:t>4</a:t>
            </a:fld>
            <a:endParaRPr lang="fr-BE"/>
          </a:p>
        </p:txBody>
      </p:sp>
    </p:spTree>
    <p:extLst>
      <p:ext uri="{BB962C8B-B14F-4D97-AF65-F5344CB8AC3E}">
        <p14:creationId xmlns:p14="http://schemas.microsoft.com/office/powerpoint/2010/main" val="318152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1. Is </a:t>
            </a:r>
            <a:r>
              <a:rPr lang="fr-BE" dirty="0" err="1" smtClean="0"/>
              <a:t>what</a:t>
            </a:r>
            <a:r>
              <a:rPr lang="fr-BE" baseline="0" dirty="0" smtClean="0"/>
              <a:t> </a:t>
            </a:r>
            <a:r>
              <a:rPr lang="fr-BE" baseline="0" dirty="0" err="1" smtClean="0"/>
              <a:t>we</a:t>
            </a:r>
            <a:r>
              <a:rPr lang="fr-BE" baseline="0" dirty="0" smtClean="0"/>
              <a:t> </a:t>
            </a:r>
            <a:r>
              <a:rPr lang="fr-BE" baseline="0" dirty="0" err="1" smtClean="0"/>
              <a:t>try</a:t>
            </a:r>
            <a:r>
              <a:rPr lang="fr-BE" baseline="0" dirty="0" smtClean="0"/>
              <a:t> to </a:t>
            </a:r>
            <a:r>
              <a:rPr lang="fr-BE" baseline="0" dirty="0" err="1" smtClean="0"/>
              <a:t>isolate</a:t>
            </a:r>
            <a:r>
              <a:rPr lang="fr-BE" baseline="0" dirty="0" smtClean="0"/>
              <a:t>. </a:t>
            </a:r>
            <a:r>
              <a:rPr lang="fr-BE" baseline="0" dirty="0" err="1" smtClean="0"/>
              <a:t>Now</a:t>
            </a:r>
            <a:r>
              <a:rPr lang="fr-BE" baseline="0" dirty="0" smtClean="0"/>
              <a:t> </a:t>
            </a:r>
            <a:r>
              <a:rPr lang="fr-BE" baseline="0" dirty="0" err="1" smtClean="0"/>
              <a:t>even</a:t>
            </a:r>
            <a:r>
              <a:rPr lang="fr-BE" baseline="0" dirty="0" smtClean="0"/>
              <a:t> if </a:t>
            </a:r>
            <a:r>
              <a:rPr lang="fr-BE" baseline="0" dirty="0" err="1" smtClean="0"/>
              <a:t>our</a:t>
            </a:r>
            <a:r>
              <a:rPr lang="fr-BE" baseline="0" dirty="0" smtClean="0"/>
              <a:t> model </a:t>
            </a:r>
            <a:r>
              <a:rPr lang="fr-BE" baseline="0" dirty="0" err="1" smtClean="0"/>
              <a:t>was</a:t>
            </a:r>
            <a:r>
              <a:rPr lang="fr-BE" baseline="0" dirty="0" smtClean="0"/>
              <a:t> </a:t>
            </a:r>
            <a:r>
              <a:rPr lang="fr-BE" baseline="0" dirty="0" err="1" smtClean="0"/>
              <a:t>perfect</a:t>
            </a:r>
            <a:r>
              <a:rPr lang="fr-BE" baseline="0" dirty="0" smtClean="0"/>
              <a:t>, </a:t>
            </a:r>
            <a:r>
              <a:rPr lang="fr-BE" baseline="0" dirty="0" err="1" smtClean="0"/>
              <a:t>there</a:t>
            </a:r>
            <a:r>
              <a:rPr lang="fr-BE" baseline="0" dirty="0" smtClean="0"/>
              <a:t> </a:t>
            </a:r>
            <a:r>
              <a:rPr lang="fr-BE" baseline="0" dirty="0" err="1" smtClean="0"/>
              <a:t>would</a:t>
            </a:r>
            <a:r>
              <a:rPr lang="fr-BE" baseline="0" dirty="0" smtClean="0"/>
              <a:t> </a:t>
            </a:r>
            <a:r>
              <a:rPr lang="fr-BE" baseline="0" dirty="0" err="1" smtClean="0"/>
              <a:t>still</a:t>
            </a:r>
            <a:r>
              <a:rPr lang="fr-BE" baseline="0" dirty="0" smtClean="0"/>
              <a:t> </a:t>
            </a:r>
            <a:r>
              <a:rPr lang="fr-BE" baseline="0" dirty="0" err="1" smtClean="0"/>
              <a:t>be</a:t>
            </a:r>
            <a:r>
              <a:rPr lang="fr-BE" baseline="0" dirty="0" smtClean="0"/>
              <a:t> </a:t>
            </a:r>
            <a:r>
              <a:rPr lang="fr-BE" baseline="0" dirty="0" err="1" smtClean="0"/>
              <a:t>many</a:t>
            </a:r>
            <a:r>
              <a:rPr lang="fr-BE" baseline="0" dirty="0" smtClean="0"/>
              <a:t> </a:t>
            </a:r>
            <a:r>
              <a:rPr lang="fr-BE" baseline="0" dirty="0" err="1" smtClean="0"/>
              <a:t>reasons</a:t>
            </a:r>
            <a:r>
              <a:rPr lang="fr-BE" baseline="0" dirty="0" smtClean="0"/>
              <a:t> </a:t>
            </a:r>
            <a:r>
              <a:rPr lang="fr-BE" baseline="0" dirty="0" err="1" smtClean="0"/>
              <a:t>why</a:t>
            </a:r>
            <a:r>
              <a:rPr lang="fr-BE" baseline="0" dirty="0" smtClean="0"/>
              <a:t> </a:t>
            </a:r>
            <a:r>
              <a:rPr lang="fr-BE" baseline="0" dirty="0" err="1" smtClean="0"/>
              <a:t>we</a:t>
            </a:r>
            <a:r>
              <a:rPr lang="fr-BE" baseline="0" dirty="0" smtClean="0"/>
              <a:t> </a:t>
            </a:r>
            <a:r>
              <a:rPr lang="fr-BE" baseline="0" dirty="0" err="1" smtClean="0"/>
              <a:t>would</a:t>
            </a:r>
            <a:r>
              <a:rPr lang="fr-BE" baseline="0" dirty="0" smtClean="0"/>
              <a:t> </a:t>
            </a:r>
            <a:r>
              <a:rPr lang="fr-BE" baseline="0" dirty="0" err="1" smtClean="0"/>
              <a:t>see</a:t>
            </a:r>
            <a:r>
              <a:rPr lang="fr-BE" baseline="0" dirty="0" smtClean="0"/>
              <a:t> a </a:t>
            </a:r>
            <a:r>
              <a:rPr lang="fr-BE" baseline="0" dirty="0" err="1" smtClean="0"/>
              <a:t>difference</a:t>
            </a:r>
            <a:endParaRPr lang="fr-BE" dirty="0"/>
          </a:p>
        </p:txBody>
      </p:sp>
      <p:sp>
        <p:nvSpPr>
          <p:cNvPr id="4" name="Espace réservé du numéro de diapositive 3"/>
          <p:cNvSpPr>
            <a:spLocks noGrp="1"/>
          </p:cNvSpPr>
          <p:nvPr>
            <p:ph type="sldNum" sz="quarter" idx="10"/>
          </p:nvPr>
        </p:nvSpPr>
        <p:spPr/>
        <p:txBody>
          <a:bodyPr/>
          <a:lstStyle/>
          <a:p>
            <a:fld id="{D2EF5D23-A86A-4D49-8BC2-5F264121259B}" type="slidenum">
              <a:rPr lang="fr-BE" smtClean="0"/>
              <a:t>5</a:t>
            </a:fld>
            <a:endParaRPr lang="fr-BE"/>
          </a:p>
        </p:txBody>
      </p:sp>
    </p:spTree>
    <p:extLst>
      <p:ext uri="{BB962C8B-B14F-4D97-AF65-F5344CB8AC3E}">
        <p14:creationId xmlns:p14="http://schemas.microsoft.com/office/powerpoint/2010/main" val="459393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1. Is </a:t>
            </a:r>
            <a:r>
              <a:rPr lang="fr-BE" dirty="0" err="1" smtClean="0"/>
              <a:t>what</a:t>
            </a:r>
            <a:r>
              <a:rPr lang="fr-BE" baseline="0" dirty="0" smtClean="0"/>
              <a:t> </a:t>
            </a:r>
            <a:r>
              <a:rPr lang="fr-BE" baseline="0" dirty="0" err="1" smtClean="0"/>
              <a:t>we</a:t>
            </a:r>
            <a:r>
              <a:rPr lang="fr-BE" baseline="0" dirty="0" smtClean="0"/>
              <a:t> </a:t>
            </a:r>
            <a:r>
              <a:rPr lang="fr-BE" baseline="0" dirty="0" err="1" smtClean="0"/>
              <a:t>try</a:t>
            </a:r>
            <a:r>
              <a:rPr lang="fr-BE" baseline="0" dirty="0" smtClean="0"/>
              <a:t> to </a:t>
            </a:r>
            <a:r>
              <a:rPr lang="fr-BE" baseline="0" dirty="0" err="1" smtClean="0"/>
              <a:t>isolate</a:t>
            </a:r>
            <a:r>
              <a:rPr lang="fr-BE" baseline="0" dirty="0" smtClean="0"/>
              <a:t>. </a:t>
            </a:r>
            <a:r>
              <a:rPr lang="fr-BE" baseline="0" dirty="0" err="1" smtClean="0"/>
              <a:t>Now</a:t>
            </a:r>
            <a:r>
              <a:rPr lang="fr-BE" baseline="0" dirty="0" smtClean="0"/>
              <a:t> </a:t>
            </a:r>
            <a:r>
              <a:rPr lang="fr-BE" baseline="0" dirty="0" err="1" smtClean="0"/>
              <a:t>even</a:t>
            </a:r>
            <a:r>
              <a:rPr lang="fr-BE" baseline="0" dirty="0" smtClean="0"/>
              <a:t> if </a:t>
            </a:r>
            <a:r>
              <a:rPr lang="fr-BE" baseline="0" dirty="0" err="1" smtClean="0"/>
              <a:t>our</a:t>
            </a:r>
            <a:r>
              <a:rPr lang="fr-BE" baseline="0" dirty="0" smtClean="0"/>
              <a:t> model </a:t>
            </a:r>
            <a:r>
              <a:rPr lang="fr-BE" baseline="0" dirty="0" err="1" smtClean="0"/>
              <a:t>was</a:t>
            </a:r>
            <a:r>
              <a:rPr lang="fr-BE" baseline="0" dirty="0" smtClean="0"/>
              <a:t> </a:t>
            </a:r>
            <a:r>
              <a:rPr lang="fr-BE" baseline="0" dirty="0" err="1" smtClean="0"/>
              <a:t>perfect</a:t>
            </a:r>
            <a:r>
              <a:rPr lang="fr-BE" baseline="0" dirty="0" smtClean="0"/>
              <a:t>, </a:t>
            </a:r>
            <a:r>
              <a:rPr lang="fr-BE" baseline="0" dirty="0" err="1" smtClean="0"/>
              <a:t>there</a:t>
            </a:r>
            <a:r>
              <a:rPr lang="fr-BE" baseline="0" dirty="0" smtClean="0"/>
              <a:t> </a:t>
            </a:r>
            <a:r>
              <a:rPr lang="fr-BE" baseline="0" dirty="0" err="1" smtClean="0"/>
              <a:t>would</a:t>
            </a:r>
            <a:r>
              <a:rPr lang="fr-BE" baseline="0" dirty="0" smtClean="0"/>
              <a:t> </a:t>
            </a:r>
            <a:r>
              <a:rPr lang="fr-BE" baseline="0" dirty="0" err="1" smtClean="0"/>
              <a:t>still</a:t>
            </a:r>
            <a:r>
              <a:rPr lang="fr-BE" baseline="0" dirty="0" smtClean="0"/>
              <a:t> </a:t>
            </a:r>
            <a:r>
              <a:rPr lang="fr-BE" baseline="0" dirty="0" err="1" smtClean="0"/>
              <a:t>be</a:t>
            </a:r>
            <a:r>
              <a:rPr lang="fr-BE" baseline="0" dirty="0" smtClean="0"/>
              <a:t> </a:t>
            </a:r>
            <a:r>
              <a:rPr lang="fr-BE" baseline="0" dirty="0" err="1" smtClean="0"/>
              <a:t>many</a:t>
            </a:r>
            <a:r>
              <a:rPr lang="fr-BE" baseline="0" dirty="0" smtClean="0"/>
              <a:t> </a:t>
            </a:r>
            <a:r>
              <a:rPr lang="fr-BE" baseline="0" dirty="0" err="1" smtClean="0"/>
              <a:t>reasons</a:t>
            </a:r>
            <a:r>
              <a:rPr lang="fr-BE" baseline="0" dirty="0" smtClean="0"/>
              <a:t> </a:t>
            </a:r>
            <a:r>
              <a:rPr lang="fr-BE" baseline="0" dirty="0" err="1" smtClean="0"/>
              <a:t>why</a:t>
            </a:r>
            <a:r>
              <a:rPr lang="fr-BE" baseline="0" dirty="0" smtClean="0"/>
              <a:t> </a:t>
            </a:r>
            <a:r>
              <a:rPr lang="fr-BE" baseline="0" dirty="0" err="1" smtClean="0"/>
              <a:t>we</a:t>
            </a:r>
            <a:r>
              <a:rPr lang="fr-BE" baseline="0" dirty="0" smtClean="0"/>
              <a:t> </a:t>
            </a:r>
            <a:r>
              <a:rPr lang="fr-BE" baseline="0" dirty="0" err="1" smtClean="0"/>
              <a:t>would</a:t>
            </a:r>
            <a:r>
              <a:rPr lang="fr-BE" baseline="0" dirty="0" smtClean="0"/>
              <a:t> </a:t>
            </a:r>
            <a:r>
              <a:rPr lang="fr-BE" baseline="0" dirty="0" err="1" smtClean="0"/>
              <a:t>see</a:t>
            </a:r>
            <a:r>
              <a:rPr lang="fr-BE" baseline="0" dirty="0" smtClean="0"/>
              <a:t> a </a:t>
            </a:r>
            <a:r>
              <a:rPr lang="fr-BE" baseline="0" dirty="0" err="1" smtClean="0"/>
              <a:t>difference</a:t>
            </a:r>
            <a:endParaRPr lang="fr-BE" dirty="0"/>
          </a:p>
        </p:txBody>
      </p:sp>
      <p:sp>
        <p:nvSpPr>
          <p:cNvPr id="4" name="Espace réservé du numéro de diapositive 3"/>
          <p:cNvSpPr>
            <a:spLocks noGrp="1"/>
          </p:cNvSpPr>
          <p:nvPr>
            <p:ph type="sldNum" sz="quarter" idx="10"/>
          </p:nvPr>
        </p:nvSpPr>
        <p:spPr/>
        <p:txBody>
          <a:bodyPr/>
          <a:lstStyle/>
          <a:p>
            <a:fld id="{D2EF5D23-A86A-4D49-8BC2-5F264121259B}" type="slidenum">
              <a:rPr lang="fr-BE" smtClean="0"/>
              <a:t>6</a:t>
            </a:fld>
            <a:endParaRPr lang="fr-BE"/>
          </a:p>
        </p:txBody>
      </p:sp>
    </p:spTree>
    <p:extLst>
      <p:ext uri="{BB962C8B-B14F-4D97-AF65-F5344CB8AC3E}">
        <p14:creationId xmlns:p14="http://schemas.microsoft.com/office/powerpoint/2010/main" val="286916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1. Is </a:t>
            </a:r>
            <a:r>
              <a:rPr lang="fr-BE" dirty="0" err="1" smtClean="0"/>
              <a:t>what</a:t>
            </a:r>
            <a:r>
              <a:rPr lang="fr-BE" baseline="0" dirty="0" smtClean="0"/>
              <a:t> </a:t>
            </a:r>
            <a:r>
              <a:rPr lang="fr-BE" baseline="0" dirty="0" err="1" smtClean="0"/>
              <a:t>we</a:t>
            </a:r>
            <a:r>
              <a:rPr lang="fr-BE" baseline="0" dirty="0" smtClean="0"/>
              <a:t> </a:t>
            </a:r>
            <a:r>
              <a:rPr lang="fr-BE" baseline="0" dirty="0" err="1" smtClean="0"/>
              <a:t>try</a:t>
            </a:r>
            <a:r>
              <a:rPr lang="fr-BE" baseline="0" dirty="0" smtClean="0"/>
              <a:t> to </a:t>
            </a:r>
            <a:r>
              <a:rPr lang="fr-BE" baseline="0" dirty="0" err="1" smtClean="0"/>
              <a:t>isolate</a:t>
            </a:r>
            <a:r>
              <a:rPr lang="fr-BE" baseline="0" dirty="0" smtClean="0"/>
              <a:t>. </a:t>
            </a:r>
            <a:r>
              <a:rPr lang="fr-BE" baseline="0" dirty="0" err="1" smtClean="0"/>
              <a:t>Now</a:t>
            </a:r>
            <a:r>
              <a:rPr lang="fr-BE" baseline="0" dirty="0" smtClean="0"/>
              <a:t> </a:t>
            </a:r>
            <a:r>
              <a:rPr lang="fr-BE" baseline="0" dirty="0" err="1" smtClean="0"/>
              <a:t>even</a:t>
            </a:r>
            <a:r>
              <a:rPr lang="fr-BE" baseline="0" dirty="0" smtClean="0"/>
              <a:t> if </a:t>
            </a:r>
            <a:r>
              <a:rPr lang="fr-BE" baseline="0" dirty="0" err="1" smtClean="0"/>
              <a:t>our</a:t>
            </a:r>
            <a:r>
              <a:rPr lang="fr-BE" baseline="0" dirty="0" smtClean="0"/>
              <a:t> model </a:t>
            </a:r>
            <a:r>
              <a:rPr lang="fr-BE" baseline="0" dirty="0" err="1" smtClean="0"/>
              <a:t>was</a:t>
            </a:r>
            <a:r>
              <a:rPr lang="fr-BE" baseline="0" dirty="0" smtClean="0"/>
              <a:t> </a:t>
            </a:r>
            <a:r>
              <a:rPr lang="fr-BE" baseline="0" dirty="0" err="1" smtClean="0"/>
              <a:t>perfect</a:t>
            </a:r>
            <a:r>
              <a:rPr lang="fr-BE" baseline="0" dirty="0" smtClean="0"/>
              <a:t>, </a:t>
            </a:r>
            <a:r>
              <a:rPr lang="fr-BE" baseline="0" dirty="0" err="1" smtClean="0"/>
              <a:t>there</a:t>
            </a:r>
            <a:r>
              <a:rPr lang="fr-BE" baseline="0" dirty="0" smtClean="0"/>
              <a:t> </a:t>
            </a:r>
            <a:r>
              <a:rPr lang="fr-BE" baseline="0" dirty="0" err="1" smtClean="0"/>
              <a:t>would</a:t>
            </a:r>
            <a:r>
              <a:rPr lang="fr-BE" baseline="0" dirty="0" smtClean="0"/>
              <a:t> </a:t>
            </a:r>
            <a:r>
              <a:rPr lang="fr-BE" baseline="0" dirty="0" err="1" smtClean="0"/>
              <a:t>still</a:t>
            </a:r>
            <a:r>
              <a:rPr lang="fr-BE" baseline="0" dirty="0" smtClean="0"/>
              <a:t> </a:t>
            </a:r>
            <a:r>
              <a:rPr lang="fr-BE" baseline="0" dirty="0" err="1" smtClean="0"/>
              <a:t>be</a:t>
            </a:r>
            <a:r>
              <a:rPr lang="fr-BE" baseline="0" dirty="0" smtClean="0"/>
              <a:t> </a:t>
            </a:r>
            <a:r>
              <a:rPr lang="fr-BE" baseline="0" dirty="0" err="1" smtClean="0"/>
              <a:t>many</a:t>
            </a:r>
            <a:r>
              <a:rPr lang="fr-BE" baseline="0" dirty="0" smtClean="0"/>
              <a:t> </a:t>
            </a:r>
            <a:r>
              <a:rPr lang="fr-BE" baseline="0" dirty="0" err="1" smtClean="0"/>
              <a:t>reasons</a:t>
            </a:r>
            <a:r>
              <a:rPr lang="fr-BE" baseline="0" dirty="0" smtClean="0"/>
              <a:t> </a:t>
            </a:r>
            <a:r>
              <a:rPr lang="fr-BE" baseline="0" dirty="0" err="1" smtClean="0"/>
              <a:t>why</a:t>
            </a:r>
            <a:r>
              <a:rPr lang="fr-BE" baseline="0" dirty="0" smtClean="0"/>
              <a:t> </a:t>
            </a:r>
            <a:r>
              <a:rPr lang="fr-BE" baseline="0" dirty="0" err="1" smtClean="0"/>
              <a:t>we</a:t>
            </a:r>
            <a:r>
              <a:rPr lang="fr-BE" baseline="0" dirty="0" smtClean="0"/>
              <a:t> </a:t>
            </a:r>
            <a:r>
              <a:rPr lang="fr-BE" baseline="0" dirty="0" err="1" smtClean="0"/>
              <a:t>would</a:t>
            </a:r>
            <a:r>
              <a:rPr lang="fr-BE" baseline="0" dirty="0" smtClean="0"/>
              <a:t> </a:t>
            </a:r>
            <a:r>
              <a:rPr lang="fr-BE" baseline="0" dirty="0" err="1" smtClean="0"/>
              <a:t>see</a:t>
            </a:r>
            <a:r>
              <a:rPr lang="fr-BE" baseline="0" dirty="0" smtClean="0"/>
              <a:t> a </a:t>
            </a:r>
            <a:r>
              <a:rPr lang="fr-BE" baseline="0" dirty="0" err="1" smtClean="0"/>
              <a:t>difference</a:t>
            </a:r>
            <a:endParaRPr lang="fr-BE" dirty="0"/>
          </a:p>
        </p:txBody>
      </p:sp>
      <p:sp>
        <p:nvSpPr>
          <p:cNvPr id="4" name="Espace réservé du numéro de diapositive 3"/>
          <p:cNvSpPr>
            <a:spLocks noGrp="1"/>
          </p:cNvSpPr>
          <p:nvPr>
            <p:ph type="sldNum" sz="quarter" idx="10"/>
          </p:nvPr>
        </p:nvSpPr>
        <p:spPr/>
        <p:txBody>
          <a:bodyPr/>
          <a:lstStyle/>
          <a:p>
            <a:fld id="{D2EF5D23-A86A-4D49-8BC2-5F264121259B}" type="slidenum">
              <a:rPr lang="fr-BE" smtClean="0"/>
              <a:t>7</a:t>
            </a:fld>
            <a:endParaRPr lang="fr-BE"/>
          </a:p>
        </p:txBody>
      </p:sp>
    </p:spTree>
    <p:extLst>
      <p:ext uri="{BB962C8B-B14F-4D97-AF65-F5344CB8AC3E}">
        <p14:creationId xmlns:p14="http://schemas.microsoft.com/office/powerpoint/2010/main" val="218962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1. Is </a:t>
            </a:r>
            <a:r>
              <a:rPr lang="fr-BE" dirty="0" err="1" smtClean="0"/>
              <a:t>what</a:t>
            </a:r>
            <a:r>
              <a:rPr lang="fr-BE" baseline="0" dirty="0" smtClean="0"/>
              <a:t> </a:t>
            </a:r>
            <a:r>
              <a:rPr lang="fr-BE" baseline="0" dirty="0" err="1" smtClean="0"/>
              <a:t>we</a:t>
            </a:r>
            <a:r>
              <a:rPr lang="fr-BE" baseline="0" dirty="0" smtClean="0"/>
              <a:t> </a:t>
            </a:r>
            <a:r>
              <a:rPr lang="fr-BE" baseline="0" dirty="0" err="1" smtClean="0"/>
              <a:t>try</a:t>
            </a:r>
            <a:r>
              <a:rPr lang="fr-BE" baseline="0" dirty="0" smtClean="0"/>
              <a:t> to </a:t>
            </a:r>
            <a:r>
              <a:rPr lang="fr-BE" baseline="0" smtClean="0"/>
              <a:t>isolate</a:t>
            </a:r>
            <a:endParaRPr lang="fr-BE"/>
          </a:p>
        </p:txBody>
      </p:sp>
      <p:sp>
        <p:nvSpPr>
          <p:cNvPr id="4" name="Espace réservé du numéro de diapositive 3"/>
          <p:cNvSpPr>
            <a:spLocks noGrp="1"/>
          </p:cNvSpPr>
          <p:nvPr>
            <p:ph type="sldNum" sz="quarter" idx="10"/>
          </p:nvPr>
        </p:nvSpPr>
        <p:spPr/>
        <p:txBody>
          <a:bodyPr/>
          <a:lstStyle/>
          <a:p>
            <a:fld id="{D2EF5D23-A86A-4D49-8BC2-5F264121259B}" type="slidenum">
              <a:rPr lang="fr-BE" smtClean="0"/>
              <a:t>8</a:t>
            </a:fld>
            <a:endParaRPr lang="fr-BE"/>
          </a:p>
        </p:txBody>
      </p:sp>
    </p:spTree>
    <p:extLst>
      <p:ext uri="{BB962C8B-B14F-4D97-AF65-F5344CB8AC3E}">
        <p14:creationId xmlns:p14="http://schemas.microsoft.com/office/powerpoint/2010/main" val="150397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1. Is </a:t>
            </a:r>
            <a:r>
              <a:rPr lang="fr-BE" dirty="0" err="1" smtClean="0"/>
              <a:t>what</a:t>
            </a:r>
            <a:r>
              <a:rPr lang="fr-BE" baseline="0" dirty="0" smtClean="0"/>
              <a:t> </a:t>
            </a:r>
            <a:r>
              <a:rPr lang="fr-BE" baseline="0" dirty="0" err="1" smtClean="0"/>
              <a:t>we</a:t>
            </a:r>
            <a:r>
              <a:rPr lang="fr-BE" baseline="0" dirty="0" smtClean="0"/>
              <a:t> </a:t>
            </a:r>
            <a:r>
              <a:rPr lang="fr-BE" baseline="0" dirty="0" err="1" smtClean="0"/>
              <a:t>try</a:t>
            </a:r>
            <a:r>
              <a:rPr lang="fr-BE" baseline="0" dirty="0" smtClean="0"/>
              <a:t> to </a:t>
            </a:r>
            <a:r>
              <a:rPr lang="fr-BE" baseline="0" smtClean="0"/>
              <a:t>isolate</a:t>
            </a:r>
            <a:endParaRPr lang="fr-BE"/>
          </a:p>
        </p:txBody>
      </p:sp>
      <p:sp>
        <p:nvSpPr>
          <p:cNvPr id="4" name="Espace réservé du numéro de diapositive 3"/>
          <p:cNvSpPr>
            <a:spLocks noGrp="1"/>
          </p:cNvSpPr>
          <p:nvPr>
            <p:ph type="sldNum" sz="quarter" idx="10"/>
          </p:nvPr>
        </p:nvSpPr>
        <p:spPr/>
        <p:txBody>
          <a:bodyPr/>
          <a:lstStyle/>
          <a:p>
            <a:fld id="{D2EF5D23-A86A-4D49-8BC2-5F264121259B}" type="slidenum">
              <a:rPr lang="fr-BE" smtClean="0"/>
              <a:t>9</a:t>
            </a:fld>
            <a:endParaRPr lang="fr-BE"/>
          </a:p>
        </p:txBody>
      </p:sp>
    </p:spTree>
    <p:extLst>
      <p:ext uri="{BB962C8B-B14F-4D97-AF65-F5344CB8AC3E}">
        <p14:creationId xmlns:p14="http://schemas.microsoft.com/office/powerpoint/2010/main" val="2516813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1. Is </a:t>
            </a:r>
            <a:r>
              <a:rPr lang="fr-BE" dirty="0" err="1" smtClean="0"/>
              <a:t>what</a:t>
            </a:r>
            <a:r>
              <a:rPr lang="fr-BE" baseline="0" dirty="0" smtClean="0"/>
              <a:t> </a:t>
            </a:r>
            <a:r>
              <a:rPr lang="fr-BE" baseline="0" dirty="0" err="1" smtClean="0"/>
              <a:t>we</a:t>
            </a:r>
            <a:r>
              <a:rPr lang="fr-BE" baseline="0" dirty="0" smtClean="0"/>
              <a:t> </a:t>
            </a:r>
            <a:r>
              <a:rPr lang="fr-BE" baseline="0" dirty="0" err="1" smtClean="0"/>
              <a:t>try</a:t>
            </a:r>
            <a:r>
              <a:rPr lang="fr-BE" baseline="0" dirty="0" smtClean="0"/>
              <a:t> to </a:t>
            </a:r>
            <a:r>
              <a:rPr lang="fr-BE" baseline="0" smtClean="0"/>
              <a:t>isolate</a:t>
            </a:r>
            <a:endParaRPr lang="fr-BE"/>
          </a:p>
        </p:txBody>
      </p:sp>
      <p:sp>
        <p:nvSpPr>
          <p:cNvPr id="4" name="Espace réservé du numéro de diapositive 3"/>
          <p:cNvSpPr>
            <a:spLocks noGrp="1"/>
          </p:cNvSpPr>
          <p:nvPr>
            <p:ph type="sldNum" sz="quarter" idx="10"/>
          </p:nvPr>
        </p:nvSpPr>
        <p:spPr/>
        <p:txBody>
          <a:bodyPr/>
          <a:lstStyle/>
          <a:p>
            <a:fld id="{D2EF5D23-A86A-4D49-8BC2-5F264121259B}" type="slidenum">
              <a:rPr lang="fr-BE" smtClean="0"/>
              <a:t>10</a:t>
            </a:fld>
            <a:endParaRPr lang="fr-BE"/>
          </a:p>
        </p:txBody>
      </p:sp>
    </p:spTree>
    <p:extLst>
      <p:ext uri="{BB962C8B-B14F-4D97-AF65-F5344CB8AC3E}">
        <p14:creationId xmlns:p14="http://schemas.microsoft.com/office/powerpoint/2010/main" val="3934589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1. Is </a:t>
            </a:r>
            <a:r>
              <a:rPr lang="fr-BE" dirty="0" err="1" smtClean="0"/>
              <a:t>what</a:t>
            </a:r>
            <a:r>
              <a:rPr lang="fr-BE" baseline="0" dirty="0" smtClean="0"/>
              <a:t> </a:t>
            </a:r>
            <a:r>
              <a:rPr lang="fr-BE" baseline="0" dirty="0" err="1" smtClean="0"/>
              <a:t>we</a:t>
            </a:r>
            <a:r>
              <a:rPr lang="fr-BE" baseline="0" dirty="0" smtClean="0"/>
              <a:t> </a:t>
            </a:r>
            <a:r>
              <a:rPr lang="fr-BE" baseline="0" dirty="0" err="1" smtClean="0"/>
              <a:t>try</a:t>
            </a:r>
            <a:r>
              <a:rPr lang="fr-BE" baseline="0" dirty="0" smtClean="0"/>
              <a:t> to </a:t>
            </a:r>
            <a:r>
              <a:rPr lang="fr-BE" baseline="0" smtClean="0"/>
              <a:t>isolate</a:t>
            </a:r>
            <a:endParaRPr lang="fr-BE"/>
          </a:p>
        </p:txBody>
      </p:sp>
      <p:sp>
        <p:nvSpPr>
          <p:cNvPr id="4" name="Espace réservé du numéro de diapositive 3"/>
          <p:cNvSpPr>
            <a:spLocks noGrp="1"/>
          </p:cNvSpPr>
          <p:nvPr>
            <p:ph type="sldNum" sz="quarter" idx="10"/>
          </p:nvPr>
        </p:nvSpPr>
        <p:spPr/>
        <p:txBody>
          <a:bodyPr/>
          <a:lstStyle/>
          <a:p>
            <a:fld id="{D2EF5D23-A86A-4D49-8BC2-5F264121259B}" type="slidenum">
              <a:rPr lang="fr-BE" smtClean="0"/>
              <a:t>11</a:t>
            </a:fld>
            <a:endParaRPr lang="fr-BE"/>
          </a:p>
        </p:txBody>
      </p:sp>
    </p:spTree>
    <p:extLst>
      <p:ext uri="{BB962C8B-B14F-4D97-AF65-F5344CB8AC3E}">
        <p14:creationId xmlns:p14="http://schemas.microsoft.com/office/powerpoint/2010/main" val="244259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8CC0AAF-720A-44F3-84CA-31326A7A5F4E}" type="datetimeFigureOut">
              <a:rPr lang="fr-BE" smtClean="0"/>
              <a:t>28-04-15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74EE9A4-955C-417A-B8D5-01EB5AED97E9}" type="slidenum">
              <a:rPr lang="fr-BE" smtClean="0"/>
              <a:t>‹N°›</a:t>
            </a:fld>
            <a:endParaRPr lang="fr-BE"/>
          </a:p>
        </p:txBody>
      </p:sp>
    </p:spTree>
    <p:extLst>
      <p:ext uri="{BB962C8B-B14F-4D97-AF65-F5344CB8AC3E}">
        <p14:creationId xmlns:p14="http://schemas.microsoft.com/office/powerpoint/2010/main" val="395809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8CC0AAF-720A-44F3-84CA-31326A7A5F4E}" type="datetimeFigureOut">
              <a:rPr lang="fr-BE" smtClean="0"/>
              <a:t>28-04-15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74EE9A4-955C-417A-B8D5-01EB5AED97E9}" type="slidenum">
              <a:rPr lang="fr-BE" smtClean="0"/>
              <a:t>‹N°›</a:t>
            </a:fld>
            <a:endParaRPr lang="fr-BE"/>
          </a:p>
        </p:txBody>
      </p:sp>
    </p:spTree>
    <p:extLst>
      <p:ext uri="{BB962C8B-B14F-4D97-AF65-F5344CB8AC3E}">
        <p14:creationId xmlns:p14="http://schemas.microsoft.com/office/powerpoint/2010/main" val="185674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8CC0AAF-720A-44F3-84CA-31326A7A5F4E}" type="datetimeFigureOut">
              <a:rPr lang="fr-BE" smtClean="0"/>
              <a:t>28-04-15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74EE9A4-955C-417A-B8D5-01EB5AED97E9}" type="slidenum">
              <a:rPr lang="fr-BE" smtClean="0"/>
              <a:t>‹N°›</a:t>
            </a:fld>
            <a:endParaRPr lang="fr-BE"/>
          </a:p>
        </p:txBody>
      </p:sp>
    </p:spTree>
    <p:extLst>
      <p:ext uri="{BB962C8B-B14F-4D97-AF65-F5344CB8AC3E}">
        <p14:creationId xmlns:p14="http://schemas.microsoft.com/office/powerpoint/2010/main" val="342252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8CC0AAF-720A-44F3-84CA-31326A7A5F4E}" type="datetimeFigureOut">
              <a:rPr lang="fr-BE" smtClean="0"/>
              <a:t>28-04-15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74EE9A4-955C-417A-B8D5-01EB5AED97E9}" type="slidenum">
              <a:rPr lang="fr-BE" smtClean="0"/>
              <a:t>‹N°›</a:t>
            </a:fld>
            <a:endParaRPr lang="fr-BE"/>
          </a:p>
        </p:txBody>
      </p:sp>
    </p:spTree>
    <p:extLst>
      <p:ext uri="{BB962C8B-B14F-4D97-AF65-F5344CB8AC3E}">
        <p14:creationId xmlns:p14="http://schemas.microsoft.com/office/powerpoint/2010/main" val="194260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8CC0AAF-720A-44F3-84CA-31326A7A5F4E}" type="datetimeFigureOut">
              <a:rPr lang="fr-BE" smtClean="0"/>
              <a:t>28-04-15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74EE9A4-955C-417A-B8D5-01EB5AED97E9}" type="slidenum">
              <a:rPr lang="fr-BE" smtClean="0"/>
              <a:t>‹N°›</a:t>
            </a:fld>
            <a:endParaRPr lang="fr-BE"/>
          </a:p>
        </p:txBody>
      </p:sp>
    </p:spTree>
    <p:extLst>
      <p:ext uri="{BB962C8B-B14F-4D97-AF65-F5344CB8AC3E}">
        <p14:creationId xmlns:p14="http://schemas.microsoft.com/office/powerpoint/2010/main" val="380580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8CC0AAF-720A-44F3-84CA-31326A7A5F4E}" type="datetimeFigureOut">
              <a:rPr lang="fr-BE" smtClean="0"/>
              <a:t>28-04-15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74EE9A4-955C-417A-B8D5-01EB5AED97E9}" type="slidenum">
              <a:rPr lang="fr-BE" smtClean="0"/>
              <a:t>‹N°›</a:t>
            </a:fld>
            <a:endParaRPr lang="fr-BE"/>
          </a:p>
        </p:txBody>
      </p:sp>
    </p:spTree>
    <p:extLst>
      <p:ext uri="{BB962C8B-B14F-4D97-AF65-F5344CB8AC3E}">
        <p14:creationId xmlns:p14="http://schemas.microsoft.com/office/powerpoint/2010/main" val="156946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8CC0AAF-720A-44F3-84CA-31326A7A5F4E}" type="datetimeFigureOut">
              <a:rPr lang="fr-BE" smtClean="0"/>
              <a:t>28-04-15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74EE9A4-955C-417A-B8D5-01EB5AED97E9}" type="slidenum">
              <a:rPr lang="fr-BE" smtClean="0"/>
              <a:t>‹N°›</a:t>
            </a:fld>
            <a:endParaRPr lang="fr-BE"/>
          </a:p>
        </p:txBody>
      </p:sp>
    </p:spTree>
    <p:extLst>
      <p:ext uri="{BB962C8B-B14F-4D97-AF65-F5344CB8AC3E}">
        <p14:creationId xmlns:p14="http://schemas.microsoft.com/office/powerpoint/2010/main" val="383476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8CC0AAF-720A-44F3-84CA-31326A7A5F4E}" type="datetimeFigureOut">
              <a:rPr lang="fr-BE" smtClean="0"/>
              <a:t>28-04-15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74EE9A4-955C-417A-B8D5-01EB5AED97E9}" type="slidenum">
              <a:rPr lang="fr-BE" smtClean="0"/>
              <a:t>‹N°›</a:t>
            </a:fld>
            <a:endParaRPr lang="fr-BE"/>
          </a:p>
        </p:txBody>
      </p:sp>
    </p:spTree>
    <p:extLst>
      <p:ext uri="{BB962C8B-B14F-4D97-AF65-F5344CB8AC3E}">
        <p14:creationId xmlns:p14="http://schemas.microsoft.com/office/powerpoint/2010/main" val="155553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C0AAF-720A-44F3-84CA-31326A7A5F4E}" type="datetimeFigureOut">
              <a:rPr lang="fr-BE" smtClean="0"/>
              <a:t>28-04-15</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374EE9A4-955C-417A-B8D5-01EB5AED97E9}" type="slidenum">
              <a:rPr lang="fr-BE" smtClean="0"/>
              <a:t>‹N°›</a:t>
            </a:fld>
            <a:endParaRPr lang="fr-BE"/>
          </a:p>
        </p:txBody>
      </p:sp>
    </p:spTree>
    <p:extLst>
      <p:ext uri="{BB962C8B-B14F-4D97-AF65-F5344CB8AC3E}">
        <p14:creationId xmlns:p14="http://schemas.microsoft.com/office/powerpoint/2010/main" val="268469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8CC0AAF-720A-44F3-84CA-31326A7A5F4E}" type="datetimeFigureOut">
              <a:rPr lang="fr-BE" smtClean="0"/>
              <a:t>28-04-15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74EE9A4-955C-417A-B8D5-01EB5AED97E9}" type="slidenum">
              <a:rPr lang="fr-BE" smtClean="0"/>
              <a:t>‹N°›</a:t>
            </a:fld>
            <a:endParaRPr lang="fr-BE"/>
          </a:p>
        </p:txBody>
      </p:sp>
    </p:spTree>
    <p:extLst>
      <p:ext uri="{BB962C8B-B14F-4D97-AF65-F5344CB8AC3E}">
        <p14:creationId xmlns:p14="http://schemas.microsoft.com/office/powerpoint/2010/main" val="101725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8CC0AAF-720A-44F3-84CA-31326A7A5F4E}" type="datetimeFigureOut">
              <a:rPr lang="fr-BE" smtClean="0"/>
              <a:t>28-04-15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74EE9A4-955C-417A-B8D5-01EB5AED97E9}" type="slidenum">
              <a:rPr lang="fr-BE" smtClean="0"/>
              <a:t>‹N°›</a:t>
            </a:fld>
            <a:endParaRPr lang="fr-BE"/>
          </a:p>
        </p:txBody>
      </p:sp>
    </p:spTree>
    <p:extLst>
      <p:ext uri="{BB962C8B-B14F-4D97-AF65-F5344CB8AC3E}">
        <p14:creationId xmlns:p14="http://schemas.microsoft.com/office/powerpoint/2010/main" val="273981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C0AAF-720A-44F3-84CA-31326A7A5F4E}" type="datetimeFigureOut">
              <a:rPr lang="fr-BE" smtClean="0"/>
              <a:t>28-04-15</a:t>
            </a:fld>
            <a:endParaRPr lang="fr-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EE9A4-955C-417A-B8D5-01EB5AED97E9}" type="slidenum">
              <a:rPr lang="fr-BE" smtClean="0"/>
              <a:t>‹N°›</a:t>
            </a:fld>
            <a:endParaRPr lang="fr-BE"/>
          </a:p>
        </p:txBody>
      </p:sp>
    </p:spTree>
    <p:extLst>
      <p:ext uri="{BB962C8B-B14F-4D97-AF65-F5344CB8AC3E}">
        <p14:creationId xmlns:p14="http://schemas.microsoft.com/office/powerpoint/2010/main" val="7516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climate.be/u/fmasson" TargetMode="External"/><Relationship Id="rId2" Type="http://schemas.openxmlformats.org/officeDocument/2006/relationships/hyperlink" Target="mailto:francois.massonnet@uclouvain.be"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err="1" smtClean="0">
                <a:latin typeface="Segoe UI" panose="020B0502040204020203" pitchFamily="34" charset="0"/>
                <a:cs typeface="Segoe UI" panose="020B0502040204020203" pitchFamily="34" charset="0"/>
              </a:rPr>
              <a:t>Observers-Modelers</a:t>
            </a:r>
            <a:r>
              <a:rPr lang="fr-BE" dirty="0" smtClean="0">
                <a:latin typeface="Segoe UI" panose="020B0502040204020203" pitchFamily="34" charset="0"/>
                <a:cs typeface="Segoe UI" panose="020B0502040204020203" pitchFamily="34" charset="0"/>
              </a:rPr>
              <a:t> Observations-</a:t>
            </a:r>
            <a:r>
              <a:rPr lang="fr-BE" dirty="0" err="1" smtClean="0">
                <a:latin typeface="Segoe UI" panose="020B0502040204020203" pitchFamily="34" charset="0"/>
                <a:cs typeface="Segoe UI" panose="020B0502040204020203" pitchFamily="34" charset="0"/>
              </a:rPr>
              <a:t>Models</a:t>
            </a:r>
            <a:r>
              <a:rPr lang="fr-BE" dirty="0" smtClean="0">
                <a:latin typeface="Segoe UI" panose="020B0502040204020203" pitchFamily="34" charset="0"/>
                <a:cs typeface="Segoe UI" panose="020B0502040204020203" pitchFamily="34" charset="0"/>
              </a:rPr>
              <a:t> </a:t>
            </a:r>
            <a:endParaRPr lang="fr-BE" dirty="0">
              <a:latin typeface="Segoe UI" panose="020B0502040204020203" pitchFamily="34" charset="0"/>
              <a:cs typeface="Segoe UI" panose="020B0502040204020203" pitchFamily="34" charset="0"/>
            </a:endParaRPr>
          </a:p>
        </p:txBody>
      </p:sp>
      <p:sp>
        <p:nvSpPr>
          <p:cNvPr id="3" name="Sous-titre 2"/>
          <p:cNvSpPr>
            <a:spLocks noGrp="1"/>
          </p:cNvSpPr>
          <p:nvPr>
            <p:ph type="subTitle" idx="1"/>
          </p:nvPr>
        </p:nvSpPr>
        <p:spPr/>
        <p:txBody>
          <a:bodyPr>
            <a:normAutofit/>
          </a:bodyPr>
          <a:lstStyle/>
          <a:p>
            <a:r>
              <a:rPr lang="fr-BE" sz="3600" dirty="0" err="1" smtClean="0">
                <a:latin typeface="Segoe UI" panose="020B0502040204020203" pitchFamily="34" charset="0"/>
                <a:cs typeface="Segoe UI" panose="020B0502040204020203" pitchFamily="34" charset="0"/>
              </a:rPr>
              <a:t>Same</a:t>
            </a:r>
            <a:r>
              <a:rPr lang="fr-BE" sz="3600" dirty="0" smtClean="0">
                <a:latin typeface="Segoe UI" panose="020B0502040204020203" pitchFamily="34" charset="0"/>
                <a:cs typeface="Segoe UI" panose="020B0502040204020203" pitchFamily="34" charset="0"/>
              </a:rPr>
              <a:t> struggle?</a:t>
            </a:r>
            <a:endParaRPr lang="fr-BE" sz="3600" dirty="0">
              <a:latin typeface="Segoe UI" panose="020B0502040204020203" pitchFamily="34" charset="0"/>
              <a:cs typeface="Segoe UI" panose="020B0502040204020203" pitchFamily="34" charset="0"/>
            </a:endParaRPr>
          </a:p>
        </p:txBody>
      </p:sp>
      <p:sp>
        <p:nvSpPr>
          <p:cNvPr id="4" name="ZoneTexte 3"/>
          <p:cNvSpPr txBox="1"/>
          <p:nvPr/>
        </p:nvSpPr>
        <p:spPr>
          <a:xfrm>
            <a:off x="2884714" y="4980543"/>
            <a:ext cx="3374572" cy="461665"/>
          </a:xfrm>
          <a:prstGeom prst="rect">
            <a:avLst/>
          </a:prstGeom>
          <a:noFill/>
        </p:spPr>
        <p:txBody>
          <a:bodyPr wrap="square" rtlCol="0">
            <a:spAutoFit/>
          </a:bodyPr>
          <a:lstStyle/>
          <a:p>
            <a:pPr algn="ctr"/>
            <a:r>
              <a:rPr lang="fr-BE" sz="2400" dirty="0" smtClean="0">
                <a:latin typeface="Segoe UI" panose="020B0502040204020203" pitchFamily="34" charset="0"/>
                <a:cs typeface="Segoe UI" panose="020B0502040204020203" pitchFamily="34" charset="0"/>
              </a:rPr>
              <a:t>François Massonnet</a:t>
            </a:r>
          </a:p>
        </p:txBody>
      </p:sp>
      <p:sp>
        <p:nvSpPr>
          <p:cNvPr id="5" name="ZoneTexte 4"/>
          <p:cNvSpPr txBox="1"/>
          <p:nvPr/>
        </p:nvSpPr>
        <p:spPr>
          <a:xfrm>
            <a:off x="3080657" y="248445"/>
            <a:ext cx="2982686" cy="646331"/>
          </a:xfrm>
          <a:prstGeom prst="rect">
            <a:avLst/>
          </a:prstGeom>
          <a:noFill/>
        </p:spPr>
        <p:txBody>
          <a:bodyPr wrap="square" rtlCol="0">
            <a:spAutoFit/>
          </a:bodyPr>
          <a:lstStyle/>
          <a:p>
            <a:pPr algn="ctr"/>
            <a:r>
              <a:rPr lang="fr-BE" dirty="0" smtClean="0">
                <a:latin typeface="Segoe UI" panose="020B0502040204020203" pitchFamily="34" charset="0"/>
                <a:cs typeface="Segoe UI" panose="020B0502040204020203" pitchFamily="34" charset="0"/>
              </a:rPr>
              <a:t>Barrow workshop</a:t>
            </a:r>
          </a:p>
          <a:p>
            <a:pPr algn="ctr"/>
            <a:r>
              <a:rPr lang="fr-BE" dirty="0" smtClean="0">
                <a:latin typeface="Segoe UI" panose="020B0502040204020203" pitchFamily="34" charset="0"/>
                <a:cs typeface="Segoe UI" panose="020B0502040204020203" pitchFamily="34" charset="0"/>
              </a:rPr>
              <a:t>29 </a:t>
            </a:r>
            <a:r>
              <a:rPr lang="fr-BE" dirty="0" err="1" smtClean="0">
                <a:latin typeface="Segoe UI" panose="020B0502040204020203" pitchFamily="34" charset="0"/>
                <a:cs typeface="Segoe UI" panose="020B0502040204020203" pitchFamily="34" charset="0"/>
              </a:rPr>
              <a:t>Apr</a:t>
            </a:r>
            <a:r>
              <a:rPr lang="fr-BE" dirty="0" smtClean="0">
                <a:latin typeface="Segoe UI" panose="020B0502040204020203" pitchFamily="34" charset="0"/>
                <a:cs typeface="Segoe UI" panose="020B0502040204020203" pitchFamily="34" charset="0"/>
              </a:rPr>
              <a:t> – 31 May 2015</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025" y="5187382"/>
            <a:ext cx="1165832" cy="1614124"/>
          </a:xfrm>
          <a:prstGeom prst="rect">
            <a:avLst/>
          </a:prstGeom>
        </p:spPr>
      </p:pic>
      <p:pic>
        <p:nvPicPr>
          <p:cNvPr id="1026" name="Picture 2" descr="http://www.ic3.cat/documentacion/images/Logos/Logo%20IC3%20blanc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8065" y="5130888"/>
            <a:ext cx="1980147" cy="172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40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7233" y="461817"/>
            <a:ext cx="6871856" cy="954107"/>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Let’s</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list</a:t>
            </a:r>
            <a:r>
              <a:rPr lang="fr-BE" sz="2800" dirty="0" smtClean="0">
                <a:latin typeface="Segoe UI" panose="020B0502040204020203" pitchFamily="34" charset="0"/>
                <a:cs typeface="Segoe UI" panose="020B0502040204020203" pitchFamily="34" charset="0"/>
              </a:rPr>
              <a:t> all the </a:t>
            </a:r>
            <a:r>
              <a:rPr lang="fr-BE" sz="2800" dirty="0" err="1" smtClean="0">
                <a:latin typeface="Segoe UI" panose="020B0502040204020203" pitchFamily="34" charset="0"/>
                <a:cs typeface="Segoe UI" panose="020B0502040204020203" pitchFamily="34" charset="0"/>
              </a:rPr>
              <a:t>reasons</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why</a:t>
            </a:r>
            <a:r>
              <a:rPr lang="fr-BE" sz="2800" dirty="0" smtClean="0">
                <a:latin typeface="Segoe UI" panose="020B0502040204020203" pitchFamily="34" charset="0"/>
                <a:cs typeface="Segoe UI" panose="020B0502040204020203" pitchFamily="34" charset="0"/>
              </a:rPr>
              <a:t> a model </a:t>
            </a:r>
            <a:r>
              <a:rPr lang="fr-BE" sz="2800" dirty="0" err="1" smtClean="0">
                <a:latin typeface="Segoe UI" panose="020B0502040204020203" pitchFamily="34" charset="0"/>
                <a:cs typeface="Segoe UI" panose="020B0502040204020203" pitchFamily="34" charset="0"/>
              </a:rPr>
              <a:t>result</a:t>
            </a:r>
            <a:r>
              <a:rPr lang="fr-BE" sz="2800" dirty="0" smtClean="0">
                <a:latin typeface="Segoe UI" panose="020B0502040204020203" pitchFamily="34" charset="0"/>
                <a:cs typeface="Segoe UI" panose="020B0502040204020203" pitchFamily="34" charset="0"/>
              </a:rPr>
              <a:t> and an observation </a:t>
            </a:r>
            <a:r>
              <a:rPr lang="fr-BE" sz="2800" dirty="0" err="1" smtClean="0">
                <a:latin typeface="Segoe UI" panose="020B0502040204020203" pitchFamily="34" charset="0"/>
                <a:cs typeface="Segoe UI" panose="020B0502040204020203" pitchFamily="34" charset="0"/>
              </a:rPr>
              <a:t>could</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be</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different</a:t>
            </a:r>
            <a:endParaRPr lang="fr-BE" sz="2800" dirty="0" smtClean="0">
              <a:latin typeface="Segoe UI" panose="020B0502040204020203" pitchFamily="34" charset="0"/>
              <a:cs typeface="Segoe UI" panose="020B0502040204020203" pitchFamily="34" charset="0"/>
            </a:endParaRPr>
          </a:p>
        </p:txBody>
      </p:sp>
      <p:sp>
        <p:nvSpPr>
          <p:cNvPr id="5" name="ZoneTexte 4"/>
          <p:cNvSpPr txBox="1"/>
          <p:nvPr/>
        </p:nvSpPr>
        <p:spPr>
          <a:xfrm>
            <a:off x="642257" y="1698171"/>
            <a:ext cx="8218714" cy="1754326"/>
          </a:xfrm>
          <a:prstGeom prst="rect">
            <a:avLst/>
          </a:prstGeom>
          <a:noFill/>
        </p:spPr>
        <p:txBody>
          <a:bodyPr wrap="square" rtlCol="0">
            <a:spAutoFit/>
          </a:bodyPr>
          <a:lstStyle/>
          <a:p>
            <a:pPr marL="342900" indent="-342900">
              <a:buAutoNum type="arabicPeriod"/>
            </a:pPr>
            <a:r>
              <a:rPr lang="fr-BE" dirty="0" smtClean="0">
                <a:latin typeface="Segoe UI" panose="020B0502040204020203" pitchFamily="34" charset="0"/>
                <a:cs typeface="Segoe UI" panose="020B0502040204020203" pitchFamily="34" charset="0"/>
              </a:rPr>
              <a:t>The model </a:t>
            </a:r>
            <a:r>
              <a:rPr lang="fr-BE" dirty="0" err="1" smtClean="0">
                <a:latin typeface="Segoe UI" panose="020B0502040204020203" pitchFamily="34" charset="0"/>
                <a:cs typeface="Segoe UI" panose="020B0502040204020203" pitchFamily="34" charset="0"/>
              </a:rPr>
              <a:t>is</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truly</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wrong</a:t>
            </a:r>
            <a:endParaRPr lang="fr-BE" dirty="0">
              <a:latin typeface="Segoe UI" panose="020B0502040204020203" pitchFamily="34" charset="0"/>
              <a:cs typeface="Segoe UI" panose="020B0502040204020203" pitchFamily="34" charset="0"/>
            </a:endParaRPr>
          </a:p>
          <a:p>
            <a:pPr marL="342900" indent="-342900">
              <a:buAutoNum type="arabicPeriod"/>
            </a:pPr>
            <a:r>
              <a:rPr lang="fr-BE" dirty="0" smtClean="0">
                <a:latin typeface="Segoe UI" panose="020B0502040204020203" pitchFamily="34" charset="0"/>
                <a:cs typeface="Segoe UI" panose="020B0502040204020203" pitchFamily="34" charset="0"/>
              </a:rPr>
              <a:t>Variables are not </a:t>
            </a:r>
            <a:r>
              <a:rPr lang="fr-BE" dirty="0" err="1" smtClean="0">
                <a:latin typeface="Segoe UI" panose="020B0502040204020203" pitchFamily="34" charset="0"/>
                <a:cs typeface="Segoe UI" panose="020B0502040204020203" pitchFamily="34" charset="0"/>
              </a:rPr>
              <a:t>defined</a:t>
            </a:r>
            <a:r>
              <a:rPr lang="fr-BE" dirty="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consistently</a:t>
            </a:r>
            <a:endParaRPr lang="fr-BE" dirty="0">
              <a:latin typeface="Segoe UI" panose="020B0502040204020203" pitchFamily="34" charset="0"/>
              <a:cs typeface="Segoe UI" panose="020B0502040204020203" pitchFamily="34" charset="0"/>
            </a:endParaRPr>
          </a:p>
          <a:p>
            <a:pPr marL="342900" indent="-342900">
              <a:buAutoNum type="arabicPeriod"/>
            </a:pPr>
            <a:r>
              <a:rPr lang="fr-BE" dirty="0" smtClean="0">
                <a:latin typeface="Segoe UI" panose="020B0502040204020203" pitchFamily="34" charset="0"/>
                <a:cs typeface="Segoe UI" panose="020B0502040204020203" pitchFamily="34" charset="0"/>
              </a:rPr>
              <a:t>Important </a:t>
            </a:r>
            <a:r>
              <a:rPr lang="fr-BE" dirty="0" err="1" smtClean="0">
                <a:latin typeface="Segoe UI" panose="020B0502040204020203" pitchFamily="34" charset="0"/>
                <a:cs typeface="Segoe UI" panose="020B0502040204020203" pitchFamily="34" charset="0"/>
              </a:rPr>
              <a:t>assumptions</a:t>
            </a:r>
            <a:r>
              <a:rPr lang="fr-BE" dirty="0" smtClean="0">
                <a:latin typeface="Segoe UI" panose="020B0502040204020203" pitchFamily="34" charset="0"/>
                <a:cs typeface="Segoe UI" panose="020B0502040204020203" pitchFamily="34" charset="0"/>
              </a:rPr>
              <a:t> are not </a:t>
            </a:r>
            <a:r>
              <a:rPr lang="fr-BE" dirty="0" err="1" smtClean="0">
                <a:latin typeface="Segoe UI" panose="020B0502040204020203" pitchFamily="34" charset="0"/>
                <a:cs typeface="Segoe UI" panose="020B0502040204020203" pitchFamily="34" charset="0"/>
              </a:rPr>
              <a:t>necessarily</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verified</a:t>
            </a:r>
            <a:endParaRPr lang="fr-BE" dirty="0" smtClean="0">
              <a:latin typeface="Segoe UI" panose="020B0502040204020203" pitchFamily="34" charset="0"/>
              <a:cs typeface="Segoe UI" panose="020B0502040204020203" pitchFamily="34" charset="0"/>
            </a:endParaRPr>
          </a:p>
          <a:p>
            <a:pPr marL="342900" indent="-342900">
              <a:buAutoNum type="arabicPeriod"/>
            </a:pPr>
            <a:r>
              <a:rPr lang="fr-BE" dirty="0" smtClean="0">
                <a:solidFill>
                  <a:schemeClr val="tx1">
                    <a:lumMod val="95000"/>
                    <a:lumOff val="5000"/>
                  </a:schemeClr>
                </a:solidFill>
                <a:latin typeface="Segoe UI" panose="020B0502040204020203" pitchFamily="34" charset="0"/>
                <a:cs typeface="Segoe UI" panose="020B0502040204020203" pitchFamily="34" charset="0"/>
              </a:rPr>
              <a:t>Observations have </a:t>
            </a:r>
            <a:r>
              <a:rPr lang="fr-BE" dirty="0" err="1" smtClean="0">
                <a:solidFill>
                  <a:schemeClr val="tx1">
                    <a:lumMod val="95000"/>
                    <a:lumOff val="5000"/>
                  </a:schemeClr>
                </a:solidFill>
                <a:latin typeface="Segoe UI" panose="020B0502040204020203" pitchFamily="34" charset="0"/>
                <a:cs typeface="Segoe UI" panose="020B0502040204020203" pitchFamily="34" charset="0"/>
              </a:rPr>
              <a:t>uncertainties</a:t>
            </a:r>
            <a:r>
              <a:rPr lang="fr-BE" dirty="0" smtClean="0">
                <a:solidFill>
                  <a:schemeClr val="tx1">
                    <a:lumMod val="95000"/>
                    <a:lumOff val="5000"/>
                  </a:schemeClr>
                </a:solidFill>
                <a:latin typeface="Segoe UI" panose="020B0502040204020203" pitchFamily="34" charset="0"/>
                <a:cs typeface="Segoe UI" panose="020B0502040204020203" pitchFamily="34" charset="0"/>
              </a:rPr>
              <a:t> (</a:t>
            </a:r>
            <a:r>
              <a:rPr lang="fr-BE" dirty="0" err="1" smtClean="0">
                <a:solidFill>
                  <a:schemeClr val="tx1">
                    <a:lumMod val="95000"/>
                    <a:lumOff val="5000"/>
                  </a:schemeClr>
                </a:solidFill>
                <a:latin typeface="Segoe UI" panose="020B0502040204020203" pitchFamily="34" charset="0"/>
                <a:cs typeface="Segoe UI" panose="020B0502040204020203" pitchFamily="34" charset="0"/>
              </a:rPr>
              <a:t>rarely</a:t>
            </a:r>
            <a:r>
              <a:rPr lang="fr-BE" dirty="0" smtClean="0">
                <a:solidFill>
                  <a:schemeClr val="tx1">
                    <a:lumMod val="95000"/>
                    <a:lumOff val="5000"/>
                  </a:schemeClr>
                </a:solidFill>
                <a:latin typeface="Segoe UI" panose="020B0502040204020203" pitchFamily="34" charset="0"/>
                <a:cs typeface="Segoe UI" panose="020B0502040204020203" pitchFamily="34" charset="0"/>
              </a:rPr>
              <a:t> </a:t>
            </a:r>
            <a:r>
              <a:rPr lang="fr-BE" dirty="0" err="1" smtClean="0">
                <a:solidFill>
                  <a:schemeClr val="tx1">
                    <a:lumMod val="95000"/>
                    <a:lumOff val="5000"/>
                  </a:schemeClr>
                </a:solidFill>
                <a:latin typeface="Segoe UI" panose="020B0502040204020203" pitchFamily="34" charset="0"/>
                <a:cs typeface="Segoe UI" panose="020B0502040204020203" pitchFamily="34" charset="0"/>
              </a:rPr>
              <a:t>reported</a:t>
            </a:r>
            <a:r>
              <a:rPr lang="fr-BE" dirty="0" smtClean="0">
                <a:solidFill>
                  <a:schemeClr val="tx1">
                    <a:lumMod val="95000"/>
                    <a:lumOff val="5000"/>
                  </a:schemeClr>
                </a:solidFill>
                <a:latin typeface="Segoe UI" panose="020B0502040204020203" pitchFamily="34" charset="0"/>
                <a:cs typeface="Segoe UI" panose="020B0502040204020203" pitchFamily="34" charset="0"/>
              </a:rPr>
              <a:t> </a:t>
            </a:r>
            <a:r>
              <a:rPr lang="fr-BE" dirty="0" err="1" smtClean="0">
                <a:solidFill>
                  <a:schemeClr val="tx1">
                    <a:lumMod val="95000"/>
                    <a:lumOff val="5000"/>
                  </a:schemeClr>
                </a:solidFill>
                <a:latin typeface="Segoe UI" panose="020B0502040204020203" pitchFamily="34" charset="0"/>
                <a:cs typeface="Segoe UI" panose="020B0502040204020203" pitchFamily="34" charset="0"/>
              </a:rPr>
              <a:t>though</a:t>
            </a:r>
            <a:r>
              <a:rPr lang="fr-BE" dirty="0" smtClean="0">
                <a:solidFill>
                  <a:schemeClr val="tx1">
                    <a:lumMod val="95000"/>
                    <a:lumOff val="5000"/>
                  </a:schemeClr>
                </a:solidFill>
                <a:latin typeface="Segoe UI" panose="020B0502040204020203" pitchFamily="34" charset="0"/>
                <a:cs typeface="Segoe UI" panose="020B0502040204020203" pitchFamily="34" charset="0"/>
              </a:rPr>
              <a:t>). </a:t>
            </a:r>
          </a:p>
          <a:p>
            <a:r>
              <a:rPr lang="fr-BE" dirty="0">
                <a:solidFill>
                  <a:schemeClr val="tx1">
                    <a:lumMod val="95000"/>
                    <a:lumOff val="5000"/>
                  </a:schemeClr>
                </a:solidFill>
                <a:latin typeface="Segoe UI" panose="020B0502040204020203" pitchFamily="34" charset="0"/>
                <a:cs typeface="Segoe UI" panose="020B0502040204020203" pitchFamily="34" charset="0"/>
              </a:rPr>
              <a:t>	</a:t>
            </a:r>
            <a:r>
              <a:rPr lang="fr-BE" dirty="0" smtClean="0">
                <a:solidFill>
                  <a:schemeClr val="bg1">
                    <a:lumMod val="50000"/>
                  </a:schemeClr>
                </a:solidFill>
                <a:latin typeface="Segoe UI" panose="020B0502040204020203" pitchFamily="34" charset="0"/>
                <a:cs typeface="Segoe UI" panose="020B0502040204020203" pitchFamily="34" charset="0"/>
              </a:rPr>
              <a:t>- Instrumental </a:t>
            </a:r>
            <a:r>
              <a:rPr lang="fr-BE" dirty="0" err="1" smtClean="0">
                <a:solidFill>
                  <a:schemeClr val="bg1">
                    <a:lumMod val="50000"/>
                  </a:schemeClr>
                </a:solidFill>
                <a:latin typeface="Segoe UI" panose="020B0502040204020203" pitchFamily="34" charset="0"/>
                <a:cs typeface="Segoe UI" panose="020B0502040204020203" pitchFamily="34" charset="0"/>
              </a:rPr>
              <a:t>error</a:t>
            </a:r>
            <a:endParaRPr lang="fr-BE" dirty="0" smtClean="0">
              <a:solidFill>
                <a:schemeClr val="bg1">
                  <a:lumMod val="50000"/>
                </a:schemeClr>
              </a:solidFill>
              <a:latin typeface="Segoe UI" panose="020B0502040204020203" pitchFamily="34" charset="0"/>
              <a:cs typeface="Segoe UI" panose="020B0502040204020203" pitchFamily="34" charset="0"/>
            </a:endParaRPr>
          </a:p>
          <a:p>
            <a:r>
              <a:rPr lang="fr-BE" dirty="0">
                <a:solidFill>
                  <a:schemeClr val="bg1">
                    <a:lumMod val="50000"/>
                  </a:schemeClr>
                </a:solidFill>
                <a:latin typeface="Segoe UI" panose="020B0502040204020203" pitchFamily="34" charset="0"/>
                <a:cs typeface="Segoe UI" panose="020B0502040204020203" pitchFamily="34" charset="0"/>
              </a:rPr>
              <a:t>	</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Imprecision</a:t>
            </a:r>
            <a:r>
              <a:rPr lang="fr-BE" dirty="0" smtClean="0">
                <a:solidFill>
                  <a:schemeClr val="bg1">
                    <a:lumMod val="50000"/>
                  </a:schemeClr>
                </a:solidFill>
                <a:latin typeface="Segoe UI" panose="020B0502040204020203" pitchFamily="34" charset="0"/>
                <a:cs typeface="Segoe UI" panose="020B0502040204020203" pitchFamily="34" charset="0"/>
              </a:rPr>
              <a:t> of </a:t>
            </a:r>
            <a:r>
              <a:rPr lang="fr-BE" dirty="0" err="1" smtClean="0">
                <a:solidFill>
                  <a:schemeClr val="bg1">
                    <a:lumMod val="50000"/>
                  </a:schemeClr>
                </a:solidFill>
                <a:latin typeface="Segoe UI" panose="020B0502040204020203" pitchFamily="34" charset="0"/>
                <a:cs typeface="Segoe UI" panose="020B0502040204020203" pitchFamily="34" charset="0"/>
              </a:rPr>
              <a:t>algorithm</a:t>
            </a:r>
            <a:r>
              <a:rPr lang="fr-BE" dirty="0" smtClean="0">
                <a:solidFill>
                  <a:schemeClr val="bg1">
                    <a:lumMod val="50000"/>
                  </a:schemeClr>
                </a:solidFill>
                <a:latin typeface="Segoe UI" panose="020B0502040204020203" pitchFamily="34" charset="0"/>
                <a:cs typeface="Segoe UI" panose="020B0502040204020203" pitchFamily="34" charset="0"/>
              </a:rPr>
              <a:t>.</a:t>
            </a:r>
            <a:endParaRPr lang="fr-BE" dirty="0">
              <a:solidFill>
                <a:schemeClr val="bg1">
                  <a:lumMod val="50000"/>
                </a:schemeClr>
              </a:solidFill>
              <a:latin typeface="Segoe UI" panose="020B0502040204020203" pitchFamily="34" charset="0"/>
              <a:cs typeface="Segoe UI" panose="020B0502040204020203" pitchFamily="34" charset="0"/>
            </a:endParaRPr>
          </a:p>
        </p:txBody>
      </p:sp>
      <p:cxnSp>
        <p:nvCxnSpPr>
          <p:cNvPr id="7" name="Connecteur droit avec flèche 6"/>
          <p:cNvCxnSpPr/>
          <p:nvPr/>
        </p:nvCxnSpPr>
        <p:spPr>
          <a:xfrm>
            <a:off x="795164" y="6117772"/>
            <a:ext cx="7553671"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7500256" y="6324600"/>
            <a:ext cx="1796143" cy="338554"/>
          </a:xfrm>
          <a:prstGeom prst="rect">
            <a:avLst/>
          </a:prstGeom>
          <a:noFill/>
        </p:spPr>
        <p:txBody>
          <a:bodyPr wrap="square" rtlCol="0">
            <a:spAutoFit/>
          </a:bodyPr>
          <a:lstStyle/>
          <a:p>
            <a:r>
              <a:rPr lang="fr-BE" sz="1600" dirty="0" err="1">
                <a:latin typeface="Segoe UI" panose="020B0502040204020203" pitchFamily="34" charset="0"/>
                <a:cs typeface="Segoe UI" panose="020B0502040204020203" pitchFamily="34" charset="0"/>
              </a:rPr>
              <a:t>s</a:t>
            </a:r>
            <a:r>
              <a:rPr lang="fr-BE" sz="1600" dirty="0" err="1" smtClean="0">
                <a:latin typeface="Segoe UI" panose="020B0502040204020203" pitchFamily="34" charset="0"/>
                <a:cs typeface="Segoe UI" panose="020B0502040204020203" pitchFamily="34" charset="0"/>
              </a:rPr>
              <a:t>ea</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ice</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thickness</a:t>
            </a:r>
            <a:endParaRPr lang="fr-BE" sz="1600" dirty="0" smtClean="0">
              <a:latin typeface="Segoe UI" panose="020B0502040204020203" pitchFamily="34" charset="0"/>
              <a:cs typeface="Segoe UI" panose="020B0502040204020203" pitchFamily="34" charset="0"/>
            </a:endParaRPr>
          </a:p>
        </p:txBody>
      </p:sp>
      <p:sp>
        <p:nvSpPr>
          <p:cNvPr id="9" name="Croix 8"/>
          <p:cNvSpPr/>
          <p:nvPr/>
        </p:nvSpPr>
        <p:spPr>
          <a:xfrm rot="18900000">
            <a:off x="1947779" y="5875184"/>
            <a:ext cx="516155" cy="511045"/>
          </a:xfrm>
          <a:prstGeom prst="plus">
            <a:avLst>
              <a:gd name="adj" fmla="val 33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161314" y="5878286"/>
            <a:ext cx="478972" cy="4789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6618514" y="5323115"/>
            <a:ext cx="1567543" cy="523220"/>
          </a:xfrm>
          <a:prstGeom prst="rect">
            <a:avLst/>
          </a:prstGeom>
          <a:noFill/>
        </p:spPr>
        <p:txBody>
          <a:bodyPr wrap="square" rtlCol="0">
            <a:spAutoFit/>
          </a:bodyPr>
          <a:lstStyle/>
          <a:p>
            <a:r>
              <a:rPr lang="fr-BE" sz="2800" b="1" dirty="0" err="1" smtClean="0">
                <a:solidFill>
                  <a:schemeClr val="accent1"/>
                </a:solidFill>
                <a:latin typeface="Segoe UI" panose="020B0502040204020203" pitchFamily="34" charset="0"/>
                <a:cs typeface="Segoe UI" panose="020B0502040204020203" pitchFamily="34" charset="0"/>
              </a:rPr>
              <a:t>obs</a:t>
            </a:r>
            <a:endParaRPr lang="fr-BE" sz="2800" b="1" dirty="0" smtClean="0">
              <a:solidFill>
                <a:schemeClr val="accent1"/>
              </a:solidFill>
              <a:latin typeface="Segoe UI" panose="020B0502040204020203" pitchFamily="34" charset="0"/>
              <a:cs typeface="Segoe UI" panose="020B0502040204020203" pitchFamily="34" charset="0"/>
            </a:endParaRPr>
          </a:p>
        </p:txBody>
      </p:sp>
      <p:sp>
        <p:nvSpPr>
          <p:cNvPr id="13" name="ZoneTexte 12"/>
          <p:cNvSpPr txBox="1"/>
          <p:nvPr/>
        </p:nvSpPr>
        <p:spPr>
          <a:xfrm>
            <a:off x="1088566" y="5244316"/>
            <a:ext cx="1567543" cy="523220"/>
          </a:xfrm>
          <a:prstGeom prst="rect">
            <a:avLst/>
          </a:prstGeom>
          <a:noFill/>
        </p:spPr>
        <p:txBody>
          <a:bodyPr wrap="square" rtlCol="0">
            <a:spAutoFit/>
          </a:bodyPr>
          <a:lstStyle/>
          <a:p>
            <a:r>
              <a:rPr lang="fr-BE" sz="2800" b="1" dirty="0" smtClean="0">
                <a:solidFill>
                  <a:schemeClr val="accent1"/>
                </a:solidFill>
                <a:latin typeface="Segoe UI" panose="020B0502040204020203" pitchFamily="34" charset="0"/>
                <a:cs typeface="Segoe UI" panose="020B0502040204020203" pitchFamily="34" charset="0"/>
              </a:rPr>
              <a:t>model</a:t>
            </a:r>
          </a:p>
        </p:txBody>
      </p:sp>
    </p:spTree>
    <p:extLst>
      <p:ext uri="{BB962C8B-B14F-4D97-AF65-F5344CB8AC3E}">
        <p14:creationId xmlns:p14="http://schemas.microsoft.com/office/powerpoint/2010/main" val="3043222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7233" y="461817"/>
            <a:ext cx="6871856" cy="954107"/>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Let’s</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list</a:t>
            </a:r>
            <a:r>
              <a:rPr lang="fr-BE" sz="2800" dirty="0" smtClean="0">
                <a:latin typeface="Segoe UI" panose="020B0502040204020203" pitchFamily="34" charset="0"/>
                <a:cs typeface="Segoe UI" panose="020B0502040204020203" pitchFamily="34" charset="0"/>
              </a:rPr>
              <a:t> all the </a:t>
            </a:r>
            <a:r>
              <a:rPr lang="fr-BE" sz="2800" dirty="0" err="1" smtClean="0">
                <a:latin typeface="Segoe UI" panose="020B0502040204020203" pitchFamily="34" charset="0"/>
                <a:cs typeface="Segoe UI" panose="020B0502040204020203" pitchFamily="34" charset="0"/>
              </a:rPr>
              <a:t>reasons</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why</a:t>
            </a:r>
            <a:r>
              <a:rPr lang="fr-BE" sz="2800" dirty="0" smtClean="0">
                <a:latin typeface="Segoe UI" panose="020B0502040204020203" pitchFamily="34" charset="0"/>
                <a:cs typeface="Segoe UI" panose="020B0502040204020203" pitchFamily="34" charset="0"/>
              </a:rPr>
              <a:t> a model </a:t>
            </a:r>
            <a:r>
              <a:rPr lang="fr-BE" sz="2800" dirty="0" err="1" smtClean="0">
                <a:latin typeface="Segoe UI" panose="020B0502040204020203" pitchFamily="34" charset="0"/>
                <a:cs typeface="Segoe UI" panose="020B0502040204020203" pitchFamily="34" charset="0"/>
              </a:rPr>
              <a:t>result</a:t>
            </a:r>
            <a:r>
              <a:rPr lang="fr-BE" sz="2800" dirty="0" smtClean="0">
                <a:latin typeface="Segoe UI" panose="020B0502040204020203" pitchFamily="34" charset="0"/>
                <a:cs typeface="Segoe UI" panose="020B0502040204020203" pitchFamily="34" charset="0"/>
              </a:rPr>
              <a:t> and an observation </a:t>
            </a:r>
            <a:r>
              <a:rPr lang="fr-BE" sz="2800" dirty="0" err="1" smtClean="0">
                <a:latin typeface="Segoe UI" panose="020B0502040204020203" pitchFamily="34" charset="0"/>
                <a:cs typeface="Segoe UI" panose="020B0502040204020203" pitchFamily="34" charset="0"/>
              </a:rPr>
              <a:t>could</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be</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different</a:t>
            </a:r>
            <a:endParaRPr lang="fr-BE" sz="2800" dirty="0" smtClean="0">
              <a:latin typeface="Segoe UI" panose="020B0502040204020203" pitchFamily="34" charset="0"/>
              <a:cs typeface="Segoe UI" panose="020B0502040204020203" pitchFamily="34" charset="0"/>
            </a:endParaRPr>
          </a:p>
        </p:txBody>
      </p:sp>
      <p:sp>
        <p:nvSpPr>
          <p:cNvPr id="5" name="ZoneTexte 4"/>
          <p:cNvSpPr txBox="1"/>
          <p:nvPr/>
        </p:nvSpPr>
        <p:spPr>
          <a:xfrm>
            <a:off x="642257" y="1698171"/>
            <a:ext cx="8218714" cy="2031325"/>
          </a:xfrm>
          <a:prstGeom prst="rect">
            <a:avLst/>
          </a:prstGeom>
          <a:noFill/>
        </p:spPr>
        <p:txBody>
          <a:bodyPr wrap="square" rtlCol="0">
            <a:spAutoFit/>
          </a:bodyPr>
          <a:lstStyle/>
          <a:p>
            <a:pPr marL="342900" indent="-342900">
              <a:buAutoNum type="arabicPeriod"/>
            </a:pPr>
            <a:r>
              <a:rPr lang="fr-BE" dirty="0" smtClean="0">
                <a:latin typeface="Segoe UI" panose="020B0502040204020203" pitchFamily="34" charset="0"/>
                <a:cs typeface="Segoe UI" panose="020B0502040204020203" pitchFamily="34" charset="0"/>
              </a:rPr>
              <a:t>The model </a:t>
            </a:r>
            <a:r>
              <a:rPr lang="fr-BE" dirty="0" err="1" smtClean="0">
                <a:latin typeface="Segoe UI" panose="020B0502040204020203" pitchFamily="34" charset="0"/>
                <a:cs typeface="Segoe UI" panose="020B0502040204020203" pitchFamily="34" charset="0"/>
              </a:rPr>
              <a:t>is</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truly</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wrong</a:t>
            </a:r>
            <a:endParaRPr lang="fr-BE" dirty="0">
              <a:latin typeface="Segoe UI" panose="020B0502040204020203" pitchFamily="34" charset="0"/>
              <a:cs typeface="Segoe UI" panose="020B0502040204020203" pitchFamily="34" charset="0"/>
            </a:endParaRPr>
          </a:p>
          <a:p>
            <a:pPr marL="342900" indent="-342900">
              <a:buAutoNum type="arabicPeriod"/>
            </a:pPr>
            <a:r>
              <a:rPr lang="fr-BE" dirty="0" smtClean="0">
                <a:latin typeface="Segoe UI" panose="020B0502040204020203" pitchFamily="34" charset="0"/>
                <a:cs typeface="Segoe UI" panose="020B0502040204020203" pitchFamily="34" charset="0"/>
              </a:rPr>
              <a:t>Variables are not </a:t>
            </a:r>
            <a:r>
              <a:rPr lang="fr-BE" dirty="0" err="1" smtClean="0">
                <a:latin typeface="Segoe UI" panose="020B0502040204020203" pitchFamily="34" charset="0"/>
                <a:cs typeface="Segoe UI" panose="020B0502040204020203" pitchFamily="34" charset="0"/>
              </a:rPr>
              <a:t>defined</a:t>
            </a:r>
            <a:r>
              <a:rPr lang="fr-BE" dirty="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consistently</a:t>
            </a:r>
            <a:endParaRPr lang="fr-BE" dirty="0">
              <a:latin typeface="Segoe UI" panose="020B0502040204020203" pitchFamily="34" charset="0"/>
              <a:cs typeface="Segoe UI" panose="020B0502040204020203" pitchFamily="34" charset="0"/>
            </a:endParaRPr>
          </a:p>
          <a:p>
            <a:pPr marL="342900" indent="-342900">
              <a:buAutoNum type="arabicPeriod"/>
            </a:pPr>
            <a:r>
              <a:rPr lang="fr-BE" dirty="0" smtClean="0">
                <a:latin typeface="Segoe UI" panose="020B0502040204020203" pitchFamily="34" charset="0"/>
                <a:cs typeface="Segoe UI" panose="020B0502040204020203" pitchFamily="34" charset="0"/>
              </a:rPr>
              <a:t>Important </a:t>
            </a:r>
            <a:r>
              <a:rPr lang="fr-BE" dirty="0" err="1" smtClean="0">
                <a:latin typeface="Segoe UI" panose="020B0502040204020203" pitchFamily="34" charset="0"/>
                <a:cs typeface="Segoe UI" panose="020B0502040204020203" pitchFamily="34" charset="0"/>
              </a:rPr>
              <a:t>assumptions</a:t>
            </a:r>
            <a:r>
              <a:rPr lang="fr-BE" dirty="0" smtClean="0">
                <a:latin typeface="Segoe UI" panose="020B0502040204020203" pitchFamily="34" charset="0"/>
                <a:cs typeface="Segoe UI" panose="020B0502040204020203" pitchFamily="34" charset="0"/>
              </a:rPr>
              <a:t> are not </a:t>
            </a:r>
            <a:r>
              <a:rPr lang="fr-BE" dirty="0" err="1" smtClean="0">
                <a:latin typeface="Segoe UI" panose="020B0502040204020203" pitchFamily="34" charset="0"/>
                <a:cs typeface="Segoe UI" panose="020B0502040204020203" pitchFamily="34" charset="0"/>
              </a:rPr>
              <a:t>necessarily</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verified</a:t>
            </a:r>
            <a:endParaRPr lang="fr-BE" dirty="0" smtClean="0">
              <a:latin typeface="Segoe UI" panose="020B0502040204020203" pitchFamily="34" charset="0"/>
              <a:cs typeface="Segoe UI" panose="020B0502040204020203" pitchFamily="34" charset="0"/>
            </a:endParaRPr>
          </a:p>
          <a:p>
            <a:pPr marL="342900" indent="-342900">
              <a:buAutoNum type="arabicPeriod"/>
            </a:pPr>
            <a:r>
              <a:rPr lang="fr-BE" dirty="0" smtClean="0">
                <a:solidFill>
                  <a:schemeClr val="tx1">
                    <a:lumMod val="95000"/>
                    <a:lumOff val="5000"/>
                  </a:schemeClr>
                </a:solidFill>
                <a:latin typeface="Segoe UI" panose="020B0502040204020203" pitchFamily="34" charset="0"/>
                <a:cs typeface="Segoe UI" panose="020B0502040204020203" pitchFamily="34" charset="0"/>
              </a:rPr>
              <a:t>Observations have </a:t>
            </a:r>
            <a:r>
              <a:rPr lang="fr-BE" dirty="0" err="1" smtClean="0">
                <a:solidFill>
                  <a:schemeClr val="tx1">
                    <a:lumMod val="95000"/>
                    <a:lumOff val="5000"/>
                  </a:schemeClr>
                </a:solidFill>
                <a:latin typeface="Segoe UI" panose="020B0502040204020203" pitchFamily="34" charset="0"/>
                <a:cs typeface="Segoe UI" panose="020B0502040204020203" pitchFamily="34" charset="0"/>
              </a:rPr>
              <a:t>uncertainties</a:t>
            </a:r>
            <a:r>
              <a:rPr lang="fr-BE" dirty="0" smtClean="0">
                <a:solidFill>
                  <a:schemeClr val="tx1">
                    <a:lumMod val="95000"/>
                    <a:lumOff val="5000"/>
                  </a:schemeClr>
                </a:solidFill>
                <a:latin typeface="Segoe UI" panose="020B0502040204020203" pitchFamily="34" charset="0"/>
                <a:cs typeface="Segoe UI" panose="020B0502040204020203" pitchFamily="34" charset="0"/>
              </a:rPr>
              <a:t> (</a:t>
            </a:r>
            <a:r>
              <a:rPr lang="fr-BE" dirty="0" err="1" smtClean="0">
                <a:solidFill>
                  <a:schemeClr val="tx1">
                    <a:lumMod val="95000"/>
                    <a:lumOff val="5000"/>
                  </a:schemeClr>
                </a:solidFill>
                <a:latin typeface="Segoe UI" panose="020B0502040204020203" pitchFamily="34" charset="0"/>
                <a:cs typeface="Segoe UI" panose="020B0502040204020203" pitchFamily="34" charset="0"/>
              </a:rPr>
              <a:t>rarely</a:t>
            </a:r>
            <a:r>
              <a:rPr lang="fr-BE" dirty="0" smtClean="0">
                <a:solidFill>
                  <a:schemeClr val="tx1">
                    <a:lumMod val="95000"/>
                    <a:lumOff val="5000"/>
                  </a:schemeClr>
                </a:solidFill>
                <a:latin typeface="Segoe UI" panose="020B0502040204020203" pitchFamily="34" charset="0"/>
                <a:cs typeface="Segoe UI" panose="020B0502040204020203" pitchFamily="34" charset="0"/>
              </a:rPr>
              <a:t> </a:t>
            </a:r>
            <a:r>
              <a:rPr lang="fr-BE" dirty="0" err="1" smtClean="0">
                <a:solidFill>
                  <a:schemeClr val="tx1">
                    <a:lumMod val="95000"/>
                    <a:lumOff val="5000"/>
                  </a:schemeClr>
                </a:solidFill>
                <a:latin typeface="Segoe UI" panose="020B0502040204020203" pitchFamily="34" charset="0"/>
                <a:cs typeface="Segoe UI" panose="020B0502040204020203" pitchFamily="34" charset="0"/>
              </a:rPr>
              <a:t>reported</a:t>
            </a:r>
            <a:r>
              <a:rPr lang="fr-BE" dirty="0" smtClean="0">
                <a:solidFill>
                  <a:schemeClr val="tx1">
                    <a:lumMod val="95000"/>
                    <a:lumOff val="5000"/>
                  </a:schemeClr>
                </a:solidFill>
                <a:latin typeface="Segoe UI" panose="020B0502040204020203" pitchFamily="34" charset="0"/>
                <a:cs typeface="Segoe UI" panose="020B0502040204020203" pitchFamily="34" charset="0"/>
              </a:rPr>
              <a:t> </a:t>
            </a:r>
            <a:r>
              <a:rPr lang="fr-BE" dirty="0" err="1" smtClean="0">
                <a:solidFill>
                  <a:schemeClr val="tx1">
                    <a:lumMod val="95000"/>
                    <a:lumOff val="5000"/>
                  </a:schemeClr>
                </a:solidFill>
                <a:latin typeface="Segoe UI" panose="020B0502040204020203" pitchFamily="34" charset="0"/>
                <a:cs typeface="Segoe UI" panose="020B0502040204020203" pitchFamily="34" charset="0"/>
              </a:rPr>
              <a:t>though</a:t>
            </a:r>
            <a:r>
              <a:rPr lang="fr-BE" dirty="0" smtClean="0">
                <a:solidFill>
                  <a:schemeClr val="tx1">
                    <a:lumMod val="95000"/>
                    <a:lumOff val="5000"/>
                  </a:schemeClr>
                </a:solidFill>
                <a:latin typeface="Segoe UI" panose="020B0502040204020203" pitchFamily="34" charset="0"/>
                <a:cs typeface="Segoe UI" panose="020B0502040204020203" pitchFamily="34" charset="0"/>
              </a:rPr>
              <a:t>). </a:t>
            </a:r>
          </a:p>
          <a:p>
            <a:pPr marL="342900" indent="-342900">
              <a:buAutoNum type="arabicPeriod"/>
            </a:pPr>
            <a:r>
              <a:rPr lang="fr-BE" dirty="0" smtClean="0">
                <a:solidFill>
                  <a:schemeClr val="tx1">
                    <a:lumMod val="95000"/>
                    <a:lumOff val="5000"/>
                  </a:schemeClr>
                </a:solidFill>
                <a:latin typeface="Segoe UI" panose="020B0502040204020203" pitchFamily="34" charset="0"/>
                <a:cs typeface="Segoe UI" panose="020B0502040204020203" pitchFamily="34" charset="0"/>
              </a:rPr>
              <a:t>The model </a:t>
            </a:r>
            <a:r>
              <a:rPr lang="fr-BE" dirty="0" err="1" smtClean="0">
                <a:solidFill>
                  <a:schemeClr val="tx1">
                    <a:lumMod val="95000"/>
                    <a:lumOff val="5000"/>
                  </a:schemeClr>
                </a:solidFill>
                <a:latin typeface="Segoe UI" panose="020B0502040204020203" pitchFamily="34" charset="0"/>
                <a:cs typeface="Segoe UI" panose="020B0502040204020203" pitchFamily="34" charset="0"/>
              </a:rPr>
              <a:t>is</a:t>
            </a:r>
            <a:r>
              <a:rPr lang="fr-BE" dirty="0" smtClean="0">
                <a:solidFill>
                  <a:schemeClr val="tx1">
                    <a:lumMod val="95000"/>
                    <a:lumOff val="5000"/>
                  </a:schemeClr>
                </a:solidFill>
                <a:latin typeface="Segoe UI" panose="020B0502040204020203" pitchFamily="34" charset="0"/>
                <a:cs typeface="Segoe UI" panose="020B0502040204020203" pitchFamily="34" charset="0"/>
              </a:rPr>
              <a:t> </a:t>
            </a:r>
            <a:r>
              <a:rPr lang="fr-BE" dirty="0" err="1" smtClean="0">
                <a:solidFill>
                  <a:schemeClr val="tx1">
                    <a:lumMod val="95000"/>
                    <a:lumOff val="5000"/>
                  </a:schemeClr>
                </a:solidFill>
                <a:latin typeface="Segoe UI" panose="020B0502040204020203" pitchFamily="34" charset="0"/>
                <a:cs typeface="Segoe UI" panose="020B0502040204020203" pitchFamily="34" charset="0"/>
              </a:rPr>
              <a:t>just</a:t>
            </a:r>
            <a:r>
              <a:rPr lang="fr-BE" dirty="0" smtClean="0">
                <a:solidFill>
                  <a:schemeClr val="tx1">
                    <a:lumMod val="95000"/>
                    <a:lumOff val="5000"/>
                  </a:schemeClr>
                </a:solidFill>
                <a:latin typeface="Segoe UI" panose="020B0502040204020203" pitchFamily="34" charset="0"/>
                <a:cs typeface="Segoe UI" panose="020B0502040204020203" pitchFamily="34" charset="0"/>
              </a:rPr>
              <a:t> not </a:t>
            </a:r>
            <a:r>
              <a:rPr lang="fr-BE" dirty="0" err="1" smtClean="0">
                <a:solidFill>
                  <a:schemeClr val="tx1">
                    <a:lumMod val="95000"/>
                    <a:lumOff val="5000"/>
                  </a:schemeClr>
                </a:solidFill>
                <a:latin typeface="Segoe UI" panose="020B0502040204020203" pitchFamily="34" charset="0"/>
                <a:cs typeface="Segoe UI" panose="020B0502040204020203" pitchFamily="34" charset="0"/>
              </a:rPr>
              <a:t>expected</a:t>
            </a:r>
            <a:r>
              <a:rPr lang="fr-BE" dirty="0" smtClean="0">
                <a:solidFill>
                  <a:schemeClr val="tx1">
                    <a:lumMod val="95000"/>
                    <a:lumOff val="5000"/>
                  </a:schemeClr>
                </a:solidFill>
                <a:latin typeface="Segoe UI" panose="020B0502040204020203" pitchFamily="34" charset="0"/>
                <a:cs typeface="Segoe UI" panose="020B0502040204020203" pitchFamily="34" charset="0"/>
              </a:rPr>
              <a:t> to </a:t>
            </a:r>
            <a:r>
              <a:rPr lang="fr-BE" dirty="0" err="1" smtClean="0">
                <a:solidFill>
                  <a:schemeClr val="tx1">
                    <a:lumMod val="95000"/>
                    <a:lumOff val="5000"/>
                  </a:schemeClr>
                </a:solidFill>
                <a:latin typeface="Segoe UI" panose="020B0502040204020203" pitchFamily="34" charset="0"/>
                <a:cs typeface="Segoe UI" panose="020B0502040204020203" pitchFamily="34" charset="0"/>
              </a:rPr>
              <a:t>reproduce</a:t>
            </a:r>
            <a:r>
              <a:rPr lang="fr-BE" dirty="0" smtClean="0">
                <a:solidFill>
                  <a:schemeClr val="tx1">
                    <a:lumMod val="95000"/>
                    <a:lumOff val="5000"/>
                  </a:schemeClr>
                </a:solidFill>
                <a:latin typeface="Segoe UI" panose="020B0502040204020203" pitchFamily="34" charset="0"/>
                <a:cs typeface="Segoe UI" panose="020B0502040204020203" pitchFamily="34" charset="0"/>
              </a:rPr>
              <a:t> </a:t>
            </a:r>
            <a:r>
              <a:rPr lang="fr-BE" dirty="0" err="1" smtClean="0">
                <a:solidFill>
                  <a:schemeClr val="tx1">
                    <a:lumMod val="95000"/>
                    <a:lumOff val="5000"/>
                  </a:schemeClr>
                </a:solidFill>
                <a:latin typeface="Segoe UI" panose="020B0502040204020203" pitchFamily="34" charset="0"/>
                <a:cs typeface="Segoe UI" panose="020B0502040204020203" pitchFamily="34" charset="0"/>
              </a:rPr>
              <a:t>this</a:t>
            </a:r>
            <a:r>
              <a:rPr lang="fr-BE" dirty="0" smtClean="0">
                <a:solidFill>
                  <a:schemeClr val="tx1">
                    <a:lumMod val="95000"/>
                    <a:lumOff val="5000"/>
                  </a:schemeClr>
                </a:solidFill>
                <a:latin typeface="Segoe UI" panose="020B0502040204020203" pitchFamily="34" charset="0"/>
                <a:cs typeface="Segoe UI" panose="020B0502040204020203" pitchFamily="34" charset="0"/>
              </a:rPr>
              <a:t> observation</a:t>
            </a:r>
            <a:endParaRPr lang="fr-BE" dirty="0">
              <a:solidFill>
                <a:schemeClr val="bg1">
                  <a:lumMod val="50000"/>
                </a:schemeClr>
              </a:solidFill>
              <a:latin typeface="Segoe UI" panose="020B0502040204020203" pitchFamily="34" charset="0"/>
              <a:cs typeface="Segoe UI" panose="020B0502040204020203" pitchFamily="34" charset="0"/>
            </a:endParaRPr>
          </a:p>
          <a:p>
            <a:r>
              <a:rPr lang="fr-BE" dirty="0" smtClean="0">
                <a:solidFill>
                  <a:schemeClr val="bg1">
                    <a:lumMod val="50000"/>
                  </a:schemeClr>
                </a:solidFill>
                <a:latin typeface="Segoe UI" panose="020B0502040204020203" pitchFamily="34" charset="0"/>
                <a:cs typeface="Segoe UI" panose="020B0502040204020203" pitchFamily="34" charset="0"/>
              </a:rPr>
              <a:t>	- </a:t>
            </a:r>
            <a:r>
              <a:rPr lang="fr-BE" dirty="0" err="1" smtClean="0">
                <a:solidFill>
                  <a:schemeClr val="bg1">
                    <a:lumMod val="50000"/>
                  </a:schemeClr>
                </a:solidFill>
                <a:latin typeface="Segoe UI" panose="020B0502040204020203" pitchFamily="34" charset="0"/>
                <a:cs typeface="Segoe UI" panose="020B0502040204020203" pitchFamily="34" charset="0"/>
              </a:rPr>
              <a:t>Presence</a:t>
            </a:r>
            <a:r>
              <a:rPr lang="fr-BE" dirty="0" smtClean="0">
                <a:solidFill>
                  <a:schemeClr val="bg1">
                    <a:lumMod val="50000"/>
                  </a:schemeClr>
                </a:solidFill>
                <a:latin typeface="Segoe UI" panose="020B0502040204020203" pitchFamily="34" charset="0"/>
                <a:cs typeface="Segoe UI" panose="020B0502040204020203" pitchFamily="34" charset="0"/>
              </a:rPr>
              <a:t> of </a:t>
            </a:r>
            <a:r>
              <a:rPr lang="fr-BE" dirty="0" err="1" smtClean="0">
                <a:solidFill>
                  <a:schemeClr val="bg1">
                    <a:lumMod val="50000"/>
                  </a:schemeClr>
                </a:solidFill>
                <a:latin typeface="Segoe UI" panose="020B0502040204020203" pitchFamily="34" charset="0"/>
                <a:cs typeface="Segoe UI" panose="020B0502040204020203" pitchFamily="34" charset="0"/>
              </a:rPr>
              <a:t>internal</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variability</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Now</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also</a:t>
            </a:r>
            <a:r>
              <a:rPr lang="fr-BE" dirty="0" smtClean="0">
                <a:solidFill>
                  <a:schemeClr val="bg1">
                    <a:lumMod val="50000"/>
                  </a:schemeClr>
                </a:solidFill>
                <a:latin typeface="Segoe UI" panose="020B0502040204020203" pitchFamily="34" charset="0"/>
                <a:cs typeface="Segoe UI" panose="020B0502040204020203" pitchFamily="34" charset="0"/>
              </a:rPr>
              <a:t> for </a:t>
            </a:r>
            <a:r>
              <a:rPr lang="fr-BE" dirty="0" err="1" smtClean="0">
                <a:solidFill>
                  <a:schemeClr val="bg1">
                    <a:lumMod val="50000"/>
                  </a:schemeClr>
                </a:solidFill>
                <a:latin typeface="Segoe UI" panose="020B0502040204020203" pitchFamily="34" charset="0"/>
                <a:cs typeface="Segoe UI" panose="020B0502040204020203" pitchFamily="34" charset="0"/>
              </a:rPr>
              <a:t>OGCMs</a:t>
            </a:r>
            <a:r>
              <a:rPr lang="fr-BE" dirty="0" smtClean="0">
                <a:solidFill>
                  <a:schemeClr val="bg1">
                    <a:lumMod val="50000"/>
                  </a:schemeClr>
                </a:solidFill>
                <a:latin typeface="Segoe UI" panose="020B0502040204020203" pitchFamily="34" charset="0"/>
                <a:cs typeface="Segoe UI" panose="020B0502040204020203" pitchFamily="34" charset="0"/>
              </a:rPr>
              <a:t>!</a:t>
            </a:r>
          </a:p>
          <a:p>
            <a:r>
              <a:rPr lang="fr-BE" dirty="0">
                <a:solidFill>
                  <a:schemeClr val="bg1">
                    <a:lumMod val="50000"/>
                  </a:schemeClr>
                </a:solidFill>
                <a:latin typeface="Segoe UI" panose="020B0502040204020203" pitchFamily="34" charset="0"/>
                <a:cs typeface="Segoe UI" panose="020B0502040204020203" pitchFamily="34" charset="0"/>
              </a:rPr>
              <a:t>	</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Members</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members</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members</a:t>
            </a:r>
            <a:r>
              <a:rPr lang="fr-BE" dirty="0" smtClean="0">
                <a:solidFill>
                  <a:schemeClr val="bg1">
                    <a:lumMod val="50000"/>
                  </a:schemeClr>
                </a:solidFill>
                <a:latin typeface="Segoe UI" panose="020B0502040204020203" pitchFamily="34" charset="0"/>
                <a:cs typeface="Segoe UI" panose="020B0502040204020203" pitchFamily="34" charset="0"/>
              </a:rPr>
              <a:t>.</a:t>
            </a:r>
            <a:endParaRPr lang="fr-BE" dirty="0" smtClean="0">
              <a:solidFill>
                <a:schemeClr val="tx1">
                  <a:lumMod val="95000"/>
                  <a:lumOff val="5000"/>
                </a:schemeClr>
              </a:solidFill>
              <a:latin typeface="Segoe UI" panose="020B0502040204020203" pitchFamily="34" charset="0"/>
              <a:cs typeface="Segoe UI" panose="020B0502040204020203" pitchFamily="34" charset="0"/>
            </a:endParaRPr>
          </a:p>
        </p:txBody>
      </p:sp>
      <p:cxnSp>
        <p:nvCxnSpPr>
          <p:cNvPr id="7" name="Connecteur droit avec flèche 6"/>
          <p:cNvCxnSpPr/>
          <p:nvPr/>
        </p:nvCxnSpPr>
        <p:spPr>
          <a:xfrm>
            <a:off x="795164" y="6117772"/>
            <a:ext cx="7553671"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7500256" y="6324600"/>
            <a:ext cx="1796143" cy="338554"/>
          </a:xfrm>
          <a:prstGeom prst="rect">
            <a:avLst/>
          </a:prstGeom>
          <a:noFill/>
        </p:spPr>
        <p:txBody>
          <a:bodyPr wrap="square" rtlCol="0">
            <a:spAutoFit/>
          </a:bodyPr>
          <a:lstStyle/>
          <a:p>
            <a:r>
              <a:rPr lang="fr-BE" sz="1600" dirty="0" err="1">
                <a:latin typeface="Segoe UI" panose="020B0502040204020203" pitchFamily="34" charset="0"/>
                <a:cs typeface="Segoe UI" panose="020B0502040204020203" pitchFamily="34" charset="0"/>
              </a:rPr>
              <a:t>s</a:t>
            </a:r>
            <a:r>
              <a:rPr lang="fr-BE" sz="1600" dirty="0" err="1" smtClean="0">
                <a:latin typeface="Segoe UI" panose="020B0502040204020203" pitchFamily="34" charset="0"/>
                <a:cs typeface="Segoe UI" panose="020B0502040204020203" pitchFamily="34" charset="0"/>
              </a:rPr>
              <a:t>ea</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ice</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thickness</a:t>
            </a:r>
            <a:endParaRPr lang="fr-BE" sz="1600" dirty="0" smtClean="0">
              <a:latin typeface="Segoe UI" panose="020B0502040204020203" pitchFamily="34" charset="0"/>
              <a:cs typeface="Segoe UI" panose="020B0502040204020203" pitchFamily="34" charset="0"/>
            </a:endParaRPr>
          </a:p>
        </p:txBody>
      </p:sp>
      <p:sp>
        <p:nvSpPr>
          <p:cNvPr id="9" name="Croix 8"/>
          <p:cNvSpPr/>
          <p:nvPr/>
        </p:nvSpPr>
        <p:spPr>
          <a:xfrm rot="18900000">
            <a:off x="1947779" y="5875184"/>
            <a:ext cx="516155" cy="511045"/>
          </a:xfrm>
          <a:prstGeom prst="plus">
            <a:avLst>
              <a:gd name="adj" fmla="val 33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161314" y="5878286"/>
            <a:ext cx="478972" cy="4789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6618514" y="5323115"/>
            <a:ext cx="1567543" cy="523220"/>
          </a:xfrm>
          <a:prstGeom prst="rect">
            <a:avLst/>
          </a:prstGeom>
          <a:noFill/>
        </p:spPr>
        <p:txBody>
          <a:bodyPr wrap="square" rtlCol="0">
            <a:spAutoFit/>
          </a:bodyPr>
          <a:lstStyle/>
          <a:p>
            <a:r>
              <a:rPr lang="fr-BE" sz="2800" b="1" dirty="0" err="1" smtClean="0">
                <a:solidFill>
                  <a:schemeClr val="accent1"/>
                </a:solidFill>
                <a:latin typeface="Segoe UI" panose="020B0502040204020203" pitchFamily="34" charset="0"/>
                <a:cs typeface="Segoe UI" panose="020B0502040204020203" pitchFamily="34" charset="0"/>
              </a:rPr>
              <a:t>obs</a:t>
            </a:r>
            <a:endParaRPr lang="fr-BE" sz="2800" b="1" dirty="0" smtClean="0">
              <a:solidFill>
                <a:schemeClr val="accent1"/>
              </a:solidFill>
              <a:latin typeface="Segoe UI" panose="020B0502040204020203" pitchFamily="34" charset="0"/>
              <a:cs typeface="Segoe UI" panose="020B0502040204020203" pitchFamily="34" charset="0"/>
            </a:endParaRPr>
          </a:p>
        </p:txBody>
      </p:sp>
      <p:sp>
        <p:nvSpPr>
          <p:cNvPr id="13" name="ZoneTexte 12"/>
          <p:cNvSpPr txBox="1"/>
          <p:nvPr/>
        </p:nvSpPr>
        <p:spPr>
          <a:xfrm>
            <a:off x="1088566" y="5244316"/>
            <a:ext cx="1567543" cy="523220"/>
          </a:xfrm>
          <a:prstGeom prst="rect">
            <a:avLst/>
          </a:prstGeom>
          <a:noFill/>
        </p:spPr>
        <p:txBody>
          <a:bodyPr wrap="square" rtlCol="0">
            <a:spAutoFit/>
          </a:bodyPr>
          <a:lstStyle/>
          <a:p>
            <a:r>
              <a:rPr lang="fr-BE" sz="2800" b="1" dirty="0" smtClean="0">
                <a:solidFill>
                  <a:schemeClr val="accent1"/>
                </a:solidFill>
                <a:latin typeface="Segoe UI" panose="020B0502040204020203" pitchFamily="34" charset="0"/>
                <a:cs typeface="Segoe UI" panose="020B0502040204020203" pitchFamily="34" charset="0"/>
              </a:rPr>
              <a:t>model</a:t>
            </a:r>
          </a:p>
        </p:txBody>
      </p:sp>
    </p:spTree>
    <p:extLst>
      <p:ext uri="{BB962C8B-B14F-4D97-AF65-F5344CB8AC3E}">
        <p14:creationId xmlns:p14="http://schemas.microsoft.com/office/powerpoint/2010/main" val="1250176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39091" y="2392218"/>
            <a:ext cx="7571509" cy="2677656"/>
          </a:xfrm>
          <a:prstGeom prst="rect">
            <a:avLst/>
          </a:prstGeom>
          <a:noFill/>
        </p:spPr>
        <p:txBody>
          <a:bodyPr wrap="square" rtlCol="0">
            <a:spAutoFit/>
          </a:bodyPr>
          <a:lstStyle/>
          <a:p>
            <a:r>
              <a:rPr lang="fr-BE" sz="2800" b="1" dirty="0" err="1" smtClean="0">
                <a:latin typeface="Segoe UI" panose="020B0502040204020203" pitchFamily="34" charset="0"/>
                <a:cs typeface="Segoe UI" panose="020B0502040204020203" pitchFamily="34" charset="0"/>
              </a:rPr>
              <a:t>Blending</a:t>
            </a:r>
            <a:r>
              <a:rPr lang="fr-BE" sz="2800" b="1" dirty="0" smtClean="0">
                <a:latin typeface="Segoe UI" panose="020B0502040204020203" pitchFamily="34" charset="0"/>
                <a:cs typeface="Segoe UI" panose="020B0502040204020203" pitchFamily="34" charset="0"/>
              </a:rPr>
              <a:t> </a:t>
            </a:r>
            <a:r>
              <a:rPr lang="fr-BE" sz="2800" b="1" dirty="0" err="1" smtClean="0">
                <a:latin typeface="Segoe UI" panose="020B0502040204020203" pitchFamily="34" charset="0"/>
                <a:cs typeface="Segoe UI" panose="020B0502040204020203" pitchFamily="34" charset="0"/>
              </a:rPr>
              <a:t>observers</a:t>
            </a:r>
            <a:r>
              <a:rPr lang="fr-BE" sz="2800" b="1" dirty="0" smtClean="0">
                <a:latin typeface="Segoe UI" panose="020B0502040204020203" pitchFamily="34" charset="0"/>
                <a:cs typeface="Segoe UI" panose="020B0502040204020203" pitchFamily="34" charset="0"/>
              </a:rPr>
              <a:t> and </a:t>
            </a:r>
            <a:r>
              <a:rPr lang="fr-BE" sz="2800" b="1" dirty="0" err="1" smtClean="0">
                <a:latin typeface="Segoe UI" panose="020B0502040204020203" pitchFamily="34" charset="0"/>
                <a:cs typeface="Segoe UI" panose="020B0502040204020203" pitchFamily="34" charset="0"/>
              </a:rPr>
              <a:t>modelers</a:t>
            </a:r>
            <a:endParaRPr lang="fr-BE" sz="2800" b="1" dirty="0">
              <a:latin typeface="Segoe UI" panose="020B0502040204020203" pitchFamily="34" charset="0"/>
              <a:cs typeface="Segoe UI" panose="020B0502040204020203" pitchFamily="34" charset="0"/>
            </a:endParaRPr>
          </a:p>
          <a:p>
            <a:pPr marL="457200" indent="-457200">
              <a:buFontTx/>
              <a:buChar char="-"/>
            </a:pPr>
            <a:r>
              <a:rPr lang="fr-BE" sz="2000" dirty="0" smtClean="0">
                <a:solidFill>
                  <a:schemeClr val="bg1">
                    <a:lumMod val="50000"/>
                  </a:schemeClr>
                </a:solidFill>
                <a:latin typeface="Segoe UI" panose="020B0502040204020203" pitchFamily="34" charset="0"/>
                <a:cs typeface="Segoe UI" panose="020B0502040204020203" pitchFamily="34" charset="0"/>
              </a:rPr>
              <a:t>To </a:t>
            </a:r>
            <a:r>
              <a:rPr lang="fr-BE" sz="2000" dirty="0" err="1" smtClean="0">
                <a:solidFill>
                  <a:schemeClr val="bg1">
                    <a:lumMod val="50000"/>
                  </a:schemeClr>
                </a:solidFill>
                <a:latin typeface="Segoe UI" panose="020B0502040204020203" pitchFamily="34" charset="0"/>
                <a:cs typeface="Segoe UI" panose="020B0502040204020203" pitchFamily="34" charset="0"/>
              </a:rPr>
              <a:t>avoid</a:t>
            </a:r>
            <a:r>
              <a:rPr lang="fr-BE" sz="2000" dirty="0" smtClean="0">
                <a:solidFill>
                  <a:schemeClr val="bg1">
                    <a:lumMod val="50000"/>
                  </a:schemeClr>
                </a:solidFill>
                <a:latin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cs typeface="Segoe UI" panose="020B0502040204020203" pitchFamily="34" charset="0"/>
              </a:rPr>
              <a:t>language</a:t>
            </a:r>
            <a:r>
              <a:rPr lang="fr-BE" sz="2000" dirty="0" smtClean="0">
                <a:solidFill>
                  <a:schemeClr val="bg1">
                    <a:lumMod val="50000"/>
                  </a:schemeClr>
                </a:solidFill>
                <a:latin typeface="Segoe UI" panose="020B0502040204020203" pitchFamily="34" charset="0"/>
                <a:cs typeface="Segoe UI" panose="020B0502040204020203" pitchFamily="34" charset="0"/>
              </a:rPr>
              <a:t> issues: </a:t>
            </a:r>
            <a:r>
              <a:rPr lang="fr-BE" sz="2000" dirty="0" err="1" smtClean="0">
                <a:solidFill>
                  <a:schemeClr val="bg1">
                    <a:lumMod val="50000"/>
                  </a:schemeClr>
                </a:solidFill>
                <a:latin typeface="Segoe UI" panose="020B0502040204020203" pitchFamily="34" charset="0"/>
                <a:cs typeface="Segoe UI" panose="020B0502040204020203" pitchFamily="34" charset="0"/>
              </a:rPr>
              <a:t>glossary</a:t>
            </a:r>
            <a:r>
              <a:rPr lang="fr-BE" sz="2000" dirty="0" smtClean="0">
                <a:solidFill>
                  <a:schemeClr val="bg1">
                    <a:lumMod val="50000"/>
                  </a:schemeClr>
                </a:solidFill>
                <a:latin typeface="Segoe UI" panose="020B0502040204020203" pitchFamily="34" charset="0"/>
                <a:cs typeface="Segoe UI" panose="020B0502040204020203" pitchFamily="34" charset="0"/>
              </a:rPr>
              <a:t>?</a:t>
            </a:r>
          </a:p>
          <a:p>
            <a:pPr marL="457200" indent="-457200">
              <a:buFontTx/>
              <a:buChar char="-"/>
            </a:pPr>
            <a:r>
              <a:rPr lang="fr-BE" sz="2000" dirty="0" err="1" smtClean="0">
                <a:solidFill>
                  <a:schemeClr val="bg1">
                    <a:lumMod val="50000"/>
                  </a:schemeClr>
                </a:solidFill>
                <a:latin typeface="Segoe UI" panose="020B0502040204020203" pitchFamily="34" charset="0"/>
                <a:cs typeface="Segoe UI" panose="020B0502040204020203" pitchFamily="34" charset="0"/>
              </a:rPr>
              <a:t>Standardize</a:t>
            </a:r>
            <a:r>
              <a:rPr lang="fr-BE" sz="2000" dirty="0" smtClean="0">
                <a:solidFill>
                  <a:schemeClr val="bg1">
                    <a:lumMod val="50000"/>
                  </a:schemeClr>
                </a:solidFill>
                <a:latin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cs typeface="Segoe UI" panose="020B0502040204020203" pitchFamily="34" charset="0"/>
              </a:rPr>
              <a:t>sea</a:t>
            </a:r>
            <a:r>
              <a:rPr lang="fr-BE" sz="2000" dirty="0" smtClean="0">
                <a:solidFill>
                  <a:schemeClr val="bg1">
                    <a:lumMod val="50000"/>
                  </a:schemeClr>
                </a:solidFill>
                <a:latin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cs typeface="Segoe UI" panose="020B0502040204020203" pitchFamily="34" charset="0"/>
              </a:rPr>
              <a:t>ice</a:t>
            </a:r>
            <a:r>
              <a:rPr lang="fr-BE" sz="2000" dirty="0" smtClean="0">
                <a:solidFill>
                  <a:schemeClr val="bg1">
                    <a:lumMod val="50000"/>
                  </a:schemeClr>
                </a:solidFill>
                <a:latin typeface="Segoe UI" panose="020B0502040204020203" pitchFamily="34" charset="0"/>
                <a:cs typeface="Segoe UI" panose="020B0502040204020203" pitchFamily="34" charset="0"/>
              </a:rPr>
              <a:t> output (</a:t>
            </a:r>
            <a:r>
              <a:rPr lang="fr-BE" sz="2000" dirty="0" err="1" smtClean="0">
                <a:solidFill>
                  <a:schemeClr val="bg1">
                    <a:lumMod val="50000"/>
                  </a:schemeClr>
                </a:solidFill>
                <a:latin typeface="Segoe UI" panose="020B0502040204020203" pitchFamily="34" charset="0"/>
                <a:cs typeface="Segoe UI" panose="020B0502040204020203" pitchFamily="34" charset="0"/>
              </a:rPr>
              <a:t>e.g</a:t>
            </a:r>
            <a:r>
              <a:rPr lang="fr-BE" sz="2000" dirty="0" smtClean="0">
                <a:solidFill>
                  <a:schemeClr val="bg1">
                    <a:lumMod val="50000"/>
                  </a:schemeClr>
                </a:solidFill>
                <a:latin typeface="Segoe UI" panose="020B0502040204020203" pitchFamily="34" charset="0"/>
                <a:cs typeface="Segoe UI" panose="020B0502040204020203" pitchFamily="34" charset="0"/>
              </a:rPr>
              <a:t>. CMIP6), </a:t>
            </a:r>
            <a:r>
              <a:rPr lang="fr-BE" sz="2000" dirty="0" err="1" smtClean="0">
                <a:solidFill>
                  <a:schemeClr val="bg1">
                    <a:lumMod val="50000"/>
                  </a:schemeClr>
                </a:solidFill>
                <a:latin typeface="Segoe UI" panose="020B0502040204020203" pitchFamily="34" charset="0"/>
                <a:cs typeface="Segoe UI" panose="020B0502040204020203" pitchFamily="34" charset="0"/>
              </a:rPr>
              <a:t>obs</a:t>
            </a:r>
            <a:r>
              <a:rPr lang="fr-BE" sz="2000" dirty="0" smtClean="0">
                <a:solidFill>
                  <a:schemeClr val="bg1">
                    <a:lumMod val="50000"/>
                  </a:schemeClr>
                </a:solidFill>
                <a:latin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cs typeface="Segoe UI" panose="020B0502040204020203" pitchFamily="34" charset="0"/>
              </a:rPr>
              <a:t>e.g</a:t>
            </a:r>
            <a:r>
              <a:rPr lang="fr-BE" sz="2000" dirty="0" smtClean="0">
                <a:solidFill>
                  <a:schemeClr val="bg1">
                    <a:lumMod val="50000"/>
                  </a:schemeClr>
                </a:solidFill>
                <a:latin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cs typeface="Segoe UI" panose="020B0502040204020203" pitchFamily="34" charset="0"/>
              </a:rPr>
              <a:t>ASPeCT</a:t>
            </a:r>
            <a:r>
              <a:rPr lang="fr-BE" sz="2000" dirty="0" smtClean="0">
                <a:solidFill>
                  <a:schemeClr val="bg1">
                    <a:lumMod val="50000"/>
                  </a:schemeClr>
                </a:solidFill>
                <a:latin typeface="Segoe UI" panose="020B0502040204020203" pitchFamily="34" charset="0"/>
                <a:cs typeface="Segoe UI" panose="020B0502040204020203" pitchFamily="34" charset="0"/>
              </a:rPr>
              <a:t>)</a:t>
            </a:r>
          </a:p>
          <a:p>
            <a:pPr marL="457200" indent="-457200">
              <a:buFontTx/>
              <a:buChar char="-"/>
            </a:pPr>
            <a:r>
              <a:rPr lang="fr-BE" sz="2000" dirty="0" smtClean="0">
                <a:solidFill>
                  <a:schemeClr val="bg1">
                    <a:lumMod val="50000"/>
                  </a:schemeClr>
                </a:solidFill>
                <a:latin typeface="Segoe UI" panose="020B0502040204020203" pitchFamily="34" charset="0"/>
                <a:cs typeface="Segoe UI" panose="020B0502040204020203" pitchFamily="34" charset="0"/>
              </a:rPr>
              <a:t>Read the </a:t>
            </a:r>
            <a:r>
              <a:rPr lang="fr-BE" sz="2000" dirty="0" err="1" smtClean="0">
                <a:solidFill>
                  <a:schemeClr val="bg1">
                    <a:lumMod val="50000"/>
                  </a:schemeClr>
                </a:solidFill>
                <a:latin typeface="Segoe UI" panose="020B0502040204020203" pitchFamily="34" charset="0"/>
                <a:cs typeface="Segoe UI" panose="020B0502040204020203" pitchFamily="34" charset="0"/>
              </a:rPr>
              <a:t>god</a:t>
            </a:r>
            <a:r>
              <a:rPr lang="fr-BE" sz="2000" dirty="0" smtClean="0">
                <a:solidFill>
                  <a:schemeClr val="bg1">
                    <a:lumMod val="50000"/>
                  </a:schemeClr>
                </a:solidFill>
                <a:latin typeface="Segoe UI" panose="020B0502040204020203" pitchFamily="34" charset="0"/>
                <a:cs typeface="Segoe UI" panose="020B0502040204020203" pitchFamily="34" charset="0"/>
              </a:rPr>
              <a:t>-damned </a:t>
            </a:r>
            <a:r>
              <a:rPr lang="fr-BE" sz="2000" dirty="0" err="1" smtClean="0">
                <a:solidFill>
                  <a:schemeClr val="bg1">
                    <a:lumMod val="50000"/>
                  </a:schemeClr>
                </a:solidFill>
                <a:latin typeface="Segoe UI" panose="020B0502040204020203" pitchFamily="34" charset="0"/>
                <a:cs typeface="Segoe UI" panose="020B0502040204020203" pitchFamily="34" charset="0"/>
              </a:rPr>
              <a:t>meta</a:t>
            </a:r>
            <a:r>
              <a:rPr lang="fr-BE" sz="2000" dirty="0" smtClean="0">
                <a:solidFill>
                  <a:schemeClr val="bg1">
                    <a:lumMod val="50000"/>
                  </a:schemeClr>
                </a:solidFill>
                <a:latin typeface="Segoe UI" panose="020B0502040204020203" pitchFamily="34" charset="0"/>
                <a:cs typeface="Segoe UI" panose="020B0502040204020203" pitchFamily="34" charset="0"/>
              </a:rPr>
              <a:t>-data!</a:t>
            </a:r>
          </a:p>
          <a:p>
            <a:pPr marL="457200" indent="-457200">
              <a:buFontTx/>
              <a:buChar char="-"/>
            </a:pPr>
            <a:endParaRPr lang="fr-BE" sz="2400" dirty="0" smtClean="0">
              <a:solidFill>
                <a:schemeClr val="bg1">
                  <a:lumMod val="50000"/>
                </a:schemeClr>
              </a:solidFill>
              <a:latin typeface="Segoe UI" panose="020B0502040204020203" pitchFamily="34" charset="0"/>
              <a:cs typeface="Segoe UI" panose="020B0502040204020203" pitchFamily="34" charset="0"/>
            </a:endParaRPr>
          </a:p>
          <a:p>
            <a:pPr marL="457200" indent="-457200">
              <a:buFontTx/>
              <a:buChar char="-"/>
            </a:pPr>
            <a:endParaRPr lang="fr-BE" sz="2800" dirty="0" smtClean="0">
              <a:solidFill>
                <a:schemeClr val="bg1">
                  <a:lumMod val="50000"/>
                </a:schemeClr>
              </a:solidFill>
              <a:latin typeface="Segoe UI" panose="020B0502040204020203" pitchFamily="34" charset="0"/>
              <a:cs typeface="Segoe UI" panose="020B0502040204020203" pitchFamily="34" charset="0"/>
            </a:endParaRPr>
          </a:p>
          <a:p>
            <a:endParaRPr lang="fr-BE" sz="2800" dirty="0">
              <a:solidFill>
                <a:schemeClr val="bg1">
                  <a:lumMod val="50000"/>
                </a:schemeClr>
              </a:solidFill>
              <a:latin typeface="Segoe UI" panose="020B0502040204020203" pitchFamily="34" charset="0"/>
              <a:cs typeface="Segoe UI" panose="020B0502040204020203" pitchFamily="34" charset="0"/>
            </a:endParaRPr>
          </a:p>
        </p:txBody>
      </p:sp>
      <p:sp>
        <p:nvSpPr>
          <p:cNvPr id="6" name="ZoneTexte 5"/>
          <p:cNvSpPr txBox="1"/>
          <p:nvPr/>
        </p:nvSpPr>
        <p:spPr>
          <a:xfrm>
            <a:off x="1043713" y="4216403"/>
            <a:ext cx="6197599" cy="523220"/>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Blending</a:t>
            </a:r>
            <a:r>
              <a:rPr lang="fr-BE" sz="2800" dirty="0" smtClean="0">
                <a:latin typeface="Segoe UI" panose="020B0502040204020203" pitchFamily="34" charset="0"/>
                <a:cs typeface="Segoe UI" panose="020B0502040204020203" pitchFamily="34" charset="0"/>
              </a:rPr>
              <a:t> observations and </a:t>
            </a:r>
            <a:r>
              <a:rPr lang="fr-BE" sz="2800" dirty="0" err="1" smtClean="0">
                <a:latin typeface="Segoe UI" panose="020B0502040204020203" pitchFamily="34" charset="0"/>
                <a:cs typeface="Segoe UI" panose="020B0502040204020203" pitchFamily="34" charset="0"/>
              </a:rPr>
              <a:t>models</a:t>
            </a:r>
            <a:endParaRPr lang="fr-BE"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79055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39091" y="2392218"/>
            <a:ext cx="6197599" cy="523220"/>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Blending</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observers</a:t>
            </a:r>
            <a:r>
              <a:rPr lang="fr-BE" sz="2800" dirty="0" smtClean="0">
                <a:latin typeface="Segoe UI" panose="020B0502040204020203" pitchFamily="34" charset="0"/>
                <a:cs typeface="Segoe UI" panose="020B0502040204020203" pitchFamily="34" charset="0"/>
              </a:rPr>
              <a:t> and </a:t>
            </a:r>
            <a:r>
              <a:rPr lang="fr-BE" sz="2800" dirty="0" err="1" smtClean="0">
                <a:latin typeface="Segoe UI" panose="020B0502040204020203" pitchFamily="34" charset="0"/>
                <a:cs typeface="Segoe UI" panose="020B0502040204020203" pitchFamily="34" charset="0"/>
              </a:rPr>
              <a:t>modelers</a:t>
            </a:r>
            <a:endParaRPr lang="fr-BE" sz="2800" dirty="0">
              <a:latin typeface="Segoe UI" panose="020B0502040204020203" pitchFamily="34" charset="0"/>
              <a:cs typeface="Segoe UI" panose="020B0502040204020203" pitchFamily="34" charset="0"/>
            </a:endParaRPr>
          </a:p>
        </p:txBody>
      </p:sp>
      <p:sp>
        <p:nvSpPr>
          <p:cNvPr id="6" name="ZoneTexte 5"/>
          <p:cNvSpPr txBox="1"/>
          <p:nvPr/>
        </p:nvSpPr>
        <p:spPr>
          <a:xfrm>
            <a:off x="1043713" y="4216403"/>
            <a:ext cx="6197599" cy="523220"/>
          </a:xfrm>
          <a:prstGeom prst="rect">
            <a:avLst/>
          </a:prstGeom>
          <a:noFill/>
        </p:spPr>
        <p:txBody>
          <a:bodyPr wrap="square" rtlCol="0">
            <a:spAutoFit/>
          </a:bodyPr>
          <a:lstStyle/>
          <a:p>
            <a:r>
              <a:rPr lang="fr-BE" sz="2800" b="1" dirty="0" err="1" smtClean="0">
                <a:latin typeface="Segoe UI" panose="020B0502040204020203" pitchFamily="34" charset="0"/>
                <a:cs typeface="Segoe UI" panose="020B0502040204020203" pitchFamily="34" charset="0"/>
              </a:rPr>
              <a:t>Blending</a:t>
            </a:r>
            <a:r>
              <a:rPr lang="fr-BE" sz="2800" b="1" dirty="0" smtClean="0">
                <a:latin typeface="Segoe UI" panose="020B0502040204020203" pitchFamily="34" charset="0"/>
                <a:cs typeface="Segoe UI" panose="020B0502040204020203" pitchFamily="34" charset="0"/>
              </a:rPr>
              <a:t> observations and </a:t>
            </a:r>
            <a:r>
              <a:rPr lang="fr-BE" sz="2800" b="1" dirty="0" err="1" smtClean="0">
                <a:latin typeface="Segoe UI" panose="020B0502040204020203" pitchFamily="34" charset="0"/>
                <a:cs typeface="Segoe UI" panose="020B0502040204020203" pitchFamily="34" charset="0"/>
              </a:rPr>
              <a:t>models</a:t>
            </a:r>
            <a:endParaRPr lang="fr-BE" sz="28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50168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0" y="4870229"/>
            <a:ext cx="4572000" cy="1985555"/>
          </a:xfrm>
          <a:prstGeom prst="rect">
            <a:avLst/>
          </a:prstGeom>
          <a:gradFill>
            <a:gsLst>
              <a:gs pos="0">
                <a:schemeClr val="accent1">
                  <a:lumMod val="75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9" name="Rectangle 28"/>
          <p:cNvSpPr/>
          <p:nvPr/>
        </p:nvSpPr>
        <p:spPr>
          <a:xfrm rot="5400000">
            <a:off x="6814464" y="1685148"/>
            <a:ext cx="3625686" cy="7938894"/>
          </a:xfrm>
          <a:prstGeom prst="rect">
            <a:avLst/>
          </a:prstGeom>
          <a:gradFill flip="none" rotWithShape="1">
            <a:gsLst>
              <a:gs pos="87000">
                <a:schemeClr val="bg1"/>
              </a:gs>
              <a:gs pos="36000">
                <a:schemeClr val="bg1"/>
              </a:gs>
              <a:gs pos="65000">
                <a:srgbClr val="00B0F0"/>
              </a:gs>
              <a:gs pos="0">
                <a:schemeClr val="bg1"/>
              </a:gs>
              <a:gs pos="100000">
                <a:schemeClr val="bg1"/>
              </a:gs>
            </a:gsLst>
            <a:lin ang="0" scaled="1"/>
            <a:tileRect/>
          </a:gradFill>
          <a:ln>
            <a:noFill/>
          </a:ln>
          <a:effectLst/>
          <a:scene3d>
            <a:camera prst="orthographicFront">
              <a:rot lat="3090000" lon="42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3" name="Forme libre 42"/>
          <p:cNvSpPr/>
          <p:nvPr/>
        </p:nvSpPr>
        <p:spPr>
          <a:xfrm>
            <a:off x="5068099" y="4682878"/>
            <a:ext cx="1572405" cy="1154725"/>
          </a:xfrm>
          <a:custGeom>
            <a:avLst/>
            <a:gdLst>
              <a:gd name="connsiteX0" fmla="*/ 0 w 1818640"/>
              <a:gd name="connsiteY0" fmla="*/ 1148082 h 1155896"/>
              <a:gd name="connsiteX1" fmla="*/ 487680 w 1818640"/>
              <a:gd name="connsiteY1" fmla="*/ 965202 h 1155896"/>
              <a:gd name="connsiteX2" fmla="*/ 904240 w 1818640"/>
              <a:gd name="connsiteY2" fmla="*/ 2 h 1155896"/>
              <a:gd name="connsiteX3" fmla="*/ 1346200 w 1818640"/>
              <a:gd name="connsiteY3" fmla="*/ 975362 h 1155896"/>
              <a:gd name="connsiteX4" fmla="*/ 1818640 w 1818640"/>
              <a:gd name="connsiteY4" fmla="*/ 1153162 h 115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640" h="1155896">
                <a:moveTo>
                  <a:pt x="0" y="1148082"/>
                </a:moveTo>
                <a:cubicBezTo>
                  <a:pt x="168486" y="1152315"/>
                  <a:pt x="336973" y="1156549"/>
                  <a:pt x="487680" y="965202"/>
                </a:cubicBezTo>
                <a:cubicBezTo>
                  <a:pt x="638387" y="773855"/>
                  <a:pt x="761153" y="-1691"/>
                  <a:pt x="904240" y="2"/>
                </a:cubicBezTo>
                <a:cubicBezTo>
                  <a:pt x="1047327" y="1695"/>
                  <a:pt x="1193800" y="783169"/>
                  <a:pt x="1346200" y="975362"/>
                </a:cubicBezTo>
                <a:cubicBezTo>
                  <a:pt x="1498600" y="1167555"/>
                  <a:pt x="1658620" y="1160358"/>
                  <a:pt x="1818640" y="1153162"/>
                </a:cubicBezTo>
              </a:path>
            </a:pathLst>
          </a:custGeom>
          <a:noFill/>
          <a:ln w="50800">
            <a:solidFill>
              <a:srgbClr val="00B0F0"/>
            </a:solidFill>
          </a:ln>
          <a:effectLst/>
          <a:scene3d>
            <a:camera prst="orthographicFront">
              <a:rot lat="19860000" lon="27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cxnSp>
        <p:nvCxnSpPr>
          <p:cNvPr id="24" name="Connecteur droit avec flèche 23"/>
          <p:cNvCxnSpPr/>
          <p:nvPr/>
        </p:nvCxnSpPr>
        <p:spPr>
          <a:xfrm flipV="1">
            <a:off x="4758103" y="4909995"/>
            <a:ext cx="2899068" cy="1388011"/>
          </a:xfrm>
          <a:prstGeom prst="straightConnector1">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48641" y="4720012"/>
            <a:ext cx="1635853" cy="640080"/>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6" name="Rectangle 5"/>
          <p:cNvSpPr/>
          <p:nvPr/>
        </p:nvSpPr>
        <p:spPr>
          <a:xfrm>
            <a:off x="2718574" y="4608974"/>
            <a:ext cx="1237973" cy="940526"/>
          </a:xfrm>
          <a:prstGeom prst="rect">
            <a:avLst/>
          </a:prstGeom>
          <a:gradFill flip="none" rotWithShape="1">
            <a:gsLst>
              <a:gs pos="77000">
                <a:schemeClr val="bg1"/>
              </a:gs>
              <a:gs pos="39000">
                <a:srgbClr val="FFC000"/>
              </a:gs>
              <a:gs pos="0">
                <a:srgbClr val="FF7700"/>
              </a:gs>
              <a:gs pos="100000">
                <a:schemeClr val="bg1"/>
              </a:gs>
            </a:gsLst>
            <a:lin ang="162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1" name="ZoneTexte 10"/>
          <p:cNvSpPr txBox="1"/>
          <p:nvPr/>
        </p:nvSpPr>
        <p:spPr>
          <a:xfrm>
            <a:off x="3606848" y="4116567"/>
            <a:ext cx="1489166" cy="461665"/>
          </a:xfrm>
          <a:prstGeom prst="rect">
            <a:avLst/>
          </a:prstGeom>
          <a:noFill/>
        </p:spPr>
        <p:txBody>
          <a:bodyPr wrap="square" rtlCol="0">
            <a:spAutoFit/>
          </a:bodyPr>
          <a:lstStyle/>
          <a:p>
            <a:r>
              <a:rPr lang="fr-BE" sz="2400" dirty="0" err="1" smtClean="0">
                <a:solidFill>
                  <a:srgbClr val="77933C"/>
                </a:solidFill>
              </a:rPr>
              <a:t>thickness</a:t>
            </a:r>
            <a:endParaRPr lang="fr-BE" sz="2400" dirty="0">
              <a:solidFill>
                <a:srgbClr val="77933C"/>
              </a:solidFill>
            </a:endParaRPr>
          </a:p>
        </p:txBody>
      </p:sp>
      <p:sp>
        <p:nvSpPr>
          <p:cNvPr id="13" name="ZoneTexte 12"/>
          <p:cNvSpPr txBox="1"/>
          <p:nvPr/>
        </p:nvSpPr>
        <p:spPr>
          <a:xfrm>
            <a:off x="2756261" y="4674285"/>
            <a:ext cx="1197224" cy="830997"/>
          </a:xfrm>
          <a:prstGeom prst="rect">
            <a:avLst/>
          </a:prstGeom>
          <a:noFill/>
        </p:spPr>
        <p:txBody>
          <a:bodyPr wrap="square" rtlCol="0">
            <a:spAutoFit/>
          </a:bodyPr>
          <a:lstStyle/>
          <a:p>
            <a:pPr algn="ctr"/>
            <a:r>
              <a:rPr lang="fr-BE" sz="2400" dirty="0" err="1" smtClean="0">
                <a:solidFill>
                  <a:srgbClr val="FF0000"/>
                </a:solidFill>
              </a:rPr>
              <a:t>heat</a:t>
            </a:r>
            <a:r>
              <a:rPr lang="fr-BE" sz="2400" dirty="0" smtClean="0">
                <a:solidFill>
                  <a:srgbClr val="FF0000"/>
                </a:solidFill>
              </a:rPr>
              <a:t> content</a:t>
            </a:r>
            <a:endParaRPr lang="fr-BE" sz="2400" dirty="0">
              <a:solidFill>
                <a:srgbClr val="FF0000"/>
              </a:solidFill>
            </a:endParaRPr>
          </a:p>
        </p:txBody>
      </p:sp>
      <p:sp>
        <p:nvSpPr>
          <p:cNvPr id="50" name="Rectangle 49"/>
          <p:cNvSpPr/>
          <p:nvPr/>
        </p:nvSpPr>
        <p:spPr>
          <a:xfrm rot="5400000">
            <a:off x="6650520" y="1903616"/>
            <a:ext cx="3497138" cy="7556293"/>
          </a:xfrm>
          <a:prstGeom prst="rect">
            <a:avLst/>
          </a:prstGeom>
          <a:gradFill flip="none" rotWithShape="1">
            <a:gsLst>
              <a:gs pos="75000">
                <a:schemeClr val="bg1">
                  <a:alpha val="76000"/>
                </a:schemeClr>
              </a:gs>
              <a:gs pos="49000">
                <a:srgbClr val="604A7B">
                  <a:alpha val="66000"/>
                </a:srgbClr>
              </a:gs>
              <a:gs pos="13000">
                <a:schemeClr val="bg1">
                  <a:alpha val="66000"/>
                </a:schemeClr>
              </a:gs>
              <a:gs pos="100000">
                <a:schemeClr val="bg1">
                  <a:alpha val="37000"/>
                </a:schemeClr>
              </a:gs>
            </a:gsLst>
            <a:lin ang="5400000" scaled="1"/>
            <a:tileRect/>
          </a:gradFill>
          <a:ln>
            <a:noFill/>
          </a:ln>
          <a:effectLst/>
          <a:scene3d>
            <a:camera prst="orthographicFront">
              <a:rot lat="3150000" lon="42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4" name="Ellipse 13"/>
          <p:cNvSpPr/>
          <p:nvPr/>
        </p:nvSpPr>
        <p:spPr>
          <a:xfrm>
            <a:off x="770709" y="4870229"/>
            <a:ext cx="169817" cy="104505"/>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5" name="Ellipse 14"/>
          <p:cNvSpPr/>
          <p:nvPr/>
        </p:nvSpPr>
        <p:spPr>
          <a:xfrm>
            <a:off x="1680755" y="5022629"/>
            <a:ext cx="99277" cy="159369"/>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6" name="Ellipse 15"/>
          <p:cNvSpPr/>
          <p:nvPr/>
        </p:nvSpPr>
        <p:spPr>
          <a:xfrm>
            <a:off x="1015421" y="5139740"/>
            <a:ext cx="179395" cy="159369"/>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7" name="Ellipse 16"/>
          <p:cNvSpPr/>
          <p:nvPr/>
        </p:nvSpPr>
        <p:spPr>
          <a:xfrm>
            <a:off x="1254482" y="4815366"/>
            <a:ext cx="234685" cy="548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8" name="Ellipse 17"/>
          <p:cNvSpPr/>
          <p:nvPr/>
        </p:nvSpPr>
        <p:spPr>
          <a:xfrm>
            <a:off x="1947550" y="4871973"/>
            <a:ext cx="52698" cy="2072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9" name="ZoneTexte 18"/>
          <p:cNvSpPr txBox="1"/>
          <p:nvPr/>
        </p:nvSpPr>
        <p:spPr>
          <a:xfrm>
            <a:off x="712478" y="3889015"/>
            <a:ext cx="1197224" cy="830997"/>
          </a:xfrm>
          <a:prstGeom prst="rect">
            <a:avLst/>
          </a:prstGeom>
          <a:noFill/>
        </p:spPr>
        <p:txBody>
          <a:bodyPr wrap="square" rtlCol="0">
            <a:spAutoFit/>
          </a:bodyPr>
          <a:lstStyle/>
          <a:p>
            <a:pPr algn="ctr"/>
            <a:r>
              <a:rPr lang="fr-BE" sz="2400" dirty="0" err="1" smtClean="0">
                <a:solidFill>
                  <a:srgbClr val="00B0F0"/>
                </a:solidFill>
              </a:rPr>
              <a:t>brine</a:t>
            </a:r>
            <a:r>
              <a:rPr lang="fr-BE" sz="2400" dirty="0" smtClean="0">
                <a:solidFill>
                  <a:srgbClr val="00B0F0"/>
                </a:solidFill>
              </a:rPr>
              <a:t> content</a:t>
            </a:r>
            <a:endParaRPr lang="fr-BE" sz="2400" dirty="0">
              <a:solidFill>
                <a:srgbClr val="00B0F0"/>
              </a:solidFill>
            </a:endParaRPr>
          </a:p>
        </p:txBody>
      </p:sp>
      <p:cxnSp>
        <p:nvCxnSpPr>
          <p:cNvPr id="21" name="Connecteur droit avec flèche 20"/>
          <p:cNvCxnSpPr/>
          <p:nvPr/>
        </p:nvCxnSpPr>
        <p:spPr>
          <a:xfrm>
            <a:off x="4758103" y="6298004"/>
            <a:ext cx="4263977" cy="0"/>
          </a:xfrm>
          <a:prstGeom prst="straightConnector1">
            <a:avLst/>
          </a:prstGeom>
          <a:ln w="7302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7138526" y="6456905"/>
            <a:ext cx="3077954" cy="338554"/>
          </a:xfrm>
          <a:prstGeom prst="rect">
            <a:avLst/>
          </a:prstGeom>
          <a:noFill/>
        </p:spPr>
        <p:txBody>
          <a:bodyPr wrap="square" rtlCol="0">
            <a:spAutoFit/>
          </a:bodyPr>
          <a:lstStyle/>
          <a:p>
            <a:r>
              <a:rPr lang="fr-BE" sz="1600" dirty="0" err="1" smtClean="0">
                <a:solidFill>
                  <a:schemeClr val="tx1">
                    <a:lumMod val="50000"/>
                    <a:lumOff val="50000"/>
                  </a:schemeClr>
                </a:solidFill>
                <a:latin typeface="Segoe UI" panose="020B0502040204020203" pitchFamily="34" charset="0"/>
                <a:cs typeface="Segoe UI" panose="020B0502040204020203" pitchFamily="34" charset="0"/>
              </a:rPr>
              <a:t>Whole</a:t>
            </a:r>
            <a:r>
              <a:rPr lang="fr-BE" sz="1600" dirty="0" smtClean="0">
                <a:solidFill>
                  <a:schemeClr val="tx1">
                    <a:lumMod val="50000"/>
                    <a:lumOff val="50000"/>
                  </a:schemeClr>
                </a:solidFill>
                <a:latin typeface="Segoe UI" panose="020B0502040204020203" pitchFamily="34" charset="0"/>
                <a:cs typeface="Segoe UI" panose="020B0502040204020203" pitchFamily="34" charset="0"/>
              </a:rPr>
              <a:t> </a:t>
            </a:r>
            <a:r>
              <a:rPr lang="fr-BE" sz="1600" dirty="0" err="1" smtClean="0">
                <a:solidFill>
                  <a:schemeClr val="tx1">
                    <a:lumMod val="50000"/>
                    <a:lumOff val="50000"/>
                  </a:schemeClr>
                </a:solidFill>
                <a:latin typeface="Segoe UI" panose="020B0502040204020203" pitchFamily="34" charset="0"/>
                <a:cs typeface="Segoe UI" panose="020B0502040204020203" pitchFamily="34" charset="0"/>
              </a:rPr>
              <a:t>sea</a:t>
            </a:r>
            <a:r>
              <a:rPr lang="fr-BE" sz="1600" dirty="0" smtClean="0">
                <a:solidFill>
                  <a:schemeClr val="tx1">
                    <a:lumMod val="50000"/>
                    <a:lumOff val="50000"/>
                  </a:schemeClr>
                </a:solidFill>
                <a:latin typeface="Segoe UI" panose="020B0502040204020203" pitchFamily="34" charset="0"/>
                <a:cs typeface="Segoe UI" panose="020B0502040204020203" pitchFamily="34" charset="0"/>
              </a:rPr>
              <a:t> </a:t>
            </a:r>
            <a:r>
              <a:rPr lang="fr-BE" sz="1600" dirty="0" err="1" smtClean="0">
                <a:solidFill>
                  <a:schemeClr val="tx1">
                    <a:lumMod val="50000"/>
                    <a:lumOff val="50000"/>
                  </a:schemeClr>
                </a:solidFill>
                <a:latin typeface="Segoe UI" panose="020B0502040204020203" pitchFamily="34" charset="0"/>
                <a:cs typeface="Segoe UI" panose="020B0502040204020203" pitchFamily="34" charset="0"/>
              </a:rPr>
              <a:t>ice</a:t>
            </a:r>
            <a:r>
              <a:rPr lang="fr-BE" sz="1600" dirty="0" smtClean="0">
                <a:solidFill>
                  <a:schemeClr val="tx1">
                    <a:lumMod val="50000"/>
                    <a:lumOff val="50000"/>
                  </a:schemeClr>
                </a:solidFill>
                <a:latin typeface="Segoe UI" panose="020B0502040204020203" pitchFamily="34" charset="0"/>
                <a:cs typeface="Segoe UI" panose="020B0502040204020203" pitchFamily="34" charset="0"/>
              </a:rPr>
              <a:t> state</a:t>
            </a:r>
            <a:endParaRPr lang="fr-BE" sz="16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2" name="Arc 1"/>
          <p:cNvSpPr/>
          <p:nvPr/>
        </p:nvSpPr>
        <p:spPr>
          <a:xfrm>
            <a:off x="6652064" y="5305386"/>
            <a:ext cx="657834" cy="707129"/>
          </a:xfrm>
          <a:prstGeom prst="arc">
            <a:avLst/>
          </a:prstGeom>
          <a:ln>
            <a:solidFill>
              <a:schemeClr val="tx1"/>
            </a:solidFill>
            <a:headEnd type="triangle"/>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BE"/>
          </a:p>
        </p:txBody>
      </p:sp>
      <p:sp>
        <p:nvSpPr>
          <p:cNvPr id="12" name="ZoneTexte 11"/>
          <p:cNvSpPr txBox="1"/>
          <p:nvPr/>
        </p:nvSpPr>
        <p:spPr>
          <a:xfrm>
            <a:off x="6148387" y="4030312"/>
            <a:ext cx="1332679" cy="646331"/>
          </a:xfrm>
          <a:prstGeom prst="rect">
            <a:avLst/>
          </a:prstGeom>
          <a:noFill/>
        </p:spPr>
        <p:txBody>
          <a:bodyPr wrap="square" rtlCol="0">
            <a:spAutoFit/>
          </a:bodyPr>
          <a:lstStyle/>
          <a:p>
            <a:pPr algn="ctr"/>
            <a:r>
              <a:rPr lang="fr-BE" dirty="0" err="1" smtClean="0">
                <a:solidFill>
                  <a:srgbClr val="E46C0A"/>
                </a:solidFill>
              </a:rPr>
              <a:t>Updated</a:t>
            </a:r>
            <a:r>
              <a:rPr lang="fr-BE" dirty="0" smtClean="0">
                <a:solidFill>
                  <a:srgbClr val="E46C0A"/>
                </a:solidFill>
              </a:rPr>
              <a:t> </a:t>
            </a:r>
            <a:r>
              <a:rPr lang="fr-BE" dirty="0" err="1" smtClean="0">
                <a:solidFill>
                  <a:srgbClr val="E46C0A"/>
                </a:solidFill>
              </a:rPr>
              <a:t>whole</a:t>
            </a:r>
            <a:r>
              <a:rPr lang="fr-BE" dirty="0" smtClean="0">
                <a:solidFill>
                  <a:srgbClr val="E46C0A"/>
                </a:solidFill>
              </a:rPr>
              <a:t> state </a:t>
            </a:r>
            <a:endParaRPr lang="fr-BE" dirty="0">
              <a:solidFill>
                <a:srgbClr val="E46C0A"/>
              </a:solidFill>
            </a:endParaRPr>
          </a:p>
        </p:txBody>
      </p:sp>
      <p:pic>
        <p:nvPicPr>
          <p:cNvPr id="31" name="Imag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206094">
            <a:off x="999389" y="2523253"/>
            <a:ext cx="1181274" cy="1068772"/>
          </a:xfrm>
          <a:prstGeom prst="rect">
            <a:avLst/>
          </a:prstGeom>
        </p:spPr>
      </p:pic>
      <p:grpSp>
        <p:nvGrpSpPr>
          <p:cNvPr id="32" name="Groupe 31"/>
          <p:cNvGrpSpPr/>
          <p:nvPr/>
        </p:nvGrpSpPr>
        <p:grpSpPr>
          <a:xfrm>
            <a:off x="2815586" y="3476117"/>
            <a:ext cx="714293" cy="1349894"/>
            <a:chOff x="-3270796" y="241502"/>
            <a:chExt cx="3056698" cy="5760405"/>
          </a:xfrm>
        </p:grpSpPr>
        <p:sp>
          <p:nvSpPr>
            <p:cNvPr id="33" name="Ellipse 32"/>
            <p:cNvSpPr/>
            <p:nvPr/>
          </p:nvSpPr>
          <p:spPr>
            <a:xfrm>
              <a:off x="-2108915" y="241502"/>
              <a:ext cx="960792" cy="960792"/>
            </a:xfrm>
            <a:prstGeom prst="ellipse">
              <a:avLst/>
            </a:prstGeom>
            <a:noFill/>
            <a:ln w="349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cxnSp>
          <p:nvCxnSpPr>
            <p:cNvPr id="34" name="Connecteur droit 33"/>
            <p:cNvCxnSpPr>
              <a:stCxn id="33" idx="3"/>
            </p:cNvCxnSpPr>
            <p:nvPr/>
          </p:nvCxnSpPr>
          <p:spPr>
            <a:xfrm flipH="1">
              <a:off x="-2687698" y="1061589"/>
              <a:ext cx="719488" cy="10015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Connecteur droit 34"/>
            <p:cNvCxnSpPr/>
            <p:nvPr/>
          </p:nvCxnSpPr>
          <p:spPr>
            <a:xfrm flipH="1">
              <a:off x="-3270796" y="3885775"/>
              <a:ext cx="576532" cy="11637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Connecteur droit 35"/>
            <p:cNvCxnSpPr/>
            <p:nvPr/>
          </p:nvCxnSpPr>
          <p:spPr>
            <a:xfrm>
              <a:off x="-2694264" y="3885775"/>
              <a:ext cx="534080" cy="11637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Connecteur droit 36"/>
            <p:cNvCxnSpPr/>
            <p:nvPr/>
          </p:nvCxnSpPr>
          <p:spPr>
            <a:xfrm>
              <a:off x="-2327954" y="1544394"/>
              <a:ext cx="1758615" cy="3782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p:nvCxnSpPr>
          <p:spPr>
            <a:xfrm>
              <a:off x="-2327954" y="1544394"/>
              <a:ext cx="1758615" cy="11406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flipH="1">
              <a:off x="-569340" y="1922667"/>
              <a:ext cx="1" cy="4079240"/>
            </a:xfrm>
            <a:prstGeom prst="line">
              <a:avLst/>
            </a:prstGeom>
            <a:ln w="476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Connecteur droit 39"/>
            <p:cNvCxnSpPr/>
            <p:nvPr/>
          </p:nvCxnSpPr>
          <p:spPr>
            <a:xfrm flipH="1">
              <a:off x="-2694265" y="2063141"/>
              <a:ext cx="6566" cy="18226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flipH="1">
              <a:off x="-790679" y="5027997"/>
              <a:ext cx="442679"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flipH="1">
              <a:off x="-761660" y="5190557"/>
              <a:ext cx="393341"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flipH="1">
              <a:off x="-730815" y="5353117"/>
              <a:ext cx="32766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flipH="1">
              <a:off x="-715575" y="5515677"/>
              <a:ext cx="292471"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Connecteur droit 47"/>
            <p:cNvCxnSpPr/>
            <p:nvPr/>
          </p:nvCxnSpPr>
          <p:spPr>
            <a:xfrm flipH="1">
              <a:off x="-660060" y="5662997"/>
              <a:ext cx="18796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flipH="1">
              <a:off x="-962305" y="1937907"/>
              <a:ext cx="748207" cy="0"/>
            </a:xfrm>
            <a:prstGeom prst="line">
              <a:avLst/>
            </a:prstGeom>
            <a:ln w="476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2" name="ZoneTexte 51"/>
          <p:cNvSpPr txBox="1"/>
          <p:nvPr/>
        </p:nvSpPr>
        <p:spPr>
          <a:xfrm>
            <a:off x="7532349" y="4557946"/>
            <a:ext cx="1756227" cy="338554"/>
          </a:xfrm>
          <a:prstGeom prst="rect">
            <a:avLst/>
          </a:prstGeom>
          <a:noFill/>
        </p:spPr>
        <p:txBody>
          <a:bodyPr wrap="square" rtlCol="0">
            <a:spAutoFit/>
          </a:bodyPr>
          <a:lstStyle/>
          <a:p>
            <a:r>
              <a:rPr lang="fr-BE" sz="1600" dirty="0" smtClean="0">
                <a:solidFill>
                  <a:schemeClr val="tx1">
                    <a:lumMod val="50000"/>
                    <a:lumOff val="50000"/>
                  </a:schemeClr>
                </a:solidFill>
                <a:latin typeface="Segoe UI" panose="020B0502040204020203" pitchFamily="34" charset="0"/>
                <a:cs typeface="Segoe UI" panose="020B0502040204020203" pitchFamily="34" charset="0"/>
              </a:rPr>
              <a:t>Observation</a:t>
            </a:r>
          </a:p>
        </p:txBody>
      </p:sp>
      <p:sp>
        <p:nvSpPr>
          <p:cNvPr id="55" name="Double flèche horizontale 54"/>
          <p:cNvSpPr/>
          <p:nvPr/>
        </p:nvSpPr>
        <p:spPr>
          <a:xfrm rot="5400000">
            <a:off x="3812285" y="4947148"/>
            <a:ext cx="930389" cy="274320"/>
          </a:xfrm>
          <a:prstGeom prst="lef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 name="ZoneTexte 3"/>
          <p:cNvSpPr txBox="1"/>
          <p:nvPr/>
        </p:nvSpPr>
        <p:spPr>
          <a:xfrm>
            <a:off x="327399" y="420048"/>
            <a:ext cx="8533571" cy="954107"/>
          </a:xfrm>
          <a:prstGeom prst="rect">
            <a:avLst/>
          </a:prstGeom>
          <a:noFill/>
        </p:spPr>
        <p:txBody>
          <a:bodyPr wrap="square" rtlCol="0">
            <a:spAutoFit/>
          </a:bodyPr>
          <a:lstStyle/>
          <a:p>
            <a:r>
              <a:rPr lang="fr-BE" sz="2800" dirty="0" smtClean="0">
                <a:latin typeface="Segoe UI" panose="020B0502040204020203" pitchFamily="34" charset="0"/>
                <a:cs typeface="Segoe UI" panose="020B0502040204020203" pitchFamily="34" charset="0"/>
              </a:rPr>
              <a:t>Data assimilation </a:t>
            </a:r>
            <a:r>
              <a:rPr lang="fr-BE" sz="2800" dirty="0" err="1" smtClean="0">
                <a:latin typeface="Segoe UI" panose="020B0502040204020203" pitchFamily="34" charset="0"/>
                <a:cs typeface="Segoe UI" panose="020B0502040204020203" pitchFamily="34" charset="0"/>
              </a:rPr>
              <a:t>consists</a:t>
            </a:r>
            <a:r>
              <a:rPr lang="fr-BE" sz="2800" dirty="0" smtClean="0">
                <a:latin typeface="Segoe UI" panose="020B0502040204020203" pitchFamily="34" charset="0"/>
                <a:cs typeface="Segoe UI" panose="020B0502040204020203" pitchFamily="34" charset="0"/>
              </a:rPr>
              <a:t> in </a:t>
            </a:r>
            <a:r>
              <a:rPr lang="fr-BE" sz="2800" dirty="0" err="1" smtClean="0">
                <a:latin typeface="Segoe UI" panose="020B0502040204020203" pitchFamily="34" charset="0"/>
                <a:cs typeface="Segoe UI" panose="020B0502040204020203" pitchFamily="34" charset="0"/>
              </a:rPr>
              <a:t>optimally</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updating</a:t>
            </a:r>
            <a:r>
              <a:rPr lang="fr-BE" sz="2800" dirty="0" smtClean="0">
                <a:latin typeface="Segoe UI" panose="020B0502040204020203" pitchFamily="34" charset="0"/>
                <a:cs typeface="Segoe UI" panose="020B0502040204020203" pitchFamily="34" charset="0"/>
              </a:rPr>
              <a:t> the </a:t>
            </a:r>
            <a:r>
              <a:rPr lang="fr-BE" sz="2800" u="sng" dirty="0" err="1" smtClean="0">
                <a:latin typeface="Segoe UI" panose="020B0502040204020203" pitchFamily="34" charset="0"/>
                <a:cs typeface="Segoe UI" panose="020B0502040204020203" pitchFamily="34" charset="0"/>
              </a:rPr>
              <a:t>whole</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sea</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ice</a:t>
            </a:r>
            <a:r>
              <a:rPr lang="fr-BE" sz="2800" dirty="0" smtClean="0">
                <a:latin typeface="Segoe UI" panose="020B0502040204020203" pitchFamily="34" charset="0"/>
                <a:cs typeface="Segoe UI" panose="020B0502040204020203" pitchFamily="34" charset="0"/>
              </a:rPr>
              <a:t> state, </a:t>
            </a:r>
            <a:r>
              <a:rPr lang="fr-BE" sz="2800" dirty="0" err="1" smtClean="0">
                <a:latin typeface="Segoe UI" panose="020B0502040204020203" pitchFamily="34" charset="0"/>
                <a:cs typeface="Segoe UI" panose="020B0502040204020203" pitchFamily="34" charset="0"/>
              </a:rPr>
              <a:t>given</a:t>
            </a:r>
            <a:r>
              <a:rPr lang="fr-BE" sz="2800" dirty="0" smtClean="0">
                <a:latin typeface="Segoe UI" panose="020B0502040204020203" pitchFamily="34" charset="0"/>
                <a:cs typeface="Segoe UI" panose="020B0502040204020203" pitchFamily="34" charset="0"/>
              </a:rPr>
              <a:t> </a:t>
            </a:r>
            <a:r>
              <a:rPr lang="fr-BE" sz="2800" u="sng" dirty="0" err="1" smtClean="0">
                <a:latin typeface="Segoe UI" panose="020B0502040204020203" pitchFamily="34" charset="0"/>
                <a:cs typeface="Segoe UI" panose="020B0502040204020203" pitchFamily="34" charset="0"/>
              </a:rPr>
              <a:t>incomplete</a:t>
            </a:r>
            <a:r>
              <a:rPr lang="fr-BE" sz="2800" u="sng" dirty="0" smtClean="0">
                <a:latin typeface="Segoe UI" panose="020B0502040204020203" pitchFamily="34" charset="0"/>
                <a:cs typeface="Segoe UI" panose="020B0502040204020203" pitchFamily="34" charset="0"/>
              </a:rPr>
              <a:t> </a:t>
            </a:r>
            <a:r>
              <a:rPr lang="fr-BE" sz="2800" dirty="0" smtClean="0">
                <a:latin typeface="Segoe UI" panose="020B0502040204020203" pitchFamily="34" charset="0"/>
                <a:cs typeface="Segoe UI" panose="020B0502040204020203" pitchFamily="34" charset="0"/>
              </a:rPr>
              <a:t>observations</a:t>
            </a:r>
          </a:p>
        </p:txBody>
      </p:sp>
      <p:sp>
        <p:nvSpPr>
          <p:cNvPr id="49" name="Double flèche horizontale 48"/>
          <p:cNvSpPr/>
          <p:nvPr/>
        </p:nvSpPr>
        <p:spPr>
          <a:xfrm>
            <a:off x="2718574" y="5756398"/>
            <a:ext cx="1234911" cy="281932"/>
          </a:xfrm>
          <a:prstGeom prst="leftRight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4" name="ZoneTexte 53"/>
          <p:cNvSpPr txBox="1"/>
          <p:nvPr/>
        </p:nvSpPr>
        <p:spPr>
          <a:xfrm>
            <a:off x="2422805" y="6068752"/>
            <a:ext cx="2039305" cy="461665"/>
          </a:xfrm>
          <a:prstGeom prst="rect">
            <a:avLst/>
          </a:prstGeom>
          <a:noFill/>
        </p:spPr>
        <p:txBody>
          <a:bodyPr wrap="square" rtlCol="0">
            <a:spAutoFit/>
          </a:bodyPr>
          <a:lstStyle/>
          <a:p>
            <a:r>
              <a:rPr lang="fr-BE" sz="2400" dirty="0" smtClean="0">
                <a:solidFill>
                  <a:schemeClr val="bg1"/>
                </a:solidFill>
              </a:rPr>
              <a:t>concentration</a:t>
            </a:r>
            <a:endParaRPr lang="fr-BE" sz="2400" dirty="0">
              <a:solidFill>
                <a:schemeClr val="bg1"/>
              </a:solidFill>
            </a:endParaRPr>
          </a:p>
        </p:txBody>
      </p:sp>
      <p:sp>
        <p:nvSpPr>
          <p:cNvPr id="56" name="ZoneTexte 55"/>
          <p:cNvSpPr txBox="1"/>
          <p:nvPr/>
        </p:nvSpPr>
        <p:spPr>
          <a:xfrm>
            <a:off x="130326" y="5729291"/>
            <a:ext cx="1969733" cy="830997"/>
          </a:xfrm>
          <a:prstGeom prst="rect">
            <a:avLst/>
          </a:prstGeom>
          <a:noFill/>
        </p:spPr>
        <p:txBody>
          <a:bodyPr wrap="square" rtlCol="0">
            <a:spAutoFit/>
          </a:bodyPr>
          <a:lstStyle/>
          <a:p>
            <a:r>
              <a:rPr lang="fr-BE" sz="2400" dirty="0" smtClean="0">
                <a:solidFill>
                  <a:srgbClr val="002060"/>
                </a:solidFill>
                <a:latin typeface="Segoe UI" panose="020B0502040204020203" pitchFamily="34" charset="0"/>
                <a:cs typeface="Segoe UI" panose="020B0502040204020203" pitchFamily="34" charset="0"/>
              </a:rPr>
              <a:t>mixed </a:t>
            </a:r>
            <a:r>
              <a:rPr lang="fr-BE" sz="2400" dirty="0">
                <a:solidFill>
                  <a:srgbClr val="002060"/>
                </a:solidFill>
                <a:latin typeface="Segoe UI" panose="020B0502040204020203" pitchFamily="34" charset="0"/>
                <a:cs typeface="Segoe UI" panose="020B0502040204020203" pitchFamily="34" charset="0"/>
              </a:rPr>
              <a:t>l</a:t>
            </a:r>
            <a:r>
              <a:rPr lang="fr-BE" sz="2400" dirty="0" smtClean="0">
                <a:solidFill>
                  <a:srgbClr val="002060"/>
                </a:solidFill>
                <a:latin typeface="Segoe UI" panose="020B0502040204020203" pitchFamily="34" charset="0"/>
                <a:cs typeface="Segoe UI" panose="020B0502040204020203" pitchFamily="34" charset="0"/>
              </a:rPr>
              <a:t>ayer </a:t>
            </a:r>
            <a:r>
              <a:rPr lang="fr-BE" sz="2400" dirty="0" err="1" smtClean="0">
                <a:solidFill>
                  <a:srgbClr val="002060"/>
                </a:solidFill>
                <a:latin typeface="Segoe UI" panose="020B0502040204020203" pitchFamily="34" charset="0"/>
                <a:cs typeface="Segoe UI" panose="020B0502040204020203" pitchFamily="34" charset="0"/>
              </a:rPr>
              <a:t>heat</a:t>
            </a:r>
            <a:r>
              <a:rPr lang="fr-BE" sz="2400" dirty="0" smtClean="0">
                <a:solidFill>
                  <a:srgbClr val="002060"/>
                </a:solidFill>
                <a:latin typeface="Segoe UI" panose="020B0502040204020203" pitchFamily="34" charset="0"/>
                <a:cs typeface="Segoe UI" panose="020B0502040204020203" pitchFamily="34" charset="0"/>
              </a:rPr>
              <a:t> content</a:t>
            </a:r>
          </a:p>
        </p:txBody>
      </p:sp>
      <p:sp>
        <p:nvSpPr>
          <p:cNvPr id="57" name="Forme libre 56"/>
          <p:cNvSpPr/>
          <p:nvPr/>
        </p:nvSpPr>
        <p:spPr>
          <a:xfrm>
            <a:off x="6295292" y="5617124"/>
            <a:ext cx="2401667" cy="660019"/>
          </a:xfrm>
          <a:custGeom>
            <a:avLst/>
            <a:gdLst>
              <a:gd name="connsiteX0" fmla="*/ 0 w 1818640"/>
              <a:gd name="connsiteY0" fmla="*/ 1148082 h 1155896"/>
              <a:gd name="connsiteX1" fmla="*/ 487680 w 1818640"/>
              <a:gd name="connsiteY1" fmla="*/ 965202 h 1155896"/>
              <a:gd name="connsiteX2" fmla="*/ 904240 w 1818640"/>
              <a:gd name="connsiteY2" fmla="*/ 2 h 1155896"/>
              <a:gd name="connsiteX3" fmla="*/ 1346200 w 1818640"/>
              <a:gd name="connsiteY3" fmla="*/ 975362 h 1155896"/>
              <a:gd name="connsiteX4" fmla="*/ 1818640 w 1818640"/>
              <a:gd name="connsiteY4" fmla="*/ 1153162 h 115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640" h="1155896">
                <a:moveTo>
                  <a:pt x="0" y="1148082"/>
                </a:moveTo>
                <a:cubicBezTo>
                  <a:pt x="168486" y="1152315"/>
                  <a:pt x="336973" y="1156549"/>
                  <a:pt x="487680" y="965202"/>
                </a:cubicBezTo>
                <a:cubicBezTo>
                  <a:pt x="638387" y="773855"/>
                  <a:pt x="761153" y="-1691"/>
                  <a:pt x="904240" y="2"/>
                </a:cubicBezTo>
                <a:cubicBezTo>
                  <a:pt x="1047327" y="1695"/>
                  <a:pt x="1193800" y="783169"/>
                  <a:pt x="1346200" y="975362"/>
                </a:cubicBezTo>
                <a:cubicBezTo>
                  <a:pt x="1498600" y="1167555"/>
                  <a:pt x="1658620" y="1160358"/>
                  <a:pt x="1818640" y="1153162"/>
                </a:cubicBezTo>
              </a:path>
            </a:pathLst>
          </a:custGeom>
          <a:noFill/>
          <a:ln w="98425">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8" name="Forme libre 27"/>
          <p:cNvSpPr/>
          <p:nvPr/>
        </p:nvSpPr>
        <p:spPr>
          <a:xfrm>
            <a:off x="5999274" y="4708232"/>
            <a:ext cx="1381549" cy="1553671"/>
          </a:xfrm>
          <a:custGeom>
            <a:avLst/>
            <a:gdLst>
              <a:gd name="connsiteX0" fmla="*/ 0 w 1818640"/>
              <a:gd name="connsiteY0" fmla="*/ 1148082 h 1155896"/>
              <a:gd name="connsiteX1" fmla="*/ 487680 w 1818640"/>
              <a:gd name="connsiteY1" fmla="*/ 965202 h 1155896"/>
              <a:gd name="connsiteX2" fmla="*/ 904240 w 1818640"/>
              <a:gd name="connsiteY2" fmla="*/ 2 h 1155896"/>
              <a:gd name="connsiteX3" fmla="*/ 1346200 w 1818640"/>
              <a:gd name="connsiteY3" fmla="*/ 975362 h 1155896"/>
              <a:gd name="connsiteX4" fmla="*/ 1818640 w 1818640"/>
              <a:gd name="connsiteY4" fmla="*/ 1153162 h 115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640" h="1155896">
                <a:moveTo>
                  <a:pt x="0" y="1148082"/>
                </a:moveTo>
                <a:cubicBezTo>
                  <a:pt x="168486" y="1152315"/>
                  <a:pt x="336973" y="1156549"/>
                  <a:pt x="487680" y="965202"/>
                </a:cubicBezTo>
                <a:cubicBezTo>
                  <a:pt x="638387" y="773855"/>
                  <a:pt x="761153" y="-1691"/>
                  <a:pt x="904240" y="2"/>
                </a:cubicBezTo>
                <a:cubicBezTo>
                  <a:pt x="1047327" y="1695"/>
                  <a:pt x="1193800" y="783169"/>
                  <a:pt x="1346200" y="975362"/>
                </a:cubicBezTo>
                <a:cubicBezTo>
                  <a:pt x="1498600" y="1167555"/>
                  <a:pt x="1658620" y="1160358"/>
                  <a:pt x="1818640" y="1153162"/>
                </a:cubicBezTo>
              </a:path>
            </a:pathLst>
          </a:custGeom>
          <a:noFill/>
          <a:ln w="95250">
            <a:solidFill>
              <a:schemeClr val="accent2"/>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6285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799643" y="4068311"/>
            <a:ext cx="2520000" cy="2880000"/>
          </a:xfrm>
          <a:prstGeom prst="rect">
            <a:avLst/>
          </a:prstGeom>
        </p:spPr>
      </p:pic>
      <p:pic>
        <p:nvPicPr>
          <p:cNvPr id="1030" name="Picture 6" descr="ftp://ftp.elic.ucl.ac.be/fmasson/TMP/1d_20120923_20120927_icemod.nc_corr_sic_sn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710" y="4068311"/>
            <a:ext cx="2520774" cy="2880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20887" y="455880"/>
            <a:ext cx="4357511" cy="646331"/>
          </a:xfrm>
          <a:prstGeom prst="rect">
            <a:avLst/>
          </a:prstGeom>
          <a:noFill/>
        </p:spPr>
        <p:txBody>
          <a:bodyPr wrap="square" rtlCol="0">
            <a:spAutoFit/>
          </a:bodyPr>
          <a:lstStyle/>
          <a:p>
            <a:r>
              <a:rPr lang="fr-BE" dirty="0" smtClean="0">
                <a:latin typeface="Segoe UI" panose="020B0502040204020203" pitchFamily="34" charset="0"/>
                <a:cs typeface="Segoe UI" panose="020B0502040204020203" pitchFamily="34" charset="0"/>
              </a:rPr>
              <a:t>1. </a:t>
            </a:r>
            <a:r>
              <a:rPr lang="fr-BE" dirty="0" err="1" smtClean="0">
                <a:latin typeface="Segoe UI" panose="020B0502040204020203" pitchFamily="34" charset="0"/>
                <a:cs typeface="Segoe UI" panose="020B0502040204020203" pitchFamily="34" charset="0"/>
              </a:rPr>
              <a:t>Run</a:t>
            </a:r>
            <a:r>
              <a:rPr lang="fr-BE" dirty="0" smtClean="0">
                <a:latin typeface="Segoe UI" panose="020B0502040204020203" pitchFamily="34" charset="0"/>
                <a:cs typeface="Segoe UI" panose="020B0502040204020203" pitchFamily="34" charset="0"/>
              </a:rPr>
              <a:t> an </a:t>
            </a:r>
            <a:r>
              <a:rPr lang="fr-BE" i="1" dirty="0" smtClean="0">
                <a:latin typeface="Segoe UI" panose="020B0502040204020203" pitchFamily="34" charset="0"/>
                <a:cs typeface="Segoe UI" panose="020B0502040204020203" pitchFamily="34" charset="0"/>
              </a:rPr>
              <a:t>ensemble</a:t>
            </a:r>
            <a:r>
              <a:rPr lang="fr-BE" dirty="0" smtClean="0">
                <a:latin typeface="Segoe UI" panose="020B0502040204020203" pitchFamily="34" charset="0"/>
                <a:cs typeface="Segoe UI" panose="020B0502040204020203" pitchFamily="34" charset="0"/>
              </a:rPr>
              <a:t> of simulations and </a:t>
            </a:r>
            <a:r>
              <a:rPr lang="fr-BE" dirty="0" err="1" smtClean="0">
                <a:latin typeface="Segoe UI" panose="020B0502040204020203" pitchFamily="34" charset="0"/>
                <a:cs typeface="Segoe UI" panose="020B0502040204020203" pitchFamily="34" charset="0"/>
              </a:rPr>
              <a:t>shake</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your</a:t>
            </a:r>
            <a:r>
              <a:rPr lang="fr-BE" dirty="0" smtClean="0">
                <a:latin typeface="Segoe UI" panose="020B0502040204020203" pitchFamily="34" charset="0"/>
                <a:cs typeface="Segoe UI" panose="020B0502040204020203" pitchFamily="34" charset="0"/>
              </a:rPr>
              <a:t> model as </a:t>
            </a:r>
            <a:r>
              <a:rPr lang="fr-BE" dirty="0" err="1" smtClean="0">
                <a:latin typeface="Segoe UI" panose="020B0502040204020203" pitchFamily="34" charset="0"/>
                <a:cs typeface="Segoe UI" panose="020B0502040204020203" pitchFamily="34" charset="0"/>
              </a:rPr>
              <a:t>much</a:t>
            </a:r>
            <a:r>
              <a:rPr lang="fr-BE" dirty="0" smtClean="0">
                <a:latin typeface="Segoe UI" panose="020B0502040204020203" pitchFamily="34" charset="0"/>
                <a:cs typeface="Segoe UI" panose="020B0502040204020203" pitchFamily="34" charset="0"/>
              </a:rPr>
              <a:t> as </a:t>
            </a:r>
            <a:r>
              <a:rPr lang="fr-BE" dirty="0" err="1" smtClean="0">
                <a:latin typeface="Segoe UI" panose="020B0502040204020203" pitchFamily="34" charset="0"/>
                <a:cs typeface="Segoe UI" panose="020B0502040204020203" pitchFamily="34" charset="0"/>
              </a:rPr>
              <a:t>you</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can</a:t>
            </a:r>
            <a:endParaRPr lang="fr-BE" dirty="0" smtClean="0">
              <a:latin typeface="Segoe UI" panose="020B0502040204020203" pitchFamily="34" charset="0"/>
              <a:cs typeface="Segoe UI" panose="020B0502040204020203" pitchFamily="34" charset="0"/>
            </a:endParaRPr>
          </a:p>
        </p:txBody>
      </p:sp>
      <p:sp>
        <p:nvSpPr>
          <p:cNvPr id="5" name="ZoneTexte 4"/>
          <p:cNvSpPr txBox="1"/>
          <p:nvPr/>
        </p:nvSpPr>
        <p:spPr>
          <a:xfrm>
            <a:off x="620887" y="1158138"/>
            <a:ext cx="4357511" cy="646331"/>
          </a:xfrm>
          <a:prstGeom prst="rect">
            <a:avLst/>
          </a:prstGeom>
          <a:noFill/>
        </p:spPr>
        <p:txBody>
          <a:bodyPr wrap="square" rtlCol="0">
            <a:spAutoFit/>
          </a:bodyPr>
          <a:lstStyle/>
          <a:p>
            <a:r>
              <a:rPr lang="fr-BE" dirty="0" smtClean="0">
                <a:latin typeface="Segoe UI" panose="020B0502040204020203" pitchFamily="34" charset="0"/>
                <a:cs typeface="Segoe UI" panose="020B0502040204020203" pitchFamily="34" charset="0"/>
              </a:rPr>
              <a:t>2. Look at </a:t>
            </a:r>
            <a:r>
              <a:rPr lang="fr-BE" dirty="0" err="1" smtClean="0">
                <a:latin typeface="Segoe UI" panose="020B0502040204020203" pitchFamily="34" charset="0"/>
                <a:cs typeface="Segoe UI" panose="020B0502040204020203" pitchFamily="34" charset="0"/>
              </a:rPr>
              <a:t>relationships</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between</a:t>
            </a:r>
            <a:r>
              <a:rPr lang="fr-BE" dirty="0" smtClean="0">
                <a:latin typeface="Segoe UI" panose="020B0502040204020203" pitchFamily="34" charset="0"/>
                <a:cs typeface="Segoe UI" panose="020B0502040204020203" pitchFamily="34" charset="0"/>
              </a:rPr>
              <a:t> « observables » and « non-observables »</a:t>
            </a:r>
          </a:p>
        </p:txBody>
      </p:sp>
      <p:pic>
        <p:nvPicPr>
          <p:cNvPr id="1026" name="Picture 2" descr="ftp://ftp.elic.ucl.ac.be/fmasson/TMP/1d_20120322_20120326_icemod.nc_corr_sic_snh.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055"/>
          <a:stretch/>
        </p:blipFill>
        <p:spPr bwMode="auto">
          <a:xfrm>
            <a:off x="496710" y="2051272"/>
            <a:ext cx="2520000" cy="25320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tp://ftp.elic.ucl.ac.be/fmasson/TMP/1d_20120322_20120326_icemod.nc_corr_sit_snh.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71"/>
          <a:stretch/>
        </p:blipFill>
        <p:spPr bwMode="auto">
          <a:xfrm>
            <a:off x="2799643" y="2059574"/>
            <a:ext cx="2520000" cy="2528707"/>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6303363" y="3244334"/>
            <a:ext cx="2638425" cy="369332"/>
          </a:xfrm>
          <a:prstGeom prst="rect">
            <a:avLst/>
          </a:prstGeom>
          <a:noFill/>
        </p:spPr>
        <p:txBody>
          <a:bodyPr wrap="square" rtlCol="0">
            <a:spAutoFit/>
          </a:bodyPr>
          <a:lstStyle/>
          <a:p>
            <a:r>
              <a:rPr lang="fr-BE" dirty="0" smtClean="0">
                <a:latin typeface="Segoe UI" panose="020B0502040204020203" pitchFamily="34" charset="0"/>
                <a:cs typeface="Segoe UI" panose="020B0502040204020203" pitchFamily="34" charset="0"/>
              </a:rPr>
              <a:t>26th March 2012</a:t>
            </a:r>
          </a:p>
        </p:txBody>
      </p:sp>
      <p:sp>
        <p:nvSpPr>
          <p:cNvPr id="11" name="ZoneTexte 10"/>
          <p:cNvSpPr txBox="1"/>
          <p:nvPr/>
        </p:nvSpPr>
        <p:spPr>
          <a:xfrm>
            <a:off x="6227163" y="5323645"/>
            <a:ext cx="2638425" cy="369332"/>
          </a:xfrm>
          <a:prstGeom prst="rect">
            <a:avLst/>
          </a:prstGeom>
          <a:noFill/>
        </p:spPr>
        <p:txBody>
          <a:bodyPr wrap="square" rtlCol="0">
            <a:spAutoFit/>
          </a:bodyPr>
          <a:lstStyle/>
          <a:p>
            <a:r>
              <a:rPr lang="fr-BE" dirty="0" smtClean="0">
                <a:latin typeface="Segoe UI" panose="020B0502040204020203" pitchFamily="34" charset="0"/>
                <a:cs typeface="Segoe UI" panose="020B0502040204020203" pitchFamily="34" charset="0"/>
              </a:rPr>
              <a:t>27th </a:t>
            </a:r>
            <a:r>
              <a:rPr lang="fr-BE" dirty="0" err="1" smtClean="0">
                <a:latin typeface="Segoe UI" panose="020B0502040204020203" pitchFamily="34" charset="0"/>
                <a:cs typeface="Segoe UI" panose="020B0502040204020203" pitchFamily="34" charset="0"/>
              </a:rPr>
              <a:t>September</a:t>
            </a:r>
            <a:r>
              <a:rPr lang="fr-BE" dirty="0" smtClean="0">
                <a:latin typeface="Segoe UI" panose="020B0502040204020203" pitchFamily="34" charset="0"/>
                <a:cs typeface="Segoe UI" panose="020B0502040204020203" pitchFamily="34" charset="0"/>
              </a:rPr>
              <a:t> 2012</a:t>
            </a:r>
          </a:p>
        </p:txBody>
      </p:sp>
      <p:sp>
        <p:nvSpPr>
          <p:cNvPr id="8" name="ZoneTexte 7"/>
          <p:cNvSpPr txBox="1"/>
          <p:nvPr/>
        </p:nvSpPr>
        <p:spPr>
          <a:xfrm>
            <a:off x="549948" y="2125132"/>
            <a:ext cx="2499385" cy="267547"/>
          </a:xfrm>
          <a:prstGeom prst="rect">
            <a:avLst/>
          </a:prstGeom>
          <a:solidFill>
            <a:schemeClr val="bg1"/>
          </a:solidFill>
        </p:spPr>
        <p:txBody>
          <a:bodyPr wrap="square" rtlCol="0">
            <a:spAutoFit/>
          </a:bodyPr>
          <a:lstStyle/>
          <a:p>
            <a:pPr algn="ctr"/>
            <a:r>
              <a:rPr lang="fr-BE" sz="1100" dirty="0" err="1" smtClean="0">
                <a:latin typeface="Segoe UI" panose="020B0502040204020203" pitchFamily="34" charset="0"/>
                <a:cs typeface="Segoe UI" panose="020B0502040204020203" pitchFamily="34" charset="0"/>
              </a:rPr>
              <a:t>Correlation</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ice</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conc</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snow</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thick</a:t>
            </a:r>
            <a:r>
              <a:rPr lang="fr-BE" sz="1100" dirty="0" smtClean="0">
                <a:latin typeface="Segoe UI" panose="020B0502040204020203" pitchFamily="34" charset="0"/>
                <a:cs typeface="Segoe UI" panose="020B0502040204020203" pitchFamily="34" charset="0"/>
              </a:rPr>
              <a:t>.) </a:t>
            </a:r>
          </a:p>
        </p:txBody>
      </p:sp>
      <p:sp>
        <p:nvSpPr>
          <p:cNvPr id="13" name="ZoneTexte 12"/>
          <p:cNvSpPr txBox="1"/>
          <p:nvPr/>
        </p:nvSpPr>
        <p:spPr>
          <a:xfrm>
            <a:off x="2935724" y="2120667"/>
            <a:ext cx="2374394" cy="261610"/>
          </a:xfrm>
          <a:prstGeom prst="rect">
            <a:avLst/>
          </a:prstGeom>
          <a:solidFill>
            <a:schemeClr val="bg1"/>
          </a:solidFill>
        </p:spPr>
        <p:txBody>
          <a:bodyPr wrap="square" rtlCol="0">
            <a:spAutoFit/>
          </a:bodyPr>
          <a:lstStyle/>
          <a:p>
            <a:pPr algn="ctr"/>
            <a:r>
              <a:rPr lang="fr-BE" sz="1100" dirty="0" err="1" smtClean="0">
                <a:latin typeface="Segoe UI" panose="020B0502040204020203" pitchFamily="34" charset="0"/>
                <a:cs typeface="Segoe UI" panose="020B0502040204020203" pitchFamily="34" charset="0"/>
              </a:rPr>
              <a:t>Correlation</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ice</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thick</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snow</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thick</a:t>
            </a:r>
            <a:r>
              <a:rPr lang="fr-BE" sz="1100" dirty="0" smtClean="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632688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2799643" y="4068311"/>
            <a:ext cx="2520000" cy="2880000"/>
          </a:xfrm>
          <a:prstGeom prst="rect">
            <a:avLst/>
          </a:prstGeom>
        </p:spPr>
      </p:pic>
      <p:pic>
        <p:nvPicPr>
          <p:cNvPr id="1030" name="Picture 6" descr="ftp://ftp.elic.ucl.ac.be/fmasson/TMP/1d_20120923_20120927_icemod.nc_corr_sic_sn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710" y="4068311"/>
            <a:ext cx="2520774" cy="2880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20887" y="455880"/>
            <a:ext cx="4357511" cy="646331"/>
          </a:xfrm>
          <a:prstGeom prst="rect">
            <a:avLst/>
          </a:prstGeom>
          <a:noFill/>
        </p:spPr>
        <p:txBody>
          <a:bodyPr wrap="square" rtlCol="0">
            <a:spAutoFit/>
          </a:bodyPr>
          <a:lstStyle/>
          <a:p>
            <a:r>
              <a:rPr lang="fr-BE" dirty="0" smtClean="0">
                <a:latin typeface="Segoe UI" panose="020B0502040204020203" pitchFamily="34" charset="0"/>
                <a:cs typeface="Segoe UI" panose="020B0502040204020203" pitchFamily="34" charset="0"/>
              </a:rPr>
              <a:t>1. </a:t>
            </a:r>
            <a:r>
              <a:rPr lang="fr-BE" dirty="0" err="1" smtClean="0">
                <a:latin typeface="Segoe UI" panose="020B0502040204020203" pitchFamily="34" charset="0"/>
                <a:cs typeface="Segoe UI" panose="020B0502040204020203" pitchFamily="34" charset="0"/>
              </a:rPr>
              <a:t>Run</a:t>
            </a:r>
            <a:r>
              <a:rPr lang="fr-BE" dirty="0" smtClean="0">
                <a:latin typeface="Segoe UI" panose="020B0502040204020203" pitchFamily="34" charset="0"/>
                <a:cs typeface="Segoe UI" panose="020B0502040204020203" pitchFamily="34" charset="0"/>
              </a:rPr>
              <a:t> an </a:t>
            </a:r>
            <a:r>
              <a:rPr lang="fr-BE" i="1" dirty="0" smtClean="0">
                <a:latin typeface="Segoe UI" panose="020B0502040204020203" pitchFamily="34" charset="0"/>
                <a:cs typeface="Segoe UI" panose="020B0502040204020203" pitchFamily="34" charset="0"/>
              </a:rPr>
              <a:t>ensemble</a:t>
            </a:r>
            <a:r>
              <a:rPr lang="fr-BE" dirty="0" smtClean="0">
                <a:latin typeface="Segoe UI" panose="020B0502040204020203" pitchFamily="34" charset="0"/>
                <a:cs typeface="Segoe UI" panose="020B0502040204020203" pitchFamily="34" charset="0"/>
              </a:rPr>
              <a:t> of simulations and </a:t>
            </a:r>
            <a:r>
              <a:rPr lang="fr-BE" dirty="0" err="1" smtClean="0">
                <a:latin typeface="Segoe UI" panose="020B0502040204020203" pitchFamily="34" charset="0"/>
                <a:cs typeface="Segoe UI" panose="020B0502040204020203" pitchFamily="34" charset="0"/>
              </a:rPr>
              <a:t>shake</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your</a:t>
            </a:r>
            <a:r>
              <a:rPr lang="fr-BE" dirty="0" smtClean="0">
                <a:latin typeface="Segoe UI" panose="020B0502040204020203" pitchFamily="34" charset="0"/>
                <a:cs typeface="Segoe UI" panose="020B0502040204020203" pitchFamily="34" charset="0"/>
              </a:rPr>
              <a:t> model as </a:t>
            </a:r>
            <a:r>
              <a:rPr lang="fr-BE" dirty="0" err="1" smtClean="0">
                <a:latin typeface="Segoe UI" panose="020B0502040204020203" pitchFamily="34" charset="0"/>
                <a:cs typeface="Segoe UI" panose="020B0502040204020203" pitchFamily="34" charset="0"/>
              </a:rPr>
              <a:t>much</a:t>
            </a:r>
            <a:r>
              <a:rPr lang="fr-BE" dirty="0" smtClean="0">
                <a:latin typeface="Segoe UI" panose="020B0502040204020203" pitchFamily="34" charset="0"/>
                <a:cs typeface="Segoe UI" panose="020B0502040204020203" pitchFamily="34" charset="0"/>
              </a:rPr>
              <a:t> as </a:t>
            </a:r>
            <a:r>
              <a:rPr lang="fr-BE" dirty="0" err="1" smtClean="0">
                <a:latin typeface="Segoe UI" panose="020B0502040204020203" pitchFamily="34" charset="0"/>
                <a:cs typeface="Segoe UI" panose="020B0502040204020203" pitchFamily="34" charset="0"/>
              </a:rPr>
              <a:t>you</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can</a:t>
            </a:r>
            <a:endParaRPr lang="fr-BE" dirty="0" smtClean="0">
              <a:latin typeface="Segoe UI" panose="020B0502040204020203" pitchFamily="34" charset="0"/>
              <a:cs typeface="Segoe UI" panose="020B0502040204020203" pitchFamily="34" charset="0"/>
            </a:endParaRPr>
          </a:p>
        </p:txBody>
      </p:sp>
      <p:sp>
        <p:nvSpPr>
          <p:cNvPr id="5" name="ZoneTexte 4"/>
          <p:cNvSpPr txBox="1"/>
          <p:nvPr/>
        </p:nvSpPr>
        <p:spPr>
          <a:xfrm>
            <a:off x="620887" y="1158138"/>
            <a:ext cx="4357511" cy="646331"/>
          </a:xfrm>
          <a:prstGeom prst="rect">
            <a:avLst/>
          </a:prstGeom>
          <a:noFill/>
        </p:spPr>
        <p:txBody>
          <a:bodyPr wrap="square" rtlCol="0">
            <a:spAutoFit/>
          </a:bodyPr>
          <a:lstStyle/>
          <a:p>
            <a:r>
              <a:rPr lang="fr-BE" dirty="0" smtClean="0">
                <a:latin typeface="Segoe UI" panose="020B0502040204020203" pitchFamily="34" charset="0"/>
                <a:cs typeface="Segoe UI" panose="020B0502040204020203" pitchFamily="34" charset="0"/>
              </a:rPr>
              <a:t>2. Look at </a:t>
            </a:r>
            <a:r>
              <a:rPr lang="fr-BE" dirty="0" err="1" smtClean="0">
                <a:latin typeface="Segoe UI" panose="020B0502040204020203" pitchFamily="34" charset="0"/>
                <a:cs typeface="Segoe UI" panose="020B0502040204020203" pitchFamily="34" charset="0"/>
              </a:rPr>
              <a:t>relationships</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between</a:t>
            </a:r>
            <a:r>
              <a:rPr lang="fr-BE" dirty="0" smtClean="0">
                <a:latin typeface="Segoe UI" panose="020B0502040204020203" pitchFamily="34" charset="0"/>
                <a:cs typeface="Segoe UI" panose="020B0502040204020203" pitchFamily="34" charset="0"/>
              </a:rPr>
              <a:t> « observables » and « non-observables »</a:t>
            </a:r>
          </a:p>
        </p:txBody>
      </p:sp>
      <p:pic>
        <p:nvPicPr>
          <p:cNvPr id="1026" name="Picture 2" descr="ftp://ftp.elic.ucl.ac.be/fmasson/TMP/1d_20120322_20120326_icemod.nc_corr_sic_snh.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055"/>
          <a:stretch/>
        </p:blipFill>
        <p:spPr bwMode="auto">
          <a:xfrm>
            <a:off x="496710" y="2051272"/>
            <a:ext cx="2520000" cy="25320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tp://ftp.elic.ucl.ac.be/fmasson/TMP/1d_20120322_20120326_icemod.nc_corr_sit_snh.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2171"/>
          <a:stretch/>
        </p:blipFill>
        <p:spPr bwMode="auto">
          <a:xfrm>
            <a:off x="2799643" y="2059574"/>
            <a:ext cx="2520000" cy="2528707"/>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6303363" y="3244334"/>
            <a:ext cx="2638425" cy="369332"/>
          </a:xfrm>
          <a:prstGeom prst="rect">
            <a:avLst/>
          </a:prstGeom>
          <a:noFill/>
        </p:spPr>
        <p:txBody>
          <a:bodyPr wrap="square" rtlCol="0">
            <a:spAutoFit/>
          </a:bodyPr>
          <a:lstStyle/>
          <a:p>
            <a:r>
              <a:rPr lang="fr-BE" dirty="0" smtClean="0">
                <a:latin typeface="Segoe UI" panose="020B0502040204020203" pitchFamily="34" charset="0"/>
                <a:cs typeface="Segoe UI" panose="020B0502040204020203" pitchFamily="34" charset="0"/>
              </a:rPr>
              <a:t>26th March 2012</a:t>
            </a:r>
          </a:p>
        </p:txBody>
      </p:sp>
      <p:sp>
        <p:nvSpPr>
          <p:cNvPr id="11" name="ZoneTexte 10"/>
          <p:cNvSpPr txBox="1"/>
          <p:nvPr/>
        </p:nvSpPr>
        <p:spPr>
          <a:xfrm>
            <a:off x="6227163" y="6336017"/>
            <a:ext cx="2638425" cy="369332"/>
          </a:xfrm>
          <a:prstGeom prst="rect">
            <a:avLst/>
          </a:prstGeom>
          <a:noFill/>
        </p:spPr>
        <p:txBody>
          <a:bodyPr wrap="square" rtlCol="0">
            <a:spAutoFit/>
          </a:bodyPr>
          <a:lstStyle/>
          <a:p>
            <a:r>
              <a:rPr lang="fr-BE" dirty="0" err="1" smtClean="0">
                <a:latin typeface="Segoe UI" panose="020B0502040204020203" pitchFamily="34" charset="0"/>
                <a:cs typeface="Segoe UI" panose="020B0502040204020203" pitchFamily="34" charset="0"/>
              </a:rPr>
              <a:t>Sea</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ice</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thickness</a:t>
            </a:r>
            <a:r>
              <a:rPr lang="fr-BE" dirty="0" smtClean="0">
                <a:latin typeface="Segoe UI" panose="020B0502040204020203" pitchFamily="34" charset="0"/>
                <a:cs typeface="Segoe UI" panose="020B0502040204020203" pitchFamily="34" charset="0"/>
              </a:rPr>
              <a:t> [m]</a:t>
            </a:r>
          </a:p>
        </p:txBody>
      </p:sp>
      <p:sp>
        <p:nvSpPr>
          <p:cNvPr id="8" name="ZoneTexte 7"/>
          <p:cNvSpPr txBox="1"/>
          <p:nvPr/>
        </p:nvSpPr>
        <p:spPr>
          <a:xfrm>
            <a:off x="549948" y="2125132"/>
            <a:ext cx="2499385" cy="267547"/>
          </a:xfrm>
          <a:prstGeom prst="rect">
            <a:avLst/>
          </a:prstGeom>
          <a:solidFill>
            <a:schemeClr val="bg1"/>
          </a:solidFill>
        </p:spPr>
        <p:txBody>
          <a:bodyPr wrap="square" rtlCol="0">
            <a:spAutoFit/>
          </a:bodyPr>
          <a:lstStyle/>
          <a:p>
            <a:pPr algn="ctr"/>
            <a:r>
              <a:rPr lang="fr-BE" sz="1100" dirty="0" err="1" smtClean="0">
                <a:latin typeface="Segoe UI" panose="020B0502040204020203" pitchFamily="34" charset="0"/>
                <a:cs typeface="Segoe UI" panose="020B0502040204020203" pitchFamily="34" charset="0"/>
              </a:rPr>
              <a:t>Correlation</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ice</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conc</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snow</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thick</a:t>
            </a:r>
            <a:r>
              <a:rPr lang="fr-BE" sz="1100" dirty="0" smtClean="0">
                <a:latin typeface="Segoe UI" panose="020B0502040204020203" pitchFamily="34" charset="0"/>
                <a:cs typeface="Segoe UI" panose="020B0502040204020203" pitchFamily="34" charset="0"/>
              </a:rPr>
              <a:t>.) </a:t>
            </a:r>
          </a:p>
        </p:txBody>
      </p:sp>
      <p:sp>
        <p:nvSpPr>
          <p:cNvPr id="13" name="ZoneTexte 12"/>
          <p:cNvSpPr txBox="1"/>
          <p:nvPr/>
        </p:nvSpPr>
        <p:spPr>
          <a:xfrm>
            <a:off x="2935724" y="2120667"/>
            <a:ext cx="2374394" cy="261610"/>
          </a:xfrm>
          <a:prstGeom prst="rect">
            <a:avLst/>
          </a:prstGeom>
          <a:solidFill>
            <a:schemeClr val="bg1"/>
          </a:solidFill>
        </p:spPr>
        <p:txBody>
          <a:bodyPr wrap="square" rtlCol="0">
            <a:spAutoFit/>
          </a:bodyPr>
          <a:lstStyle/>
          <a:p>
            <a:pPr algn="ctr"/>
            <a:r>
              <a:rPr lang="fr-BE" sz="1100" dirty="0" err="1" smtClean="0">
                <a:latin typeface="Segoe UI" panose="020B0502040204020203" pitchFamily="34" charset="0"/>
                <a:cs typeface="Segoe UI" panose="020B0502040204020203" pitchFamily="34" charset="0"/>
              </a:rPr>
              <a:t>Correlation</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ice</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thick</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snow</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thick</a:t>
            </a:r>
            <a:r>
              <a:rPr lang="fr-BE" sz="1100" dirty="0" smtClean="0">
                <a:latin typeface="Segoe UI" panose="020B0502040204020203" pitchFamily="34" charset="0"/>
                <a:cs typeface="Segoe UI" panose="020B0502040204020203" pitchFamily="34" charset="0"/>
              </a:rPr>
              <a:t>.) </a:t>
            </a:r>
          </a:p>
        </p:txBody>
      </p:sp>
      <p:pic>
        <p:nvPicPr>
          <p:cNvPr id="1032" name="Picture 8" descr="ftp://ftp.elic.ucl.ac.be/fmasson/TMP/1d_20120322_20120326_icemod.nc_scatter_si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5475" y="2536372"/>
            <a:ext cx="3333750" cy="381000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rot="16200000">
            <a:off x="4311654" y="3059667"/>
            <a:ext cx="2638425" cy="369332"/>
          </a:xfrm>
          <a:prstGeom prst="rect">
            <a:avLst/>
          </a:prstGeom>
          <a:noFill/>
        </p:spPr>
        <p:txBody>
          <a:bodyPr wrap="square" rtlCol="0">
            <a:spAutoFit/>
          </a:bodyPr>
          <a:lstStyle/>
          <a:p>
            <a:r>
              <a:rPr lang="fr-BE" dirty="0" smtClean="0">
                <a:latin typeface="Segoe UI" panose="020B0502040204020203" pitchFamily="34" charset="0"/>
                <a:cs typeface="Segoe UI" panose="020B0502040204020203" pitchFamily="34" charset="0"/>
              </a:rPr>
              <a:t>Snow </a:t>
            </a:r>
            <a:r>
              <a:rPr lang="fr-BE" dirty="0" err="1" smtClean="0">
                <a:latin typeface="Segoe UI" panose="020B0502040204020203" pitchFamily="34" charset="0"/>
                <a:cs typeface="Segoe UI" panose="020B0502040204020203" pitchFamily="34" charset="0"/>
              </a:rPr>
              <a:t>thickness</a:t>
            </a:r>
            <a:r>
              <a:rPr lang="fr-BE" dirty="0" smtClean="0">
                <a:latin typeface="Segoe UI" panose="020B0502040204020203" pitchFamily="34" charset="0"/>
                <a:cs typeface="Segoe UI" panose="020B0502040204020203" pitchFamily="34" charset="0"/>
              </a:rPr>
              <a:t> [m]</a:t>
            </a:r>
          </a:p>
        </p:txBody>
      </p:sp>
      <p:sp>
        <p:nvSpPr>
          <p:cNvPr id="2" name="ZoneTexte 1"/>
          <p:cNvSpPr txBox="1"/>
          <p:nvPr/>
        </p:nvSpPr>
        <p:spPr>
          <a:xfrm>
            <a:off x="7439025" y="3127949"/>
            <a:ext cx="1415598" cy="307777"/>
          </a:xfrm>
          <a:prstGeom prst="rect">
            <a:avLst/>
          </a:prstGeom>
          <a:noFill/>
        </p:spPr>
        <p:txBody>
          <a:bodyPr wrap="square" rtlCol="0">
            <a:spAutoFit/>
          </a:bodyPr>
          <a:lstStyle/>
          <a:p>
            <a:r>
              <a:rPr lang="fr-BE" sz="1400" dirty="0" smtClean="0">
                <a:solidFill>
                  <a:srgbClr val="0000CC"/>
                </a:solidFill>
                <a:latin typeface="Segoe UI" panose="020B0502040204020203" pitchFamily="34" charset="0"/>
                <a:cs typeface="Segoe UI" panose="020B0502040204020203" pitchFamily="34" charset="0"/>
              </a:rPr>
              <a:t>25 </a:t>
            </a:r>
            <a:r>
              <a:rPr lang="fr-BE" sz="1400" dirty="0" err="1" smtClean="0">
                <a:solidFill>
                  <a:srgbClr val="0000CC"/>
                </a:solidFill>
                <a:latin typeface="Segoe UI" panose="020B0502040204020203" pitchFamily="34" charset="0"/>
                <a:cs typeface="Segoe UI" panose="020B0502040204020203" pitchFamily="34" charset="0"/>
              </a:rPr>
              <a:t>members</a:t>
            </a:r>
            <a:endParaRPr lang="fr-BE" sz="1400" dirty="0" smtClean="0">
              <a:solidFill>
                <a:srgbClr val="0000CC"/>
              </a:solidFill>
              <a:latin typeface="Segoe UI" panose="020B0502040204020203" pitchFamily="34" charset="0"/>
              <a:cs typeface="Segoe UI" panose="020B0502040204020203" pitchFamily="34" charset="0"/>
            </a:endParaRPr>
          </a:p>
        </p:txBody>
      </p:sp>
      <p:cxnSp>
        <p:nvCxnSpPr>
          <p:cNvPr id="9" name="Connecteur droit avec flèche 8"/>
          <p:cNvCxnSpPr/>
          <p:nvPr/>
        </p:nvCxnSpPr>
        <p:spPr>
          <a:xfrm>
            <a:off x="4076700" y="3613666"/>
            <a:ext cx="235267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054396" y="3559157"/>
            <a:ext cx="109017" cy="109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8" name="ZoneTexte 17"/>
          <p:cNvSpPr txBox="1"/>
          <p:nvPr/>
        </p:nvSpPr>
        <p:spPr>
          <a:xfrm>
            <a:off x="5815533" y="1684762"/>
            <a:ext cx="3328467" cy="923330"/>
          </a:xfrm>
          <a:prstGeom prst="rect">
            <a:avLst/>
          </a:prstGeom>
          <a:noFill/>
        </p:spPr>
        <p:txBody>
          <a:bodyPr wrap="square" rtlCol="0">
            <a:spAutoFit/>
          </a:bodyPr>
          <a:lstStyle/>
          <a:p>
            <a:r>
              <a:rPr lang="fr-BE" dirty="0">
                <a:latin typeface="Segoe UI" panose="020B0502040204020203" pitchFamily="34" charset="0"/>
                <a:cs typeface="Segoe UI" panose="020B0502040204020203" pitchFamily="34" charset="0"/>
              </a:rPr>
              <a:t>3</a:t>
            </a:r>
            <a:r>
              <a:rPr lang="fr-BE" dirty="0" smtClean="0">
                <a:latin typeface="Segoe UI" panose="020B0502040204020203" pitchFamily="34" charset="0"/>
                <a:cs typeface="Segoe UI" panose="020B0502040204020203" pitchFamily="34" charset="0"/>
              </a:rPr>
              <a:t>. Update the </a:t>
            </a:r>
            <a:r>
              <a:rPr lang="fr-BE" i="1" dirty="0" smtClean="0">
                <a:latin typeface="Segoe UI" panose="020B0502040204020203" pitchFamily="34" charset="0"/>
                <a:cs typeface="Segoe UI" panose="020B0502040204020203" pitchFamily="34" charset="0"/>
              </a:rPr>
              <a:t>non-observable </a:t>
            </a:r>
            <a:r>
              <a:rPr lang="fr-BE" dirty="0" smtClean="0">
                <a:latin typeface="Segoe UI" panose="020B0502040204020203" pitchFamily="34" charset="0"/>
                <a:cs typeface="Segoe UI" panose="020B0502040204020203" pitchFamily="34" charset="0"/>
              </a:rPr>
              <a:t>(</a:t>
            </a:r>
            <a:r>
              <a:rPr lang="fr-BE" dirty="0" err="1" smtClean="0">
                <a:latin typeface="Segoe UI" panose="020B0502040204020203" pitchFamily="34" charset="0"/>
                <a:cs typeface="Segoe UI" panose="020B0502040204020203" pitchFamily="34" charset="0"/>
              </a:rPr>
              <a:t>e.g</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snow</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given</a:t>
            </a:r>
            <a:r>
              <a:rPr lang="fr-BE" dirty="0" smtClean="0">
                <a:latin typeface="Segoe UI" panose="020B0502040204020203" pitchFamily="34" charset="0"/>
                <a:cs typeface="Segoe UI" panose="020B0502040204020203" pitchFamily="34" charset="0"/>
              </a:rPr>
              <a:t> information on an observable (</a:t>
            </a:r>
            <a:r>
              <a:rPr lang="fr-BE" dirty="0" err="1" smtClean="0">
                <a:latin typeface="Segoe UI" panose="020B0502040204020203" pitchFamily="34" charset="0"/>
                <a:cs typeface="Segoe UI" panose="020B0502040204020203" pitchFamily="34" charset="0"/>
              </a:rPr>
              <a:t>e.g</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sea</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ice</a:t>
            </a:r>
            <a:r>
              <a:rPr lang="fr-BE" dirty="0" smtClean="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454514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2799643" y="4068311"/>
            <a:ext cx="2520000" cy="2880000"/>
          </a:xfrm>
          <a:prstGeom prst="rect">
            <a:avLst/>
          </a:prstGeom>
        </p:spPr>
      </p:pic>
      <p:pic>
        <p:nvPicPr>
          <p:cNvPr id="1030" name="Picture 6" descr="ftp://ftp.elic.ucl.ac.be/fmasson/TMP/1d_20120923_20120927_icemod.nc_corr_sic_sn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710" y="4068311"/>
            <a:ext cx="2520774" cy="2880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20887" y="455880"/>
            <a:ext cx="4357511" cy="646331"/>
          </a:xfrm>
          <a:prstGeom prst="rect">
            <a:avLst/>
          </a:prstGeom>
          <a:noFill/>
        </p:spPr>
        <p:txBody>
          <a:bodyPr wrap="square" rtlCol="0">
            <a:spAutoFit/>
          </a:bodyPr>
          <a:lstStyle/>
          <a:p>
            <a:r>
              <a:rPr lang="fr-BE" dirty="0" smtClean="0">
                <a:latin typeface="Segoe UI" panose="020B0502040204020203" pitchFamily="34" charset="0"/>
                <a:cs typeface="Segoe UI" panose="020B0502040204020203" pitchFamily="34" charset="0"/>
              </a:rPr>
              <a:t>1. </a:t>
            </a:r>
            <a:r>
              <a:rPr lang="fr-BE" dirty="0" err="1" smtClean="0">
                <a:latin typeface="Segoe UI" panose="020B0502040204020203" pitchFamily="34" charset="0"/>
                <a:cs typeface="Segoe UI" panose="020B0502040204020203" pitchFamily="34" charset="0"/>
              </a:rPr>
              <a:t>Run</a:t>
            </a:r>
            <a:r>
              <a:rPr lang="fr-BE" dirty="0" smtClean="0">
                <a:latin typeface="Segoe UI" panose="020B0502040204020203" pitchFamily="34" charset="0"/>
                <a:cs typeface="Segoe UI" panose="020B0502040204020203" pitchFamily="34" charset="0"/>
              </a:rPr>
              <a:t> an </a:t>
            </a:r>
            <a:r>
              <a:rPr lang="fr-BE" i="1" dirty="0" smtClean="0">
                <a:latin typeface="Segoe UI" panose="020B0502040204020203" pitchFamily="34" charset="0"/>
                <a:cs typeface="Segoe UI" panose="020B0502040204020203" pitchFamily="34" charset="0"/>
              </a:rPr>
              <a:t>ensemble</a:t>
            </a:r>
            <a:r>
              <a:rPr lang="fr-BE" dirty="0" smtClean="0">
                <a:latin typeface="Segoe UI" panose="020B0502040204020203" pitchFamily="34" charset="0"/>
                <a:cs typeface="Segoe UI" panose="020B0502040204020203" pitchFamily="34" charset="0"/>
              </a:rPr>
              <a:t> of simulations and </a:t>
            </a:r>
            <a:r>
              <a:rPr lang="fr-BE" dirty="0" err="1" smtClean="0">
                <a:latin typeface="Segoe UI" panose="020B0502040204020203" pitchFamily="34" charset="0"/>
                <a:cs typeface="Segoe UI" panose="020B0502040204020203" pitchFamily="34" charset="0"/>
              </a:rPr>
              <a:t>shake</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your</a:t>
            </a:r>
            <a:r>
              <a:rPr lang="fr-BE" dirty="0" smtClean="0">
                <a:latin typeface="Segoe UI" panose="020B0502040204020203" pitchFamily="34" charset="0"/>
                <a:cs typeface="Segoe UI" panose="020B0502040204020203" pitchFamily="34" charset="0"/>
              </a:rPr>
              <a:t> model as </a:t>
            </a:r>
            <a:r>
              <a:rPr lang="fr-BE" dirty="0" err="1" smtClean="0">
                <a:latin typeface="Segoe UI" panose="020B0502040204020203" pitchFamily="34" charset="0"/>
                <a:cs typeface="Segoe UI" panose="020B0502040204020203" pitchFamily="34" charset="0"/>
              </a:rPr>
              <a:t>much</a:t>
            </a:r>
            <a:r>
              <a:rPr lang="fr-BE" dirty="0" smtClean="0">
                <a:latin typeface="Segoe UI" panose="020B0502040204020203" pitchFamily="34" charset="0"/>
                <a:cs typeface="Segoe UI" panose="020B0502040204020203" pitchFamily="34" charset="0"/>
              </a:rPr>
              <a:t> as </a:t>
            </a:r>
            <a:r>
              <a:rPr lang="fr-BE" dirty="0" err="1" smtClean="0">
                <a:latin typeface="Segoe UI" panose="020B0502040204020203" pitchFamily="34" charset="0"/>
                <a:cs typeface="Segoe UI" panose="020B0502040204020203" pitchFamily="34" charset="0"/>
              </a:rPr>
              <a:t>you</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can</a:t>
            </a:r>
            <a:endParaRPr lang="fr-BE" dirty="0" smtClean="0">
              <a:latin typeface="Segoe UI" panose="020B0502040204020203" pitchFamily="34" charset="0"/>
              <a:cs typeface="Segoe UI" panose="020B0502040204020203" pitchFamily="34" charset="0"/>
            </a:endParaRPr>
          </a:p>
        </p:txBody>
      </p:sp>
      <p:sp>
        <p:nvSpPr>
          <p:cNvPr id="5" name="ZoneTexte 4"/>
          <p:cNvSpPr txBox="1"/>
          <p:nvPr/>
        </p:nvSpPr>
        <p:spPr>
          <a:xfrm>
            <a:off x="620887" y="1158138"/>
            <a:ext cx="4357511" cy="646331"/>
          </a:xfrm>
          <a:prstGeom prst="rect">
            <a:avLst/>
          </a:prstGeom>
          <a:noFill/>
        </p:spPr>
        <p:txBody>
          <a:bodyPr wrap="square" rtlCol="0">
            <a:spAutoFit/>
          </a:bodyPr>
          <a:lstStyle/>
          <a:p>
            <a:r>
              <a:rPr lang="fr-BE" dirty="0" smtClean="0">
                <a:latin typeface="Segoe UI" panose="020B0502040204020203" pitchFamily="34" charset="0"/>
                <a:cs typeface="Segoe UI" panose="020B0502040204020203" pitchFamily="34" charset="0"/>
              </a:rPr>
              <a:t>2. Look at </a:t>
            </a:r>
            <a:r>
              <a:rPr lang="fr-BE" dirty="0" err="1" smtClean="0">
                <a:latin typeface="Segoe UI" panose="020B0502040204020203" pitchFamily="34" charset="0"/>
                <a:cs typeface="Segoe UI" panose="020B0502040204020203" pitchFamily="34" charset="0"/>
              </a:rPr>
              <a:t>relationships</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between</a:t>
            </a:r>
            <a:r>
              <a:rPr lang="fr-BE" dirty="0" smtClean="0">
                <a:latin typeface="Segoe UI" panose="020B0502040204020203" pitchFamily="34" charset="0"/>
                <a:cs typeface="Segoe UI" panose="020B0502040204020203" pitchFamily="34" charset="0"/>
              </a:rPr>
              <a:t> « observables » and « non-observables »</a:t>
            </a:r>
          </a:p>
        </p:txBody>
      </p:sp>
      <p:pic>
        <p:nvPicPr>
          <p:cNvPr id="1026" name="Picture 2" descr="ftp://ftp.elic.ucl.ac.be/fmasson/TMP/1d_20120322_20120326_icemod.nc_corr_sic_snh.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055"/>
          <a:stretch/>
        </p:blipFill>
        <p:spPr bwMode="auto">
          <a:xfrm>
            <a:off x="496710" y="2051272"/>
            <a:ext cx="2520000" cy="25320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tp://ftp.elic.ucl.ac.be/fmasson/TMP/1d_20120322_20120326_icemod.nc_corr_sit_snh.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2171"/>
          <a:stretch/>
        </p:blipFill>
        <p:spPr bwMode="auto">
          <a:xfrm>
            <a:off x="2799643" y="2059574"/>
            <a:ext cx="2520000" cy="2528707"/>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6303363" y="3244334"/>
            <a:ext cx="2638425" cy="369332"/>
          </a:xfrm>
          <a:prstGeom prst="rect">
            <a:avLst/>
          </a:prstGeom>
          <a:noFill/>
        </p:spPr>
        <p:txBody>
          <a:bodyPr wrap="square" rtlCol="0">
            <a:spAutoFit/>
          </a:bodyPr>
          <a:lstStyle/>
          <a:p>
            <a:r>
              <a:rPr lang="fr-BE" dirty="0" smtClean="0">
                <a:latin typeface="Segoe UI" panose="020B0502040204020203" pitchFamily="34" charset="0"/>
                <a:cs typeface="Segoe UI" panose="020B0502040204020203" pitchFamily="34" charset="0"/>
              </a:rPr>
              <a:t>26th March 2012</a:t>
            </a:r>
          </a:p>
        </p:txBody>
      </p:sp>
      <p:sp>
        <p:nvSpPr>
          <p:cNvPr id="11" name="ZoneTexte 10"/>
          <p:cNvSpPr txBox="1"/>
          <p:nvPr/>
        </p:nvSpPr>
        <p:spPr>
          <a:xfrm>
            <a:off x="6227163" y="6336017"/>
            <a:ext cx="2638425" cy="369332"/>
          </a:xfrm>
          <a:prstGeom prst="rect">
            <a:avLst/>
          </a:prstGeom>
          <a:noFill/>
        </p:spPr>
        <p:txBody>
          <a:bodyPr wrap="square" rtlCol="0">
            <a:spAutoFit/>
          </a:bodyPr>
          <a:lstStyle/>
          <a:p>
            <a:r>
              <a:rPr lang="fr-BE" dirty="0" err="1" smtClean="0">
                <a:latin typeface="Segoe UI" panose="020B0502040204020203" pitchFamily="34" charset="0"/>
                <a:cs typeface="Segoe UI" panose="020B0502040204020203" pitchFamily="34" charset="0"/>
              </a:rPr>
              <a:t>Sea</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ice</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thickness</a:t>
            </a:r>
            <a:r>
              <a:rPr lang="fr-BE" dirty="0" smtClean="0">
                <a:latin typeface="Segoe UI" panose="020B0502040204020203" pitchFamily="34" charset="0"/>
                <a:cs typeface="Segoe UI" panose="020B0502040204020203" pitchFamily="34" charset="0"/>
              </a:rPr>
              <a:t> [m]</a:t>
            </a:r>
          </a:p>
        </p:txBody>
      </p:sp>
      <p:sp>
        <p:nvSpPr>
          <p:cNvPr id="8" name="ZoneTexte 7"/>
          <p:cNvSpPr txBox="1"/>
          <p:nvPr/>
        </p:nvSpPr>
        <p:spPr>
          <a:xfrm>
            <a:off x="549948" y="2125132"/>
            <a:ext cx="2499385" cy="267547"/>
          </a:xfrm>
          <a:prstGeom prst="rect">
            <a:avLst/>
          </a:prstGeom>
          <a:solidFill>
            <a:schemeClr val="bg1"/>
          </a:solidFill>
        </p:spPr>
        <p:txBody>
          <a:bodyPr wrap="square" rtlCol="0">
            <a:spAutoFit/>
          </a:bodyPr>
          <a:lstStyle/>
          <a:p>
            <a:pPr algn="ctr"/>
            <a:r>
              <a:rPr lang="fr-BE" sz="1100" dirty="0" err="1" smtClean="0">
                <a:latin typeface="Segoe UI" panose="020B0502040204020203" pitchFamily="34" charset="0"/>
                <a:cs typeface="Segoe UI" panose="020B0502040204020203" pitchFamily="34" charset="0"/>
              </a:rPr>
              <a:t>Correlation</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ice</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conc</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snow</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thick</a:t>
            </a:r>
            <a:r>
              <a:rPr lang="fr-BE" sz="1100" dirty="0" smtClean="0">
                <a:latin typeface="Segoe UI" panose="020B0502040204020203" pitchFamily="34" charset="0"/>
                <a:cs typeface="Segoe UI" panose="020B0502040204020203" pitchFamily="34" charset="0"/>
              </a:rPr>
              <a:t>.) </a:t>
            </a:r>
          </a:p>
        </p:txBody>
      </p:sp>
      <p:sp>
        <p:nvSpPr>
          <p:cNvPr id="13" name="ZoneTexte 12"/>
          <p:cNvSpPr txBox="1"/>
          <p:nvPr/>
        </p:nvSpPr>
        <p:spPr>
          <a:xfrm>
            <a:off x="2935724" y="2120667"/>
            <a:ext cx="2374394" cy="261610"/>
          </a:xfrm>
          <a:prstGeom prst="rect">
            <a:avLst/>
          </a:prstGeom>
          <a:solidFill>
            <a:schemeClr val="bg1"/>
          </a:solidFill>
        </p:spPr>
        <p:txBody>
          <a:bodyPr wrap="square" rtlCol="0">
            <a:spAutoFit/>
          </a:bodyPr>
          <a:lstStyle/>
          <a:p>
            <a:pPr algn="ctr"/>
            <a:r>
              <a:rPr lang="fr-BE" sz="1100" dirty="0" err="1" smtClean="0">
                <a:latin typeface="Segoe UI" panose="020B0502040204020203" pitchFamily="34" charset="0"/>
                <a:cs typeface="Segoe UI" panose="020B0502040204020203" pitchFamily="34" charset="0"/>
              </a:rPr>
              <a:t>Correlation</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ice</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thick</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snow</a:t>
            </a:r>
            <a:r>
              <a:rPr lang="fr-BE" sz="1100" dirty="0" smtClean="0">
                <a:latin typeface="Segoe UI" panose="020B0502040204020203" pitchFamily="34" charset="0"/>
                <a:cs typeface="Segoe UI" panose="020B0502040204020203" pitchFamily="34" charset="0"/>
              </a:rPr>
              <a:t> </a:t>
            </a:r>
            <a:r>
              <a:rPr lang="fr-BE" sz="1100" dirty="0" err="1" smtClean="0">
                <a:latin typeface="Segoe UI" panose="020B0502040204020203" pitchFamily="34" charset="0"/>
                <a:cs typeface="Segoe UI" panose="020B0502040204020203" pitchFamily="34" charset="0"/>
              </a:rPr>
              <a:t>thick</a:t>
            </a:r>
            <a:r>
              <a:rPr lang="fr-BE" sz="1100" dirty="0" smtClean="0">
                <a:latin typeface="Segoe UI" panose="020B0502040204020203" pitchFamily="34" charset="0"/>
                <a:cs typeface="Segoe UI" panose="020B0502040204020203" pitchFamily="34" charset="0"/>
              </a:rPr>
              <a:t>.) </a:t>
            </a:r>
          </a:p>
        </p:txBody>
      </p:sp>
      <p:pic>
        <p:nvPicPr>
          <p:cNvPr id="1032" name="Picture 8" descr="ftp://ftp.elic.ucl.ac.be/fmasson/TMP/1d_20120322_20120326_icemod.nc_scatter_si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5475" y="2536372"/>
            <a:ext cx="3333750" cy="381000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rot="16200000">
            <a:off x="4311654" y="3059667"/>
            <a:ext cx="2638425" cy="369332"/>
          </a:xfrm>
          <a:prstGeom prst="rect">
            <a:avLst/>
          </a:prstGeom>
          <a:noFill/>
        </p:spPr>
        <p:txBody>
          <a:bodyPr wrap="square" rtlCol="0">
            <a:spAutoFit/>
          </a:bodyPr>
          <a:lstStyle/>
          <a:p>
            <a:r>
              <a:rPr lang="fr-BE" dirty="0" smtClean="0">
                <a:latin typeface="Segoe UI" panose="020B0502040204020203" pitchFamily="34" charset="0"/>
                <a:cs typeface="Segoe UI" panose="020B0502040204020203" pitchFamily="34" charset="0"/>
              </a:rPr>
              <a:t>Snow </a:t>
            </a:r>
            <a:r>
              <a:rPr lang="fr-BE" dirty="0" err="1" smtClean="0">
                <a:latin typeface="Segoe UI" panose="020B0502040204020203" pitchFamily="34" charset="0"/>
                <a:cs typeface="Segoe UI" panose="020B0502040204020203" pitchFamily="34" charset="0"/>
              </a:rPr>
              <a:t>thickness</a:t>
            </a:r>
            <a:r>
              <a:rPr lang="fr-BE" dirty="0" smtClean="0">
                <a:latin typeface="Segoe UI" panose="020B0502040204020203" pitchFamily="34" charset="0"/>
                <a:cs typeface="Segoe UI" panose="020B0502040204020203" pitchFamily="34" charset="0"/>
              </a:rPr>
              <a:t> [m]</a:t>
            </a:r>
          </a:p>
        </p:txBody>
      </p:sp>
      <p:sp>
        <p:nvSpPr>
          <p:cNvPr id="2" name="ZoneTexte 1"/>
          <p:cNvSpPr txBox="1"/>
          <p:nvPr/>
        </p:nvSpPr>
        <p:spPr>
          <a:xfrm>
            <a:off x="6333535" y="3031274"/>
            <a:ext cx="1415598" cy="307777"/>
          </a:xfrm>
          <a:prstGeom prst="rect">
            <a:avLst/>
          </a:prstGeom>
          <a:noFill/>
        </p:spPr>
        <p:txBody>
          <a:bodyPr wrap="square" rtlCol="0">
            <a:spAutoFit/>
          </a:bodyPr>
          <a:lstStyle/>
          <a:p>
            <a:r>
              <a:rPr lang="fr-BE" sz="1400" dirty="0" smtClean="0">
                <a:solidFill>
                  <a:srgbClr val="0000CC"/>
                </a:solidFill>
                <a:latin typeface="Segoe UI" panose="020B0502040204020203" pitchFamily="34" charset="0"/>
                <a:cs typeface="Segoe UI" panose="020B0502040204020203" pitchFamily="34" charset="0"/>
              </a:rPr>
              <a:t>25 </a:t>
            </a:r>
            <a:r>
              <a:rPr lang="fr-BE" sz="1400" dirty="0" err="1" smtClean="0">
                <a:solidFill>
                  <a:srgbClr val="0000CC"/>
                </a:solidFill>
                <a:latin typeface="Segoe UI" panose="020B0502040204020203" pitchFamily="34" charset="0"/>
                <a:cs typeface="Segoe UI" panose="020B0502040204020203" pitchFamily="34" charset="0"/>
              </a:rPr>
              <a:t>members</a:t>
            </a:r>
            <a:endParaRPr lang="fr-BE" sz="1400" dirty="0" smtClean="0">
              <a:solidFill>
                <a:srgbClr val="0000CC"/>
              </a:solidFill>
              <a:latin typeface="Segoe UI" panose="020B0502040204020203" pitchFamily="34" charset="0"/>
              <a:cs typeface="Segoe UI" panose="020B0502040204020203" pitchFamily="34" charset="0"/>
            </a:endParaRPr>
          </a:p>
        </p:txBody>
      </p:sp>
      <p:cxnSp>
        <p:nvCxnSpPr>
          <p:cNvPr id="9" name="Connecteur droit avec flèche 8"/>
          <p:cNvCxnSpPr/>
          <p:nvPr/>
        </p:nvCxnSpPr>
        <p:spPr>
          <a:xfrm>
            <a:off x="4076700" y="3613666"/>
            <a:ext cx="235267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054396" y="3559157"/>
            <a:ext cx="109017" cy="109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8" name="ZoneTexte 17"/>
          <p:cNvSpPr txBox="1"/>
          <p:nvPr/>
        </p:nvSpPr>
        <p:spPr>
          <a:xfrm>
            <a:off x="5815533" y="1684762"/>
            <a:ext cx="3328467" cy="923330"/>
          </a:xfrm>
          <a:prstGeom prst="rect">
            <a:avLst/>
          </a:prstGeom>
          <a:noFill/>
        </p:spPr>
        <p:txBody>
          <a:bodyPr wrap="square" rtlCol="0">
            <a:spAutoFit/>
          </a:bodyPr>
          <a:lstStyle/>
          <a:p>
            <a:r>
              <a:rPr lang="fr-BE" dirty="0">
                <a:latin typeface="Segoe UI" panose="020B0502040204020203" pitchFamily="34" charset="0"/>
                <a:cs typeface="Segoe UI" panose="020B0502040204020203" pitchFamily="34" charset="0"/>
              </a:rPr>
              <a:t>3</a:t>
            </a:r>
            <a:r>
              <a:rPr lang="fr-BE" dirty="0" smtClean="0">
                <a:latin typeface="Segoe UI" panose="020B0502040204020203" pitchFamily="34" charset="0"/>
                <a:cs typeface="Segoe UI" panose="020B0502040204020203" pitchFamily="34" charset="0"/>
              </a:rPr>
              <a:t>. Update the </a:t>
            </a:r>
            <a:r>
              <a:rPr lang="fr-BE" i="1" dirty="0" smtClean="0">
                <a:latin typeface="Segoe UI" panose="020B0502040204020203" pitchFamily="34" charset="0"/>
                <a:cs typeface="Segoe UI" panose="020B0502040204020203" pitchFamily="34" charset="0"/>
              </a:rPr>
              <a:t>non-observable </a:t>
            </a:r>
            <a:r>
              <a:rPr lang="fr-BE" dirty="0" smtClean="0">
                <a:latin typeface="Segoe UI" panose="020B0502040204020203" pitchFamily="34" charset="0"/>
                <a:cs typeface="Segoe UI" panose="020B0502040204020203" pitchFamily="34" charset="0"/>
              </a:rPr>
              <a:t>(</a:t>
            </a:r>
            <a:r>
              <a:rPr lang="fr-BE" dirty="0" err="1" smtClean="0">
                <a:latin typeface="Segoe UI" panose="020B0502040204020203" pitchFamily="34" charset="0"/>
                <a:cs typeface="Segoe UI" panose="020B0502040204020203" pitchFamily="34" charset="0"/>
              </a:rPr>
              <a:t>e.g</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snow</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given</a:t>
            </a:r>
            <a:r>
              <a:rPr lang="fr-BE" dirty="0" smtClean="0">
                <a:latin typeface="Segoe UI" panose="020B0502040204020203" pitchFamily="34" charset="0"/>
                <a:cs typeface="Segoe UI" panose="020B0502040204020203" pitchFamily="34" charset="0"/>
              </a:rPr>
              <a:t> information on an observable (</a:t>
            </a:r>
            <a:r>
              <a:rPr lang="fr-BE" dirty="0" err="1" smtClean="0">
                <a:latin typeface="Segoe UI" panose="020B0502040204020203" pitchFamily="34" charset="0"/>
                <a:cs typeface="Segoe UI" panose="020B0502040204020203" pitchFamily="34" charset="0"/>
              </a:rPr>
              <a:t>e.g</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sea</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ice</a:t>
            </a:r>
            <a:r>
              <a:rPr lang="fr-BE" dirty="0" smtClean="0">
                <a:latin typeface="Segoe UI" panose="020B0502040204020203" pitchFamily="34" charset="0"/>
                <a:cs typeface="Segoe UI" panose="020B0502040204020203" pitchFamily="34" charset="0"/>
              </a:rPr>
              <a:t>)</a:t>
            </a:r>
          </a:p>
        </p:txBody>
      </p:sp>
      <p:cxnSp>
        <p:nvCxnSpPr>
          <p:cNvPr id="12" name="Connecteur droit 11"/>
          <p:cNvCxnSpPr/>
          <p:nvPr/>
        </p:nvCxnSpPr>
        <p:spPr>
          <a:xfrm>
            <a:off x="8001000" y="2977243"/>
            <a:ext cx="0" cy="2928257"/>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7947722" y="3154385"/>
            <a:ext cx="695190" cy="369332"/>
          </a:xfrm>
          <a:prstGeom prst="rect">
            <a:avLst/>
          </a:prstGeom>
          <a:noFill/>
        </p:spPr>
        <p:txBody>
          <a:bodyPr wrap="square" rtlCol="0">
            <a:spAutoFit/>
          </a:bodyPr>
          <a:lstStyle/>
          <a:p>
            <a:r>
              <a:rPr lang="fr-BE" b="1" dirty="0" smtClean="0">
                <a:solidFill>
                  <a:srgbClr val="0070C0"/>
                </a:solidFill>
                <a:latin typeface="Segoe UI" panose="020B0502040204020203" pitchFamily="34" charset="0"/>
                <a:cs typeface="Segoe UI" panose="020B0502040204020203" pitchFamily="34" charset="0"/>
              </a:rPr>
              <a:t>OBS</a:t>
            </a:r>
            <a:endParaRPr lang="fr-BE" b="1" dirty="0" smtClean="0">
              <a:solidFill>
                <a:srgbClr val="0070C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45868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39091" y="2392218"/>
            <a:ext cx="6197599" cy="2185214"/>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Blending</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observers</a:t>
            </a:r>
            <a:r>
              <a:rPr lang="fr-BE" sz="2800" dirty="0" smtClean="0">
                <a:latin typeface="Segoe UI" panose="020B0502040204020203" pitchFamily="34" charset="0"/>
                <a:cs typeface="Segoe UI" panose="020B0502040204020203" pitchFamily="34" charset="0"/>
              </a:rPr>
              <a:t> and </a:t>
            </a:r>
            <a:r>
              <a:rPr lang="fr-BE" sz="2800" dirty="0" err="1" smtClean="0">
                <a:latin typeface="Segoe UI" panose="020B0502040204020203" pitchFamily="34" charset="0"/>
                <a:cs typeface="Segoe UI" panose="020B0502040204020203" pitchFamily="34" charset="0"/>
              </a:rPr>
              <a:t>modelers</a:t>
            </a:r>
            <a:endParaRPr lang="fr-BE" sz="2800" dirty="0" smtClean="0">
              <a:latin typeface="Segoe UI" panose="020B0502040204020203" pitchFamily="34" charset="0"/>
              <a:cs typeface="Segoe UI" panose="020B0502040204020203" pitchFamily="34" charset="0"/>
            </a:endParaRPr>
          </a:p>
          <a:p>
            <a:pPr marL="358775" indent="-358775">
              <a:buFontTx/>
              <a:buChar char="-"/>
            </a:pPr>
            <a:r>
              <a:rPr lang="fr-BE" sz="2000" dirty="0">
                <a:solidFill>
                  <a:schemeClr val="bg1">
                    <a:lumMod val="50000"/>
                  </a:schemeClr>
                </a:solidFill>
                <a:latin typeface="Segoe UI" panose="020B0502040204020203" pitchFamily="34" charset="0"/>
                <a:cs typeface="Segoe UI" panose="020B0502040204020203" pitchFamily="34" charset="0"/>
              </a:rPr>
              <a:t>To </a:t>
            </a:r>
            <a:r>
              <a:rPr lang="fr-BE" sz="2000" dirty="0" err="1">
                <a:solidFill>
                  <a:schemeClr val="bg1">
                    <a:lumMod val="50000"/>
                  </a:schemeClr>
                </a:solidFill>
                <a:latin typeface="Segoe UI" panose="020B0502040204020203" pitchFamily="34" charset="0"/>
                <a:cs typeface="Segoe UI" panose="020B0502040204020203" pitchFamily="34" charset="0"/>
              </a:rPr>
              <a:t>avoid</a:t>
            </a:r>
            <a:r>
              <a:rPr lang="fr-BE" sz="2000" dirty="0">
                <a:solidFill>
                  <a:schemeClr val="bg1">
                    <a:lumMod val="50000"/>
                  </a:schemeClr>
                </a:solidFill>
                <a:latin typeface="Segoe UI" panose="020B0502040204020203" pitchFamily="34" charset="0"/>
                <a:cs typeface="Segoe UI" panose="020B0502040204020203" pitchFamily="34" charset="0"/>
              </a:rPr>
              <a:t> </a:t>
            </a:r>
            <a:r>
              <a:rPr lang="fr-BE" sz="2000" dirty="0" err="1">
                <a:solidFill>
                  <a:schemeClr val="bg1">
                    <a:lumMod val="50000"/>
                  </a:schemeClr>
                </a:solidFill>
                <a:latin typeface="Segoe UI" panose="020B0502040204020203" pitchFamily="34" charset="0"/>
                <a:cs typeface="Segoe UI" panose="020B0502040204020203" pitchFamily="34" charset="0"/>
              </a:rPr>
              <a:t>language</a:t>
            </a:r>
            <a:r>
              <a:rPr lang="fr-BE" sz="2000" dirty="0">
                <a:solidFill>
                  <a:schemeClr val="bg1">
                    <a:lumMod val="50000"/>
                  </a:schemeClr>
                </a:solidFill>
                <a:latin typeface="Segoe UI" panose="020B0502040204020203" pitchFamily="34" charset="0"/>
                <a:cs typeface="Segoe UI" panose="020B0502040204020203" pitchFamily="34" charset="0"/>
              </a:rPr>
              <a:t> issues: </a:t>
            </a:r>
            <a:r>
              <a:rPr lang="fr-BE" sz="2000" dirty="0" err="1">
                <a:solidFill>
                  <a:schemeClr val="bg1">
                    <a:lumMod val="50000"/>
                  </a:schemeClr>
                </a:solidFill>
                <a:latin typeface="Segoe UI" panose="020B0502040204020203" pitchFamily="34" charset="0"/>
                <a:cs typeface="Segoe UI" panose="020B0502040204020203" pitchFamily="34" charset="0"/>
              </a:rPr>
              <a:t>glossary</a:t>
            </a:r>
            <a:r>
              <a:rPr lang="fr-BE" sz="2000" dirty="0">
                <a:solidFill>
                  <a:schemeClr val="bg1">
                    <a:lumMod val="50000"/>
                  </a:schemeClr>
                </a:solidFill>
                <a:latin typeface="Segoe UI" panose="020B0502040204020203" pitchFamily="34" charset="0"/>
                <a:cs typeface="Segoe UI" panose="020B0502040204020203" pitchFamily="34" charset="0"/>
              </a:rPr>
              <a:t>?</a:t>
            </a:r>
          </a:p>
          <a:p>
            <a:pPr marL="358775" indent="-358775">
              <a:buFontTx/>
              <a:buChar char="-"/>
            </a:pPr>
            <a:r>
              <a:rPr lang="fr-BE" sz="2000" dirty="0" err="1">
                <a:solidFill>
                  <a:schemeClr val="bg1">
                    <a:lumMod val="50000"/>
                  </a:schemeClr>
                </a:solidFill>
                <a:latin typeface="Segoe UI" panose="020B0502040204020203" pitchFamily="34" charset="0"/>
                <a:cs typeface="Segoe UI" panose="020B0502040204020203" pitchFamily="34" charset="0"/>
              </a:rPr>
              <a:t>Standardize</a:t>
            </a:r>
            <a:r>
              <a:rPr lang="fr-BE" sz="2000" dirty="0">
                <a:solidFill>
                  <a:schemeClr val="bg1">
                    <a:lumMod val="50000"/>
                  </a:schemeClr>
                </a:solidFill>
                <a:latin typeface="Segoe UI" panose="020B0502040204020203" pitchFamily="34" charset="0"/>
                <a:cs typeface="Segoe UI" panose="020B0502040204020203" pitchFamily="34" charset="0"/>
              </a:rPr>
              <a:t> </a:t>
            </a:r>
            <a:r>
              <a:rPr lang="fr-BE" sz="2000" dirty="0" err="1">
                <a:solidFill>
                  <a:schemeClr val="bg1">
                    <a:lumMod val="50000"/>
                  </a:schemeClr>
                </a:solidFill>
                <a:latin typeface="Segoe UI" panose="020B0502040204020203" pitchFamily="34" charset="0"/>
                <a:cs typeface="Segoe UI" panose="020B0502040204020203" pitchFamily="34" charset="0"/>
              </a:rPr>
              <a:t>sea</a:t>
            </a:r>
            <a:r>
              <a:rPr lang="fr-BE" sz="2000" dirty="0">
                <a:solidFill>
                  <a:schemeClr val="bg1">
                    <a:lumMod val="50000"/>
                  </a:schemeClr>
                </a:solidFill>
                <a:latin typeface="Segoe UI" panose="020B0502040204020203" pitchFamily="34" charset="0"/>
                <a:cs typeface="Segoe UI" panose="020B0502040204020203" pitchFamily="34" charset="0"/>
              </a:rPr>
              <a:t> </a:t>
            </a:r>
            <a:r>
              <a:rPr lang="fr-BE" sz="2000" dirty="0" err="1">
                <a:solidFill>
                  <a:schemeClr val="bg1">
                    <a:lumMod val="50000"/>
                  </a:schemeClr>
                </a:solidFill>
                <a:latin typeface="Segoe UI" panose="020B0502040204020203" pitchFamily="34" charset="0"/>
                <a:cs typeface="Segoe UI" panose="020B0502040204020203" pitchFamily="34" charset="0"/>
              </a:rPr>
              <a:t>ice</a:t>
            </a:r>
            <a:r>
              <a:rPr lang="fr-BE" sz="2000" dirty="0">
                <a:solidFill>
                  <a:schemeClr val="bg1">
                    <a:lumMod val="50000"/>
                  </a:schemeClr>
                </a:solidFill>
                <a:latin typeface="Segoe UI" panose="020B0502040204020203" pitchFamily="34" charset="0"/>
                <a:cs typeface="Segoe UI" panose="020B0502040204020203" pitchFamily="34" charset="0"/>
              </a:rPr>
              <a:t> output (</a:t>
            </a:r>
            <a:r>
              <a:rPr lang="fr-BE" sz="2000" dirty="0" err="1">
                <a:solidFill>
                  <a:schemeClr val="bg1">
                    <a:lumMod val="50000"/>
                  </a:schemeClr>
                </a:solidFill>
                <a:latin typeface="Segoe UI" panose="020B0502040204020203" pitchFamily="34" charset="0"/>
                <a:cs typeface="Segoe UI" panose="020B0502040204020203" pitchFamily="34" charset="0"/>
              </a:rPr>
              <a:t>e.g</a:t>
            </a:r>
            <a:r>
              <a:rPr lang="fr-BE" sz="2000" dirty="0">
                <a:solidFill>
                  <a:schemeClr val="bg1">
                    <a:lumMod val="50000"/>
                  </a:schemeClr>
                </a:solidFill>
                <a:latin typeface="Segoe UI" panose="020B0502040204020203" pitchFamily="34" charset="0"/>
                <a:cs typeface="Segoe UI" panose="020B0502040204020203" pitchFamily="34" charset="0"/>
              </a:rPr>
              <a:t>. CMIP6), </a:t>
            </a:r>
            <a:r>
              <a:rPr lang="fr-BE" sz="2000" dirty="0" err="1">
                <a:solidFill>
                  <a:schemeClr val="bg1">
                    <a:lumMod val="50000"/>
                  </a:schemeClr>
                </a:solidFill>
                <a:latin typeface="Segoe UI" panose="020B0502040204020203" pitchFamily="34" charset="0"/>
                <a:cs typeface="Segoe UI" panose="020B0502040204020203" pitchFamily="34" charset="0"/>
              </a:rPr>
              <a:t>obs</a:t>
            </a:r>
            <a:r>
              <a:rPr lang="fr-BE" sz="2000" dirty="0">
                <a:solidFill>
                  <a:schemeClr val="bg1">
                    <a:lumMod val="50000"/>
                  </a:schemeClr>
                </a:solidFill>
                <a:latin typeface="Segoe UI" panose="020B0502040204020203" pitchFamily="34" charset="0"/>
                <a:cs typeface="Segoe UI" panose="020B0502040204020203" pitchFamily="34" charset="0"/>
              </a:rPr>
              <a:t> (</a:t>
            </a:r>
            <a:r>
              <a:rPr lang="fr-BE" sz="2000" dirty="0" err="1">
                <a:solidFill>
                  <a:schemeClr val="bg1">
                    <a:lumMod val="50000"/>
                  </a:schemeClr>
                </a:solidFill>
                <a:latin typeface="Segoe UI" panose="020B0502040204020203" pitchFamily="34" charset="0"/>
                <a:cs typeface="Segoe UI" panose="020B0502040204020203" pitchFamily="34" charset="0"/>
              </a:rPr>
              <a:t>e.g</a:t>
            </a:r>
            <a:r>
              <a:rPr lang="fr-BE" sz="2000" dirty="0">
                <a:solidFill>
                  <a:schemeClr val="bg1">
                    <a:lumMod val="50000"/>
                  </a:schemeClr>
                </a:solidFill>
                <a:latin typeface="Segoe UI" panose="020B0502040204020203" pitchFamily="34" charset="0"/>
                <a:cs typeface="Segoe UI" panose="020B0502040204020203" pitchFamily="34" charset="0"/>
              </a:rPr>
              <a:t>. </a:t>
            </a:r>
            <a:r>
              <a:rPr lang="fr-BE" sz="2000" dirty="0" err="1">
                <a:solidFill>
                  <a:schemeClr val="bg1">
                    <a:lumMod val="50000"/>
                  </a:schemeClr>
                </a:solidFill>
                <a:latin typeface="Segoe UI" panose="020B0502040204020203" pitchFamily="34" charset="0"/>
                <a:cs typeface="Segoe UI" panose="020B0502040204020203" pitchFamily="34" charset="0"/>
              </a:rPr>
              <a:t>ASPeCT</a:t>
            </a:r>
            <a:r>
              <a:rPr lang="fr-BE" sz="2000" dirty="0">
                <a:solidFill>
                  <a:schemeClr val="bg1">
                    <a:lumMod val="50000"/>
                  </a:schemeClr>
                </a:solidFill>
                <a:latin typeface="Segoe UI" panose="020B0502040204020203" pitchFamily="34" charset="0"/>
                <a:cs typeface="Segoe UI" panose="020B0502040204020203" pitchFamily="34" charset="0"/>
              </a:rPr>
              <a:t>)</a:t>
            </a:r>
          </a:p>
          <a:p>
            <a:pPr marL="358775" indent="-358775">
              <a:buFontTx/>
              <a:buChar char="-"/>
            </a:pPr>
            <a:r>
              <a:rPr lang="fr-BE" sz="2000" dirty="0">
                <a:solidFill>
                  <a:schemeClr val="bg1">
                    <a:lumMod val="50000"/>
                  </a:schemeClr>
                </a:solidFill>
                <a:latin typeface="Segoe UI" panose="020B0502040204020203" pitchFamily="34" charset="0"/>
                <a:cs typeface="Segoe UI" panose="020B0502040204020203" pitchFamily="34" charset="0"/>
              </a:rPr>
              <a:t>Read the </a:t>
            </a:r>
            <a:r>
              <a:rPr lang="fr-BE" sz="2000" dirty="0" err="1">
                <a:solidFill>
                  <a:schemeClr val="bg1">
                    <a:lumMod val="50000"/>
                  </a:schemeClr>
                </a:solidFill>
                <a:latin typeface="Segoe UI" panose="020B0502040204020203" pitchFamily="34" charset="0"/>
                <a:cs typeface="Segoe UI" panose="020B0502040204020203" pitchFamily="34" charset="0"/>
              </a:rPr>
              <a:t>god</a:t>
            </a:r>
            <a:r>
              <a:rPr lang="fr-BE" sz="2000" dirty="0">
                <a:solidFill>
                  <a:schemeClr val="bg1">
                    <a:lumMod val="50000"/>
                  </a:schemeClr>
                </a:solidFill>
                <a:latin typeface="Segoe UI" panose="020B0502040204020203" pitchFamily="34" charset="0"/>
                <a:cs typeface="Segoe UI" panose="020B0502040204020203" pitchFamily="34" charset="0"/>
              </a:rPr>
              <a:t>-damned </a:t>
            </a:r>
            <a:r>
              <a:rPr lang="fr-BE" sz="2000" dirty="0" err="1">
                <a:solidFill>
                  <a:schemeClr val="bg1">
                    <a:lumMod val="50000"/>
                  </a:schemeClr>
                </a:solidFill>
                <a:latin typeface="Segoe UI" panose="020B0502040204020203" pitchFamily="34" charset="0"/>
                <a:cs typeface="Segoe UI" panose="020B0502040204020203" pitchFamily="34" charset="0"/>
              </a:rPr>
              <a:t>meta</a:t>
            </a:r>
            <a:r>
              <a:rPr lang="fr-BE" sz="2000" dirty="0">
                <a:solidFill>
                  <a:schemeClr val="bg1">
                    <a:lumMod val="50000"/>
                  </a:schemeClr>
                </a:solidFill>
                <a:latin typeface="Segoe UI" panose="020B0502040204020203" pitchFamily="34" charset="0"/>
                <a:cs typeface="Segoe UI" panose="020B0502040204020203" pitchFamily="34" charset="0"/>
              </a:rPr>
              <a:t>-data!</a:t>
            </a:r>
          </a:p>
          <a:p>
            <a:endParaRPr lang="fr-BE" sz="2800" dirty="0">
              <a:latin typeface="Segoe UI" panose="020B0502040204020203" pitchFamily="34" charset="0"/>
              <a:cs typeface="Segoe UI" panose="020B0502040204020203" pitchFamily="34" charset="0"/>
            </a:endParaRPr>
          </a:p>
        </p:txBody>
      </p:sp>
      <p:sp>
        <p:nvSpPr>
          <p:cNvPr id="6" name="ZoneTexte 5"/>
          <p:cNvSpPr txBox="1"/>
          <p:nvPr/>
        </p:nvSpPr>
        <p:spPr>
          <a:xfrm>
            <a:off x="1043713" y="4216403"/>
            <a:ext cx="6282373" cy="2062103"/>
          </a:xfrm>
          <a:prstGeom prst="rect">
            <a:avLst/>
          </a:prstGeom>
          <a:noFill/>
        </p:spPr>
        <p:txBody>
          <a:bodyPr wrap="square" rtlCol="0">
            <a:spAutoFit/>
          </a:bodyPr>
          <a:lstStyle/>
          <a:p>
            <a:r>
              <a:rPr lang="fr-BE" sz="2800" b="1" dirty="0" err="1" smtClean="0">
                <a:latin typeface="Segoe UI" panose="020B0502040204020203" pitchFamily="34" charset="0"/>
                <a:cs typeface="Segoe UI" panose="020B0502040204020203" pitchFamily="34" charset="0"/>
              </a:rPr>
              <a:t>Blending</a:t>
            </a:r>
            <a:r>
              <a:rPr lang="fr-BE" sz="2800" b="1" dirty="0" smtClean="0">
                <a:latin typeface="Segoe UI" panose="020B0502040204020203" pitchFamily="34" charset="0"/>
                <a:cs typeface="Segoe UI" panose="020B0502040204020203" pitchFamily="34" charset="0"/>
              </a:rPr>
              <a:t> observations and </a:t>
            </a:r>
            <a:r>
              <a:rPr lang="fr-BE" sz="2800" b="1" dirty="0" err="1" smtClean="0">
                <a:latin typeface="Segoe UI" panose="020B0502040204020203" pitchFamily="34" charset="0"/>
                <a:cs typeface="Segoe UI" panose="020B0502040204020203" pitchFamily="34" charset="0"/>
              </a:rPr>
              <a:t>models</a:t>
            </a:r>
            <a:endParaRPr lang="fr-BE" sz="2800" b="1" dirty="0" smtClean="0">
              <a:latin typeface="Segoe UI" panose="020B0502040204020203" pitchFamily="34" charset="0"/>
              <a:cs typeface="Segoe UI" panose="020B0502040204020203" pitchFamily="34" charset="0"/>
            </a:endParaRPr>
          </a:p>
          <a:p>
            <a:pPr marL="342900" indent="-342900">
              <a:buFontTx/>
              <a:buChar char="-"/>
            </a:pPr>
            <a:r>
              <a:rPr lang="fr-BE" sz="2000" dirty="0" smtClean="0">
                <a:solidFill>
                  <a:schemeClr val="bg1">
                    <a:lumMod val="50000"/>
                  </a:schemeClr>
                </a:solidFill>
                <a:latin typeface="Segoe UI" panose="020B0502040204020203" pitchFamily="34" charset="0"/>
                <a:cs typeface="Segoe UI" panose="020B0502040204020203" pitchFamily="34" charset="0"/>
              </a:rPr>
              <a:t>An ensemble </a:t>
            </a:r>
            <a:r>
              <a:rPr lang="fr-BE" sz="2000" dirty="0" err="1" smtClean="0">
                <a:solidFill>
                  <a:schemeClr val="bg1">
                    <a:lumMod val="50000"/>
                  </a:schemeClr>
                </a:solidFill>
                <a:latin typeface="Segoe UI" panose="020B0502040204020203" pitchFamily="34" charset="0"/>
                <a:cs typeface="Segoe UI" panose="020B0502040204020203" pitchFamily="34" charset="0"/>
              </a:rPr>
              <a:t>allows</a:t>
            </a:r>
            <a:r>
              <a:rPr lang="fr-BE" sz="2000" dirty="0" smtClean="0">
                <a:solidFill>
                  <a:schemeClr val="bg1">
                    <a:lumMod val="50000"/>
                  </a:schemeClr>
                </a:solidFill>
                <a:latin typeface="Segoe UI" panose="020B0502040204020203" pitchFamily="34" charset="0"/>
                <a:cs typeface="Segoe UI" panose="020B0502040204020203" pitchFamily="34" charset="0"/>
              </a:rPr>
              <a:t> to </a:t>
            </a:r>
            <a:r>
              <a:rPr lang="fr-BE" sz="2000" dirty="0" err="1" smtClean="0">
                <a:solidFill>
                  <a:schemeClr val="bg1">
                    <a:lumMod val="50000"/>
                  </a:schemeClr>
                </a:solidFill>
                <a:latin typeface="Segoe UI" panose="020B0502040204020203" pitchFamily="34" charset="0"/>
                <a:cs typeface="Segoe UI" panose="020B0502040204020203" pitchFamily="34" charset="0"/>
              </a:rPr>
              <a:t>understand</a:t>
            </a:r>
            <a:r>
              <a:rPr lang="fr-BE" sz="2000" dirty="0" smtClean="0">
                <a:solidFill>
                  <a:schemeClr val="bg1">
                    <a:lumMod val="50000"/>
                  </a:schemeClr>
                </a:solidFill>
                <a:latin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cs typeface="Segoe UI" panose="020B0502040204020203" pitchFamily="34" charset="0"/>
              </a:rPr>
              <a:t>relationships</a:t>
            </a:r>
            <a:r>
              <a:rPr lang="fr-BE" sz="2000" dirty="0" smtClean="0">
                <a:solidFill>
                  <a:schemeClr val="bg1">
                    <a:lumMod val="50000"/>
                  </a:schemeClr>
                </a:solidFill>
                <a:latin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cs typeface="Segoe UI" panose="020B0502040204020203" pitchFamily="34" charset="0"/>
              </a:rPr>
              <a:t>among</a:t>
            </a:r>
            <a:r>
              <a:rPr lang="fr-BE" sz="2000" dirty="0" smtClean="0">
                <a:solidFill>
                  <a:schemeClr val="bg1">
                    <a:lumMod val="50000"/>
                  </a:schemeClr>
                </a:solidFill>
                <a:latin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cs typeface="Segoe UI" panose="020B0502040204020203" pitchFamily="34" charset="0"/>
              </a:rPr>
              <a:t>different</a:t>
            </a:r>
            <a:r>
              <a:rPr lang="fr-BE" sz="2000" dirty="0" smtClean="0">
                <a:solidFill>
                  <a:schemeClr val="bg1">
                    <a:lumMod val="50000"/>
                  </a:schemeClr>
                </a:solidFill>
                <a:latin typeface="Segoe UI" panose="020B0502040204020203" pitchFamily="34" charset="0"/>
                <a:cs typeface="Segoe UI" panose="020B0502040204020203" pitchFamily="34" charset="0"/>
              </a:rPr>
              <a:t> variables</a:t>
            </a:r>
          </a:p>
          <a:p>
            <a:pPr marL="342900" indent="-342900">
              <a:buFontTx/>
              <a:buChar char="-"/>
            </a:pPr>
            <a:r>
              <a:rPr lang="fr-BE" sz="2000" dirty="0" smtClean="0">
                <a:solidFill>
                  <a:schemeClr val="bg1">
                    <a:lumMod val="50000"/>
                  </a:schemeClr>
                </a:solidFill>
                <a:latin typeface="Segoe UI" panose="020B0502040204020203" pitchFamily="34" charset="0"/>
                <a:cs typeface="Segoe UI" panose="020B0502040204020203" pitchFamily="34" charset="0"/>
              </a:rPr>
              <a:t>More </a:t>
            </a:r>
            <a:r>
              <a:rPr lang="fr-BE" sz="2000" dirty="0" err="1" smtClean="0">
                <a:solidFill>
                  <a:schemeClr val="bg1">
                    <a:lumMod val="50000"/>
                  </a:schemeClr>
                </a:solidFill>
                <a:latin typeface="Segoe UI" panose="020B0502040204020203" pitchFamily="34" charset="0"/>
                <a:cs typeface="Segoe UI" panose="020B0502040204020203" pitchFamily="34" charset="0"/>
              </a:rPr>
              <a:t>generally</a:t>
            </a:r>
            <a:r>
              <a:rPr lang="fr-BE" sz="2000" dirty="0" smtClean="0">
                <a:solidFill>
                  <a:schemeClr val="bg1">
                    <a:lumMod val="50000"/>
                  </a:schemeClr>
                </a:solidFill>
                <a:latin typeface="Segoe UI" panose="020B0502040204020203" pitchFamily="34" charset="0"/>
                <a:cs typeface="Segoe UI" panose="020B0502040204020203" pitchFamily="34" charset="0"/>
              </a:rPr>
              <a:t>, a model </a:t>
            </a:r>
            <a:r>
              <a:rPr lang="fr-BE" sz="2000" dirty="0" err="1" smtClean="0">
                <a:solidFill>
                  <a:schemeClr val="bg1">
                    <a:lumMod val="50000"/>
                  </a:schemeClr>
                </a:solidFill>
                <a:latin typeface="Segoe UI" panose="020B0502040204020203" pitchFamily="34" charset="0"/>
                <a:cs typeface="Segoe UI" panose="020B0502040204020203" pitchFamily="34" charset="0"/>
              </a:rPr>
              <a:t>can</a:t>
            </a:r>
            <a:r>
              <a:rPr lang="fr-BE" sz="2000" dirty="0" smtClean="0">
                <a:solidFill>
                  <a:schemeClr val="bg1">
                    <a:lumMod val="50000"/>
                  </a:schemeClr>
                </a:solidFill>
                <a:latin typeface="Segoe UI" panose="020B0502040204020203" pitchFamily="34" charset="0"/>
                <a:cs typeface="Segoe UI" panose="020B0502040204020203" pitchFamily="34" charset="0"/>
              </a:rPr>
              <a:t> guide observations</a:t>
            </a:r>
          </a:p>
          <a:p>
            <a:pPr marL="342900" indent="-342900">
              <a:buFontTx/>
              <a:buChar char="-"/>
            </a:pPr>
            <a:r>
              <a:rPr lang="fr-BE" sz="2000" dirty="0" smtClean="0">
                <a:solidFill>
                  <a:schemeClr val="bg1">
                    <a:lumMod val="50000"/>
                  </a:schemeClr>
                </a:solidFill>
                <a:latin typeface="Segoe UI" panose="020B0502040204020203" pitchFamily="34" charset="0"/>
                <a:cs typeface="Segoe UI" panose="020B0502040204020203" pitchFamily="34" charset="0"/>
              </a:rPr>
              <a:t>Data assimilation updates the </a:t>
            </a:r>
            <a:r>
              <a:rPr lang="fr-BE" sz="2000" dirty="0" err="1" smtClean="0">
                <a:solidFill>
                  <a:schemeClr val="bg1">
                    <a:lumMod val="50000"/>
                  </a:schemeClr>
                </a:solidFill>
                <a:latin typeface="Segoe UI" panose="020B0502040204020203" pitchFamily="34" charset="0"/>
                <a:cs typeface="Segoe UI" panose="020B0502040204020203" pitchFamily="34" charset="0"/>
              </a:rPr>
              <a:t>whole</a:t>
            </a:r>
            <a:r>
              <a:rPr lang="fr-BE" sz="2000" dirty="0" smtClean="0">
                <a:solidFill>
                  <a:schemeClr val="bg1">
                    <a:lumMod val="50000"/>
                  </a:schemeClr>
                </a:solidFill>
                <a:latin typeface="Segoe UI" panose="020B0502040204020203" pitchFamily="34" charset="0"/>
                <a:cs typeface="Segoe UI" panose="020B0502040204020203" pitchFamily="34" charset="0"/>
              </a:rPr>
              <a:t> model </a:t>
            </a:r>
            <a:r>
              <a:rPr lang="fr-BE" sz="2000" dirty="0" err="1" smtClean="0">
                <a:solidFill>
                  <a:schemeClr val="bg1">
                    <a:lumMod val="50000"/>
                  </a:schemeClr>
                </a:solidFill>
                <a:latin typeface="Segoe UI" panose="020B0502040204020203" pitchFamily="34" charset="0"/>
                <a:cs typeface="Segoe UI" panose="020B0502040204020203" pitchFamily="34" charset="0"/>
              </a:rPr>
              <a:t>given</a:t>
            </a:r>
            <a:r>
              <a:rPr lang="fr-BE" sz="2000" dirty="0" smtClean="0">
                <a:solidFill>
                  <a:schemeClr val="bg1">
                    <a:lumMod val="50000"/>
                  </a:schemeClr>
                </a:solidFill>
                <a:latin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cs typeface="Segoe UI" panose="020B0502040204020203" pitchFamily="34" charset="0"/>
              </a:rPr>
              <a:t>incomplete</a:t>
            </a:r>
            <a:r>
              <a:rPr lang="fr-BE" sz="2000" dirty="0" smtClean="0">
                <a:solidFill>
                  <a:schemeClr val="bg1">
                    <a:lumMod val="50000"/>
                  </a:schemeClr>
                </a:solidFill>
                <a:latin typeface="Segoe UI" panose="020B0502040204020203" pitchFamily="34" charset="0"/>
                <a:cs typeface="Segoe UI" panose="020B0502040204020203" pitchFamily="34" charset="0"/>
              </a:rPr>
              <a:t> observations</a:t>
            </a:r>
            <a:endParaRPr lang="fr-BE" sz="2000" dirty="0">
              <a:solidFill>
                <a:schemeClr val="bg1">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70698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620186" y="1328057"/>
            <a:ext cx="1925399" cy="523220"/>
          </a:xfrm>
          <a:prstGeom prst="rect">
            <a:avLst/>
          </a:prstGeom>
          <a:noFill/>
        </p:spPr>
        <p:txBody>
          <a:bodyPr wrap="none" rtlCol="0">
            <a:spAutoFit/>
          </a:bodyPr>
          <a:lstStyle/>
          <a:p>
            <a:pPr algn="just"/>
            <a:r>
              <a:rPr lang="fr-BE" sz="2800" dirty="0" err="1" smtClean="0">
                <a:latin typeface="Segoe UI" panose="020B0502040204020203" pitchFamily="34" charset="0"/>
                <a:cs typeface="Segoe UI" panose="020B0502040204020203" pitchFamily="34" charset="0"/>
              </a:rPr>
              <a:t>Thank</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you</a:t>
            </a:r>
            <a:r>
              <a:rPr lang="fr-BE" sz="2800" dirty="0" smtClean="0">
                <a:latin typeface="Segoe UI" panose="020B0502040204020203" pitchFamily="34" charset="0"/>
                <a:cs typeface="Segoe UI" panose="020B0502040204020203" pitchFamily="34" charset="0"/>
              </a:rPr>
              <a:t>!</a:t>
            </a:r>
          </a:p>
        </p:txBody>
      </p:sp>
      <p:sp>
        <p:nvSpPr>
          <p:cNvPr id="5" name="ZoneTexte 4"/>
          <p:cNvSpPr txBox="1"/>
          <p:nvPr/>
        </p:nvSpPr>
        <p:spPr>
          <a:xfrm>
            <a:off x="1807160" y="2939143"/>
            <a:ext cx="5551455" cy="2677656"/>
          </a:xfrm>
          <a:prstGeom prst="rect">
            <a:avLst/>
          </a:prstGeom>
          <a:noFill/>
        </p:spPr>
        <p:txBody>
          <a:bodyPr wrap="none" rtlCol="0">
            <a:spAutoFit/>
          </a:bodyPr>
          <a:lstStyle/>
          <a:p>
            <a:pPr algn="ctr"/>
            <a:r>
              <a:rPr lang="fr-BE" sz="2800" dirty="0" smtClean="0">
                <a:latin typeface="Segoe UI" panose="020B0502040204020203" pitchFamily="34" charset="0"/>
                <a:cs typeface="Segoe UI" panose="020B0502040204020203" pitchFamily="34" charset="0"/>
                <a:hlinkClick r:id="rId2"/>
              </a:rPr>
              <a:t>francois.massonnet@uclouvain.be</a:t>
            </a:r>
            <a:endParaRPr lang="fr-BE" sz="2800" dirty="0" smtClean="0">
              <a:latin typeface="Segoe UI" panose="020B0502040204020203" pitchFamily="34" charset="0"/>
              <a:cs typeface="Segoe UI" panose="020B0502040204020203" pitchFamily="34" charset="0"/>
            </a:endParaRPr>
          </a:p>
          <a:p>
            <a:pPr algn="ctr"/>
            <a:endParaRPr lang="fr-BE" sz="2800" dirty="0">
              <a:latin typeface="Segoe UI" panose="020B0502040204020203" pitchFamily="34" charset="0"/>
              <a:cs typeface="Segoe UI" panose="020B0502040204020203" pitchFamily="34" charset="0"/>
            </a:endParaRPr>
          </a:p>
          <a:p>
            <a:pPr algn="ctr"/>
            <a:r>
              <a:rPr lang="fr-BE" sz="2800" dirty="0" smtClean="0">
                <a:latin typeface="Segoe UI" panose="020B0502040204020203" pitchFamily="34" charset="0"/>
                <a:cs typeface="Segoe UI" panose="020B0502040204020203" pitchFamily="34" charset="0"/>
                <a:hlinkClick r:id="rId3"/>
              </a:rPr>
              <a:t>www.climate.be/u/fmasson</a:t>
            </a:r>
            <a:endParaRPr lang="fr-BE" sz="2800" dirty="0" smtClean="0">
              <a:latin typeface="Segoe UI" panose="020B0502040204020203" pitchFamily="34" charset="0"/>
              <a:cs typeface="Segoe UI" panose="020B0502040204020203" pitchFamily="34" charset="0"/>
            </a:endParaRPr>
          </a:p>
          <a:p>
            <a:pPr algn="ctr"/>
            <a:endParaRPr lang="fr-BE" sz="2800" dirty="0">
              <a:latin typeface="Segoe UI" panose="020B0502040204020203" pitchFamily="34" charset="0"/>
              <a:cs typeface="Segoe UI" panose="020B0502040204020203" pitchFamily="34" charset="0"/>
            </a:endParaRPr>
          </a:p>
          <a:p>
            <a:pPr algn="ctr"/>
            <a:r>
              <a:rPr lang="fr-BE" sz="2800" dirty="0" smtClean="0">
                <a:solidFill>
                  <a:srgbClr val="5EA9DD"/>
                </a:solidFill>
                <a:latin typeface="Segoe UI" panose="020B0502040204020203" pitchFamily="34" charset="0"/>
                <a:cs typeface="Segoe UI" panose="020B0502040204020203" pitchFamily="34" charset="0"/>
              </a:rPr>
              <a:t>@</a:t>
            </a:r>
            <a:r>
              <a:rPr lang="fr-BE" sz="2800" dirty="0" err="1" smtClean="0">
                <a:solidFill>
                  <a:srgbClr val="5EA9DD"/>
                </a:solidFill>
                <a:latin typeface="Segoe UI" panose="020B0502040204020203" pitchFamily="34" charset="0"/>
                <a:cs typeface="Segoe UI" panose="020B0502040204020203" pitchFamily="34" charset="0"/>
              </a:rPr>
              <a:t>FMassonnet</a:t>
            </a:r>
            <a:endParaRPr lang="fr-BE" sz="2800" dirty="0" smtClean="0">
              <a:solidFill>
                <a:srgbClr val="5EA9DD"/>
              </a:solidFill>
              <a:latin typeface="Segoe UI" panose="020B0502040204020203" pitchFamily="34" charset="0"/>
              <a:cs typeface="Segoe UI" panose="020B0502040204020203" pitchFamily="34" charset="0"/>
            </a:endParaRPr>
          </a:p>
          <a:p>
            <a:pPr algn="ctr"/>
            <a:endParaRPr lang="fr-BE" sz="2800" dirty="0" smtClean="0">
              <a:latin typeface="Segoe UI" panose="020B0502040204020203" pitchFamily="34" charset="0"/>
              <a:cs typeface="Segoe UI" panose="020B0502040204020203" pitchFamily="34" charset="0"/>
            </a:endParaRPr>
          </a:p>
        </p:txBody>
      </p:sp>
      <p:pic>
        <p:nvPicPr>
          <p:cNvPr id="1030" name="Picture 6" descr="https://g.twimg.com/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4961" y="4643640"/>
            <a:ext cx="636161" cy="51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82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39091" y="2392218"/>
            <a:ext cx="6197599" cy="523220"/>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Blending</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observers</a:t>
            </a:r>
            <a:r>
              <a:rPr lang="fr-BE" sz="2800" dirty="0" smtClean="0">
                <a:latin typeface="Segoe UI" panose="020B0502040204020203" pitchFamily="34" charset="0"/>
                <a:cs typeface="Segoe UI" panose="020B0502040204020203" pitchFamily="34" charset="0"/>
              </a:rPr>
              <a:t> and </a:t>
            </a:r>
            <a:r>
              <a:rPr lang="fr-BE" sz="2800" dirty="0" err="1" smtClean="0">
                <a:latin typeface="Segoe UI" panose="020B0502040204020203" pitchFamily="34" charset="0"/>
                <a:cs typeface="Segoe UI" panose="020B0502040204020203" pitchFamily="34" charset="0"/>
              </a:rPr>
              <a:t>modelers</a:t>
            </a:r>
            <a:endParaRPr lang="fr-BE" sz="2800" dirty="0">
              <a:latin typeface="Segoe UI" panose="020B0502040204020203" pitchFamily="34" charset="0"/>
              <a:cs typeface="Segoe UI" panose="020B0502040204020203" pitchFamily="34" charset="0"/>
            </a:endParaRPr>
          </a:p>
        </p:txBody>
      </p:sp>
      <p:sp>
        <p:nvSpPr>
          <p:cNvPr id="6" name="ZoneTexte 5"/>
          <p:cNvSpPr txBox="1"/>
          <p:nvPr/>
        </p:nvSpPr>
        <p:spPr>
          <a:xfrm>
            <a:off x="1043713" y="4216403"/>
            <a:ext cx="6197599" cy="523220"/>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Blending</a:t>
            </a:r>
            <a:r>
              <a:rPr lang="fr-BE" sz="2800" dirty="0" smtClean="0">
                <a:latin typeface="Segoe UI" panose="020B0502040204020203" pitchFamily="34" charset="0"/>
                <a:cs typeface="Segoe UI" panose="020B0502040204020203" pitchFamily="34" charset="0"/>
              </a:rPr>
              <a:t> observations and </a:t>
            </a:r>
            <a:r>
              <a:rPr lang="fr-BE" sz="2800" dirty="0" err="1" smtClean="0">
                <a:latin typeface="Segoe UI" panose="020B0502040204020203" pitchFamily="34" charset="0"/>
                <a:cs typeface="Segoe UI" panose="020B0502040204020203" pitchFamily="34" charset="0"/>
              </a:rPr>
              <a:t>models</a:t>
            </a:r>
            <a:endParaRPr lang="fr-BE"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15122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39091" y="2392218"/>
            <a:ext cx="6197599" cy="523220"/>
          </a:xfrm>
          <a:prstGeom prst="rect">
            <a:avLst/>
          </a:prstGeom>
          <a:noFill/>
        </p:spPr>
        <p:txBody>
          <a:bodyPr wrap="square" rtlCol="0">
            <a:spAutoFit/>
          </a:bodyPr>
          <a:lstStyle/>
          <a:p>
            <a:r>
              <a:rPr lang="fr-BE" sz="2800" b="1" dirty="0" err="1" smtClean="0">
                <a:latin typeface="Segoe UI" panose="020B0502040204020203" pitchFamily="34" charset="0"/>
                <a:cs typeface="Segoe UI" panose="020B0502040204020203" pitchFamily="34" charset="0"/>
              </a:rPr>
              <a:t>Blending</a:t>
            </a:r>
            <a:r>
              <a:rPr lang="fr-BE" sz="2800" b="1" dirty="0" smtClean="0">
                <a:latin typeface="Segoe UI" panose="020B0502040204020203" pitchFamily="34" charset="0"/>
                <a:cs typeface="Segoe UI" panose="020B0502040204020203" pitchFamily="34" charset="0"/>
              </a:rPr>
              <a:t> </a:t>
            </a:r>
            <a:r>
              <a:rPr lang="fr-BE" sz="2800" b="1" dirty="0" err="1" smtClean="0">
                <a:latin typeface="Segoe UI" panose="020B0502040204020203" pitchFamily="34" charset="0"/>
                <a:cs typeface="Segoe UI" panose="020B0502040204020203" pitchFamily="34" charset="0"/>
              </a:rPr>
              <a:t>observers</a:t>
            </a:r>
            <a:r>
              <a:rPr lang="fr-BE" sz="2800" b="1" dirty="0" smtClean="0">
                <a:latin typeface="Segoe UI" panose="020B0502040204020203" pitchFamily="34" charset="0"/>
                <a:cs typeface="Segoe UI" panose="020B0502040204020203" pitchFamily="34" charset="0"/>
              </a:rPr>
              <a:t> and </a:t>
            </a:r>
            <a:r>
              <a:rPr lang="fr-BE" sz="2800" b="1" dirty="0" err="1" smtClean="0">
                <a:latin typeface="Segoe UI" panose="020B0502040204020203" pitchFamily="34" charset="0"/>
                <a:cs typeface="Segoe UI" panose="020B0502040204020203" pitchFamily="34" charset="0"/>
              </a:rPr>
              <a:t>modelers</a:t>
            </a:r>
            <a:endParaRPr lang="fr-BE" sz="2800" b="1" dirty="0">
              <a:latin typeface="Segoe UI" panose="020B0502040204020203" pitchFamily="34" charset="0"/>
              <a:cs typeface="Segoe UI" panose="020B0502040204020203" pitchFamily="34" charset="0"/>
            </a:endParaRPr>
          </a:p>
        </p:txBody>
      </p:sp>
      <p:sp>
        <p:nvSpPr>
          <p:cNvPr id="6" name="ZoneTexte 5"/>
          <p:cNvSpPr txBox="1"/>
          <p:nvPr/>
        </p:nvSpPr>
        <p:spPr>
          <a:xfrm>
            <a:off x="1043713" y="4216403"/>
            <a:ext cx="6197599" cy="523220"/>
          </a:xfrm>
          <a:prstGeom prst="rect">
            <a:avLst/>
          </a:prstGeom>
          <a:noFill/>
        </p:spPr>
        <p:txBody>
          <a:bodyPr wrap="square" rtlCol="0">
            <a:spAutoFit/>
          </a:bodyPr>
          <a:lstStyle/>
          <a:p>
            <a:r>
              <a:rPr lang="fr-BE" sz="2800" dirty="0" err="1" smtClean="0">
                <a:solidFill>
                  <a:schemeClr val="bg1">
                    <a:lumMod val="50000"/>
                  </a:schemeClr>
                </a:solidFill>
                <a:latin typeface="Segoe UI" panose="020B0502040204020203" pitchFamily="34" charset="0"/>
                <a:cs typeface="Segoe UI" panose="020B0502040204020203" pitchFamily="34" charset="0"/>
              </a:rPr>
              <a:t>Blending</a:t>
            </a:r>
            <a:r>
              <a:rPr lang="fr-BE" sz="2800" dirty="0" smtClean="0">
                <a:solidFill>
                  <a:schemeClr val="bg1">
                    <a:lumMod val="50000"/>
                  </a:schemeClr>
                </a:solidFill>
                <a:latin typeface="Segoe UI" panose="020B0502040204020203" pitchFamily="34" charset="0"/>
                <a:cs typeface="Segoe UI" panose="020B0502040204020203" pitchFamily="34" charset="0"/>
              </a:rPr>
              <a:t> observations and </a:t>
            </a:r>
            <a:r>
              <a:rPr lang="fr-BE" sz="2800" dirty="0" err="1" smtClean="0">
                <a:solidFill>
                  <a:schemeClr val="bg1">
                    <a:lumMod val="50000"/>
                  </a:schemeClr>
                </a:solidFill>
                <a:latin typeface="Segoe UI" panose="020B0502040204020203" pitchFamily="34" charset="0"/>
                <a:cs typeface="Segoe UI" panose="020B0502040204020203" pitchFamily="34" charset="0"/>
              </a:rPr>
              <a:t>models</a:t>
            </a:r>
            <a:endParaRPr lang="fr-BE" sz="2800" dirty="0">
              <a:solidFill>
                <a:schemeClr val="bg1">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91802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510812" y="1985816"/>
            <a:ext cx="4122375" cy="3236164"/>
          </a:xfrm>
          <a:prstGeom prst="rect">
            <a:avLst/>
          </a:prstGeom>
          <a:ln>
            <a:solidFill>
              <a:schemeClr val="tx1"/>
            </a:solidFill>
          </a:ln>
        </p:spPr>
      </p:pic>
      <p:sp>
        <p:nvSpPr>
          <p:cNvPr id="5" name="ZoneTexte 4"/>
          <p:cNvSpPr txBox="1"/>
          <p:nvPr/>
        </p:nvSpPr>
        <p:spPr>
          <a:xfrm>
            <a:off x="2341639" y="5384798"/>
            <a:ext cx="4534611" cy="584775"/>
          </a:xfrm>
          <a:prstGeom prst="rect">
            <a:avLst/>
          </a:prstGeom>
          <a:noFill/>
        </p:spPr>
        <p:txBody>
          <a:bodyPr wrap="square" rtlCol="0">
            <a:spAutoFit/>
          </a:bodyPr>
          <a:lstStyle/>
          <a:p>
            <a:pPr algn="just"/>
            <a:r>
              <a:rPr lang="fr-BE" sz="1600" dirty="0" smtClean="0">
                <a:latin typeface="Segoe UI" panose="020B0502040204020203" pitchFamily="34" charset="0"/>
                <a:cs typeface="Segoe UI" panose="020B0502040204020203" pitchFamily="34" charset="0"/>
              </a:rPr>
              <a:t>Document </a:t>
            </a:r>
            <a:r>
              <a:rPr lang="fr-BE" sz="1600" dirty="0" err="1" smtClean="0">
                <a:latin typeface="Segoe UI" panose="020B0502040204020203" pitchFamily="34" charset="0"/>
                <a:cs typeface="Segoe UI" panose="020B0502040204020203" pitchFamily="34" charset="0"/>
              </a:rPr>
              <a:t>issued</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after</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CliC</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Arctic</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Sea</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Ice</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Working</a:t>
            </a:r>
            <a:r>
              <a:rPr lang="fr-BE" sz="1600" dirty="0" smtClean="0">
                <a:latin typeface="Segoe UI" panose="020B0502040204020203" pitchFamily="34" charset="0"/>
                <a:cs typeface="Segoe UI" panose="020B0502040204020203" pitchFamily="34" charset="0"/>
              </a:rPr>
              <a:t> Group meeting, Boulder, Nov. 2011</a:t>
            </a:r>
            <a:endParaRPr lang="fr-BE"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07721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avec flèche 6"/>
          <p:cNvCxnSpPr/>
          <p:nvPr/>
        </p:nvCxnSpPr>
        <p:spPr>
          <a:xfrm>
            <a:off x="795164" y="6117772"/>
            <a:ext cx="7553671"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7500256" y="6324600"/>
            <a:ext cx="1796143" cy="338554"/>
          </a:xfrm>
          <a:prstGeom prst="rect">
            <a:avLst/>
          </a:prstGeom>
          <a:noFill/>
        </p:spPr>
        <p:txBody>
          <a:bodyPr wrap="square" rtlCol="0">
            <a:spAutoFit/>
          </a:bodyPr>
          <a:lstStyle/>
          <a:p>
            <a:r>
              <a:rPr lang="fr-BE" sz="1600" dirty="0" err="1">
                <a:latin typeface="Segoe UI" panose="020B0502040204020203" pitchFamily="34" charset="0"/>
                <a:cs typeface="Segoe UI" panose="020B0502040204020203" pitchFamily="34" charset="0"/>
              </a:rPr>
              <a:t>s</a:t>
            </a:r>
            <a:r>
              <a:rPr lang="fr-BE" sz="1600" dirty="0" err="1" smtClean="0">
                <a:latin typeface="Segoe UI" panose="020B0502040204020203" pitchFamily="34" charset="0"/>
                <a:cs typeface="Segoe UI" panose="020B0502040204020203" pitchFamily="34" charset="0"/>
              </a:rPr>
              <a:t>ea</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ice</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thickness</a:t>
            </a:r>
            <a:endParaRPr lang="fr-BE" sz="1600" dirty="0" smtClean="0">
              <a:latin typeface="Segoe UI" panose="020B0502040204020203" pitchFamily="34" charset="0"/>
              <a:cs typeface="Segoe UI" panose="020B0502040204020203" pitchFamily="34" charset="0"/>
            </a:endParaRPr>
          </a:p>
        </p:txBody>
      </p:sp>
      <p:sp>
        <p:nvSpPr>
          <p:cNvPr id="9" name="Croix 8"/>
          <p:cNvSpPr/>
          <p:nvPr/>
        </p:nvSpPr>
        <p:spPr>
          <a:xfrm rot="18900000">
            <a:off x="1947779" y="5875184"/>
            <a:ext cx="516155" cy="511045"/>
          </a:xfrm>
          <a:prstGeom prst="plus">
            <a:avLst>
              <a:gd name="adj" fmla="val 33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161314" y="5878286"/>
            <a:ext cx="478972" cy="4789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6618514" y="5323115"/>
            <a:ext cx="1567543" cy="523220"/>
          </a:xfrm>
          <a:prstGeom prst="rect">
            <a:avLst/>
          </a:prstGeom>
          <a:noFill/>
        </p:spPr>
        <p:txBody>
          <a:bodyPr wrap="square" rtlCol="0">
            <a:spAutoFit/>
          </a:bodyPr>
          <a:lstStyle/>
          <a:p>
            <a:r>
              <a:rPr lang="fr-BE" sz="2800" b="1" dirty="0" err="1" smtClean="0">
                <a:solidFill>
                  <a:schemeClr val="accent1"/>
                </a:solidFill>
                <a:latin typeface="Segoe UI" panose="020B0502040204020203" pitchFamily="34" charset="0"/>
                <a:cs typeface="Segoe UI" panose="020B0502040204020203" pitchFamily="34" charset="0"/>
              </a:rPr>
              <a:t>obs</a:t>
            </a:r>
            <a:endParaRPr lang="fr-BE" sz="2800" b="1" dirty="0" smtClean="0">
              <a:solidFill>
                <a:schemeClr val="accent1"/>
              </a:solidFill>
              <a:latin typeface="Segoe UI" panose="020B0502040204020203" pitchFamily="34" charset="0"/>
              <a:cs typeface="Segoe UI" panose="020B0502040204020203" pitchFamily="34" charset="0"/>
            </a:endParaRPr>
          </a:p>
        </p:txBody>
      </p:sp>
      <p:sp>
        <p:nvSpPr>
          <p:cNvPr id="13" name="ZoneTexte 12"/>
          <p:cNvSpPr txBox="1"/>
          <p:nvPr/>
        </p:nvSpPr>
        <p:spPr>
          <a:xfrm>
            <a:off x="1088566" y="5244316"/>
            <a:ext cx="1567543" cy="523220"/>
          </a:xfrm>
          <a:prstGeom prst="rect">
            <a:avLst/>
          </a:prstGeom>
          <a:noFill/>
        </p:spPr>
        <p:txBody>
          <a:bodyPr wrap="square" rtlCol="0">
            <a:spAutoFit/>
          </a:bodyPr>
          <a:lstStyle/>
          <a:p>
            <a:r>
              <a:rPr lang="fr-BE" sz="2800" b="1" dirty="0" smtClean="0">
                <a:solidFill>
                  <a:schemeClr val="accent1"/>
                </a:solidFill>
                <a:latin typeface="Segoe UI" panose="020B0502040204020203" pitchFamily="34" charset="0"/>
                <a:cs typeface="Segoe UI" panose="020B0502040204020203" pitchFamily="34" charset="0"/>
              </a:rPr>
              <a:t>model</a:t>
            </a:r>
          </a:p>
        </p:txBody>
      </p:sp>
    </p:spTree>
    <p:extLst>
      <p:ext uri="{BB962C8B-B14F-4D97-AF65-F5344CB8AC3E}">
        <p14:creationId xmlns:p14="http://schemas.microsoft.com/office/powerpoint/2010/main" val="4266031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7233" y="461817"/>
            <a:ext cx="6871856" cy="954107"/>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Let’s</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list</a:t>
            </a:r>
            <a:r>
              <a:rPr lang="fr-BE" sz="2800" dirty="0" smtClean="0">
                <a:latin typeface="Segoe UI" panose="020B0502040204020203" pitchFamily="34" charset="0"/>
                <a:cs typeface="Segoe UI" panose="020B0502040204020203" pitchFamily="34" charset="0"/>
              </a:rPr>
              <a:t> all the </a:t>
            </a:r>
            <a:r>
              <a:rPr lang="fr-BE" sz="2800" dirty="0" err="1" smtClean="0">
                <a:latin typeface="Segoe UI" panose="020B0502040204020203" pitchFamily="34" charset="0"/>
                <a:cs typeface="Segoe UI" panose="020B0502040204020203" pitchFamily="34" charset="0"/>
              </a:rPr>
              <a:t>reasons</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why</a:t>
            </a:r>
            <a:r>
              <a:rPr lang="fr-BE" sz="2800" dirty="0" smtClean="0">
                <a:latin typeface="Segoe UI" panose="020B0502040204020203" pitchFamily="34" charset="0"/>
                <a:cs typeface="Segoe UI" panose="020B0502040204020203" pitchFamily="34" charset="0"/>
              </a:rPr>
              <a:t> a model </a:t>
            </a:r>
            <a:r>
              <a:rPr lang="fr-BE" sz="2800" dirty="0" err="1" smtClean="0">
                <a:latin typeface="Segoe UI" panose="020B0502040204020203" pitchFamily="34" charset="0"/>
                <a:cs typeface="Segoe UI" panose="020B0502040204020203" pitchFamily="34" charset="0"/>
              </a:rPr>
              <a:t>result</a:t>
            </a:r>
            <a:r>
              <a:rPr lang="fr-BE" sz="2800" dirty="0" smtClean="0">
                <a:latin typeface="Segoe UI" panose="020B0502040204020203" pitchFamily="34" charset="0"/>
                <a:cs typeface="Segoe UI" panose="020B0502040204020203" pitchFamily="34" charset="0"/>
              </a:rPr>
              <a:t> and an observation </a:t>
            </a:r>
            <a:r>
              <a:rPr lang="fr-BE" sz="2800" dirty="0" err="1" smtClean="0">
                <a:latin typeface="Segoe UI" panose="020B0502040204020203" pitchFamily="34" charset="0"/>
                <a:cs typeface="Segoe UI" panose="020B0502040204020203" pitchFamily="34" charset="0"/>
              </a:rPr>
              <a:t>could</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be</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different</a:t>
            </a:r>
            <a:endParaRPr lang="fr-BE" sz="2800" dirty="0" smtClean="0">
              <a:latin typeface="Segoe UI" panose="020B0502040204020203" pitchFamily="34" charset="0"/>
              <a:cs typeface="Segoe UI" panose="020B0502040204020203" pitchFamily="34" charset="0"/>
            </a:endParaRPr>
          </a:p>
        </p:txBody>
      </p:sp>
      <p:cxnSp>
        <p:nvCxnSpPr>
          <p:cNvPr id="7" name="Connecteur droit avec flèche 6"/>
          <p:cNvCxnSpPr/>
          <p:nvPr/>
        </p:nvCxnSpPr>
        <p:spPr>
          <a:xfrm>
            <a:off x="795164" y="6117772"/>
            <a:ext cx="7553671"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7500256" y="6324600"/>
            <a:ext cx="1796143" cy="338554"/>
          </a:xfrm>
          <a:prstGeom prst="rect">
            <a:avLst/>
          </a:prstGeom>
          <a:noFill/>
        </p:spPr>
        <p:txBody>
          <a:bodyPr wrap="square" rtlCol="0">
            <a:spAutoFit/>
          </a:bodyPr>
          <a:lstStyle/>
          <a:p>
            <a:r>
              <a:rPr lang="fr-BE" sz="1600" dirty="0" err="1">
                <a:latin typeface="Segoe UI" panose="020B0502040204020203" pitchFamily="34" charset="0"/>
                <a:cs typeface="Segoe UI" panose="020B0502040204020203" pitchFamily="34" charset="0"/>
              </a:rPr>
              <a:t>s</a:t>
            </a:r>
            <a:r>
              <a:rPr lang="fr-BE" sz="1600" dirty="0" err="1" smtClean="0">
                <a:latin typeface="Segoe UI" panose="020B0502040204020203" pitchFamily="34" charset="0"/>
                <a:cs typeface="Segoe UI" panose="020B0502040204020203" pitchFamily="34" charset="0"/>
              </a:rPr>
              <a:t>ea</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ice</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thickness</a:t>
            </a:r>
            <a:endParaRPr lang="fr-BE" sz="1600" dirty="0" smtClean="0">
              <a:latin typeface="Segoe UI" panose="020B0502040204020203" pitchFamily="34" charset="0"/>
              <a:cs typeface="Segoe UI" panose="020B0502040204020203" pitchFamily="34" charset="0"/>
            </a:endParaRPr>
          </a:p>
        </p:txBody>
      </p:sp>
      <p:sp>
        <p:nvSpPr>
          <p:cNvPr id="9" name="Croix 8"/>
          <p:cNvSpPr/>
          <p:nvPr/>
        </p:nvSpPr>
        <p:spPr>
          <a:xfrm rot="18900000">
            <a:off x="1947779" y="5875184"/>
            <a:ext cx="516155" cy="511045"/>
          </a:xfrm>
          <a:prstGeom prst="plus">
            <a:avLst>
              <a:gd name="adj" fmla="val 33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161314" y="5878286"/>
            <a:ext cx="478972" cy="4789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6618514" y="5323115"/>
            <a:ext cx="1567543" cy="523220"/>
          </a:xfrm>
          <a:prstGeom prst="rect">
            <a:avLst/>
          </a:prstGeom>
          <a:noFill/>
        </p:spPr>
        <p:txBody>
          <a:bodyPr wrap="square" rtlCol="0">
            <a:spAutoFit/>
          </a:bodyPr>
          <a:lstStyle/>
          <a:p>
            <a:r>
              <a:rPr lang="fr-BE" sz="2800" b="1" dirty="0" err="1" smtClean="0">
                <a:solidFill>
                  <a:schemeClr val="accent1"/>
                </a:solidFill>
                <a:latin typeface="Segoe UI" panose="020B0502040204020203" pitchFamily="34" charset="0"/>
                <a:cs typeface="Segoe UI" panose="020B0502040204020203" pitchFamily="34" charset="0"/>
              </a:rPr>
              <a:t>obs</a:t>
            </a:r>
            <a:endParaRPr lang="fr-BE" sz="2800" b="1" dirty="0" smtClean="0">
              <a:solidFill>
                <a:schemeClr val="accent1"/>
              </a:solidFill>
              <a:latin typeface="Segoe UI" panose="020B0502040204020203" pitchFamily="34" charset="0"/>
              <a:cs typeface="Segoe UI" panose="020B0502040204020203" pitchFamily="34" charset="0"/>
            </a:endParaRPr>
          </a:p>
        </p:txBody>
      </p:sp>
      <p:sp>
        <p:nvSpPr>
          <p:cNvPr id="13" name="ZoneTexte 12"/>
          <p:cNvSpPr txBox="1"/>
          <p:nvPr/>
        </p:nvSpPr>
        <p:spPr>
          <a:xfrm>
            <a:off x="1088566" y="5244316"/>
            <a:ext cx="1567543" cy="523220"/>
          </a:xfrm>
          <a:prstGeom prst="rect">
            <a:avLst/>
          </a:prstGeom>
          <a:noFill/>
        </p:spPr>
        <p:txBody>
          <a:bodyPr wrap="square" rtlCol="0">
            <a:spAutoFit/>
          </a:bodyPr>
          <a:lstStyle/>
          <a:p>
            <a:r>
              <a:rPr lang="fr-BE" sz="2800" b="1" dirty="0" smtClean="0">
                <a:solidFill>
                  <a:schemeClr val="accent1"/>
                </a:solidFill>
                <a:latin typeface="Segoe UI" panose="020B0502040204020203" pitchFamily="34" charset="0"/>
                <a:cs typeface="Segoe UI" panose="020B0502040204020203" pitchFamily="34" charset="0"/>
              </a:rPr>
              <a:t>model</a:t>
            </a:r>
          </a:p>
        </p:txBody>
      </p:sp>
    </p:spTree>
    <p:extLst>
      <p:ext uri="{BB962C8B-B14F-4D97-AF65-F5344CB8AC3E}">
        <p14:creationId xmlns:p14="http://schemas.microsoft.com/office/powerpoint/2010/main" val="3798108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7233" y="461817"/>
            <a:ext cx="6871856" cy="954107"/>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Let’s</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list</a:t>
            </a:r>
            <a:r>
              <a:rPr lang="fr-BE" sz="2800" dirty="0" smtClean="0">
                <a:latin typeface="Segoe UI" panose="020B0502040204020203" pitchFamily="34" charset="0"/>
                <a:cs typeface="Segoe UI" panose="020B0502040204020203" pitchFamily="34" charset="0"/>
              </a:rPr>
              <a:t> all the </a:t>
            </a:r>
            <a:r>
              <a:rPr lang="fr-BE" sz="2800" dirty="0" err="1" smtClean="0">
                <a:latin typeface="Segoe UI" panose="020B0502040204020203" pitchFamily="34" charset="0"/>
                <a:cs typeface="Segoe UI" panose="020B0502040204020203" pitchFamily="34" charset="0"/>
              </a:rPr>
              <a:t>reasons</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why</a:t>
            </a:r>
            <a:r>
              <a:rPr lang="fr-BE" sz="2800" dirty="0" smtClean="0">
                <a:latin typeface="Segoe UI" panose="020B0502040204020203" pitchFamily="34" charset="0"/>
                <a:cs typeface="Segoe UI" panose="020B0502040204020203" pitchFamily="34" charset="0"/>
              </a:rPr>
              <a:t> a model </a:t>
            </a:r>
            <a:r>
              <a:rPr lang="fr-BE" sz="2800" dirty="0" err="1" smtClean="0">
                <a:latin typeface="Segoe UI" panose="020B0502040204020203" pitchFamily="34" charset="0"/>
                <a:cs typeface="Segoe UI" panose="020B0502040204020203" pitchFamily="34" charset="0"/>
              </a:rPr>
              <a:t>result</a:t>
            </a:r>
            <a:r>
              <a:rPr lang="fr-BE" sz="2800" dirty="0" smtClean="0">
                <a:latin typeface="Segoe UI" panose="020B0502040204020203" pitchFamily="34" charset="0"/>
                <a:cs typeface="Segoe UI" panose="020B0502040204020203" pitchFamily="34" charset="0"/>
              </a:rPr>
              <a:t> and an observation </a:t>
            </a:r>
            <a:r>
              <a:rPr lang="fr-BE" sz="2800" dirty="0" err="1" smtClean="0">
                <a:latin typeface="Segoe UI" panose="020B0502040204020203" pitchFamily="34" charset="0"/>
                <a:cs typeface="Segoe UI" panose="020B0502040204020203" pitchFamily="34" charset="0"/>
              </a:rPr>
              <a:t>could</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be</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different</a:t>
            </a:r>
            <a:endParaRPr lang="fr-BE" sz="2800" dirty="0" smtClean="0">
              <a:latin typeface="Segoe UI" panose="020B0502040204020203" pitchFamily="34" charset="0"/>
              <a:cs typeface="Segoe UI" panose="020B0502040204020203" pitchFamily="34" charset="0"/>
            </a:endParaRPr>
          </a:p>
        </p:txBody>
      </p:sp>
      <p:sp>
        <p:nvSpPr>
          <p:cNvPr id="5" name="ZoneTexte 4"/>
          <p:cNvSpPr txBox="1"/>
          <p:nvPr/>
        </p:nvSpPr>
        <p:spPr>
          <a:xfrm>
            <a:off x="642257" y="1698171"/>
            <a:ext cx="8218714" cy="1477328"/>
          </a:xfrm>
          <a:prstGeom prst="rect">
            <a:avLst/>
          </a:prstGeom>
          <a:noFill/>
        </p:spPr>
        <p:txBody>
          <a:bodyPr wrap="square" rtlCol="0">
            <a:spAutoFit/>
          </a:bodyPr>
          <a:lstStyle/>
          <a:p>
            <a:pPr marL="342900" indent="-342900">
              <a:buAutoNum type="arabicPeriod"/>
            </a:pPr>
            <a:r>
              <a:rPr lang="fr-BE" dirty="0" smtClean="0">
                <a:latin typeface="Segoe UI" panose="020B0502040204020203" pitchFamily="34" charset="0"/>
                <a:cs typeface="Segoe UI" panose="020B0502040204020203" pitchFamily="34" charset="0"/>
              </a:rPr>
              <a:t>The model </a:t>
            </a:r>
            <a:r>
              <a:rPr lang="fr-BE" dirty="0" err="1" smtClean="0">
                <a:latin typeface="Segoe UI" panose="020B0502040204020203" pitchFamily="34" charset="0"/>
                <a:cs typeface="Segoe UI" panose="020B0502040204020203" pitchFamily="34" charset="0"/>
              </a:rPr>
              <a:t>is</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truly</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wrong</a:t>
            </a:r>
            <a:endParaRPr lang="fr-BE" dirty="0" smtClean="0">
              <a:latin typeface="Segoe UI" panose="020B0502040204020203" pitchFamily="34" charset="0"/>
              <a:cs typeface="Segoe UI" panose="020B0502040204020203" pitchFamily="34" charset="0"/>
            </a:endParaRPr>
          </a:p>
          <a:p>
            <a:r>
              <a:rPr lang="fr-BE" dirty="0">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Parameterizations</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induce</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biases</a:t>
            </a:r>
            <a:r>
              <a:rPr lang="fr-BE" dirty="0" smtClean="0">
                <a:solidFill>
                  <a:schemeClr val="bg1">
                    <a:lumMod val="50000"/>
                  </a:schemeClr>
                </a:solidFill>
                <a:latin typeface="Segoe UI" panose="020B0502040204020203" pitchFamily="34" charset="0"/>
                <a:cs typeface="Segoe UI" panose="020B0502040204020203" pitchFamily="34" charset="0"/>
              </a:rPr>
              <a:t>, forcing </a:t>
            </a:r>
            <a:r>
              <a:rPr lang="fr-BE" dirty="0" err="1" smtClean="0">
                <a:solidFill>
                  <a:schemeClr val="bg1">
                    <a:lumMod val="50000"/>
                  </a:schemeClr>
                </a:solidFill>
                <a:latin typeface="Segoe UI" panose="020B0502040204020203" pitchFamily="34" charset="0"/>
                <a:cs typeface="Segoe UI" panose="020B0502040204020203" pitchFamily="34" charset="0"/>
              </a:rPr>
              <a:t>is</a:t>
            </a:r>
            <a:r>
              <a:rPr lang="fr-BE" dirty="0" smtClean="0">
                <a:solidFill>
                  <a:schemeClr val="bg1">
                    <a:lumMod val="50000"/>
                  </a:schemeClr>
                </a:solidFill>
                <a:latin typeface="Segoe UI" panose="020B0502040204020203" pitchFamily="34" charset="0"/>
                <a:cs typeface="Segoe UI" panose="020B0502040204020203" pitchFamily="34" charset="0"/>
              </a:rPr>
              <a:t> not correct</a:t>
            </a:r>
          </a:p>
          <a:p>
            <a:r>
              <a:rPr lang="fr-BE" dirty="0">
                <a:solidFill>
                  <a:schemeClr val="bg1">
                    <a:lumMod val="50000"/>
                  </a:schemeClr>
                </a:solidFill>
                <a:latin typeface="Segoe UI" panose="020B0502040204020203" pitchFamily="34" charset="0"/>
                <a:cs typeface="Segoe UI" panose="020B0502040204020203" pitchFamily="34" charset="0"/>
              </a:rPr>
              <a:t>	</a:t>
            </a:r>
            <a:r>
              <a:rPr lang="fr-BE" dirty="0" smtClean="0">
                <a:solidFill>
                  <a:schemeClr val="bg1">
                    <a:lumMod val="50000"/>
                  </a:schemeClr>
                </a:solidFill>
                <a:latin typeface="Segoe UI" panose="020B0502040204020203" pitchFamily="34" charset="0"/>
                <a:cs typeface="Segoe UI" panose="020B0502040204020203" pitchFamily="34" charset="0"/>
              </a:rPr>
              <a:t>Note: </a:t>
            </a:r>
            <a:r>
              <a:rPr lang="fr-BE" dirty="0" err="1" smtClean="0">
                <a:solidFill>
                  <a:schemeClr val="bg1">
                    <a:lumMod val="50000"/>
                  </a:schemeClr>
                </a:solidFill>
                <a:latin typeface="Segoe UI" panose="020B0502040204020203" pitchFamily="34" charset="0"/>
                <a:cs typeface="Segoe UI" panose="020B0502040204020203" pitchFamily="34" charset="0"/>
              </a:rPr>
              <a:t>we</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never</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i="1" dirty="0" err="1" smtClean="0">
                <a:solidFill>
                  <a:schemeClr val="bg1">
                    <a:lumMod val="50000"/>
                  </a:schemeClr>
                </a:solidFill>
                <a:latin typeface="Segoe UI" panose="020B0502040204020203" pitchFamily="34" charset="0"/>
                <a:cs typeface="Segoe UI" panose="020B0502040204020203" pitchFamily="34" charset="0"/>
              </a:rPr>
              <a:t>validate</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models</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Sometimes</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we</a:t>
            </a:r>
            <a:r>
              <a:rPr lang="fr-BE" dirty="0" smtClean="0">
                <a:solidFill>
                  <a:schemeClr val="bg1">
                    <a:lumMod val="50000"/>
                  </a:schemeClr>
                </a:solidFill>
                <a:latin typeface="Segoe UI" panose="020B0502040204020203" pitchFamily="34" charset="0"/>
                <a:cs typeface="Segoe UI" panose="020B0502040204020203" pitchFamily="34" charset="0"/>
              </a:rPr>
              <a:t> are </a:t>
            </a:r>
            <a:r>
              <a:rPr lang="fr-BE" dirty="0" err="1" smtClean="0">
                <a:solidFill>
                  <a:schemeClr val="bg1">
                    <a:lumMod val="50000"/>
                  </a:schemeClr>
                </a:solidFill>
                <a:latin typeface="Segoe UI" panose="020B0502040204020203" pitchFamily="34" charset="0"/>
                <a:cs typeface="Segoe UI" panose="020B0502040204020203" pitchFamily="34" charset="0"/>
              </a:rPr>
              <a:t>just</a:t>
            </a:r>
            <a:r>
              <a:rPr lang="fr-BE" dirty="0" smtClean="0">
                <a:solidFill>
                  <a:schemeClr val="bg1">
                    <a:lumMod val="50000"/>
                  </a:schemeClr>
                </a:solidFill>
                <a:latin typeface="Segoe UI" panose="020B0502040204020203" pitchFamily="34" charset="0"/>
                <a:cs typeface="Segoe UI" panose="020B0502040204020203" pitchFamily="34" charset="0"/>
              </a:rPr>
              <a:t> not able to </a:t>
            </a:r>
            <a:r>
              <a:rPr lang="fr-BE" dirty="0" err="1" smtClean="0">
                <a:solidFill>
                  <a:schemeClr val="bg1">
                    <a:lumMod val="50000"/>
                  </a:schemeClr>
                </a:solidFill>
                <a:latin typeface="Segoe UI" panose="020B0502040204020203" pitchFamily="34" charset="0"/>
                <a:cs typeface="Segoe UI" panose="020B0502040204020203" pitchFamily="34" charset="0"/>
              </a:rPr>
              <a:t>discard</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them</a:t>
            </a:r>
            <a:r>
              <a:rPr lang="fr-BE" dirty="0" smtClean="0">
                <a:solidFill>
                  <a:schemeClr val="bg1">
                    <a:lumMod val="50000"/>
                  </a:schemeClr>
                </a:solidFill>
                <a:latin typeface="Segoe UI" panose="020B0502040204020203" pitchFamily="34" charset="0"/>
                <a:cs typeface="Segoe UI" panose="020B0502040204020203" pitchFamily="34" charset="0"/>
              </a:rPr>
              <a:t> (cf. Dirk </a:t>
            </a:r>
            <a:r>
              <a:rPr lang="fr-BE" dirty="0" err="1" smtClean="0">
                <a:solidFill>
                  <a:schemeClr val="bg1">
                    <a:lumMod val="50000"/>
                  </a:schemeClr>
                </a:solidFill>
                <a:latin typeface="Segoe UI" panose="020B0502040204020203" pitchFamily="34" charset="0"/>
                <a:cs typeface="Segoe UI" panose="020B0502040204020203" pitchFamily="34" charset="0"/>
              </a:rPr>
              <a:t>Notz</a:t>
            </a:r>
            <a:r>
              <a:rPr lang="fr-BE" dirty="0" smtClean="0">
                <a:solidFill>
                  <a:schemeClr val="bg1">
                    <a:lumMod val="50000"/>
                  </a:schemeClr>
                </a:solidFill>
                <a:latin typeface="Segoe UI" panose="020B0502040204020203" pitchFamily="34" charset="0"/>
                <a:cs typeface="Segoe UI" panose="020B0502040204020203" pitchFamily="34" charset="0"/>
              </a:rPr>
              <a:t>)</a:t>
            </a:r>
          </a:p>
          <a:p>
            <a:endParaRPr lang="fr-BE" dirty="0" smtClean="0">
              <a:latin typeface="Segoe UI" panose="020B0502040204020203" pitchFamily="34" charset="0"/>
              <a:cs typeface="Segoe UI" panose="020B0502040204020203" pitchFamily="34" charset="0"/>
            </a:endParaRPr>
          </a:p>
        </p:txBody>
      </p:sp>
      <p:cxnSp>
        <p:nvCxnSpPr>
          <p:cNvPr id="7" name="Connecteur droit avec flèche 6"/>
          <p:cNvCxnSpPr/>
          <p:nvPr/>
        </p:nvCxnSpPr>
        <p:spPr>
          <a:xfrm>
            <a:off x="795164" y="6117772"/>
            <a:ext cx="7553671"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7500256" y="6324600"/>
            <a:ext cx="1796143" cy="338554"/>
          </a:xfrm>
          <a:prstGeom prst="rect">
            <a:avLst/>
          </a:prstGeom>
          <a:noFill/>
        </p:spPr>
        <p:txBody>
          <a:bodyPr wrap="square" rtlCol="0">
            <a:spAutoFit/>
          </a:bodyPr>
          <a:lstStyle/>
          <a:p>
            <a:r>
              <a:rPr lang="fr-BE" sz="1600" dirty="0" err="1">
                <a:latin typeface="Segoe UI" panose="020B0502040204020203" pitchFamily="34" charset="0"/>
                <a:cs typeface="Segoe UI" panose="020B0502040204020203" pitchFamily="34" charset="0"/>
              </a:rPr>
              <a:t>s</a:t>
            </a:r>
            <a:r>
              <a:rPr lang="fr-BE" sz="1600" dirty="0" err="1" smtClean="0">
                <a:latin typeface="Segoe UI" panose="020B0502040204020203" pitchFamily="34" charset="0"/>
                <a:cs typeface="Segoe UI" panose="020B0502040204020203" pitchFamily="34" charset="0"/>
              </a:rPr>
              <a:t>ea</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ice</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thickness</a:t>
            </a:r>
            <a:endParaRPr lang="fr-BE" sz="1600" dirty="0" smtClean="0">
              <a:latin typeface="Segoe UI" panose="020B0502040204020203" pitchFamily="34" charset="0"/>
              <a:cs typeface="Segoe UI" panose="020B0502040204020203" pitchFamily="34" charset="0"/>
            </a:endParaRPr>
          </a:p>
        </p:txBody>
      </p:sp>
      <p:sp>
        <p:nvSpPr>
          <p:cNvPr id="9" name="Croix 8"/>
          <p:cNvSpPr/>
          <p:nvPr/>
        </p:nvSpPr>
        <p:spPr>
          <a:xfrm rot="18900000">
            <a:off x="1947779" y="5875184"/>
            <a:ext cx="516155" cy="511045"/>
          </a:xfrm>
          <a:prstGeom prst="plus">
            <a:avLst>
              <a:gd name="adj" fmla="val 33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161314" y="5878286"/>
            <a:ext cx="478972" cy="4789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6618514" y="5323115"/>
            <a:ext cx="1567543" cy="523220"/>
          </a:xfrm>
          <a:prstGeom prst="rect">
            <a:avLst/>
          </a:prstGeom>
          <a:noFill/>
        </p:spPr>
        <p:txBody>
          <a:bodyPr wrap="square" rtlCol="0">
            <a:spAutoFit/>
          </a:bodyPr>
          <a:lstStyle/>
          <a:p>
            <a:r>
              <a:rPr lang="fr-BE" sz="2800" b="1" dirty="0" err="1" smtClean="0">
                <a:solidFill>
                  <a:schemeClr val="accent1"/>
                </a:solidFill>
                <a:latin typeface="Segoe UI" panose="020B0502040204020203" pitchFamily="34" charset="0"/>
                <a:cs typeface="Segoe UI" panose="020B0502040204020203" pitchFamily="34" charset="0"/>
              </a:rPr>
              <a:t>obs</a:t>
            </a:r>
            <a:endParaRPr lang="fr-BE" sz="2800" b="1" dirty="0" smtClean="0">
              <a:solidFill>
                <a:schemeClr val="accent1"/>
              </a:solidFill>
              <a:latin typeface="Segoe UI" panose="020B0502040204020203" pitchFamily="34" charset="0"/>
              <a:cs typeface="Segoe UI" panose="020B0502040204020203" pitchFamily="34" charset="0"/>
            </a:endParaRPr>
          </a:p>
        </p:txBody>
      </p:sp>
      <p:sp>
        <p:nvSpPr>
          <p:cNvPr id="13" name="ZoneTexte 12"/>
          <p:cNvSpPr txBox="1"/>
          <p:nvPr/>
        </p:nvSpPr>
        <p:spPr>
          <a:xfrm>
            <a:off x="1088566" y="5244316"/>
            <a:ext cx="1567543" cy="523220"/>
          </a:xfrm>
          <a:prstGeom prst="rect">
            <a:avLst/>
          </a:prstGeom>
          <a:noFill/>
        </p:spPr>
        <p:txBody>
          <a:bodyPr wrap="square" rtlCol="0">
            <a:spAutoFit/>
          </a:bodyPr>
          <a:lstStyle/>
          <a:p>
            <a:r>
              <a:rPr lang="fr-BE" sz="2800" b="1" dirty="0" smtClean="0">
                <a:solidFill>
                  <a:schemeClr val="accent1"/>
                </a:solidFill>
                <a:latin typeface="Segoe UI" panose="020B0502040204020203" pitchFamily="34" charset="0"/>
                <a:cs typeface="Segoe UI" panose="020B0502040204020203" pitchFamily="34" charset="0"/>
              </a:rPr>
              <a:t>model</a:t>
            </a:r>
          </a:p>
        </p:txBody>
      </p:sp>
    </p:spTree>
    <p:extLst>
      <p:ext uri="{BB962C8B-B14F-4D97-AF65-F5344CB8AC3E}">
        <p14:creationId xmlns:p14="http://schemas.microsoft.com/office/powerpoint/2010/main" val="3653244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7233" y="461817"/>
            <a:ext cx="6871856" cy="954107"/>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Let’s</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list</a:t>
            </a:r>
            <a:r>
              <a:rPr lang="fr-BE" sz="2800" dirty="0" smtClean="0">
                <a:latin typeface="Segoe UI" panose="020B0502040204020203" pitchFamily="34" charset="0"/>
                <a:cs typeface="Segoe UI" panose="020B0502040204020203" pitchFamily="34" charset="0"/>
              </a:rPr>
              <a:t> all the </a:t>
            </a:r>
            <a:r>
              <a:rPr lang="fr-BE" sz="2800" dirty="0" err="1" smtClean="0">
                <a:latin typeface="Segoe UI" panose="020B0502040204020203" pitchFamily="34" charset="0"/>
                <a:cs typeface="Segoe UI" panose="020B0502040204020203" pitchFamily="34" charset="0"/>
              </a:rPr>
              <a:t>reasons</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why</a:t>
            </a:r>
            <a:r>
              <a:rPr lang="fr-BE" sz="2800" dirty="0" smtClean="0">
                <a:latin typeface="Segoe UI" panose="020B0502040204020203" pitchFamily="34" charset="0"/>
                <a:cs typeface="Segoe UI" panose="020B0502040204020203" pitchFamily="34" charset="0"/>
              </a:rPr>
              <a:t> a model </a:t>
            </a:r>
            <a:r>
              <a:rPr lang="fr-BE" sz="2800" dirty="0" err="1" smtClean="0">
                <a:latin typeface="Segoe UI" panose="020B0502040204020203" pitchFamily="34" charset="0"/>
                <a:cs typeface="Segoe UI" panose="020B0502040204020203" pitchFamily="34" charset="0"/>
              </a:rPr>
              <a:t>result</a:t>
            </a:r>
            <a:r>
              <a:rPr lang="fr-BE" sz="2800" dirty="0" smtClean="0">
                <a:latin typeface="Segoe UI" panose="020B0502040204020203" pitchFamily="34" charset="0"/>
                <a:cs typeface="Segoe UI" panose="020B0502040204020203" pitchFamily="34" charset="0"/>
              </a:rPr>
              <a:t> and an observation </a:t>
            </a:r>
            <a:r>
              <a:rPr lang="fr-BE" sz="2800" dirty="0" err="1" smtClean="0">
                <a:latin typeface="Segoe UI" panose="020B0502040204020203" pitchFamily="34" charset="0"/>
                <a:cs typeface="Segoe UI" panose="020B0502040204020203" pitchFamily="34" charset="0"/>
              </a:rPr>
              <a:t>could</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be</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different</a:t>
            </a:r>
            <a:endParaRPr lang="fr-BE" sz="2800" dirty="0" smtClean="0">
              <a:latin typeface="Segoe UI" panose="020B0502040204020203" pitchFamily="34" charset="0"/>
              <a:cs typeface="Segoe UI" panose="020B0502040204020203" pitchFamily="34" charset="0"/>
            </a:endParaRPr>
          </a:p>
        </p:txBody>
      </p:sp>
      <p:sp>
        <p:nvSpPr>
          <p:cNvPr id="5" name="ZoneTexte 4"/>
          <p:cNvSpPr txBox="1"/>
          <p:nvPr/>
        </p:nvSpPr>
        <p:spPr>
          <a:xfrm>
            <a:off x="642257" y="1698171"/>
            <a:ext cx="8218714" cy="1754326"/>
          </a:xfrm>
          <a:prstGeom prst="rect">
            <a:avLst/>
          </a:prstGeom>
          <a:noFill/>
        </p:spPr>
        <p:txBody>
          <a:bodyPr wrap="square" rtlCol="0">
            <a:spAutoFit/>
          </a:bodyPr>
          <a:lstStyle/>
          <a:p>
            <a:pPr marL="342900" indent="-342900">
              <a:buAutoNum type="arabicPeriod"/>
            </a:pPr>
            <a:r>
              <a:rPr lang="fr-BE" dirty="0" smtClean="0">
                <a:latin typeface="Segoe UI" panose="020B0502040204020203" pitchFamily="34" charset="0"/>
                <a:cs typeface="Segoe UI" panose="020B0502040204020203" pitchFamily="34" charset="0"/>
              </a:rPr>
              <a:t>The model </a:t>
            </a:r>
            <a:r>
              <a:rPr lang="fr-BE" dirty="0" err="1" smtClean="0">
                <a:latin typeface="Segoe UI" panose="020B0502040204020203" pitchFamily="34" charset="0"/>
                <a:cs typeface="Segoe UI" panose="020B0502040204020203" pitchFamily="34" charset="0"/>
              </a:rPr>
              <a:t>is</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truly</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wrong</a:t>
            </a:r>
            <a:endParaRPr lang="fr-BE" dirty="0">
              <a:latin typeface="Segoe UI" panose="020B0502040204020203" pitchFamily="34" charset="0"/>
              <a:cs typeface="Segoe UI" panose="020B0502040204020203" pitchFamily="34" charset="0"/>
            </a:endParaRPr>
          </a:p>
          <a:p>
            <a:pPr marL="342900" indent="-342900">
              <a:buAutoNum type="arabicPeriod"/>
            </a:pPr>
            <a:r>
              <a:rPr lang="fr-BE" dirty="0" smtClean="0">
                <a:latin typeface="Segoe UI" panose="020B0502040204020203" pitchFamily="34" charset="0"/>
                <a:cs typeface="Segoe UI" panose="020B0502040204020203" pitchFamily="34" charset="0"/>
              </a:rPr>
              <a:t>Variables are not </a:t>
            </a:r>
            <a:r>
              <a:rPr lang="fr-BE" dirty="0" err="1" smtClean="0">
                <a:latin typeface="Segoe UI" panose="020B0502040204020203" pitchFamily="34" charset="0"/>
                <a:cs typeface="Segoe UI" panose="020B0502040204020203" pitchFamily="34" charset="0"/>
              </a:rPr>
              <a:t>defined</a:t>
            </a:r>
            <a:r>
              <a:rPr lang="fr-BE" dirty="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consistently</a:t>
            </a:r>
            <a:endParaRPr lang="fr-BE" dirty="0" smtClean="0">
              <a:latin typeface="Segoe UI" panose="020B0502040204020203" pitchFamily="34" charset="0"/>
              <a:cs typeface="Segoe UI" panose="020B0502040204020203" pitchFamily="34" charset="0"/>
            </a:endParaRPr>
          </a:p>
          <a:p>
            <a:pPr lvl="1"/>
            <a:r>
              <a:rPr lang="fr-BE" dirty="0">
                <a:latin typeface="Segoe UI" panose="020B0502040204020203" pitchFamily="34" charset="0"/>
                <a:cs typeface="Segoe UI" panose="020B0502040204020203" pitchFamily="34" charset="0"/>
              </a:rPr>
              <a:t>	</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Grid-cell</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average</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sea</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ice</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thickness</a:t>
            </a:r>
            <a:r>
              <a:rPr lang="fr-BE" dirty="0" smtClean="0">
                <a:solidFill>
                  <a:schemeClr val="bg1">
                    <a:lumMod val="50000"/>
                  </a:schemeClr>
                </a:solidFill>
                <a:latin typeface="Segoe UI" panose="020B0502040204020203" pitchFamily="34" charset="0"/>
                <a:cs typeface="Segoe UI" panose="020B0502040204020203" pitchFamily="34" charset="0"/>
              </a:rPr>
              <a:t> versus in situ</a:t>
            </a:r>
          </a:p>
          <a:p>
            <a:pPr lvl="1"/>
            <a:r>
              <a:rPr lang="fr-BE" dirty="0">
                <a:solidFill>
                  <a:schemeClr val="bg1">
                    <a:lumMod val="50000"/>
                  </a:schemeClr>
                </a:solidFill>
                <a:latin typeface="Segoe UI" panose="020B0502040204020203" pitchFamily="34" charset="0"/>
                <a:cs typeface="Segoe UI" panose="020B0502040204020203" pitchFamily="34" charset="0"/>
              </a:rPr>
              <a:t>	</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Sampling</a:t>
            </a:r>
            <a:r>
              <a:rPr lang="fr-BE" dirty="0" smtClean="0">
                <a:solidFill>
                  <a:schemeClr val="bg1">
                    <a:lumMod val="50000"/>
                  </a:schemeClr>
                </a:solidFill>
                <a:latin typeface="Segoe UI" panose="020B0502040204020203" pitchFamily="34" charset="0"/>
                <a:cs typeface="Segoe UI" panose="020B0502040204020203" pitchFamily="34" charset="0"/>
              </a:rPr>
              <a:t> issues in time and </a:t>
            </a:r>
            <a:r>
              <a:rPr lang="fr-BE" dirty="0" err="1" smtClean="0">
                <a:solidFill>
                  <a:schemeClr val="bg1">
                    <a:lumMod val="50000"/>
                  </a:schemeClr>
                </a:solidFill>
                <a:latin typeface="Segoe UI" panose="020B0502040204020203" pitchFamily="34" charset="0"/>
                <a:cs typeface="Segoe UI" panose="020B0502040204020203" pitchFamily="34" charset="0"/>
              </a:rPr>
              <a:t>space</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e.g</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ASPeCT</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ship</a:t>
            </a:r>
            <a:r>
              <a:rPr lang="fr-BE" dirty="0" smtClean="0">
                <a:solidFill>
                  <a:schemeClr val="bg1">
                    <a:lumMod val="50000"/>
                  </a:schemeClr>
                </a:solidFill>
                <a:latin typeface="Segoe UI" panose="020B0502040204020203" pitchFamily="34" charset="0"/>
                <a:cs typeface="Segoe UI" panose="020B0502040204020203" pitchFamily="34" charset="0"/>
              </a:rPr>
              <a:t> data)</a:t>
            </a:r>
          </a:p>
          <a:p>
            <a:pPr lvl="1"/>
            <a:r>
              <a:rPr lang="fr-BE" dirty="0">
                <a:solidFill>
                  <a:schemeClr val="bg1">
                    <a:lumMod val="50000"/>
                  </a:schemeClr>
                </a:solidFill>
                <a:latin typeface="Segoe UI" panose="020B0502040204020203" pitchFamily="34" charset="0"/>
                <a:cs typeface="Segoe UI" panose="020B0502040204020203" pitchFamily="34" charset="0"/>
              </a:rPr>
              <a:t>	</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Averaging</a:t>
            </a:r>
            <a:r>
              <a:rPr lang="fr-BE" dirty="0" smtClean="0">
                <a:solidFill>
                  <a:schemeClr val="bg1">
                    <a:lumMod val="50000"/>
                  </a:schemeClr>
                </a:solidFill>
                <a:latin typeface="Segoe UI" panose="020B0502040204020203" pitchFamily="34" charset="0"/>
                <a:cs typeface="Segoe UI" panose="020B0502040204020203" pitchFamily="34" charset="0"/>
              </a:rPr>
              <a:t> and </a:t>
            </a:r>
            <a:r>
              <a:rPr lang="fr-BE" dirty="0" err="1" smtClean="0">
                <a:solidFill>
                  <a:schemeClr val="bg1">
                    <a:lumMod val="50000"/>
                  </a:schemeClr>
                </a:solidFill>
                <a:latin typeface="Segoe UI" panose="020B0502040204020203" pitchFamily="34" charset="0"/>
                <a:cs typeface="Segoe UI" panose="020B0502040204020203" pitchFamily="34" charset="0"/>
              </a:rPr>
              <a:t>scaling</a:t>
            </a:r>
            <a:r>
              <a:rPr lang="fr-BE" dirty="0" smtClean="0">
                <a:solidFill>
                  <a:schemeClr val="bg1">
                    <a:lumMod val="50000"/>
                  </a:schemeClr>
                </a:solidFill>
                <a:latin typeface="Segoe UI" panose="020B0502040204020203" pitchFamily="34" charset="0"/>
                <a:cs typeface="Segoe UI" panose="020B0502040204020203" pitchFamily="34" charset="0"/>
              </a:rPr>
              <a:t> issues (3-day </a:t>
            </a:r>
            <a:r>
              <a:rPr lang="fr-BE" dirty="0" err="1" smtClean="0">
                <a:solidFill>
                  <a:schemeClr val="bg1">
                    <a:lumMod val="50000"/>
                  </a:schemeClr>
                </a:solidFill>
                <a:latin typeface="Segoe UI" panose="020B0502040204020203" pitchFamily="34" charset="0"/>
                <a:cs typeface="Segoe UI" panose="020B0502040204020203" pitchFamily="34" charset="0"/>
              </a:rPr>
              <a:t>ice</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displacement</a:t>
            </a:r>
            <a:r>
              <a:rPr lang="fr-BE" dirty="0" smtClean="0">
                <a:solidFill>
                  <a:schemeClr val="bg1">
                    <a:lumMod val="50000"/>
                  </a:schemeClr>
                </a:solidFill>
                <a:latin typeface="Segoe UI" panose="020B0502040204020203" pitchFamily="34" charset="0"/>
                <a:cs typeface="Segoe UI" panose="020B0502040204020203" pitchFamily="34" charset="0"/>
              </a:rPr>
              <a:t> ≠ </a:t>
            </a:r>
            <a:r>
              <a:rPr lang="fr-BE" dirty="0" err="1" smtClean="0">
                <a:solidFill>
                  <a:schemeClr val="bg1">
                    <a:lumMod val="50000"/>
                  </a:schemeClr>
                </a:solidFill>
                <a:latin typeface="Segoe UI" panose="020B0502040204020203" pitchFamily="34" charset="0"/>
                <a:cs typeface="Segoe UI" panose="020B0502040204020203" pitchFamily="34" charset="0"/>
              </a:rPr>
              <a:t>Sum</a:t>
            </a:r>
            <a:r>
              <a:rPr lang="fr-BE" dirty="0" smtClean="0">
                <a:solidFill>
                  <a:schemeClr val="bg1">
                    <a:lumMod val="50000"/>
                  </a:schemeClr>
                </a:solidFill>
                <a:latin typeface="Segoe UI" panose="020B0502040204020203" pitchFamily="34" charset="0"/>
                <a:cs typeface="Segoe UI" panose="020B0502040204020203" pitchFamily="34" charset="0"/>
              </a:rPr>
              <a:t> of </a:t>
            </a:r>
            <a:r>
              <a:rPr lang="fr-BE" dirty="0" err="1" smtClean="0">
                <a:solidFill>
                  <a:schemeClr val="bg1">
                    <a:lumMod val="50000"/>
                  </a:schemeClr>
                </a:solidFill>
                <a:latin typeface="Segoe UI" panose="020B0502040204020203" pitchFamily="34" charset="0"/>
                <a:cs typeface="Segoe UI" panose="020B0502040204020203" pitchFamily="34" charset="0"/>
              </a:rPr>
              <a:t>hourly</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displacements</a:t>
            </a:r>
            <a:r>
              <a:rPr lang="fr-BE" dirty="0" smtClean="0">
                <a:solidFill>
                  <a:schemeClr val="bg1">
                    <a:lumMod val="50000"/>
                  </a:schemeClr>
                </a:solidFill>
                <a:latin typeface="Segoe UI" panose="020B0502040204020203" pitchFamily="34" charset="0"/>
                <a:cs typeface="Segoe UI" panose="020B0502040204020203" pitchFamily="34" charset="0"/>
              </a:rPr>
              <a:t> over </a:t>
            </a:r>
            <a:r>
              <a:rPr lang="fr-BE" dirty="0" err="1" smtClean="0">
                <a:solidFill>
                  <a:schemeClr val="bg1">
                    <a:lumMod val="50000"/>
                  </a:schemeClr>
                </a:solidFill>
                <a:latin typeface="Segoe UI" panose="020B0502040204020203" pitchFamily="34" charset="0"/>
                <a:cs typeface="Segoe UI" panose="020B0502040204020203" pitchFamily="34" charset="0"/>
              </a:rPr>
              <a:t>three</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days</a:t>
            </a:r>
            <a:r>
              <a:rPr lang="fr-BE" dirty="0" smtClean="0">
                <a:solidFill>
                  <a:schemeClr val="bg1">
                    <a:lumMod val="50000"/>
                  </a:schemeClr>
                </a:solidFill>
                <a:latin typeface="Segoe UI" panose="020B0502040204020203" pitchFamily="34" charset="0"/>
                <a:cs typeface="Segoe UI" panose="020B0502040204020203" pitchFamily="34" charset="0"/>
              </a:rPr>
              <a:t>)</a:t>
            </a:r>
          </a:p>
        </p:txBody>
      </p:sp>
      <p:cxnSp>
        <p:nvCxnSpPr>
          <p:cNvPr id="7" name="Connecteur droit avec flèche 6"/>
          <p:cNvCxnSpPr/>
          <p:nvPr/>
        </p:nvCxnSpPr>
        <p:spPr>
          <a:xfrm>
            <a:off x="795164" y="6117772"/>
            <a:ext cx="7553671"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7500256" y="6324600"/>
            <a:ext cx="1796143" cy="338554"/>
          </a:xfrm>
          <a:prstGeom prst="rect">
            <a:avLst/>
          </a:prstGeom>
          <a:noFill/>
        </p:spPr>
        <p:txBody>
          <a:bodyPr wrap="square" rtlCol="0">
            <a:spAutoFit/>
          </a:bodyPr>
          <a:lstStyle/>
          <a:p>
            <a:r>
              <a:rPr lang="fr-BE" sz="1600" dirty="0" err="1">
                <a:latin typeface="Segoe UI" panose="020B0502040204020203" pitchFamily="34" charset="0"/>
                <a:cs typeface="Segoe UI" panose="020B0502040204020203" pitchFamily="34" charset="0"/>
              </a:rPr>
              <a:t>s</a:t>
            </a:r>
            <a:r>
              <a:rPr lang="fr-BE" sz="1600" dirty="0" err="1" smtClean="0">
                <a:latin typeface="Segoe UI" panose="020B0502040204020203" pitchFamily="34" charset="0"/>
                <a:cs typeface="Segoe UI" panose="020B0502040204020203" pitchFamily="34" charset="0"/>
              </a:rPr>
              <a:t>ea</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ice</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thickness</a:t>
            </a:r>
            <a:endParaRPr lang="fr-BE" sz="1600" dirty="0" smtClean="0">
              <a:latin typeface="Segoe UI" panose="020B0502040204020203" pitchFamily="34" charset="0"/>
              <a:cs typeface="Segoe UI" panose="020B0502040204020203" pitchFamily="34" charset="0"/>
            </a:endParaRPr>
          </a:p>
        </p:txBody>
      </p:sp>
      <p:sp>
        <p:nvSpPr>
          <p:cNvPr id="9" name="Croix 8"/>
          <p:cNvSpPr/>
          <p:nvPr/>
        </p:nvSpPr>
        <p:spPr>
          <a:xfrm rot="18900000">
            <a:off x="1947779" y="5875184"/>
            <a:ext cx="516155" cy="511045"/>
          </a:xfrm>
          <a:prstGeom prst="plus">
            <a:avLst>
              <a:gd name="adj" fmla="val 33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161314" y="5878286"/>
            <a:ext cx="478972" cy="4789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6618514" y="5323115"/>
            <a:ext cx="1567543" cy="523220"/>
          </a:xfrm>
          <a:prstGeom prst="rect">
            <a:avLst/>
          </a:prstGeom>
          <a:noFill/>
        </p:spPr>
        <p:txBody>
          <a:bodyPr wrap="square" rtlCol="0">
            <a:spAutoFit/>
          </a:bodyPr>
          <a:lstStyle/>
          <a:p>
            <a:r>
              <a:rPr lang="fr-BE" sz="2800" b="1" dirty="0" err="1" smtClean="0">
                <a:solidFill>
                  <a:schemeClr val="accent1"/>
                </a:solidFill>
                <a:latin typeface="Segoe UI" panose="020B0502040204020203" pitchFamily="34" charset="0"/>
                <a:cs typeface="Segoe UI" panose="020B0502040204020203" pitchFamily="34" charset="0"/>
              </a:rPr>
              <a:t>obs</a:t>
            </a:r>
            <a:endParaRPr lang="fr-BE" sz="2800" b="1" dirty="0" smtClean="0">
              <a:solidFill>
                <a:schemeClr val="accent1"/>
              </a:solidFill>
              <a:latin typeface="Segoe UI" panose="020B0502040204020203" pitchFamily="34" charset="0"/>
              <a:cs typeface="Segoe UI" panose="020B0502040204020203" pitchFamily="34" charset="0"/>
            </a:endParaRPr>
          </a:p>
        </p:txBody>
      </p:sp>
      <p:sp>
        <p:nvSpPr>
          <p:cNvPr id="13" name="ZoneTexte 12"/>
          <p:cNvSpPr txBox="1"/>
          <p:nvPr/>
        </p:nvSpPr>
        <p:spPr>
          <a:xfrm>
            <a:off x="1088566" y="5244316"/>
            <a:ext cx="1567543" cy="523220"/>
          </a:xfrm>
          <a:prstGeom prst="rect">
            <a:avLst/>
          </a:prstGeom>
          <a:noFill/>
        </p:spPr>
        <p:txBody>
          <a:bodyPr wrap="square" rtlCol="0">
            <a:spAutoFit/>
          </a:bodyPr>
          <a:lstStyle/>
          <a:p>
            <a:r>
              <a:rPr lang="fr-BE" sz="2800" b="1" dirty="0" smtClean="0">
                <a:solidFill>
                  <a:schemeClr val="accent1"/>
                </a:solidFill>
                <a:latin typeface="Segoe UI" panose="020B0502040204020203" pitchFamily="34" charset="0"/>
                <a:cs typeface="Segoe UI" panose="020B0502040204020203" pitchFamily="34" charset="0"/>
              </a:rPr>
              <a:t>model</a:t>
            </a:r>
          </a:p>
        </p:txBody>
      </p:sp>
    </p:spTree>
    <p:extLst>
      <p:ext uri="{BB962C8B-B14F-4D97-AF65-F5344CB8AC3E}">
        <p14:creationId xmlns:p14="http://schemas.microsoft.com/office/powerpoint/2010/main" val="875009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7233" y="461817"/>
            <a:ext cx="6871856" cy="954107"/>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Let’s</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list</a:t>
            </a:r>
            <a:r>
              <a:rPr lang="fr-BE" sz="2800" dirty="0" smtClean="0">
                <a:latin typeface="Segoe UI" panose="020B0502040204020203" pitchFamily="34" charset="0"/>
                <a:cs typeface="Segoe UI" panose="020B0502040204020203" pitchFamily="34" charset="0"/>
              </a:rPr>
              <a:t> all the </a:t>
            </a:r>
            <a:r>
              <a:rPr lang="fr-BE" sz="2800" dirty="0" err="1" smtClean="0">
                <a:latin typeface="Segoe UI" panose="020B0502040204020203" pitchFamily="34" charset="0"/>
                <a:cs typeface="Segoe UI" panose="020B0502040204020203" pitchFamily="34" charset="0"/>
              </a:rPr>
              <a:t>reasons</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why</a:t>
            </a:r>
            <a:r>
              <a:rPr lang="fr-BE" sz="2800" dirty="0" smtClean="0">
                <a:latin typeface="Segoe UI" panose="020B0502040204020203" pitchFamily="34" charset="0"/>
                <a:cs typeface="Segoe UI" panose="020B0502040204020203" pitchFamily="34" charset="0"/>
              </a:rPr>
              <a:t> a model </a:t>
            </a:r>
            <a:r>
              <a:rPr lang="fr-BE" sz="2800" dirty="0" err="1" smtClean="0">
                <a:latin typeface="Segoe UI" panose="020B0502040204020203" pitchFamily="34" charset="0"/>
                <a:cs typeface="Segoe UI" panose="020B0502040204020203" pitchFamily="34" charset="0"/>
              </a:rPr>
              <a:t>result</a:t>
            </a:r>
            <a:r>
              <a:rPr lang="fr-BE" sz="2800" dirty="0" smtClean="0">
                <a:latin typeface="Segoe UI" panose="020B0502040204020203" pitchFamily="34" charset="0"/>
                <a:cs typeface="Segoe UI" panose="020B0502040204020203" pitchFamily="34" charset="0"/>
              </a:rPr>
              <a:t> and an observation </a:t>
            </a:r>
            <a:r>
              <a:rPr lang="fr-BE" sz="2800" dirty="0" err="1" smtClean="0">
                <a:latin typeface="Segoe UI" panose="020B0502040204020203" pitchFamily="34" charset="0"/>
                <a:cs typeface="Segoe UI" panose="020B0502040204020203" pitchFamily="34" charset="0"/>
              </a:rPr>
              <a:t>could</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be</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different</a:t>
            </a:r>
            <a:endParaRPr lang="fr-BE" sz="2800" dirty="0" smtClean="0">
              <a:latin typeface="Segoe UI" panose="020B0502040204020203" pitchFamily="34" charset="0"/>
              <a:cs typeface="Segoe UI" panose="020B0502040204020203" pitchFamily="34" charset="0"/>
            </a:endParaRPr>
          </a:p>
        </p:txBody>
      </p:sp>
      <p:sp>
        <p:nvSpPr>
          <p:cNvPr id="5" name="ZoneTexte 4"/>
          <p:cNvSpPr txBox="1"/>
          <p:nvPr/>
        </p:nvSpPr>
        <p:spPr>
          <a:xfrm>
            <a:off x="642257" y="1698171"/>
            <a:ext cx="8218714" cy="2031325"/>
          </a:xfrm>
          <a:prstGeom prst="rect">
            <a:avLst/>
          </a:prstGeom>
          <a:noFill/>
        </p:spPr>
        <p:txBody>
          <a:bodyPr wrap="square" rtlCol="0">
            <a:spAutoFit/>
          </a:bodyPr>
          <a:lstStyle/>
          <a:p>
            <a:pPr marL="342900" indent="-342900">
              <a:buAutoNum type="arabicPeriod"/>
            </a:pPr>
            <a:r>
              <a:rPr lang="fr-BE" dirty="0" smtClean="0">
                <a:latin typeface="Segoe UI" panose="020B0502040204020203" pitchFamily="34" charset="0"/>
                <a:cs typeface="Segoe UI" panose="020B0502040204020203" pitchFamily="34" charset="0"/>
              </a:rPr>
              <a:t>The model </a:t>
            </a:r>
            <a:r>
              <a:rPr lang="fr-BE" dirty="0" err="1" smtClean="0">
                <a:latin typeface="Segoe UI" panose="020B0502040204020203" pitchFamily="34" charset="0"/>
                <a:cs typeface="Segoe UI" panose="020B0502040204020203" pitchFamily="34" charset="0"/>
              </a:rPr>
              <a:t>is</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truly</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wrong</a:t>
            </a:r>
            <a:endParaRPr lang="fr-BE" dirty="0">
              <a:latin typeface="Segoe UI" panose="020B0502040204020203" pitchFamily="34" charset="0"/>
              <a:cs typeface="Segoe UI" panose="020B0502040204020203" pitchFamily="34" charset="0"/>
            </a:endParaRPr>
          </a:p>
          <a:p>
            <a:pPr marL="342900" indent="-342900">
              <a:buAutoNum type="arabicPeriod"/>
            </a:pPr>
            <a:r>
              <a:rPr lang="fr-BE" dirty="0" smtClean="0">
                <a:latin typeface="Segoe UI" panose="020B0502040204020203" pitchFamily="34" charset="0"/>
                <a:cs typeface="Segoe UI" panose="020B0502040204020203" pitchFamily="34" charset="0"/>
              </a:rPr>
              <a:t>Variables are not </a:t>
            </a:r>
            <a:r>
              <a:rPr lang="fr-BE" dirty="0" err="1" smtClean="0">
                <a:latin typeface="Segoe UI" panose="020B0502040204020203" pitchFamily="34" charset="0"/>
                <a:cs typeface="Segoe UI" panose="020B0502040204020203" pitchFamily="34" charset="0"/>
              </a:rPr>
              <a:t>defined</a:t>
            </a:r>
            <a:r>
              <a:rPr lang="fr-BE" dirty="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consistently</a:t>
            </a:r>
            <a:endParaRPr lang="fr-BE" dirty="0">
              <a:latin typeface="Segoe UI" panose="020B0502040204020203" pitchFamily="34" charset="0"/>
              <a:cs typeface="Segoe UI" panose="020B0502040204020203" pitchFamily="34" charset="0"/>
            </a:endParaRPr>
          </a:p>
          <a:p>
            <a:pPr marL="342900" indent="-342900">
              <a:buAutoNum type="arabicPeriod"/>
            </a:pPr>
            <a:r>
              <a:rPr lang="fr-BE" dirty="0" smtClean="0">
                <a:latin typeface="Segoe UI" panose="020B0502040204020203" pitchFamily="34" charset="0"/>
                <a:cs typeface="Segoe UI" panose="020B0502040204020203" pitchFamily="34" charset="0"/>
              </a:rPr>
              <a:t>Important </a:t>
            </a:r>
            <a:r>
              <a:rPr lang="fr-BE" dirty="0" err="1" smtClean="0">
                <a:latin typeface="Segoe UI" panose="020B0502040204020203" pitchFamily="34" charset="0"/>
                <a:cs typeface="Segoe UI" panose="020B0502040204020203" pitchFamily="34" charset="0"/>
              </a:rPr>
              <a:t>assumptions</a:t>
            </a:r>
            <a:r>
              <a:rPr lang="fr-BE" dirty="0" smtClean="0">
                <a:latin typeface="Segoe UI" panose="020B0502040204020203" pitchFamily="34" charset="0"/>
                <a:cs typeface="Segoe UI" panose="020B0502040204020203" pitchFamily="34" charset="0"/>
              </a:rPr>
              <a:t> are not </a:t>
            </a:r>
            <a:r>
              <a:rPr lang="fr-BE" dirty="0" err="1" smtClean="0">
                <a:latin typeface="Segoe UI" panose="020B0502040204020203" pitchFamily="34" charset="0"/>
                <a:cs typeface="Segoe UI" panose="020B0502040204020203" pitchFamily="34" charset="0"/>
              </a:rPr>
              <a:t>necessarily</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verified</a:t>
            </a:r>
            <a:endParaRPr lang="fr-BE" dirty="0">
              <a:latin typeface="Segoe UI" panose="020B0502040204020203" pitchFamily="34" charset="0"/>
              <a:cs typeface="Segoe UI" panose="020B0502040204020203" pitchFamily="34" charset="0"/>
            </a:endParaRPr>
          </a:p>
          <a:p>
            <a:r>
              <a:rPr lang="fr-BE" dirty="0" smtClean="0">
                <a:latin typeface="Segoe UI" panose="020B0502040204020203" pitchFamily="34" charset="0"/>
                <a:cs typeface="Segoe UI" panose="020B0502040204020203" pitchFamily="34" charset="0"/>
              </a:rPr>
              <a:t>	</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Hydrostatic</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assumption</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sea</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ice</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thickness</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retrieved</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from</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freeboard</a:t>
            </a:r>
            <a:r>
              <a:rPr lang="fr-BE" dirty="0" smtClean="0">
                <a:solidFill>
                  <a:schemeClr val="bg1">
                    <a:lumMod val="50000"/>
                  </a:schemeClr>
                </a:solidFill>
                <a:latin typeface="Segoe UI" panose="020B0502040204020203" pitchFamily="34" charset="0"/>
                <a:cs typeface="Segoe UI" panose="020B0502040204020203" pitchFamily="34" charset="0"/>
              </a:rPr>
              <a:t>. Snow </a:t>
            </a:r>
            <a:r>
              <a:rPr lang="fr-BE" dirty="0" err="1" smtClean="0">
                <a:solidFill>
                  <a:schemeClr val="bg1">
                    <a:lumMod val="50000"/>
                  </a:schemeClr>
                </a:solidFill>
                <a:latin typeface="Segoe UI" panose="020B0502040204020203" pitchFamily="34" charset="0"/>
                <a:cs typeface="Segoe UI" panose="020B0502040204020203" pitchFamily="34" charset="0"/>
              </a:rPr>
              <a:t>load</a:t>
            </a:r>
            <a:r>
              <a:rPr lang="fr-BE" dirty="0" smtClean="0">
                <a:solidFill>
                  <a:schemeClr val="bg1">
                    <a:lumMod val="50000"/>
                  </a:schemeClr>
                </a:solidFill>
                <a:latin typeface="Segoe UI" panose="020B0502040204020203" pitchFamily="34" charset="0"/>
                <a:cs typeface="Segoe UI" panose="020B0502040204020203" pitchFamily="34" charset="0"/>
              </a:rPr>
              <a:t> and </a:t>
            </a:r>
            <a:r>
              <a:rPr lang="fr-BE" dirty="0" err="1" smtClean="0">
                <a:solidFill>
                  <a:schemeClr val="bg1">
                    <a:lumMod val="50000"/>
                  </a:schemeClr>
                </a:solidFill>
                <a:latin typeface="Segoe UI" panose="020B0502040204020203" pitchFamily="34" charset="0"/>
                <a:cs typeface="Segoe UI" panose="020B0502040204020203" pitchFamily="34" charset="0"/>
              </a:rPr>
              <a:t>density</a:t>
            </a:r>
            <a:r>
              <a:rPr lang="fr-BE" dirty="0" smtClean="0">
                <a:solidFill>
                  <a:schemeClr val="bg1">
                    <a:lumMod val="50000"/>
                  </a:schemeClr>
                </a:solidFill>
                <a:latin typeface="Segoe UI" panose="020B0502040204020203" pitchFamily="34" charset="0"/>
                <a:cs typeface="Segoe UI" panose="020B0502040204020203" pitchFamily="34" charset="0"/>
              </a:rPr>
              <a:t> are </a:t>
            </a:r>
            <a:r>
              <a:rPr lang="fr-BE" dirty="0" err="1" smtClean="0">
                <a:solidFill>
                  <a:schemeClr val="bg1">
                    <a:lumMod val="50000"/>
                  </a:schemeClr>
                </a:solidFill>
                <a:latin typeface="Segoe UI" panose="020B0502040204020203" pitchFamily="34" charset="0"/>
                <a:cs typeface="Segoe UI" panose="020B0502040204020203" pitchFamily="34" charset="0"/>
              </a:rPr>
              <a:t>often</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assumed</a:t>
            </a:r>
            <a:r>
              <a:rPr lang="fr-BE" dirty="0" smtClean="0">
                <a:solidFill>
                  <a:schemeClr val="bg1">
                    <a:lumMod val="50000"/>
                  </a:schemeClr>
                </a:solidFill>
                <a:latin typeface="Segoe UI" panose="020B0502040204020203" pitchFamily="34" charset="0"/>
                <a:cs typeface="Segoe UI" panose="020B0502040204020203" pitchFamily="34" charset="0"/>
              </a:rPr>
              <a:t> constant!</a:t>
            </a:r>
          </a:p>
          <a:p>
            <a:r>
              <a:rPr lang="fr-BE" dirty="0">
                <a:solidFill>
                  <a:schemeClr val="bg1">
                    <a:lumMod val="50000"/>
                  </a:schemeClr>
                </a:solidFill>
                <a:latin typeface="Segoe UI" panose="020B0502040204020203" pitchFamily="34" charset="0"/>
                <a:cs typeface="Segoe UI" panose="020B0502040204020203" pitchFamily="34" charset="0"/>
              </a:rPr>
              <a:t>	</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Melt</a:t>
            </a:r>
            <a:r>
              <a:rPr lang="fr-BE" dirty="0" smtClean="0">
                <a:solidFill>
                  <a:schemeClr val="bg1">
                    <a:lumMod val="50000"/>
                  </a:schemeClr>
                </a:solidFill>
                <a:latin typeface="Segoe UI" panose="020B0502040204020203" pitchFamily="34" charset="0"/>
                <a:cs typeface="Segoe UI" panose="020B0502040204020203" pitchFamily="34" charset="0"/>
              </a:rPr>
              <a:t> ponds are </a:t>
            </a:r>
            <a:r>
              <a:rPr lang="fr-BE" dirty="0" err="1" smtClean="0">
                <a:solidFill>
                  <a:schemeClr val="bg1">
                    <a:lumMod val="50000"/>
                  </a:schemeClr>
                </a:solidFill>
                <a:latin typeface="Segoe UI" panose="020B0502040204020203" pitchFamily="34" charset="0"/>
                <a:cs typeface="Segoe UI" panose="020B0502040204020203" pitchFamily="34" charset="0"/>
              </a:rPr>
              <a:t>viewed</a:t>
            </a:r>
            <a:r>
              <a:rPr lang="fr-BE" dirty="0" smtClean="0">
                <a:solidFill>
                  <a:schemeClr val="bg1">
                    <a:lumMod val="50000"/>
                  </a:schemeClr>
                </a:solidFill>
                <a:latin typeface="Segoe UI" panose="020B0502040204020203" pitchFamily="34" charset="0"/>
                <a:cs typeface="Segoe UI" panose="020B0502040204020203" pitchFamily="34" charset="0"/>
              </a:rPr>
              <a:t> as open water in </a:t>
            </a:r>
            <a:r>
              <a:rPr lang="fr-BE" dirty="0" err="1" smtClean="0">
                <a:solidFill>
                  <a:schemeClr val="bg1">
                    <a:lumMod val="50000"/>
                  </a:schemeClr>
                </a:solidFill>
                <a:latin typeface="Segoe UI" panose="020B0502040204020203" pitchFamily="34" charset="0"/>
                <a:cs typeface="Segoe UI" panose="020B0502040204020203" pitchFamily="34" charset="0"/>
              </a:rPr>
              <a:t>some</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retrieval</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algorithms</a:t>
            </a:r>
            <a:r>
              <a:rPr lang="fr-BE" dirty="0" smtClean="0">
                <a:solidFill>
                  <a:schemeClr val="bg1">
                    <a:lumMod val="50000"/>
                  </a:schemeClr>
                </a:solidFill>
                <a:latin typeface="Segoe UI" panose="020B0502040204020203" pitchFamily="34" charset="0"/>
                <a:cs typeface="Segoe UI" panose="020B0502040204020203" pitchFamily="34" charset="0"/>
              </a:rPr>
              <a:t> for </a:t>
            </a:r>
            <a:r>
              <a:rPr lang="fr-BE" dirty="0" err="1" smtClean="0">
                <a:solidFill>
                  <a:schemeClr val="bg1">
                    <a:lumMod val="50000"/>
                  </a:schemeClr>
                </a:solidFill>
                <a:latin typeface="Segoe UI" panose="020B0502040204020203" pitchFamily="34" charset="0"/>
                <a:cs typeface="Segoe UI" panose="020B0502040204020203" pitchFamily="34" charset="0"/>
              </a:rPr>
              <a:t>sea</a:t>
            </a:r>
            <a:r>
              <a:rPr lang="fr-BE" dirty="0" smtClean="0">
                <a:solidFill>
                  <a:schemeClr val="bg1">
                    <a:lumMod val="50000"/>
                  </a:schemeClr>
                </a:solidFill>
                <a:latin typeface="Segoe UI" panose="020B0502040204020203" pitchFamily="34" charset="0"/>
                <a:cs typeface="Segoe UI" panose="020B0502040204020203" pitchFamily="34" charset="0"/>
              </a:rPr>
              <a:t> </a:t>
            </a:r>
            <a:r>
              <a:rPr lang="fr-BE" dirty="0" err="1" smtClean="0">
                <a:solidFill>
                  <a:schemeClr val="bg1">
                    <a:lumMod val="50000"/>
                  </a:schemeClr>
                </a:solidFill>
                <a:latin typeface="Segoe UI" panose="020B0502040204020203" pitchFamily="34" charset="0"/>
                <a:cs typeface="Segoe UI" panose="020B0502040204020203" pitchFamily="34" charset="0"/>
              </a:rPr>
              <a:t>ice</a:t>
            </a:r>
            <a:r>
              <a:rPr lang="fr-BE" dirty="0" smtClean="0">
                <a:solidFill>
                  <a:schemeClr val="bg1">
                    <a:lumMod val="50000"/>
                  </a:schemeClr>
                </a:solidFill>
                <a:latin typeface="Segoe UI" panose="020B0502040204020203" pitchFamily="34" charset="0"/>
                <a:cs typeface="Segoe UI" panose="020B0502040204020203" pitchFamily="34" charset="0"/>
              </a:rPr>
              <a:t> concentration</a:t>
            </a:r>
          </a:p>
        </p:txBody>
      </p:sp>
      <p:cxnSp>
        <p:nvCxnSpPr>
          <p:cNvPr id="7" name="Connecteur droit avec flèche 6"/>
          <p:cNvCxnSpPr/>
          <p:nvPr/>
        </p:nvCxnSpPr>
        <p:spPr>
          <a:xfrm>
            <a:off x="795164" y="6117772"/>
            <a:ext cx="7553671"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7500256" y="6324600"/>
            <a:ext cx="1796143" cy="338554"/>
          </a:xfrm>
          <a:prstGeom prst="rect">
            <a:avLst/>
          </a:prstGeom>
          <a:noFill/>
        </p:spPr>
        <p:txBody>
          <a:bodyPr wrap="square" rtlCol="0">
            <a:spAutoFit/>
          </a:bodyPr>
          <a:lstStyle/>
          <a:p>
            <a:r>
              <a:rPr lang="fr-BE" sz="1600" dirty="0" err="1">
                <a:latin typeface="Segoe UI" panose="020B0502040204020203" pitchFamily="34" charset="0"/>
                <a:cs typeface="Segoe UI" panose="020B0502040204020203" pitchFamily="34" charset="0"/>
              </a:rPr>
              <a:t>s</a:t>
            </a:r>
            <a:r>
              <a:rPr lang="fr-BE" sz="1600" dirty="0" err="1" smtClean="0">
                <a:latin typeface="Segoe UI" panose="020B0502040204020203" pitchFamily="34" charset="0"/>
                <a:cs typeface="Segoe UI" panose="020B0502040204020203" pitchFamily="34" charset="0"/>
              </a:rPr>
              <a:t>ea</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ice</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thickness</a:t>
            </a:r>
            <a:endParaRPr lang="fr-BE" sz="1600" dirty="0" smtClean="0">
              <a:latin typeface="Segoe UI" panose="020B0502040204020203" pitchFamily="34" charset="0"/>
              <a:cs typeface="Segoe UI" panose="020B0502040204020203" pitchFamily="34" charset="0"/>
            </a:endParaRPr>
          </a:p>
        </p:txBody>
      </p:sp>
      <p:sp>
        <p:nvSpPr>
          <p:cNvPr id="9" name="Croix 8"/>
          <p:cNvSpPr/>
          <p:nvPr/>
        </p:nvSpPr>
        <p:spPr>
          <a:xfrm rot="18900000">
            <a:off x="1947779" y="5875184"/>
            <a:ext cx="516155" cy="511045"/>
          </a:xfrm>
          <a:prstGeom prst="plus">
            <a:avLst>
              <a:gd name="adj" fmla="val 33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161314" y="5878286"/>
            <a:ext cx="478972" cy="4789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6618514" y="5323115"/>
            <a:ext cx="1567543" cy="523220"/>
          </a:xfrm>
          <a:prstGeom prst="rect">
            <a:avLst/>
          </a:prstGeom>
          <a:noFill/>
        </p:spPr>
        <p:txBody>
          <a:bodyPr wrap="square" rtlCol="0">
            <a:spAutoFit/>
          </a:bodyPr>
          <a:lstStyle/>
          <a:p>
            <a:r>
              <a:rPr lang="fr-BE" sz="2800" b="1" dirty="0" err="1" smtClean="0">
                <a:solidFill>
                  <a:schemeClr val="accent1"/>
                </a:solidFill>
                <a:latin typeface="Segoe UI" panose="020B0502040204020203" pitchFamily="34" charset="0"/>
                <a:cs typeface="Segoe UI" panose="020B0502040204020203" pitchFamily="34" charset="0"/>
              </a:rPr>
              <a:t>obs</a:t>
            </a:r>
            <a:endParaRPr lang="fr-BE" sz="2800" b="1" dirty="0" smtClean="0">
              <a:solidFill>
                <a:schemeClr val="accent1"/>
              </a:solidFill>
              <a:latin typeface="Segoe UI" panose="020B0502040204020203" pitchFamily="34" charset="0"/>
              <a:cs typeface="Segoe UI" panose="020B0502040204020203" pitchFamily="34" charset="0"/>
            </a:endParaRPr>
          </a:p>
        </p:txBody>
      </p:sp>
      <p:sp>
        <p:nvSpPr>
          <p:cNvPr id="13" name="ZoneTexte 12"/>
          <p:cNvSpPr txBox="1"/>
          <p:nvPr/>
        </p:nvSpPr>
        <p:spPr>
          <a:xfrm>
            <a:off x="1088566" y="5244316"/>
            <a:ext cx="1567543" cy="523220"/>
          </a:xfrm>
          <a:prstGeom prst="rect">
            <a:avLst/>
          </a:prstGeom>
          <a:noFill/>
        </p:spPr>
        <p:txBody>
          <a:bodyPr wrap="square" rtlCol="0">
            <a:spAutoFit/>
          </a:bodyPr>
          <a:lstStyle/>
          <a:p>
            <a:r>
              <a:rPr lang="fr-BE" sz="2800" b="1" dirty="0" smtClean="0">
                <a:solidFill>
                  <a:schemeClr val="accent1"/>
                </a:solidFill>
                <a:latin typeface="Segoe UI" panose="020B0502040204020203" pitchFamily="34" charset="0"/>
                <a:cs typeface="Segoe UI" panose="020B0502040204020203" pitchFamily="34" charset="0"/>
              </a:rPr>
              <a:t>model</a:t>
            </a:r>
          </a:p>
        </p:txBody>
      </p:sp>
    </p:spTree>
    <p:extLst>
      <p:ext uri="{BB962C8B-B14F-4D97-AF65-F5344CB8AC3E}">
        <p14:creationId xmlns:p14="http://schemas.microsoft.com/office/powerpoint/2010/main" val="3539414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667</TotalTime>
  <Words>823</Words>
  <Application>Microsoft Office PowerPoint</Application>
  <PresentationFormat>Affichage à l'écran (4:3)</PresentationFormat>
  <Paragraphs>142</Paragraphs>
  <Slides>19</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Calibri Light</vt:lpstr>
      <vt:lpstr>Segoe UI</vt:lpstr>
      <vt:lpstr>Thème Office</vt:lpstr>
      <vt:lpstr>Observers-Modelers Observations-Models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UCL - ELIC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Massonnet</dc:creator>
  <cp:lastModifiedBy>François Massonnet</cp:lastModifiedBy>
  <cp:revision>18</cp:revision>
  <dcterms:created xsi:type="dcterms:W3CDTF">2015-04-23T08:40:31Z</dcterms:created>
  <dcterms:modified xsi:type="dcterms:W3CDTF">2015-04-28T09:15:57Z</dcterms:modified>
</cp:coreProperties>
</file>