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6" r:id="rId7"/>
    <p:sldId id="263" r:id="rId8"/>
    <p:sldId id="264" r:id="rId9"/>
    <p:sldId id="268" r:id="rId10"/>
    <p:sldId id="270" r:id="rId11"/>
    <p:sldId id="274" r:id="rId12"/>
    <p:sldId id="278" r:id="rId13"/>
    <p:sldId id="316" r:id="rId14"/>
    <p:sldId id="317" r:id="rId15"/>
    <p:sldId id="314" r:id="rId16"/>
  </p:sldIdLst>
  <p:sldSz cx="9144000" cy="5143500" type="screen16x9"/>
  <p:notesSz cx="6858000" cy="9144000"/>
  <p:embeddedFontLst>
    <p:embeddedFont>
      <p:font typeface="Helvetica Neue" panose="020B0604020202020204" charset="0"/>
      <p:regular r:id="rId18"/>
      <p:bold r:id="rId19"/>
      <p:italic r:id="rId20"/>
      <p:boldItalic r:id="rId21"/>
    </p:embeddedFont>
    <p:embeddedFont>
      <p:font typeface="Rajdhani" panose="020B0604020202020204" charset="0"/>
      <p:regular r:id="rId22"/>
      <p:bold r:id="rId23"/>
    </p:embeddedFont>
    <p:embeddedFont>
      <p:font typeface="Rajdhani SemiBold" panose="020B0604020202020204" charset="0"/>
      <p:regular r:id="rId24"/>
      <p:bold r:id="rId25"/>
    </p:embeddedFont>
    <p:embeddedFont>
      <p:font typeface="Spectral" panose="020B0604020202020204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FAA1BC-5E6A-402D-9E8F-9FCE8E4B4A0A}">
  <a:tblStyle styleId="{F4FAA1BC-5E6A-402D-9E8F-9FCE8E4B4A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60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8cab0fee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8cab0fee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slide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2" name="Google Shape;62;g38cab0feea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8cab0feea2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g38cab0feea2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slide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6" name="Google Shape;256;g38cab0feea2_0_4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c4004b14e0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g3c4004b14e0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slide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4" name="Google Shape;294;g3c4004b14e0_0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c4004b14e0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3c4004b14e0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slide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6" name="Google Shape;326;g3c4004b14e0_0_2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>
          <a:extLst>
            <a:ext uri="{FF2B5EF4-FFF2-40B4-BE49-F238E27FC236}">
              <a16:creationId xmlns:a16="http://schemas.microsoft.com/office/drawing/2014/main" id="{95893117-C97F-28FC-0100-4CFB1D9A7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c4004b14e0_0_268:notes">
            <a:extLst>
              <a:ext uri="{FF2B5EF4-FFF2-40B4-BE49-F238E27FC236}">
                <a16:creationId xmlns:a16="http://schemas.microsoft.com/office/drawing/2014/main" id="{8C4F39CB-4BF1-FBDB-FF82-40A16CA211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3c4004b14e0_0_268:notes">
            <a:extLst>
              <a:ext uri="{FF2B5EF4-FFF2-40B4-BE49-F238E27FC236}">
                <a16:creationId xmlns:a16="http://schemas.microsoft.com/office/drawing/2014/main" id="{21F96CEB-66A5-74B8-E2A6-8C7BE5B989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slide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44" name="Google Shape;444;g3c4004b14e0_0_268:notes">
            <a:extLst>
              <a:ext uri="{FF2B5EF4-FFF2-40B4-BE49-F238E27FC236}">
                <a16:creationId xmlns:a16="http://schemas.microsoft.com/office/drawing/2014/main" id="{C524FD16-60EA-5A9C-95C1-9BD97ED1468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610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>
          <a:extLst>
            <a:ext uri="{FF2B5EF4-FFF2-40B4-BE49-F238E27FC236}">
              <a16:creationId xmlns:a16="http://schemas.microsoft.com/office/drawing/2014/main" id="{3F5AA84C-086F-B881-1557-D946366E0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c4004b14e0_0_330:notes">
            <a:extLst>
              <a:ext uri="{FF2B5EF4-FFF2-40B4-BE49-F238E27FC236}">
                <a16:creationId xmlns:a16="http://schemas.microsoft.com/office/drawing/2014/main" id="{38EB0863-677A-FA98-F3A4-FBD622ED8E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1" name="Google Shape;611;g3c4004b14e0_0_330:notes">
            <a:extLst>
              <a:ext uri="{FF2B5EF4-FFF2-40B4-BE49-F238E27FC236}">
                <a16:creationId xmlns:a16="http://schemas.microsoft.com/office/drawing/2014/main" id="{0DF367E3-6187-4720-2431-C5E06C7AC8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slide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12" name="Google Shape;612;g3c4004b14e0_0_330:notes">
            <a:extLst>
              <a:ext uri="{FF2B5EF4-FFF2-40B4-BE49-F238E27FC236}">
                <a16:creationId xmlns:a16="http://schemas.microsoft.com/office/drawing/2014/main" id="{AF491F28-DFC6-FFA5-FA11-C7E5A89DDC9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490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>
          <a:extLst>
            <a:ext uri="{FF2B5EF4-FFF2-40B4-BE49-F238E27FC236}">
              <a16:creationId xmlns:a16="http://schemas.microsoft.com/office/drawing/2014/main" id="{B3CC8818-D7A6-2231-D217-91F2694CA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c43440eec1_0_89:notes">
            <a:extLst>
              <a:ext uri="{FF2B5EF4-FFF2-40B4-BE49-F238E27FC236}">
                <a16:creationId xmlns:a16="http://schemas.microsoft.com/office/drawing/2014/main" id="{424DD778-EFB4-1160-DFAA-4DE9EA5504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c43440eec1_0_89:notes">
            <a:extLst>
              <a:ext uri="{FF2B5EF4-FFF2-40B4-BE49-F238E27FC236}">
                <a16:creationId xmlns:a16="http://schemas.microsoft.com/office/drawing/2014/main" id="{5594D912-AD8A-47B4-E793-715F3A50F9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67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c43440eec1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c43440eec1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c43440eec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c43440eec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c43440eec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c43440eec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8cab0feea2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8cab0feea2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8cab0feea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38cab0feea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slide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3" name="Google Shape;173;g38cab0feea2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8cab0feea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8cab0feea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8cab0feea2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8cab0feea2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8cab0feea2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g38cab0feea2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slide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6" name="Google Shape;216;g38cab0feea2_0_4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292100" y="824374"/>
            <a:ext cx="91440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AD"/>
              </a:buClr>
              <a:buSzPts val="2400"/>
              <a:buFont typeface="Rajdhani SemiBold"/>
              <a:buNone/>
              <a:defRPr sz="2400">
                <a:solidFill>
                  <a:srgbClr val="62BCA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279400" y="1365262"/>
            <a:ext cx="82296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Char char="–"/>
              <a:defRPr sz="1200"/>
            </a:lvl2pPr>
            <a:lvl3pPr marL="1371600" lvl="2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100"/>
              <a:buChar char="•"/>
              <a:defRPr sz="1100"/>
            </a:lvl3pPr>
            <a:lvl4pPr marL="1828800" lvl="3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100"/>
              <a:buChar char="–"/>
              <a:defRPr sz="1100"/>
            </a:lvl4pPr>
            <a:lvl5pPr marL="2286000" lvl="4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000"/>
              <a:buChar char="»"/>
              <a:defRPr sz="10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sldNum" idx="12"/>
          </p:nvPr>
        </p:nvSpPr>
        <p:spPr>
          <a:xfrm>
            <a:off x="6743700" y="48053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5" name="Google Shape;55;p14"/>
          <p:cNvCxnSpPr/>
          <p:nvPr/>
        </p:nvCxnSpPr>
        <p:spPr>
          <a:xfrm rot="10800000" flipH="1">
            <a:off x="-6700" y="209136"/>
            <a:ext cx="1752600" cy="17100"/>
          </a:xfrm>
          <a:prstGeom prst="straightConnector1">
            <a:avLst/>
          </a:prstGeom>
          <a:noFill/>
          <a:ln w="9525" cap="flat" cmpd="sng">
            <a:solidFill>
              <a:srgbClr val="62BCA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14"/>
          <p:cNvSpPr txBox="1"/>
          <p:nvPr/>
        </p:nvSpPr>
        <p:spPr>
          <a:xfrm>
            <a:off x="-40650" y="-35189"/>
            <a:ext cx="2836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300">
                <a:solidFill>
                  <a:srgbClr val="62BCAD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BSC Coding Sprint 2025</a:t>
            </a:r>
            <a:endParaRPr sz="13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84474" y="0"/>
            <a:ext cx="2583327" cy="3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t="24093" b="18924"/>
          <a:stretch/>
        </p:blipFill>
        <p:spPr>
          <a:xfrm>
            <a:off x="3600" y="4744888"/>
            <a:ext cx="9136800" cy="3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descr="1. What is a digital twin-white-left-zero.png"/>
          <p:cNvPicPr preferRelativeResize="0"/>
          <p:nvPr/>
        </p:nvPicPr>
        <p:blipFill rotWithShape="1">
          <a:blip r:embed="rId3">
            <a:alphaModFix amt="78000"/>
          </a:blip>
          <a:srcRect b="-90"/>
          <a:stretch/>
        </p:blipFill>
        <p:spPr>
          <a:xfrm>
            <a:off x="197545" y="12514"/>
            <a:ext cx="8791125" cy="49449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/>
        </p:nvSpPr>
        <p:spPr>
          <a:xfrm>
            <a:off x="4787975" y="548275"/>
            <a:ext cx="4274400" cy="15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Equitable climate projections for small island climates</a:t>
            </a:r>
            <a:endParaRPr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 txBox="1"/>
          <p:nvPr/>
        </p:nvSpPr>
        <p:spPr>
          <a:xfrm>
            <a:off x="4787975" y="1970558"/>
            <a:ext cx="4058400" cy="142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073763"/>
                </a:solidFill>
                <a:latin typeface="Rajdhani"/>
                <a:ea typeface="Rajdhani"/>
                <a:cs typeface="Rajdhani"/>
                <a:sym typeface="Rajdhani"/>
              </a:rPr>
              <a:t>Kat Grayson, Jan Wehner, Marc Batlle, Kai Keller, Ma</a:t>
            </a:r>
            <a:r>
              <a:rPr lang="en" sz="1700" dirty="0">
                <a:solidFill>
                  <a:srgbClr val="213970"/>
                </a:solidFill>
                <a:latin typeface="Rajdhani"/>
                <a:ea typeface="Rajdhani"/>
                <a:cs typeface="Rajdhani"/>
                <a:sym typeface="Rajdhani"/>
              </a:rPr>
              <a:t>tí</a:t>
            </a:r>
            <a:r>
              <a:rPr lang="en" sz="1700" dirty="0">
                <a:solidFill>
                  <a:srgbClr val="073763"/>
                </a:solidFill>
                <a:latin typeface="Rajdhani"/>
                <a:ea typeface="Rajdhani"/>
                <a:cs typeface="Rajdhani"/>
                <a:sym typeface="Rajdhani"/>
              </a:rPr>
              <a:t>as Olmo, Pierre-Antoine Bretonnière, Aina Gaya, Rachel Lowe, Daniel Klocke, Jost Von Hardenberg, Francisco Doblas-Reyes</a:t>
            </a:r>
            <a:endParaRPr sz="1700" dirty="0">
              <a:solidFill>
                <a:srgbClr val="073763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dirty="0">
              <a:solidFill>
                <a:srgbClr val="073763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073763"/>
                </a:solidFill>
                <a:latin typeface="Rajdhani"/>
                <a:ea typeface="Rajdhani"/>
                <a:cs typeface="Rajdhani"/>
                <a:sym typeface="Rajdhani"/>
              </a:rPr>
              <a:t>and many more in the ClimateDT who have made this information system possible </a:t>
            </a:r>
            <a:endParaRPr sz="1700" i="0" strike="noStrike" cap="none" dirty="0">
              <a:solidFill>
                <a:srgbClr val="62BCAD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t="24555" b="17038"/>
          <a:stretch/>
        </p:blipFill>
        <p:spPr>
          <a:xfrm>
            <a:off x="3600" y="4748700"/>
            <a:ext cx="9136800" cy="3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4474" y="15240"/>
            <a:ext cx="2583327" cy="3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/>
          <p:nvPr/>
        </p:nvSpPr>
        <p:spPr>
          <a:xfrm>
            <a:off x="50775" y="-14505"/>
            <a:ext cx="66477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Which datasets? </a:t>
            </a:r>
            <a:r>
              <a:rPr lang="en" sz="20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Caribbean islands -</a:t>
            </a:r>
            <a:endParaRPr sz="20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0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Temperature and precipitation 1990-2015</a:t>
            </a:r>
            <a:endParaRPr sz="20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pic>
        <p:nvPicPr>
          <p:cNvPr id="259" name="Google Shape;259;p29"/>
          <p:cNvPicPr preferRelativeResize="0"/>
          <p:nvPr/>
        </p:nvPicPr>
        <p:blipFill rotWithShape="1">
          <a:blip r:embed="rId3">
            <a:alphaModFix/>
          </a:blip>
          <a:srcRect l="5740"/>
          <a:stretch/>
        </p:blipFill>
        <p:spPr>
          <a:xfrm>
            <a:off x="0" y="4666500"/>
            <a:ext cx="6188451" cy="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5300" y="4675423"/>
            <a:ext cx="2662274" cy="4412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1" name="Google Shape;261;p29"/>
          <p:cNvGraphicFramePr/>
          <p:nvPr>
            <p:extLst>
              <p:ext uri="{D42A27DB-BD31-4B8C-83A1-F6EECF244321}">
                <p14:modId xmlns:p14="http://schemas.microsoft.com/office/powerpoint/2010/main" val="174928729"/>
              </p:ext>
            </p:extLst>
          </p:nvPr>
        </p:nvGraphicFramePr>
        <p:xfrm>
          <a:off x="598564" y="1266100"/>
          <a:ext cx="7698750" cy="3413655"/>
        </p:xfrm>
        <a:graphic>
          <a:graphicData uri="http://schemas.openxmlformats.org/drawingml/2006/table">
            <a:tbl>
              <a:tblPr>
                <a:noFill/>
                <a:tableStyleId>{F4FAA1BC-5E6A-402D-9E8F-9FCE8E4B4A0A}</a:tableStyleId>
              </a:tblPr>
              <a:tblGrid>
                <a:gridCol w="76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98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Island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dirty="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CNRM-CERFACS-CM5-CRCM5</a:t>
                      </a:r>
                      <a:endParaRPr sz="800" dirty="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25 km</a:t>
                      </a:r>
                      <a:endParaRPr sz="800" dirty="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NOAA-GFDL-ESM2M-CRCM5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25 km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CCCma-CanESM2-CRCM5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25 km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ERA5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Land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10 km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MSWEP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10 km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IIFS-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NEMO o-suite - 5 km 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IFS-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FESOM o-suite - 5 km </a:t>
                      </a:r>
                      <a:endParaRPr sz="800" dirty="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ICON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o-suite - 5 km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Observations -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stations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Saint Lucia (LUC)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Precipitation only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tas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1 station</a:t>
                      </a: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Barbados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(BAR)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Precipitation only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tas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1 station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Grenada (FUE)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Precipitation only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tas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1 station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Trinidad (TRI)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Precipitation only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tas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1 station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Tobago (TOB)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Precipitation only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tas</a:t>
                      </a:r>
                      <a:endParaRPr sz="800" dirty="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1 station</a:t>
                      </a:r>
                      <a:endParaRPr sz="800" dirty="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2" name="Google Shape;262;p29"/>
          <p:cNvSpPr/>
          <p:nvPr/>
        </p:nvSpPr>
        <p:spPr>
          <a:xfrm rot="-5400000">
            <a:off x="2403166" y="21242"/>
            <a:ext cx="271200" cy="2218500"/>
          </a:xfrm>
          <a:prstGeom prst="rightBrace">
            <a:avLst>
              <a:gd name="adj1" fmla="val 50000"/>
              <a:gd name="adj2" fmla="val 50109"/>
            </a:avLst>
          </a:prstGeom>
          <a:noFill/>
          <a:ln w="13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7575" tIns="127575" rIns="127575" bIns="127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53"/>
          </a:p>
        </p:txBody>
      </p:sp>
      <p:sp>
        <p:nvSpPr>
          <p:cNvPr id="263" name="Google Shape;263;p29"/>
          <p:cNvSpPr txBox="1"/>
          <p:nvPr/>
        </p:nvSpPr>
        <p:spPr>
          <a:xfrm>
            <a:off x="1481592" y="702884"/>
            <a:ext cx="211654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575" tIns="63775" rIns="127575" bIns="63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349"/>
              <a:buFont typeface="Rajdhani Medium"/>
              <a:buNone/>
            </a:pPr>
            <a:r>
              <a:rPr lang="en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CORDEX Central America</a:t>
            </a:r>
            <a:endParaRPr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349"/>
              <a:buFont typeface="Rajdhani Medium"/>
              <a:buNone/>
            </a:pPr>
            <a:endParaRPr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64" name="Google Shape;264;p29"/>
          <p:cNvSpPr/>
          <p:nvPr/>
        </p:nvSpPr>
        <p:spPr>
          <a:xfrm rot="-5400000">
            <a:off x="6227177" y="-31625"/>
            <a:ext cx="273900" cy="2275500"/>
          </a:xfrm>
          <a:prstGeom prst="rightBrace">
            <a:avLst>
              <a:gd name="adj1" fmla="val 50000"/>
              <a:gd name="adj2" fmla="val 50109"/>
            </a:avLst>
          </a:prstGeom>
          <a:noFill/>
          <a:ln w="104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175" tIns="100175" rIns="100175" bIns="100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33"/>
          </a:p>
        </p:txBody>
      </p:sp>
      <p:sp>
        <p:nvSpPr>
          <p:cNvPr id="265" name="Google Shape;265;p29"/>
          <p:cNvSpPr txBox="1"/>
          <p:nvPr/>
        </p:nvSpPr>
        <p:spPr>
          <a:xfrm>
            <a:off x="5809580" y="717749"/>
            <a:ext cx="11343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175" tIns="50075" rIns="100175" bIns="500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630"/>
              <a:buFont typeface="Rajdhani Medium"/>
              <a:buNone/>
            </a:pPr>
            <a:r>
              <a:rPr lang="en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ClimateDT</a:t>
            </a:r>
            <a:endParaRPr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630"/>
              <a:buFont typeface="Rajdhani Medium"/>
              <a:buNone/>
            </a:pPr>
            <a:endParaRPr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630"/>
              <a:buFont typeface="Rajdhani Medium"/>
              <a:buNone/>
            </a:pPr>
            <a:endParaRPr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pic>
        <p:nvPicPr>
          <p:cNvPr id="266" name="Google Shape;26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5516" y="41025"/>
            <a:ext cx="1192284" cy="11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3;p31">
            <a:extLst>
              <a:ext uri="{FF2B5EF4-FFF2-40B4-BE49-F238E27FC236}">
                <a16:creationId xmlns:a16="http://schemas.microsoft.com/office/drawing/2014/main" id="{7BCD7366-594B-1CD0-500D-969201B3EF24}"/>
              </a:ext>
            </a:extLst>
          </p:cNvPr>
          <p:cNvSpPr txBox="1"/>
          <p:nvPr/>
        </p:nvSpPr>
        <p:spPr>
          <a:xfrm>
            <a:off x="2005120" y="569908"/>
            <a:ext cx="5132100" cy="3214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21397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Method for temperature heatmap </a:t>
            </a:r>
            <a:endParaRPr u="sng"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AutoNum type="arabicPeriod"/>
            </a:pP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Resample all data to daily </a:t>
            </a:r>
            <a:r>
              <a:rPr lang="en" b="1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MAXIMUM </a:t>
            </a: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to match </a:t>
            </a:r>
            <a:r>
              <a:rPr lang="en" b="1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gridded observations</a:t>
            </a:r>
            <a:endParaRPr b="1"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AutoNum type="arabicPeriod"/>
            </a:pP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Average in time</a:t>
            </a: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AutoNum type="arabicPeriod"/>
            </a:pP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Regrid each pair (model + observation)  using </a:t>
            </a:r>
            <a:r>
              <a:rPr lang="en" b="1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bilinear</a:t>
            </a: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 interpolation to lowest resolution grid</a:t>
            </a: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INCLUDING TEMPERATURE CORRECTION WITH HEIGHT BASED ON OROGRAPHY</a:t>
            </a:r>
            <a:endParaRPr b="1"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Mean error as percentage of reference (gridded observations)</a:t>
            </a: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Control run to correct temperature drift are NOT used here, as would need to do the same for CORDEX.</a:t>
            </a:r>
            <a:endParaRPr u="sng" dirty="0">
              <a:solidFill>
                <a:srgbClr val="595959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296" name="Google Shape;296;p33"/>
          <p:cNvSpPr txBox="1"/>
          <p:nvPr/>
        </p:nvSpPr>
        <p:spPr>
          <a:xfrm>
            <a:off x="36900" y="110450"/>
            <a:ext cx="91881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Mean maximum daily temperature 1990-2014</a:t>
            </a:r>
            <a:endParaRPr sz="20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pic>
        <p:nvPicPr>
          <p:cNvPr id="297" name="Google Shape;2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7550"/>
            <a:ext cx="8839204" cy="36945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7;p34">
            <a:extLst>
              <a:ext uri="{FF2B5EF4-FFF2-40B4-BE49-F238E27FC236}">
                <a16:creationId xmlns:a16="http://schemas.microsoft.com/office/drawing/2014/main" id="{B0C7405A-D932-486C-8394-1B5C4F4B16BD}"/>
              </a:ext>
            </a:extLst>
          </p:cNvPr>
          <p:cNvSpPr txBox="1"/>
          <p:nvPr/>
        </p:nvSpPr>
        <p:spPr>
          <a:xfrm>
            <a:off x="2019080" y="667631"/>
            <a:ext cx="5132100" cy="3214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21397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Method for temperature heatmap </a:t>
            </a:r>
            <a:endParaRPr u="sng"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AutoNum type="arabicPeriod"/>
            </a:pP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Resample all data to daily </a:t>
            </a:r>
            <a:r>
              <a:rPr lang="en" b="1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MAXIMUM </a:t>
            </a: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to match </a:t>
            </a:r>
            <a:r>
              <a:rPr lang="en" b="1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gridded observations</a:t>
            </a:r>
            <a:endParaRPr b="1"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AutoNum type="arabicPeriod"/>
            </a:pP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Take 99th percentile over time in the whole sample</a:t>
            </a: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AutoNum type="arabicPeriod"/>
            </a:pP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Regrid each pair (model + observation) using </a:t>
            </a:r>
            <a:r>
              <a:rPr lang="en" b="1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bilinear</a:t>
            </a: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 interpolation to lowest resolution grid</a:t>
            </a: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INCLUDING TEMPERATURE CORRECTION WITH HEIGHT BASED ON OROGRAPHY</a:t>
            </a:r>
            <a:endParaRPr b="1"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Mean error as percentage of reference (gridded observations)</a:t>
            </a: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Control run to correct temperature drift are NOT used here, as would need to do the same for CORDEX.</a:t>
            </a:r>
            <a:endParaRPr u="sng" dirty="0">
              <a:solidFill>
                <a:srgbClr val="595959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330" name="Google Shape;3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315" y="949680"/>
            <a:ext cx="7514030" cy="4083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8" name="Google Shape;328;p37"/>
          <p:cNvSpPr txBox="1"/>
          <p:nvPr/>
        </p:nvSpPr>
        <p:spPr>
          <a:xfrm>
            <a:off x="36900" y="110450"/>
            <a:ext cx="91881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P99 of maximum daily temperature 1990-2014</a:t>
            </a:r>
            <a:endParaRPr sz="20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A1F82776-2EE4-7F36-0DB4-46BB48954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1">
            <a:extLst>
              <a:ext uri="{FF2B5EF4-FFF2-40B4-BE49-F238E27FC236}">
                <a16:creationId xmlns:a16="http://schemas.microsoft.com/office/drawing/2014/main" id="{2D6C94FA-767C-4E9E-F793-A154A8C28675}"/>
              </a:ext>
            </a:extLst>
          </p:cNvPr>
          <p:cNvSpPr txBox="1"/>
          <p:nvPr/>
        </p:nvSpPr>
        <p:spPr>
          <a:xfrm>
            <a:off x="36900" y="110450"/>
            <a:ext cx="91881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Mean daily precipitation rate 1990-2014</a:t>
            </a:r>
            <a:endParaRPr sz="20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432" name="Google Shape;432;p49">
            <a:extLst>
              <a:ext uri="{FF2B5EF4-FFF2-40B4-BE49-F238E27FC236}">
                <a16:creationId xmlns:a16="http://schemas.microsoft.com/office/drawing/2014/main" id="{8F445DD1-7586-7170-DAEE-9B2BBECC3F93}"/>
              </a:ext>
            </a:extLst>
          </p:cNvPr>
          <p:cNvSpPr txBox="1"/>
          <p:nvPr/>
        </p:nvSpPr>
        <p:spPr>
          <a:xfrm>
            <a:off x="2744290" y="598874"/>
            <a:ext cx="3641700" cy="2779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21397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rgbClr val="595959"/>
                </a:solidFill>
                <a:latin typeface="Rajdhani"/>
                <a:ea typeface="Rajdhani"/>
                <a:cs typeface="Rajdhani"/>
                <a:sym typeface="Rajdhani"/>
              </a:rPr>
              <a:t>Method for precipitation heatmap</a:t>
            </a:r>
            <a:endParaRPr u="sng" dirty="0">
              <a:solidFill>
                <a:srgbClr val="595959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 dirty="0">
              <a:solidFill>
                <a:srgbClr val="595959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ajdhani"/>
              <a:buAutoNum type="arabicPeriod"/>
            </a:pPr>
            <a:r>
              <a:rPr lang="en" dirty="0">
                <a:solidFill>
                  <a:srgbClr val="595959"/>
                </a:solidFill>
                <a:latin typeface="Rajdhani"/>
                <a:ea typeface="Rajdhani"/>
                <a:cs typeface="Rajdhani"/>
                <a:sym typeface="Rajdhani"/>
              </a:rPr>
              <a:t>Resample all data to daily </a:t>
            </a:r>
            <a:r>
              <a:rPr lang="en" b="1" dirty="0">
                <a:solidFill>
                  <a:srgbClr val="595959"/>
                </a:solidFill>
                <a:latin typeface="Rajdhani"/>
                <a:ea typeface="Rajdhani"/>
                <a:cs typeface="Rajdhani"/>
                <a:sym typeface="Rajdhani"/>
              </a:rPr>
              <a:t>MEAN </a:t>
            </a:r>
            <a:r>
              <a:rPr lang="en" dirty="0">
                <a:solidFill>
                  <a:srgbClr val="595959"/>
                </a:solidFill>
                <a:latin typeface="Rajdhani"/>
                <a:ea typeface="Rajdhani"/>
                <a:cs typeface="Rajdhani"/>
                <a:sym typeface="Rajdhani"/>
              </a:rPr>
              <a:t>to match </a:t>
            </a:r>
            <a:r>
              <a:rPr lang="en" b="1" dirty="0">
                <a:solidFill>
                  <a:srgbClr val="595959"/>
                </a:solidFill>
                <a:latin typeface="Rajdhani"/>
                <a:ea typeface="Rajdhani"/>
                <a:cs typeface="Rajdhani"/>
                <a:sym typeface="Rajdhani"/>
              </a:rPr>
              <a:t>gridded observations</a:t>
            </a:r>
            <a:endParaRPr b="1" dirty="0">
              <a:solidFill>
                <a:srgbClr val="595959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ajdhani"/>
              <a:buAutoNum type="arabicPeriod"/>
            </a:pPr>
            <a:r>
              <a:rPr lang="en" dirty="0">
                <a:solidFill>
                  <a:srgbClr val="595959"/>
                </a:solidFill>
                <a:latin typeface="Rajdhani"/>
                <a:ea typeface="Rajdhani"/>
                <a:cs typeface="Rajdhani"/>
                <a:sym typeface="Rajdhani"/>
              </a:rPr>
              <a:t>Average in time</a:t>
            </a:r>
            <a:endParaRPr dirty="0">
              <a:solidFill>
                <a:srgbClr val="595959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ajdhani"/>
              <a:buAutoNum type="arabicPeriod"/>
            </a:pPr>
            <a:r>
              <a:rPr lang="en" dirty="0">
                <a:solidFill>
                  <a:srgbClr val="595959"/>
                </a:solidFill>
                <a:latin typeface="Rajdhani"/>
                <a:ea typeface="Rajdhani"/>
                <a:cs typeface="Rajdhani"/>
                <a:sym typeface="Rajdhani"/>
              </a:rPr>
              <a:t>Regrid each pair (model + observation)  using </a:t>
            </a:r>
            <a:r>
              <a:rPr lang="en" b="1" dirty="0">
                <a:solidFill>
                  <a:srgbClr val="595959"/>
                </a:solidFill>
                <a:latin typeface="Rajdhani"/>
                <a:ea typeface="Rajdhani"/>
                <a:cs typeface="Rajdhani"/>
                <a:sym typeface="Rajdhani"/>
              </a:rPr>
              <a:t>bilinear</a:t>
            </a:r>
            <a:r>
              <a:rPr lang="en" dirty="0">
                <a:solidFill>
                  <a:srgbClr val="595959"/>
                </a:solidFill>
                <a:latin typeface="Rajdhani"/>
                <a:ea typeface="Rajdhani"/>
                <a:cs typeface="Rajdhani"/>
                <a:sym typeface="Rajdhani"/>
              </a:rPr>
              <a:t> interpolation </a:t>
            </a:r>
            <a:endParaRPr dirty="0">
              <a:solidFill>
                <a:srgbClr val="595959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595959"/>
                </a:solidFill>
                <a:latin typeface="Rajdhani"/>
                <a:ea typeface="Rajdhani"/>
                <a:cs typeface="Rajdhani"/>
                <a:sym typeface="Rajdhani"/>
              </a:rPr>
              <a:t>to lowest resolution grid</a:t>
            </a:r>
            <a:endParaRPr dirty="0">
              <a:solidFill>
                <a:srgbClr val="595959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595959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595959"/>
                </a:solidFill>
                <a:latin typeface="Rajdhani"/>
                <a:ea typeface="Rajdhani"/>
                <a:cs typeface="Rajdhani"/>
                <a:sym typeface="Rajdhani"/>
              </a:rPr>
              <a:t>Mean error as percentage of reference (gridded observations)</a:t>
            </a:r>
            <a:endParaRPr dirty="0">
              <a:solidFill>
                <a:srgbClr val="595959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448" name="Google Shape;448;p51">
            <a:extLst>
              <a:ext uri="{FF2B5EF4-FFF2-40B4-BE49-F238E27FC236}">
                <a16:creationId xmlns:a16="http://schemas.microsoft.com/office/drawing/2014/main" id="{866A8DAF-A6DD-1897-7B1F-6FF702A3F3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042" y="1181148"/>
            <a:ext cx="8839204" cy="32456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90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>
          <a:extLst>
            <a:ext uri="{FF2B5EF4-FFF2-40B4-BE49-F238E27FC236}">
              <a16:creationId xmlns:a16="http://schemas.microsoft.com/office/drawing/2014/main" id="{76AE12B4-5810-450F-0FFC-E45F98742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1">
            <a:extLst>
              <a:ext uri="{FF2B5EF4-FFF2-40B4-BE49-F238E27FC236}">
                <a16:creationId xmlns:a16="http://schemas.microsoft.com/office/drawing/2014/main" id="{EB5E2AB7-F268-5192-E6B4-37DD071AD42F}"/>
              </a:ext>
            </a:extLst>
          </p:cNvPr>
          <p:cNvSpPr txBox="1"/>
          <p:nvPr/>
        </p:nvSpPr>
        <p:spPr>
          <a:xfrm>
            <a:off x="36900" y="110450"/>
            <a:ext cx="3478800" cy="16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Distribution of 90th-99th  percentile of daily precipitation 1990-2014</a:t>
            </a:r>
            <a:endParaRPr sz="20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615" name="Google Shape;615;p71">
            <a:extLst>
              <a:ext uri="{FF2B5EF4-FFF2-40B4-BE49-F238E27FC236}">
                <a16:creationId xmlns:a16="http://schemas.microsoft.com/office/drawing/2014/main" id="{E6B8D9F6-8E3D-AC33-3CBE-C11052861191}"/>
              </a:ext>
            </a:extLst>
          </p:cNvPr>
          <p:cNvSpPr txBox="1"/>
          <p:nvPr/>
        </p:nvSpPr>
        <p:spPr>
          <a:xfrm>
            <a:off x="4095750" y="43350"/>
            <a:ext cx="4832100" cy="1809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21397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rPr>
              <a:t>Method for extremes box plots</a:t>
            </a:r>
            <a:endParaRPr sz="1200" u="sng">
              <a:solidFill>
                <a:schemeClr val="dk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jdhani"/>
              <a:buAutoNum type="arabicPeriod"/>
            </a:pPr>
            <a:r>
              <a:rPr lang="en" sz="12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rPr>
              <a:t>Resample all data to </a:t>
            </a:r>
            <a:r>
              <a:rPr lang="en" sz="1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rPr>
              <a:t>DAILY MEAN</a:t>
            </a:r>
            <a:r>
              <a:rPr lang="en" sz="12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rPr>
              <a:t> to match resolution of stations </a:t>
            </a:r>
            <a:endParaRPr sz="1200">
              <a:solidFill>
                <a:schemeClr val="dk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jdhani"/>
              <a:buAutoNum type="arabicPeriod"/>
            </a:pPr>
            <a:r>
              <a:rPr lang="en" sz="1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rPr>
              <a:t>Match each model to the closest location of the stations</a:t>
            </a:r>
            <a:r>
              <a:rPr lang="en" sz="12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rPr>
              <a:t> (nearest-neighbour) and extract time series from that location </a:t>
            </a:r>
            <a:endParaRPr sz="1200">
              <a:solidFill>
                <a:schemeClr val="dk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jdhani"/>
              <a:buAutoNum type="arabicPeriod"/>
            </a:pPr>
            <a:r>
              <a:rPr lang="en" sz="12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rPr>
              <a:t>Take 90th - 99th percentile over time</a:t>
            </a:r>
            <a:endParaRPr sz="1200">
              <a:solidFill>
                <a:schemeClr val="dk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jdhani"/>
              <a:buAutoNum type="arabicPeriod"/>
            </a:pPr>
            <a:r>
              <a:rPr lang="en" sz="12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rPr>
              <a:t>If multiple stations available for an island, average over stations</a:t>
            </a:r>
            <a:endParaRPr sz="1200">
              <a:solidFill>
                <a:schemeClr val="dk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jdhani"/>
              <a:buAutoNum type="arabicPeriod"/>
            </a:pPr>
            <a:r>
              <a:rPr lang="en" sz="12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rPr>
              <a:t>Box plots show distribution of 90th - 99th percentile. </a:t>
            </a:r>
            <a:endParaRPr sz="1200">
              <a:solidFill>
                <a:schemeClr val="dk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617" name="Google Shape;617;p71">
            <a:extLst>
              <a:ext uri="{FF2B5EF4-FFF2-40B4-BE49-F238E27FC236}">
                <a16:creationId xmlns:a16="http://schemas.microsoft.com/office/drawing/2014/main" id="{D3B69CED-6D7F-61E8-DE9C-3EF27E685BE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05350"/>
            <a:ext cx="8839200" cy="2957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319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E743AA44-69FF-CB8D-BD06-877E48110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>
            <a:extLst>
              <a:ext uri="{FF2B5EF4-FFF2-40B4-BE49-F238E27FC236}">
                <a16:creationId xmlns:a16="http://schemas.microsoft.com/office/drawing/2014/main" id="{709C3C4E-DC16-0BB2-1EE9-2787D9880A79}"/>
              </a:ext>
            </a:extLst>
          </p:cNvPr>
          <p:cNvSpPr txBox="1"/>
          <p:nvPr/>
        </p:nvSpPr>
        <p:spPr>
          <a:xfrm>
            <a:off x="513260" y="705699"/>
            <a:ext cx="8121186" cy="274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23850">
              <a:lnSpc>
                <a:spcPct val="115000"/>
              </a:lnSpc>
              <a:buSzPts val="1500"/>
              <a:buFont typeface="Rajdhani"/>
              <a:buChar char="➢"/>
            </a:pPr>
            <a:r>
              <a:rPr lang="en-GB" sz="15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Global high-resolution climate simulations by the Climate DT offer an </a:t>
            </a:r>
            <a:r>
              <a:rPr lang="en-GB" sz="1500" b="1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opportunity</a:t>
            </a:r>
            <a:r>
              <a:rPr lang="en-GB" sz="15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 to, among other sectors, small islands to access climate-projection data in equal conditions as other better-catered regions.</a:t>
            </a:r>
          </a:p>
          <a:p>
            <a:pPr marL="457200" lvl="0" indent="-323850">
              <a:lnSpc>
                <a:spcPct val="115000"/>
              </a:lnSpc>
              <a:buSzPts val="1500"/>
              <a:buFont typeface="Rajdhani"/>
              <a:buChar char="➢"/>
            </a:pPr>
            <a:r>
              <a:rPr lang="en-GB" sz="15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There have been opportunities to bring together </a:t>
            </a:r>
            <a:r>
              <a:rPr lang="en-GB" sz="1500" b="1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CORDEX</a:t>
            </a:r>
            <a:r>
              <a:rPr lang="en-GB" sz="15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 and high-resolution global model simulations since </a:t>
            </a:r>
            <a:r>
              <a:rPr lang="en-GB" sz="1500" b="1" dirty="0" err="1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HighResMIP</a:t>
            </a:r>
            <a:r>
              <a:rPr lang="en-GB" sz="15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, with relatively little success.</a:t>
            </a:r>
          </a:p>
          <a:p>
            <a:pPr marL="457200" indent="-323850">
              <a:lnSpc>
                <a:spcPct val="115000"/>
              </a:lnSpc>
              <a:buSzPts val="1500"/>
              <a:buFont typeface="Rajdhani"/>
              <a:buChar char="➢"/>
            </a:pPr>
            <a:r>
              <a:rPr lang="en-GB" sz="1500" b="1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Observational uncertainty</a:t>
            </a:r>
            <a:r>
              <a:rPr lang="en-GB" sz="15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 and discrepancies among reference products complicate model inter-comparisons, especially in small island. Co-developing solutions with local scientists is fundamental to achieve meaningful results.</a:t>
            </a:r>
          </a:p>
          <a:p>
            <a:pPr marL="457200" lvl="0" indent="-323850">
              <a:lnSpc>
                <a:spcPct val="115000"/>
              </a:lnSpc>
              <a:buSzPts val="1500"/>
              <a:buFont typeface="Rajdhani"/>
              <a:buChar char="➢"/>
            </a:pPr>
            <a:r>
              <a:rPr lang="en-GB" sz="15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Global high-resolution coupled models do </a:t>
            </a:r>
            <a:r>
              <a:rPr lang="en-GB" sz="1500" b="1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not guarantee</a:t>
            </a:r>
            <a:r>
              <a:rPr lang="en-GB" sz="15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 to reproduce satisfactorily all user-relevant climate characteristics.</a:t>
            </a:r>
          </a:p>
        </p:txBody>
      </p:sp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AF9FC50D-AC3A-DFDE-A40C-6C32574F542D}"/>
              </a:ext>
            </a:extLst>
          </p:cNvPr>
          <p:cNvSpPr txBox="1"/>
          <p:nvPr/>
        </p:nvSpPr>
        <p:spPr>
          <a:xfrm>
            <a:off x="50774" y="41025"/>
            <a:ext cx="5665971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Some take-home messages</a:t>
            </a:r>
            <a:endParaRPr b="1" i="0" u="none" strike="noStrike" cap="none" dirty="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6">
            <a:extLst>
              <a:ext uri="{FF2B5EF4-FFF2-40B4-BE49-F238E27FC236}">
                <a16:creationId xmlns:a16="http://schemas.microsoft.com/office/drawing/2014/main" id="{1FA254CA-349F-AF79-9F41-4EB0F95AF9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740"/>
          <a:stretch/>
        </p:blipFill>
        <p:spPr>
          <a:xfrm>
            <a:off x="0" y="4666500"/>
            <a:ext cx="6188451" cy="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>
            <a:extLst>
              <a:ext uri="{FF2B5EF4-FFF2-40B4-BE49-F238E27FC236}">
                <a16:creationId xmlns:a16="http://schemas.microsoft.com/office/drawing/2014/main" id="{9B08E6CB-77A6-09CA-458C-9013A5F598C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5300" y="4675423"/>
            <a:ext cx="2662274" cy="441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07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 descr="A qr code on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6220" y="1823231"/>
            <a:ext cx="1495800" cy="1495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16"/>
          <p:cNvGrpSpPr/>
          <p:nvPr/>
        </p:nvGrpSpPr>
        <p:grpSpPr>
          <a:xfrm>
            <a:off x="254995" y="956852"/>
            <a:ext cx="6751500" cy="1007628"/>
            <a:chOff x="-189400" y="1277325"/>
            <a:chExt cx="6751500" cy="1199700"/>
          </a:xfrm>
        </p:grpSpPr>
        <p:sp>
          <p:nvSpPr>
            <p:cNvPr id="74" name="Google Shape;74;p16"/>
            <p:cNvSpPr/>
            <p:nvPr/>
          </p:nvSpPr>
          <p:spPr>
            <a:xfrm>
              <a:off x="-189400" y="1277325"/>
              <a:ext cx="6751500" cy="1199700"/>
            </a:xfrm>
            <a:prstGeom prst="roundRect">
              <a:avLst>
                <a:gd name="adj" fmla="val 16667"/>
              </a:avLst>
            </a:prstGeom>
            <a:solidFill>
              <a:srgbClr val="E5E9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E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5" name="Google Shape;75;p16"/>
            <p:cNvSpPr txBox="1"/>
            <p:nvPr/>
          </p:nvSpPr>
          <p:spPr>
            <a:xfrm>
              <a:off x="-97450" y="1434713"/>
              <a:ext cx="6567600" cy="8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197A6"/>
                </a:buClr>
                <a:buSzPts val="1800"/>
                <a:buFont typeface="Arial"/>
                <a:buNone/>
              </a:pPr>
              <a:r>
                <a:rPr lang="en" sz="1600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N</a:t>
              </a:r>
              <a:r>
                <a:rPr lang="en" sz="1600" b="0" i="0" u="none" strike="noStrike" cap="none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ew type of climate information system </a:t>
              </a:r>
              <a:r>
                <a:rPr lang="en" sz="1600" b="1" i="0" u="none" strike="noStrike" cap="none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to assess impacts of climate change and adaptation strategies </a:t>
              </a:r>
              <a:r>
                <a:rPr lang="en" sz="1600" b="0" i="0" u="none" strike="noStrike" cap="none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at local and regional levels over multiple decades. ​</a:t>
              </a:r>
              <a:endParaRPr sz="1200" b="0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endParaRPr>
            </a:p>
            <a:p>
              <a:pPr marL="0" marR="0" lvl="0" indent="0" algn="l" rtl="0">
                <a:lnSpc>
                  <a:spcPct val="119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8197A6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9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8197A6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494A6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92100" marR="0" lvl="0" indent="-177800" algn="l" rtl="0">
                <a:lnSpc>
                  <a:spcPct val="119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8197A6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92100" marR="0" lvl="0" indent="-177800" algn="l" rtl="0">
                <a:lnSpc>
                  <a:spcPct val="119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8197A6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16"/>
          <p:cNvSpPr txBox="1"/>
          <p:nvPr/>
        </p:nvSpPr>
        <p:spPr>
          <a:xfrm>
            <a:off x="254999" y="2178514"/>
            <a:ext cx="7058559" cy="1685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500" b="0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Climate DT key features:</a:t>
            </a:r>
            <a:endParaRPr sz="1500" b="0" i="0" u="none" strike="noStrike" cap="none" dirty="0">
              <a:solidFill>
                <a:srgbClr val="494A6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A61"/>
              </a:buClr>
              <a:buSzPts val="1500"/>
              <a:buFont typeface="Rajdhani"/>
              <a:buChar char="➢"/>
            </a:pPr>
            <a:r>
              <a:rPr lang="en" sz="1500" b="1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User-oriented</a:t>
            </a:r>
            <a:r>
              <a:rPr lang="en" sz="1500" b="0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 approach focused on </a:t>
            </a:r>
            <a:r>
              <a:rPr lang="en" sz="1500" b="1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user interactivity</a:t>
            </a:r>
            <a:endParaRPr sz="1500" b="0" i="0" u="none" strike="noStrike" cap="none" dirty="0">
              <a:solidFill>
                <a:srgbClr val="494A6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A61"/>
              </a:buClr>
              <a:buSzPts val="1500"/>
              <a:buFont typeface="Rajdhani"/>
              <a:buChar char="➢"/>
            </a:pPr>
            <a:r>
              <a:rPr lang="en" sz="1500" b="1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Global climate simulations </a:t>
            </a:r>
            <a:r>
              <a:rPr lang="en" sz="1500" b="0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at high horizontal </a:t>
            </a:r>
            <a:r>
              <a:rPr lang="en" sz="1500" b="1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resolution</a:t>
            </a:r>
            <a:endParaRPr sz="1500" b="0" i="0" u="none" strike="noStrike" cap="none" dirty="0">
              <a:solidFill>
                <a:srgbClr val="0000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A61"/>
              </a:buClr>
              <a:buSzPts val="1500"/>
              <a:buFont typeface="Rajdhani"/>
              <a:buChar char="➢"/>
            </a:pPr>
            <a:r>
              <a:rPr lang="en" sz="15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Novel approach with </a:t>
            </a:r>
            <a:r>
              <a:rPr lang="en" sz="1500" b="1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streaming of climate model output to impact models</a:t>
            </a:r>
            <a:endParaRPr sz="1100" b="1" i="0" u="none" strike="noStrike" cap="none" dirty="0">
              <a:solidFill>
                <a:srgbClr val="0000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A61"/>
              </a:buClr>
              <a:buSzPts val="1500"/>
              <a:buFont typeface="Rajdhani"/>
              <a:buChar char="➢"/>
            </a:pPr>
            <a:r>
              <a:rPr lang="en" sz="1500" b="1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Quality assessment and uncertainty quantification</a:t>
            </a:r>
            <a:endParaRPr sz="1500" dirty="0">
              <a:latin typeface="Rajdhani"/>
              <a:ea typeface="Rajdhani"/>
              <a:cs typeface="Rajdhani"/>
              <a:sym typeface="Rajdhan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jdhani"/>
              <a:buChar char="➢"/>
            </a:pPr>
            <a:r>
              <a:rPr lang="en" sz="1500" b="1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Integration of relevant European research</a:t>
            </a:r>
            <a:r>
              <a:rPr lang="en" sz="15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 (Horizon programmes, national, private)</a:t>
            </a:r>
            <a:endParaRPr sz="1500" dirty="0">
              <a:solidFill>
                <a:srgbClr val="494A6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80" name="Google Shape;80;p16" descr="A qr code on a white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0265" y="331656"/>
            <a:ext cx="1495800" cy="1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50774" y="41025"/>
            <a:ext cx="5665971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Climate Adaptation Digital Twin (ClimateDT)</a:t>
            </a:r>
            <a:endParaRPr b="1" i="0" u="none" strike="noStrike" cap="none" dirty="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5">
            <a:alphaModFix/>
          </a:blip>
          <a:srcRect l="5740"/>
          <a:stretch/>
        </p:blipFill>
        <p:spPr>
          <a:xfrm>
            <a:off x="0" y="4666500"/>
            <a:ext cx="6188451" cy="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5300" y="4675423"/>
            <a:ext cx="2662274" cy="4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/>
          <p:nvPr/>
        </p:nvSpPr>
        <p:spPr>
          <a:xfrm>
            <a:off x="7242225" y="983"/>
            <a:ext cx="1903200" cy="51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Climate DT information page</a:t>
            </a:r>
            <a:endParaRPr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4C9851DE-5039-B99B-BCA4-8C87EA3D51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75" y="3385498"/>
            <a:ext cx="1295583" cy="1295583"/>
          </a:xfrm>
          <a:prstGeom prst="rect">
            <a:avLst/>
          </a:prstGeom>
        </p:spPr>
      </p:pic>
      <p:sp>
        <p:nvSpPr>
          <p:cNvPr id="78" name="Google Shape;78;p16"/>
          <p:cNvSpPr/>
          <p:nvPr/>
        </p:nvSpPr>
        <p:spPr>
          <a:xfrm>
            <a:off x="7210440" y="1738643"/>
            <a:ext cx="1903200" cy="30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DestinE platform</a:t>
            </a:r>
            <a:endParaRPr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78;p16">
            <a:extLst>
              <a:ext uri="{FF2B5EF4-FFF2-40B4-BE49-F238E27FC236}">
                <a16:creationId xmlns:a16="http://schemas.microsoft.com/office/drawing/2014/main" id="{83DD136E-ABAF-1A3A-F29E-563F2A6294AC}"/>
              </a:ext>
            </a:extLst>
          </p:cNvPr>
          <p:cNvSpPr/>
          <p:nvPr/>
        </p:nvSpPr>
        <p:spPr>
          <a:xfrm>
            <a:off x="7244180" y="3196329"/>
            <a:ext cx="1903200" cy="30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Climate DT paper</a:t>
            </a:r>
            <a:endParaRPr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7"/>
          <p:cNvGrpSpPr/>
          <p:nvPr/>
        </p:nvGrpSpPr>
        <p:grpSpPr>
          <a:xfrm>
            <a:off x="6185159" y="3499300"/>
            <a:ext cx="2086900" cy="998700"/>
            <a:chOff x="452875" y="2519650"/>
            <a:chExt cx="2086900" cy="998700"/>
          </a:xfrm>
        </p:grpSpPr>
        <p:sp>
          <p:nvSpPr>
            <p:cNvPr id="89" name="Google Shape;89;p17"/>
            <p:cNvSpPr/>
            <p:nvPr/>
          </p:nvSpPr>
          <p:spPr>
            <a:xfrm>
              <a:off x="452875" y="2519650"/>
              <a:ext cx="2040300" cy="998700"/>
            </a:xfrm>
            <a:prstGeom prst="roundRect">
              <a:avLst>
                <a:gd name="adj" fmla="val 11528"/>
              </a:avLst>
            </a:prstGeom>
            <a:noFill/>
            <a:ln w="143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  <p:pic>
          <p:nvPicPr>
            <p:cNvPr id="90" name="Google Shape;90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4300" y="2573475"/>
              <a:ext cx="883425" cy="88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17"/>
            <p:cNvSpPr txBox="1"/>
            <p:nvPr/>
          </p:nvSpPr>
          <p:spPr>
            <a:xfrm>
              <a:off x="1373675" y="2691938"/>
              <a:ext cx="11661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ICO</a:t>
              </a:r>
              <a:r>
                <a:rPr lang="en" sz="1000" b="0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sahedral</a:t>
              </a:r>
              <a:r>
                <a:rPr lang="en" sz="1000" b="1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 N</a:t>
              </a:r>
              <a:r>
                <a:rPr lang="en" sz="1000" b="0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on-hydrostatic model (ICON)</a:t>
              </a:r>
              <a:endParaRPr sz="1000" b="0" i="0" u="none" strike="noStrike" cap="none">
                <a:solidFill>
                  <a:srgbClr val="000000"/>
                </a:solidFill>
                <a:latin typeface="Rajdhani"/>
                <a:ea typeface="Rajdhani"/>
                <a:cs typeface="Rajdhani"/>
                <a:sym typeface="Rajdhani"/>
              </a:endParaRPr>
            </a:p>
          </p:txBody>
        </p:sp>
      </p:grpSp>
      <p:grpSp>
        <p:nvGrpSpPr>
          <p:cNvPr id="92" name="Google Shape;92;p17"/>
          <p:cNvGrpSpPr/>
          <p:nvPr/>
        </p:nvGrpSpPr>
        <p:grpSpPr>
          <a:xfrm>
            <a:off x="5730834" y="2114429"/>
            <a:ext cx="2995549" cy="1198629"/>
            <a:chOff x="290138" y="1606313"/>
            <a:chExt cx="2868750" cy="1110973"/>
          </a:xfrm>
        </p:grpSpPr>
        <p:sp>
          <p:nvSpPr>
            <p:cNvPr id="93" name="Google Shape;93;p17"/>
            <p:cNvSpPr/>
            <p:nvPr/>
          </p:nvSpPr>
          <p:spPr>
            <a:xfrm>
              <a:off x="388275" y="1606313"/>
              <a:ext cx="2695500" cy="1100400"/>
            </a:xfrm>
            <a:prstGeom prst="roundRect">
              <a:avLst>
                <a:gd name="adj" fmla="val 11528"/>
              </a:avLst>
            </a:prstGeom>
            <a:noFill/>
            <a:ln w="143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endParaRPr>
            </a:p>
          </p:txBody>
        </p:sp>
        <p:pic>
          <p:nvPicPr>
            <p:cNvPr id="94" name="Google Shape;94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11625" y="2120387"/>
              <a:ext cx="843424" cy="210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17"/>
            <p:cNvSpPr txBox="1"/>
            <p:nvPr/>
          </p:nvSpPr>
          <p:spPr>
            <a:xfrm>
              <a:off x="1707788" y="2260686"/>
              <a:ext cx="14511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F</a:t>
              </a:r>
              <a:r>
                <a:rPr lang="en" sz="1000" b="0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inite </a:t>
              </a:r>
              <a:r>
                <a:rPr lang="en" sz="1000" b="1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E</a:t>
              </a:r>
              <a:r>
                <a:rPr lang="en" sz="1000" b="0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lement </a:t>
              </a:r>
              <a:r>
                <a:rPr lang="en" sz="1000" b="1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S</a:t>
              </a:r>
              <a:r>
                <a:rPr lang="en" sz="1000" b="0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ea-ice </a:t>
              </a:r>
              <a:r>
                <a:rPr lang="en" sz="1000" b="1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O</a:t>
              </a:r>
              <a:r>
                <a:rPr lang="en" sz="1000" b="0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cean </a:t>
              </a:r>
              <a:r>
                <a:rPr lang="en" sz="1000" b="1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M</a:t>
              </a:r>
              <a:r>
                <a:rPr lang="en" sz="1000" b="0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odel</a:t>
              </a:r>
              <a:endParaRPr sz="1000" b="0" i="0" u="none" strike="noStrike" cap="none">
                <a:solidFill>
                  <a:srgbClr val="000000"/>
                </a:solidFill>
                <a:latin typeface="Rajdhani"/>
                <a:ea typeface="Rajdhani"/>
                <a:cs typeface="Rajdhani"/>
                <a:sym typeface="Rajdhani"/>
              </a:endParaRPr>
            </a:p>
          </p:txBody>
        </p:sp>
        <p:grpSp>
          <p:nvGrpSpPr>
            <p:cNvPr id="96" name="Google Shape;96;p17"/>
            <p:cNvGrpSpPr/>
            <p:nvPr/>
          </p:nvGrpSpPr>
          <p:grpSpPr>
            <a:xfrm>
              <a:off x="619875" y="1639993"/>
              <a:ext cx="2364300" cy="498132"/>
              <a:chOff x="1291250" y="2326118"/>
              <a:chExt cx="2364300" cy="498132"/>
            </a:xfrm>
          </p:grpSpPr>
          <p:pic>
            <p:nvPicPr>
              <p:cNvPr id="97" name="Google Shape;97;p1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809750" y="2326118"/>
                <a:ext cx="1327334" cy="3113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8" name="Google Shape;98;p17"/>
              <p:cNvSpPr txBox="1"/>
              <p:nvPr/>
            </p:nvSpPr>
            <p:spPr>
              <a:xfrm>
                <a:off x="1291250" y="2510450"/>
                <a:ext cx="2364300" cy="31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" sz="1000" b="1" i="0" u="none" strike="noStrike" cap="none">
                    <a:solidFill>
                      <a:srgbClr val="000000"/>
                    </a:solidFill>
                    <a:latin typeface="Rajdhani"/>
                    <a:ea typeface="Rajdhani"/>
                    <a:cs typeface="Rajdhani"/>
                    <a:sym typeface="Rajdhani"/>
                  </a:rPr>
                  <a:t>I</a:t>
                </a:r>
                <a:r>
                  <a:rPr lang="en" sz="1000" b="0" i="0" u="none" strike="noStrike" cap="none">
                    <a:solidFill>
                      <a:srgbClr val="000000"/>
                    </a:solidFill>
                    <a:latin typeface="Rajdhani"/>
                    <a:ea typeface="Rajdhani"/>
                    <a:cs typeface="Rajdhani"/>
                    <a:sym typeface="Rajdhani"/>
                  </a:rPr>
                  <a:t>ntegrated </a:t>
                </a:r>
                <a:r>
                  <a:rPr lang="en" sz="1000" b="1" i="0" u="none" strike="noStrike" cap="none">
                    <a:solidFill>
                      <a:srgbClr val="000000"/>
                    </a:solidFill>
                    <a:latin typeface="Rajdhani"/>
                    <a:ea typeface="Rajdhani"/>
                    <a:cs typeface="Rajdhani"/>
                    <a:sym typeface="Rajdhani"/>
                  </a:rPr>
                  <a:t>F</a:t>
                </a:r>
                <a:r>
                  <a:rPr lang="en" sz="1000" b="0" i="0" u="none" strike="noStrike" cap="none">
                    <a:solidFill>
                      <a:srgbClr val="000000"/>
                    </a:solidFill>
                    <a:latin typeface="Rajdhani"/>
                    <a:ea typeface="Rajdhani"/>
                    <a:cs typeface="Rajdhani"/>
                    <a:sym typeface="Rajdhani"/>
                  </a:rPr>
                  <a:t>orecasting </a:t>
                </a:r>
                <a:r>
                  <a:rPr lang="en" sz="1000" b="1" i="0" u="none" strike="noStrike" cap="none">
                    <a:solidFill>
                      <a:srgbClr val="000000"/>
                    </a:solidFill>
                    <a:latin typeface="Rajdhani"/>
                    <a:ea typeface="Rajdhani"/>
                    <a:cs typeface="Rajdhani"/>
                    <a:sym typeface="Rajdhani"/>
                  </a:rPr>
                  <a:t>S</a:t>
                </a:r>
                <a:r>
                  <a:rPr lang="en" sz="1000" b="0" i="0" u="none" strike="noStrike" cap="none">
                    <a:solidFill>
                      <a:srgbClr val="000000"/>
                    </a:solidFill>
                    <a:latin typeface="Rajdhani"/>
                    <a:ea typeface="Rajdhani"/>
                    <a:cs typeface="Rajdhani"/>
                    <a:sym typeface="Rajdhani"/>
                  </a:rPr>
                  <a:t>ystem (IFS)</a:t>
                </a:r>
                <a:endParaRPr sz="1000" b="0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endParaRPr>
              </a:p>
            </p:txBody>
          </p:sp>
        </p:grpSp>
        <p:pic>
          <p:nvPicPr>
            <p:cNvPr id="99" name="Google Shape;99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6725" y="2120394"/>
              <a:ext cx="843425" cy="2614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17"/>
            <p:cNvSpPr txBox="1"/>
            <p:nvPr/>
          </p:nvSpPr>
          <p:spPr>
            <a:xfrm>
              <a:off x="290138" y="2260675"/>
              <a:ext cx="15966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N</a:t>
              </a:r>
              <a:r>
                <a:rPr lang="en" sz="1000" b="0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ucleus for </a:t>
              </a:r>
              <a:r>
                <a:rPr lang="en" sz="1000" b="1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E</a:t>
              </a:r>
              <a:r>
                <a:rPr lang="en" sz="1000" b="0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uropean </a:t>
              </a:r>
              <a:r>
                <a:rPr lang="en" sz="1000" b="1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M</a:t>
              </a:r>
              <a:r>
                <a:rPr lang="en" sz="1000" b="0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odelling of the </a:t>
              </a:r>
              <a:r>
                <a:rPr lang="en" sz="1000" b="1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O</a:t>
              </a:r>
              <a:r>
                <a:rPr lang="en" sz="1000" b="0" i="0" u="none" strike="noStrike" cap="none">
                  <a:solidFill>
                    <a:srgbClr val="000000"/>
                  </a:solidFill>
                  <a:latin typeface="Rajdhani"/>
                  <a:ea typeface="Rajdhani"/>
                  <a:cs typeface="Rajdhani"/>
                  <a:sym typeface="Rajdhani"/>
                </a:rPr>
                <a:t>cean</a:t>
              </a:r>
              <a:endParaRPr sz="1000" b="0" i="0" u="none" strike="noStrike" cap="none">
                <a:solidFill>
                  <a:srgbClr val="000000"/>
                </a:solidFill>
                <a:latin typeface="Rajdhani"/>
                <a:ea typeface="Rajdhani"/>
                <a:cs typeface="Rajdhani"/>
                <a:sym typeface="Rajdhani"/>
              </a:endParaRPr>
            </a:p>
          </p:txBody>
        </p:sp>
      </p:grpSp>
      <p:sp>
        <p:nvSpPr>
          <p:cNvPr id="101" name="Google Shape;101;p17"/>
          <p:cNvSpPr txBox="1"/>
          <p:nvPr/>
        </p:nvSpPr>
        <p:spPr>
          <a:xfrm>
            <a:off x="252650" y="2298538"/>
            <a:ext cx="5476656" cy="191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These simulations </a:t>
            </a:r>
            <a:r>
              <a:rPr lang="en" sz="1600" b="0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enable:</a:t>
            </a:r>
            <a:endParaRPr sz="1600" b="0" i="0" u="none" strike="noStrike" cap="none" dirty="0">
              <a:solidFill>
                <a:srgbClr val="494A6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94A61"/>
              </a:buClr>
              <a:buSzPts val="1600"/>
              <a:buFont typeface="Rajdhani"/>
              <a:buChar char="➢"/>
            </a:pPr>
            <a:r>
              <a:rPr lang="en" sz="1600" b="1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fine-scale</a:t>
            </a:r>
            <a:r>
              <a:rPr lang="en" sz="1600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 (storm resolving, eddy permitting)</a:t>
            </a:r>
            <a:r>
              <a:rPr lang="en" sz="1600" b="1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 processes</a:t>
            </a:r>
            <a:r>
              <a:rPr lang="en" sz="1600" b="0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 described</a:t>
            </a:r>
            <a:endParaRPr sz="1600" b="0" i="0" u="none" strike="noStrike" cap="none" dirty="0">
              <a:solidFill>
                <a:srgbClr val="494A6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94A61"/>
              </a:buClr>
              <a:buSzPts val="1600"/>
              <a:buFont typeface="Rajdhani"/>
              <a:buChar char="➢"/>
            </a:pPr>
            <a:r>
              <a:rPr lang="en" sz="1600" b="1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regional information sources</a:t>
            </a:r>
            <a:r>
              <a:rPr lang="en" sz="1600" b="0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 at global scales</a:t>
            </a:r>
            <a:endParaRPr sz="1600" b="0" i="0" u="none" strike="noStrike" cap="none" dirty="0">
              <a:solidFill>
                <a:srgbClr val="494A6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494A61"/>
              </a:buClr>
              <a:buSzPts val="1600"/>
              <a:buFont typeface="Rajdhani"/>
              <a:buChar char="➢"/>
            </a:pPr>
            <a:r>
              <a:rPr lang="en" sz="1600" b="0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systematic </a:t>
            </a:r>
            <a:r>
              <a:rPr lang="en" sz="1600" b="1" i="0" u="none" strike="noStrike" cap="none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rPr>
              <a:t>comparison with observational references</a:t>
            </a:r>
            <a:endParaRPr sz="1600" b="0" i="0" u="none" strike="noStrike" cap="none" dirty="0">
              <a:solidFill>
                <a:srgbClr val="494A6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50775" y="41025"/>
            <a:ext cx="83811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High-resolution global models</a:t>
            </a:r>
            <a:endParaRPr b="1" i="0" u="none" strike="noStrike" cap="none" dirty="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7">
            <a:alphaModFix/>
          </a:blip>
          <a:srcRect l="5740"/>
          <a:stretch/>
        </p:blipFill>
        <p:spPr>
          <a:xfrm>
            <a:off x="0" y="4666500"/>
            <a:ext cx="6188451" cy="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55300" y="4675423"/>
            <a:ext cx="2662274" cy="441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17"/>
          <p:cNvGrpSpPr/>
          <p:nvPr/>
        </p:nvGrpSpPr>
        <p:grpSpPr>
          <a:xfrm>
            <a:off x="224600" y="491034"/>
            <a:ext cx="8484000" cy="1492409"/>
            <a:chOff x="-4536795" y="1399086"/>
            <a:chExt cx="8484000" cy="1928700"/>
          </a:xfrm>
        </p:grpSpPr>
        <p:sp>
          <p:nvSpPr>
            <p:cNvPr id="106" name="Google Shape;106;p17"/>
            <p:cNvSpPr/>
            <p:nvPr/>
          </p:nvSpPr>
          <p:spPr>
            <a:xfrm>
              <a:off x="-4536795" y="1399086"/>
              <a:ext cx="8484000" cy="1928700"/>
            </a:xfrm>
            <a:prstGeom prst="roundRect">
              <a:avLst>
                <a:gd name="adj" fmla="val 16667"/>
              </a:avLst>
            </a:prstGeom>
            <a:solidFill>
              <a:srgbClr val="E5E9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E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07" name="Google Shape;107;p17"/>
            <p:cNvSpPr txBox="1"/>
            <p:nvPr/>
          </p:nvSpPr>
          <p:spPr>
            <a:xfrm>
              <a:off x="-4467571" y="1468834"/>
              <a:ext cx="8317500" cy="1579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457200" lvl="0" indent="-3302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4A61"/>
                </a:buClr>
                <a:buSzPts val="1600"/>
                <a:buChar char="➢"/>
              </a:pPr>
              <a:r>
                <a:rPr lang="en" sz="1600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ClimateDT employs </a:t>
              </a:r>
              <a:r>
                <a:rPr lang="en" sz="1600" b="1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three climate models</a:t>
              </a:r>
              <a:r>
                <a:rPr lang="en" sz="1600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: </a:t>
              </a:r>
              <a:r>
                <a:rPr lang="en" sz="1600" b="1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ICON</a:t>
              </a:r>
              <a:r>
                <a:rPr lang="en" sz="1600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 and </a:t>
              </a:r>
              <a:r>
                <a:rPr lang="en" sz="1600" b="1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IFS-NEMO/FESOM</a:t>
              </a:r>
              <a:r>
                <a:rPr lang="en" sz="1600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, also involved in EERIE (HighResMIP2).</a:t>
              </a:r>
              <a:endParaRPr sz="16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endParaRPr>
            </a:p>
            <a:p>
              <a:pPr marL="457200" lvl="0" indent="-330200" algn="l" rtl="0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94A61"/>
                </a:buClr>
                <a:buSzPts val="1600"/>
                <a:buChar char="➢"/>
              </a:pPr>
              <a:r>
                <a:rPr lang="en" sz="1600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The production focuses on </a:t>
              </a:r>
              <a:r>
                <a:rPr lang="en" sz="1600" b="1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multi-decadal simulations (climate projections) on a 10-5 km global mesh</a:t>
              </a:r>
              <a:r>
                <a:rPr lang="en" sz="1600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 and</a:t>
              </a:r>
              <a:r>
                <a:rPr lang="en" sz="1600" b="1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 storyline simulations with different GWLs</a:t>
              </a:r>
              <a:r>
                <a:rPr lang="en" sz="1600" dirty="0">
                  <a:solidFill>
                    <a:srgbClr val="494A61"/>
                  </a:solidFill>
                  <a:latin typeface="Rajdhani"/>
                  <a:ea typeface="Rajdhani"/>
                  <a:cs typeface="Rajdhani"/>
                  <a:sym typeface="Rajdhani"/>
                </a:rPr>
                <a:t> for the recent past.</a:t>
              </a:r>
              <a:endParaRPr sz="1600" dirty="0">
                <a:solidFill>
                  <a:srgbClr val="494A61"/>
                </a:solidFill>
                <a:latin typeface="Rajdhani"/>
                <a:ea typeface="Rajdhani"/>
                <a:cs typeface="Rajdhani"/>
                <a:sym typeface="Rajdhan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/>
        </p:nvSpPr>
        <p:spPr>
          <a:xfrm>
            <a:off x="50775" y="41025"/>
            <a:ext cx="83811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At a global scale… </a:t>
            </a:r>
            <a:endParaRPr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 rotWithShape="1">
          <a:blip r:embed="rId3">
            <a:alphaModFix/>
          </a:blip>
          <a:srcRect l="5740"/>
          <a:stretch/>
        </p:blipFill>
        <p:spPr>
          <a:xfrm>
            <a:off x="0" y="4666500"/>
            <a:ext cx="6188451" cy="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5300" y="4675423"/>
            <a:ext cx="2662274" cy="4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E59F9C-217D-283B-10A3-EA1497F49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000" y="1235489"/>
            <a:ext cx="4536000" cy="2542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5F254-18BA-52DD-7A8A-A4D330F7A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" y="1236567"/>
            <a:ext cx="4536000" cy="25416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6750" y="4666511"/>
            <a:ext cx="6565199" cy="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5300" y="4675423"/>
            <a:ext cx="2662274" cy="4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title="Screenshot from 2025-05-04 11-57-3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213" y="721338"/>
            <a:ext cx="4473271" cy="37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5486875" y="328925"/>
            <a:ext cx="33354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Small islands are particularly vulnerable to climate change: </a:t>
            </a:r>
            <a:endParaRPr sz="18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jdhani"/>
              <a:buChar char="-"/>
            </a:pPr>
            <a:r>
              <a:rPr lang="en" sz="18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Droughts </a:t>
            </a:r>
            <a:endParaRPr sz="18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jdhani"/>
              <a:buChar char="-"/>
            </a:pPr>
            <a:r>
              <a:rPr lang="en" sz="18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Heatwaves (also marine)</a:t>
            </a:r>
            <a:endParaRPr sz="18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jdhani"/>
              <a:buChar char="-"/>
            </a:pPr>
            <a:r>
              <a:rPr lang="en" sz="18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Floods</a:t>
            </a:r>
            <a:endParaRPr sz="18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jdhani"/>
              <a:buChar char="-"/>
            </a:pPr>
            <a:r>
              <a:rPr lang="en" sz="18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Hurricanes &amp; cyclones</a:t>
            </a:r>
            <a:endParaRPr sz="18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jdhani"/>
              <a:buChar char="-"/>
            </a:pPr>
            <a:r>
              <a:rPr lang="en" sz="18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Sea level rise </a:t>
            </a:r>
            <a:endParaRPr sz="18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jdhani"/>
              <a:buChar char="-"/>
            </a:pPr>
            <a:r>
              <a:rPr lang="en" sz="18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+ much more</a:t>
            </a:r>
            <a:endParaRPr sz="18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This is coupled with increase in exposure to risks and geographical isolation </a:t>
            </a:r>
            <a:endParaRPr sz="18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50775" y="41025"/>
            <a:ext cx="42744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And at a local scale… </a:t>
            </a:r>
            <a:endParaRPr b="1" i="0" u="none" strike="noStrike" cap="none" dirty="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/>
        </p:nvSpPr>
        <p:spPr>
          <a:xfrm>
            <a:off x="50775" y="41025"/>
            <a:ext cx="42744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Which islands?</a:t>
            </a:r>
            <a:endParaRPr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D4FCA9-4698-D043-7B3D-F3BA75C5879F}"/>
              </a:ext>
            </a:extLst>
          </p:cNvPr>
          <p:cNvGrpSpPr>
            <a:grpSpLocks noChangeAspect="1"/>
          </p:cNvGrpSpPr>
          <p:nvPr/>
        </p:nvGrpSpPr>
        <p:grpSpPr>
          <a:xfrm>
            <a:off x="62411" y="1080286"/>
            <a:ext cx="6084000" cy="3216915"/>
            <a:chOff x="-165382" y="452729"/>
            <a:chExt cx="6721514" cy="3554001"/>
          </a:xfrm>
        </p:grpSpPr>
        <p:pic>
          <p:nvPicPr>
            <p:cNvPr id="176" name="Google Shape;176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65382" y="452729"/>
              <a:ext cx="6721514" cy="3554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25"/>
            <p:cNvSpPr/>
            <p:nvPr/>
          </p:nvSpPr>
          <p:spPr>
            <a:xfrm>
              <a:off x="2608501" y="1568483"/>
              <a:ext cx="195901" cy="152400"/>
            </a:xfrm>
            <a:prstGeom prst="rect">
              <a:avLst/>
            </a:prstGeom>
            <a:noFill/>
            <a:ln w="412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650" tIns="80650" rIns="80650" bIns="806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34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8" name="Google Shape;178;p25"/>
            <p:cNvSpPr/>
            <p:nvPr/>
          </p:nvSpPr>
          <p:spPr>
            <a:xfrm>
              <a:off x="3952548" y="2539860"/>
              <a:ext cx="195901" cy="152400"/>
            </a:xfrm>
            <a:prstGeom prst="rect">
              <a:avLst/>
            </a:prstGeom>
            <a:noFill/>
            <a:ln w="412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650" tIns="80650" rIns="80650" bIns="80650" anchor="ctr" anchorCtr="0">
              <a:noAutofit/>
            </a:bodyPr>
            <a:lstStyle/>
            <a:p>
              <a:pPr algn="ctr"/>
              <a:endParaRPr sz="1234">
                <a:latin typeface="Helvetica Neue"/>
                <a:sym typeface="Helvetica Neue"/>
              </a:endParaRPr>
            </a:p>
          </p:txBody>
        </p:sp>
        <p:sp>
          <p:nvSpPr>
            <p:cNvPr id="179" name="Google Shape;179;p25"/>
            <p:cNvSpPr/>
            <p:nvPr/>
          </p:nvSpPr>
          <p:spPr>
            <a:xfrm>
              <a:off x="1766182" y="1858724"/>
              <a:ext cx="195901" cy="152400"/>
            </a:xfrm>
            <a:prstGeom prst="rect">
              <a:avLst/>
            </a:prstGeom>
            <a:noFill/>
            <a:ln w="412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650" tIns="80650" rIns="80650" bIns="80650" anchor="ctr" anchorCtr="0">
              <a:noAutofit/>
            </a:bodyPr>
            <a:lstStyle/>
            <a:p>
              <a:pPr algn="ctr"/>
              <a:endParaRPr sz="1234">
                <a:latin typeface="Helvetica Neue"/>
                <a:sym typeface="Helvetica Neue"/>
              </a:endParaRPr>
            </a:p>
          </p:txBody>
        </p:sp>
      </p:grpSp>
      <p:pic>
        <p:nvPicPr>
          <p:cNvPr id="180" name="Google Shape;180;p25"/>
          <p:cNvPicPr preferRelativeResize="0"/>
          <p:nvPr/>
        </p:nvPicPr>
        <p:blipFill rotWithShape="1">
          <a:blip r:embed="rId4">
            <a:alphaModFix/>
          </a:blip>
          <a:srcRect l="5740"/>
          <a:stretch/>
        </p:blipFill>
        <p:spPr>
          <a:xfrm>
            <a:off x="0" y="4666500"/>
            <a:ext cx="6188451" cy="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5300" y="4675423"/>
            <a:ext cx="2662274" cy="4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/>
        </p:nvSpPr>
        <p:spPr>
          <a:xfrm>
            <a:off x="6279191" y="41025"/>
            <a:ext cx="2784965" cy="142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We focus on the three regions for illustration purposes:</a:t>
            </a: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Char char="●"/>
            </a:pP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Canary islands</a:t>
            </a: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Char char="●"/>
            </a:pPr>
            <a:r>
              <a:rPr lang="es-ES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so</a:t>
            </a: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me Caribbean islands</a:t>
            </a: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Char char="●"/>
            </a:pPr>
            <a:r>
              <a:rPr lang="es-ES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o</a:t>
            </a:r>
            <a:r>
              <a:rPr lang="en" dirty="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ne of the Mascarene islands </a:t>
            </a: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C75599-8012-B229-CADD-A6B93A4A264C}"/>
              </a:ext>
            </a:extLst>
          </p:cNvPr>
          <p:cNvGrpSpPr/>
          <p:nvPr/>
        </p:nvGrpSpPr>
        <p:grpSpPr>
          <a:xfrm>
            <a:off x="4259316" y="116118"/>
            <a:ext cx="4895869" cy="3713858"/>
            <a:chOff x="4259316" y="116118"/>
            <a:chExt cx="4895869" cy="3713858"/>
          </a:xfrm>
        </p:grpSpPr>
        <p:grpSp>
          <p:nvGrpSpPr>
            <p:cNvPr id="192" name="Google Shape;192;p26"/>
            <p:cNvGrpSpPr>
              <a:grpSpLocks noChangeAspect="1"/>
            </p:cNvGrpSpPr>
            <p:nvPr/>
          </p:nvGrpSpPr>
          <p:grpSpPr>
            <a:xfrm>
              <a:off x="6324288" y="1227643"/>
              <a:ext cx="2830897" cy="2602333"/>
              <a:chOff x="121572" y="769031"/>
              <a:chExt cx="3935803" cy="3618040"/>
            </a:xfrm>
          </p:grpSpPr>
          <p:grpSp>
            <p:nvGrpSpPr>
              <p:cNvPr id="193" name="Google Shape;193;p26"/>
              <p:cNvGrpSpPr/>
              <p:nvPr/>
            </p:nvGrpSpPr>
            <p:grpSpPr>
              <a:xfrm>
                <a:off x="184050" y="769031"/>
                <a:ext cx="3873325" cy="1570983"/>
                <a:chOff x="114625" y="770181"/>
                <a:chExt cx="3873325" cy="1570983"/>
              </a:xfrm>
            </p:grpSpPr>
            <p:pic>
              <p:nvPicPr>
                <p:cNvPr id="194" name="Google Shape;194;p26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114625" y="797475"/>
                  <a:ext cx="3791441" cy="15436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95" name="Google Shape;195;p26"/>
                <p:cNvSpPr/>
                <p:nvPr/>
              </p:nvSpPr>
              <p:spPr>
                <a:xfrm>
                  <a:off x="1135788" y="1314837"/>
                  <a:ext cx="814800" cy="705000"/>
                </a:xfrm>
                <a:prstGeom prst="rect">
                  <a:avLst/>
                </a:prstGeom>
                <a:noFill/>
                <a:ln w="8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0650" tIns="80650" rIns="80650" bIns="806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96" name="Google Shape;196;p26"/>
                <p:cNvSpPr/>
                <p:nvPr/>
              </p:nvSpPr>
              <p:spPr>
                <a:xfrm>
                  <a:off x="1950599" y="1772625"/>
                  <a:ext cx="458100" cy="441300"/>
                </a:xfrm>
                <a:prstGeom prst="rect">
                  <a:avLst/>
                </a:prstGeom>
                <a:noFill/>
                <a:ln w="8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0650" tIns="80650" rIns="80650" bIns="806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97" name="Google Shape;197;p26"/>
                <p:cNvSpPr/>
                <p:nvPr/>
              </p:nvSpPr>
              <p:spPr>
                <a:xfrm>
                  <a:off x="2887575" y="1314825"/>
                  <a:ext cx="590100" cy="676500"/>
                </a:xfrm>
                <a:prstGeom prst="rect">
                  <a:avLst/>
                </a:prstGeom>
                <a:noFill/>
                <a:ln w="8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0650" tIns="80650" rIns="80650" bIns="806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98" name="Google Shape;198;p26"/>
                <p:cNvSpPr/>
                <p:nvPr/>
              </p:nvSpPr>
              <p:spPr>
                <a:xfrm>
                  <a:off x="3262100" y="862700"/>
                  <a:ext cx="590100" cy="441300"/>
                </a:xfrm>
                <a:prstGeom prst="rect">
                  <a:avLst/>
                </a:prstGeom>
                <a:noFill/>
                <a:ln w="8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0650" tIns="80650" rIns="80650" bIns="806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99" name="Google Shape;199;p26"/>
                <p:cNvSpPr txBox="1"/>
                <p:nvPr/>
              </p:nvSpPr>
              <p:spPr>
                <a:xfrm>
                  <a:off x="1038626" y="802632"/>
                  <a:ext cx="814801" cy="3062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rgbClr val="FF0000"/>
                      </a:solidFill>
                      <a:latin typeface="Rajdhani"/>
                      <a:ea typeface="Rajdhani"/>
                      <a:cs typeface="Rajdhani"/>
                      <a:sym typeface="Rajdhani"/>
                    </a:rPr>
                    <a:t>Tenerife (TEN) </a:t>
                  </a:r>
                  <a:endParaRPr sz="900" dirty="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endParaRPr>
                </a:p>
              </p:txBody>
            </p:sp>
            <p:sp>
              <p:nvSpPr>
                <p:cNvPr id="200" name="Google Shape;200;p26"/>
                <p:cNvSpPr txBox="1"/>
                <p:nvPr/>
              </p:nvSpPr>
              <p:spPr>
                <a:xfrm>
                  <a:off x="1878250" y="1250380"/>
                  <a:ext cx="1192030" cy="3062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rgbClr val="FF0000"/>
                      </a:solidFill>
                      <a:latin typeface="Rajdhani"/>
                      <a:ea typeface="Rajdhani"/>
                      <a:cs typeface="Rajdhani"/>
                      <a:sym typeface="Rajdhani"/>
                    </a:rPr>
                    <a:t>Gran Canaria (GRA) </a:t>
                  </a:r>
                  <a:endParaRPr sz="900" dirty="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endParaRPr>
                </a:p>
              </p:txBody>
            </p:sp>
            <p:sp>
              <p:nvSpPr>
                <p:cNvPr id="201" name="Google Shape;201;p26"/>
                <p:cNvSpPr txBox="1"/>
                <p:nvPr/>
              </p:nvSpPr>
              <p:spPr>
                <a:xfrm>
                  <a:off x="2456942" y="1890035"/>
                  <a:ext cx="1531008" cy="403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rgbClr val="FF0000"/>
                      </a:solidFill>
                      <a:latin typeface="Rajdhani"/>
                      <a:ea typeface="Rajdhani"/>
                      <a:cs typeface="Rajdhani"/>
                      <a:sym typeface="Rajdhani"/>
                    </a:rPr>
                    <a:t>Fuerteventura (FUE)</a:t>
                  </a:r>
                  <a:endParaRPr sz="900" dirty="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endParaRPr>
                </a:p>
              </p:txBody>
            </p:sp>
            <p:sp>
              <p:nvSpPr>
                <p:cNvPr id="202" name="Google Shape;202;p26"/>
                <p:cNvSpPr txBox="1"/>
                <p:nvPr/>
              </p:nvSpPr>
              <p:spPr>
                <a:xfrm>
                  <a:off x="2437534" y="770181"/>
                  <a:ext cx="1055101" cy="403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rgbClr val="FF0000"/>
                      </a:solidFill>
                      <a:latin typeface="Rajdhani"/>
                      <a:ea typeface="Rajdhani"/>
                      <a:cs typeface="Rajdhani"/>
                      <a:sym typeface="Rajdhani"/>
                    </a:rPr>
                    <a:t>Lanzarote (LAN)</a:t>
                  </a:r>
                  <a:endParaRPr sz="900" dirty="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endParaRPr>
                </a:p>
              </p:txBody>
            </p:sp>
          </p:grpSp>
          <p:grpSp>
            <p:nvGrpSpPr>
              <p:cNvPr id="203" name="Google Shape;203;p26"/>
              <p:cNvGrpSpPr/>
              <p:nvPr/>
            </p:nvGrpSpPr>
            <p:grpSpPr>
              <a:xfrm>
                <a:off x="184050" y="2843392"/>
                <a:ext cx="3791441" cy="1543679"/>
                <a:chOff x="114625" y="2489392"/>
                <a:chExt cx="3791441" cy="1543679"/>
              </a:xfrm>
            </p:grpSpPr>
            <p:pic>
              <p:nvPicPr>
                <p:cNvPr id="204" name="Google Shape;204;p26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114625" y="2489392"/>
                  <a:ext cx="3791441" cy="154367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05" name="Google Shape;205;p26"/>
                <p:cNvSpPr/>
                <p:nvPr/>
              </p:nvSpPr>
              <p:spPr>
                <a:xfrm>
                  <a:off x="2727600" y="3216770"/>
                  <a:ext cx="472500" cy="499801"/>
                </a:xfrm>
                <a:prstGeom prst="rect">
                  <a:avLst/>
                </a:prstGeom>
                <a:noFill/>
                <a:ln w="8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0650" tIns="80650" rIns="80650" bIns="806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206" name="Google Shape;206;p26"/>
                <p:cNvSpPr txBox="1"/>
                <p:nvPr/>
              </p:nvSpPr>
              <p:spPr>
                <a:xfrm>
                  <a:off x="2609330" y="2741543"/>
                  <a:ext cx="847501" cy="3989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rgbClr val="FF0000"/>
                      </a:solidFill>
                      <a:latin typeface="Rajdhani"/>
                      <a:ea typeface="Rajdhani"/>
                      <a:cs typeface="Rajdhani"/>
                      <a:sym typeface="Rajdhani"/>
                    </a:rPr>
                    <a:t>Réunion (REU)</a:t>
                  </a:r>
                  <a:endParaRPr sz="900" dirty="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endParaRPr>
                </a:p>
              </p:txBody>
            </p:sp>
          </p:grpSp>
          <p:sp>
            <p:nvSpPr>
              <p:cNvPr id="208" name="Google Shape;208;p26"/>
              <p:cNvSpPr txBox="1"/>
              <p:nvPr/>
            </p:nvSpPr>
            <p:spPr>
              <a:xfrm>
                <a:off x="121572" y="2298377"/>
                <a:ext cx="1690200" cy="39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rPr>
                  <a:t>Canary Islands</a:t>
                </a:r>
                <a:endParaRPr sz="900" dirty="0">
                  <a:solidFill>
                    <a:srgbClr val="FF0000"/>
                  </a:solidFill>
                  <a:latin typeface="Rajdhani"/>
                  <a:ea typeface="Rajdhani"/>
                  <a:cs typeface="Rajdhani"/>
                  <a:sym typeface="Rajdhani"/>
                </a:endParaRPr>
              </a:p>
            </p:txBody>
          </p:sp>
          <p:sp>
            <p:nvSpPr>
              <p:cNvPr id="209" name="Google Shape;209;p26"/>
              <p:cNvSpPr txBox="1"/>
              <p:nvPr/>
            </p:nvSpPr>
            <p:spPr>
              <a:xfrm>
                <a:off x="121575" y="2506644"/>
                <a:ext cx="1690201" cy="39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 dirty="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rPr>
                  <a:t>Réunion Island</a:t>
                </a:r>
                <a:endParaRPr sz="900" dirty="0">
                  <a:solidFill>
                    <a:srgbClr val="FF0000"/>
                  </a:solidFill>
                  <a:latin typeface="Rajdhani"/>
                  <a:ea typeface="Rajdhani"/>
                  <a:cs typeface="Rajdhani"/>
                  <a:sym typeface="Rajdhani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822FA9-5E55-A309-2CB2-6E46DA3979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59316" y="116118"/>
              <a:ext cx="1728000" cy="2780040"/>
              <a:chOff x="5243929" y="274005"/>
              <a:chExt cx="2259244" cy="3634714"/>
            </a:xfrm>
          </p:grpSpPr>
          <p:grpSp>
            <p:nvGrpSpPr>
              <p:cNvPr id="4" name="Google Shape;238;p28">
                <a:extLst>
                  <a:ext uri="{FF2B5EF4-FFF2-40B4-BE49-F238E27FC236}">
                    <a16:creationId xmlns:a16="http://schemas.microsoft.com/office/drawing/2014/main" id="{6E3B6314-5B48-1054-FE59-64FCA97FBB51}"/>
                  </a:ext>
                </a:extLst>
              </p:cNvPr>
              <p:cNvGrpSpPr/>
              <p:nvPr/>
            </p:nvGrpSpPr>
            <p:grpSpPr>
              <a:xfrm>
                <a:off x="5286635" y="575823"/>
                <a:ext cx="2216538" cy="3332896"/>
                <a:chOff x="5286635" y="575823"/>
                <a:chExt cx="2216538" cy="3332896"/>
              </a:xfrm>
            </p:grpSpPr>
            <p:pic>
              <p:nvPicPr>
                <p:cNvPr id="6" name="Google Shape;239;p28">
                  <a:extLst>
                    <a:ext uri="{FF2B5EF4-FFF2-40B4-BE49-F238E27FC236}">
                      <a16:creationId xmlns:a16="http://schemas.microsoft.com/office/drawing/2014/main" id="{3B59B471-983C-1C36-64CE-6DC6C64EB653}"/>
                    </a:ext>
                  </a:extLst>
                </p:cNvPr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5356050" y="631350"/>
                  <a:ext cx="2147123" cy="32773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" name="Google Shape;240;p28">
                  <a:extLst>
                    <a:ext uri="{FF2B5EF4-FFF2-40B4-BE49-F238E27FC236}">
                      <a16:creationId xmlns:a16="http://schemas.microsoft.com/office/drawing/2014/main" id="{2C818A4F-1E86-B1CB-D1EE-A9E1EF7089D0}"/>
                    </a:ext>
                  </a:extLst>
                </p:cNvPr>
                <p:cNvSpPr/>
                <p:nvPr/>
              </p:nvSpPr>
              <p:spPr>
                <a:xfrm>
                  <a:off x="5406975" y="3165600"/>
                  <a:ext cx="848400" cy="676500"/>
                </a:xfrm>
                <a:prstGeom prst="rect">
                  <a:avLst/>
                </a:prstGeom>
                <a:noFill/>
                <a:ln w="8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0650" tIns="80650" rIns="80650" bIns="806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8" name="Google Shape;241;p28">
                  <a:extLst>
                    <a:ext uri="{FF2B5EF4-FFF2-40B4-BE49-F238E27FC236}">
                      <a16:creationId xmlns:a16="http://schemas.microsoft.com/office/drawing/2014/main" id="{ADFC3E01-84E6-C3AB-4CDD-D362ABDD81AB}"/>
                    </a:ext>
                  </a:extLst>
                </p:cNvPr>
                <p:cNvSpPr/>
                <p:nvPr/>
              </p:nvSpPr>
              <p:spPr>
                <a:xfrm>
                  <a:off x="6989219" y="1228667"/>
                  <a:ext cx="354600" cy="441300"/>
                </a:xfrm>
                <a:prstGeom prst="rect">
                  <a:avLst/>
                </a:prstGeom>
                <a:noFill/>
                <a:ln w="8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0650" tIns="80650" rIns="80650" bIns="806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9" name="Google Shape;242;p28">
                  <a:extLst>
                    <a:ext uri="{FF2B5EF4-FFF2-40B4-BE49-F238E27FC236}">
                      <a16:creationId xmlns:a16="http://schemas.microsoft.com/office/drawing/2014/main" id="{B55AA0B2-14DF-C85F-BF80-4872A56486E5}"/>
                    </a:ext>
                  </a:extLst>
                </p:cNvPr>
                <p:cNvSpPr/>
                <p:nvPr/>
              </p:nvSpPr>
              <p:spPr>
                <a:xfrm>
                  <a:off x="5954678" y="700844"/>
                  <a:ext cx="431400" cy="499800"/>
                </a:xfrm>
                <a:prstGeom prst="rect">
                  <a:avLst/>
                </a:prstGeom>
                <a:noFill/>
                <a:ln w="8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0650" tIns="80650" rIns="80650" bIns="806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0" name="Google Shape;243;p28">
                  <a:extLst>
                    <a:ext uri="{FF2B5EF4-FFF2-40B4-BE49-F238E27FC236}">
                      <a16:creationId xmlns:a16="http://schemas.microsoft.com/office/drawing/2014/main" id="{F25CC47C-4C0E-32D4-4C80-48C3E34D7E73}"/>
                    </a:ext>
                  </a:extLst>
                </p:cNvPr>
                <p:cNvSpPr/>
                <p:nvPr/>
              </p:nvSpPr>
              <p:spPr>
                <a:xfrm>
                  <a:off x="5406975" y="2130447"/>
                  <a:ext cx="431400" cy="274200"/>
                </a:xfrm>
                <a:prstGeom prst="rect">
                  <a:avLst/>
                </a:prstGeom>
                <a:noFill/>
                <a:ln w="8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0650" tIns="80650" rIns="80650" bIns="806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1" name="Google Shape;244;p28">
                  <a:extLst>
                    <a:ext uri="{FF2B5EF4-FFF2-40B4-BE49-F238E27FC236}">
                      <a16:creationId xmlns:a16="http://schemas.microsoft.com/office/drawing/2014/main" id="{2A06BAEE-7CC3-7330-2823-40B825557F47}"/>
                    </a:ext>
                  </a:extLst>
                </p:cNvPr>
                <p:cNvSpPr/>
                <p:nvPr/>
              </p:nvSpPr>
              <p:spPr>
                <a:xfrm>
                  <a:off x="6151453" y="2783577"/>
                  <a:ext cx="431400" cy="274200"/>
                </a:xfrm>
                <a:prstGeom prst="rect">
                  <a:avLst/>
                </a:prstGeom>
                <a:noFill/>
                <a:ln w="8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80650" tIns="80650" rIns="80650" bIns="806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2" name="Google Shape;245;p28">
                  <a:extLst>
                    <a:ext uri="{FF2B5EF4-FFF2-40B4-BE49-F238E27FC236}">
                      <a16:creationId xmlns:a16="http://schemas.microsoft.com/office/drawing/2014/main" id="{6CF1E20F-6459-C5EA-4DA2-F7D3DE25E89C}"/>
                    </a:ext>
                  </a:extLst>
                </p:cNvPr>
                <p:cNvSpPr txBox="1"/>
                <p:nvPr/>
              </p:nvSpPr>
              <p:spPr>
                <a:xfrm>
                  <a:off x="5286635" y="1655101"/>
                  <a:ext cx="835304" cy="31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rgbClr val="FF0000"/>
                      </a:solidFill>
                      <a:latin typeface="Rajdhani"/>
                      <a:ea typeface="Rajdhani"/>
                      <a:cs typeface="Rajdhani"/>
                      <a:sym typeface="Rajdhani"/>
                    </a:rPr>
                    <a:t>Grenada (GRE)</a:t>
                  </a:r>
                  <a:endParaRPr sz="900" dirty="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endParaRPr>
                </a:p>
              </p:txBody>
            </p:sp>
            <p:sp>
              <p:nvSpPr>
                <p:cNvPr id="13" name="Google Shape;246;p28">
                  <a:extLst>
                    <a:ext uri="{FF2B5EF4-FFF2-40B4-BE49-F238E27FC236}">
                      <a16:creationId xmlns:a16="http://schemas.microsoft.com/office/drawing/2014/main" id="{4B390B49-0048-570A-CF07-5890A916F77E}"/>
                    </a:ext>
                  </a:extLst>
                </p:cNvPr>
                <p:cNvSpPr txBox="1"/>
                <p:nvPr/>
              </p:nvSpPr>
              <p:spPr>
                <a:xfrm>
                  <a:off x="5309807" y="2689039"/>
                  <a:ext cx="758354" cy="31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rgbClr val="FF0000"/>
                      </a:solidFill>
                      <a:latin typeface="Rajdhani"/>
                      <a:ea typeface="Rajdhani"/>
                      <a:cs typeface="Rajdhani"/>
                      <a:sym typeface="Rajdhani"/>
                    </a:rPr>
                    <a:t>Trinidad (TRI)</a:t>
                  </a:r>
                  <a:endParaRPr sz="900" dirty="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endParaRPr>
                </a:p>
              </p:txBody>
            </p:sp>
            <p:sp>
              <p:nvSpPr>
                <p:cNvPr id="14" name="Google Shape;247;p28">
                  <a:extLst>
                    <a:ext uri="{FF2B5EF4-FFF2-40B4-BE49-F238E27FC236}">
                      <a16:creationId xmlns:a16="http://schemas.microsoft.com/office/drawing/2014/main" id="{0A69E202-A790-0DF2-D44A-EAE1792181EC}"/>
                    </a:ext>
                  </a:extLst>
                </p:cNvPr>
                <p:cNvSpPr txBox="1"/>
                <p:nvPr/>
              </p:nvSpPr>
              <p:spPr>
                <a:xfrm>
                  <a:off x="6068161" y="2294432"/>
                  <a:ext cx="696900" cy="31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FF0000"/>
                      </a:solidFill>
                      <a:latin typeface="Rajdhani"/>
                      <a:ea typeface="Rajdhani"/>
                      <a:cs typeface="Rajdhani"/>
                      <a:sym typeface="Rajdhani"/>
                    </a:rPr>
                    <a:t>Tobago (TOB)</a:t>
                  </a:r>
                  <a:endParaRPr sz="90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endParaRPr>
                </a:p>
              </p:txBody>
            </p:sp>
            <p:sp>
              <p:nvSpPr>
                <p:cNvPr id="15" name="Google Shape;248;p28">
                  <a:extLst>
                    <a:ext uri="{FF2B5EF4-FFF2-40B4-BE49-F238E27FC236}">
                      <a16:creationId xmlns:a16="http://schemas.microsoft.com/office/drawing/2014/main" id="{9F0FAE1F-EEA7-814E-5668-DF8ED27315A0}"/>
                    </a:ext>
                  </a:extLst>
                </p:cNvPr>
                <p:cNvSpPr txBox="1"/>
                <p:nvPr/>
              </p:nvSpPr>
              <p:spPr>
                <a:xfrm>
                  <a:off x="6596709" y="1607503"/>
                  <a:ext cx="886016" cy="31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dirty="0">
                      <a:solidFill>
                        <a:srgbClr val="FF0000"/>
                      </a:solidFill>
                      <a:latin typeface="Rajdhani"/>
                      <a:ea typeface="Rajdhani"/>
                      <a:cs typeface="Rajdhani"/>
                      <a:sym typeface="Rajdhani"/>
                    </a:rPr>
                    <a:t>Barbados (BAR)</a:t>
                  </a:r>
                  <a:endParaRPr sz="900" dirty="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endParaRPr>
                </a:p>
              </p:txBody>
            </p:sp>
            <p:sp>
              <p:nvSpPr>
                <p:cNvPr id="16" name="Google Shape;249;p28">
                  <a:extLst>
                    <a:ext uri="{FF2B5EF4-FFF2-40B4-BE49-F238E27FC236}">
                      <a16:creationId xmlns:a16="http://schemas.microsoft.com/office/drawing/2014/main" id="{5C616F68-D1CE-9F5F-D57F-93E35B3CE4A9}"/>
                    </a:ext>
                  </a:extLst>
                </p:cNvPr>
                <p:cNvSpPr txBox="1"/>
                <p:nvPr/>
              </p:nvSpPr>
              <p:spPr>
                <a:xfrm>
                  <a:off x="5316740" y="575823"/>
                  <a:ext cx="805200" cy="31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FF0000"/>
                      </a:solidFill>
                      <a:latin typeface="Rajdhani"/>
                      <a:ea typeface="Rajdhani"/>
                      <a:cs typeface="Rajdhani"/>
                      <a:sym typeface="Rajdhani"/>
                    </a:rPr>
                    <a:t>St Lucia (LUC)</a:t>
                  </a:r>
                  <a:endParaRPr sz="90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endParaRPr>
                </a:p>
              </p:txBody>
            </p:sp>
          </p:grpSp>
          <p:sp>
            <p:nvSpPr>
              <p:cNvPr id="5" name="Google Shape;250;p28">
                <a:extLst>
                  <a:ext uri="{FF2B5EF4-FFF2-40B4-BE49-F238E27FC236}">
                    <a16:creationId xmlns:a16="http://schemas.microsoft.com/office/drawing/2014/main" id="{0AA91A27-B6FF-58D5-7423-08E5713B4E06}"/>
                  </a:ext>
                </a:extLst>
              </p:cNvPr>
              <p:cNvSpPr txBox="1"/>
              <p:nvPr/>
            </p:nvSpPr>
            <p:spPr>
              <a:xfrm>
                <a:off x="5243929" y="274005"/>
                <a:ext cx="1690200" cy="39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0000"/>
                    </a:solidFill>
                    <a:latin typeface="Rajdhani"/>
                    <a:ea typeface="Rajdhani"/>
                    <a:cs typeface="Rajdhani"/>
                    <a:sym typeface="Rajdhani"/>
                  </a:rPr>
                  <a:t>Caribbean Islands</a:t>
                </a:r>
                <a:endParaRPr sz="900">
                  <a:solidFill>
                    <a:srgbClr val="FF0000"/>
                  </a:solidFill>
                  <a:latin typeface="Rajdhani"/>
                  <a:ea typeface="Rajdhani"/>
                  <a:cs typeface="Rajdhani"/>
                  <a:sym typeface="Rajdhan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2" title="pixelpurp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509" y="604385"/>
            <a:ext cx="6400799" cy="376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4">
            <a:alphaModFix/>
          </a:blip>
          <a:srcRect l="5740"/>
          <a:stretch/>
        </p:blipFill>
        <p:spPr>
          <a:xfrm>
            <a:off x="0" y="4666500"/>
            <a:ext cx="6188451" cy="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5300" y="4675423"/>
            <a:ext cx="2662274" cy="4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50775" y="41025"/>
            <a:ext cx="42744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Island resolution</a:t>
            </a:r>
            <a:endParaRPr b="1" i="0" u="none" strike="noStrike" cap="none" dirty="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86525" y="3069079"/>
            <a:ext cx="1211400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Impact of resolution images produced by Jan Wehner (AWI)</a:t>
            </a:r>
            <a:endParaRPr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3" title="pixelpurple2 2.5k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879" y="605149"/>
            <a:ext cx="6400799" cy="376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4">
            <a:alphaModFix/>
          </a:blip>
          <a:srcRect l="5740"/>
          <a:stretch/>
        </p:blipFill>
        <p:spPr>
          <a:xfrm>
            <a:off x="0" y="4666500"/>
            <a:ext cx="6188451" cy="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5300" y="4675423"/>
            <a:ext cx="2662274" cy="4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/>
        </p:nvSpPr>
        <p:spPr>
          <a:xfrm>
            <a:off x="50775" y="41025"/>
            <a:ext cx="42744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Island resolution</a:t>
            </a:r>
            <a:endParaRPr b="1" i="0" u="none" strike="noStrike" cap="none" dirty="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86525" y="3069079"/>
            <a:ext cx="1211400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Impact of resolution images produced by Jan Wehner (AWI)</a:t>
            </a:r>
            <a:endParaRPr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/>
          <p:nvPr/>
        </p:nvSpPr>
        <p:spPr>
          <a:xfrm>
            <a:off x="50775" y="41025"/>
            <a:ext cx="66477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sz="24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Which datasets? </a:t>
            </a:r>
            <a:r>
              <a:rPr lang="en" sz="2000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Canary and Mascarene islands - Temperature and precipitation 1990-2015 </a:t>
            </a:r>
            <a:endParaRPr sz="20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400"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pic>
        <p:nvPicPr>
          <p:cNvPr id="219" name="Google Shape;219;p27"/>
          <p:cNvPicPr preferRelativeResize="0"/>
          <p:nvPr/>
        </p:nvPicPr>
        <p:blipFill rotWithShape="1">
          <a:blip r:embed="rId3">
            <a:alphaModFix/>
          </a:blip>
          <a:srcRect l="5740"/>
          <a:stretch/>
        </p:blipFill>
        <p:spPr>
          <a:xfrm>
            <a:off x="0" y="4666500"/>
            <a:ext cx="6188451" cy="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5300" y="4675423"/>
            <a:ext cx="2662274" cy="4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7"/>
          <p:cNvPicPr preferRelativeResize="0"/>
          <p:nvPr/>
        </p:nvPicPr>
        <p:blipFill rotWithShape="1">
          <a:blip r:embed="rId5">
            <a:alphaModFix/>
          </a:blip>
          <a:srcRect t="18053"/>
          <a:stretch/>
        </p:blipFill>
        <p:spPr>
          <a:xfrm>
            <a:off x="7812250" y="0"/>
            <a:ext cx="1105325" cy="10801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2" name="Google Shape;222;p27"/>
          <p:cNvGraphicFramePr/>
          <p:nvPr>
            <p:extLst>
              <p:ext uri="{D42A27DB-BD31-4B8C-83A1-F6EECF244321}">
                <p14:modId xmlns:p14="http://schemas.microsoft.com/office/powerpoint/2010/main" val="3996309583"/>
              </p:ext>
            </p:extLst>
          </p:nvPr>
        </p:nvGraphicFramePr>
        <p:xfrm>
          <a:off x="188925" y="1121835"/>
          <a:ext cx="8793600" cy="3535500"/>
        </p:xfrm>
        <a:graphic>
          <a:graphicData uri="http://schemas.openxmlformats.org/drawingml/2006/table">
            <a:tbl>
              <a:tblPr>
                <a:noFill/>
                <a:tableStyleId>{F4FAA1BC-5E6A-402D-9E8F-9FCE8E4B4A0A}</a:tableStyleId>
              </a:tblPr>
              <a:tblGrid>
                <a:gridCol w="5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7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20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88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96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96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96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496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20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Island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dirty="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MOHC-HadGEM2-ES-CCLM</a:t>
                      </a:r>
                      <a:endParaRPr sz="800" dirty="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25 km</a:t>
                      </a:r>
                      <a:endParaRPr sz="800" dirty="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MPI-ESM-LR-CCLM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25 km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NorESM1-M-CCLM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25 km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dirty="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MOHC-HadGEM2-ES REMO</a:t>
                      </a:r>
                      <a:endParaRPr sz="800" dirty="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25 km</a:t>
                      </a:r>
                      <a:endParaRPr sz="800" dirty="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MPI-ESM-LR-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REMO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25 km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NorESM1-M-REMO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25 km</a:t>
                      </a:r>
                      <a:endParaRPr sz="800" dirty="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ERA5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Land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10 km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MSWEP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10 km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IFS-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NEMO freeze - 10 km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IFS-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NEMO 3 member ensemble 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10 km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IFS-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NEMO o-suite - 5 km 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IFS-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FESOM o-suite - 5 km </a:t>
                      </a:r>
                      <a:endParaRPr sz="800">
                        <a:solidFill>
                          <a:schemeClr val="dk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IFS-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ICON o-suite - 5 km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Observations - gridded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Observations -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stations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Tenerife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(TEN)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Precipitation only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Limited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Gran Canaria (GRA)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Precipitation only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Limited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Fuerteventura (FUE)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Precipitation only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Limited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Lanzarote (LAN)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Precipitation only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Limited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La Reunion (REU)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Missing 2005-15 rcp 8.5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Precipitation only </a:t>
                      </a: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3" name="Google Shape;223;p27"/>
          <p:cNvSpPr txBox="1"/>
          <p:nvPr/>
        </p:nvSpPr>
        <p:spPr>
          <a:xfrm>
            <a:off x="2929500" y="-12"/>
            <a:ext cx="3977100" cy="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sz="200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24" name="Google Shape;224;p27"/>
          <p:cNvSpPr/>
          <p:nvPr/>
        </p:nvSpPr>
        <p:spPr>
          <a:xfrm rot="-5400000">
            <a:off x="2298315" y="-520569"/>
            <a:ext cx="215100" cy="3172200"/>
          </a:xfrm>
          <a:prstGeom prst="rightBrace">
            <a:avLst>
              <a:gd name="adj1" fmla="val 50000"/>
              <a:gd name="adj2" fmla="val 5010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7"/>
          <p:cNvSpPr txBox="1"/>
          <p:nvPr/>
        </p:nvSpPr>
        <p:spPr>
          <a:xfrm>
            <a:off x="1781005" y="723277"/>
            <a:ext cx="1248384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CORDEX Africa</a:t>
            </a:r>
            <a:endParaRPr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26" name="Google Shape;226;p27"/>
          <p:cNvSpPr/>
          <p:nvPr/>
        </p:nvSpPr>
        <p:spPr>
          <a:xfrm rot="-5400000">
            <a:off x="6413680" y="-266548"/>
            <a:ext cx="215100" cy="2647200"/>
          </a:xfrm>
          <a:prstGeom prst="rightBrace">
            <a:avLst>
              <a:gd name="adj1" fmla="val 50000"/>
              <a:gd name="adj2" fmla="val 5010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7"/>
          <p:cNvSpPr txBox="1"/>
          <p:nvPr/>
        </p:nvSpPr>
        <p:spPr>
          <a:xfrm>
            <a:off x="6011199" y="714802"/>
            <a:ext cx="10353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r>
              <a:rPr lang="en" dirty="0">
                <a:solidFill>
                  <a:srgbClr val="07376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ClimateDT</a:t>
            </a:r>
            <a:endParaRPr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Rajdhani Medium"/>
              <a:buNone/>
            </a:pPr>
            <a:endParaRPr dirty="0">
              <a:solidFill>
                <a:srgbClr val="07376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1064</Words>
  <Application>Microsoft Office PowerPoint</Application>
  <PresentationFormat>On-screen Show (16:9)</PresentationFormat>
  <Paragraphs>236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Rajdhani SemiBold</vt:lpstr>
      <vt:lpstr>Rajdhani Medium</vt:lpstr>
      <vt:lpstr>Arial</vt:lpstr>
      <vt:lpstr>Calibri</vt:lpstr>
      <vt:lpstr>Rajdhani</vt:lpstr>
      <vt:lpstr>Helvetica Neue</vt:lpstr>
      <vt:lpstr>Verdana</vt:lpstr>
      <vt:lpstr>Spectral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Francisco J Doblas Reyes</cp:lastModifiedBy>
  <cp:revision>23</cp:revision>
  <dcterms:modified xsi:type="dcterms:W3CDTF">2026-03-10T10:22:19Z</dcterms:modified>
</cp:coreProperties>
</file>