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27"/>
  </p:notesMasterIdLst>
  <p:sldIdLst>
    <p:sldId id="256" r:id="rId3"/>
    <p:sldId id="437" r:id="rId4"/>
    <p:sldId id="624" r:id="rId5"/>
    <p:sldId id="625" r:id="rId6"/>
    <p:sldId id="258" r:id="rId7"/>
    <p:sldId id="617" r:id="rId8"/>
    <p:sldId id="618" r:id="rId9"/>
    <p:sldId id="619" r:id="rId10"/>
    <p:sldId id="2147474307" r:id="rId11"/>
    <p:sldId id="2147474308" r:id="rId12"/>
    <p:sldId id="2147474309" r:id="rId13"/>
    <p:sldId id="2147474310" r:id="rId14"/>
    <p:sldId id="626" r:id="rId15"/>
    <p:sldId id="269" r:id="rId16"/>
    <p:sldId id="279" r:id="rId17"/>
    <p:sldId id="2147474305" r:id="rId18"/>
    <p:sldId id="620" r:id="rId19"/>
    <p:sldId id="622" r:id="rId20"/>
    <p:sldId id="266" r:id="rId21"/>
    <p:sldId id="263" r:id="rId22"/>
    <p:sldId id="2147474311" r:id="rId23"/>
    <p:sldId id="2147474306" r:id="rId24"/>
    <p:sldId id="338" r:id="rId25"/>
    <p:sldId id="265" r:id="rId26"/>
  </p:sldIdLst>
  <p:sldSz cx="9144000" cy="5143500" type="screen16x9"/>
  <p:notesSz cx="6858000" cy="9144000"/>
  <p:embeddedFontLs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606" y="11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16BC6C42-75F5-D209-EE1B-847E3B9A6212}"/>
            </a:ext>
          </a:extLst>
        </p:cNvPr>
        <p:cNvGrpSpPr/>
        <p:nvPr/>
      </p:nvGrpSpPr>
      <p:grpSpPr>
        <a:xfrm>
          <a:off x="0" y="0"/>
          <a:ext cx="0" cy="0"/>
          <a:chOff x="0" y="0"/>
          <a:chExt cx="0" cy="0"/>
        </a:xfrm>
      </p:grpSpPr>
      <p:sp>
        <p:nvSpPr>
          <p:cNvPr id="68" name="Google Shape;68;g13e8ec4d7fe_2_11:notes">
            <a:extLst>
              <a:ext uri="{FF2B5EF4-FFF2-40B4-BE49-F238E27FC236}">
                <a16:creationId xmlns:a16="http://schemas.microsoft.com/office/drawing/2014/main" id="{6F40F497-7583-1DB4-2169-B8A44ACB45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a:extLst>
              <a:ext uri="{FF2B5EF4-FFF2-40B4-BE49-F238E27FC236}">
                <a16:creationId xmlns:a16="http://schemas.microsoft.com/office/drawing/2014/main" id="{D93C4D1A-B27B-D17B-FE51-75C9935481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9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7661E741-DA93-3856-D76A-A698E66C6719}"/>
            </a:ext>
          </a:extLst>
        </p:cNvPr>
        <p:cNvGrpSpPr/>
        <p:nvPr/>
      </p:nvGrpSpPr>
      <p:grpSpPr>
        <a:xfrm>
          <a:off x="0" y="0"/>
          <a:ext cx="0" cy="0"/>
          <a:chOff x="0" y="0"/>
          <a:chExt cx="0" cy="0"/>
        </a:xfrm>
      </p:grpSpPr>
      <p:sp>
        <p:nvSpPr>
          <p:cNvPr id="68" name="Google Shape;68;g13e8ec4d7fe_2_11:notes">
            <a:extLst>
              <a:ext uri="{FF2B5EF4-FFF2-40B4-BE49-F238E27FC236}">
                <a16:creationId xmlns:a16="http://schemas.microsoft.com/office/drawing/2014/main" id="{B21D6E21-21FA-CA52-FC13-46EFF47165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a:extLst>
              <a:ext uri="{FF2B5EF4-FFF2-40B4-BE49-F238E27FC236}">
                <a16:creationId xmlns:a16="http://schemas.microsoft.com/office/drawing/2014/main" id="{FC057231-1B57-DB7F-1B46-C72116ECA6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68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075D50CA-D45E-E6B0-A249-79FA9B69BB4E}"/>
            </a:ext>
          </a:extLst>
        </p:cNvPr>
        <p:cNvGrpSpPr/>
        <p:nvPr/>
      </p:nvGrpSpPr>
      <p:grpSpPr>
        <a:xfrm>
          <a:off x="0" y="0"/>
          <a:ext cx="0" cy="0"/>
          <a:chOff x="0" y="0"/>
          <a:chExt cx="0" cy="0"/>
        </a:xfrm>
      </p:grpSpPr>
      <p:sp>
        <p:nvSpPr>
          <p:cNvPr id="68" name="Google Shape;68;g13e8ec4d7fe_2_11:notes">
            <a:extLst>
              <a:ext uri="{FF2B5EF4-FFF2-40B4-BE49-F238E27FC236}">
                <a16:creationId xmlns:a16="http://schemas.microsoft.com/office/drawing/2014/main" id="{2D185638-0ECE-32B7-FE28-2FDD2AEEE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a:extLst>
              <a:ext uri="{FF2B5EF4-FFF2-40B4-BE49-F238E27FC236}">
                <a16:creationId xmlns:a16="http://schemas.microsoft.com/office/drawing/2014/main" id="{7907C6A4-2DBF-6A10-C27F-2FD4DD7D25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57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a28896d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1a28896d1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1a28896d1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1a28896d16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0f41029262_9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30f41029262_9_2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E849F491-FD5E-0C4F-6352-EE81857B9A8C}"/>
            </a:ext>
          </a:extLst>
        </p:cNvPr>
        <p:cNvGrpSpPr/>
        <p:nvPr/>
      </p:nvGrpSpPr>
      <p:grpSpPr>
        <a:xfrm>
          <a:off x="0" y="0"/>
          <a:ext cx="0" cy="0"/>
          <a:chOff x="0" y="0"/>
          <a:chExt cx="0" cy="0"/>
        </a:xfrm>
      </p:grpSpPr>
      <p:sp>
        <p:nvSpPr>
          <p:cNvPr id="74" name="Google Shape;74;p5:notes">
            <a:extLst>
              <a:ext uri="{FF2B5EF4-FFF2-40B4-BE49-F238E27FC236}">
                <a16:creationId xmlns:a16="http://schemas.microsoft.com/office/drawing/2014/main" id="{77F3B2BD-ABD8-8B94-E89F-567D74B8F7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5:notes">
            <a:extLst>
              <a:ext uri="{FF2B5EF4-FFF2-40B4-BE49-F238E27FC236}">
                <a16:creationId xmlns:a16="http://schemas.microsoft.com/office/drawing/2014/main" id="{BF16CFB9-D3C5-523B-61E1-9B16D63178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However, a key challenge in climate services is the absence of widely agreed and auditable criteria. This lack of standardization limits transparency, trust, and the equitable growth of the market. Moreover, existing literature and best practices remain fragmented, without comprehensive coverage or consensus.</a:t>
            </a:r>
            <a:endParaRPr/>
          </a:p>
          <a:p>
            <a:pPr marL="457200" lvl="0" indent="-298450" algn="l" rtl="0">
              <a:lnSpc>
                <a:spcPct val="100000"/>
              </a:lnSpc>
              <a:spcBef>
                <a:spcPts val="0"/>
              </a:spcBef>
              <a:spcAft>
                <a:spcPts val="0"/>
              </a:spcAft>
              <a:buSzPts val="1100"/>
              <a:buChar char="●"/>
            </a:pPr>
            <a:r>
              <a:rPr lang="en-US"/>
              <a:t>Standards provide several benefits—they establish shared terminology, enhance compatibility, and ensure product functionality. They also help minimize risks to health and safety and protect fundamental rights. These elements build credibility, relevance, and legitimacy in climate services.</a:t>
            </a:r>
            <a:endParaRPr/>
          </a:p>
          <a:p>
            <a:pPr marL="457200" lvl="0" indent="-298450" algn="l" rtl="0">
              <a:lnSpc>
                <a:spcPct val="100000"/>
              </a:lnSpc>
              <a:spcBef>
                <a:spcPts val="0"/>
              </a:spcBef>
              <a:spcAft>
                <a:spcPts val="0"/>
              </a:spcAft>
              <a:buSzPts val="1100"/>
              <a:buChar char="●"/>
            </a:pPr>
            <a:r>
              <a:rPr lang="en-US"/>
              <a:t>To address these challenges, we need comprehensive guidance to distinguish between components that can be standardized and those still in development. Equally important is establishing certification mechanisms based on these standards.</a:t>
            </a:r>
            <a:endParaRPr/>
          </a:p>
          <a:p>
            <a:pPr marL="457200" lvl="0" indent="-298450" algn="l" rtl="0">
              <a:lnSpc>
                <a:spcPct val="100000"/>
              </a:lnSpc>
              <a:spcBef>
                <a:spcPts val="0"/>
              </a:spcBef>
              <a:spcAft>
                <a:spcPts val="0"/>
              </a:spcAft>
              <a:buSzPts val="1100"/>
              <a:buChar char="●"/>
            </a:pPr>
            <a:r>
              <a:rPr lang="en-US"/>
              <a:t>The path forward involves the participation of all relevant actors to create robust, consensus-based standards. Equitable involvement builds two-way trust between providers and users. Climateurope2 is actively working towards this goal by fostering comprehensive standardization frameworks to improve the quality of climate services.</a:t>
            </a:r>
            <a:endParaRPr/>
          </a:p>
        </p:txBody>
      </p:sp>
    </p:spTree>
    <p:extLst>
      <p:ext uri="{BB962C8B-B14F-4D97-AF65-F5344CB8AC3E}">
        <p14:creationId xmlns:p14="http://schemas.microsoft.com/office/powerpoint/2010/main" val="228738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22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e8ee29b2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e8ee29b2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341FFD4-18C7-42CF-3BA0-28AA2FC9206E}"/>
            </a:ext>
          </a:extLst>
        </p:cNvPr>
        <p:cNvGrpSpPr/>
        <p:nvPr/>
      </p:nvGrpSpPr>
      <p:grpSpPr>
        <a:xfrm>
          <a:off x="0" y="0"/>
          <a:ext cx="0" cy="0"/>
          <a:chOff x="0" y="0"/>
          <a:chExt cx="0" cy="0"/>
        </a:xfrm>
      </p:grpSpPr>
      <p:sp>
        <p:nvSpPr>
          <p:cNvPr id="115" name="Google Shape;115;g13e8ee29b2b_0_34:notes">
            <a:extLst>
              <a:ext uri="{FF2B5EF4-FFF2-40B4-BE49-F238E27FC236}">
                <a16:creationId xmlns:a16="http://schemas.microsoft.com/office/drawing/2014/main" id="{454E5F9C-10CB-1B30-EA20-8151F9DAD6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e8ee29b2b_0_34:notes">
            <a:extLst>
              <a:ext uri="{FF2B5EF4-FFF2-40B4-BE49-F238E27FC236}">
                <a16:creationId xmlns:a16="http://schemas.microsoft.com/office/drawing/2014/main" id="{7AB9C41D-F41D-F84D-23AF-1FE997F177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93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80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12D1203-7C53-E6D3-8B65-50A2822183B7}"/>
            </a:ext>
          </a:extLst>
        </p:cNvPr>
        <p:cNvGrpSpPr/>
        <p:nvPr/>
      </p:nvGrpSpPr>
      <p:grpSpPr>
        <a:xfrm>
          <a:off x="0" y="0"/>
          <a:ext cx="0" cy="0"/>
          <a:chOff x="0" y="0"/>
          <a:chExt cx="0" cy="0"/>
        </a:xfrm>
      </p:grpSpPr>
      <p:sp>
        <p:nvSpPr>
          <p:cNvPr id="115" name="Google Shape;115;g13e8ee29b2b_0_34:notes">
            <a:extLst>
              <a:ext uri="{FF2B5EF4-FFF2-40B4-BE49-F238E27FC236}">
                <a16:creationId xmlns:a16="http://schemas.microsoft.com/office/drawing/2014/main" id="{6435625E-5C96-CFD3-EDEF-130CD64705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e8ee29b2b_0_34:notes">
            <a:extLst>
              <a:ext uri="{FF2B5EF4-FFF2-40B4-BE49-F238E27FC236}">
                <a16:creationId xmlns:a16="http://schemas.microsoft.com/office/drawing/2014/main" id="{9854F207-75A0-F28A-2700-E9A140E6CA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49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30fb6f101c1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g30fb6f101c1_2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d27c16e5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d27c16e5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Standards play a critical role in the development of climate services. By definition, standards are measurable specifications, conventions, or requirements designed to ensure consistency in tools, processes, and products. They are typically developed through a consensus process by legitimate organizations to maintain quality and conformity.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However, a key challenge in climate services is the absence of widely agreed and auditable criteria. This lack of standardization limits transparency, trust, and the equitable growth of the market. Moreover, existing literature and best practices remain fragmented, without comprehensive coverage or consensus.</a:t>
            </a:r>
            <a:endParaRPr/>
          </a:p>
          <a:p>
            <a:pPr marL="457200" lvl="0" indent="-298450" algn="l" rtl="0">
              <a:lnSpc>
                <a:spcPct val="100000"/>
              </a:lnSpc>
              <a:spcBef>
                <a:spcPts val="0"/>
              </a:spcBef>
              <a:spcAft>
                <a:spcPts val="0"/>
              </a:spcAft>
              <a:buSzPts val="1100"/>
              <a:buChar char="●"/>
            </a:pPr>
            <a:r>
              <a:rPr lang="en-US"/>
              <a:t>Standards provide several benefits—they establish shared terminology, enhance compatibility, and ensure product functionality. They also help minimize risks to health and safety and protect fundamental rights. These elements build credibility, relevance, and legitimacy in climate services.</a:t>
            </a:r>
            <a:endParaRPr/>
          </a:p>
          <a:p>
            <a:pPr marL="457200" lvl="0" indent="-298450" algn="l" rtl="0">
              <a:lnSpc>
                <a:spcPct val="100000"/>
              </a:lnSpc>
              <a:spcBef>
                <a:spcPts val="0"/>
              </a:spcBef>
              <a:spcAft>
                <a:spcPts val="0"/>
              </a:spcAft>
              <a:buSzPts val="1100"/>
              <a:buChar char="●"/>
            </a:pPr>
            <a:r>
              <a:rPr lang="en-US"/>
              <a:t>To address these challenges, we need comprehensive guidance to distinguish between components that can be standardized and those still in development. Equally important is establishing certification mechanisms based on these standards.</a:t>
            </a:r>
            <a:endParaRPr/>
          </a:p>
          <a:p>
            <a:pPr marL="457200" lvl="0" indent="-298450" algn="l" rtl="0">
              <a:lnSpc>
                <a:spcPct val="100000"/>
              </a:lnSpc>
              <a:spcBef>
                <a:spcPts val="0"/>
              </a:spcBef>
              <a:spcAft>
                <a:spcPts val="0"/>
              </a:spcAft>
              <a:buSzPts val="1100"/>
              <a:buChar char="●"/>
            </a:pPr>
            <a:r>
              <a:rPr lang="en-US"/>
              <a:t>The path forward involves the participation of all relevant actors to create robust, consensus-based standards. Equitable involvement builds two-way trust between providers and users. Climateurope2 is actively working towards this goal by fostering comprehensive standardization frameworks to improve the quality of climate services.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12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22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e8ec4d7f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69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58F211A5-F7AC-47D8-E828-877D90A50A34}"/>
            </a:ext>
          </a:extLst>
        </p:cNvPr>
        <p:cNvGrpSpPr/>
        <p:nvPr/>
      </p:nvGrpSpPr>
      <p:grpSpPr>
        <a:xfrm>
          <a:off x="0" y="0"/>
          <a:ext cx="0" cy="0"/>
          <a:chOff x="0" y="0"/>
          <a:chExt cx="0" cy="0"/>
        </a:xfrm>
      </p:grpSpPr>
      <p:sp>
        <p:nvSpPr>
          <p:cNvPr id="68" name="Google Shape;68;g13e8ec4d7fe_2_11:notes">
            <a:extLst>
              <a:ext uri="{FF2B5EF4-FFF2-40B4-BE49-F238E27FC236}">
                <a16:creationId xmlns:a16="http://schemas.microsoft.com/office/drawing/2014/main" id="{0311A463-C4EC-EA9F-E59E-72CDE490E5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e8ec4d7fe_2_11:notes">
            <a:extLst>
              <a:ext uri="{FF2B5EF4-FFF2-40B4-BE49-F238E27FC236}">
                <a16:creationId xmlns:a16="http://schemas.microsoft.com/office/drawing/2014/main" id="{63D5CAD2-C4E0-4747-8679-2E00DD3D5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72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93723"/>
          <a:stretch/>
        </p:blipFill>
        <p:spPr>
          <a:xfrm>
            <a:off x="-31275" y="0"/>
            <a:ext cx="9175274" cy="325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06F-BFA7-EECC-5DFC-915A9553D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78DA9-39C3-E7E5-7D7D-802DF4CED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FDED3-AE54-3DBE-9691-440BAC5280F6}"/>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39D4C0A7-F73B-9163-75B5-5BA4F55B2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A7FA2-1B7B-CCF2-D02B-7382E3652ED2}"/>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187287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D134-9913-71BA-C2E4-02AD10F7C94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746BD6-5CD5-7697-EB1E-FF80D2FCE189}"/>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896A0-FBE9-C306-BF1F-FF0A31BBBC04}"/>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EF944175-0A8A-782B-4249-CD0F8D4A8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B1D3-D7CB-F24F-A824-01C575564621}"/>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358727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67D6-5B6F-D4BA-9A25-9320FE1C1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404B7-A7F2-CE9C-06A6-EA67530B70E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3531EE-E024-8B54-307E-38175E3AC52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4889A-B4A2-F5B8-7113-87E878C68F0B}"/>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6" name="Footer Placeholder 5">
            <a:extLst>
              <a:ext uri="{FF2B5EF4-FFF2-40B4-BE49-F238E27FC236}">
                <a16:creationId xmlns:a16="http://schemas.microsoft.com/office/drawing/2014/main" id="{5C8A822E-83F0-7DE4-60FD-0C42260C7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605AC-3293-B283-B83C-4BC8CD68D899}"/>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329098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042F-C407-C2BF-7915-D5E4BC34140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5E907-8EE7-1DF5-373F-4F84F95A25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EB73F4-80D3-93AB-8589-72574FF43FA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2B9CF-C0D7-4020-12AF-B7766DA79EC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D7B8F8-D5C3-DA77-0A02-F5EE1D054DF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13F417-EFE9-8F55-31FE-A6CF5FC283A1}"/>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8" name="Footer Placeholder 7">
            <a:extLst>
              <a:ext uri="{FF2B5EF4-FFF2-40B4-BE49-F238E27FC236}">
                <a16:creationId xmlns:a16="http://schemas.microsoft.com/office/drawing/2014/main" id="{2D81F1F3-3ECD-CB99-2766-752196B4D0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038D81-808F-8109-3F73-96EDD89B1E79}"/>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245377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EAB2-49D6-7F20-D5AA-87029DDB6F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7A51B-885F-FEEF-37F3-83D0FAE93AA6}"/>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4" name="Footer Placeholder 3">
            <a:extLst>
              <a:ext uri="{FF2B5EF4-FFF2-40B4-BE49-F238E27FC236}">
                <a16:creationId xmlns:a16="http://schemas.microsoft.com/office/drawing/2014/main" id="{9A97B747-9FFF-C648-BE45-0DE6A526D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CE2AF-43CF-BE2B-A1C8-FD3EDC3BEADE}"/>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24214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BB9-A9C3-7137-73A5-72D1D920AF33}"/>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3" name="Footer Placeholder 2">
            <a:extLst>
              <a:ext uri="{FF2B5EF4-FFF2-40B4-BE49-F238E27FC236}">
                <a16:creationId xmlns:a16="http://schemas.microsoft.com/office/drawing/2014/main" id="{D1F1E613-F743-B739-8F89-A63ACF1DE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9DCC9E-097B-4700-6E1F-1485307AEFFF}"/>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4703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559F-FD61-6393-5C8C-8947E538FBE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D553808-AE6F-CD7E-51D4-63A13A472D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FEA48-0E01-9743-14A2-477B7ACDD7F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2B3D6B-67E9-C61A-C4A3-82CD1EA63ECB}"/>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6" name="Footer Placeholder 5">
            <a:extLst>
              <a:ext uri="{FF2B5EF4-FFF2-40B4-BE49-F238E27FC236}">
                <a16:creationId xmlns:a16="http://schemas.microsoft.com/office/drawing/2014/main" id="{5974467B-4765-140B-855D-554993495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6D866-85E2-E5CD-DC63-88DA4A442E7B}"/>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84646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E683-04EC-0A24-65BE-5A95BEFFBDC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69A82E6-35FA-B663-637B-2AC66BD542D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360A25D-8CF3-6772-7682-DC5AA138D03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FF4CF2-0165-42B4-DD19-AE9AFFF38EB0}"/>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6" name="Footer Placeholder 5">
            <a:extLst>
              <a:ext uri="{FF2B5EF4-FFF2-40B4-BE49-F238E27FC236}">
                <a16:creationId xmlns:a16="http://schemas.microsoft.com/office/drawing/2014/main" id="{B29C05C6-6952-147A-B837-60D837120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EF48B-FE75-6248-B10E-49F4102AC21A}"/>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29334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3B98-2ECF-C367-004F-E5C8FA21E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24184C-B63D-0E0C-AE9D-E8D31AE1F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CE3A7-B3AD-8886-212F-5B30E9AF8910}"/>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A7D8C6B0-2C94-67F0-F7E2-C3BED6358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C1D49-2657-3DD8-6582-AA406B38DC18}"/>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663598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7A1F6-4116-3192-58C7-9B9B662CECF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A4159-3D02-FCAF-3DE2-78A8865495B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51F8D-1487-0109-12A2-9AFAD0AEF3A7}"/>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5CE98BD4-0BF2-00A7-CFE8-DBE24722D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3D2AB-0883-AB72-871B-7BEE657885C4}"/>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112899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rtl="0">
              <a:spcBef>
                <a:spcPts val="0"/>
              </a:spcBef>
              <a:spcAft>
                <a:spcPts val="0"/>
              </a:spcAft>
              <a:buSzPts val="18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21" name="Google Shape;21;p4"/>
          <p:cNvPicPr preferRelativeResize="0"/>
          <p:nvPr/>
        </p:nvPicPr>
        <p:blipFill rotWithShape="1">
          <a:blip r:embed="rId2" cstate="screen">
            <a:alphaModFix/>
            <a:extLst>
              <a:ext uri="{28A0092B-C50C-407E-A947-70E740481C1C}">
                <a14:useLocalDpi xmlns:a14="http://schemas.microsoft.com/office/drawing/2010/main"/>
              </a:ext>
            </a:extLst>
          </a:blip>
          <a:srcRect b="93723"/>
          <a:stretch/>
        </p:blipFill>
        <p:spPr>
          <a:xfrm>
            <a:off x="-31275" y="1"/>
            <a:ext cx="9175274" cy="325675"/>
          </a:xfrm>
          <a:prstGeom prst="rect">
            <a:avLst/>
          </a:prstGeom>
          <a:noFill/>
          <a:ln>
            <a:noFill/>
          </a:ln>
        </p:spPr>
      </p:pic>
    </p:spTree>
    <p:extLst>
      <p:ext uri="{BB962C8B-B14F-4D97-AF65-F5344CB8AC3E}">
        <p14:creationId xmlns:p14="http://schemas.microsoft.com/office/powerpoint/2010/main" val="401233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95B1-4AD9-A3CD-22C5-8842D6800E5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C86B38A-6BC3-4A4F-F71A-30271C4E7CD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6B426A-163D-F77D-0B38-53BB233825FD}"/>
              </a:ext>
            </a:extLst>
          </p:cNvPr>
          <p:cNvSpPr>
            <a:spLocks noGrp="1"/>
          </p:cNvSpPr>
          <p:nvPr>
            <p:ph type="dt" sz="half" idx="10"/>
          </p:nvPr>
        </p:nvSpPr>
        <p:spPr/>
        <p:txBody>
          <a:body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0E5AED34-4755-F4F0-6211-29470553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5ED03-9F16-0AD0-5273-D37E77EAE7B4}"/>
              </a:ext>
            </a:extLst>
          </p:cNvPr>
          <p:cNvSpPr>
            <a:spLocks noGrp="1"/>
          </p:cNvSpPr>
          <p:nvPr>
            <p:ph type="sldNum" sz="quarter" idx="12"/>
          </p:nvPr>
        </p:nvSpPr>
        <p:spPr/>
        <p:txBody>
          <a:bodyPr/>
          <a:lstStyle/>
          <a:p>
            <a:fld id="{C18A757B-F19D-489D-8DC9-C2AA356EBE03}" type="slidenum">
              <a:rPr lang="en-US" smtClean="0"/>
              <a:t>‹#›</a:t>
            </a:fld>
            <a:endParaRPr lang="en-US"/>
          </a:p>
        </p:txBody>
      </p:sp>
    </p:spTree>
    <p:extLst>
      <p:ext uri="{BB962C8B-B14F-4D97-AF65-F5344CB8AC3E}">
        <p14:creationId xmlns:p14="http://schemas.microsoft.com/office/powerpoint/2010/main" val="325878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34BE"/>
              </a:buClr>
              <a:buSzPts val="2800"/>
              <a:buFont typeface="Lato"/>
              <a:buNone/>
              <a:defRPr sz="2800" b="1">
                <a:solidFill>
                  <a:srgbClr val="0034BE"/>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53F59-335E-2562-A5B6-BE7C204797B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7C468-AEAF-51D9-CA91-EA5A64C63BD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61A59-210E-F29A-FDFB-561EF4297CB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503225B5-CA53-482E-8DA5-8DCD9C2B82E6}" type="datetimeFigureOut">
              <a:rPr lang="en-US" smtClean="0"/>
              <a:t>1/21/2025</a:t>
            </a:fld>
            <a:endParaRPr lang="en-US"/>
          </a:p>
        </p:txBody>
      </p:sp>
      <p:sp>
        <p:nvSpPr>
          <p:cNvPr id="5" name="Footer Placeholder 4">
            <a:extLst>
              <a:ext uri="{FF2B5EF4-FFF2-40B4-BE49-F238E27FC236}">
                <a16:creationId xmlns:a16="http://schemas.microsoft.com/office/drawing/2014/main" id="{57480052-EBA8-8509-66E1-37298ACBAB9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6B20CF-EE04-2FA3-337B-2399B23A743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18A757B-F19D-489D-8DC9-C2AA356EBE03}" type="slidenum">
              <a:rPr lang="en-US" smtClean="0"/>
              <a:t>‹#›</a:t>
            </a:fld>
            <a:endParaRPr lang="en-US"/>
          </a:p>
        </p:txBody>
      </p:sp>
    </p:spTree>
    <p:extLst>
      <p:ext uri="{BB962C8B-B14F-4D97-AF65-F5344CB8AC3E}">
        <p14:creationId xmlns:p14="http://schemas.microsoft.com/office/powerpoint/2010/main" val="42402291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3">
            <a:alphaModFix/>
          </a:blip>
          <a:srcRect t="15601" r="18817" b="-441"/>
          <a:stretch/>
        </p:blipFill>
        <p:spPr>
          <a:xfrm>
            <a:off x="-31275" y="-176975"/>
            <a:ext cx="9175274" cy="4837575"/>
          </a:xfrm>
          <a:prstGeom prst="rect">
            <a:avLst/>
          </a:prstGeom>
          <a:noFill/>
          <a:ln>
            <a:noFill/>
          </a:ln>
        </p:spPr>
      </p:pic>
      <p:sp>
        <p:nvSpPr>
          <p:cNvPr id="51" name="Google Shape;51;p11"/>
          <p:cNvSpPr txBox="1"/>
          <p:nvPr/>
        </p:nvSpPr>
        <p:spPr>
          <a:xfrm>
            <a:off x="404774" y="929096"/>
            <a:ext cx="8473980" cy="421958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3600" b="1" dirty="0">
                <a:solidFill>
                  <a:srgbClr val="FFFFFF"/>
                </a:solidFill>
                <a:latin typeface="Lato"/>
                <a:ea typeface="Lato"/>
                <a:cs typeface="Lato"/>
                <a:sym typeface="Lato"/>
              </a:rPr>
              <a:t>Supporting and standardising climate services by supporting a community of practice</a:t>
            </a:r>
            <a:endParaRPr lang="en" sz="2400" b="1" dirty="0">
              <a:solidFill>
                <a:srgbClr val="FFFFFF"/>
              </a:solidFill>
              <a:latin typeface="Lato"/>
              <a:ea typeface="Lato"/>
              <a:cs typeface="Lato"/>
              <a:sym typeface="Lato"/>
            </a:endParaRPr>
          </a:p>
          <a:p>
            <a:pPr>
              <a:lnSpc>
                <a:spcPct val="115000"/>
              </a:lnSpc>
            </a:pPr>
            <a:endParaRPr lang="en" sz="2000" b="1"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 sz="2000" b="1" dirty="0">
                <a:solidFill>
                  <a:srgbClr val="FFFFFF"/>
                </a:solidFill>
                <a:latin typeface="Lato"/>
                <a:ea typeface="Lato"/>
                <a:cs typeface="Lato"/>
                <a:sym typeface="Lato"/>
              </a:rPr>
              <a:t>Francisco Doblas-Reyes (ICREA and Barcelona Supercomputing Center)</a:t>
            </a:r>
          </a:p>
          <a:p>
            <a:pPr marL="0" lvl="0" indent="0" algn="l" rtl="0">
              <a:lnSpc>
                <a:spcPct val="115000"/>
              </a:lnSpc>
              <a:spcBef>
                <a:spcPts val="0"/>
              </a:spcBef>
              <a:spcAft>
                <a:spcPts val="0"/>
              </a:spcAft>
              <a:buNone/>
            </a:pPr>
            <a:r>
              <a:rPr lang="es-ES" sz="2000" b="1" dirty="0">
                <a:solidFill>
                  <a:srgbClr val="FFFFFF"/>
                </a:solidFill>
                <a:latin typeface="Lato"/>
                <a:ea typeface="Lato"/>
                <a:cs typeface="Lato"/>
                <a:sym typeface="Lato"/>
              </a:rPr>
              <a:t>o</a:t>
            </a:r>
            <a:r>
              <a:rPr lang="en" sz="2000" b="1" dirty="0">
                <a:solidFill>
                  <a:srgbClr val="FFFFFF"/>
                </a:solidFill>
                <a:latin typeface="Lato"/>
                <a:ea typeface="Lato"/>
                <a:cs typeface="Lato"/>
                <a:sym typeface="Lato"/>
              </a:rPr>
              <a:t>n behalf of the Climateurope2 project partners</a:t>
            </a:r>
          </a:p>
          <a:p>
            <a:pPr marL="0" lvl="0" indent="0" algn="l" rtl="0">
              <a:lnSpc>
                <a:spcPct val="115000"/>
              </a:lnSpc>
              <a:spcBef>
                <a:spcPts val="0"/>
              </a:spcBef>
              <a:spcAft>
                <a:spcPts val="0"/>
              </a:spcAft>
              <a:buNone/>
            </a:pPr>
            <a:endParaRPr lang="en" sz="2000" b="1" dirty="0">
              <a:solidFill>
                <a:srgbClr val="FFFFFF"/>
              </a:solidFill>
              <a:latin typeface="Lato"/>
              <a:ea typeface="Lato"/>
              <a:cs typeface="Lato"/>
              <a:sym typeface="Lato"/>
            </a:endParaRPr>
          </a:p>
          <a:p>
            <a:pPr>
              <a:lnSpc>
                <a:spcPct val="115000"/>
              </a:lnSpc>
            </a:pPr>
            <a:r>
              <a:rPr lang="en" sz="2000" b="1" dirty="0">
                <a:solidFill>
                  <a:srgbClr val="FFFFFF"/>
                </a:solidFill>
                <a:latin typeface="Lato"/>
                <a:ea typeface="Lato"/>
                <a:cs typeface="Lato"/>
                <a:sym typeface="Lato"/>
              </a:rPr>
              <a:t>22 January 2025</a:t>
            </a:r>
          </a:p>
          <a:p>
            <a:pPr marL="0" lvl="0" indent="0" algn="l" rtl="0">
              <a:lnSpc>
                <a:spcPct val="115000"/>
              </a:lnSpc>
              <a:spcBef>
                <a:spcPts val="0"/>
              </a:spcBef>
              <a:spcAft>
                <a:spcPts val="0"/>
              </a:spcAft>
              <a:buNone/>
            </a:pPr>
            <a:endParaRPr lang="en" sz="2000" b="1" dirty="0">
              <a:solidFill>
                <a:srgbClr val="FFFFFF"/>
              </a:solidFill>
              <a:latin typeface="Lato"/>
              <a:ea typeface="Lato"/>
              <a:cs typeface="Lato"/>
              <a:sym typeface="Lato"/>
            </a:endParaRPr>
          </a:p>
        </p:txBody>
      </p:sp>
      <p:pic>
        <p:nvPicPr>
          <p:cNvPr id="52" name="Google Shape;52;p11"/>
          <p:cNvPicPr preferRelativeResize="0"/>
          <p:nvPr/>
        </p:nvPicPr>
        <p:blipFill>
          <a:blip r:embed="rId4">
            <a:alphaModFix/>
          </a:blip>
          <a:stretch>
            <a:fillRect/>
          </a:stretch>
        </p:blipFill>
        <p:spPr>
          <a:xfrm>
            <a:off x="341750" y="222200"/>
            <a:ext cx="2132900" cy="311450"/>
          </a:xfrm>
          <a:prstGeom prst="rect">
            <a:avLst/>
          </a:prstGeom>
          <a:noFill/>
          <a:ln>
            <a:noFill/>
          </a:ln>
        </p:spPr>
      </p:pic>
      <p:cxnSp>
        <p:nvCxnSpPr>
          <p:cNvPr id="53" name="Google Shape;53;p11"/>
          <p:cNvCxnSpPr/>
          <p:nvPr/>
        </p:nvCxnSpPr>
        <p:spPr>
          <a:xfrm>
            <a:off x="280750" y="583975"/>
            <a:ext cx="8523900" cy="0"/>
          </a:xfrm>
          <a:prstGeom prst="straightConnector1">
            <a:avLst/>
          </a:prstGeom>
          <a:noFill/>
          <a:ln w="19050" cap="flat" cmpd="sng">
            <a:solidFill>
              <a:schemeClr val="lt1"/>
            </a:solidFill>
            <a:prstDash val="solid"/>
            <a:round/>
            <a:headEnd type="none" w="med" len="med"/>
            <a:tailEnd type="none" w="med" len="med"/>
          </a:ln>
        </p:spPr>
      </p:cxnSp>
      <p:sp>
        <p:nvSpPr>
          <p:cNvPr id="56" name="Google Shape;56;p11"/>
          <p:cNvSpPr txBox="1"/>
          <p:nvPr/>
        </p:nvSpPr>
        <p:spPr>
          <a:xfrm>
            <a:off x="865975" y="4660600"/>
            <a:ext cx="6706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solidFill>
                  <a:schemeClr val="dk1"/>
                </a:solidFill>
                <a:highlight>
                  <a:srgbClr val="FFFFFF"/>
                </a:highlight>
                <a:latin typeface="Lato"/>
                <a:ea typeface="Lato"/>
                <a:cs typeface="Lato"/>
                <a:sym typeface="Lato"/>
              </a:rPr>
              <a:t>This project has received funding from the European Union’s Horizon Europe research and innovation programme under grant agreement No 101056933. </a:t>
            </a:r>
            <a:endParaRPr sz="800" i="1">
              <a:solidFill>
                <a:schemeClr val="dk1"/>
              </a:solidFill>
              <a:highlight>
                <a:srgbClr val="FFFFFF"/>
              </a:highlight>
              <a:latin typeface="Lato"/>
              <a:ea typeface="Lato"/>
              <a:cs typeface="Lato"/>
              <a:sym typeface="Lato"/>
            </a:endParaRPr>
          </a:p>
          <a:p>
            <a:pPr marL="0" lvl="0" indent="0" algn="l" rtl="0">
              <a:spcBef>
                <a:spcPts val="0"/>
              </a:spcBef>
              <a:spcAft>
                <a:spcPts val="0"/>
              </a:spcAft>
              <a:buNone/>
            </a:pPr>
            <a:r>
              <a:rPr lang="en" sz="800" i="1">
                <a:solidFill>
                  <a:schemeClr val="dk1"/>
                </a:solidFill>
                <a:latin typeface="Lato"/>
                <a:ea typeface="Lato"/>
                <a:cs typeface="Lato"/>
                <a:sym typeface="Lato"/>
              </a:rPr>
              <a:t>The sole responsibility for the content of this document lies with the Climateurope2  project and does not necessarily reﬂect the opinion of the European Union.</a:t>
            </a:r>
            <a:endParaRPr sz="800" i="1">
              <a:solidFill>
                <a:schemeClr val="dk1"/>
              </a:solidFill>
              <a:latin typeface="Lato"/>
              <a:ea typeface="Lato"/>
              <a:cs typeface="Lato"/>
              <a:sym typeface="Lato"/>
            </a:endParaRPr>
          </a:p>
        </p:txBody>
      </p:sp>
      <p:pic>
        <p:nvPicPr>
          <p:cNvPr id="57" name="Google Shape;57;p11"/>
          <p:cNvPicPr preferRelativeResize="0"/>
          <p:nvPr/>
        </p:nvPicPr>
        <p:blipFill>
          <a:blip r:embed="rId5">
            <a:alphaModFix/>
          </a:blip>
          <a:stretch>
            <a:fillRect/>
          </a:stretch>
        </p:blipFill>
        <p:spPr>
          <a:xfrm>
            <a:off x="469826" y="4734425"/>
            <a:ext cx="415200" cy="276800"/>
          </a:xfrm>
          <a:prstGeom prst="rect">
            <a:avLst/>
          </a:prstGeom>
          <a:noFill/>
          <a:ln>
            <a:noFill/>
          </a:ln>
        </p:spPr>
      </p:pic>
      <p:pic>
        <p:nvPicPr>
          <p:cNvPr id="2" name="Picture 1">
            <a:extLst>
              <a:ext uri="{FF2B5EF4-FFF2-40B4-BE49-F238E27FC236}">
                <a16:creationId xmlns:a16="http://schemas.microsoft.com/office/drawing/2014/main" id="{383796FD-156D-EE1C-D337-53F402BFD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1893" y="4200264"/>
            <a:ext cx="1021164" cy="422081"/>
          </a:xfrm>
          <a:prstGeom prst="rect">
            <a:avLst/>
          </a:prstGeom>
        </p:spPr>
      </p:pic>
      <p:pic>
        <p:nvPicPr>
          <p:cNvPr id="7" name="Picture 6" descr="A close-up of a sign&#10;&#10;Description automatically generated">
            <a:extLst>
              <a:ext uri="{FF2B5EF4-FFF2-40B4-BE49-F238E27FC236}">
                <a16:creationId xmlns:a16="http://schemas.microsoft.com/office/drawing/2014/main" id="{45F46BE9-06EF-1560-5DB4-1D955E3F6898}"/>
              </a:ext>
            </a:extLst>
          </p:cNvPr>
          <p:cNvPicPr>
            <a:picLocks noChangeAspect="1"/>
          </p:cNvPicPr>
          <p:nvPr/>
        </p:nvPicPr>
        <p:blipFill>
          <a:blip r:embed="rId7"/>
          <a:stretch>
            <a:fillRect/>
          </a:stretch>
        </p:blipFill>
        <p:spPr>
          <a:xfrm>
            <a:off x="6703707" y="4274748"/>
            <a:ext cx="1377244" cy="344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A8A5FFA2-743C-8BF2-BB41-67D0D0F77C6D}"/>
            </a:ext>
          </a:extLst>
        </p:cNvPr>
        <p:cNvGrpSpPr/>
        <p:nvPr/>
      </p:nvGrpSpPr>
      <p:grpSpPr>
        <a:xfrm>
          <a:off x="0" y="0"/>
          <a:ext cx="0" cy="0"/>
          <a:chOff x="0" y="0"/>
          <a:chExt cx="0" cy="0"/>
        </a:xfrm>
      </p:grpSpPr>
      <p:pic>
        <p:nvPicPr>
          <p:cNvPr id="71" name="Google Shape;71;p13">
            <a:extLst>
              <a:ext uri="{FF2B5EF4-FFF2-40B4-BE49-F238E27FC236}">
                <a16:creationId xmlns:a16="http://schemas.microsoft.com/office/drawing/2014/main" id="{0ED23AB9-BE3E-A40E-D1BA-B7255B4755A7}"/>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a:extLst>
              <a:ext uri="{FF2B5EF4-FFF2-40B4-BE49-F238E27FC236}">
                <a16:creationId xmlns:a16="http://schemas.microsoft.com/office/drawing/2014/main" id="{9C6C151E-E1C8-31E4-9C6E-399584686B2D}"/>
              </a:ext>
            </a:extLst>
          </p:cNvPr>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services components</a:t>
            </a:r>
            <a:endParaRPr sz="3680" b="1" dirty="0">
              <a:solidFill>
                <a:srgbClr val="0034BE"/>
              </a:solidFill>
              <a:latin typeface="Lato"/>
              <a:ea typeface="Lato"/>
              <a:cs typeface="Lato"/>
              <a:sym typeface="Lato"/>
            </a:endParaRPr>
          </a:p>
        </p:txBody>
      </p:sp>
      <p:pic>
        <p:nvPicPr>
          <p:cNvPr id="75" name="Google Shape;75;p13">
            <a:extLst>
              <a:ext uri="{FF2B5EF4-FFF2-40B4-BE49-F238E27FC236}">
                <a16:creationId xmlns:a16="http://schemas.microsoft.com/office/drawing/2014/main" id="{C13F8B7E-E3D1-20A8-F629-C4489005522B}"/>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Diagram of a diagram showing the climate services components&#10;&#10;Description automatically generated">
            <a:extLst>
              <a:ext uri="{FF2B5EF4-FFF2-40B4-BE49-F238E27FC236}">
                <a16:creationId xmlns:a16="http://schemas.microsoft.com/office/drawing/2014/main" id="{D19E7877-E376-652D-66B9-78543779824D}"/>
              </a:ext>
            </a:extLst>
          </p:cNvPr>
          <p:cNvPicPr>
            <a:picLocks noChangeAspect="1"/>
          </p:cNvPicPr>
          <p:nvPr/>
        </p:nvPicPr>
        <p:blipFill rotWithShape="1">
          <a:blip r:embed="rId5"/>
          <a:srcRect t="22702" b="22006"/>
          <a:stretch/>
        </p:blipFill>
        <p:spPr>
          <a:xfrm>
            <a:off x="7434" y="1694986"/>
            <a:ext cx="9144000" cy="2844000"/>
          </a:xfrm>
          <a:prstGeom prst="rect">
            <a:avLst/>
          </a:prstGeom>
        </p:spPr>
      </p:pic>
      <p:grpSp>
        <p:nvGrpSpPr>
          <p:cNvPr id="8" name="Group 7">
            <a:extLst>
              <a:ext uri="{FF2B5EF4-FFF2-40B4-BE49-F238E27FC236}">
                <a16:creationId xmlns:a16="http://schemas.microsoft.com/office/drawing/2014/main" id="{52B1E415-865E-2082-447E-F39663C85560}"/>
              </a:ext>
            </a:extLst>
          </p:cNvPr>
          <p:cNvGrpSpPr/>
          <p:nvPr/>
        </p:nvGrpSpPr>
        <p:grpSpPr>
          <a:xfrm>
            <a:off x="5294290" y="3131263"/>
            <a:ext cx="3724067" cy="1511342"/>
            <a:chOff x="289521" y="1657647"/>
            <a:chExt cx="3724067" cy="1511342"/>
          </a:xfrm>
        </p:grpSpPr>
        <p:sp>
          <p:nvSpPr>
            <p:cNvPr id="2" name="Google Shape;965;g30f41029262_9_259">
              <a:extLst>
                <a:ext uri="{FF2B5EF4-FFF2-40B4-BE49-F238E27FC236}">
                  <a16:creationId xmlns:a16="http://schemas.microsoft.com/office/drawing/2014/main" id="{DF46DB3A-E540-45D9-4EA9-D49B542668EF}"/>
                </a:ext>
              </a:extLst>
            </p:cNvPr>
            <p:cNvSpPr/>
            <p:nvPr/>
          </p:nvSpPr>
          <p:spPr>
            <a:xfrm>
              <a:off x="289521" y="1657647"/>
              <a:ext cx="3724067" cy="1511342"/>
            </a:xfrm>
            <a:prstGeom prst="roundRect">
              <a:avLst>
                <a:gd name="adj" fmla="val 12150"/>
              </a:avLst>
            </a:prstGeom>
            <a:solidFill>
              <a:srgbClr val="CEE5A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ato"/>
                <a:buNone/>
              </a:pPr>
              <a:endParaRPr sz="1000" b="0" i="0" u="none" strike="noStrike" cap="none">
                <a:solidFill>
                  <a:srgbClr val="B0CDE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7" name="Google Shape;966;g30f41029262_9_259">
              <a:extLst>
                <a:ext uri="{FF2B5EF4-FFF2-40B4-BE49-F238E27FC236}">
                  <a16:creationId xmlns:a16="http://schemas.microsoft.com/office/drawing/2014/main" id="{D29A58E3-5985-56E6-051A-D66CDC73FC27}"/>
                </a:ext>
              </a:extLst>
            </p:cNvPr>
            <p:cNvSpPr txBox="1"/>
            <p:nvPr/>
          </p:nvSpPr>
          <p:spPr>
            <a:xfrm>
              <a:off x="366665" y="1741799"/>
              <a:ext cx="3646923" cy="1338798"/>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21D61"/>
                </a:buClr>
                <a:buSzPts val="14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Completeness of stakeholder mapping and methodologies to integrate all voices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4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Application of knowledge co-production methods </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4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Transparency on the scope of the service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4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Knowledge brokerage, literacy, and diversity of communication channels to ensure awareness of services</a:t>
              </a:r>
              <a:endParaRPr sz="1000" dirty="0">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313389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DB01DD3-B9F3-B537-078C-57270B561789}"/>
            </a:ext>
          </a:extLst>
        </p:cNvPr>
        <p:cNvGrpSpPr/>
        <p:nvPr/>
      </p:nvGrpSpPr>
      <p:grpSpPr>
        <a:xfrm>
          <a:off x="0" y="0"/>
          <a:ext cx="0" cy="0"/>
          <a:chOff x="0" y="0"/>
          <a:chExt cx="0" cy="0"/>
        </a:xfrm>
      </p:grpSpPr>
      <p:pic>
        <p:nvPicPr>
          <p:cNvPr id="71" name="Google Shape;71;p13">
            <a:extLst>
              <a:ext uri="{FF2B5EF4-FFF2-40B4-BE49-F238E27FC236}">
                <a16:creationId xmlns:a16="http://schemas.microsoft.com/office/drawing/2014/main" id="{993FA47D-C9F1-DD3B-9BF6-4404BF2E5148}"/>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a:extLst>
              <a:ext uri="{FF2B5EF4-FFF2-40B4-BE49-F238E27FC236}">
                <a16:creationId xmlns:a16="http://schemas.microsoft.com/office/drawing/2014/main" id="{6AB19525-4A50-8457-7CE3-39483A659901}"/>
              </a:ext>
            </a:extLst>
          </p:cNvPr>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services components</a:t>
            </a:r>
            <a:endParaRPr sz="3680" b="1" dirty="0">
              <a:solidFill>
                <a:srgbClr val="0034BE"/>
              </a:solidFill>
              <a:latin typeface="Lato"/>
              <a:ea typeface="Lato"/>
              <a:cs typeface="Lato"/>
              <a:sym typeface="Lato"/>
            </a:endParaRPr>
          </a:p>
        </p:txBody>
      </p:sp>
      <p:pic>
        <p:nvPicPr>
          <p:cNvPr id="75" name="Google Shape;75;p13">
            <a:extLst>
              <a:ext uri="{FF2B5EF4-FFF2-40B4-BE49-F238E27FC236}">
                <a16:creationId xmlns:a16="http://schemas.microsoft.com/office/drawing/2014/main" id="{E874CAC5-5937-F4DE-26E1-EEBE99E36E2C}"/>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Diagram of a diagram showing the climate services components&#10;&#10;Description automatically generated">
            <a:extLst>
              <a:ext uri="{FF2B5EF4-FFF2-40B4-BE49-F238E27FC236}">
                <a16:creationId xmlns:a16="http://schemas.microsoft.com/office/drawing/2014/main" id="{D94D19FA-99B1-AA2D-51B3-19B8D785969E}"/>
              </a:ext>
            </a:extLst>
          </p:cNvPr>
          <p:cNvPicPr>
            <a:picLocks noChangeAspect="1"/>
          </p:cNvPicPr>
          <p:nvPr/>
        </p:nvPicPr>
        <p:blipFill rotWithShape="1">
          <a:blip r:embed="rId5"/>
          <a:srcRect t="22702" b="22006"/>
          <a:stretch/>
        </p:blipFill>
        <p:spPr>
          <a:xfrm>
            <a:off x="7434" y="1694986"/>
            <a:ext cx="9144000" cy="2844000"/>
          </a:xfrm>
          <a:prstGeom prst="rect">
            <a:avLst/>
          </a:prstGeom>
        </p:spPr>
      </p:pic>
      <p:grpSp>
        <p:nvGrpSpPr>
          <p:cNvPr id="8" name="Group 7">
            <a:extLst>
              <a:ext uri="{FF2B5EF4-FFF2-40B4-BE49-F238E27FC236}">
                <a16:creationId xmlns:a16="http://schemas.microsoft.com/office/drawing/2014/main" id="{BD050E09-6113-13FC-313A-4A4BE4563EFC}"/>
              </a:ext>
            </a:extLst>
          </p:cNvPr>
          <p:cNvGrpSpPr/>
          <p:nvPr/>
        </p:nvGrpSpPr>
        <p:grpSpPr>
          <a:xfrm>
            <a:off x="5231015" y="1157762"/>
            <a:ext cx="3891591" cy="2611518"/>
            <a:chOff x="296501" y="1246168"/>
            <a:chExt cx="3891591" cy="2903528"/>
          </a:xfrm>
        </p:grpSpPr>
        <p:sp>
          <p:nvSpPr>
            <p:cNvPr id="2" name="Google Shape;975;g30f41029262_9_268">
              <a:extLst>
                <a:ext uri="{FF2B5EF4-FFF2-40B4-BE49-F238E27FC236}">
                  <a16:creationId xmlns:a16="http://schemas.microsoft.com/office/drawing/2014/main" id="{E788834E-1928-B470-4C14-8C4290433118}"/>
                </a:ext>
              </a:extLst>
            </p:cNvPr>
            <p:cNvSpPr/>
            <p:nvPr/>
          </p:nvSpPr>
          <p:spPr>
            <a:xfrm>
              <a:off x="296501" y="1246168"/>
              <a:ext cx="3891591" cy="2903528"/>
            </a:xfrm>
            <a:prstGeom prst="roundRect">
              <a:avLst>
                <a:gd name="adj" fmla="val 12150"/>
              </a:avLst>
            </a:prstGeom>
            <a:solidFill>
              <a:srgbClr val="CAEAD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ato"/>
                <a:buNone/>
              </a:pPr>
              <a:endParaRPr sz="1400" b="0" i="0" u="none" strike="noStrike" cap="none">
                <a:solidFill>
                  <a:srgbClr val="B0CDE2"/>
                </a:solidFill>
                <a:latin typeface="Lato"/>
                <a:ea typeface="Lato"/>
                <a:cs typeface="Lato"/>
                <a:sym typeface="Lato"/>
              </a:endParaRPr>
            </a:p>
          </p:txBody>
        </p:sp>
        <p:sp>
          <p:nvSpPr>
            <p:cNvPr id="7" name="Google Shape;976;g30f41029262_9_268">
              <a:extLst>
                <a:ext uri="{FF2B5EF4-FFF2-40B4-BE49-F238E27FC236}">
                  <a16:creationId xmlns:a16="http://schemas.microsoft.com/office/drawing/2014/main" id="{BF7B7C68-9361-CDFA-122A-A5D0BED2BF46}"/>
                </a:ext>
              </a:extLst>
            </p:cNvPr>
            <p:cNvSpPr txBox="1"/>
            <p:nvPr/>
          </p:nvSpPr>
          <p:spPr>
            <a:xfrm>
              <a:off x="393825" y="1310488"/>
              <a:ext cx="3794267" cy="2569904"/>
            </a:xfrm>
            <a:prstGeom prst="rect">
              <a:avLst/>
            </a:prstGeom>
            <a:noFill/>
            <a:ln>
              <a:noFill/>
            </a:ln>
          </p:spPr>
          <p:txBody>
            <a:bodyPr spcFirstLastPara="1" wrap="square" lIns="68575" tIns="34275" rIns="68575" bIns="34275" anchor="t" anchorCtr="0">
              <a:spAutoFit/>
            </a:bodyPr>
            <a:lstStyle/>
            <a:p>
              <a:pPr marL="215900" marR="0" lvl="0" indent="-222250" algn="l" rtl="0">
                <a:lnSpc>
                  <a:spcPct val="100000"/>
                </a:lnSpc>
                <a:spcBef>
                  <a:spcPts val="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FAIR principles (Findable, Accessible, Interoperable and Reusable) for any kind of digital data</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Storylines/narratives approach usage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Provenance, traceability of climate and other data, information, and knowledge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Accuracy specifications and uncertainties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Degree of completeness/use/consideration of multiple types, sources, and systems of knowledge and their integration</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Data and processes quality control and assurance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File and metadata formats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22250" algn="l" rtl="0">
                <a:lnSpc>
                  <a:spcPct val="100000"/>
                </a:lnSpc>
                <a:spcBef>
                  <a:spcPts val="900"/>
                </a:spcBef>
                <a:spcAft>
                  <a:spcPts val="0"/>
                </a:spcAft>
                <a:buClr>
                  <a:srgbClr val="021D61"/>
                </a:buClr>
                <a:buSzPts val="11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Backwards compatibility</a:t>
              </a:r>
              <a:endParaRPr sz="1000" dirty="0">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39150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9F361905-29AF-D093-2A59-88DFCEE149BF}"/>
            </a:ext>
          </a:extLst>
        </p:cNvPr>
        <p:cNvGrpSpPr/>
        <p:nvPr/>
      </p:nvGrpSpPr>
      <p:grpSpPr>
        <a:xfrm>
          <a:off x="0" y="0"/>
          <a:ext cx="0" cy="0"/>
          <a:chOff x="0" y="0"/>
          <a:chExt cx="0" cy="0"/>
        </a:xfrm>
      </p:grpSpPr>
      <p:pic>
        <p:nvPicPr>
          <p:cNvPr id="71" name="Google Shape;71;p13">
            <a:extLst>
              <a:ext uri="{FF2B5EF4-FFF2-40B4-BE49-F238E27FC236}">
                <a16:creationId xmlns:a16="http://schemas.microsoft.com/office/drawing/2014/main" id="{23DC1A07-18CB-60DC-0401-A030ABA887BF}"/>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a:extLst>
              <a:ext uri="{FF2B5EF4-FFF2-40B4-BE49-F238E27FC236}">
                <a16:creationId xmlns:a16="http://schemas.microsoft.com/office/drawing/2014/main" id="{C3D1993F-B04A-7490-B60C-573AF660495E}"/>
              </a:ext>
            </a:extLst>
          </p:cNvPr>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services components</a:t>
            </a:r>
            <a:endParaRPr sz="3680" b="1" dirty="0">
              <a:solidFill>
                <a:srgbClr val="0034BE"/>
              </a:solidFill>
              <a:latin typeface="Lato"/>
              <a:ea typeface="Lato"/>
              <a:cs typeface="Lato"/>
              <a:sym typeface="Lato"/>
            </a:endParaRPr>
          </a:p>
        </p:txBody>
      </p:sp>
      <p:pic>
        <p:nvPicPr>
          <p:cNvPr id="75" name="Google Shape;75;p13">
            <a:extLst>
              <a:ext uri="{FF2B5EF4-FFF2-40B4-BE49-F238E27FC236}">
                <a16:creationId xmlns:a16="http://schemas.microsoft.com/office/drawing/2014/main" id="{546A48AB-05EB-8F00-DFB9-C3B6FB0CB4A3}"/>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Diagram of a diagram showing the climate services components&#10;&#10;Description automatically generated">
            <a:extLst>
              <a:ext uri="{FF2B5EF4-FFF2-40B4-BE49-F238E27FC236}">
                <a16:creationId xmlns:a16="http://schemas.microsoft.com/office/drawing/2014/main" id="{499CEB74-AD77-5027-0D44-94269E996513}"/>
              </a:ext>
            </a:extLst>
          </p:cNvPr>
          <p:cNvPicPr>
            <a:picLocks noChangeAspect="1"/>
          </p:cNvPicPr>
          <p:nvPr/>
        </p:nvPicPr>
        <p:blipFill rotWithShape="1">
          <a:blip r:embed="rId5"/>
          <a:srcRect t="22702" b="22006"/>
          <a:stretch/>
        </p:blipFill>
        <p:spPr>
          <a:xfrm>
            <a:off x="7434" y="1694986"/>
            <a:ext cx="9144000" cy="2844000"/>
          </a:xfrm>
          <a:prstGeom prst="rect">
            <a:avLst/>
          </a:prstGeom>
        </p:spPr>
      </p:pic>
      <p:grpSp>
        <p:nvGrpSpPr>
          <p:cNvPr id="8" name="Group 7">
            <a:extLst>
              <a:ext uri="{FF2B5EF4-FFF2-40B4-BE49-F238E27FC236}">
                <a16:creationId xmlns:a16="http://schemas.microsoft.com/office/drawing/2014/main" id="{99394875-3A4A-8377-AE17-D21BB8C5AA00}"/>
              </a:ext>
            </a:extLst>
          </p:cNvPr>
          <p:cNvGrpSpPr/>
          <p:nvPr/>
        </p:nvGrpSpPr>
        <p:grpSpPr>
          <a:xfrm>
            <a:off x="80117" y="1149475"/>
            <a:ext cx="3668227" cy="2321326"/>
            <a:chOff x="289521" y="1601807"/>
            <a:chExt cx="3668227" cy="2321326"/>
          </a:xfrm>
        </p:grpSpPr>
        <p:sp>
          <p:nvSpPr>
            <p:cNvPr id="2" name="Google Shape;985;g30f41029262_9_277">
              <a:extLst>
                <a:ext uri="{FF2B5EF4-FFF2-40B4-BE49-F238E27FC236}">
                  <a16:creationId xmlns:a16="http://schemas.microsoft.com/office/drawing/2014/main" id="{FC1981B1-BC7B-89A3-4604-35CF7C759E8B}"/>
                </a:ext>
              </a:extLst>
            </p:cNvPr>
            <p:cNvSpPr/>
            <p:nvPr/>
          </p:nvSpPr>
          <p:spPr>
            <a:xfrm>
              <a:off x="289521" y="1601807"/>
              <a:ext cx="3354119" cy="2321326"/>
            </a:xfrm>
            <a:prstGeom prst="roundRect">
              <a:avLst>
                <a:gd name="adj" fmla="val 12150"/>
              </a:avLst>
            </a:prstGeom>
            <a:solidFill>
              <a:srgbClr val="8ADBC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ato"/>
                <a:buNone/>
              </a:pPr>
              <a:endParaRPr sz="1000" b="0" u="none" strike="noStrike" cap="none">
                <a:solidFill>
                  <a:srgbClr val="B0CDE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7" name="Google Shape;986;g30f41029262_9_277">
              <a:extLst>
                <a:ext uri="{FF2B5EF4-FFF2-40B4-BE49-F238E27FC236}">
                  <a16:creationId xmlns:a16="http://schemas.microsoft.com/office/drawing/2014/main" id="{C36BAA65-9449-2B45-5125-2CA8F4C76BA8}"/>
                </a:ext>
              </a:extLst>
            </p:cNvPr>
            <p:cNvSpPr txBox="1"/>
            <p:nvPr/>
          </p:nvSpPr>
          <p:spPr>
            <a:xfrm>
              <a:off x="407408" y="1661006"/>
              <a:ext cx="3550340" cy="2262127"/>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Knowledge brokerage, literacy, and diversity of communication channels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Accessibility of the climate service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Visualisation</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Timeliness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Accountability/feedback processes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Reflexiveness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Conducive to open science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Auditability and certifiability </a:t>
              </a:r>
              <a:endParaRPr sz="1000" dirty="0">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06229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31a28896d16_1_0"/>
          <p:cNvPicPr preferRelativeResize="0"/>
          <p:nvPr/>
        </p:nvPicPr>
        <p:blipFill rotWithShape="1">
          <a:blip r:embed="rId3">
            <a:alphaModFix/>
          </a:blip>
          <a:srcRect b="93723"/>
          <a:stretch/>
        </p:blipFill>
        <p:spPr>
          <a:xfrm>
            <a:off x="-31275" y="0"/>
            <a:ext cx="9175274" cy="325675"/>
          </a:xfrm>
          <a:prstGeom prst="rect">
            <a:avLst/>
          </a:prstGeom>
          <a:noFill/>
          <a:ln>
            <a:noFill/>
          </a:ln>
        </p:spPr>
      </p:pic>
      <p:pic>
        <p:nvPicPr>
          <p:cNvPr id="139" name="Google Shape;139;g31a28896d16_1_0"/>
          <p:cNvPicPr preferRelativeResize="0"/>
          <p:nvPr/>
        </p:nvPicPr>
        <p:blipFill rotWithShape="1">
          <a:blip r:embed="rId4">
            <a:alphaModFix/>
          </a:blip>
          <a:srcRect/>
          <a:stretch/>
        </p:blipFill>
        <p:spPr>
          <a:xfrm>
            <a:off x="449150" y="49953"/>
            <a:ext cx="1120525" cy="224750"/>
          </a:xfrm>
          <a:prstGeom prst="rect">
            <a:avLst/>
          </a:prstGeom>
          <a:noFill/>
          <a:ln>
            <a:noFill/>
          </a:ln>
        </p:spPr>
      </p:pic>
      <p:graphicFrame>
        <p:nvGraphicFramePr>
          <p:cNvPr id="140" name="Google Shape;140;g31a28896d16_1_0"/>
          <p:cNvGraphicFramePr/>
          <p:nvPr>
            <p:extLst>
              <p:ext uri="{D42A27DB-BD31-4B8C-83A1-F6EECF244321}">
                <p14:modId xmlns:p14="http://schemas.microsoft.com/office/powerpoint/2010/main" val="4078539687"/>
              </p:ext>
            </p:extLst>
          </p:nvPr>
        </p:nvGraphicFramePr>
        <p:xfrm>
          <a:off x="88950" y="399575"/>
          <a:ext cx="8990975" cy="4607825"/>
        </p:xfrm>
        <a:graphic>
          <a:graphicData uri="http://schemas.openxmlformats.org/drawingml/2006/table">
            <a:tbl>
              <a:tblPr>
                <a:noFill/>
              </a:tblPr>
              <a:tblGrid>
                <a:gridCol w="1409825">
                  <a:extLst>
                    <a:ext uri="{9D8B030D-6E8A-4147-A177-3AD203B41FA5}">
                      <a16:colId xmlns:a16="http://schemas.microsoft.com/office/drawing/2014/main" val="20000"/>
                    </a:ext>
                  </a:extLst>
                </a:gridCol>
                <a:gridCol w="3700750">
                  <a:extLst>
                    <a:ext uri="{9D8B030D-6E8A-4147-A177-3AD203B41FA5}">
                      <a16:colId xmlns:a16="http://schemas.microsoft.com/office/drawing/2014/main" val="20001"/>
                    </a:ext>
                  </a:extLst>
                </a:gridCol>
                <a:gridCol w="3880400">
                  <a:extLst>
                    <a:ext uri="{9D8B030D-6E8A-4147-A177-3AD203B41FA5}">
                      <a16:colId xmlns:a16="http://schemas.microsoft.com/office/drawing/2014/main" val="20002"/>
                    </a:ext>
                  </a:extLst>
                </a:gridCol>
              </a:tblGrid>
              <a:tr h="424800">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b="1" dirty="0"/>
                        <a:t>Metadata, format and vocabulary</a:t>
                      </a:r>
                      <a:endParaRPr b="1" dirty="0"/>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solidFill>
                  </a:tcPr>
                </a:tc>
                <a:tc>
                  <a:txBody>
                    <a:bodyPr/>
                    <a:lstStyle/>
                    <a:p>
                      <a:pPr marL="0" lvl="0" indent="0" algn="ctr" rtl="0">
                        <a:spcBef>
                          <a:spcPts val="0"/>
                        </a:spcBef>
                        <a:spcAft>
                          <a:spcPts val="0"/>
                        </a:spcAft>
                        <a:buNone/>
                      </a:pPr>
                      <a:r>
                        <a:rPr lang="en-US" b="1"/>
                        <a:t>Provenance</a:t>
                      </a:r>
                      <a:endParaRPr b="1"/>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solidFill>
                  </a:tcPr>
                </a:tc>
                <a:extLst>
                  <a:ext uri="{0D108BD9-81ED-4DB2-BD59-A6C34878D82A}">
                    <a16:rowId xmlns:a16="http://schemas.microsoft.com/office/drawing/2014/main" val="10000"/>
                  </a:ext>
                </a:extLst>
              </a:tr>
              <a:tr h="522875">
                <a:tc>
                  <a:txBody>
                    <a:bodyPr/>
                    <a:lstStyle/>
                    <a:p>
                      <a:pPr marL="0" lvl="0" indent="0" algn="l" rtl="0">
                        <a:spcBef>
                          <a:spcPts val="0"/>
                        </a:spcBef>
                        <a:spcAft>
                          <a:spcPts val="0"/>
                        </a:spcAft>
                        <a:buNone/>
                      </a:pPr>
                      <a:r>
                        <a:rPr lang="en-US" sz="1300"/>
                        <a:t>Definition</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000">
                          <a:latin typeface="Lato"/>
                          <a:ea typeface="Lato"/>
                          <a:cs typeface="Lato"/>
                          <a:sym typeface="Lato"/>
                        </a:rPr>
                        <a:t>Data about data, including descriptions, applicability, ownership, access paths, rights and volatility.</a:t>
                      </a:r>
                      <a:endParaRPr sz="100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50449"/>
                      </a:srgbClr>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Allows to document and track the origins and history of data, information, and processes.</a:t>
                      </a: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alpha val="63180"/>
                      </a:srgbClr>
                    </a:solidFill>
                  </a:tcPr>
                </a:tc>
                <a:extLst>
                  <a:ext uri="{0D108BD9-81ED-4DB2-BD59-A6C34878D82A}">
                    <a16:rowId xmlns:a16="http://schemas.microsoft.com/office/drawing/2014/main" val="10001"/>
                  </a:ext>
                </a:extLst>
              </a:tr>
              <a:tr h="3137275">
                <a:tc>
                  <a:txBody>
                    <a:bodyPr/>
                    <a:lstStyle/>
                    <a:p>
                      <a:pPr marL="0" lvl="0" indent="0" algn="l" rtl="0">
                        <a:spcBef>
                          <a:spcPts val="0"/>
                        </a:spcBef>
                        <a:spcAft>
                          <a:spcPts val="0"/>
                        </a:spcAft>
                        <a:buNone/>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Key insights</a:t>
                      </a:r>
                      <a:r>
                        <a:rPr lang="en-US" sz="1300"/>
                        <a:t> so far …</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dirty="0">
                          <a:latin typeface="Lato"/>
                          <a:ea typeface="Lato"/>
                          <a:cs typeface="Lato"/>
                          <a:sym typeface="Lato"/>
                        </a:rPr>
                        <a:t>Key actors in climate services have identified metadata best practices in connection with data and software.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Several communities have developed metadata, format and vocabulary conventions.</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Findable (F), Accessible (A), Interoperable (I) and Reusable (R) principles apply to both data and software and should apply to the whole life cycle.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The evolution of formats, vocabularies and metadata is usually not backwards compatible.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The link between data and metadata should be always preserved.</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Metadata readability must be ensured for both humans and machines.</a:t>
                      </a:r>
                      <a:endParaRPr sz="1000" dirty="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68640"/>
                      </a:srgbClr>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Provenance provision is demanding, but is a key component in traceability, transparency and comparability. </a:t>
                      </a: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WMO is updating their Climate Data Management Specifications to include requirements for a provenance management system.</a:t>
                      </a: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Non-domain specific recommendations on how to represent provenance information are provided by the World Wide Web Consortium. </a:t>
                      </a: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 range of provenance schemes  is used in the climate services community, but there is no unique globally adopted scheme. </a:t>
                      </a: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None/>
                      </a:pPr>
                      <a:r>
                        <a:rPr lang="en-US" sz="1000">
                          <a:solidFill>
                            <a:schemeClr val="dk1"/>
                          </a:solidFill>
                          <a:latin typeface="Lato"/>
                          <a:ea typeface="Lato"/>
                          <a:cs typeface="Lato"/>
                          <a:sym typeface="Lato"/>
                        </a:rPr>
                        <a:t>The use of Persistent Identifiers is widely recommended.</a:t>
                      </a: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alpha val="85450"/>
                      </a:srgbClr>
                    </a:solidFill>
                  </a:tcPr>
                </a:tc>
                <a:extLst>
                  <a:ext uri="{0D108BD9-81ED-4DB2-BD59-A6C34878D82A}">
                    <a16:rowId xmlns:a16="http://schemas.microsoft.com/office/drawing/2014/main" val="10002"/>
                  </a:ext>
                </a:extLst>
              </a:tr>
              <a:tr h="522875">
                <a:tc>
                  <a:txBody>
                    <a:bodyPr/>
                    <a:lstStyle/>
                    <a:p>
                      <a:pPr marL="0" lvl="0" indent="0" algn="l" rtl="0">
                        <a:spcBef>
                          <a:spcPts val="0"/>
                        </a:spcBef>
                        <a:spcAft>
                          <a:spcPts val="0"/>
                        </a:spcAft>
                        <a:buNone/>
                      </a:pPr>
                      <a:r>
                        <a:rPr lang="en-US" sz="1300"/>
                        <a:t>Working on …</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000" dirty="0">
                          <a:latin typeface="Lato"/>
                          <a:ea typeface="Lato"/>
                          <a:cs typeface="Lato"/>
                          <a:sym typeface="Lato"/>
                        </a:rPr>
                        <a:t>How general data management practices differ across sectors.</a:t>
                      </a:r>
                      <a:endParaRPr sz="1000" dirty="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50449"/>
                      </a:srgbClr>
                    </a:solidFill>
                  </a:tcPr>
                </a:tc>
                <a:tc>
                  <a:txBody>
                    <a:bodyPr/>
                    <a:lstStyle/>
                    <a:p>
                      <a:pPr marL="0" lvl="0" indent="0" algn="l" rtl="0">
                        <a:spcBef>
                          <a:spcPts val="0"/>
                        </a:spcBef>
                        <a:spcAft>
                          <a:spcPts val="0"/>
                        </a:spcAft>
                        <a:buNone/>
                      </a:pPr>
                      <a:r>
                        <a:rPr lang="en-US" sz="1000" dirty="0">
                          <a:solidFill>
                            <a:schemeClr val="dk1"/>
                          </a:solidFill>
                          <a:latin typeface="Lato"/>
                          <a:ea typeface="Lato"/>
                          <a:cs typeface="Lato"/>
                          <a:sym typeface="Lato"/>
                        </a:rPr>
                        <a:t>Collecting evidence for a </a:t>
                      </a:r>
                      <a:r>
                        <a:rPr lang="en-US" sz="1000" i="1" dirty="0">
                          <a:solidFill>
                            <a:schemeClr val="dk1"/>
                          </a:solidFill>
                          <a:latin typeface="Lato"/>
                          <a:ea typeface="Lato"/>
                          <a:cs typeface="Lato"/>
                          <a:sym typeface="Lato"/>
                        </a:rPr>
                        <a:t>must have </a:t>
                      </a:r>
                      <a:r>
                        <a:rPr lang="en-US" sz="1000" dirty="0">
                          <a:solidFill>
                            <a:schemeClr val="dk1"/>
                          </a:solidFill>
                          <a:latin typeface="Lato"/>
                          <a:ea typeface="Lato"/>
                          <a:cs typeface="Lato"/>
                          <a:sym typeface="Lato"/>
                        </a:rPr>
                        <a:t>regarding Persistent Identifiers and provenance models.</a:t>
                      </a:r>
                      <a:endParaRPr dirty="0"/>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alpha val="6318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pic>
        <p:nvPicPr>
          <p:cNvPr id="145" name="Google Shape;145;g31a28896d16_1_18"/>
          <p:cNvPicPr preferRelativeResize="0"/>
          <p:nvPr/>
        </p:nvPicPr>
        <p:blipFill rotWithShape="1">
          <a:blip r:embed="rId3">
            <a:alphaModFix/>
          </a:blip>
          <a:srcRect b="93723"/>
          <a:stretch/>
        </p:blipFill>
        <p:spPr>
          <a:xfrm>
            <a:off x="-31275" y="0"/>
            <a:ext cx="9175274" cy="325675"/>
          </a:xfrm>
          <a:prstGeom prst="rect">
            <a:avLst/>
          </a:prstGeom>
          <a:noFill/>
          <a:ln>
            <a:noFill/>
          </a:ln>
        </p:spPr>
      </p:pic>
      <p:pic>
        <p:nvPicPr>
          <p:cNvPr id="146" name="Google Shape;146;g31a28896d16_1_18"/>
          <p:cNvPicPr preferRelativeResize="0"/>
          <p:nvPr/>
        </p:nvPicPr>
        <p:blipFill rotWithShape="1">
          <a:blip r:embed="rId4">
            <a:alphaModFix/>
          </a:blip>
          <a:srcRect/>
          <a:stretch/>
        </p:blipFill>
        <p:spPr>
          <a:xfrm>
            <a:off x="449150" y="49953"/>
            <a:ext cx="1120525" cy="224750"/>
          </a:xfrm>
          <a:prstGeom prst="rect">
            <a:avLst/>
          </a:prstGeom>
          <a:noFill/>
          <a:ln>
            <a:noFill/>
          </a:ln>
        </p:spPr>
      </p:pic>
      <p:graphicFrame>
        <p:nvGraphicFramePr>
          <p:cNvPr id="147" name="Google Shape;147;g31a28896d16_1_18"/>
          <p:cNvGraphicFramePr/>
          <p:nvPr>
            <p:extLst>
              <p:ext uri="{D42A27DB-BD31-4B8C-83A1-F6EECF244321}">
                <p14:modId xmlns:p14="http://schemas.microsoft.com/office/powerpoint/2010/main" val="4179417893"/>
              </p:ext>
            </p:extLst>
          </p:nvPr>
        </p:nvGraphicFramePr>
        <p:xfrm>
          <a:off x="88950" y="322795"/>
          <a:ext cx="8990975" cy="7040760"/>
        </p:xfrm>
        <a:graphic>
          <a:graphicData uri="http://schemas.openxmlformats.org/drawingml/2006/table">
            <a:tbl>
              <a:tblPr>
                <a:noFill/>
              </a:tblPr>
              <a:tblGrid>
                <a:gridCol w="1409825">
                  <a:extLst>
                    <a:ext uri="{9D8B030D-6E8A-4147-A177-3AD203B41FA5}">
                      <a16:colId xmlns:a16="http://schemas.microsoft.com/office/drawing/2014/main" val="20000"/>
                    </a:ext>
                  </a:extLst>
                </a:gridCol>
                <a:gridCol w="3700750">
                  <a:extLst>
                    <a:ext uri="{9D8B030D-6E8A-4147-A177-3AD203B41FA5}">
                      <a16:colId xmlns:a16="http://schemas.microsoft.com/office/drawing/2014/main" val="20001"/>
                    </a:ext>
                  </a:extLst>
                </a:gridCol>
                <a:gridCol w="3880400">
                  <a:extLst>
                    <a:ext uri="{9D8B030D-6E8A-4147-A177-3AD203B41FA5}">
                      <a16:colId xmlns:a16="http://schemas.microsoft.com/office/drawing/2014/main" val="20002"/>
                    </a:ext>
                  </a:extLst>
                </a:gridCol>
              </a:tblGrid>
              <a:tr h="352825">
                <a:tc>
                  <a:txBody>
                    <a:bodyPr/>
                    <a:lstStyle/>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b="1"/>
                        <a:t>Quality verification</a:t>
                      </a:r>
                      <a:endParaRPr b="1"/>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solidFill>
                  </a:tcPr>
                </a:tc>
                <a:tc>
                  <a:txBody>
                    <a:bodyPr/>
                    <a:lstStyle/>
                    <a:p>
                      <a:pPr marL="0" lvl="0" indent="0" algn="ctr" rtl="0">
                        <a:spcBef>
                          <a:spcPts val="0"/>
                        </a:spcBef>
                        <a:spcAft>
                          <a:spcPts val="0"/>
                        </a:spcAft>
                        <a:buNone/>
                      </a:pPr>
                      <a:r>
                        <a:rPr lang="en-US" b="1"/>
                        <a:t>Uncertainty and risk assessment</a:t>
                      </a:r>
                      <a:endParaRPr b="1"/>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solidFill>
                  </a:tcPr>
                </a:tc>
                <a:extLst>
                  <a:ext uri="{0D108BD9-81ED-4DB2-BD59-A6C34878D82A}">
                    <a16:rowId xmlns:a16="http://schemas.microsoft.com/office/drawing/2014/main" val="10000"/>
                  </a:ext>
                </a:extLst>
              </a:tr>
              <a:tr h="531575">
                <a:tc>
                  <a:txBody>
                    <a:bodyPr/>
                    <a:lstStyle/>
                    <a:p>
                      <a:pPr marL="0" lvl="0" indent="0" algn="l" rtl="0">
                        <a:spcBef>
                          <a:spcPts val="0"/>
                        </a:spcBef>
                        <a:spcAft>
                          <a:spcPts val="0"/>
                        </a:spcAft>
                        <a:buNone/>
                      </a:pPr>
                      <a:r>
                        <a:rPr lang="en-US" sz="1300"/>
                        <a:t>Definition</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000" dirty="0">
                          <a:latin typeface="Lato"/>
                          <a:ea typeface="Lato"/>
                          <a:cs typeface="Lato"/>
                          <a:sym typeface="Lato"/>
                        </a:rPr>
                        <a:t>The quality of a system is the degree to which the system satisfies the stated and implied needs of its various stakeholders and thus provides value.</a:t>
                      </a:r>
                      <a:endParaRPr sz="1000" dirty="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50449"/>
                      </a:srgbClr>
                    </a:solidFill>
                  </a:tcPr>
                </a:tc>
                <a:tc>
                  <a:txBody>
                    <a:bodyPr/>
                    <a:lstStyle/>
                    <a:p>
                      <a:pPr marL="0" lvl="0" indent="0" algn="l" rtl="0">
                        <a:spcBef>
                          <a:spcPts val="0"/>
                        </a:spcBef>
                        <a:spcAft>
                          <a:spcPts val="0"/>
                        </a:spcAft>
                        <a:buNone/>
                      </a:pPr>
                      <a:r>
                        <a:rPr lang="en-US" sz="1000">
                          <a:latin typeface="Lato"/>
                          <a:ea typeface="Lato"/>
                          <a:cs typeface="Lato"/>
                          <a:sym typeface="Lato"/>
                        </a:rPr>
                        <a:t>The words “uncertainty” and “risk” means different things to different people, and in different contexts. The IPCC (2021) defines uncertainty as  “a state of incomplete knowledge that can result from a lack of information or from disagreement about what is known or even knowable.”  Risk is defined by the IPCC as “the potential for adverse consequences for human or ecological systems,” arising from the interaction between climate-related hazards with the exposure and vulnerability of the affected system.</a:t>
                      </a:r>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50449"/>
                      </a:srgbClr>
                    </a:solidFill>
                  </a:tcPr>
                </a:tc>
                <a:extLst>
                  <a:ext uri="{0D108BD9-81ED-4DB2-BD59-A6C34878D82A}">
                    <a16:rowId xmlns:a16="http://schemas.microsoft.com/office/drawing/2014/main" val="10001"/>
                  </a:ext>
                </a:extLst>
              </a:tr>
              <a:tr h="2605675">
                <a:tc>
                  <a:txBody>
                    <a:bodyPr/>
                    <a:lstStyle/>
                    <a:p>
                      <a:pPr marL="0" lvl="0" indent="0" algn="l" rtl="0">
                        <a:spcBef>
                          <a:spcPts val="0"/>
                        </a:spcBef>
                        <a:spcAft>
                          <a:spcPts val="0"/>
                        </a:spcAft>
                        <a:buNone/>
                      </a:pPr>
                      <a:r>
                        <a:rPr lang="en-US"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Key insights</a:t>
                      </a:r>
                      <a:r>
                        <a:rPr lang="en-US" sz="1300"/>
                        <a:t> so far … </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Many standards and guidelines exist for quality management, cybersecurity, systems and software engineering, geographic information, etc.</a:t>
                      </a: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The existence of these standards doesn’t guarantee their compliance. Many actors don’t know they exist, or why they should invest time on them.</a:t>
                      </a: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Open-source and scientifically validated verification tools are being developed.</a:t>
                      </a: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err="1">
                          <a:latin typeface="Lato"/>
                          <a:ea typeface="Lato"/>
                          <a:cs typeface="Lato"/>
                          <a:sym typeface="Lato"/>
                        </a:rPr>
                        <a:t>FAIRness</a:t>
                      </a:r>
                      <a:r>
                        <a:rPr lang="en-US" sz="1000" dirty="0">
                          <a:latin typeface="Lato"/>
                          <a:ea typeface="Lato"/>
                          <a:cs typeface="Lato"/>
                          <a:sym typeface="Lato"/>
                        </a:rPr>
                        <a:t> validation tools exist.</a:t>
                      </a: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Verification vocabulary is inconsistently used through the community.</a:t>
                      </a: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The scope and strategies in quality control and assessment are diverse and context dependent.</a:t>
                      </a:r>
                      <a:endParaRPr sz="1000" dirty="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68640"/>
                      </a:srgbClr>
                    </a:solidFill>
                  </a:tcPr>
                </a:tc>
                <a:tc>
                  <a:txBody>
                    <a:bodyPr/>
                    <a:lstStyle/>
                    <a:p>
                      <a:pPr marL="0" marR="0" lvl="0" indent="0" algn="l" rtl="0">
                        <a:lnSpc>
                          <a:spcPct val="100000"/>
                        </a:lnSpc>
                        <a:spcBef>
                          <a:spcPts val="0"/>
                        </a:spcBef>
                        <a:spcAft>
                          <a:spcPts val="0"/>
                        </a:spcAft>
                        <a:buNone/>
                      </a:pPr>
                      <a:r>
                        <a:rPr lang="en-US" sz="1000">
                          <a:latin typeface="Lato"/>
                          <a:ea typeface="Lato"/>
                          <a:cs typeface="Lato"/>
                          <a:sym typeface="Lato"/>
                        </a:rPr>
                        <a:t>There has been a proliferation of regulations, standards and guidelines for risk assessment. Not all of them are specific to climate risk assessment, but many may nevertheless be very relevant if they deal with climate-related risks (e.g., recommendations for disaster risk management). </a:t>
                      </a:r>
                      <a:endParaRPr sz="1000">
                        <a:latin typeface="Lato"/>
                        <a:ea typeface="Lato"/>
                        <a:cs typeface="Lato"/>
                        <a:sym typeface="Lato"/>
                      </a:endParaRPr>
                    </a:p>
                    <a:p>
                      <a:pPr marL="0" marR="0" lvl="0" indent="0" algn="l" rtl="0">
                        <a:lnSpc>
                          <a:spcPct val="100000"/>
                        </a:lnSpc>
                        <a:spcBef>
                          <a:spcPts val="0"/>
                        </a:spcBef>
                        <a:spcAft>
                          <a:spcPts val="0"/>
                        </a:spcAft>
                        <a:buNone/>
                      </a:pPr>
                      <a:endParaRPr sz="1000">
                        <a:latin typeface="Lato"/>
                        <a:ea typeface="Lato"/>
                        <a:cs typeface="Lato"/>
                        <a:sym typeface="Lato"/>
                      </a:endParaRPr>
                    </a:p>
                    <a:p>
                      <a:pPr marL="0" marR="0" lvl="0" indent="0" algn="l" rtl="0">
                        <a:lnSpc>
                          <a:spcPct val="100000"/>
                        </a:lnSpc>
                        <a:spcBef>
                          <a:spcPts val="0"/>
                        </a:spcBef>
                        <a:spcAft>
                          <a:spcPts val="0"/>
                        </a:spcAft>
                        <a:buNone/>
                      </a:pPr>
                      <a:r>
                        <a:rPr lang="en-US" sz="1000">
                          <a:latin typeface="Lato"/>
                          <a:ea typeface="Lato"/>
                          <a:cs typeface="Lato"/>
                          <a:sym typeface="Lato"/>
                        </a:rPr>
                        <a:t>Very few guidelines and standards include transition risks, and few address complex risk assessments for compound and cascading risks. Not all guidelines and standards strictly adopt the IPCC risk framework. Yet there are common elements, such as the importance of defining the scope of the analysis and the need to collect quality data on hazard, exposure and vulnerability.  Different methods exist depending on the objective, scope and data availability of the analysis. Few guidelines however address uncertainties, and almost all lack specific guidance on how to communicate the results of a risk assessment. </a:t>
                      </a:r>
                      <a:endParaRPr sz="1000">
                        <a:latin typeface="Lato"/>
                        <a:ea typeface="Lato"/>
                        <a:cs typeface="Lato"/>
                        <a:sym typeface="Lato"/>
                      </a:endParaRPr>
                    </a:p>
                    <a:p>
                      <a:pPr marL="0" marR="0" lvl="0" indent="0" algn="l" rtl="0">
                        <a:lnSpc>
                          <a:spcPct val="100000"/>
                        </a:lnSpc>
                        <a:spcBef>
                          <a:spcPts val="0"/>
                        </a:spcBef>
                        <a:spcAft>
                          <a:spcPts val="0"/>
                        </a:spcAft>
                        <a:buNone/>
                      </a:pPr>
                      <a:endParaRPr sz="1000">
                        <a:latin typeface="Lato"/>
                        <a:ea typeface="Lato"/>
                        <a:cs typeface="Lato"/>
                        <a:sym typeface="Lato"/>
                      </a:endParaRPr>
                    </a:p>
                    <a:p>
                      <a:pPr marL="0" marR="0" lvl="0" indent="0" algn="l" rtl="0">
                        <a:lnSpc>
                          <a:spcPct val="100000"/>
                        </a:lnSpc>
                        <a:spcBef>
                          <a:spcPts val="0"/>
                        </a:spcBef>
                        <a:spcAft>
                          <a:spcPts val="0"/>
                        </a:spcAft>
                        <a:buNone/>
                      </a:pPr>
                      <a:r>
                        <a:rPr lang="en-US" sz="1000">
                          <a:latin typeface="Lato"/>
                          <a:ea typeface="Lato"/>
                          <a:cs typeface="Lato"/>
                          <a:sym typeface="Lato"/>
                        </a:rPr>
                        <a:t>There are many tools and services (including data portals) to support risk assessment. Relatively few of these provide information on impacts, or on data quality and provenance. </a:t>
                      </a:r>
                      <a:endParaRPr sz="1000">
                        <a:latin typeface="Lato"/>
                        <a:ea typeface="Lato"/>
                        <a:cs typeface="Lato"/>
                        <a:sym typeface="Lato"/>
                      </a:endParaRPr>
                    </a:p>
                    <a:p>
                      <a:pPr marL="0" marR="0" lvl="0" indent="0" algn="l" rtl="0">
                        <a:lnSpc>
                          <a:spcPct val="100000"/>
                        </a:lnSpc>
                        <a:spcBef>
                          <a:spcPts val="0"/>
                        </a:spcBef>
                        <a:spcAft>
                          <a:spcPts val="0"/>
                        </a:spcAft>
                        <a:buNone/>
                      </a:pPr>
                      <a:endParaRPr sz="10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1000">
                          <a:latin typeface="Lato"/>
                          <a:ea typeface="Lato"/>
                          <a:cs typeface="Lato"/>
                          <a:sym typeface="Lato"/>
                        </a:rPr>
                        <a:t>Communicating uncertainty information is important to maintain trust, but it is also seen as a challenge. Methods exist to evaluate and (to the extent possible) quantify different categories of uncertainty.  This includes approaches for dealing with deep uncertainty. Examples exist of good practice in accounting for and communicating uncertainty in a way that is relevant to the user.</a:t>
                      </a:r>
                      <a:endParaRPr sz="100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alpha val="85450"/>
                      </a:srgbClr>
                    </a:solidFill>
                  </a:tcPr>
                </a:tc>
                <a:extLst>
                  <a:ext uri="{0D108BD9-81ED-4DB2-BD59-A6C34878D82A}">
                    <a16:rowId xmlns:a16="http://schemas.microsoft.com/office/drawing/2014/main" val="10002"/>
                  </a:ext>
                </a:extLst>
              </a:tr>
              <a:tr h="531575">
                <a:tc>
                  <a:txBody>
                    <a:bodyPr/>
                    <a:lstStyle/>
                    <a:p>
                      <a:pPr marL="0" lvl="0" indent="0" algn="l" rtl="0">
                        <a:spcBef>
                          <a:spcPts val="0"/>
                        </a:spcBef>
                        <a:spcAft>
                          <a:spcPts val="0"/>
                        </a:spcAft>
                        <a:buNone/>
                      </a:pPr>
                      <a:r>
                        <a:rPr lang="en-US" sz="1300"/>
                        <a:t>Working on …</a:t>
                      </a:r>
                      <a:endParaRPr sz="1300"/>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000">
                          <a:latin typeface="Lato"/>
                          <a:ea typeface="Lato"/>
                          <a:cs typeface="Lato"/>
                          <a:sym typeface="Lato"/>
                        </a:rPr>
                        <a:t>The penetration of AI in climate services: the role of explainable AI and climate information provision through chatbots.</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EFAE">
                        <a:alpha val="50449"/>
                      </a:srgbClr>
                    </a:solidFill>
                  </a:tcPr>
                </a:tc>
                <a:tc>
                  <a:txBody>
                    <a:bodyPr/>
                    <a:lstStyle/>
                    <a:p>
                      <a:pPr marL="0" lvl="0" indent="0" algn="l" rtl="0">
                        <a:spcBef>
                          <a:spcPts val="0"/>
                        </a:spcBef>
                        <a:spcAft>
                          <a:spcPts val="0"/>
                        </a:spcAft>
                        <a:buNone/>
                      </a:pPr>
                      <a:r>
                        <a:rPr lang="en-US" sz="1000" dirty="0">
                          <a:latin typeface="Lato"/>
                          <a:ea typeface="Lato"/>
                          <a:cs typeface="Lato"/>
                          <a:sym typeface="Lato"/>
                        </a:rPr>
                        <a:t>Updating with literature on complex risk assessment and climate risk storylines. Planning engagement with a broader CS community.</a:t>
                      </a:r>
                      <a:endParaRPr sz="1000" dirty="0">
                        <a:latin typeface="Lato"/>
                        <a:ea typeface="Lato"/>
                        <a:cs typeface="Lato"/>
                        <a:sym typeface="Lato"/>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CC1C1">
                        <a:alpha val="6318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30f41029262_9_217"/>
          <p:cNvSpPr/>
          <p:nvPr/>
        </p:nvSpPr>
        <p:spPr>
          <a:xfrm>
            <a:off x="221414" y="728663"/>
            <a:ext cx="2614612" cy="900112"/>
          </a:xfrm>
          <a:prstGeom prst="roundRect">
            <a:avLst>
              <a:gd name="adj" fmla="val 16667"/>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Criterion 1</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18" name="Google Shape;918;g30f41029262_9_217"/>
          <p:cNvSpPr/>
          <p:nvPr/>
        </p:nvSpPr>
        <p:spPr>
          <a:xfrm>
            <a:off x="3507509" y="1669658"/>
            <a:ext cx="2929056" cy="1878405"/>
          </a:xfrm>
          <a:prstGeom prst="frame">
            <a:avLst>
              <a:gd name="adj1" fmla="val 1583"/>
            </a:avLst>
          </a:prstGeom>
          <a:solidFill>
            <a:srgbClr val="EF8600"/>
          </a:solidFill>
          <a:ln w="25400" cap="flat" cmpd="sng">
            <a:solidFill>
              <a:srgbClr val="C0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19" name="Google Shape;919;g30f41029262_9_217"/>
          <p:cNvSpPr/>
          <p:nvPr/>
        </p:nvSpPr>
        <p:spPr>
          <a:xfrm>
            <a:off x="221414" y="1928813"/>
            <a:ext cx="2614612" cy="900112"/>
          </a:xfrm>
          <a:prstGeom prst="roundRect">
            <a:avLst>
              <a:gd name="adj" fmla="val 16667"/>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Criterion 2</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20" name="Google Shape;920;g30f41029262_9_217"/>
          <p:cNvSpPr/>
          <p:nvPr/>
        </p:nvSpPr>
        <p:spPr>
          <a:xfrm>
            <a:off x="221414" y="4029077"/>
            <a:ext cx="2614612" cy="900112"/>
          </a:xfrm>
          <a:prstGeom prst="roundRect">
            <a:avLst>
              <a:gd name="adj" fmla="val 16667"/>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Criterion n</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21" name="Google Shape;921;g30f41029262_9_217"/>
          <p:cNvSpPr/>
          <p:nvPr/>
        </p:nvSpPr>
        <p:spPr>
          <a:xfrm>
            <a:off x="1452519" y="3067050"/>
            <a:ext cx="152400" cy="152400"/>
          </a:xfrm>
          <a:prstGeom prst="ellipse">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22" name="Google Shape;922;g30f41029262_9_217"/>
          <p:cNvSpPr/>
          <p:nvPr/>
        </p:nvSpPr>
        <p:spPr>
          <a:xfrm>
            <a:off x="1452519" y="3395663"/>
            <a:ext cx="152400" cy="152400"/>
          </a:xfrm>
          <a:prstGeom prst="ellipse">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23" name="Google Shape;923;g30f41029262_9_217"/>
          <p:cNvSpPr/>
          <p:nvPr/>
        </p:nvSpPr>
        <p:spPr>
          <a:xfrm>
            <a:off x="1452475" y="3733802"/>
            <a:ext cx="152400" cy="152400"/>
          </a:xfrm>
          <a:prstGeom prst="ellipse">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24" name="Google Shape;924;g30f41029262_9_217"/>
          <p:cNvSpPr txBox="1"/>
          <p:nvPr/>
        </p:nvSpPr>
        <p:spPr>
          <a:xfrm>
            <a:off x="3695148" y="1741921"/>
            <a:ext cx="2567100" cy="173121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dirty="0">
                <a:latin typeface="Lato" panose="020F0502020204030203" pitchFamily="34" charset="0"/>
                <a:ea typeface="Lato" panose="020F0502020204030203" pitchFamily="34" charset="0"/>
                <a:cs typeface="Lato" panose="020F0502020204030203" pitchFamily="34" charset="0"/>
              </a:rPr>
              <a:t>Expert elicitation from WP2-7 to address information needs of q</a:t>
            </a:r>
            <a:r>
              <a:rPr lang="en" sz="180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uadrants 1 and 3 of the decision tree in the framework</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25" name="Google Shape;925;g30f41029262_9_217"/>
          <p:cNvSpPr txBox="1"/>
          <p:nvPr/>
        </p:nvSpPr>
        <p:spPr>
          <a:xfrm>
            <a:off x="6979487" y="2310140"/>
            <a:ext cx="1943100" cy="284663"/>
          </a:xfrm>
          <a:prstGeom prst="rect">
            <a:avLst/>
          </a:prstGeom>
          <a:solidFill>
            <a:srgbClr val="00B050"/>
          </a:solidFill>
          <a:ln w="9525" cap="flat" cmpd="sng">
            <a:solidFill>
              <a:srgbClr val="004B5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dirty="0">
                <a:solidFill>
                  <a:srgbClr val="000000"/>
                </a:solidFill>
                <a:latin typeface="Lato" panose="020F0502020204030203" pitchFamily="34" charset="0"/>
                <a:ea typeface="Lato" panose="020F0502020204030203" pitchFamily="34" charset="0"/>
                <a:cs typeface="Lato" panose="020F0502020204030203" pitchFamily="34" charset="0"/>
                <a:sym typeface="Lato"/>
              </a:rPr>
              <a:t>Synthesis report</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26" name="Google Shape;926;g30f41029262_9_217"/>
          <p:cNvSpPr/>
          <p:nvPr/>
        </p:nvSpPr>
        <p:spPr>
          <a:xfrm>
            <a:off x="3054362" y="2525390"/>
            <a:ext cx="234811" cy="166938"/>
          </a:xfrm>
          <a:prstGeom prst="righ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27" name="Google Shape;927;g30f41029262_9_217"/>
          <p:cNvSpPr/>
          <p:nvPr/>
        </p:nvSpPr>
        <p:spPr>
          <a:xfrm>
            <a:off x="6641900" y="2324144"/>
            <a:ext cx="234900" cy="284700"/>
          </a:xfrm>
          <a:prstGeom prst="righ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29" name="Google Shape;929;g30f41029262_9_217"/>
          <p:cNvSpPr txBox="1"/>
          <p:nvPr/>
        </p:nvSpPr>
        <p:spPr>
          <a:xfrm>
            <a:off x="6916850" y="2943521"/>
            <a:ext cx="2138100" cy="284700"/>
          </a:xfrm>
          <a:prstGeom prst="rect">
            <a:avLst/>
          </a:prstGeom>
          <a:solidFill>
            <a:srgbClr val="00B050"/>
          </a:solidFill>
          <a:ln w="9525" cap="flat" cmpd="sng">
            <a:solidFill>
              <a:srgbClr val="004B5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dirty="0">
                <a:solidFill>
                  <a:srgbClr val="000000"/>
                </a:solidFill>
                <a:latin typeface="Lato" panose="020F0502020204030203" pitchFamily="34" charset="0"/>
                <a:ea typeface="Lato" panose="020F0502020204030203" pitchFamily="34" charset="0"/>
                <a:cs typeface="Lato" panose="020F0502020204030203" pitchFamily="34" charset="0"/>
                <a:sym typeface="Lato"/>
              </a:rPr>
              <a:t> </a:t>
            </a:r>
            <a:r>
              <a:rPr lang="en" b="1" dirty="0">
                <a:latin typeface="Lato" panose="020F0502020204030203" pitchFamily="34" charset="0"/>
                <a:ea typeface="Lato" panose="020F0502020204030203" pitchFamily="34" charset="0"/>
                <a:cs typeface="Lato" panose="020F0502020204030203" pitchFamily="34" charset="0"/>
                <a:sym typeface="Lato"/>
              </a:rPr>
              <a:t>Recommendations</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30" name="Google Shape;930;g30f41029262_9_217"/>
          <p:cNvSpPr/>
          <p:nvPr/>
        </p:nvSpPr>
        <p:spPr>
          <a:xfrm rot="5400000">
            <a:off x="7868443" y="2682642"/>
            <a:ext cx="234900" cy="166800"/>
          </a:xfrm>
          <a:prstGeom prst="righ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32" name="Google Shape;932;g30f41029262_9_217"/>
          <p:cNvSpPr txBox="1"/>
          <p:nvPr/>
        </p:nvSpPr>
        <p:spPr>
          <a:xfrm>
            <a:off x="6965600" y="3676158"/>
            <a:ext cx="2040600" cy="500107"/>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dirty="0">
                <a:solidFill>
                  <a:schemeClr val="dk1"/>
                </a:solidFill>
                <a:latin typeface="Lato" panose="020F0502020204030203" pitchFamily="34" charset="0"/>
                <a:ea typeface="Lato" panose="020F0502020204030203" pitchFamily="34" charset="0"/>
                <a:cs typeface="Lato" panose="020F0502020204030203" pitchFamily="34" charset="0"/>
                <a:sym typeface="Arial"/>
              </a:rPr>
              <a:t>Annual iterations until final version</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933" name="Google Shape;933;g30f41029262_9_217"/>
          <p:cNvSpPr/>
          <p:nvPr/>
        </p:nvSpPr>
        <p:spPr>
          <a:xfrm>
            <a:off x="7909700" y="3293768"/>
            <a:ext cx="152400" cy="152400"/>
          </a:xfrm>
          <a:prstGeom prst="ellipse">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34" name="Google Shape;934;g30f41029262_9_217"/>
          <p:cNvSpPr/>
          <p:nvPr/>
        </p:nvSpPr>
        <p:spPr>
          <a:xfrm>
            <a:off x="7909774" y="3484947"/>
            <a:ext cx="152400" cy="152400"/>
          </a:xfrm>
          <a:prstGeom prst="ellipse">
            <a:avLst/>
          </a:prstGeom>
          <a:solidFill>
            <a:schemeClr val="accent1"/>
          </a:solidFill>
          <a:ln w="25400" cap="flat" cmpd="sng">
            <a:solidFill>
              <a:srgbClr val="1B386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2" name="Google Shape;146;g31a28896d16_1_18">
            <a:extLst>
              <a:ext uri="{FF2B5EF4-FFF2-40B4-BE49-F238E27FC236}">
                <a16:creationId xmlns:a16="http://schemas.microsoft.com/office/drawing/2014/main" id="{ADF029E4-E753-6E7A-742F-2D34D9934F53}"/>
              </a:ext>
            </a:extLst>
          </p:cNvPr>
          <p:cNvPicPr preferRelativeResize="0"/>
          <p:nvPr/>
        </p:nvPicPr>
        <p:blipFill rotWithShape="1">
          <a:blip r:embed="rId3">
            <a:alphaModFix/>
          </a:blip>
          <a:srcRect/>
          <a:stretch/>
        </p:blipFill>
        <p:spPr>
          <a:xfrm>
            <a:off x="449150" y="49953"/>
            <a:ext cx="1120525" cy="22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18495AA3-5A55-CFB7-A848-839D20CC11EA}"/>
            </a:ext>
          </a:extLst>
        </p:cNvPr>
        <p:cNvGrpSpPr/>
        <p:nvPr/>
      </p:nvGrpSpPr>
      <p:grpSpPr>
        <a:xfrm>
          <a:off x="0" y="0"/>
          <a:ext cx="0" cy="0"/>
          <a:chOff x="0" y="0"/>
          <a:chExt cx="0" cy="0"/>
        </a:xfrm>
      </p:grpSpPr>
      <p:pic>
        <p:nvPicPr>
          <p:cNvPr id="77" name="Google Shape;77;p5">
            <a:extLst>
              <a:ext uri="{FF2B5EF4-FFF2-40B4-BE49-F238E27FC236}">
                <a16:creationId xmlns:a16="http://schemas.microsoft.com/office/drawing/2014/main" id="{52BD9CA6-75E0-95FF-8EFA-0A51A55BA751}"/>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8" name="Google Shape;78;p5">
            <a:extLst>
              <a:ext uri="{FF2B5EF4-FFF2-40B4-BE49-F238E27FC236}">
                <a16:creationId xmlns:a16="http://schemas.microsoft.com/office/drawing/2014/main" id="{C5790D6A-602C-4C53-9E71-66D2FD581B70}"/>
              </a:ext>
            </a:extLst>
          </p:cNvPr>
          <p:cNvSpPr txBox="1"/>
          <p:nvPr/>
        </p:nvSpPr>
        <p:spPr>
          <a:xfrm>
            <a:off x="449150" y="472975"/>
            <a:ext cx="6789600"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80"/>
              <a:buFont typeface="Arial"/>
              <a:buNone/>
            </a:pPr>
            <a:r>
              <a:rPr lang="en-US" sz="3680" b="1" i="0" u="none" strike="noStrike" cap="none" dirty="0">
                <a:solidFill>
                  <a:srgbClr val="0034BE"/>
                </a:solidFill>
                <a:latin typeface="Lato"/>
                <a:ea typeface="Lato"/>
                <a:cs typeface="Lato"/>
                <a:sym typeface="Lato"/>
              </a:rPr>
              <a:t>Link to CEN-CENELEC</a:t>
            </a:r>
            <a:endParaRPr sz="3680" b="1" i="0" u="none" strike="noStrike" cap="none" dirty="0">
              <a:solidFill>
                <a:srgbClr val="0034BE"/>
              </a:solidFill>
              <a:latin typeface="Lato"/>
              <a:ea typeface="Lato"/>
              <a:cs typeface="Lato"/>
              <a:sym typeface="Lato"/>
            </a:endParaRPr>
          </a:p>
        </p:txBody>
      </p:sp>
      <p:pic>
        <p:nvPicPr>
          <p:cNvPr id="79" name="Google Shape;79;p5">
            <a:extLst>
              <a:ext uri="{FF2B5EF4-FFF2-40B4-BE49-F238E27FC236}">
                <a16:creationId xmlns:a16="http://schemas.microsoft.com/office/drawing/2014/main" id="{EBF346FE-23EE-08BB-AED6-20B7D386754F}"/>
              </a:ext>
            </a:extLst>
          </p:cNvPr>
          <p:cNvPicPr preferRelativeResize="0"/>
          <p:nvPr/>
        </p:nvPicPr>
        <p:blipFill rotWithShape="1">
          <a:blip r:embed="rId4">
            <a:alphaModFix/>
          </a:blip>
          <a:srcRect/>
          <a:stretch/>
        </p:blipFill>
        <p:spPr>
          <a:xfrm>
            <a:off x="449150" y="49953"/>
            <a:ext cx="1120525" cy="224750"/>
          </a:xfrm>
          <a:prstGeom prst="rect">
            <a:avLst/>
          </a:prstGeom>
          <a:noFill/>
          <a:ln>
            <a:noFill/>
          </a:ln>
        </p:spPr>
      </p:pic>
      <p:sp>
        <p:nvSpPr>
          <p:cNvPr id="80" name="Google Shape;80;p5">
            <a:extLst>
              <a:ext uri="{FF2B5EF4-FFF2-40B4-BE49-F238E27FC236}">
                <a16:creationId xmlns:a16="http://schemas.microsoft.com/office/drawing/2014/main" id="{787BA9DD-9026-D50A-2C53-EE227FD60469}"/>
              </a:ext>
            </a:extLst>
          </p:cNvPr>
          <p:cNvSpPr txBox="1"/>
          <p:nvPr/>
        </p:nvSpPr>
        <p:spPr>
          <a:xfrm>
            <a:off x="449150" y="1296775"/>
            <a:ext cx="7979626" cy="2154396"/>
          </a:xfrm>
          <a:prstGeom prst="rect">
            <a:avLst/>
          </a:prstGeom>
          <a:noFill/>
          <a:ln>
            <a:noFill/>
          </a:ln>
        </p:spPr>
        <p:txBody>
          <a:bodyPr spcFirstLastPara="1" wrap="square" lIns="91425" tIns="45700" rIns="91425" bIns="45700" anchor="t" anchorCtr="0">
            <a:spAutoFit/>
          </a:bodyPr>
          <a:lstStyle/>
          <a:p>
            <a:r>
              <a:rPr lang="en-US" sz="1600" b="1" dirty="0">
                <a:latin typeface="Lato" panose="020F0502020204030203" pitchFamily="34" charset="0"/>
                <a:ea typeface="Lato" panose="020F0502020204030203" pitchFamily="34" charset="0"/>
                <a:cs typeface="Lato" panose="020F0502020204030203" pitchFamily="34" charset="0"/>
              </a:rPr>
              <a:t>TC 467 is tasked with implementing a </a:t>
            </a:r>
            <a:r>
              <a:rPr lang="en-US" sz="1600" b="1" dirty="0" err="1">
                <a:latin typeface="Lato" panose="020F0502020204030203" pitchFamily="34" charset="0"/>
                <a:ea typeface="Lato" panose="020F0502020204030203" pitchFamily="34" charset="0"/>
                <a:cs typeface="Lato" panose="020F0502020204030203" pitchFamily="34" charset="0"/>
              </a:rPr>
              <a:t>standardisation</a:t>
            </a:r>
            <a:r>
              <a:rPr lang="en-US" sz="1600" b="1" dirty="0">
                <a:latin typeface="Lato" panose="020F0502020204030203" pitchFamily="34" charset="0"/>
                <a:ea typeface="Lato" panose="020F0502020204030203" pitchFamily="34" charset="0"/>
                <a:cs typeface="Lato" panose="020F0502020204030203" pitchFamily="34" charset="0"/>
              </a:rPr>
              <a:t> request from DG CLIMA</a:t>
            </a:r>
          </a:p>
          <a:p>
            <a:r>
              <a:rPr lang="en-US" sz="1600" b="1" dirty="0">
                <a:latin typeface="Lato" panose="020F0502020204030203" pitchFamily="34" charset="0"/>
                <a:ea typeface="Lato" panose="020F0502020204030203" pitchFamily="34" charset="0"/>
                <a:cs typeface="Lato" panose="020F0502020204030203" pitchFamily="34" charset="0"/>
              </a:rPr>
              <a:t>The TC has created a new WG on adaptation</a:t>
            </a:r>
          </a:p>
          <a:p>
            <a:pPr marL="285750" indent="-285750">
              <a:buSzPts val="1400"/>
              <a:buFont typeface="Arial" panose="020B0604020202020204" pitchFamily="34" charset="0"/>
              <a:buChar char="•"/>
            </a:pPr>
            <a:r>
              <a:rPr lang="en-US" dirty="0">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Develops standards for integrating environmental conditions into existing standards</a:t>
            </a:r>
          </a:p>
          <a:p>
            <a:pPr marL="285750" indent="-285750">
              <a:buSzPts val="1400"/>
              <a:buFont typeface="Arial" panose="020B0604020202020204" pitchFamily="34" charset="0"/>
              <a:buChar char="•"/>
            </a:pPr>
            <a:r>
              <a:rPr lang="en-US" dirty="0">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It will be in charge of the </a:t>
            </a:r>
            <a:r>
              <a:rPr lang="en-US" dirty="0" err="1">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standardisation</a:t>
            </a:r>
            <a:r>
              <a:rPr lang="en-US" dirty="0">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of climate services </a:t>
            </a:r>
          </a:p>
          <a:p>
            <a:pPr marL="285750" indent="-285750">
              <a:buSzPts val="1400"/>
              <a:buFont typeface="Arial" panose="020B0604020202020204" pitchFamily="34" charset="0"/>
              <a:buChar char="•"/>
            </a:pPr>
            <a:r>
              <a:rPr lang="en-US" dirty="0">
                <a:latin typeface="Lato"/>
                <a:ea typeface="Lato"/>
                <a:cs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It has adopted recommendations from the Adaptation to Climate Change Coordinating Group (ACC CG) for the technical report “Adaptation to climate change – Guidelines on using climate data in infrastructure standards”</a:t>
            </a:r>
          </a:p>
          <a:p>
            <a:r>
              <a:rPr lang="en-US" sz="1600" b="1" dirty="0">
                <a:latin typeface="Lato" panose="020F0502020204030203" pitchFamily="34" charset="0"/>
                <a:ea typeface="Lato" panose="020F0502020204030203" pitchFamily="34" charset="0"/>
                <a:cs typeface="Lato" panose="020F0502020204030203" pitchFamily="34" charset="0"/>
              </a:rPr>
              <a:t>Climateurope2 contributes via a CEN Workshop Agreement and has a liaison agreement with CEN-CENELEC</a:t>
            </a:r>
          </a:p>
        </p:txBody>
      </p:sp>
    </p:spTree>
    <p:extLst>
      <p:ext uri="{BB962C8B-B14F-4D97-AF65-F5344CB8AC3E}">
        <p14:creationId xmlns:p14="http://schemas.microsoft.com/office/powerpoint/2010/main" val="120535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Key messages (v1)</a:t>
            </a:r>
            <a:endParaRPr sz="3680" b="1" dirty="0">
              <a:solidFill>
                <a:srgbClr val="0034BE"/>
              </a:solidFill>
              <a:latin typeface="Lato"/>
              <a:ea typeface="Lato"/>
              <a:cs typeface="Lato"/>
              <a:sym typeface="Lato"/>
            </a:endParaRPr>
          </a:p>
        </p:txBody>
      </p:sp>
      <p:pic>
        <p:nvPicPr>
          <p:cNvPr id="75" name="Google Shape;75;p13"/>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2" name="Picture 1">
            <a:extLst>
              <a:ext uri="{FF2B5EF4-FFF2-40B4-BE49-F238E27FC236}">
                <a16:creationId xmlns:a16="http://schemas.microsoft.com/office/drawing/2014/main" id="{8CB573EF-B837-29CE-3E2B-24405489C918}"/>
              </a:ext>
            </a:extLst>
          </p:cNvPr>
          <p:cNvPicPr>
            <a:picLocks noChangeAspect="1"/>
          </p:cNvPicPr>
          <p:nvPr/>
        </p:nvPicPr>
        <p:blipFill>
          <a:blip r:embed="rId5"/>
          <a:srcRect l="27214" r="-727"/>
          <a:stretch/>
        </p:blipFill>
        <p:spPr>
          <a:xfrm>
            <a:off x="108000" y="1310268"/>
            <a:ext cx="4392000" cy="3684559"/>
          </a:xfrm>
          <a:prstGeom prst="rect">
            <a:avLst/>
          </a:prstGeom>
        </p:spPr>
      </p:pic>
      <p:pic>
        <p:nvPicPr>
          <p:cNvPr id="3" name="Picture 2">
            <a:extLst>
              <a:ext uri="{FF2B5EF4-FFF2-40B4-BE49-F238E27FC236}">
                <a16:creationId xmlns:a16="http://schemas.microsoft.com/office/drawing/2014/main" id="{6B5CD112-24BA-B7FD-5CA5-053DF85E5FFF}"/>
              </a:ext>
            </a:extLst>
          </p:cNvPr>
          <p:cNvPicPr>
            <a:picLocks noChangeAspect="1"/>
          </p:cNvPicPr>
          <p:nvPr/>
        </p:nvPicPr>
        <p:blipFill>
          <a:blip r:embed="rId6"/>
          <a:stretch>
            <a:fillRect/>
          </a:stretch>
        </p:blipFill>
        <p:spPr>
          <a:xfrm>
            <a:off x="4615298" y="1310268"/>
            <a:ext cx="4168550" cy="3594245"/>
          </a:xfrm>
          <a:prstGeom prst="rect">
            <a:avLst/>
          </a:prstGeom>
        </p:spPr>
      </p:pic>
    </p:spTree>
    <p:extLst>
      <p:ext uri="{BB962C8B-B14F-4D97-AF65-F5344CB8AC3E}">
        <p14:creationId xmlns:p14="http://schemas.microsoft.com/office/powerpoint/2010/main" val="21202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0B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06AA5-4B5E-BF3B-67A8-B91FA59C0D2B}"/>
              </a:ext>
            </a:extLst>
          </p:cNvPr>
          <p:cNvPicPr>
            <a:picLocks noChangeAspect="1"/>
          </p:cNvPicPr>
          <p:nvPr/>
        </p:nvPicPr>
        <p:blipFill>
          <a:blip r:embed="rId2"/>
          <a:stretch>
            <a:fillRect/>
          </a:stretch>
        </p:blipFill>
        <p:spPr>
          <a:xfrm>
            <a:off x="305968" y="309494"/>
            <a:ext cx="1610678" cy="1500173"/>
          </a:xfrm>
          <a:prstGeom prst="rect">
            <a:avLst/>
          </a:prstGeom>
        </p:spPr>
      </p:pic>
      <p:pic>
        <p:nvPicPr>
          <p:cNvPr id="9" name="Picture 8">
            <a:extLst>
              <a:ext uri="{FF2B5EF4-FFF2-40B4-BE49-F238E27FC236}">
                <a16:creationId xmlns:a16="http://schemas.microsoft.com/office/drawing/2014/main" id="{E6BC77A0-25E7-399F-B869-CC8FF95789D5}"/>
              </a:ext>
            </a:extLst>
          </p:cNvPr>
          <p:cNvPicPr>
            <a:picLocks noChangeAspect="1"/>
          </p:cNvPicPr>
          <p:nvPr/>
        </p:nvPicPr>
        <p:blipFill>
          <a:blip r:embed="rId3"/>
          <a:stretch>
            <a:fillRect/>
          </a:stretch>
        </p:blipFill>
        <p:spPr>
          <a:xfrm>
            <a:off x="252997" y="2358118"/>
            <a:ext cx="1716621" cy="1728752"/>
          </a:xfrm>
          <a:prstGeom prst="rect">
            <a:avLst/>
          </a:prstGeom>
        </p:spPr>
      </p:pic>
      <p:sp>
        <p:nvSpPr>
          <p:cNvPr id="10" name="TextBox 9">
            <a:extLst>
              <a:ext uri="{FF2B5EF4-FFF2-40B4-BE49-F238E27FC236}">
                <a16:creationId xmlns:a16="http://schemas.microsoft.com/office/drawing/2014/main" id="{B3E0CD9D-E3A1-0ECA-D359-174BB889D4EC}"/>
              </a:ext>
            </a:extLst>
          </p:cNvPr>
          <p:cNvSpPr txBox="1"/>
          <p:nvPr/>
        </p:nvSpPr>
        <p:spPr>
          <a:xfrm>
            <a:off x="2358591" y="561976"/>
            <a:ext cx="6607910" cy="923330"/>
          </a:xfrm>
          <a:prstGeom prst="rect">
            <a:avLst/>
          </a:prstGeom>
          <a:noFill/>
        </p:spPr>
        <p:txBody>
          <a:bodyPr wrap="square" rtlCol="0">
            <a:spAutoFit/>
          </a:bodyPr>
          <a:lstStyle/>
          <a:p>
            <a:pPr defTabSz="685800">
              <a:buClrTx/>
              <a:defRPr/>
            </a:pPr>
            <a:r>
              <a:rPr lang="en-US" sz="1800" kern="1200" dirty="0">
                <a:solidFill>
                  <a:srgbClr val="0C76B5"/>
                </a:solidFill>
                <a:latin typeface="MADE Kenfolg v2" panose="02000503000000020004" pitchFamily="50" charset="0"/>
                <a:ea typeface="+mn-ea"/>
                <a:cs typeface="+mn-cs"/>
              </a:rPr>
              <a:t>The </a:t>
            </a:r>
            <a:r>
              <a:rPr lang="en-US" sz="1800" kern="1200" dirty="0" err="1">
                <a:solidFill>
                  <a:srgbClr val="0C76B5"/>
                </a:solidFill>
                <a:latin typeface="MADE Kenfolg v2" panose="02000503000000020004" pitchFamily="50" charset="0"/>
                <a:ea typeface="+mn-ea"/>
                <a:cs typeface="+mn-cs"/>
              </a:rPr>
              <a:t>standardisation</a:t>
            </a:r>
            <a:r>
              <a:rPr lang="en-US" sz="1800" kern="1200" dirty="0">
                <a:solidFill>
                  <a:srgbClr val="0C76B5"/>
                </a:solidFill>
                <a:latin typeface="MADE Kenfolg v2" panose="02000503000000020004" pitchFamily="50" charset="0"/>
                <a:ea typeface="+mn-ea"/>
                <a:cs typeface="+mn-cs"/>
              </a:rPr>
              <a:t> of climate services supports evidence-based resilience to climate impacts, green investments, and transformations to a sustainable future.</a:t>
            </a:r>
          </a:p>
        </p:txBody>
      </p:sp>
      <p:sp>
        <p:nvSpPr>
          <p:cNvPr id="11" name="TextBox 10">
            <a:extLst>
              <a:ext uri="{FF2B5EF4-FFF2-40B4-BE49-F238E27FC236}">
                <a16:creationId xmlns:a16="http://schemas.microsoft.com/office/drawing/2014/main" id="{5944BA0C-1C57-AD85-FBC2-E6BE4A937C23}"/>
              </a:ext>
            </a:extLst>
          </p:cNvPr>
          <p:cNvSpPr txBox="1"/>
          <p:nvPr/>
        </p:nvSpPr>
        <p:spPr>
          <a:xfrm>
            <a:off x="2358591" y="1488014"/>
            <a:ext cx="6479441" cy="2631490"/>
          </a:xfrm>
          <a:prstGeom prst="rect">
            <a:avLst/>
          </a:prstGeom>
          <a:noFill/>
        </p:spPr>
        <p:txBody>
          <a:bodyPr wrap="square" rtlCol="0">
            <a:spAutoFit/>
          </a:bodyPr>
          <a:lstStyle/>
          <a:p>
            <a:pPr algn="just" defTabSz="685800">
              <a:buClrTx/>
              <a:defRPr/>
            </a:pPr>
            <a:r>
              <a:rPr lang="en-US" sz="1500" kern="1200" dirty="0">
                <a:solidFill>
                  <a:srgbClr val="0C76B5"/>
                </a:solidFill>
                <a:latin typeface="Lato" panose="020F0502020204030203" pitchFamily="34" charset="0"/>
                <a:ea typeface="+mn-ea"/>
                <a:cs typeface="+mn-cs"/>
              </a:rPr>
              <a:t>Climate services are essential for addressing the risks associated with climate variability and change, inform mitigation and adaptation pathways, and ensure robust sustainability reporting and disclosure to unlock sustainable finance. Yet, criteria supporting the quality of these services or how they may be fit for purpose need more guidance, regulation and agreed-upon legitimate standards. Standards, quality assurance, and certification schemes have the potential to enhance the quality, salience, credibility, and legitimacy of climate services, and raise the bar in the climate services market. Lessons harvested from CE2 can </a:t>
            </a:r>
            <a:r>
              <a:rPr lang="en-US" sz="1500" kern="1200" dirty="0" err="1">
                <a:solidFill>
                  <a:srgbClr val="0C76B5"/>
                </a:solidFill>
                <a:latin typeface="Lato" panose="020F0502020204030203" pitchFamily="34" charset="0"/>
                <a:ea typeface="+mn-ea"/>
                <a:cs typeface="+mn-cs"/>
              </a:rPr>
              <a:t>catalyse</a:t>
            </a:r>
            <a:r>
              <a:rPr lang="en-US" sz="1500" kern="1200" dirty="0">
                <a:solidFill>
                  <a:srgbClr val="0C76B5"/>
                </a:solidFill>
                <a:latin typeface="Lato" panose="020F0502020204030203" pitchFamily="34" charset="0"/>
                <a:ea typeface="+mn-ea"/>
                <a:cs typeface="+mn-cs"/>
              </a:rPr>
              <a:t> the dialogue to formulate requirements to be considered in </a:t>
            </a:r>
            <a:r>
              <a:rPr lang="en-US" sz="1500" kern="1200" dirty="0" err="1">
                <a:solidFill>
                  <a:srgbClr val="0C76B5"/>
                </a:solidFill>
                <a:latin typeface="Lato" panose="020F0502020204030203" pitchFamily="34" charset="0"/>
                <a:ea typeface="+mn-ea"/>
                <a:cs typeface="+mn-cs"/>
              </a:rPr>
              <a:t>standardisation</a:t>
            </a:r>
            <a:r>
              <a:rPr lang="en-US" sz="1500" kern="1200" dirty="0">
                <a:solidFill>
                  <a:srgbClr val="0C76B5"/>
                </a:solidFill>
                <a:latin typeface="Lato" panose="020F0502020204030203" pitchFamily="34" charset="0"/>
                <a:ea typeface="+mn-ea"/>
                <a:cs typeface="+mn-cs"/>
              </a:rPr>
              <a:t> processes.</a:t>
            </a:r>
          </a:p>
        </p:txBody>
      </p:sp>
      <p:sp>
        <p:nvSpPr>
          <p:cNvPr id="2" name="Rectangle 1">
            <a:extLst>
              <a:ext uri="{FF2B5EF4-FFF2-40B4-BE49-F238E27FC236}">
                <a16:creationId xmlns:a16="http://schemas.microsoft.com/office/drawing/2014/main" id="{0A39C344-8960-358D-E84C-0DCD2A1C3E46}"/>
              </a:ext>
            </a:extLst>
          </p:cNvPr>
          <p:cNvSpPr/>
          <p:nvPr/>
        </p:nvSpPr>
        <p:spPr>
          <a:xfrm flipV="1">
            <a:off x="0" y="4629266"/>
            <a:ext cx="9144000" cy="110491"/>
          </a:xfrm>
          <a:prstGeom prst="rect">
            <a:avLst/>
          </a:prstGeom>
          <a:solidFill>
            <a:srgbClr val="0A71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Aptos" panose="02110004020202020204"/>
            </a:endParaRPr>
          </a:p>
        </p:txBody>
      </p:sp>
      <p:sp>
        <p:nvSpPr>
          <p:cNvPr id="3" name="TextBox 2">
            <a:extLst>
              <a:ext uri="{FF2B5EF4-FFF2-40B4-BE49-F238E27FC236}">
                <a16:creationId xmlns:a16="http://schemas.microsoft.com/office/drawing/2014/main" id="{0560AA22-5253-07A1-51C5-1D514B8BCD3A}"/>
              </a:ext>
            </a:extLst>
          </p:cNvPr>
          <p:cNvSpPr txBox="1"/>
          <p:nvPr/>
        </p:nvSpPr>
        <p:spPr>
          <a:xfrm>
            <a:off x="305968" y="4235276"/>
            <a:ext cx="6607910" cy="369332"/>
          </a:xfrm>
          <a:prstGeom prst="rect">
            <a:avLst/>
          </a:prstGeom>
          <a:noFill/>
        </p:spPr>
        <p:txBody>
          <a:bodyPr wrap="square" rtlCol="0">
            <a:spAutoFit/>
          </a:bodyPr>
          <a:lstStyle/>
          <a:p>
            <a:pPr defTabSz="685800">
              <a:buClrTx/>
              <a:defRPr/>
            </a:pPr>
            <a:r>
              <a:rPr lang="en-US" sz="1800" i="1" kern="1200" spc="23" dirty="0">
                <a:solidFill>
                  <a:srgbClr val="0C76B5"/>
                </a:solidFill>
                <a:latin typeface="Lato Black" panose="020F0A02020204030203" pitchFamily="34" charset="0"/>
                <a:ea typeface="+mn-ea"/>
                <a:cs typeface="+mn-cs"/>
              </a:rPr>
              <a:t>#SUSTAINABLE FUTURE</a:t>
            </a:r>
          </a:p>
        </p:txBody>
      </p:sp>
      <p:pic>
        <p:nvPicPr>
          <p:cNvPr id="4" name="Picture 3" descr="A white background with black dots&#10;&#10;Description automatically generated">
            <a:extLst>
              <a:ext uri="{FF2B5EF4-FFF2-40B4-BE49-F238E27FC236}">
                <a16:creationId xmlns:a16="http://schemas.microsoft.com/office/drawing/2014/main" id="{BCACF70C-1A4B-FBDF-7FB3-69DF15C294A8}"/>
              </a:ext>
            </a:extLst>
          </p:cNvPr>
          <p:cNvPicPr>
            <a:picLocks noChangeAspect="1"/>
          </p:cNvPicPr>
          <p:nvPr/>
        </p:nvPicPr>
        <p:blipFill rotWithShape="1">
          <a:blip r:embed="rId4">
            <a:extLst>
              <a:ext uri="{28A0092B-C50C-407E-A947-70E740481C1C}">
                <a14:useLocalDpi xmlns:a14="http://schemas.microsoft.com/office/drawing/2010/main" val="0"/>
              </a:ext>
            </a:extLst>
          </a:blip>
          <a:srcRect t="11444" b="85418"/>
          <a:stretch/>
        </p:blipFill>
        <p:spPr>
          <a:xfrm>
            <a:off x="0" y="4748266"/>
            <a:ext cx="9144000" cy="405893"/>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E790FDBC-4DCA-1EB9-1161-CF7B26E11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992" y="4768881"/>
            <a:ext cx="1818017" cy="364664"/>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5F2628C0-D5D7-3F2C-B794-4B5DA7D43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8724" y="4814291"/>
            <a:ext cx="1229168" cy="273844"/>
          </a:xfrm>
          <a:prstGeom prst="rect">
            <a:avLst/>
          </a:prstGeom>
        </p:spPr>
      </p:pic>
    </p:spTree>
    <p:extLst>
      <p:ext uri="{BB962C8B-B14F-4D97-AF65-F5344CB8AC3E}">
        <p14:creationId xmlns:p14="http://schemas.microsoft.com/office/powerpoint/2010/main" val="16139185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9C7D"/>
        </a:solidFill>
        <a:effectLst/>
      </p:bgPr>
    </p:bg>
    <p:spTree>
      <p:nvGrpSpPr>
        <p:cNvPr id="1" name="">
          <a:extLst>
            <a:ext uri="{FF2B5EF4-FFF2-40B4-BE49-F238E27FC236}">
              <a16:creationId xmlns:a16="http://schemas.microsoft.com/office/drawing/2014/main" id="{F1B55C9A-F1A9-47F9-4A40-7907A0D1B26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98A43F9-433F-A7BE-DBAA-20ED04EA4880}"/>
              </a:ext>
            </a:extLst>
          </p:cNvPr>
          <p:cNvPicPr>
            <a:picLocks noChangeAspect="1"/>
          </p:cNvPicPr>
          <p:nvPr/>
        </p:nvPicPr>
        <p:blipFill>
          <a:blip r:embed="rId2">
            <a:alphaModFix/>
          </a:blip>
          <a:stretch>
            <a:fillRect/>
          </a:stretch>
        </p:blipFill>
        <p:spPr>
          <a:xfrm>
            <a:off x="294190" y="2366963"/>
            <a:ext cx="1660024" cy="1641579"/>
          </a:xfrm>
          <a:prstGeom prst="rect">
            <a:avLst/>
          </a:prstGeom>
        </p:spPr>
      </p:pic>
      <p:pic>
        <p:nvPicPr>
          <p:cNvPr id="6" name="Picture 5">
            <a:extLst>
              <a:ext uri="{FF2B5EF4-FFF2-40B4-BE49-F238E27FC236}">
                <a16:creationId xmlns:a16="http://schemas.microsoft.com/office/drawing/2014/main" id="{15D15C04-55B9-28DC-6B5C-70D51EACDD21}"/>
              </a:ext>
            </a:extLst>
          </p:cNvPr>
          <p:cNvPicPr>
            <a:picLocks noChangeAspect="1"/>
          </p:cNvPicPr>
          <p:nvPr/>
        </p:nvPicPr>
        <p:blipFill>
          <a:blip r:embed="rId3">
            <a:alphaModFix/>
          </a:blip>
          <a:stretch>
            <a:fillRect/>
          </a:stretch>
        </p:blipFill>
        <p:spPr>
          <a:xfrm>
            <a:off x="381639" y="350228"/>
            <a:ext cx="1566224" cy="1401705"/>
          </a:xfrm>
          <a:prstGeom prst="rect">
            <a:avLst/>
          </a:prstGeom>
        </p:spPr>
      </p:pic>
      <p:sp>
        <p:nvSpPr>
          <p:cNvPr id="10" name="TextBox 9">
            <a:extLst>
              <a:ext uri="{FF2B5EF4-FFF2-40B4-BE49-F238E27FC236}">
                <a16:creationId xmlns:a16="http://schemas.microsoft.com/office/drawing/2014/main" id="{7E54B310-DBA9-16A2-06DD-529DD51CCE88}"/>
              </a:ext>
            </a:extLst>
          </p:cNvPr>
          <p:cNvSpPr txBox="1"/>
          <p:nvPr/>
        </p:nvSpPr>
        <p:spPr>
          <a:xfrm>
            <a:off x="2358591" y="290969"/>
            <a:ext cx="6607910" cy="923330"/>
          </a:xfrm>
          <a:prstGeom prst="rect">
            <a:avLst/>
          </a:prstGeom>
          <a:noFill/>
        </p:spPr>
        <p:txBody>
          <a:bodyPr wrap="square" rtlCol="0">
            <a:spAutoFit/>
          </a:bodyPr>
          <a:lstStyle/>
          <a:p>
            <a:pPr defTabSz="685800">
              <a:buClrTx/>
              <a:defRPr/>
            </a:pPr>
            <a:r>
              <a:rPr lang="en-US" sz="1800" kern="1200" dirty="0">
                <a:solidFill>
                  <a:srgbClr val="FFF2B0"/>
                </a:solidFill>
                <a:latin typeface="MADE Kenfolg v2" panose="02000503000000020004" pitchFamily="50" charset="0"/>
                <a:ea typeface="+mn-ea"/>
                <a:cs typeface="+mn-cs"/>
              </a:rPr>
              <a:t>The supply side of the climate services market</a:t>
            </a:r>
          </a:p>
          <a:p>
            <a:pPr defTabSz="685800">
              <a:buClrTx/>
              <a:defRPr/>
            </a:pPr>
            <a:r>
              <a:rPr lang="en-US" sz="1800" kern="1200" dirty="0">
                <a:solidFill>
                  <a:srgbClr val="FFF2B0"/>
                </a:solidFill>
                <a:latin typeface="MADE Kenfolg v2" panose="02000503000000020004" pitchFamily="50" charset="0"/>
                <a:ea typeface="+mn-ea"/>
                <a:cs typeface="+mn-cs"/>
              </a:rPr>
              <a:t>is growing, yet there is lack of clarity on best</a:t>
            </a:r>
          </a:p>
          <a:p>
            <a:pPr defTabSz="685800">
              <a:buClrTx/>
              <a:defRPr/>
            </a:pPr>
            <a:r>
              <a:rPr lang="en-US" sz="1800" kern="1200" dirty="0">
                <a:solidFill>
                  <a:srgbClr val="FFF2B0"/>
                </a:solidFill>
                <a:latin typeface="MADE Kenfolg v2" panose="02000503000000020004" pitchFamily="50" charset="0"/>
                <a:ea typeface="+mn-ea"/>
                <a:cs typeface="+mn-cs"/>
              </a:rPr>
              <a:t>practices and the suitability of the services offered.</a:t>
            </a:r>
          </a:p>
        </p:txBody>
      </p:sp>
      <p:sp>
        <p:nvSpPr>
          <p:cNvPr id="11" name="TextBox 10">
            <a:extLst>
              <a:ext uri="{FF2B5EF4-FFF2-40B4-BE49-F238E27FC236}">
                <a16:creationId xmlns:a16="http://schemas.microsoft.com/office/drawing/2014/main" id="{F425FFE7-AA19-1DE8-6834-8A38C7155362}"/>
              </a:ext>
            </a:extLst>
          </p:cNvPr>
          <p:cNvSpPr txBox="1"/>
          <p:nvPr/>
        </p:nvSpPr>
        <p:spPr>
          <a:xfrm>
            <a:off x="2358591" y="1191217"/>
            <a:ext cx="6479441" cy="3093154"/>
          </a:xfrm>
          <a:prstGeom prst="rect">
            <a:avLst/>
          </a:prstGeom>
          <a:noFill/>
        </p:spPr>
        <p:txBody>
          <a:bodyPr wrap="square" rtlCol="0">
            <a:spAutoFit/>
          </a:bodyPr>
          <a:lstStyle/>
          <a:p>
            <a:pPr algn="just" defTabSz="685800">
              <a:buClrTx/>
              <a:defRPr/>
            </a:pPr>
            <a:r>
              <a:rPr lang="en-US" sz="1500" kern="1200" dirty="0">
                <a:solidFill>
                  <a:srgbClr val="FFF2B0"/>
                </a:solidFill>
                <a:latin typeface="Lato" panose="020F0502020204030203" pitchFamily="34" charset="0"/>
                <a:ea typeface="+mn-ea"/>
                <a:cs typeface="+mn-cs"/>
              </a:rPr>
              <a:t>To date, the climate services market has been dominated by public providers who have played a key role in giving access to public climate datasets. There is an increasing number of private climate service providers, who aim to translate climate data to satisfy both public and business needs.</a:t>
            </a:r>
          </a:p>
          <a:p>
            <a:pPr algn="just" defTabSz="685800">
              <a:buClrTx/>
              <a:defRPr/>
            </a:pPr>
            <a:r>
              <a:rPr lang="en-US" sz="1500" kern="1200" dirty="0">
                <a:solidFill>
                  <a:srgbClr val="FFF2B0"/>
                </a:solidFill>
                <a:latin typeface="Lato" panose="020F0502020204030203" pitchFamily="34" charset="0"/>
                <a:ea typeface="+mn-ea"/>
                <a:cs typeface="+mn-cs"/>
              </a:rPr>
              <a:t>Although the value of climate services (economic, social, cultural) is still poorly understood, it appears that market success is built on an understanding of decision-making contexts and on </a:t>
            </a:r>
            <a:r>
              <a:rPr lang="en-US" sz="1500" kern="1200" dirty="0" err="1">
                <a:solidFill>
                  <a:srgbClr val="FFF2B0"/>
                </a:solidFill>
                <a:latin typeface="Lato" panose="020F0502020204030203" pitchFamily="34" charset="0"/>
                <a:ea typeface="+mn-ea"/>
                <a:cs typeface="+mn-cs"/>
              </a:rPr>
              <a:t>localising</a:t>
            </a:r>
            <a:r>
              <a:rPr lang="en-US" sz="1500" kern="1200" dirty="0">
                <a:solidFill>
                  <a:srgbClr val="FFF2B0"/>
                </a:solidFill>
                <a:latin typeface="Lato" panose="020F0502020204030203" pitchFamily="34" charset="0"/>
                <a:ea typeface="+mn-ea"/>
                <a:cs typeface="+mn-cs"/>
              </a:rPr>
              <a:t> the service provision (e.g., in cities to assess health risks or for financial disclosures). Potential innovative climate service business models need further study, as not all (partly publicly funded) innovations have reached the market.</a:t>
            </a:r>
          </a:p>
          <a:p>
            <a:pPr algn="just" defTabSz="685800">
              <a:buClrTx/>
              <a:defRPr/>
            </a:pPr>
            <a:r>
              <a:rPr lang="en-US" sz="1500" kern="1200" dirty="0">
                <a:solidFill>
                  <a:srgbClr val="FFF2B0"/>
                </a:solidFill>
                <a:latin typeface="Lato" panose="020F0502020204030203" pitchFamily="34" charset="0"/>
                <a:ea typeface="+mn-ea"/>
                <a:cs typeface="+mn-cs"/>
              </a:rPr>
              <a:t>A taxonomy capturing success factors of climate services and their components will help identify </a:t>
            </a:r>
            <a:r>
              <a:rPr lang="en-US" sz="1500" kern="1200" dirty="0" err="1">
                <a:solidFill>
                  <a:srgbClr val="FFF2B0"/>
                </a:solidFill>
                <a:latin typeface="Lato" panose="020F0502020204030203" pitchFamily="34" charset="0"/>
                <a:ea typeface="+mn-ea"/>
                <a:cs typeface="+mn-cs"/>
              </a:rPr>
              <a:t>standardisation</a:t>
            </a:r>
            <a:r>
              <a:rPr lang="en-US" sz="1500" kern="1200" dirty="0">
                <a:solidFill>
                  <a:srgbClr val="FFF2B0"/>
                </a:solidFill>
                <a:latin typeface="Lato" panose="020F0502020204030203" pitchFamily="34" charset="0"/>
                <a:ea typeface="+mn-ea"/>
                <a:cs typeface="+mn-cs"/>
              </a:rPr>
              <a:t> opportunities. </a:t>
            </a:r>
          </a:p>
        </p:txBody>
      </p:sp>
      <p:sp>
        <p:nvSpPr>
          <p:cNvPr id="2" name="Rectangle 1">
            <a:extLst>
              <a:ext uri="{FF2B5EF4-FFF2-40B4-BE49-F238E27FC236}">
                <a16:creationId xmlns:a16="http://schemas.microsoft.com/office/drawing/2014/main" id="{377DF012-9CB4-FD6D-E54C-48A4D35E8D8B}"/>
              </a:ext>
            </a:extLst>
          </p:cNvPr>
          <p:cNvSpPr/>
          <p:nvPr/>
        </p:nvSpPr>
        <p:spPr>
          <a:xfrm flipV="1">
            <a:off x="0" y="-19976"/>
            <a:ext cx="9144000" cy="110489"/>
          </a:xfrm>
          <a:prstGeom prst="rect">
            <a:avLst/>
          </a:prstGeom>
          <a:solidFill>
            <a:srgbClr val="F4A8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Aptos" panose="02110004020202020204"/>
            </a:endParaRPr>
          </a:p>
        </p:txBody>
      </p:sp>
      <p:sp>
        <p:nvSpPr>
          <p:cNvPr id="3" name="TextBox 2">
            <a:extLst>
              <a:ext uri="{FF2B5EF4-FFF2-40B4-BE49-F238E27FC236}">
                <a16:creationId xmlns:a16="http://schemas.microsoft.com/office/drawing/2014/main" id="{C48FAB2F-7987-9EA0-A7AE-A2FE4BA26981}"/>
              </a:ext>
            </a:extLst>
          </p:cNvPr>
          <p:cNvSpPr txBox="1"/>
          <p:nvPr/>
        </p:nvSpPr>
        <p:spPr>
          <a:xfrm>
            <a:off x="305968" y="4226622"/>
            <a:ext cx="6607910" cy="369332"/>
          </a:xfrm>
          <a:prstGeom prst="rect">
            <a:avLst/>
          </a:prstGeom>
          <a:noFill/>
        </p:spPr>
        <p:txBody>
          <a:bodyPr wrap="square" rtlCol="0">
            <a:spAutoFit/>
          </a:bodyPr>
          <a:lstStyle/>
          <a:p>
            <a:pPr defTabSz="685800">
              <a:buClrTx/>
              <a:defRPr/>
            </a:pPr>
            <a:r>
              <a:rPr lang="en-US" sz="1800" i="1" kern="1200" spc="23" dirty="0">
                <a:solidFill>
                  <a:srgbClr val="FFF2B0"/>
                </a:solidFill>
                <a:latin typeface="Lato Black" panose="020F0A02020204030203" pitchFamily="34" charset="0"/>
                <a:ea typeface="+mn-ea"/>
                <a:cs typeface="+mn-cs"/>
              </a:rPr>
              <a:t>#GROWING MARKET</a:t>
            </a:r>
          </a:p>
        </p:txBody>
      </p:sp>
      <p:sp>
        <p:nvSpPr>
          <p:cNvPr id="12" name="Rectangle 11">
            <a:extLst>
              <a:ext uri="{FF2B5EF4-FFF2-40B4-BE49-F238E27FC236}">
                <a16:creationId xmlns:a16="http://schemas.microsoft.com/office/drawing/2014/main" id="{CF1950C9-92F1-B111-1207-B6D657140F26}"/>
              </a:ext>
            </a:extLst>
          </p:cNvPr>
          <p:cNvSpPr/>
          <p:nvPr/>
        </p:nvSpPr>
        <p:spPr>
          <a:xfrm flipV="1">
            <a:off x="0" y="4631785"/>
            <a:ext cx="9144000" cy="110489"/>
          </a:xfrm>
          <a:prstGeom prst="rect">
            <a:avLst/>
          </a:prstGeom>
          <a:solidFill>
            <a:srgbClr val="8A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Aptos" panose="02110004020202020204"/>
            </a:endParaRPr>
          </a:p>
        </p:txBody>
      </p:sp>
      <p:pic>
        <p:nvPicPr>
          <p:cNvPr id="4" name="Picture 3" descr="A white background with black dots&#10;&#10;Description automatically generated">
            <a:extLst>
              <a:ext uri="{FF2B5EF4-FFF2-40B4-BE49-F238E27FC236}">
                <a16:creationId xmlns:a16="http://schemas.microsoft.com/office/drawing/2014/main" id="{893011D0-BCCD-4257-0274-D5F4445484E1}"/>
              </a:ext>
            </a:extLst>
          </p:cNvPr>
          <p:cNvPicPr>
            <a:picLocks noChangeAspect="1"/>
          </p:cNvPicPr>
          <p:nvPr/>
        </p:nvPicPr>
        <p:blipFill rotWithShape="1">
          <a:blip r:embed="rId4">
            <a:extLst>
              <a:ext uri="{28A0092B-C50C-407E-A947-70E740481C1C}">
                <a14:useLocalDpi xmlns:a14="http://schemas.microsoft.com/office/drawing/2010/main" val="0"/>
              </a:ext>
            </a:extLst>
          </a:blip>
          <a:srcRect t="11444" b="85418"/>
          <a:stretch/>
        </p:blipFill>
        <p:spPr>
          <a:xfrm>
            <a:off x="0" y="4740043"/>
            <a:ext cx="9144000" cy="405893"/>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1D9DDAEE-3C8D-E385-E594-0D0ABED9D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992" y="4761863"/>
            <a:ext cx="1818017" cy="364664"/>
          </a:xfrm>
          <a:prstGeom prst="rect">
            <a:avLst/>
          </a:prstGeom>
        </p:spPr>
      </p:pic>
      <p:pic>
        <p:nvPicPr>
          <p:cNvPr id="14" name="Picture 13" descr="A black background with blue text&#10;&#10;Description automatically generated">
            <a:extLst>
              <a:ext uri="{FF2B5EF4-FFF2-40B4-BE49-F238E27FC236}">
                <a16:creationId xmlns:a16="http://schemas.microsoft.com/office/drawing/2014/main" id="{B24A6B2C-C8C5-96F7-1A21-7E2C895A1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8724" y="4807273"/>
            <a:ext cx="1229168" cy="273844"/>
          </a:xfrm>
          <a:prstGeom prst="rect">
            <a:avLst/>
          </a:prstGeom>
        </p:spPr>
      </p:pic>
    </p:spTree>
    <p:extLst>
      <p:ext uri="{BB962C8B-B14F-4D97-AF65-F5344CB8AC3E}">
        <p14:creationId xmlns:p14="http://schemas.microsoft.com/office/powerpoint/2010/main" val="38823126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p:cNvSpPr txBox="1"/>
          <p:nvPr/>
        </p:nvSpPr>
        <p:spPr>
          <a:xfrm>
            <a:off x="449149" y="472975"/>
            <a:ext cx="8694849"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information and climate services</a:t>
            </a:r>
            <a:endParaRPr sz="3680" b="1" dirty="0">
              <a:solidFill>
                <a:srgbClr val="0034BE"/>
              </a:solidFill>
              <a:latin typeface="Lato"/>
              <a:ea typeface="Lato"/>
              <a:cs typeface="Lato"/>
              <a:sym typeface="Lato"/>
            </a:endParaRPr>
          </a:p>
        </p:txBody>
      </p:sp>
      <p:sp>
        <p:nvSpPr>
          <p:cNvPr id="73" name="Google Shape;73;p13"/>
          <p:cNvSpPr txBox="1"/>
          <p:nvPr/>
        </p:nvSpPr>
        <p:spPr>
          <a:xfrm>
            <a:off x="168070" y="1241130"/>
            <a:ext cx="4198977" cy="329933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dirty="0">
                <a:solidFill>
                  <a:schemeClr val="dk1"/>
                </a:solidFill>
                <a:latin typeface="Lato"/>
                <a:ea typeface="Lato"/>
                <a:cs typeface="Lato"/>
                <a:sym typeface="Lato"/>
              </a:rPr>
              <a:t>Climate risk assessment, climate adaptation and climate mitigation </a:t>
            </a:r>
            <a:r>
              <a:rPr lang="en" sz="1600" dirty="0">
                <a:solidFill>
                  <a:schemeClr val="dk1"/>
                </a:solidFill>
                <a:latin typeface="Lato"/>
                <a:ea typeface="Lato"/>
                <a:cs typeface="Lato"/>
                <a:sym typeface="Lato"/>
              </a:rPr>
              <a:t>require access to </a:t>
            </a:r>
            <a:r>
              <a:rPr lang="en" sz="1600" b="1" dirty="0">
                <a:solidFill>
                  <a:srgbClr val="6499C2"/>
                </a:solidFill>
                <a:latin typeface="Lato"/>
                <a:ea typeface="Lato"/>
                <a:cs typeface="Lato"/>
                <a:sym typeface="Lato"/>
              </a:rPr>
              <a:t>reliable</a:t>
            </a:r>
            <a:r>
              <a:rPr lang="en" sz="1600" b="1" dirty="0">
                <a:solidFill>
                  <a:schemeClr val="dk1"/>
                </a:solidFill>
                <a:latin typeface="Lato"/>
                <a:ea typeface="Lato"/>
                <a:cs typeface="Lato"/>
                <a:sym typeface="Lato"/>
              </a:rPr>
              <a:t> climate information.</a:t>
            </a:r>
          </a:p>
          <a:p>
            <a:pPr marL="0" lvl="0" indent="0" algn="l" rtl="0">
              <a:lnSpc>
                <a:spcPct val="115000"/>
              </a:lnSpc>
              <a:spcBef>
                <a:spcPts val="0"/>
              </a:spcBef>
              <a:spcAft>
                <a:spcPts val="0"/>
              </a:spcAft>
              <a:buNone/>
            </a:pPr>
            <a:endParaRPr lang="en" sz="1600" b="1" dirty="0">
              <a:solidFill>
                <a:schemeClr val="dk1"/>
              </a:solidFill>
              <a:latin typeface="Lato"/>
              <a:ea typeface="Lato"/>
              <a:cs typeface="Lato"/>
              <a:sym typeface="Lato"/>
            </a:endParaRPr>
          </a:p>
          <a:p>
            <a:pPr>
              <a:lnSpc>
                <a:spcPct val="115000"/>
              </a:lnSpc>
            </a:pPr>
            <a:r>
              <a:rPr lang="en-GB" sz="1600" b="1" dirty="0">
                <a:latin typeface="Lato"/>
                <a:ea typeface="Lato"/>
                <a:cs typeface="Lato"/>
                <a:sym typeface="Lato"/>
              </a:rPr>
              <a:t>Climate services</a:t>
            </a:r>
            <a:r>
              <a:rPr lang="en-GB" sz="1600" dirty="0">
                <a:latin typeface="Lato"/>
                <a:ea typeface="Lato"/>
                <a:cs typeface="Lato"/>
                <a:sym typeface="Lato"/>
              </a:rPr>
              <a:t> are the </a:t>
            </a:r>
            <a:r>
              <a:rPr lang="en-GB" sz="1600" b="1" dirty="0">
                <a:latin typeface="Lato"/>
                <a:ea typeface="Lato"/>
                <a:cs typeface="Lato"/>
                <a:sym typeface="Lato"/>
              </a:rPr>
              <a:t>provision of climate information</a:t>
            </a:r>
            <a:r>
              <a:rPr lang="en-GB" sz="1600" dirty="0">
                <a:latin typeface="Lato"/>
                <a:ea typeface="Lato"/>
                <a:cs typeface="Lato"/>
                <a:sym typeface="Lato"/>
              </a:rPr>
              <a:t> so as to </a:t>
            </a:r>
            <a:r>
              <a:rPr lang="en-GB" sz="1600" b="1" dirty="0">
                <a:latin typeface="Lato"/>
                <a:ea typeface="Lato"/>
                <a:cs typeface="Lato"/>
                <a:sym typeface="Lato"/>
              </a:rPr>
              <a:t>assist decision-making</a:t>
            </a:r>
            <a:r>
              <a:rPr lang="en-GB" sz="1600" dirty="0">
                <a:latin typeface="Lato"/>
                <a:ea typeface="Lato"/>
                <a:cs typeface="Lato"/>
                <a:sym typeface="Lato"/>
              </a:rPr>
              <a:t> by individuals and organisations. The service involves </a:t>
            </a:r>
            <a:r>
              <a:rPr lang="en-GB" sz="1600" b="1" dirty="0">
                <a:latin typeface="Lato"/>
                <a:ea typeface="Lato"/>
                <a:cs typeface="Lato"/>
                <a:sym typeface="Lato"/>
              </a:rPr>
              <a:t>appropriate engagement</a:t>
            </a:r>
            <a:r>
              <a:rPr lang="en-GB" sz="1600" dirty="0">
                <a:latin typeface="Lato"/>
                <a:ea typeface="Lato"/>
                <a:cs typeface="Lato"/>
                <a:sym typeface="Lato"/>
              </a:rPr>
              <a:t>, an </a:t>
            </a:r>
            <a:r>
              <a:rPr lang="en-GB" sz="1600" b="1" dirty="0">
                <a:latin typeface="Lato"/>
                <a:ea typeface="Lato"/>
                <a:cs typeface="Lato"/>
                <a:sym typeface="Lato"/>
              </a:rPr>
              <a:t>access mechanism</a:t>
            </a:r>
            <a:r>
              <a:rPr lang="en-GB" sz="1600" dirty="0">
                <a:latin typeface="Lato"/>
                <a:ea typeface="Lato"/>
                <a:cs typeface="Lato"/>
                <a:sym typeface="Lato"/>
              </a:rPr>
              <a:t>, and </a:t>
            </a:r>
            <a:r>
              <a:rPr lang="en-GB" sz="1600" b="1" dirty="0">
                <a:latin typeface="Lato"/>
                <a:ea typeface="Lato"/>
                <a:cs typeface="Lato"/>
                <a:sym typeface="Lato"/>
              </a:rPr>
              <a:t>responsiveness to user needs</a:t>
            </a:r>
            <a:r>
              <a:rPr lang="en-GB" sz="1600" dirty="0">
                <a:latin typeface="Lato"/>
                <a:ea typeface="Lato"/>
                <a:cs typeface="Lato"/>
                <a:sym typeface="Lato"/>
              </a:rPr>
              <a:t>. It builds on that fact </a:t>
            </a:r>
            <a:r>
              <a:rPr lang="en" sz="1600" dirty="0">
                <a:solidFill>
                  <a:schemeClr val="dk1"/>
                </a:solidFill>
                <a:latin typeface="Lato"/>
                <a:ea typeface="Lato"/>
                <a:cs typeface="Lato"/>
                <a:sym typeface="Lato"/>
              </a:rPr>
              <a:t>that </a:t>
            </a:r>
            <a:r>
              <a:rPr lang="en" sz="1600" b="1" dirty="0">
                <a:solidFill>
                  <a:srgbClr val="6499C2"/>
                </a:solidFill>
                <a:latin typeface="Lato"/>
                <a:ea typeface="Lato"/>
                <a:cs typeface="Lato"/>
                <a:sym typeface="Lato"/>
              </a:rPr>
              <a:t>climate is just one out many other drivers</a:t>
            </a:r>
            <a:r>
              <a:rPr lang="en" sz="1600" dirty="0">
                <a:solidFill>
                  <a:schemeClr val="dk1"/>
                </a:solidFill>
                <a:latin typeface="Lato"/>
                <a:ea typeface="Lato"/>
                <a:cs typeface="Lato"/>
                <a:sym typeface="Lato"/>
              </a:rPr>
              <a:t>.</a:t>
            </a:r>
          </a:p>
        </p:txBody>
      </p:sp>
      <p:pic>
        <p:nvPicPr>
          <p:cNvPr id="75" name="Google Shape;75;p13"/>
          <p:cNvPicPr preferRelativeResize="0"/>
          <p:nvPr/>
        </p:nvPicPr>
        <p:blipFill>
          <a:blip r:embed="rId4">
            <a:alphaModFix/>
          </a:blip>
          <a:stretch>
            <a:fillRect/>
          </a:stretch>
        </p:blipFill>
        <p:spPr>
          <a:xfrm>
            <a:off x="449150" y="49953"/>
            <a:ext cx="1120525" cy="224750"/>
          </a:xfrm>
          <a:prstGeom prst="rect">
            <a:avLst/>
          </a:prstGeom>
          <a:noFill/>
          <a:ln>
            <a:noFill/>
          </a:ln>
        </p:spPr>
      </p:pic>
      <p:sp>
        <p:nvSpPr>
          <p:cNvPr id="5" name="Google Shape;76;p13">
            <a:extLst>
              <a:ext uri="{FF2B5EF4-FFF2-40B4-BE49-F238E27FC236}">
                <a16:creationId xmlns:a16="http://schemas.microsoft.com/office/drawing/2014/main" id="{54EB4FA5-C0F3-628A-12AD-BD4546028752}"/>
              </a:ext>
            </a:extLst>
          </p:cNvPr>
          <p:cNvSpPr txBox="1"/>
          <p:nvPr/>
        </p:nvSpPr>
        <p:spPr>
          <a:xfrm>
            <a:off x="7865489" y="4746499"/>
            <a:ext cx="1275674" cy="3970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dirty="0">
                <a:solidFill>
                  <a:srgbClr val="7CC1C1"/>
                </a:solidFill>
                <a:latin typeface="Lato"/>
                <a:ea typeface="Lato"/>
                <a:cs typeface="Lato"/>
                <a:sym typeface="Lato"/>
              </a:rPr>
              <a:t>EUCRA (2024)</a:t>
            </a:r>
            <a:endParaRPr sz="1200" dirty="0">
              <a:solidFill>
                <a:srgbClr val="7CC1C1"/>
              </a:solidFill>
              <a:latin typeface="Lato"/>
              <a:ea typeface="Lato"/>
              <a:cs typeface="Lato"/>
              <a:sym typeface="Lato"/>
            </a:endParaRPr>
          </a:p>
        </p:txBody>
      </p:sp>
      <p:pic>
        <p:nvPicPr>
          <p:cNvPr id="3" name="Picture 2" descr="A diagram of a flowchart&#10;&#10;Description automatically generated">
            <a:extLst>
              <a:ext uri="{FF2B5EF4-FFF2-40B4-BE49-F238E27FC236}">
                <a16:creationId xmlns:a16="http://schemas.microsoft.com/office/drawing/2014/main" id="{1FFCFDF4-98D3-099D-5BA6-CE03307A701C}"/>
              </a:ext>
            </a:extLst>
          </p:cNvPr>
          <p:cNvPicPr>
            <a:picLocks noChangeAspect="1"/>
          </p:cNvPicPr>
          <p:nvPr/>
        </p:nvPicPr>
        <p:blipFill>
          <a:blip r:embed="rId5"/>
          <a:stretch>
            <a:fillRect/>
          </a:stretch>
        </p:blipFill>
        <p:spPr>
          <a:xfrm>
            <a:off x="4470508" y="1254945"/>
            <a:ext cx="4505421" cy="3177831"/>
          </a:xfrm>
          <a:prstGeom prst="rect">
            <a:avLst/>
          </a:prstGeom>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5CA2DA60-A16C-ECBE-B3A8-AE185B328667}"/>
              </a:ext>
            </a:extLst>
          </p:cNvPr>
          <p:cNvSpPr/>
          <p:nvPr/>
        </p:nvSpPr>
        <p:spPr>
          <a:xfrm>
            <a:off x="4470508" y="1254946"/>
            <a:ext cx="3270361" cy="43984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89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3">
            <a:alphaModFix/>
          </a:blip>
          <a:srcRect b="93723"/>
          <a:stretch/>
        </p:blipFill>
        <p:spPr>
          <a:xfrm>
            <a:off x="-31275" y="0"/>
            <a:ext cx="9175274" cy="325675"/>
          </a:xfrm>
          <a:prstGeom prst="rect">
            <a:avLst/>
          </a:prstGeom>
          <a:noFill/>
          <a:ln>
            <a:noFill/>
          </a:ln>
        </p:spPr>
      </p:pic>
      <p:pic>
        <p:nvPicPr>
          <p:cNvPr id="120" name="Google Shape;120;p18"/>
          <p:cNvPicPr preferRelativeResize="0"/>
          <p:nvPr/>
        </p:nvPicPr>
        <p:blipFill>
          <a:blip r:embed="rId4">
            <a:alphaModFix/>
          </a:blip>
          <a:stretch>
            <a:fillRect/>
          </a:stretch>
        </p:blipFill>
        <p:spPr>
          <a:xfrm>
            <a:off x="449150" y="49953"/>
            <a:ext cx="1120525" cy="224750"/>
          </a:xfrm>
          <a:prstGeom prst="rect">
            <a:avLst/>
          </a:prstGeom>
          <a:noFill/>
          <a:ln>
            <a:noFill/>
          </a:ln>
        </p:spPr>
      </p:pic>
      <p:sp>
        <p:nvSpPr>
          <p:cNvPr id="119" name="Google Shape;119;p18"/>
          <p:cNvSpPr txBox="1"/>
          <p:nvPr/>
        </p:nvSpPr>
        <p:spPr>
          <a:xfrm>
            <a:off x="537097" y="472975"/>
            <a:ext cx="6789600" cy="676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3680" b="1" dirty="0">
                <a:solidFill>
                  <a:srgbClr val="0034BD"/>
                </a:solidFill>
                <a:latin typeface="Lato"/>
                <a:ea typeface="Lato"/>
                <a:cs typeface="Lato"/>
                <a:sym typeface="Lato"/>
              </a:rPr>
              <a:t>Certification, labelling, etc.</a:t>
            </a:r>
            <a:endParaRPr sz="3680" b="1" dirty="0">
              <a:solidFill>
                <a:srgbClr val="0034BD"/>
              </a:solidFill>
              <a:latin typeface="Lato"/>
              <a:ea typeface="Lato"/>
              <a:cs typeface="Lato"/>
              <a:sym typeface="Lato"/>
            </a:endParaRPr>
          </a:p>
        </p:txBody>
      </p:sp>
      <p:pic>
        <p:nvPicPr>
          <p:cNvPr id="2" name="Google Shape;1046;g30f41029262_9_307">
            <a:extLst>
              <a:ext uri="{FF2B5EF4-FFF2-40B4-BE49-F238E27FC236}">
                <a16:creationId xmlns:a16="http://schemas.microsoft.com/office/drawing/2014/main" id="{77C5B3AB-CC54-0241-6782-A69EA282A4FF}"/>
              </a:ext>
            </a:extLst>
          </p:cNvPr>
          <p:cNvPicPr preferRelativeResize="0">
            <a:picLocks/>
          </p:cNvPicPr>
          <p:nvPr/>
        </p:nvPicPr>
        <p:blipFill rotWithShape="1">
          <a:blip r:embed="rId5">
            <a:alphaModFix/>
          </a:blip>
          <a:srcRect/>
          <a:stretch/>
        </p:blipFill>
        <p:spPr>
          <a:xfrm>
            <a:off x="220280" y="2894218"/>
            <a:ext cx="4299142" cy="880089"/>
          </a:xfrm>
          <a:prstGeom prst="rect">
            <a:avLst/>
          </a:prstGeom>
          <a:noFill/>
          <a:ln>
            <a:noFill/>
          </a:ln>
        </p:spPr>
      </p:pic>
      <p:pic>
        <p:nvPicPr>
          <p:cNvPr id="4" name="Google Shape;1047;g30f41029262_9_307">
            <a:extLst>
              <a:ext uri="{FF2B5EF4-FFF2-40B4-BE49-F238E27FC236}">
                <a16:creationId xmlns:a16="http://schemas.microsoft.com/office/drawing/2014/main" id="{F6193E4E-FE5D-0E80-7E33-D5A2386103CA}"/>
              </a:ext>
            </a:extLst>
          </p:cNvPr>
          <p:cNvPicPr preferRelativeResize="0">
            <a:picLocks noChangeAspect="1"/>
          </p:cNvPicPr>
          <p:nvPr/>
        </p:nvPicPr>
        <p:blipFill rotWithShape="1">
          <a:blip r:embed="rId6">
            <a:alphaModFix/>
          </a:blip>
          <a:srcRect/>
          <a:stretch/>
        </p:blipFill>
        <p:spPr>
          <a:xfrm>
            <a:off x="121700" y="1170398"/>
            <a:ext cx="4392103" cy="1424126"/>
          </a:xfrm>
          <a:prstGeom prst="rect">
            <a:avLst/>
          </a:prstGeom>
          <a:noFill/>
          <a:ln>
            <a:noFill/>
          </a:ln>
        </p:spPr>
      </p:pic>
      <p:sp>
        <p:nvSpPr>
          <p:cNvPr id="5" name="Google Shape;1049;g30f41029262_9_307">
            <a:extLst>
              <a:ext uri="{FF2B5EF4-FFF2-40B4-BE49-F238E27FC236}">
                <a16:creationId xmlns:a16="http://schemas.microsoft.com/office/drawing/2014/main" id="{3CC3DB91-90C4-53BD-0616-1391F96DDAFB}"/>
              </a:ext>
            </a:extLst>
          </p:cNvPr>
          <p:cNvSpPr txBox="1"/>
          <p:nvPr/>
        </p:nvSpPr>
        <p:spPr>
          <a:xfrm>
            <a:off x="529663" y="3581328"/>
            <a:ext cx="3824052"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1" dirty="0">
                <a:solidFill>
                  <a:schemeClr val="dk1"/>
                </a:solidFill>
                <a:latin typeface="Lato"/>
                <a:ea typeface="Lato"/>
                <a:cs typeface="Lato"/>
                <a:sym typeface="Lato"/>
              </a:rPr>
              <a:t>Labelling: </a:t>
            </a:r>
            <a:r>
              <a:rPr lang="en" sz="700" dirty="0">
                <a:solidFill>
                  <a:schemeClr val="dk1"/>
                </a:solidFill>
                <a:latin typeface="Lato"/>
                <a:ea typeface="Lato"/>
                <a:cs typeface="Lato"/>
                <a:sym typeface="Lato"/>
              </a:rPr>
              <a:t>Demonstration of compliance. A label or symbol that conveys a product or service has been verified by an independent party such that discloses information or meets requirements. e.g:, food safety labelling; DNV Seal; ecolabels; descriptions of use or side effects…etc </a:t>
            </a:r>
            <a:endParaRPr sz="700" dirty="0"/>
          </a:p>
        </p:txBody>
      </p:sp>
      <p:sp>
        <p:nvSpPr>
          <p:cNvPr id="6" name="Google Shape;1050;g30f41029262_9_307">
            <a:extLst>
              <a:ext uri="{FF2B5EF4-FFF2-40B4-BE49-F238E27FC236}">
                <a16:creationId xmlns:a16="http://schemas.microsoft.com/office/drawing/2014/main" id="{09D66FD6-C4A4-47A5-7CF8-3380FD0D4399}"/>
              </a:ext>
            </a:extLst>
          </p:cNvPr>
          <p:cNvSpPr txBox="1"/>
          <p:nvPr/>
        </p:nvSpPr>
        <p:spPr>
          <a:xfrm>
            <a:off x="545250" y="2601957"/>
            <a:ext cx="3840359"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0" i="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NB: </a:t>
            </a:r>
            <a:r>
              <a:rPr lang="en" sz="700" b="1" i="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Accreditation</a:t>
            </a:r>
            <a:r>
              <a:rPr lang="en" sz="700" b="0" i="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The system of rules, procedures and management for carrying out certification, which must always be provided by an independent or third party provider. </a:t>
            </a:r>
            <a:endParaRPr sz="7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7" name="Google Shape;1051;g30f41029262_9_307" descr="St. Joseph Healthcare Receives Advanced Hip and Knee Replacement ...">
            <a:extLst>
              <a:ext uri="{FF2B5EF4-FFF2-40B4-BE49-F238E27FC236}">
                <a16:creationId xmlns:a16="http://schemas.microsoft.com/office/drawing/2014/main" id="{24D41B60-B47F-8690-AB07-63C8D75B0F89}"/>
              </a:ext>
            </a:extLst>
          </p:cNvPr>
          <p:cNvPicPr preferRelativeResize="0"/>
          <p:nvPr/>
        </p:nvPicPr>
        <p:blipFill rotWithShape="1">
          <a:blip r:embed="rId7">
            <a:alphaModFix/>
          </a:blip>
          <a:srcRect/>
          <a:stretch/>
        </p:blipFill>
        <p:spPr>
          <a:xfrm>
            <a:off x="6242769" y="3401388"/>
            <a:ext cx="873293" cy="1108080"/>
          </a:xfrm>
          <a:prstGeom prst="rect">
            <a:avLst/>
          </a:prstGeom>
          <a:noFill/>
          <a:ln>
            <a:noFill/>
          </a:ln>
        </p:spPr>
      </p:pic>
      <p:pic>
        <p:nvPicPr>
          <p:cNvPr id="8" name="Google Shape;1052;g30f41029262_9_307" descr="42 food safety labels uk - Fury Label">
            <a:extLst>
              <a:ext uri="{FF2B5EF4-FFF2-40B4-BE49-F238E27FC236}">
                <a16:creationId xmlns:a16="http://schemas.microsoft.com/office/drawing/2014/main" id="{84219479-01C7-5708-EB21-0A083678047D}"/>
              </a:ext>
            </a:extLst>
          </p:cNvPr>
          <p:cNvPicPr preferRelativeResize="0"/>
          <p:nvPr/>
        </p:nvPicPr>
        <p:blipFill rotWithShape="1">
          <a:blip r:embed="rId8">
            <a:alphaModFix/>
          </a:blip>
          <a:srcRect/>
          <a:stretch/>
        </p:blipFill>
        <p:spPr>
          <a:xfrm>
            <a:off x="4564237" y="3457343"/>
            <a:ext cx="1560910" cy="1094842"/>
          </a:xfrm>
          <a:prstGeom prst="rect">
            <a:avLst/>
          </a:prstGeom>
          <a:noFill/>
          <a:ln>
            <a:noFill/>
          </a:ln>
        </p:spPr>
      </p:pic>
      <p:pic>
        <p:nvPicPr>
          <p:cNvPr id="9" name="Google Shape;1054;g30f41029262_9_307" descr="NDC 70875-500 Sp Pharma">
            <a:extLst>
              <a:ext uri="{FF2B5EF4-FFF2-40B4-BE49-F238E27FC236}">
                <a16:creationId xmlns:a16="http://schemas.microsoft.com/office/drawing/2014/main" id="{E0C08DA9-1483-B910-C281-23484BB0BF05}"/>
              </a:ext>
            </a:extLst>
          </p:cNvPr>
          <p:cNvPicPr preferRelativeResize="0"/>
          <p:nvPr/>
        </p:nvPicPr>
        <p:blipFill rotWithShape="1">
          <a:blip r:embed="rId9">
            <a:alphaModFix/>
          </a:blip>
          <a:srcRect/>
          <a:stretch/>
        </p:blipFill>
        <p:spPr>
          <a:xfrm>
            <a:off x="7141255" y="3560012"/>
            <a:ext cx="2002745" cy="889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7AB0F726-F910-E95C-9261-DB0CB55EE98A}"/>
            </a:ext>
          </a:extLst>
        </p:cNvPr>
        <p:cNvGrpSpPr/>
        <p:nvPr/>
      </p:nvGrpSpPr>
      <p:grpSpPr>
        <a:xfrm>
          <a:off x="0" y="0"/>
          <a:ext cx="0" cy="0"/>
          <a:chOff x="0" y="0"/>
          <a:chExt cx="0" cy="0"/>
        </a:xfrm>
      </p:grpSpPr>
      <p:pic>
        <p:nvPicPr>
          <p:cNvPr id="118" name="Google Shape;118;p18">
            <a:extLst>
              <a:ext uri="{FF2B5EF4-FFF2-40B4-BE49-F238E27FC236}">
                <a16:creationId xmlns:a16="http://schemas.microsoft.com/office/drawing/2014/main" id="{86C65402-1FDB-B2B3-EC3E-ADED3365DC40}"/>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pic>
        <p:nvPicPr>
          <p:cNvPr id="120" name="Google Shape;120;p18">
            <a:extLst>
              <a:ext uri="{FF2B5EF4-FFF2-40B4-BE49-F238E27FC236}">
                <a16:creationId xmlns:a16="http://schemas.microsoft.com/office/drawing/2014/main" id="{95D91882-7FF2-4182-08DB-08CF51433C98}"/>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A poster with text and images of a boat&#10;&#10;Description automatically generated">
            <a:extLst>
              <a:ext uri="{FF2B5EF4-FFF2-40B4-BE49-F238E27FC236}">
                <a16:creationId xmlns:a16="http://schemas.microsoft.com/office/drawing/2014/main" id="{4F88133E-B9B6-0516-E4B7-BF1FB4F3D43D}"/>
              </a:ext>
            </a:extLst>
          </p:cNvPr>
          <p:cNvPicPr>
            <a:picLocks noChangeAspect="1"/>
          </p:cNvPicPr>
          <p:nvPr/>
        </p:nvPicPr>
        <p:blipFill>
          <a:blip r:embed="rId5"/>
          <a:stretch>
            <a:fillRect/>
          </a:stretch>
        </p:blipFill>
        <p:spPr>
          <a:xfrm>
            <a:off x="1730343" y="1115870"/>
            <a:ext cx="5696538" cy="4027630"/>
          </a:xfrm>
          <a:prstGeom prst="rect">
            <a:avLst/>
          </a:prstGeom>
        </p:spPr>
      </p:pic>
      <p:sp>
        <p:nvSpPr>
          <p:cNvPr id="119" name="Google Shape;119;p18">
            <a:extLst>
              <a:ext uri="{FF2B5EF4-FFF2-40B4-BE49-F238E27FC236}">
                <a16:creationId xmlns:a16="http://schemas.microsoft.com/office/drawing/2014/main" id="{1CB5C545-B354-D57D-82E9-7CBD8F12046E}"/>
              </a:ext>
            </a:extLst>
          </p:cNvPr>
          <p:cNvSpPr txBox="1"/>
          <p:nvPr/>
        </p:nvSpPr>
        <p:spPr>
          <a:xfrm>
            <a:off x="537097" y="472975"/>
            <a:ext cx="6789600" cy="676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3680" b="1" dirty="0">
                <a:solidFill>
                  <a:srgbClr val="0034BD"/>
                </a:solidFill>
                <a:latin typeface="Lato"/>
                <a:ea typeface="Lato"/>
                <a:cs typeface="Lato"/>
                <a:sym typeface="Lato"/>
              </a:rPr>
              <a:t>Community activities</a:t>
            </a:r>
            <a:endParaRPr sz="3680" b="1" dirty="0">
              <a:solidFill>
                <a:srgbClr val="0034BD"/>
              </a:solidFill>
              <a:latin typeface="Lato"/>
              <a:ea typeface="Lato"/>
              <a:cs typeface="Lato"/>
              <a:sym typeface="Lato"/>
            </a:endParaRPr>
          </a:p>
          <a:p>
            <a:pPr marL="0" lvl="0" indent="0" rtl="0">
              <a:spcBef>
                <a:spcPts val="0"/>
              </a:spcBef>
              <a:spcAft>
                <a:spcPts val="0"/>
              </a:spcAft>
              <a:buNone/>
            </a:pPr>
            <a:endParaRPr sz="3680" dirty="0">
              <a:solidFill>
                <a:srgbClr val="0034BE"/>
              </a:solidFill>
              <a:latin typeface="Lato"/>
              <a:ea typeface="Lato"/>
              <a:cs typeface="Lato"/>
              <a:sym typeface="Lato"/>
            </a:endParaRPr>
          </a:p>
        </p:txBody>
      </p:sp>
    </p:spTree>
    <p:extLst>
      <p:ext uri="{BB962C8B-B14F-4D97-AF65-F5344CB8AC3E}">
        <p14:creationId xmlns:p14="http://schemas.microsoft.com/office/powerpoint/2010/main" val="402159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BD55B756-26B1-E61D-1BA1-0A191C22249B}"/>
            </a:ext>
          </a:extLst>
        </p:cNvPr>
        <p:cNvGrpSpPr/>
        <p:nvPr/>
      </p:nvGrpSpPr>
      <p:grpSpPr>
        <a:xfrm>
          <a:off x="0" y="0"/>
          <a:ext cx="0" cy="0"/>
          <a:chOff x="0" y="0"/>
          <a:chExt cx="0" cy="0"/>
        </a:xfrm>
      </p:grpSpPr>
      <p:pic>
        <p:nvPicPr>
          <p:cNvPr id="118" name="Google Shape;118;p18">
            <a:extLst>
              <a:ext uri="{FF2B5EF4-FFF2-40B4-BE49-F238E27FC236}">
                <a16:creationId xmlns:a16="http://schemas.microsoft.com/office/drawing/2014/main" id="{689EBAD9-336B-50DE-A7DA-49CA8BDD9E49}"/>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119" name="Google Shape;119;p18">
            <a:extLst>
              <a:ext uri="{FF2B5EF4-FFF2-40B4-BE49-F238E27FC236}">
                <a16:creationId xmlns:a16="http://schemas.microsoft.com/office/drawing/2014/main" id="{8CB4C02F-4B7C-708C-5229-235FA8691285}"/>
              </a:ext>
            </a:extLst>
          </p:cNvPr>
          <p:cNvSpPr txBox="1"/>
          <p:nvPr/>
        </p:nvSpPr>
        <p:spPr>
          <a:xfrm>
            <a:off x="537097" y="472975"/>
            <a:ext cx="6789600" cy="676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3680" b="1" dirty="0">
                <a:solidFill>
                  <a:srgbClr val="0034BD"/>
                </a:solidFill>
                <a:latin typeface="Lato"/>
                <a:ea typeface="Lato"/>
                <a:cs typeface="Lato"/>
                <a:sym typeface="Lato"/>
              </a:rPr>
              <a:t>Engagement innovation</a:t>
            </a:r>
            <a:endParaRPr sz="3680" b="1" dirty="0">
              <a:solidFill>
                <a:srgbClr val="0034BD"/>
              </a:solidFill>
              <a:latin typeface="Lato"/>
              <a:ea typeface="Lato"/>
              <a:cs typeface="Lato"/>
              <a:sym typeface="Lato"/>
            </a:endParaRPr>
          </a:p>
          <a:p>
            <a:pPr marL="0" lvl="0" indent="0" rtl="0">
              <a:spcBef>
                <a:spcPts val="0"/>
              </a:spcBef>
              <a:spcAft>
                <a:spcPts val="0"/>
              </a:spcAft>
              <a:buNone/>
            </a:pPr>
            <a:endParaRPr sz="3680" dirty="0">
              <a:solidFill>
                <a:srgbClr val="0034BE"/>
              </a:solidFill>
              <a:latin typeface="Lato"/>
              <a:ea typeface="Lato"/>
              <a:cs typeface="Lato"/>
              <a:sym typeface="Lato"/>
            </a:endParaRPr>
          </a:p>
        </p:txBody>
      </p:sp>
      <p:pic>
        <p:nvPicPr>
          <p:cNvPr id="120" name="Google Shape;120;p18">
            <a:extLst>
              <a:ext uri="{FF2B5EF4-FFF2-40B4-BE49-F238E27FC236}">
                <a16:creationId xmlns:a16="http://schemas.microsoft.com/office/drawing/2014/main" id="{EF29478F-8954-AB7B-85C2-EABA60E8B0C6}"/>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A group of buildings with text&#10;&#10;Description automatically generated">
            <a:extLst>
              <a:ext uri="{FF2B5EF4-FFF2-40B4-BE49-F238E27FC236}">
                <a16:creationId xmlns:a16="http://schemas.microsoft.com/office/drawing/2014/main" id="{53DCD288-9C8D-6F92-B1D9-FF3D4DCBF7B9}"/>
              </a:ext>
            </a:extLst>
          </p:cNvPr>
          <p:cNvPicPr>
            <a:picLocks noChangeAspect="1"/>
          </p:cNvPicPr>
          <p:nvPr/>
        </p:nvPicPr>
        <p:blipFill>
          <a:blip r:embed="rId5"/>
          <a:stretch>
            <a:fillRect/>
          </a:stretch>
        </p:blipFill>
        <p:spPr>
          <a:xfrm>
            <a:off x="1122550" y="1254510"/>
            <a:ext cx="6913758" cy="3888989"/>
          </a:xfrm>
          <a:prstGeom prst="rect">
            <a:avLst/>
          </a:prstGeom>
        </p:spPr>
      </p:pic>
    </p:spTree>
    <p:extLst>
      <p:ext uri="{BB962C8B-B14F-4D97-AF65-F5344CB8AC3E}">
        <p14:creationId xmlns:p14="http://schemas.microsoft.com/office/powerpoint/2010/main" val="80696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500"/>
        <p:cNvGrpSpPr/>
        <p:nvPr/>
      </p:nvGrpSpPr>
      <p:grpSpPr>
        <a:xfrm>
          <a:off x="0" y="0"/>
          <a:ext cx="0" cy="0"/>
          <a:chOff x="0" y="0"/>
          <a:chExt cx="0" cy="0"/>
        </a:xfrm>
      </p:grpSpPr>
      <p:sp>
        <p:nvSpPr>
          <p:cNvPr id="1502" name="Google Shape;1502;g30fb6f101c1_2_54"/>
          <p:cNvSpPr/>
          <p:nvPr/>
        </p:nvSpPr>
        <p:spPr>
          <a:xfrm>
            <a:off x="212271" y="1527428"/>
            <a:ext cx="2049237" cy="676929"/>
          </a:xfrm>
          <a:prstGeom prst="roundRect">
            <a:avLst>
              <a:gd name="adj" fmla="val 16667"/>
            </a:avLst>
          </a:prstGeom>
          <a:solidFill>
            <a:srgbClr val="9EDE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3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rPr>
              <a:t>External stakeholder interaction/participation</a:t>
            </a:r>
            <a:endParaRPr>
              <a:latin typeface="Lato" panose="020F0502020204030203" pitchFamily="34" charset="0"/>
              <a:ea typeface="Lato" panose="020F0502020204030203" pitchFamily="34" charset="0"/>
              <a:cs typeface="Lato" panose="020F0502020204030203" pitchFamily="34" charset="0"/>
            </a:endParaRPr>
          </a:p>
        </p:txBody>
      </p:sp>
      <p:sp>
        <p:nvSpPr>
          <p:cNvPr id="1503" name="Google Shape;1503;g30fb6f101c1_2_54"/>
          <p:cNvSpPr/>
          <p:nvPr/>
        </p:nvSpPr>
        <p:spPr>
          <a:xfrm>
            <a:off x="2816678" y="1502936"/>
            <a:ext cx="1643738" cy="676929"/>
          </a:xfrm>
          <a:prstGeom prst="roundRect">
            <a:avLst>
              <a:gd name="adj" fmla="val 16667"/>
            </a:avLst>
          </a:prstGeom>
          <a:solidFill>
            <a:srgbClr val="9EDE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3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rPr>
              <a:t>Collection of personal data</a:t>
            </a:r>
            <a:endParaRPr>
              <a:latin typeface="Lato" panose="020F0502020204030203" pitchFamily="34" charset="0"/>
              <a:ea typeface="Lato" panose="020F0502020204030203" pitchFamily="34" charset="0"/>
              <a:cs typeface="Lato" panose="020F0502020204030203" pitchFamily="34" charset="0"/>
            </a:endParaRPr>
          </a:p>
        </p:txBody>
      </p:sp>
      <p:sp>
        <p:nvSpPr>
          <p:cNvPr id="1504" name="Google Shape;1504;g30fb6f101c1_2_54"/>
          <p:cNvSpPr/>
          <p:nvPr/>
        </p:nvSpPr>
        <p:spPr>
          <a:xfrm>
            <a:off x="5010165" y="1500214"/>
            <a:ext cx="1643738" cy="676929"/>
          </a:xfrm>
          <a:prstGeom prst="roundRect">
            <a:avLst>
              <a:gd name="adj" fmla="val 16667"/>
            </a:avLst>
          </a:prstGeom>
          <a:solidFill>
            <a:srgbClr val="9EDE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3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rPr>
              <a:t>GDPR</a:t>
            </a:r>
            <a:endParaRPr>
              <a:latin typeface="Lato" panose="020F0502020204030203" pitchFamily="34" charset="0"/>
              <a:ea typeface="Lato" panose="020F0502020204030203" pitchFamily="34" charset="0"/>
              <a:cs typeface="Lato" panose="020F0502020204030203" pitchFamily="34" charset="0"/>
            </a:endParaRPr>
          </a:p>
        </p:txBody>
      </p:sp>
      <p:sp>
        <p:nvSpPr>
          <p:cNvPr id="1505" name="Google Shape;1505;g30fb6f101c1_2_54"/>
          <p:cNvSpPr/>
          <p:nvPr/>
        </p:nvSpPr>
        <p:spPr>
          <a:xfrm>
            <a:off x="7195459" y="1492050"/>
            <a:ext cx="1643738" cy="676929"/>
          </a:xfrm>
          <a:prstGeom prst="roundRect">
            <a:avLst>
              <a:gd name="adj" fmla="val 16667"/>
            </a:avLst>
          </a:prstGeom>
          <a:solidFill>
            <a:srgbClr val="9EDE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3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rPr>
              <a:t>Consent forms</a:t>
            </a:r>
            <a:endParaRPr>
              <a:latin typeface="Lato" panose="020F0502020204030203" pitchFamily="34" charset="0"/>
              <a:ea typeface="Lato" panose="020F0502020204030203" pitchFamily="34" charset="0"/>
              <a:cs typeface="Lato" panose="020F0502020204030203" pitchFamily="34" charset="0"/>
            </a:endParaRPr>
          </a:p>
        </p:txBody>
      </p:sp>
      <p:sp>
        <p:nvSpPr>
          <p:cNvPr id="1506" name="Google Shape;1506;g30fb6f101c1_2_54"/>
          <p:cNvSpPr/>
          <p:nvPr/>
        </p:nvSpPr>
        <p:spPr>
          <a:xfrm>
            <a:off x="2343151" y="1773363"/>
            <a:ext cx="410928" cy="137080"/>
          </a:xfrm>
          <a:prstGeom prst="rightArrow">
            <a:avLst>
              <a:gd name="adj1" fmla="val 50000"/>
              <a:gd name="adj2" fmla="val 50000"/>
            </a:avLst>
          </a:prstGeom>
          <a:solidFill>
            <a:srgbClr val="238D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507" name="Google Shape;1507;g30fb6f101c1_2_54"/>
          <p:cNvSpPr/>
          <p:nvPr/>
        </p:nvSpPr>
        <p:spPr>
          <a:xfrm>
            <a:off x="4523015" y="1773363"/>
            <a:ext cx="410928" cy="137080"/>
          </a:xfrm>
          <a:prstGeom prst="rightArrow">
            <a:avLst>
              <a:gd name="adj1" fmla="val 50000"/>
              <a:gd name="adj2" fmla="val 50000"/>
            </a:avLst>
          </a:prstGeom>
          <a:solidFill>
            <a:srgbClr val="238D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508" name="Google Shape;1508;g30fb6f101c1_2_54"/>
          <p:cNvSpPr/>
          <p:nvPr/>
        </p:nvSpPr>
        <p:spPr>
          <a:xfrm>
            <a:off x="6721961" y="1770138"/>
            <a:ext cx="410928" cy="137080"/>
          </a:xfrm>
          <a:prstGeom prst="rightArrow">
            <a:avLst>
              <a:gd name="adj1" fmla="val 50000"/>
              <a:gd name="adj2" fmla="val 50000"/>
            </a:avLst>
          </a:prstGeom>
          <a:solidFill>
            <a:srgbClr val="238D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509" name="Google Shape;1509;g30fb6f101c1_2_54"/>
          <p:cNvSpPr/>
          <p:nvPr/>
        </p:nvSpPr>
        <p:spPr>
          <a:xfrm>
            <a:off x="7187292" y="1519264"/>
            <a:ext cx="1665545" cy="676929"/>
          </a:xfrm>
          <a:prstGeom prst="roundRect">
            <a:avLst>
              <a:gd name="adj" fmla="val 16667"/>
            </a:avLst>
          </a:prstGeom>
          <a:noFill/>
          <a:ln w="57150" cap="flat" cmpd="sng">
            <a:solidFill>
              <a:srgbClr val="238DB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510" name="Google Shape;1510;g30fb6f101c1_2_54"/>
          <p:cNvSpPr/>
          <p:nvPr/>
        </p:nvSpPr>
        <p:spPr>
          <a:xfrm>
            <a:off x="7917888" y="2277836"/>
            <a:ext cx="181084" cy="457200"/>
          </a:xfrm>
          <a:prstGeom prst="downArrow">
            <a:avLst>
              <a:gd name="adj1" fmla="val 50000"/>
              <a:gd name="adj2" fmla="val 50000"/>
            </a:avLst>
          </a:prstGeom>
          <a:solidFill>
            <a:srgbClr val="238DBB"/>
          </a:solidFill>
          <a:ln w="25400" cap="flat" cmpd="sng">
            <a:solidFill>
              <a:srgbClr val="238DB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511" name="Google Shape;1511;g30fb6f101c1_2_54"/>
          <p:cNvSpPr txBox="1"/>
          <p:nvPr/>
        </p:nvSpPr>
        <p:spPr>
          <a:xfrm>
            <a:off x="6776368" y="2808515"/>
            <a:ext cx="2220676" cy="156962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Should contain information about: </a:t>
            </a:r>
            <a:endParaRPr sz="1200" dirty="0">
              <a:latin typeface="Lato" panose="020F0502020204030203" pitchFamily="34" charset="0"/>
              <a:ea typeface="Lato" panose="020F0502020204030203" pitchFamily="34" charset="0"/>
              <a:cs typeface="Lato" panose="020F0502020204030203" pitchFamily="34" charset="0"/>
            </a:endParaRPr>
          </a:p>
          <a:p>
            <a:pPr marL="285750" marR="0" lvl="0" indent="-285750" rtl="0">
              <a:lnSpc>
                <a:spcPct val="100000"/>
              </a:lnSpc>
              <a:spcBef>
                <a:spcPts val="0"/>
              </a:spcBef>
              <a:spcAft>
                <a:spcPts val="0"/>
              </a:spcAft>
              <a:buClr>
                <a:srgbClr val="000000"/>
              </a:buClr>
              <a:buSzPts val="1400"/>
              <a:buFont typeface="Arial"/>
              <a:buChar char="•"/>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What data is collected and how this is done, the purposes, for how long data is retained, and who is responsible</a:t>
            </a:r>
            <a:endParaRPr sz="1200" dirty="0">
              <a:latin typeface="Lato" panose="020F0502020204030203" pitchFamily="34" charset="0"/>
              <a:ea typeface="Lato" panose="020F0502020204030203" pitchFamily="34" charset="0"/>
              <a:cs typeface="Lato" panose="020F0502020204030203"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en" sz="12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Rights of individuals</a:t>
            </a:r>
            <a:endParaRPr sz="1200" dirty="0">
              <a:latin typeface="Lato" panose="020F0502020204030203" pitchFamily="34" charset="0"/>
              <a:ea typeface="Lato" panose="020F0502020204030203" pitchFamily="34" charset="0"/>
              <a:cs typeface="Lato" panose="020F0502020204030203" pitchFamily="34" charset="0"/>
            </a:endParaRPr>
          </a:p>
        </p:txBody>
      </p:sp>
      <p:pic>
        <p:nvPicPr>
          <p:cNvPr id="2" name="Google Shape;120;p18">
            <a:extLst>
              <a:ext uri="{FF2B5EF4-FFF2-40B4-BE49-F238E27FC236}">
                <a16:creationId xmlns:a16="http://schemas.microsoft.com/office/drawing/2014/main" id="{DA54DE31-E2A2-F623-6EE5-5094F4D2127C}"/>
              </a:ext>
            </a:extLst>
          </p:cNvPr>
          <p:cNvPicPr preferRelativeResize="0"/>
          <p:nvPr/>
        </p:nvPicPr>
        <p:blipFill>
          <a:blip r:embed="rId3">
            <a:alphaModFix/>
          </a:blip>
          <a:stretch>
            <a:fillRect/>
          </a:stretch>
        </p:blipFill>
        <p:spPr>
          <a:xfrm>
            <a:off x="449150" y="49953"/>
            <a:ext cx="1120525" cy="224750"/>
          </a:xfrm>
          <a:prstGeom prst="rect">
            <a:avLst/>
          </a:prstGeom>
          <a:noFill/>
          <a:ln>
            <a:noFill/>
          </a:ln>
        </p:spPr>
      </p:pic>
      <p:sp>
        <p:nvSpPr>
          <p:cNvPr id="3" name="Google Shape;119;p18">
            <a:extLst>
              <a:ext uri="{FF2B5EF4-FFF2-40B4-BE49-F238E27FC236}">
                <a16:creationId xmlns:a16="http://schemas.microsoft.com/office/drawing/2014/main" id="{1561CC4C-A6EB-A5DE-B194-BE486F9006D8}"/>
              </a:ext>
            </a:extLst>
          </p:cNvPr>
          <p:cNvSpPr txBox="1"/>
          <p:nvPr/>
        </p:nvSpPr>
        <p:spPr>
          <a:xfrm>
            <a:off x="537097" y="472975"/>
            <a:ext cx="6789600" cy="676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3680" b="1" dirty="0">
                <a:solidFill>
                  <a:srgbClr val="0034BD"/>
                </a:solidFill>
                <a:latin typeface="Lato"/>
                <a:ea typeface="Lato"/>
                <a:cs typeface="Lato"/>
                <a:sym typeface="Lato"/>
              </a:rPr>
              <a:t>Personal data management</a:t>
            </a:r>
            <a:endParaRPr sz="3680" b="1" dirty="0">
              <a:solidFill>
                <a:srgbClr val="0034BD"/>
              </a:solidFill>
              <a:latin typeface="Lato"/>
              <a:ea typeface="Lato"/>
              <a:cs typeface="Lato"/>
              <a:sym typeface="Lato"/>
            </a:endParaRPr>
          </a:p>
          <a:p>
            <a:pPr marL="0" lvl="0" indent="0" rtl="0">
              <a:spcBef>
                <a:spcPts val="0"/>
              </a:spcBef>
              <a:spcAft>
                <a:spcPts val="0"/>
              </a:spcAft>
              <a:buNone/>
            </a:pPr>
            <a:endParaRPr sz="3680" dirty="0">
              <a:solidFill>
                <a:srgbClr val="0034BE"/>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t="26200" r="17232" b="8380"/>
          <a:stretch/>
        </p:blipFill>
        <p:spPr>
          <a:xfrm>
            <a:off x="-28575" y="941625"/>
            <a:ext cx="9175274" cy="3658950"/>
          </a:xfrm>
          <a:prstGeom prst="rect">
            <a:avLst/>
          </a:prstGeom>
          <a:noFill/>
          <a:ln>
            <a:noFill/>
          </a:ln>
        </p:spPr>
      </p:pic>
      <p:sp>
        <p:nvSpPr>
          <p:cNvPr id="135" name="Google Shape;135;p20"/>
          <p:cNvSpPr txBox="1"/>
          <p:nvPr/>
        </p:nvSpPr>
        <p:spPr>
          <a:xfrm>
            <a:off x="685300" y="1463725"/>
            <a:ext cx="3886700" cy="4275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en" sz="2000" b="1" dirty="0">
                <a:solidFill>
                  <a:srgbClr val="FFEFAE"/>
                </a:solidFill>
                <a:latin typeface="Lato"/>
                <a:ea typeface="Lato"/>
                <a:cs typeface="Lato"/>
                <a:sym typeface="Lato"/>
              </a:rPr>
              <a:t>INFORMATION</a:t>
            </a:r>
            <a:endParaRPr sz="2000" b="1" dirty="0">
              <a:solidFill>
                <a:srgbClr val="FFEFAE"/>
              </a:solidFill>
              <a:latin typeface="Lato"/>
              <a:ea typeface="Lato"/>
              <a:cs typeface="Lato"/>
              <a:sym typeface="Lato"/>
            </a:endParaRPr>
          </a:p>
        </p:txBody>
      </p:sp>
      <p:pic>
        <p:nvPicPr>
          <p:cNvPr id="136" name="Google Shape;136;p20"/>
          <p:cNvPicPr preferRelativeResize="0"/>
          <p:nvPr/>
        </p:nvPicPr>
        <p:blipFill>
          <a:blip r:embed="rId4">
            <a:alphaModFix/>
          </a:blip>
          <a:stretch>
            <a:fillRect/>
          </a:stretch>
        </p:blipFill>
        <p:spPr>
          <a:xfrm>
            <a:off x="2077450" y="161050"/>
            <a:ext cx="2276012" cy="565221"/>
          </a:xfrm>
          <a:prstGeom prst="rect">
            <a:avLst/>
          </a:prstGeom>
          <a:noFill/>
          <a:ln>
            <a:noFill/>
          </a:ln>
        </p:spPr>
      </p:pic>
      <p:pic>
        <p:nvPicPr>
          <p:cNvPr id="137" name="Google Shape;137;p20"/>
          <p:cNvPicPr preferRelativeResize="0"/>
          <p:nvPr/>
        </p:nvPicPr>
        <p:blipFill>
          <a:blip r:embed="rId5">
            <a:alphaModFix/>
          </a:blip>
          <a:stretch>
            <a:fillRect/>
          </a:stretch>
        </p:blipFill>
        <p:spPr>
          <a:xfrm>
            <a:off x="4145465" y="268754"/>
            <a:ext cx="2817809" cy="565221"/>
          </a:xfrm>
          <a:prstGeom prst="rect">
            <a:avLst/>
          </a:prstGeom>
          <a:noFill/>
          <a:ln>
            <a:noFill/>
          </a:ln>
        </p:spPr>
      </p:pic>
      <p:sp>
        <p:nvSpPr>
          <p:cNvPr id="138" name="Google Shape;138;p20"/>
          <p:cNvSpPr txBox="1"/>
          <p:nvPr/>
        </p:nvSpPr>
        <p:spPr>
          <a:xfrm>
            <a:off x="706321" y="1793125"/>
            <a:ext cx="5599885"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50" b="1" dirty="0">
                <a:solidFill>
                  <a:schemeClr val="lt1"/>
                </a:solidFill>
                <a:latin typeface="Lato"/>
                <a:ea typeface="Lato"/>
                <a:cs typeface="Lato"/>
                <a:sym typeface="Lato"/>
              </a:rPr>
              <a:t>https://climateurope2.eu/</a:t>
            </a:r>
          </a:p>
          <a:p>
            <a:pPr marL="0" lvl="0" indent="0" algn="l" rtl="0">
              <a:spcBef>
                <a:spcPts val="0"/>
              </a:spcBef>
              <a:spcAft>
                <a:spcPts val="0"/>
              </a:spcAft>
              <a:buNone/>
            </a:pPr>
            <a:r>
              <a:rPr lang="en-US" sz="1250" b="1" dirty="0">
                <a:solidFill>
                  <a:schemeClr val="lt1"/>
                </a:solidFill>
                <a:latin typeface="Lato"/>
                <a:ea typeface="Lato"/>
                <a:cs typeface="Lato"/>
                <a:sym typeface="Lato"/>
              </a:rPr>
              <a:t>https://earth.bsc.es/climateurope2</a:t>
            </a:r>
            <a:endParaRPr sz="1250" b="1" dirty="0">
              <a:solidFill>
                <a:schemeClr val="lt1"/>
              </a:solidFill>
              <a:latin typeface="Lato"/>
              <a:ea typeface="Lato"/>
              <a:cs typeface="Lato"/>
              <a:sym typeface="Lato"/>
            </a:endParaRPr>
          </a:p>
        </p:txBody>
      </p:sp>
      <p:sp>
        <p:nvSpPr>
          <p:cNvPr id="139" name="Google Shape;139;p20"/>
          <p:cNvSpPr txBox="1"/>
          <p:nvPr/>
        </p:nvSpPr>
        <p:spPr>
          <a:xfrm>
            <a:off x="678282" y="2496365"/>
            <a:ext cx="3209400" cy="42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000" b="1" dirty="0">
                <a:solidFill>
                  <a:srgbClr val="FFEFAE"/>
                </a:solidFill>
                <a:latin typeface="Lato"/>
                <a:ea typeface="Lato"/>
                <a:cs typeface="Lato"/>
                <a:sym typeface="Lato"/>
              </a:rPr>
              <a:t>CONNECT</a:t>
            </a:r>
            <a:endParaRPr sz="2000" b="1" dirty="0">
              <a:solidFill>
                <a:srgbClr val="FFEFAE"/>
              </a:solidFill>
              <a:latin typeface="Lato"/>
              <a:ea typeface="Lato"/>
              <a:cs typeface="Lato"/>
              <a:sym typeface="Lato"/>
            </a:endParaRPr>
          </a:p>
        </p:txBody>
      </p:sp>
      <p:sp>
        <p:nvSpPr>
          <p:cNvPr id="140" name="Google Shape;140;p20"/>
          <p:cNvSpPr txBox="1"/>
          <p:nvPr/>
        </p:nvSpPr>
        <p:spPr>
          <a:xfrm>
            <a:off x="699305" y="2825765"/>
            <a:ext cx="3766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chemeClr val="lt1"/>
                </a:solidFill>
                <a:latin typeface="Lato"/>
                <a:ea typeface="Lato"/>
                <a:cs typeface="Lato"/>
                <a:sym typeface="Lato"/>
              </a:rPr>
              <a:t>contact@climateurope2.com</a:t>
            </a:r>
            <a:endParaRPr sz="1250" b="1" dirty="0">
              <a:solidFill>
                <a:schemeClr val="lt1"/>
              </a:solidFill>
              <a:latin typeface="Lato"/>
              <a:ea typeface="Lato"/>
              <a:cs typeface="Lato"/>
              <a:sym typeface="Lato"/>
            </a:endParaRPr>
          </a:p>
          <a:p>
            <a:pPr marL="0" lvl="0" indent="0" algn="l" rtl="0">
              <a:spcBef>
                <a:spcPts val="0"/>
              </a:spcBef>
              <a:spcAft>
                <a:spcPts val="0"/>
              </a:spcAft>
              <a:buNone/>
            </a:pPr>
            <a:r>
              <a:rPr lang="en" sz="1250" b="1" dirty="0">
                <a:solidFill>
                  <a:schemeClr val="lt1"/>
                </a:solidFill>
                <a:latin typeface="Lato"/>
                <a:ea typeface="Lato"/>
                <a:cs typeface="Lato"/>
                <a:sym typeface="Lato"/>
              </a:rPr>
              <a:t>climateurope2.eu</a:t>
            </a:r>
            <a:endParaRPr sz="1250" b="1" dirty="0">
              <a:solidFill>
                <a:schemeClr val="lt1"/>
              </a:solidFill>
              <a:latin typeface="Lato"/>
              <a:ea typeface="Lato"/>
              <a:cs typeface="Lato"/>
              <a:sym typeface="Lato"/>
            </a:endParaRPr>
          </a:p>
        </p:txBody>
      </p:sp>
      <p:sp>
        <p:nvSpPr>
          <p:cNvPr id="141" name="Google Shape;141;p20"/>
          <p:cNvSpPr txBox="1"/>
          <p:nvPr/>
        </p:nvSpPr>
        <p:spPr>
          <a:xfrm>
            <a:off x="1170775" y="4660600"/>
            <a:ext cx="6706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solidFill>
                  <a:schemeClr val="dk1"/>
                </a:solidFill>
                <a:highlight>
                  <a:srgbClr val="FFFFFF"/>
                </a:highlight>
                <a:latin typeface="Lato"/>
                <a:ea typeface="Lato"/>
                <a:cs typeface="Lato"/>
                <a:sym typeface="Lato"/>
              </a:rPr>
              <a:t>This project has received funding from the European Union’s Horizon Europe research and innovation programme under grant agreement No 101056933. </a:t>
            </a:r>
            <a:endParaRPr sz="800" i="1">
              <a:solidFill>
                <a:schemeClr val="dk1"/>
              </a:solidFill>
              <a:highlight>
                <a:srgbClr val="FFFFFF"/>
              </a:highlight>
              <a:latin typeface="Lato"/>
              <a:ea typeface="Lato"/>
              <a:cs typeface="Lato"/>
              <a:sym typeface="Lato"/>
            </a:endParaRPr>
          </a:p>
          <a:p>
            <a:pPr marL="0" lvl="0" indent="0" algn="l" rtl="0">
              <a:spcBef>
                <a:spcPts val="0"/>
              </a:spcBef>
              <a:spcAft>
                <a:spcPts val="0"/>
              </a:spcAft>
              <a:buNone/>
            </a:pPr>
            <a:r>
              <a:rPr lang="en" sz="800" i="1">
                <a:solidFill>
                  <a:schemeClr val="dk1"/>
                </a:solidFill>
                <a:latin typeface="Lato"/>
                <a:ea typeface="Lato"/>
                <a:cs typeface="Lato"/>
                <a:sym typeface="Lato"/>
              </a:rPr>
              <a:t>The sole responsibility for the content of this document lies with the Climateurope2  project and does not necessarily reﬂect the opinion of the European Union.</a:t>
            </a:r>
            <a:endParaRPr sz="800" i="1">
              <a:solidFill>
                <a:schemeClr val="dk1"/>
              </a:solidFill>
              <a:latin typeface="Lato"/>
              <a:ea typeface="Lato"/>
              <a:cs typeface="Lato"/>
              <a:sym typeface="Lato"/>
            </a:endParaRPr>
          </a:p>
        </p:txBody>
      </p:sp>
      <p:pic>
        <p:nvPicPr>
          <p:cNvPr id="142" name="Google Shape;142;p20"/>
          <p:cNvPicPr preferRelativeResize="0"/>
          <p:nvPr/>
        </p:nvPicPr>
        <p:blipFill>
          <a:blip r:embed="rId6">
            <a:alphaModFix/>
          </a:blip>
          <a:stretch>
            <a:fillRect/>
          </a:stretch>
        </p:blipFill>
        <p:spPr>
          <a:xfrm>
            <a:off x="774626" y="4734425"/>
            <a:ext cx="415200" cy="276800"/>
          </a:xfrm>
          <a:prstGeom prst="rect">
            <a:avLst/>
          </a:prstGeom>
          <a:noFill/>
          <a:ln>
            <a:noFill/>
          </a:ln>
        </p:spPr>
      </p:pic>
      <p:pic>
        <p:nvPicPr>
          <p:cNvPr id="143" name="Google Shape;143;p20"/>
          <p:cNvPicPr preferRelativeResize="0"/>
          <p:nvPr/>
        </p:nvPicPr>
        <p:blipFill>
          <a:blip r:embed="rId7">
            <a:alphaModFix/>
          </a:blip>
          <a:stretch>
            <a:fillRect/>
          </a:stretch>
        </p:blipFill>
        <p:spPr>
          <a:xfrm>
            <a:off x="774625" y="3486875"/>
            <a:ext cx="191918" cy="156575"/>
          </a:xfrm>
          <a:prstGeom prst="rect">
            <a:avLst/>
          </a:prstGeom>
          <a:noFill/>
          <a:ln>
            <a:noFill/>
          </a:ln>
        </p:spPr>
      </p:pic>
      <p:pic>
        <p:nvPicPr>
          <p:cNvPr id="144" name="Google Shape;144;p20"/>
          <p:cNvPicPr preferRelativeResize="0"/>
          <p:nvPr/>
        </p:nvPicPr>
        <p:blipFill>
          <a:blip r:embed="rId8">
            <a:alphaModFix/>
          </a:blip>
          <a:stretch>
            <a:fillRect/>
          </a:stretch>
        </p:blipFill>
        <p:spPr>
          <a:xfrm>
            <a:off x="774637" y="3732825"/>
            <a:ext cx="191918" cy="181550"/>
          </a:xfrm>
          <a:prstGeom prst="rect">
            <a:avLst/>
          </a:prstGeom>
          <a:noFill/>
          <a:ln>
            <a:noFill/>
          </a:ln>
        </p:spPr>
      </p:pic>
      <p:sp>
        <p:nvSpPr>
          <p:cNvPr id="145" name="Google Shape;145;p20"/>
          <p:cNvSpPr txBox="1"/>
          <p:nvPr/>
        </p:nvSpPr>
        <p:spPr>
          <a:xfrm>
            <a:off x="1011123" y="3392050"/>
            <a:ext cx="1436700" cy="3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a:solidFill>
                  <a:schemeClr val="lt1"/>
                </a:solidFill>
                <a:latin typeface="Lato"/>
                <a:ea typeface="Lato"/>
                <a:cs typeface="Lato"/>
                <a:sym typeface="Lato"/>
              </a:rPr>
              <a:t>@climateurope2</a:t>
            </a:r>
            <a:endParaRPr sz="1250" b="1">
              <a:solidFill>
                <a:schemeClr val="lt1"/>
              </a:solidFill>
              <a:latin typeface="Lato"/>
              <a:ea typeface="Lato"/>
              <a:cs typeface="Lato"/>
              <a:sym typeface="Lato"/>
            </a:endParaRPr>
          </a:p>
        </p:txBody>
      </p:sp>
      <p:sp>
        <p:nvSpPr>
          <p:cNvPr id="146" name="Google Shape;146;p20"/>
          <p:cNvSpPr txBox="1"/>
          <p:nvPr/>
        </p:nvSpPr>
        <p:spPr>
          <a:xfrm>
            <a:off x="1020648" y="3649225"/>
            <a:ext cx="1436700" cy="3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a:solidFill>
                  <a:schemeClr val="lt1"/>
                </a:solidFill>
                <a:latin typeface="Lato"/>
                <a:ea typeface="Lato"/>
                <a:cs typeface="Lato"/>
                <a:sym typeface="Lato"/>
              </a:rPr>
              <a:t>climateurope2</a:t>
            </a:r>
            <a:endParaRPr sz="1250" b="1">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4"/>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69" name="Google Shape;69;p4"/>
          <p:cNvSpPr txBox="1"/>
          <p:nvPr/>
        </p:nvSpPr>
        <p:spPr>
          <a:xfrm>
            <a:off x="449150" y="472975"/>
            <a:ext cx="6789600"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80"/>
              <a:buFont typeface="Arial"/>
              <a:buNone/>
            </a:pPr>
            <a:r>
              <a:rPr lang="en-US" sz="3680" b="1" i="0" u="none" strike="noStrike" cap="none" dirty="0">
                <a:solidFill>
                  <a:srgbClr val="0034BE"/>
                </a:solidFill>
                <a:latin typeface="Lato"/>
                <a:ea typeface="Lato"/>
                <a:cs typeface="Lato"/>
                <a:sym typeface="Lato"/>
              </a:rPr>
              <a:t>What are </a:t>
            </a:r>
            <a:r>
              <a:rPr lang="en-US" sz="3680" b="1" dirty="0">
                <a:solidFill>
                  <a:srgbClr val="0034BE"/>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a:t>
            </a:r>
            <a:r>
              <a:rPr lang="en-US" sz="3680" b="1" i="0" u="none" strike="noStrike" cap="none" dirty="0">
                <a:solidFill>
                  <a:srgbClr val="0034BE"/>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tandards?</a:t>
            </a:r>
            <a:endParaRPr sz="3680" b="1" i="0" u="none" strike="noStrike" cap="none" dirty="0">
              <a:solidFill>
                <a:srgbClr val="0034BE"/>
              </a:solidFill>
              <a:latin typeface="Lato"/>
              <a:ea typeface="Lato"/>
              <a:cs typeface="Lato"/>
              <a:sym typeface="Lato"/>
            </a:endParaRPr>
          </a:p>
        </p:txBody>
      </p:sp>
      <p:pic>
        <p:nvPicPr>
          <p:cNvPr id="70" name="Google Shape;70;p4"/>
          <p:cNvPicPr preferRelativeResize="0"/>
          <p:nvPr/>
        </p:nvPicPr>
        <p:blipFill rotWithShape="1">
          <a:blip r:embed="rId4">
            <a:alphaModFix/>
          </a:blip>
          <a:srcRect/>
          <a:stretch/>
        </p:blipFill>
        <p:spPr>
          <a:xfrm>
            <a:off x="449150" y="49953"/>
            <a:ext cx="1120525" cy="224750"/>
          </a:xfrm>
          <a:prstGeom prst="rect">
            <a:avLst/>
          </a:prstGeom>
          <a:noFill/>
          <a:ln>
            <a:noFill/>
          </a:ln>
        </p:spPr>
      </p:pic>
      <p:sp>
        <p:nvSpPr>
          <p:cNvPr id="71" name="Google Shape;71;p4"/>
          <p:cNvSpPr txBox="1"/>
          <p:nvPr/>
        </p:nvSpPr>
        <p:spPr>
          <a:xfrm>
            <a:off x="449150" y="1296775"/>
            <a:ext cx="79797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Lato"/>
                <a:ea typeface="Lato"/>
                <a:cs typeface="Lato"/>
                <a:sym typeface="Lato"/>
              </a:rPr>
              <a:t>Standards are </a:t>
            </a:r>
            <a:r>
              <a:rPr lang="en-US" sz="2000" dirty="0">
                <a:solidFill>
                  <a:schemeClr val="dk1"/>
                </a:solidFill>
                <a:latin typeface="Lato"/>
                <a:ea typeface="Lato"/>
                <a:cs typeface="Lato"/>
                <a:sym typeface="Lato"/>
              </a:rPr>
              <a:t>specifications, </a:t>
            </a:r>
            <a:r>
              <a:rPr lang="en-US" sz="2000" b="0" i="0" u="none" strike="noStrike" cap="none" dirty="0">
                <a:solidFill>
                  <a:srgbClr val="000000"/>
                </a:solidFill>
                <a:latin typeface="Lato"/>
                <a:ea typeface="Lato"/>
                <a:cs typeface="Lato"/>
                <a:sym typeface="Lato"/>
              </a:rPr>
              <a:t>measurable </a:t>
            </a:r>
            <a:r>
              <a:rPr lang="en-US" sz="2000" dirty="0">
                <a:solidFill>
                  <a:schemeClr val="dk1"/>
                </a:solidFill>
                <a:latin typeface="Lato"/>
                <a:ea typeface="Lato"/>
                <a:cs typeface="Lato"/>
                <a:sym typeface="Lato"/>
              </a:rPr>
              <a:t>requirements, processes or performance conventions, aimed at achieving consistency </a:t>
            </a:r>
            <a:r>
              <a:rPr lang="en-US" sz="2000" b="0" i="0" u="none" strike="noStrike" cap="none" dirty="0">
                <a:solidFill>
                  <a:srgbClr val="000000"/>
                </a:solidFill>
                <a:latin typeface="Lato"/>
                <a:ea typeface="Lato"/>
                <a:cs typeface="Lato"/>
                <a:sym typeface="Lato"/>
              </a:rPr>
              <a:t>in processes, products, </a:t>
            </a:r>
            <a:r>
              <a:rPr lang="en-US" sz="2000" b="0" i="0" u="none" strike="noStrike" cap="none" dirty="0">
                <a:solidFill>
                  <a:schemeClr val="accent1"/>
                </a:solidFill>
                <a:latin typeface="Lato"/>
                <a:ea typeface="Lato"/>
                <a:cs typeface="Lato"/>
                <a:sym typeface="Lato"/>
              </a:rPr>
              <a:t>and services</a:t>
            </a:r>
            <a:r>
              <a:rPr lang="en-US" sz="2000" b="0" i="0" u="none" strike="noStrike" cap="none" dirty="0">
                <a:solidFill>
                  <a:srgbClr val="000000"/>
                </a:solidFill>
                <a:latin typeface="Lato"/>
                <a:ea typeface="Lato"/>
                <a:cs typeface="Lato"/>
                <a:sym typeface="Lato"/>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Lato"/>
                <a:ea typeface="Lato"/>
                <a:cs typeface="Lato"/>
                <a:sym typeface="Lato"/>
              </a:rPr>
              <a:t>They are developed through consensus by legitimate </a:t>
            </a:r>
            <a:r>
              <a:rPr lang="en-US" sz="2000" b="0" i="0" u="none" strike="noStrike" cap="none" dirty="0" err="1">
                <a:solidFill>
                  <a:srgbClr val="000000"/>
                </a:solidFill>
                <a:latin typeface="Lato"/>
                <a:ea typeface="Lato"/>
                <a:cs typeface="Lato"/>
                <a:sym typeface="Lato"/>
              </a:rPr>
              <a:t>organisations</a:t>
            </a:r>
            <a:r>
              <a:rPr lang="en-US" sz="2000" b="0" i="0" u="none" strike="noStrike" cap="none" dirty="0">
                <a:solidFill>
                  <a:srgbClr val="000000"/>
                </a:solidFill>
                <a:latin typeface="Lato"/>
                <a:ea typeface="Lato"/>
                <a:cs typeface="Lato"/>
                <a:sym typeface="Lato"/>
              </a:rPr>
              <a:t>* to ensure conformity and quality.</a:t>
            </a:r>
            <a:endParaRPr sz="2000" b="0" i="0" u="none" strike="noStrike" cap="none" dirty="0">
              <a:solidFill>
                <a:srgbClr val="000000"/>
              </a:solidFill>
              <a:latin typeface="Lato"/>
              <a:ea typeface="Lato"/>
              <a:cs typeface="Lato"/>
              <a:sym typeface="Lato"/>
            </a:endParaRPr>
          </a:p>
        </p:txBody>
      </p:sp>
      <p:sp>
        <p:nvSpPr>
          <p:cNvPr id="72" name="Google Shape;72;p4"/>
          <p:cNvSpPr txBox="1"/>
          <p:nvPr/>
        </p:nvSpPr>
        <p:spPr>
          <a:xfrm>
            <a:off x="691875" y="4406125"/>
            <a:ext cx="5243700" cy="3970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None/>
              <a:defRPr sz="1200">
                <a:solidFill>
                  <a:srgbClr val="7CC1C1"/>
                </a:solidFill>
                <a:latin typeface="Lato"/>
                <a:ea typeface="Lato"/>
                <a:cs typeface="Lato"/>
              </a:defRPr>
            </a:lvl1pPr>
          </a:lstStyle>
          <a:p>
            <a:r>
              <a:rPr lang="en-US" dirty="0">
                <a:solidFill>
                  <a:schemeClr val="tx1"/>
                </a:solidFill>
                <a:sym typeface="Lato"/>
              </a:rPr>
              <a:t>*</a:t>
            </a:r>
            <a:r>
              <a:rPr lang="en-US" dirty="0">
                <a:sym typeface="Lato"/>
              </a:rPr>
              <a:t>ISO, CEN, ASTM etc.</a:t>
            </a:r>
            <a:endParaRPr dirty="0">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5"/>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8" name="Google Shape;78;p5"/>
          <p:cNvSpPr txBox="1"/>
          <p:nvPr/>
        </p:nvSpPr>
        <p:spPr>
          <a:xfrm>
            <a:off x="449150" y="472975"/>
            <a:ext cx="6789600" cy="67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80"/>
              <a:buFont typeface="Arial"/>
              <a:buNone/>
            </a:pPr>
            <a:r>
              <a:rPr lang="en-US" sz="3680" b="1" i="0" u="none" strike="noStrike" cap="none">
                <a:solidFill>
                  <a:srgbClr val="0034BE"/>
                </a:solidFill>
                <a:latin typeface="Lato"/>
                <a:ea typeface="Lato"/>
                <a:cs typeface="Lato"/>
                <a:sym typeface="Lato"/>
              </a:rPr>
              <a:t>Why are they needed?</a:t>
            </a:r>
            <a:endParaRPr sz="3680" b="1" i="0" u="none" strike="noStrike" cap="none">
              <a:solidFill>
                <a:srgbClr val="0034BE"/>
              </a:solidFill>
              <a:latin typeface="Lato"/>
              <a:ea typeface="Lato"/>
              <a:cs typeface="Lato"/>
              <a:sym typeface="Lato"/>
            </a:endParaRPr>
          </a:p>
        </p:txBody>
      </p:sp>
      <p:pic>
        <p:nvPicPr>
          <p:cNvPr id="79" name="Google Shape;79;p5"/>
          <p:cNvPicPr preferRelativeResize="0"/>
          <p:nvPr/>
        </p:nvPicPr>
        <p:blipFill rotWithShape="1">
          <a:blip r:embed="rId4">
            <a:alphaModFix/>
          </a:blip>
          <a:srcRect/>
          <a:stretch/>
        </p:blipFill>
        <p:spPr>
          <a:xfrm>
            <a:off x="449150" y="49953"/>
            <a:ext cx="1120525" cy="224750"/>
          </a:xfrm>
          <a:prstGeom prst="rect">
            <a:avLst/>
          </a:prstGeom>
          <a:noFill/>
          <a:ln>
            <a:noFill/>
          </a:ln>
        </p:spPr>
      </p:pic>
      <p:sp>
        <p:nvSpPr>
          <p:cNvPr id="80" name="Google Shape;80;p5"/>
          <p:cNvSpPr txBox="1"/>
          <p:nvPr/>
        </p:nvSpPr>
        <p:spPr>
          <a:xfrm>
            <a:off x="449150" y="1296775"/>
            <a:ext cx="8324902"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Current</a:t>
            </a:r>
            <a:r>
              <a:rPr lang="en-US" sz="1600" b="1" dirty="0">
                <a:latin typeface="Lato" panose="020F0502020204030203" pitchFamily="34" charset="0"/>
                <a:ea typeface="Lato" panose="020F0502020204030203" pitchFamily="34" charset="0"/>
                <a:cs typeface="Lato" panose="020F0502020204030203" pitchFamily="34" charset="0"/>
                <a:sym typeface="Lato"/>
              </a:rPr>
              <a:t> c</a:t>
            </a:r>
            <a:r>
              <a:rPr lang="en-US" sz="16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hallenges</a:t>
            </a:r>
            <a:endParaRPr sz="1600"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Lack of widely agreed, auditable criteria for climate services limits transparency, trust, and equitable market growth.</a:t>
            </a:r>
            <a:endParaRPr dirty="0"/>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a:ea typeface="Lato"/>
                <a:cs typeface="Lato"/>
                <a:sym typeface="Lato"/>
              </a:rPr>
              <a:t>Fragmented guidance and best practices lacking comprehensive coverage and consensus.</a:t>
            </a:r>
            <a:endParaRPr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Lato"/>
                <a:ea typeface="Lato"/>
                <a:cs typeface="Lato"/>
                <a:sym typeface="Lato"/>
              </a:rPr>
              <a:t>Benefits</a:t>
            </a:r>
            <a:endParaRPr sz="1600" dirty="0"/>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Establish shared terminology and methodologies for comparison and compatibility.</a:t>
            </a:r>
            <a:endParaRPr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Ensure product functionality, reduce risks, and uphold health, safety, and rights.</a:t>
            </a:r>
            <a:endParaRPr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Build credibility, relevance, and legitimacy in climate services.</a:t>
            </a:r>
            <a:endParaRPr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None/>
            </a:pPr>
            <a:r>
              <a:rPr lang="en-US" sz="16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Need for comprehensive guidance</a:t>
            </a:r>
            <a:endParaRPr sz="1600"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Define clear distinctions between components that can be </a:t>
            </a:r>
            <a:r>
              <a:rPr lang="en-US" sz="1400" b="0" i="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Lato"/>
              </a:rPr>
              <a:t>standardised</a:t>
            </a: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 and those still evolving.</a:t>
            </a:r>
            <a:endParaRPr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Establish certification mechanisms and accredited actors for quality assurance.</a:t>
            </a:r>
            <a:endParaRPr dirty="0">
              <a:latin typeface="Lato" panose="020F0502020204030203" pitchFamily="34" charset="0"/>
              <a:ea typeface="Lato" panose="020F0502020204030203" pitchFamily="34" charset="0"/>
              <a:cs typeface="Lato" panose="020F0502020204030203" pitchFamily="34" charset="0"/>
            </a:endParaRPr>
          </a:p>
          <a:p>
            <a:pPr marR="0" lvl="0" algn="l" rtl="0">
              <a:lnSpc>
                <a:spcPct val="100000"/>
              </a:lnSpc>
              <a:spcBef>
                <a:spcPts val="0"/>
              </a:spcBef>
              <a:spcAft>
                <a:spcPts val="0"/>
              </a:spcAft>
            </a:pPr>
            <a:r>
              <a:rPr lang="en-US" sz="16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Path forward</a:t>
            </a:r>
            <a:endParaRPr sz="1600"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Involvement of all relevant actors in creating comprehensive, consensus-based standards.</a:t>
            </a:r>
            <a:endParaRPr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Equitable participation to build two-way trust between providers and users.</a:t>
            </a:r>
            <a:endParaRPr dirty="0">
              <a:latin typeface="Lato" panose="020F0502020204030203" pitchFamily="34" charset="0"/>
              <a:ea typeface="Lato" panose="020F0502020204030203" pitchFamily="34" charset="0"/>
              <a:cs typeface="Lato" panose="020F0502020204030203" pitchFamily="34"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Climateurope2</a:t>
            </a: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’s approach focuses on addressing these gaps by fostering robust </a:t>
            </a:r>
            <a:r>
              <a:rPr lang="en-US" sz="1400" b="0" i="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Lato"/>
              </a:rPr>
              <a:t>standardisation</a:t>
            </a:r>
            <a:r>
              <a:rPr lang="en-US"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 frameworks.</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p:cNvSpPr txBox="1"/>
          <p:nvPr/>
        </p:nvSpPr>
        <p:spPr>
          <a:xfrm>
            <a:off x="449150" y="472975"/>
            <a:ext cx="67896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Climateurope2 project</a:t>
            </a:r>
            <a:endParaRPr sz="3680" b="1" dirty="0">
              <a:solidFill>
                <a:srgbClr val="0034BE"/>
              </a:solidFill>
              <a:latin typeface="Lato"/>
              <a:ea typeface="Lato"/>
              <a:cs typeface="Lato"/>
              <a:sym typeface="Lato"/>
            </a:endParaRPr>
          </a:p>
        </p:txBody>
      </p:sp>
      <p:sp>
        <p:nvSpPr>
          <p:cNvPr id="73" name="Google Shape;73;p13"/>
          <p:cNvSpPr txBox="1"/>
          <p:nvPr/>
        </p:nvSpPr>
        <p:spPr>
          <a:xfrm>
            <a:off x="494852" y="1186194"/>
            <a:ext cx="3930155"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dirty="0">
                <a:solidFill>
                  <a:srgbClr val="0034BD"/>
                </a:solidFill>
                <a:latin typeface="Lato"/>
                <a:ea typeface="Lato"/>
                <a:cs typeface="Lato"/>
                <a:sym typeface="Lato"/>
              </a:rPr>
              <a:t>Standardising</a:t>
            </a:r>
            <a:endParaRPr sz="1600" b="1" dirty="0">
              <a:solidFill>
                <a:srgbClr val="0034BD"/>
              </a:solidFill>
              <a:latin typeface="Lato"/>
              <a:ea typeface="Lato"/>
              <a:cs typeface="Lato"/>
              <a:sym typeface="Lato"/>
            </a:endParaRPr>
          </a:p>
          <a:p>
            <a:pPr marL="0" lvl="0" indent="0" algn="l" rtl="0">
              <a:lnSpc>
                <a:spcPct val="115000"/>
              </a:lnSpc>
              <a:spcBef>
                <a:spcPts val="0"/>
              </a:spcBef>
              <a:spcAft>
                <a:spcPts val="0"/>
              </a:spcAft>
              <a:buNone/>
            </a:pPr>
            <a:r>
              <a:rPr lang="en" sz="1600" b="1" dirty="0">
                <a:solidFill>
                  <a:schemeClr val="dk1"/>
                </a:solidFill>
                <a:latin typeface="Lato"/>
                <a:ea typeface="Lato"/>
                <a:cs typeface="Lato"/>
                <a:sym typeface="Lato"/>
              </a:rPr>
              <a:t>Development of </a:t>
            </a:r>
            <a:r>
              <a:rPr lang="en" sz="1600" b="1" dirty="0">
                <a:solidFill>
                  <a:srgbClr val="6499C2"/>
                </a:solidFill>
                <a:latin typeface="Lato"/>
                <a:ea typeface="Lato"/>
                <a:cs typeface="Lato"/>
                <a:sym typeface="Lato"/>
              </a:rPr>
              <a:t>standardisation</a:t>
            </a:r>
            <a:r>
              <a:rPr lang="en" sz="1600" b="1" dirty="0">
                <a:solidFill>
                  <a:schemeClr val="dk1"/>
                </a:solidFill>
                <a:latin typeface="Lato"/>
                <a:ea typeface="Lato"/>
                <a:cs typeface="Lato"/>
                <a:sym typeface="Lato"/>
              </a:rPr>
              <a:t> procedures for climate services</a:t>
            </a:r>
          </a:p>
          <a:p>
            <a:pPr marL="0" lvl="0" indent="0" algn="l" rtl="0">
              <a:lnSpc>
                <a:spcPct val="115000"/>
              </a:lnSpc>
              <a:spcBef>
                <a:spcPts val="0"/>
              </a:spcBef>
              <a:spcAft>
                <a:spcPts val="0"/>
              </a:spcAft>
              <a:buNone/>
            </a:pPr>
            <a:endParaRPr sz="16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600" b="1" dirty="0">
                <a:solidFill>
                  <a:srgbClr val="0034BD"/>
                </a:solidFill>
                <a:latin typeface="Lato"/>
                <a:ea typeface="Lato"/>
                <a:cs typeface="Lato"/>
                <a:sym typeface="Lato"/>
              </a:rPr>
              <a:t>Supporting</a:t>
            </a:r>
            <a:endParaRPr sz="1600" b="1" dirty="0">
              <a:solidFill>
                <a:srgbClr val="0034BD"/>
              </a:solidFill>
              <a:latin typeface="Lato"/>
              <a:ea typeface="Lato"/>
              <a:cs typeface="Lato"/>
              <a:sym typeface="Lato"/>
            </a:endParaRPr>
          </a:p>
          <a:p>
            <a:pPr marL="0" lvl="0" indent="0" algn="l" rtl="0">
              <a:lnSpc>
                <a:spcPct val="115000"/>
              </a:lnSpc>
              <a:spcBef>
                <a:spcPts val="0"/>
              </a:spcBef>
              <a:spcAft>
                <a:spcPts val="0"/>
              </a:spcAft>
              <a:buNone/>
            </a:pPr>
            <a:r>
              <a:rPr lang="en" sz="1600" b="1" dirty="0">
                <a:solidFill>
                  <a:srgbClr val="6499C2"/>
                </a:solidFill>
                <a:latin typeface="Lato"/>
                <a:ea typeface="Lato"/>
                <a:cs typeface="Lato"/>
                <a:sym typeface="Lato"/>
              </a:rPr>
              <a:t>Support</a:t>
            </a:r>
            <a:r>
              <a:rPr lang="en" sz="1600" b="1" dirty="0">
                <a:solidFill>
                  <a:schemeClr val="dk1"/>
                </a:solidFill>
                <a:latin typeface="Lato"/>
                <a:ea typeface="Lato"/>
                <a:cs typeface="Lato"/>
                <a:sym typeface="Lato"/>
              </a:rPr>
              <a:t> of an equitable European climate services community</a:t>
            </a:r>
          </a:p>
          <a:p>
            <a:pPr marL="0" lvl="0" indent="0" algn="l" rtl="0">
              <a:lnSpc>
                <a:spcPct val="115000"/>
              </a:lnSpc>
              <a:spcBef>
                <a:spcPts val="0"/>
              </a:spcBef>
              <a:spcAft>
                <a:spcPts val="0"/>
              </a:spcAft>
              <a:buNone/>
            </a:pPr>
            <a:endParaRPr sz="1600"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600" b="1" dirty="0">
                <a:solidFill>
                  <a:srgbClr val="0034BD"/>
                </a:solidFill>
                <a:latin typeface="Lato"/>
                <a:ea typeface="Lato"/>
                <a:cs typeface="Lato"/>
                <a:sym typeface="Lato"/>
              </a:rPr>
              <a:t>Increasing uptake</a:t>
            </a:r>
            <a:endParaRPr sz="1600" b="1" dirty="0">
              <a:solidFill>
                <a:srgbClr val="0034BD"/>
              </a:solidFill>
              <a:latin typeface="Lato"/>
              <a:ea typeface="Lato"/>
              <a:cs typeface="Lato"/>
              <a:sym typeface="Lato"/>
            </a:endParaRPr>
          </a:p>
          <a:p>
            <a:pPr marL="0" lvl="0" indent="0" algn="l" rtl="0">
              <a:lnSpc>
                <a:spcPct val="115000"/>
              </a:lnSpc>
              <a:spcBef>
                <a:spcPts val="0"/>
              </a:spcBef>
              <a:spcAft>
                <a:spcPts val="0"/>
              </a:spcAft>
              <a:buNone/>
            </a:pPr>
            <a:r>
              <a:rPr lang="en" sz="1600" b="1" dirty="0">
                <a:solidFill>
                  <a:schemeClr val="dk1"/>
                </a:solidFill>
                <a:latin typeface="Lato"/>
                <a:ea typeface="Lato"/>
                <a:cs typeface="Lato"/>
                <a:sym typeface="Lato"/>
              </a:rPr>
              <a:t>Enhancement of the </a:t>
            </a:r>
            <a:r>
              <a:rPr lang="en" sz="1600" b="1" dirty="0">
                <a:solidFill>
                  <a:srgbClr val="6499C2"/>
                </a:solidFill>
                <a:latin typeface="Lato"/>
                <a:ea typeface="Lato"/>
                <a:cs typeface="Lato"/>
                <a:sym typeface="Lato"/>
              </a:rPr>
              <a:t>uptake</a:t>
            </a:r>
            <a:r>
              <a:rPr lang="en" sz="1600" b="1" dirty="0">
                <a:solidFill>
                  <a:srgbClr val="FF0000"/>
                </a:solidFill>
                <a:latin typeface="Lato"/>
                <a:ea typeface="Lato"/>
                <a:cs typeface="Lato"/>
                <a:sym typeface="Lato"/>
              </a:rPr>
              <a:t> </a:t>
            </a:r>
            <a:r>
              <a:rPr lang="en" sz="1600" b="1" dirty="0">
                <a:solidFill>
                  <a:schemeClr val="dk1"/>
                </a:solidFill>
                <a:latin typeface="Lato"/>
                <a:ea typeface="Lato"/>
                <a:cs typeface="Lato"/>
                <a:sym typeface="Lato"/>
              </a:rPr>
              <a:t>of quality-assured climate services to support climate adaptation and mitigation</a:t>
            </a:r>
            <a:endParaRPr sz="1600" b="1" dirty="0">
              <a:solidFill>
                <a:schemeClr val="dk1"/>
              </a:solidFill>
              <a:latin typeface="Lato"/>
              <a:ea typeface="Lato"/>
              <a:cs typeface="Lato"/>
              <a:sym typeface="Lato"/>
            </a:endParaRPr>
          </a:p>
        </p:txBody>
      </p:sp>
      <p:pic>
        <p:nvPicPr>
          <p:cNvPr id="74" name="Google Shape;74;p13"/>
          <p:cNvPicPr preferRelativeResize="0"/>
          <p:nvPr/>
        </p:nvPicPr>
        <p:blipFill>
          <a:blip r:embed="rId4">
            <a:alphaModFix/>
          </a:blip>
          <a:stretch>
            <a:fillRect/>
          </a:stretch>
        </p:blipFill>
        <p:spPr>
          <a:xfrm>
            <a:off x="4134550" y="1149475"/>
            <a:ext cx="4419123" cy="3694599"/>
          </a:xfrm>
          <a:prstGeom prst="rect">
            <a:avLst/>
          </a:prstGeom>
          <a:noFill/>
          <a:ln>
            <a:noFill/>
          </a:ln>
        </p:spPr>
      </p:pic>
      <p:pic>
        <p:nvPicPr>
          <p:cNvPr id="75" name="Google Shape;75;p13"/>
          <p:cNvPicPr preferRelativeResize="0"/>
          <p:nvPr/>
        </p:nvPicPr>
        <p:blipFill>
          <a:blip r:embed="rId5">
            <a:alphaModFix/>
          </a:blip>
          <a:stretch>
            <a:fillRect/>
          </a:stretch>
        </p:blipFill>
        <p:spPr>
          <a:xfrm>
            <a:off x="449150" y="49953"/>
            <a:ext cx="1120525" cy="224750"/>
          </a:xfrm>
          <a:prstGeom prst="rect">
            <a:avLst/>
          </a:prstGeom>
          <a:noFill/>
          <a:ln>
            <a:noFill/>
          </a:ln>
        </p:spPr>
      </p:pic>
      <p:sp>
        <p:nvSpPr>
          <p:cNvPr id="76" name="Google Shape;76;p13"/>
          <p:cNvSpPr txBox="1"/>
          <p:nvPr/>
        </p:nvSpPr>
        <p:spPr>
          <a:xfrm>
            <a:off x="494852" y="4709459"/>
            <a:ext cx="4077148"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dirty="0">
                <a:solidFill>
                  <a:schemeClr val="dk1"/>
                </a:solidFill>
                <a:latin typeface="Lato"/>
                <a:ea typeface="Lato"/>
                <a:cs typeface="Lato"/>
                <a:sym typeface="Lato"/>
              </a:rPr>
              <a:t>CSA Horizon Europe, Sep 2022-Feb 2027</a:t>
            </a:r>
            <a:endParaRPr sz="1600" b="1" dirty="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pic>
        <p:nvPicPr>
          <p:cNvPr id="75" name="Google Shape;75;p13"/>
          <p:cNvPicPr preferRelativeResize="0"/>
          <p:nvPr/>
        </p:nvPicPr>
        <p:blipFill>
          <a:blip r:embed="rId4">
            <a:alphaModFix/>
          </a:blip>
          <a:stretch>
            <a:fillRect/>
          </a:stretch>
        </p:blipFill>
        <p:spPr>
          <a:xfrm>
            <a:off x="449150" y="49953"/>
            <a:ext cx="1120525" cy="224750"/>
          </a:xfrm>
          <a:prstGeom prst="rect">
            <a:avLst/>
          </a:prstGeom>
          <a:noFill/>
          <a:ln>
            <a:noFill/>
          </a:ln>
        </p:spPr>
      </p:pic>
      <p:sp>
        <p:nvSpPr>
          <p:cNvPr id="20" name="Google Shape;102;p16">
            <a:extLst>
              <a:ext uri="{FF2B5EF4-FFF2-40B4-BE49-F238E27FC236}">
                <a16:creationId xmlns:a16="http://schemas.microsoft.com/office/drawing/2014/main" id="{F9D14F65-53BC-9D55-9C61-4D7C15DFFEC1}"/>
              </a:ext>
            </a:extLst>
          </p:cNvPr>
          <p:cNvSpPr txBox="1"/>
          <p:nvPr/>
        </p:nvSpPr>
        <p:spPr>
          <a:xfrm>
            <a:off x="114615" y="406069"/>
            <a:ext cx="8951329"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Preparing recommendations for standards</a:t>
            </a:r>
            <a:endParaRPr sz="3680" b="1" dirty="0">
              <a:solidFill>
                <a:srgbClr val="0034BE"/>
              </a:solidFill>
              <a:latin typeface="Lato"/>
              <a:ea typeface="Lato"/>
              <a:cs typeface="Lato"/>
              <a:sym typeface="Lato"/>
            </a:endParaRPr>
          </a:p>
        </p:txBody>
      </p:sp>
      <p:pic>
        <p:nvPicPr>
          <p:cNvPr id="3" name="Picture 2" descr="A diagram of a diagram&#10;&#10;Description automatically generated">
            <a:extLst>
              <a:ext uri="{FF2B5EF4-FFF2-40B4-BE49-F238E27FC236}">
                <a16:creationId xmlns:a16="http://schemas.microsoft.com/office/drawing/2014/main" id="{C0475F61-1DF8-B75E-F909-0169FB66FBCF}"/>
              </a:ext>
            </a:extLst>
          </p:cNvPr>
          <p:cNvPicPr>
            <a:picLocks noChangeAspect="1"/>
          </p:cNvPicPr>
          <p:nvPr/>
        </p:nvPicPr>
        <p:blipFill>
          <a:blip r:embed="rId5"/>
          <a:stretch>
            <a:fillRect/>
          </a:stretch>
        </p:blipFill>
        <p:spPr>
          <a:xfrm>
            <a:off x="954528" y="1048382"/>
            <a:ext cx="7219433" cy="40609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44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Landscape</a:t>
            </a:r>
            <a:endParaRPr sz="3680" b="1" dirty="0">
              <a:solidFill>
                <a:srgbClr val="0034BE"/>
              </a:solidFill>
              <a:latin typeface="Lato"/>
              <a:ea typeface="Lato"/>
              <a:cs typeface="Lato"/>
              <a:sym typeface="Lato"/>
            </a:endParaRPr>
          </a:p>
        </p:txBody>
      </p:sp>
      <p:pic>
        <p:nvPicPr>
          <p:cNvPr id="75" name="Google Shape;75;p13"/>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4" name="Picture 3" descr="A diagram of a computer flowchart&#10;&#10;Description automatically generated">
            <a:extLst>
              <a:ext uri="{FF2B5EF4-FFF2-40B4-BE49-F238E27FC236}">
                <a16:creationId xmlns:a16="http://schemas.microsoft.com/office/drawing/2014/main" id="{36A03A55-4ABD-07C4-E01F-7BB7A703FE3B}"/>
              </a:ext>
            </a:extLst>
          </p:cNvPr>
          <p:cNvPicPr>
            <a:picLocks noChangeAspect="1"/>
          </p:cNvPicPr>
          <p:nvPr/>
        </p:nvPicPr>
        <p:blipFill rotWithShape="1">
          <a:blip r:embed="rId5"/>
          <a:srcRect t="5086" b="5851"/>
          <a:stretch/>
        </p:blipFill>
        <p:spPr>
          <a:xfrm>
            <a:off x="801258" y="1194079"/>
            <a:ext cx="7545545" cy="378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829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services components</a:t>
            </a:r>
            <a:endParaRPr sz="3680" b="1" dirty="0">
              <a:solidFill>
                <a:srgbClr val="0034BE"/>
              </a:solidFill>
              <a:latin typeface="Lato"/>
              <a:ea typeface="Lato"/>
              <a:cs typeface="Lato"/>
              <a:sym typeface="Lato"/>
            </a:endParaRPr>
          </a:p>
        </p:txBody>
      </p:sp>
      <p:pic>
        <p:nvPicPr>
          <p:cNvPr id="75" name="Google Shape;75;p13"/>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Diagram of a diagram showing the climate services components&#10;&#10;Description automatically generated">
            <a:extLst>
              <a:ext uri="{FF2B5EF4-FFF2-40B4-BE49-F238E27FC236}">
                <a16:creationId xmlns:a16="http://schemas.microsoft.com/office/drawing/2014/main" id="{32CADFE5-1F0F-F11D-B75D-C7EE1CB4A390}"/>
              </a:ext>
            </a:extLst>
          </p:cNvPr>
          <p:cNvPicPr>
            <a:picLocks noChangeAspect="1"/>
          </p:cNvPicPr>
          <p:nvPr/>
        </p:nvPicPr>
        <p:blipFill rotWithShape="1">
          <a:blip r:embed="rId5"/>
          <a:srcRect t="22702" b="22006"/>
          <a:stretch/>
        </p:blipFill>
        <p:spPr>
          <a:xfrm>
            <a:off x="7434" y="1694986"/>
            <a:ext cx="9144000" cy="2844000"/>
          </a:xfrm>
          <a:prstGeom prst="rect">
            <a:avLst/>
          </a:prstGeom>
        </p:spPr>
      </p:pic>
    </p:spTree>
    <p:extLst>
      <p:ext uri="{BB962C8B-B14F-4D97-AF65-F5344CB8AC3E}">
        <p14:creationId xmlns:p14="http://schemas.microsoft.com/office/powerpoint/2010/main" val="270586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BE32D2BD-CF2B-05E9-6BC7-2309CAF62760}"/>
            </a:ext>
          </a:extLst>
        </p:cNvPr>
        <p:cNvGrpSpPr/>
        <p:nvPr/>
      </p:nvGrpSpPr>
      <p:grpSpPr>
        <a:xfrm>
          <a:off x="0" y="0"/>
          <a:ext cx="0" cy="0"/>
          <a:chOff x="0" y="0"/>
          <a:chExt cx="0" cy="0"/>
        </a:xfrm>
      </p:grpSpPr>
      <p:pic>
        <p:nvPicPr>
          <p:cNvPr id="71" name="Google Shape;71;p13">
            <a:extLst>
              <a:ext uri="{FF2B5EF4-FFF2-40B4-BE49-F238E27FC236}">
                <a16:creationId xmlns:a16="http://schemas.microsoft.com/office/drawing/2014/main" id="{2F9003A2-BD20-E6C9-1370-FC3C304B0827}"/>
              </a:ext>
            </a:extLst>
          </p:cNvPr>
          <p:cNvPicPr preferRelativeResize="0"/>
          <p:nvPr/>
        </p:nvPicPr>
        <p:blipFill rotWithShape="1">
          <a:blip r:embed="rId3">
            <a:alphaModFix/>
          </a:blip>
          <a:srcRect b="93723"/>
          <a:stretch/>
        </p:blipFill>
        <p:spPr>
          <a:xfrm>
            <a:off x="-31275" y="0"/>
            <a:ext cx="9175274" cy="325675"/>
          </a:xfrm>
          <a:prstGeom prst="rect">
            <a:avLst/>
          </a:prstGeom>
          <a:noFill/>
          <a:ln>
            <a:noFill/>
          </a:ln>
        </p:spPr>
      </p:pic>
      <p:sp>
        <p:nvSpPr>
          <p:cNvPr id="72" name="Google Shape;72;p13">
            <a:extLst>
              <a:ext uri="{FF2B5EF4-FFF2-40B4-BE49-F238E27FC236}">
                <a16:creationId xmlns:a16="http://schemas.microsoft.com/office/drawing/2014/main" id="{228B2563-08B7-1FBF-5AD5-82BD57DE4E6A}"/>
              </a:ext>
            </a:extLst>
          </p:cNvPr>
          <p:cNvSpPr txBox="1"/>
          <p:nvPr/>
        </p:nvSpPr>
        <p:spPr>
          <a:xfrm>
            <a:off x="449149" y="472975"/>
            <a:ext cx="7875044"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80" b="1" dirty="0">
                <a:solidFill>
                  <a:srgbClr val="0034BE"/>
                </a:solidFill>
                <a:latin typeface="Lato"/>
                <a:ea typeface="Lato"/>
                <a:cs typeface="Lato"/>
                <a:sym typeface="Lato"/>
              </a:rPr>
              <a:t>Climate services components</a:t>
            </a:r>
            <a:endParaRPr sz="3680" b="1" dirty="0">
              <a:solidFill>
                <a:srgbClr val="0034BE"/>
              </a:solidFill>
              <a:latin typeface="Lato"/>
              <a:ea typeface="Lato"/>
              <a:cs typeface="Lato"/>
              <a:sym typeface="Lato"/>
            </a:endParaRPr>
          </a:p>
        </p:txBody>
      </p:sp>
      <p:pic>
        <p:nvPicPr>
          <p:cNvPr id="75" name="Google Shape;75;p13">
            <a:extLst>
              <a:ext uri="{FF2B5EF4-FFF2-40B4-BE49-F238E27FC236}">
                <a16:creationId xmlns:a16="http://schemas.microsoft.com/office/drawing/2014/main" id="{BB9E4C7D-69DB-FE10-A222-17BEBC8FE51C}"/>
              </a:ext>
            </a:extLst>
          </p:cNvPr>
          <p:cNvPicPr preferRelativeResize="0"/>
          <p:nvPr/>
        </p:nvPicPr>
        <p:blipFill>
          <a:blip r:embed="rId4">
            <a:alphaModFix/>
          </a:blip>
          <a:stretch>
            <a:fillRect/>
          </a:stretch>
        </p:blipFill>
        <p:spPr>
          <a:xfrm>
            <a:off x="449150" y="49953"/>
            <a:ext cx="1120525" cy="224750"/>
          </a:xfrm>
          <a:prstGeom prst="rect">
            <a:avLst/>
          </a:prstGeom>
          <a:noFill/>
          <a:ln>
            <a:noFill/>
          </a:ln>
        </p:spPr>
      </p:pic>
      <p:pic>
        <p:nvPicPr>
          <p:cNvPr id="3" name="Picture 2" descr="Diagram of a diagram showing the climate services components&#10;&#10;Description automatically generated">
            <a:extLst>
              <a:ext uri="{FF2B5EF4-FFF2-40B4-BE49-F238E27FC236}">
                <a16:creationId xmlns:a16="http://schemas.microsoft.com/office/drawing/2014/main" id="{02B943CD-EA14-01FE-3523-3C9BAE1CB043}"/>
              </a:ext>
            </a:extLst>
          </p:cNvPr>
          <p:cNvPicPr>
            <a:picLocks noChangeAspect="1"/>
          </p:cNvPicPr>
          <p:nvPr/>
        </p:nvPicPr>
        <p:blipFill rotWithShape="1">
          <a:blip r:embed="rId5"/>
          <a:srcRect t="22702" b="22006"/>
          <a:stretch/>
        </p:blipFill>
        <p:spPr>
          <a:xfrm>
            <a:off x="7434" y="1694986"/>
            <a:ext cx="9144000" cy="2844000"/>
          </a:xfrm>
          <a:prstGeom prst="rect">
            <a:avLst/>
          </a:prstGeom>
        </p:spPr>
      </p:pic>
      <p:grpSp>
        <p:nvGrpSpPr>
          <p:cNvPr id="6" name="Group 5">
            <a:extLst>
              <a:ext uri="{FF2B5EF4-FFF2-40B4-BE49-F238E27FC236}">
                <a16:creationId xmlns:a16="http://schemas.microsoft.com/office/drawing/2014/main" id="{6102656A-4376-2494-4057-B28E09F7AD05}"/>
              </a:ext>
            </a:extLst>
          </p:cNvPr>
          <p:cNvGrpSpPr/>
          <p:nvPr/>
        </p:nvGrpSpPr>
        <p:grpSpPr>
          <a:xfrm>
            <a:off x="68794" y="3127028"/>
            <a:ext cx="3637670" cy="1491546"/>
            <a:chOff x="229335" y="1375009"/>
            <a:chExt cx="3637670" cy="1491546"/>
          </a:xfrm>
        </p:grpSpPr>
        <p:sp>
          <p:nvSpPr>
            <p:cNvPr id="4" name="Google Shape;956;g30f41029262_9_250">
              <a:extLst>
                <a:ext uri="{FF2B5EF4-FFF2-40B4-BE49-F238E27FC236}">
                  <a16:creationId xmlns:a16="http://schemas.microsoft.com/office/drawing/2014/main" id="{472441EF-FCF0-DF69-8409-5E22A975E211}"/>
                </a:ext>
              </a:extLst>
            </p:cNvPr>
            <p:cNvSpPr/>
            <p:nvPr/>
          </p:nvSpPr>
          <p:spPr>
            <a:xfrm>
              <a:off x="229335" y="1375009"/>
              <a:ext cx="3637670" cy="1491546"/>
            </a:xfrm>
            <a:prstGeom prst="roundRect">
              <a:avLst>
                <a:gd name="adj" fmla="val 12150"/>
              </a:avLst>
            </a:prstGeom>
            <a:solidFill>
              <a:srgbClr val="B0CDE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ato"/>
                <a:buNone/>
              </a:pPr>
              <a:endParaRPr sz="1400" b="0" i="0" u="none" strike="noStrike" cap="none" dirty="0">
                <a:solidFill>
                  <a:srgbClr val="B0CDE2"/>
                </a:solidFill>
                <a:latin typeface="Lato"/>
                <a:ea typeface="Lato"/>
                <a:cs typeface="Lato"/>
                <a:sym typeface="Lato"/>
              </a:endParaRPr>
            </a:p>
          </p:txBody>
        </p:sp>
        <p:sp>
          <p:nvSpPr>
            <p:cNvPr id="5" name="Google Shape;957;g30f41029262_9_250">
              <a:extLst>
                <a:ext uri="{FF2B5EF4-FFF2-40B4-BE49-F238E27FC236}">
                  <a16:creationId xmlns:a16="http://schemas.microsoft.com/office/drawing/2014/main" id="{8394C772-CC8A-573B-EAB7-51ED7246DDF5}"/>
                </a:ext>
              </a:extLst>
            </p:cNvPr>
            <p:cNvSpPr txBox="1"/>
            <p:nvPr/>
          </p:nvSpPr>
          <p:spPr>
            <a:xfrm>
              <a:off x="339505" y="1412341"/>
              <a:ext cx="3527500" cy="1454214"/>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21D61"/>
                </a:buClr>
                <a:buSzPts val="12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Completeness of description of decision-making context</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Adaptability and flexibility to e.g., evolving regulatory regimes or transferability for different purposes</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Subsidiarity</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Salience of climate service/fitness for purpose</a:t>
              </a:r>
              <a:endParaRPr sz="1000" dirty="0">
                <a:latin typeface="Lato" panose="020F0502020204030203" pitchFamily="34" charset="0"/>
                <a:ea typeface="Lato" panose="020F0502020204030203" pitchFamily="34" charset="0"/>
                <a:cs typeface="Lato" panose="020F0502020204030203" pitchFamily="34" charset="0"/>
              </a:endParaRPr>
            </a:p>
            <a:p>
              <a:pPr marL="215900" marR="0" lvl="0" indent="-215900" algn="l" rtl="0">
                <a:lnSpc>
                  <a:spcPct val="100000"/>
                </a:lnSpc>
                <a:spcBef>
                  <a:spcPts val="900"/>
                </a:spcBef>
                <a:spcAft>
                  <a:spcPts val="0"/>
                </a:spcAft>
                <a:buClr>
                  <a:srgbClr val="021D61"/>
                </a:buClr>
                <a:buSzPts val="1200"/>
                <a:buFont typeface="Arial"/>
                <a:buChar char="•"/>
              </a:pPr>
              <a:r>
                <a:rPr lang="en" sz="1000" b="0" i="0" u="none" strike="noStrike" cap="none" dirty="0">
                  <a:solidFill>
                    <a:srgbClr val="021D61"/>
                  </a:solidFill>
                  <a:latin typeface="Lato" panose="020F0502020204030203" pitchFamily="34" charset="0"/>
                  <a:ea typeface="Lato" panose="020F0502020204030203" pitchFamily="34" charset="0"/>
                  <a:cs typeface="Lato" panose="020F0502020204030203" pitchFamily="34" charset="0"/>
                  <a:sym typeface="Lato"/>
                </a:rPr>
                <a:t>Market creation and innovation friendliness qualities</a:t>
              </a:r>
              <a:endParaRPr sz="1000" dirty="0">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41541778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4686</TotalTime>
  <Words>2412</Words>
  <Application>Microsoft Office PowerPoint</Application>
  <PresentationFormat>On-screen Show (16:9)</PresentationFormat>
  <Paragraphs>188</Paragraphs>
  <Slides>24</Slides>
  <Notes>22</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Lato</vt:lpstr>
      <vt:lpstr>Aptos Display</vt:lpstr>
      <vt:lpstr>Lato Black</vt:lpstr>
      <vt:lpstr>MADE Kenfolg v2</vt:lpstr>
      <vt:lpstr>Calibri</vt:lpstr>
      <vt:lpstr>Aptos</vt:lpstr>
      <vt:lpstr>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pcastell</dc:creator>
  <cp:lastModifiedBy>Francisco J Doblas Reyes</cp:lastModifiedBy>
  <cp:revision>95</cp:revision>
  <dcterms:modified xsi:type="dcterms:W3CDTF">2025-01-20T23:33:43Z</dcterms:modified>
</cp:coreProperties>
</file>