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53D5408-40C5-4B11-B1B3-18CBEC0EC765}">
  <a:tblStyle styleId="{F53D5408-40C5-4B11-B1B3-18CBEC0EC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b5f94ad7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g6b5f94ad7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g6b5f94ad7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899b5b8b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6b899b5b8b_0_3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b899b5b8b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6b899b5b8b_0_3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b899b5b8b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b899b5b8b_0_3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b899b5b8b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6b899b5b8b_0_2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b5f94ad74_0_4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6b5f94ad74_0_4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b5f94ad74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6b5f94ad74_0_4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01fdb5fa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801fdb5fac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b5f94ad74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6b5f94ad74_0_1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73d286f1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773d286f19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0204a7b67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80204a7b67_0_1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6b899b5b8b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6b899b5b8b_0_2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01f9414d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801f9414d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01f9414d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801f9414d5_0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01f9414d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801f9414d5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73d286f19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773d286f19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b899b5b8b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6b899b5b8b_0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01fdb5fac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801fdb5fac_0_2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01fdb5fac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801fdb5fac_0_1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01fdb5fac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801fdb5fac_0_2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1fdb5fac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801fdb5fac_0_16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01fdb5fac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801fdb5fac_0_2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b899b5b8b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g6b899b5b8b_0_1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01fdb5fac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801fdb5fac_0_2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01fdb5fac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801fdb5fac_0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73d286f1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773d286f19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b5f94ad74_0_4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6b5f94ad74_0_4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01fdb5fac_0_2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801fdb5fac_0_2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01fdb5fac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801fdb5fac_0_3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01fdb5fac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801fdb5fac_0_3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01fdb5fac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801fdb5fac_0_3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01fdb5fac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801fdb5fac_0_3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01fdb5fac_0_4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801fdb5fac_0_4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b899b5b8b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6b899b5b8b_0_4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01fdb5fac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801fdb5fac_0_4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0204a7b6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80204a7b67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0204a7b67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80204a7b67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0204a7b67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80204a7b67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0204a7b67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80204a7b67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0204a7b6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80204a7b67_0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0204a7b67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80204a7b67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80204a7b67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80204a7b67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0204a7b67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80204a7b67_0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80204a7b6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80204a7b67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899b5b8b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6b899b5b8b_0_2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0204a7b67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80204a7b67_0_1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0204a7b67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80204a7b67_0_1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b899b5b8b_0_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6b899b5b8b_0_4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773d286f1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773d286f19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80204a7b67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80204a7b67_0_1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773d286f1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773d286f19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b5f94ad74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g6b5f94ad74_0_5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b5f94ad74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6b5f94ad74_0_3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899b5b8b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6b899b5b8b_0_2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899b5b8b_0_2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b899b5b8b_0_2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899b5b8b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6b899b5b8b_0_2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899b5b8b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6b899b5b8b_0_3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Last">
  <p:cSld name="BSC2017-Las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sc.es/paraver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2.png"/><Relationship Id="rId4" Type="http://schemas.openxmlformats.org/officeDocument/2006/relationships/image" Target="../media/image36.png"/><Relationship Id="rId5" Type="http://schemas.openxmlformats.org/officeDocument/2006/relationships/image" Target="../media/image45.png"/><Relationship Id="rId6" Type="http://schemas.openxmlformats.org/officeDocument/2006/relationships/image" Target="../media/image39.png"/><Relationship Id="rId7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Relationship Id="rId7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Relationship Id="rId4" Type="http://schemas.openxmlformats.org/officeDocument/2006/relationships/image" Target="../media/image49.png"/><Relationship Id="rId5" Type="http://schemas.openxmlformats.org/officeDocument/2006/relationships/image" Target="../media/image55.png"/><Relationship Id="rId6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1.png"/><Relationship Id="rId7" Type="http://schemas.openxmlformats.org/officeDocument/2006/relationships/image" Target="../media/image60.png"/><Relationship Id="rId8" Type="http://schemas.openxmlformats.org/officeDocument/2006/relationships/image" Target="../media/image6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3.png"/><Relationship Id="rId4" Type="http://schemas.openxmlformats.org/officeDocument/2006/relationships/image" Target="../media/image7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9.png"/><Relationship Id="rId4" Type="http://schemas.openxmlformats.org/officeDocument/2006/relationships/image" Target="../media/image78.png"/><Relationship Id="rId5" Type="http://schemas.openxmlformats.org/officeDocument/2006/relationships/image" Target="../media/image84.png"/><Relationship Id="rId6" Type="http://schemas.openxmlformats.org/officeDocument/2006/relationships/image" Target="../media/image73.png"/><Relationship Id="rId7" Type="http://schemas.openxmlformats.org/officeDocument/2006/relationships/image" Target="../media/image77.png"/><Relationship Id="rId8" Type="http://schemas.openxmlformats.org/officeDocument/2006/relationships/image" Target="../media/image8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6.png"/><Relationship Id="rId4" Type="http://schemas.openxmlformats.org/officeDocument/2006/relationships/image" Target="../media/image75.png"/><Relationship Id="rId11" Type="http://schemas.openxmlformats.org/officeDocument/2006/relationships/image" Target="../media/image92.png"/><Relationship Id="rId10" Type="http://schemas.openxmlformats.org/officeDocument/2006/relationships/image" Target="../media/image80.png"/><Relationship Id="rId12" Type="http://schemas.openxmlformats.org/officeDocument/2006/relationships/image" Target="../media/image85.png"/><Relationship Id="rId9" Type="http://schemas.openxmlformats.org/officeDocument/2006/relationships/image" Target="../media/image90.png"/><Relationship Id="rId5" Type="http://schemas.openxmlformats.org/officeDocument/2006/relationships/image" Target="../media/image81.png"/><Relationship Id="rId6" Type="http://schemas.openxmlformats.org/officeDocument/2006/relationships/image" Target="../media/image88.png"/><Relationship Id="rId7" Type="http://schemas.openxmlformats.org/officeDocument/2006/relationships/image" Target="../media/image82.png"/><Relationship Id="rId8" Type="http://schemas.openxmlformats.org/officeDocument/2006/relationships/image" Target="../media/image7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1.png"/><Relationship Id="rId4" Type="http://schemas.openxmlformats.org/officeDocument/2006/relationships/image" Target="../media/image86.png"/><Relationship Id="rId5" Type="http://schemas.openxmlformats.org/officeDocument/2006/relationships/image" Target="../media/image9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1.png"/><Relationship Id="rId4" Type="http://schemas.openxmlformats.org/officeDocument/2006/relationships/image" Target="../media/image103.png"/><Relationship Id="rId9" Type="http://schemas.openxmlformats.org/officeDocument/2006/relationships/image" Target="../media/image94.png"/><Relationship Id="rId5" Type="http://schemas.openxmlformats.org/officeDocument/2006/relationships/image" Target="../media/image97.png"/><Relationship Id="rId6" Type="http://schemas.openxmlformats.org/officeDocument/2006/relationships/image" Target="../media/image96.png"/><Relationship Id="rId7" Type="http://schemas.openxmlformats.org/officeDocument/2006/relationships/image" Target="../media/image93.png"/><Relationship Id="rId8" Type="http://schemas.openxmlformats.org/officeDocument/2006/relationships/image" Target="../media/image10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8.png"/><Relationship Id="rId4" Type="http://schemas.openxmlformats.org/officeDocument/2006/relationships/image" Target="../media/image104.png"/><Relationship Id="rId5" Type="http://schemas.openxmlformats.org/officeDocument/2006/relationships/image" Target="../media/image9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3617816" y="1631730"/>
            <a:ext cx="53265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3600"/>
              <a:buFont typeface="Calibri"/>
              <a:buNone/>
            </a:pPr>
            <a:r>
              <a:rPr lang="en-US" sz="3600"/>
              <a:t>HARMONIE performance analysis: summary of the 1st phase</a:t>
            </a:r>
            <a:endParaRPr sz="3600"/>
          </a:p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7</a:t>
            </a:r>
            <a:r>
              <a:rPr lang="en-US"/>
              <a:t>/5/2020</a:t>
            </a:r>
            <a:endParaRPr/>
          </a:p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36178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1800"/>
              <a:buNone/>
            </a:pPr>
            <a:r>
              <a:rPr lang="en-US" sz="1800"/>
              <a:t>HARMONIE Virtual System Working Week</a:t>
            </a:r>
            <a:endParaRPr sz="1800"/>
          </a:p>
        </p:txBody>
      </p:sp>
      <p:sp>
        <p:nvSpPr>
          <p:cNvPr id="38" name="Google Shape;38;p7"/>
          <p:cNvSpPr txBox="1"/>
          <p:nvPr/>
        </p:nvSpPr>
        <p:spPr>
          <a:xfrm>
            <a:off x="3622733" y="4630556"/>
            <a:ext cx="5026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 Yepes-Arbós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C. Acosta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Profiling methodology overview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Scalability tests: MPI, OpenMP, Tiling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Evaluate deployment efficiency: compilation flags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Affinity tests: find a proper placement for MPI processes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Profile analysis: user functions calls, statistics…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Trace analysis: MPI, hardware counters, communication…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Performance simulation: evaluate the code under machine changes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Validation tests: check code correctness if optimized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BSC performance tools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250825" y="963099"/>
            <a:ext cx="8631300" cy="5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1991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traces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Source: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http://www.bsc.es/paraver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Package that generates Paraver trace-files for a post-mortem analysis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Trace visualization and analysis browser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trace manipulation: Filter, cut traces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Message passing simulator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323850" y="3686447"/>
            <a:ext cx="1524000" cy="521096"/>
          </a:xfrm>
          <a:prstGeom prst="flowChartProcess">
            <a:avLst/>
          </a:prstGeom>
          <a:solidFill>
            <a:srgbClr val="005490"/>
          </a:solidFill>
          <a:ln cap="flat" cmpd="sng" w="19050">
            <a:solidFill>
              <a:srgbClr val="00386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098801" y="3540664"/>
            <a:ext cx="1008063" cy="665328"/>
          </a:xfrm>
          <a:prstGeom prst="flowChartMagneticDisk">
            <a:avLst/>
          </a:prstGeom>
          <a:solidFill>
            <a:srgbClr val="D9D9D9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files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370013" y="4108287"/>
            <a:ext cx="1066800" cy="446654"/>
          </a:xfrm>
          <a:prstGeom prst="flowChartProcess">
            <a:avLst/>
          </a:prstGeom>
          <a:solidFill>
            <a:srgbClr val="DDE8F6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 library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2071688" y="3864798"/>
            <a:ext cx="811200" cy="119400"/>
          </a:xfrm>
          <a:prstGeom prst="rightArrow">
            <a:avLst>
              <a:gd fmla="val 50000" name="adj1"/>
              <a:gd fmla="val 49988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899026" y="3864798"/>
            <a:ext cx="149100" cy="119400"/>
          </a:xfrm>
          <a:prstGeom prst="rightArrow">
            <a:avLst>
              <a:gd fmla="val 50000" name="adj1"/>
              <a:gd fmla="val 50001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5200650" y="3686447"/>
            <a:ext cx="990600" cy="446654"/>
          </a:xfrm>
          <a:prstGeom prst="flowChartProcess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 simulator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7181850" y="3540664"/>
            <a:ext cx="1447800" cy="665328"/>
          </a:xfrm>
          <a:prstGeom prst="flowChartMagneticDisk">
            <a:avLst/>
          </a:prstGeom>
          <a:solidFill>
            <a:srgbClr val="D9D9D9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trace files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6343650" y="3864798"/>
            <a:ext cx="685800" cy="11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025525" y="5228024"/>
            <a:ext cx="2362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visualization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5291138" y="6425305"/>
            <a:ext cx="3352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DIMEMAS generated trace. Target = ideal machine</a:t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7843838" y="4331614"/>
            <a:ext cx="152400" cy="22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picalls" id="132" name="Google Shape;132;p17"/>
          <p:cNvPicPr preferRelativeResize="0"/>
          <p:nvPr/>
        </p:nvPicPr>
        <p:blipFill rotWithShape="1">
          <a:blip r:embed="rId4">
            <a:alphaModFix/>
          </a:blip>
          <a:srcRect b="54451" l="839" r="1571" t="7355"/>
          <a:stretch/>
        </p:blipFill>
        <p:spPr>
          <a:xfrm>
            <a:off x="1024743" y="5580411"/>
            <a:ext cx="3620843" cy="7385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mpicalls" id="133" name="Google Shape;133;p17"/>
          <p:cNvPicPr preferRelativeResize="0"/>
          <p:nvPr/>
        </p:nvPicPr>
        <p:blipFill rotWithShape="1">
          <a:blip r:embed="rId4">
            <a:alphaModFix/>
          </a:blip>
          <a:srcRect b="4737" l="790" r="1581" t="57812"/>
          <a:stretch/>
        </p:blipFill>
        <p:spPr>
          <a:xfrm>
            <a:off x="5187145" y="5580411"/>
            <a:ext cx="3694761" cy="73856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134" name="Google Shape;134;p17"/>
          <p:cNvSpPr/>
          <p:nvPr/>
        </p:nvSpPr>
        <p:spPr>
          <a:xfrm>
            <a:off x="2832100" y="4666605"/>
            <a:ext cx="1543050" cy="440450"/>
          </a:xfrm>
          <a:prstGeom prst="flowChartManualOperation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4754564" y="3889612"/>
            <a:ext cx="72900" cy="681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4610101" y="3889612"/>
            <a:ext cx="72900" cy="681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4467226" y="3889612"/>
            <a:ext cx="72900" cy="681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322764" y="3889612"/>
            <a:ext cx="72900" cy="6810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3530600" y="4331614"/>
            <a:ext cx="152400" cy="22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3527425" y="5228024"/>
            <a:ext cx="152400" cy="22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7807325" y="5228024"/>
            <a:ext cx="152400" cy="22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7096125" y="4666605"/>
            <a:ext cx="1543050" cy="440450"/>
          </a:xfrm>
          <a:prstGeom prst="flowChartManualOperation">
            <a:avLst/>
          </a:prstGeom>
          <a:solidFill>
            <a:srgbClr val="6DB7FF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Paraver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00" y="1636900"/>
            <a:ext cx="71056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How a trace looks like: basic overview</a:t>
            </a:r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1032100" y="4117600"/>
            <a:ext cx="1540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8"/>
          <p:cNvCxnSpPr/>
          <p:nvPr/>
        </p:nvCxnSpPr>
        <p:spPr>
          <a:xfrm rot="10800000">
            <a:off x="822650" y="2888125"/>
            <a:ext cx="1800" cy="100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18"/>
          <p:cNvSpPr txBox="1"/>
          <p:nvPr/>
        </p:nvSpPr>
        <p:spPr>
          <a:xfrm>
            <a:off x="1262825" y="411760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 rot="-5400000">
            <a:off x="-265025" y="310405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MPI processes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099000" y="1071388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590950" y="1071400"/>
            <a:ext cx="1540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3354050" y="4633525"/>
            <a:ext cx="14487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MPI call color legend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8" name="Google Shape;158;p18"/>
          <p:cNvCxnSpPr>
            <a:stCxn id="154" idx="2"/>
          </p:cNvCxnSpPr>
          <p:nvPr/>
        </p:nvCxnSpPr>
        <p:spPr>
          <a:xfrm flipH="1">
            <a:off x="3862500" y="1442188"/>
            <a:ext cx="6900" cy="104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8"/>
          <p:cNvCxnSpPr>
            <a:stCxn id="155" idx="2"/>
          </p:cNvCxnSpPr>
          <p:nvPr/>
        </p:nvCxnSpPr>
        <p:spPr>
          <a:xfrm>
            <a:off x="6361350" y="1442200"/>
            <a:ext cx="1070700" cy="67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8"/>
          <p:cNvCxnSpPr>
            <a:stCxn id="155" idx="2"/>
          </p:cNvCxnSpPr>
          <p:nvPr/>
        </p:nvCxnSpPr>
        <p:spPr>
          <a:xfrm flipH="1">
            <a:off x="5786850" y="1442200"/>
            <a:ext cx="574500" cy="56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1" name="Google Shape;1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476" y="4117600"/>
            <a:ext cx="1448660" cy="21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Model configuration and structure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HARMONIE configuration</a:t>
            </a:r>
            <a:endParaRPr/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</a:t>
            </a:r>
            <a:r>
              <a:rPr lang="en-US"/>
              <a:t> configuration for the different scenarios:</a:t>
            </a:r>
            <a:endParaRPr/>
          </a:p>
        </p:txBody>
      </p:sp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4" name="Google Shape;174;p20"/>
          <p:cNvGraphicFramePr/>
          <p:nvPr/>
        </p:nvGraphicFramePr>
        <p:xfrm>
          <a:off x="843225" y="175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{F53D5408-40C5-4B11-B1B3-18CBEC0EC765}</a:tableStyleId>
              </a:tblPr>
              <a:tblGrid>
                <a:gridCol w="3325950"/>
                <a:gridCol w="4131600"/>
              </a:tblGrid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Branch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release-43h2.beta.5 (with OpenMP bugfix)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Domain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METCOOP25C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points (x)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points (y)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Grid size in meters (x, y)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2500.0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step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 seconds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 length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hours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Compile environment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gcc 7.3.0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MPI library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Cray MPICH 7.5.3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NPROMA size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39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disabled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75" y="1993650"/>
            <a:ext cx="8431650" cy="2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Structure of HARMONIE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Cut trace containing 12 time steps</a:t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4647250" y="4861075"/>
            <a:ext cx="1930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Regular time steps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64800" y="4783975"/>
            <a:ext cx="3218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Regular time step plus radiation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1"/>
          <p:cNvCxnSpPr>
            <a:stCxn id="184" idx="0"/>
          </p:cNvCxnSpPr>
          <p:nvPr/>
        </p:nvCxnSpPr>
        <p:spPr>
          <a:xfrm rot="10800000">
            <a:off x="1914400" y="3500575"/>
            <a:ext cx="159600" cy="128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1"/>
          <p:cNvSpPr/>
          <p:nvPr/>
        </p:nvSpPr>
        <p:spPr>
          <a:xfrm rot="-5400000">
            <a:off x="5543200" y="1373950"/>
            <a:ext cx="138600" cy="6350400"/>
          </a:xfrm>
          <a:prstGeom prst="leftBracket">
            <a:avLst>
              <a:gd fmla="val 8333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21"/>
          <p:cNvCxnSpPr>
            <a:stCxn id="186" idx="1"/>
            <a:endCxn id="183" idx="0"/>
          </p:cNvCxnSpPr>
          <p:nvPr/>
        </p:nvCxnSpPr>
        <p:spPr>
          <a:xfrm>
            <a:off x="5612500" y="4618450"/>
            <a:ext cx="0" cy="24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Types of time step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steps with radiation are much more expensive due to the extra computation in the grid-point part</a:t>
            </a:r>
            <a:endParaRPr/>
          </a:p>
        </p:txBody>
      </p: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5" name="Google Shape;195;p22"/>
          <p:cNvGrpSpPr/>
          <p:nvPr/>
        </p:nvGrpSpPr>
        <p:grpSpPr>
          <a:xfrm>
            <a:off x="2391229" y="2151160"/>
            <a:ext cx="5779416" cy="4049696"/>
            <a:chOff x="2106175" y="470625"/>
            <a:chExt cx="3798000" cy="2573850"/>
          </a:xfrm>
        </p:grpSpPr>
        <p:pic>
          <p:nvPicPr>
            <p:cNvPr id="196" name="Google Shape;196;p22"/>
            <p:cNvPicPr preferRelativeResize="0"/>
            <p:nvPr/>
          </p:nvPicPr>
          <p:blipFill rotWithShape="1">
            <a:blip r:embed="rId3">
              <a:alphaModFix/>
            </a:blip>
            <a:srcRect b="13577" l="0" r="0" t="0"/>
            <a:stretch/>
          </p:blipFill>
          <p:spPr>
            <a:xfrm>
              <a:off x="2106175" y="1691025"/>
              <a:ext cx="3798000" cy="105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06175" y="47062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0575" y="2745675"/>
              <a:ext cx="3769200" cy="298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22"/>
          <p:cNvSpPr txBox="1"/>
          <p:nvPr/>
        </p:nvSpPr>
        <p:spPr>
          <a:xfrm>
            <a:off x="464800" y="4741550"/>
            <a:ext cx="1930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Regular time step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64800" y="2827425"/>
            <a:ext cx="18639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Regular time step plus radiation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2"/>
          <p:cNvCxnSpPr/>
          <p:nvPr/>
        </p:nvCxnSpPr>
        <p:spPr>
          <a:xfrm>
            <a:off x="3147775" y="3892825"/>
            <a:ext cx="0" cy="360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2"/>
          <p:cNvCxnSpPr/>
          <p:nvPr/>
        </p:nvCxnSpPr>
        <p:spPr>
          <a:xfrm flipH="1">
            <a:off x="5703525" y="3927325"/>
            <a:ext cx="2368200" cy="28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Structure of a regular time step</a:t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177" y="1273474"/>
            <a:ext cx="6667769" cy="166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177" y="2935171"/>
            <a:ext cx="6667769" cy="166169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1921553" y="1445460"/>
            <a:ext cx="727800" cy="30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/>
          <p:nvPr/>
        </p:nvSpPr>
        <p:spPr>
          <a:xfrm>
            <a:off x="7056156" y="1445460"/>
            <a:ext cx="408600" cy="30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2649425" y="1445460"/>
            <a:ext cx="4406700" cy="30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7464860" y="1445460"/>
            <a:ext cx="165900" cy="30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1990285" y="4629240"/>
            <a:ext cx="590400" cy="39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A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557565" y="4629240"/>
            <a:ext cx="590400" cy="39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B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7541360" y="4629223"/>
            <a:ext cx="590400" cy="39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6810636" y="4629240"/>
            <a:ext cx="590400" cy="398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219" name="Google Shape;219;p23"/>
          <p:cNvCxnSpPr>
            <a:stCxn id="218" idx="0"/>
            <a:endCxn id="212" idx="2"/>
          </p:cNvCxnSpPr>
          <p:nvPr/>
        </p:nvCxnSpPr>
        <p:spPr>
          <a:xfrm flipH="1" rot="10800000">
            <a:off x="7105836" y="4459140"/>
            <a:ext cx="154500" cy="17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3"/>
          <p:cNvCxnSpPr>
            <a:stCxn id="215" idx="0"/>
            <a:endCxn id="211" idx="2"/>
          </p:cNvCxnSpPr>
          <p:nvPr/>
        </p:nvCxnSpPr>
        <p:spPr>
          <a:xfrm rot="10800000">
            <a:off x="2285485" y="4459140"/>
            <a:ext cx="0" cy="17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>
            <a:stCxn id="213" idx="2"/>
            <a:endCxn id="216" idx="0"/>
          </p:cNvCxnSpPr>
          <p:nvPr/>
        </p:nvCxnSpPr>
        <p:spPr>
          <a:xfrm>
            <a:off x="4852775" y="4459260"/>
            <a:ext cx="0" cy="17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3"/>
          <p:cNvCxnSpPr>
            <a:stCxn id="217" idx="0"/>
            <a:endCxn id="214" idx="2"/>
          </p:cNvCxnSpPr>
          <p:nvPr/>
        </p:nvCxnSpPr>
        <p:spPr>
          <a:xfrm rot="10800000">
            <a:off x="7547660" y="4459123"/>
            <a:ext cx="288900" cy="17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" name="Google Shape;223;p23"/>
          <p:cNvSpPr txBox="1"/>
          <p:nvPr/>
        </p:nvSpPr>
        <p:spPr>
          <a:xfrm>
            <a:off x="2928314" y="5060025"/>
            <a:ext cx="2905500" cy="1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 - Inverse transformations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 - Grid-point computations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 - Direct transformations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 - Spectral computations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Deployment efficiency evaluation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Potential optimizations for MPI only</a:t>
            </a:r>
            <a:endParaRPr/>
          </a:p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Compilation flags: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-ftree-vectorize: It </a:t>
            </a:r>
            <a:r>
              <a:rPr b="1" lang="en-US">
                <a:solidFill>
                  <a:srgbClr val="FF0000"/>
                </a:solidFill>
              </a:rPr>
              <a:t>increases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the execution time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-march=native: It </a:t>
            </a:r>
            <a:r>
              <a:rPr b="1" lang="en-US">
                <a:solidFill>
                  <a:srgbClr val="14D314"/>
                </a:solidFill>
              </a:rPr>
              <a:t>decreases</a:t>
            </a:r>
            <a:r>
              <a:rPr b="1" lang="en-US"/>
              <a:t> </a:t>
            </a:r>
            <a:r>
              <a:rPr lang="en-US"/>
              <a:t>the execution time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-O3: It </a:t>
            </a:r>
            <a:r>
              <a:rPr b="1" lang="en-US">
                <a:solidFill>
                  <a:srgbClr val="FF0000"/>
                </a:solidFill>
              </a:rPr>
              <a:t>increases </a:t>
            </a:r>
            <a:r>
              <a:rPr lang="en-US"/>
              <a:t>the execution time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OpenMP: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 OpenMP support: It </a:t>
            </a:r>
            <a:r>
              <a:rPr b="1" lang="en-US">
                <a:solidFill>
                  <a:srgbClr val="14D314"/>
                </a:solidFill>
              </a:rPr>
              <a:t>decreases</a:t>
            </a:r>
            <a:r>
              <a:rPr lang="en-US">
                <a:solidFill>
                  <a:srgbClr val="14D314"/>
                </a:solidFill>
              </a:rPr>
              <a:t> </a:t>
            </a:r>
            <a:r>
              <a:rPr lang="en-US"/>
              <a:t>the execution time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Job geometry: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-ss: the execution time is not affected, but it </a:t>
            </a:r>
            <a:r>
              <a:rPr b="1" lang="en-US">
                <a:solidFill>
                  <a:srgbClr val="14D314"/>
                </a:solidFill>
              </a:rPr>
              <a:t>might be decreased</a:t>
            </a:r>
            <a:r>
              <a:rPr lang="en-US"/>
              <a:t> in other circumstances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MPI master in a shared node: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 </a:t>
            </a:r>
            <a:r>
              <a:rPr b="1" lang="en-US">
                <a:solidFill>
                  <a:srgbClr val="14D314"/>
                </a:solidFill>
              </a:rPr>
              <a:t>saves</a:t>
            </a:r>
            <a:r>
              <a:rPr lang="en-US">
                <a:solidFill>
                  <a:srgbClr val="14D314"/>
                </a:solidFill>
              </a:rPr>
              <a:t> </a:t>
            </a:r>
            <a:r>
              <a:rPr lang="en-US"/>
              <a:t>computing resources</a:t>
            </a:r>
            <a:endParaRPr/>
          </a:p>
        </p:txBody>
      </p:sp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Who we are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</a:t>
            </a:r>
            <a:r>
              <a:rPr lang="en-US"/>
              <a:t>omputing cost of MPI only setups</a:t>
            </a:r>
            <a:endParaRPr/>
          </a:p>
        </p:txBody>
      </p:sp>
      <p:sp>
        <p:nvSpPr>
          <p:cNvPr id="241" name="Google Shape;241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26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088" y="1196439"/>
            <a:ext cx="7225826" cy="4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Potential optimizations for MPI+OpenMP</a:t>
            </a:r>
            <a:endParaRPr/>
          </a:p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 previous useful MPI only optimizations, except that OpenMP is enabled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Job geometry: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EC_threads_per_task and -d: It </a:t>
            </a:r>
            <a:r>
              <a:rPr b="1" lang="en-US">
                <a:solidFill>
                  <a:srgbClr val="14D314"/>
                </a:solidFill>
              </a:rPr>
              <a:t>decreases</a:t>
            </a:r>
            <a:r>
              <a:rPr b="1" lang="en-US"/>
              <a:t> </a:t>
            </a:r>
            <a:r>
              <a:rPr lang="en-US"/>
              <a:t>the execution time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-cc depth: It </a:t>
            </a:r>
            <a:r>
              <a:rPr b="1" lang="en-US">
                <a:solidFill>
                  <a:srgbClr val="14D314"/>
                </a:solidFill>
              </a:rPr>
              <a:t>decreases</a:t>
            </a:r>
            <a:r>
              <a:rPr b="1" lang="en-US"/>
              <a:t> </a:t>
            </a:r>
            <a:r>
              <a:rPr lang="en-US"/>
              <a:t>the execution time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Hyperthreading: depending on the needs (time-to-solution vs. cost-to-solution), it might be interesting to enable hyperthreading to </a:t>
            </a:r>
            <a:r>
              <a:rPr b="1" lang="en-US">
                <a:solidFill>
                  <a:srgbClr val="14D314"/>
                </a:solidFill>
              </a:rPr>
              <a:t>decrease </a:t>
            </a:r>
            <a:r>
              <a:rPr lang="en-US"/>
              <a:t>the execution time or </a:t>
            </a:r>
            <a:r>
              <a:rPr b="1" lang="en-US">
                <a:solidFill>
                  <a:srgbClr val="14D314"/>
                </a:solidFill>
              </a:rPr>
              <a:t>save </a:t>
            </a:r>
            <a:r>
              <a:rPr lang="en-US"/>
              <a:t>computing resources</a:t>
            </a:r>
            <a:endParaRPr/>
          </a:p>
        </p:txBody>
      </p:sp>
      <p:sp>
        <p:nvSpPr>
          <p:cNvPr id="249" name="Google Shape;249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Computing cost of MPI+</a:t>
            </a:r>
            <a:r>
              <a:rPr lang="en-US"/>
              <a:t>OpenMP setups</a:t>
            </a:r>
            <a:endParaRPr/>
          </a:p>
        </p:txBody>
      </p:sp>
      <p:sp>
        <p:nvSpPr>
          <p:cNvPr id="255" name="Google Shape;255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6" name="Google Shape;256;p28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00" y="1196452"/>
            <a:ext cx="7225826" cy="446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Scalability tests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 strong scaling: test cases</a:t>
            </a:r>
            <a:endParaRPr/>
          </a:p>
        </p:txBody>
      </p:sp>
      <p:sp>
        <p:nvSpPr>
          <p:cNvPr id="267" name="Google Shape;267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68" name="Google Shape;268;p30"/>
          <p:cNvGraphicFramePr/>
          <p:nvPr/>
        </p:nvGraphicFramePr>
        <p:xfrm>
          <a:off x="1356300" y="193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{F53D5408-40C5-4B11-B1B3-18CBEC0EC765}</a:tableStyleId>
              </a:tblPr>
              <a:tblGrid>
                <a:gridCol w="1611650"/>
                <a:gridCol w="1611650"/>
                <a:gridCol w="1611650"/>
                <a:gridCol w="1611650"/>
              </a:tblGrid>
              <a:tr h="5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MPI processes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nprocx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nprocy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Nodes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 strong scaling: speedup</a:t>
            </a:r>
            <a:endParaRPr/>
          </a:p>
        </p:txBody>
      </p:sp>
      <p:sp>
        <p:nvSpPr>
          <p:cNvPr id="274" name="Google Shape;274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p31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38" y="1218652"/>
            <a:ext cx="7449326" cy="46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 strong scaling: computing cost</a:t>
            </a:r>
            <a:endParaRPr/>
          </a:p>
        </p:txBody>
      </p:sp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32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50" y="1218652"/>
            <a:ext cx="7449326" cy="460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 strong scaling: trace views</a:t>
            </a:r>
            <a:endParaRPr/>
          </a:p>
        </p:txBody>
      </p:sp>
      <p:sp>
        <p:nvSpPr>
          <p:cNvPr id="288" name="Google Shape;288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858825" y="553157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1800 MPI (50 nodes)</a:t>
            </a:r>
            <a:endParaRPr sz="1800"/>
          </a:p>
        </p:txBody>
      </p:sp>
      <p:sp>
        <p:nvSpPr>
          <p:cNvPr id="290" name="Google Shape;290;p33"/>
          <p:cNvSpPr/>
          <p:nvPr/>
        </p:nvSpPr>
        <p:spPr>
          <a:xfrm>
            <a:off x="858725" y="419787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1008 MPI (28 nodes)</a:t>
            </a:r>
            <a:endParaRPr sz="1800"/>
          </a:p>
        </p:txBody>
      </p:sp>
      <p:sp>
        <p:nvSpPr>
          <p:cNvPr id="291" name="Google Shape;291;p33"/>
          <p:cNvSpPr/>
          <p:nvPr/>
        </p:nvSpPr>
        <p:spPr>
          <a:xfrm>
            <a:off x="858725" y="2875650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576 MPI (16 nodes)</a:t>
            </a:r>
            <a:endParaRPr sz="1800"/>
          </a:p>
        </p:txBody>
      </p:sp>
      <p:sp>
        <p:nvSpPr>
          <p:cNvPr id="292" name="Google Shape;292;p33"/>
          <p:cNvSpPr/>
          <p:nvPr/>
        </p:nvSpPr>
        <p:spPr>
          <a:xfrm>
            <a:off x="858725" y="155342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285 MPI (8 nodes) </a:t>
            </a:r>
            <a:endParaRPr sz="1800"/>
          </a:p>
        </p:txBody>
      </p:sp>
      <p:grpSp>
        <p:nvGrpSpPr>
          <p:cNvPr id="293" name="Google Shape;293;p33"/>
          <p:cNvGrpSpPr/>
          <p:nvPr/>
        </p:nvGrpSpPr>
        <p:grpSpPr>
          <a:xfrm>
            <a:off x="3207076" y="1056412"/>
            <a:ext cx="4676857" cy="5623829"/>
            <a:chOff x="2528025" y="-121425"/>
            <a:chExt cx="3798000" cy="5180387"/>
          </a:xfrm>
        </p:grpSpPr>
        <p:pic>
          <p:nvPicPr>
            <p:cNvPr id="294" name="Google Shape;29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28025" y="-12142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28025" y="109897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28025" y="231937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28025" y="353977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42425" y="4760163"/>
              <a:ext cx="3769200" cy="29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MPI+OpenMP scaling</a:t>
            </a:r>
            <a:r>
              <a:rPr lang="en-US"/>
              <a:t>: test cases</a:t>
            </a:r>
            <a:endParaRPr/>
          </a:p>
        </p:txBody>
      </p:sp>
      <p:sp>
        <p:nvSpPr>
          <p:cNvPr id="304" name="Google Shape;304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05" name="Google Shape;305;p34"/>
          <p:cNvGraphicFramePr/>
          <p:nvPr/>
        </p:nvGraphicFramePr>
        <p:xfrm>
          <a:off x="1117750" y="197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{F53D5408-40C5-4B11-B1B3-18CBEC0EC765}</a:tableStyleId>
              </a:tblPr>
              <a:tblGrid>
                <a:gridCol w="1871550"/>
                <a:gridCol w="1684050"/>
                <a:gridCol w="1684050"/>
                <a:gridCol w="1684050"/>
              </a:tblGrid>
              <a:tr h="69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OpenMP threads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MPI processes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nprocx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nprocy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4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4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4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  <a:tr h="54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MPI+OpenMP scaling: speedup</a:t>
            </a:r>
            <a:endParaRPr/>
          </a:p>
        </p:txBody>
      </p:sp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35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50" y="1218652"/>
            <a:ext cx="7449326" cy="460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Computational Earth Sciences Group</a:t>
            </a:r>
            <a:endParaRPr/>
          </a:p>
        </p:txBody>
      </p:sp>
      <p:grpSp>
        <p:nvGrpSpPr>
          <p:cNvPr id="49" name="Google Shape;49;p9"/>
          <p:cNvGrpSpPr/>
          <p:nvPr/>
        </p:nvGrpSpPr>
        <p:grpSpPr>
          <a:xfrm>
            <a:off x="251520" y="1052736"/>
            <a:ext cx="8640959" cy="5112690"/>
            <a:chOff x="0" y="0"/>
            <a:chExt cx="8640959" cy="5112690"/>
          </a:xfrm>
        </p:grpSpPr>
        <p:sp>
          <p:nvSpPr>
            <p:cNvPr id="50" name="Google Shape;50;p9"/>
            <p:cNvSpPr/>
            <p:nvPr/>
          </p:nvSpPr>
          <p:spPr>
            <a:xfrm>
              <a:off x="0" y="0"/>
              <a:ext cx="8640900" cy="1597800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9"/>
            <p:cNvSpPr txBox="1"/>
            <p:nvPr/>
          </p:nvSpPr>
          <p:spPr>
            <a:xfrm>
              <a:off x="1887959" y="0"/>
              <a:ext cx="6753000" cy="15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Performance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Provide HPC Services (profiling, code audit, …)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Apply new computational methods</a:t>
              </a:r>
              <a:endParaRPr/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59767" y="159767"/>
              <a:ext cx="1728300" cy="127800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12999" r="-12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0" y="1757445"/>
              <a:ext cx="8640900" cy="1597800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9"/>
            <p:cNvSpPr txBox="1"/>
            <p:nvPr/>
          </p:nvSpPr>
          <p:spPr>
            <a:xfrm>
              <a:off x="1887959" y="1757445"/>
              <a:ext cx="6753000" cy="15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Models and Workflows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of HPC user-friendly software framework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the development of atmospheric research software</a:t>
              </a:r>
              <a:endPara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9767" y="1917213"/>
              <a:ext cx="1728300" cy="1278000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4999" l="0" r="0" t="-4999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0" y="3514890"/>
              <a:ext cx="8640900" cy="1597800"/>
            </a:xfrm>
            <a:prstGeom prst="roundRect">
              <a:avLst>
                <a:gd fmla="val 10000" name="adj"/>
              </a:avLst>
            </a:prstGeom>
            <a:solidFill>
              <a:srgbClr val="0F438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9"/>
            <p:cNvSpPr txBox="1"/>
            <p:nvPr/>
          </p:nvSpPr>
          <p:spPr>
            <a:xfrm>
              <a:off x="1887959" y="3514890"/>
              <a:ext cx="6753000" cy="15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and Diagnostics Team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Big Data in Earth Sciences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Provision of data services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Visualization </a:t>
              </a: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159767" y="3674658"/>
              <a:ext cx="1728300" cy="1278000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16998" l="0" r="0" t="-16998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MPI+OpenMP scaling: computing cost</a:t>
            </a:r>
            <a:endParaRPr/>
          </a:p>
        </p:txBody>
      </p:sp>
      <p:sp>
        <p:nvSpPr>
          <p:cNvPr id="318" name="Google Shape;318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6" title="Grà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50" y="1218652"/>
            <a:ext cx="7449326" cy="460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MPI+OpenMP </a:t>
            </a:r>
            <a:r>
              <a:rPr lang="en-US"/>
              <a:t>scaling: trace views</a:t>
            </a:r>
            <a:endParaRPr/>
          </a:p>
        </p:txBody>
      </p:sp>
      <p:sp>
        <p:nvSpPr>
          <p:cNvPr id="325" name="Google Shape;325;p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858825" y="553157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96</a:t>
            </a:r>
            <a:r>
              <a:rPr lang="en-US" sz="1800">
                <a:solidFill>
                  <a:schemeClr val="dk1"/>
                </a:solidFill>
              </a:rPr>
              <a:t> MPI / 6 OMP</a:t>
            </a:r>
            <a:endParaRPr sz="1800"/>
          </a:p>
        </p:txBody>
      </p:sp>
      <p:sp>
        <p:nvSpPr>
          <p:cNvPr id="327" name="Google Shape;327;p37"/>
          <p:cNvSpPr/>
          <p:nvPr/>
        </p:nvSpPr>
        <p:spPr>
          <a:xfrm>
            <a:off x="858725" y="419787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144</a:t>
            </a:r>
            <a:r>
              <a:rPr lang="en-US" sz="1800">
                <a:solidFill>
                  <a:schemeClr val="dk1"/>
                </a:solidFill>
              </a:rPr>
              <a:t> MPI / 4 OMP</a:t>
            </a:r>
            <a:endParaRPr sz="1800"/>
          </a:p>
        </p:txBody>
      </p:sp>
      <p:sp>
        <p:nvSpPr>
          <p:cNvPr id="328" name="Google Shape;328;p37"/>
          <p:cNvSpPr/>
          <p:nvPr/>
        </p:nvSpPr>
        <p:spPr>
          <a:xfrm>
            <a:off x="858725" y="2875650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288</a:t>
            </a:r>
            <a:r>
              <a:rPr lang="en-US" sz="1800">
                <a:solidFill>
                  <a:schemeClr val="dk1"/>
                </a:solidFill>
              </a:rPr>
              <a:t> MPI / 2 OMP</a:t>
            </a:r>
            <a:endParaRPr sz="1800"/>
          </a:p>
        </p:txBody>
      </p:sp>
      <p:sp>
        <p:nvSpPr>
          <p:cNvPr id="329" name="Google Shape;329;p37"/>
          <p:cNvSpPr/>
          <p:nvPr/>
        </p:nvSpPr>
        <p:spPr>
          <a:xfrm>
            <a:off x="858725" y="155342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576</a:t>
            </a:r>
            <a:r>
              <a:rPr lang="en-US" sz="1800"/>
              <a:t> MPI / 1 OMP</a:t>
            </a:r>
            <a:endParaRPr sz="1800"/>
          </a:p>
        </p:txBody>
      </p:sp>
      <p:grpSp>
        <p:nvGrpSpPr>
          <p:cNvPr id="330" name="Google Shape;330;p37"/>
          <p:cNvGrpSpPr/>
          <p:nvPr/>
        </p:nvGrpSpPr>
        <p:grpSpPr>
          <a:xfrm>
            <a:off x="3207134" y="1056401"/>
            <a:ext cx="4706861" cy="5633671"/>
            <a:chOff x="2565050" y="-85125"/>
            <a:chExt cx="3797999" cy="5180387"/>
          </a:xfrm>
        </p:grpSpPr>
        <p:pic>
          <p:nvPicPr>
            <p:cNvPr id="331" name="Google Shape;33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65050" y="3576075"/>
              <a:ext cx="3797999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65050" y="2355675"/>
              <a:ext cx="3797999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65050" y="1135275"/>
              <a:ext cx="3797999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65050" y="-85125"/>
              <a:ext cx="3797999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79450" y="4796463"/>
              <a:ext cx="3769200" cy="29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Profiling analysis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Performance model</a:t>
            </a:r>
            <a:endParaRPr/>
          </a:p>
        </p:txBody>
      </p:sp>
      <p:sp>
        <p:nvSpPr>
          <p:cNvPr id="346" name="Google Shape;346;p3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Computation and parallel efficiency factors for MPI only: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Good computation scalability and serialization efficiency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Not very good load balance neither transfer efficiency</a:t>
            </a:r>
            <a:endParaRPr/>
          </a:p>
        </p:txBody>
      </p:sp>
      <p:sp>
        <p:nvSpPr>
          <p:cNvPr id="347" name="Google Shape;347;p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913" y="2525000"/>
            <a:ext cx="6645375" cy="36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Load balance</a:t>
            </a:r>
            <a:endParaRPr/>
          </a:p>
        </p:txBody>
      </p:sp>
      <p:sp>
        <p:nvSpPr>
          <p:cNvPr id="354" name="Google Shape;354;p4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All phases are well balanced, except the grid-point computation</a:t>
            </a:r>
            <a:endParaRPr sz="2000"/>
          </a:p>
        </p:txBody>
      </p:sp>
      <p:sp>
        <p:nvSpPr>
          <p:cNvPr id="355" name="Google Shape;355;p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6" name="Google Shape;356;p40"/>
          <p:cNvGrpSpPr/>
          <p:nvPr/>
        </p:nvGrpSpPr>
        <p:grpSpPr>
          <a:xfrm>
            <a:off x="2285450" y="1707125"/>
            <a:ext cx="4588291" cy="4907068"/>
            <a:chOff x="2072525" y="145125"/>
            <a:chExt cx="4647312" cy="5156650"/>
          </a:xfrm>
        </p:grpSpPr>
        <p:pic>
          <p:nvPicPr>
            <p:cNvPr id="357" name="Google Shape;35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09550" y="145125"/>
              <a:ext cx="3797976" cy="1221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40"/>
            <p:cNvSpPr/>
            <p:nvPr/>
          </p:nvSpPr>
          <p:spPr>
            <a:xfrm>
              <a:off x="3004625" y="269175"/>
              <a:ext cx="4146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5929325" y="264975"/>
              <a:ext cx="2328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3419225" y="264975"/>
              <a:ext cx="25101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6162125" y="264975"/>
              <a:ext cx="945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3043775" y="13160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A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4506113" y="13160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6205700" y="1316063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D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5789475" y="13160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C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66" name="Google Shape;366;p40"/>
            <p:cNvCxnSpPr>
              <a:stCxn id="365" idx="0"/>
              <a:endCxn id="359" idx="2"/>
            </p:cNvCxnSpPr>
            <p:nvPr/>
          </p:nvCxnSpPr>
          <p:spPr>
            <a:xfrm flipH="1" rot="10800000">
              <a:off x="5957625" y="1247075"/>
              <a:ext cx="88200" cy="69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40"/>
            <p:cNvCxnSpPr>
              <a:stCxn id="362" idx="0"/>
              <a:endCxn id="358" idx="2"/>
            </p:cNvCxnSpPr>
            <p:nvPr/>
          </p:nvCxnSpPr>
          <p:spPr>
            <a:xfrm rot="10800000">
              <a:off x="3211925" y="1251575"/>
              <a:ext cx="0" cy="64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40"/>
            <p:cNvCxnSpPr>
              <a:stCxn id="360" idx="2"/>
              <a:endCxn id="363" idx="0"/>
            </p:cNvCxnSpPr>
            <p:nvPr/>
          </p:nvCxnSpPr>
          <p:spPr>
            <a:xfrm>
              <a:off x="4674275" y="1247175"/>
              <a:ext cx="0" cy="69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40"/>
            <p:cNvCxnSpPr>
              <a:stCxn id="364" idx="0"/>
              <a:endCxn id="361" idx="2"/>
            </p:cNvCxnSpPr>
            <p:nvPr/>
          </p:nvCxnSpPr>
          <p:spPr>
            <a:xfrm rot="10800000">
              <a:off x="6209450" y="1247063"/>
              <a:ext cx="164400" cy="69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70" name="Google Shape;370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76638" y="1837575"/>
              <a:ext cx="2277475" cy="170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40"/>
            <p:cNvSpPr/>
            <p:nvPr/>
          </p:nvSpPr>
          <p:spPr>
            <a:xfrm>
              <a:off x="2981750" y="18375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A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72" name="Google Shape;372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41037" y="1837275"/>
              <a:ext cx="2278800" cy="170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40"/>
            <p:cNvSpPr/>
            <p:nvPr/>
          </p:nvSpPr>
          <p:spPr>
            <a:xfrm>
              <a:off x="5412263" y="18375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74" name="Google Shape;374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72525" y="3598975"/>
              <a:ext cx="2278800" cy="170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40"/>
            <p:cNvSpPr/>
            <p:nvPr/>
          </p:nvSpPr>
          <p:spPr>
            <a:xfrm>
              <a:off x="2981750" y="359897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C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76" name="Google Shape;376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41025" y="3598975"/>
              <a:ext cx="2278800" cy="170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40"/>
            <p:cNvSpPr/>
            <p:nvPr/>
          </p:nvSpPr>
          <p:spPr>
            <a:xfrm>
              <a:off x="5412275" y="3598963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D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Load balance: grid-point comp. phase</a:t>
            </a:r>
            <a:endParaRPr/>
          </a:p>
        </p:txBody>
      </p:sp>
      <p:sp>
        <p:nvSpPr>
          <p:cNvPr id="383" name="Google Shape;383;p41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US" sz="2000"/>
              <a:t>B.1 part: CPG subroutine (cpg.F90) and inner subroutines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B.2 part: Semi-Lagrangian interpolation that belongs to the CALL_SL subroutine (call_sl.F90) and inner subroutines</a:t>
            </a:r>
            <a:endParaRPr sz="2000"/>
          </a:p>
        </p:txBody>
      </p:sp>
      <p:sp>
        <p:nvSpPr>
          <p:cNvPr id="384" name="Google Shape;384;p4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5" name="Google Shape;385;p41"/>
          <p:cNvGrpSpPr/>
          <p:nvPr/>
        </p:nvGrpSpPr>
        <p:grpSpPr>
          <a:xfrm>
            <a:off x="1818135" y="2306300"/>
            <a:ext cx="5522928" cy="4147155"/>
            <a:chOff x="2673000" y="63625"/>
            <a:chExt cx="4914949" cy="3711100"/>
          </a:xfrm>
        </p:grpSpPr>
        <p:pic>
          <p:nvPicPr>
            <p:cNvPr id="386" name="Google Shape;38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73000" y="35612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41"/>
            <p:cNvSpPr/>
            <p:nvPr/>
          </p:nvSpPr>
          <p:spPr>
            <a:xfrm>
              <a:off x="3157325" y="475225"/>
              <a:ext cx="21681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5325425" y="475225"/>
              <a:ext cx="1105800" cy="982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4403838" y="63625"/>
              <a:ext cx="3363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4006180" y="1517525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B.1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5643130" y="1517525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B.2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92" name="Google Shape;392;p41"/>
            <p:cNvCxnSpPr>
              <a:stCxn id="387" idx="2"/>
              <a:endCxn id="390" idx="0"/>
            </p:cNvCxnSpPr>
            <p:nvPr/>
          </p:nvCxnSpPr>
          <p:spPr>
            <a:xfrm>
              <a:off x="4241375" y="1457425"/>
              <a:ext cx="0" cy="6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41"/>
            <p:cNvCxnSpPr>
              <a:stCxn id="388" idx="2"/>
              <a:endCxn id="391" idx="0"/>
            </p:cNvCxnSpPr>
            <p:nvPr/>
          </p:nvCxnSpPr>
          <p:spPr>
            <a:xfrm>
              <a:off x="5878325" y="1457425"/>
              <a:ext cx="0" cy="6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94" name="Google Shape;39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75187" y="2071925"/>
              <a:ext cx="2278800" cy="170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56812" y="2071925"/>
              <a:ext cx="2278800" cy="170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41"/>
            <p:cNvSpPr/>
            <p:nvPr/>
          </p:nvSpPr>
          <p:spPr>
            <a:xfrm>
              <a:off x="3679392" y="2071925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B.1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6061005" y="2071925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B.2</a:t>
              </a: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398" name="Google Shape;398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30799" y="421600"/>
              <a:ext cx="1057150" cy="1051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41"/>
          <p:cNvSpPr/>
          <p:nvPr/>
        </p:nvSpPr>
        <p:spPr>
          <a:xfrm>
            <a:off x="6325400" y="5263575"/>
            <a:ext cx="23262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Quite well balanced</a:t>
            </a:r>
            <a:endParaRPr sz="1800"/>
          </a:p>
        </p:txBody>
      </p:sp>
      <p:sp>
        <p:nvSpPr>
          <p:cNvPr id="400" name="Google Shape;400;p41"/>
          <p:cNvSpPr/>
          <p:nvPr/>
        </p:nvSpPr>
        <p:spPr>
          <a:xfrm>
            <a:off x="967050" y="5263575"/>
            <a:ext cx="16068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Imbalanced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Instructions per Cycle (IPC)</a:t>
            </a:r>
            <a:endParaRPr/>
          </a:p>
        </p:txBody>
      </p:sp>
      <p:sp>
        <p:nvSpPr>
          <p:cNvPr id="406" name="Google Shape;406;p42"/>
          <p:cNvSpPr txBox="1"/>
          <p:nvPr>
            <p:ph idx="1" type="body"/>
          </p:nvPr>
        </p:nvSpPr>
        <p:spPr>
          <a:xfrm>
            <a:off x="464800" y="1215072"/>
            <a:ext cx="82296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general, the IPC is above one in the computational parts, except in the spectral one that is quite low.</a:t>
            </a:r>
            <a:endParaRPr sz="2000"/>
          </a:p>
        </p:txBody>
      </p:sp>
      <p:sp>
        <p:nvSpPr>
          <p:cNvPr id="407" name="Google Shape;407;p4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42"/>
          <p:cNvGrpSpPr/>
          <p:nvPr/>
        </p:nvGrpSpPr>
        <p:grpSpPr>
          <a:xfrm>
            <a:off x="2201809" y="2056316"/>
            <a:ext cx="6058190" cy="4069546"/>
            <a:chOff x="2270025" y="2871225"/>
            <a:chExt cx="3798000" cy="2440800"/>
          </a:xfrm>
        </p:grpSpPr>
        <p:pic>
          <p:nvPicPr>
            <p:cNvPr id="409" name="Google Shape;40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70025" y="287122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61425" y="4091625"/>
              <a:ext cx="3506600" cy="122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42"/>
          <p:cNvSpPr/>
          <p:nvPr/>
        </p:nvSpPr>
        <p:spPr>
          <a:xfrm>
            <a:off x="670975" y="4859025"/>
            <a:ext cx="1845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Aggregated IPC</a:t>
            </a:r>
            <a:endParaRPr sz="1800"/>
          </a:p>
        </p:txBody>
      </p:sp>
      <p:sp>
        <p:nvSpPr>
          <p:cNvPr id="412" name="Google Shape;412;p42"/>
          <p:cNvSpPr/>
          <p:nvPr/>
        </p:nvSpPr>
        <p:spPr>
          <a:xfrm>
            <a:off x="712875" y="2818450"/>
            <a:ext cx="1311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Useful IPC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IPC in detail</a:t>
            </a:r>
            <a:endParaRPr/>
          </a:p>
        </p:txBody>
      </p:sp>
      <p:sp>
        <p:nvSpPr>
          <p:cNvPr id="418" name="Google Shape;418;p43"/>
          <p:cNvSpPr txBox="1"/>
          <p:nvPr>
            <p:ph idx="1" type="body"/>
          </p:nvPr>
        </p:nvSpPr>
        <p:spPr>
          <a:xfrm>
            <a:off x="464800" y="1215075"/>
            <a:ext cx="2426400" cy="18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 IPC varies a lot depending on the piece of code that it is executing</a:t>
            </a:r>
            <a:endParaRPr sz="2000"/>
          </a:p>
        </p:txBody>
      </p:sp>
      <p:sp>
        <p:nvSpPr>
          <p:cNvPr id="419" name="Google Shape;419;p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0" name="Google Shape;420;p43"/>
          <p:cNvGrpSpPr/>
          <p:nvPr/>
        </p:nvGrpSpPr>
        <p:grpSpPr>
          <a:xfrm>
            <a:off x="3019491" y="1056405"/>
            <a:ext cx="5565277" cy="5623730"/>
            <a:chOff x="1010875" y="47475"/>
            <a:chExt cx="4659475" cy="4827650"/>
          </a:xfrm>
        </p:grpSpPr>
        <p:pic>
          <p:nvPicPr>
            <p:cNvPr id="421" name="Google Shape;421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0875" y="47475"/>
              <a:ext cx="2713976" cy="88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84150" y="342325"/>
              <a:ext cx="2713976" cy="885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30700" y="1554629"/>
              <a:ext cx="1976650" cy="118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76875" y="1554623"/>
              <a:ext cx="1976650" cy="1185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43"/>
            <p:cNvSpPr/>
            <p:nvPr/>
          </p:nvSpPr>
          <p:spPr>
            <a:xfrm>
              <a:off x="2396875" y="544900"/>
              <a:ext cx="152700" cy="1287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4059050" y="842800"/>
              <a:ext cx="152700" cy="1287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7" name="Google Shape;427;p43"/>
            <p:cNvCxnSpPr>
              <a:stCxn id="425" idx="2"/>
            </p:cNvCxnSpPr>
            <p:nvPr/>
          </p:nvCxnSpPr>
          <p:spPr>
            <a:xfrm>
              <a:off x="2473225" y="673600"/>
              <a:ext cx="300" cy="7785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28" name="Google Shape;428;p43"/>
            <p:cNvCxnSpPr>
              <a:stCxn id="426" idx="2"/>
            </p:cNvCxnSpPr>
            <p:nvPr/>
          </p:nvCxnSpPr>
          <p:spPr>
            <a:xfrm>
              <a:off x="4135400" y="971500"/>
              <a:ext cx="2100" cy="51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429" name="Google Shape;429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6891" y="3172773"/>
              <a:ext cx="1976623" cy="118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038375" y="2842175"/>
              <a:ext cx="1889700" cy="203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43"/>
            <p:cNvSpPr/>
            <p:nvPr/>
          </p:nvSpPr>
          <p:spPr>
            <a:xfrm flipH="1" rot="10800000">
              <a:off x="3153200" y="2739950"/>
              <a:ext cx="317100" cy="8685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3"/>
            <p:cNvSpPr txBox="1"/>
            <p:nvPr/>
          </p:nvSpPr>
          <p:spPr>
            <a:xfrm>
              <a:off x="3546050" y="2918375"/>
              <a:ext cx="21243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Subset of traced functions</a:t>
              </a:r>
              <a:endParaRPr sz="120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Cache misses</a:t>
            </a:r>
            <a:endParaRPr/>
          </a:p>
        </p:txBody>
      </p:sp>
      <p:sp>
        <p:nvSpPr>
          <p:cNvPr id="438" name="Google Shape;438;p44"/>
          <p:cNvSpPr txBox="1"/>
          <p:nvPr>
            <p:ph idx="1" type="body"/>
          </p:nvPr>
        </p:nvSpPr>
        <p:spPr>
          <a:xfrm>
            <a:off x="464799" y="1215075"/>
            <a:ext cx="24165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cache miss ratios in the grid-point part is constant and lower </a:t>
            </a:r>
            <a:r>
              <a:rPr lang="en-US" sz="2000"/>
              <a:t>compared to other regions ⟹ high IPC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cache miss ratios in the spectral part is high ⟹ low IPC</a:t>
            </a:r>
            <a:endParaRPr sz="2000"/>
          </a:p>
        </p:txBody>
      </p:sp>
      <p:sp>
        <p:nvSpPr>
          <p:cNvPr id="439" name="Google Shape;439;p4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0" name="Google Shape;440;p44"/>
          <p:cNvGrpSpPr/>
          <p:nvPr/>
        </p:nvGrpSpPr>
        <p:grpSpPr>
          <a:xfrm>
            <a:off x="2940502" y="1215068"/>
            <a:ext cx="5614884" cy="5356600"/>
            <a:chOff x="2961267" y="3034475"/>
            <a:chExt cx="3653858" cy="3316575"/>
          </a:xfrm>
        </p:grpSpPr>
        <p:pic>
          <p:nvPicPr>
            <p:cNvPr id="441" name="Google Shape;44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31675" y="3034475"/>
              <a:ext cx="3183451" cy="110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44"/>
            <p:cNvSpPr/>
            <p:nvPr/>
          </p:nvSpPr>
          <p:spPr>
            <a:xfrm>
              <a:off x="2961267" y="3441325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</a:rPr>
                <a:t>L1</a:t>
              </a:r>
              <a:endParaRPr sz="1600">
                <a:solidFill>
                  <a:srgbClr val="FFFFFF"/>
                </a:solidFill>
              </a:endParaRPr>
            </a:p>
          </p:txBody>
        </p:sp>
        <p:pic>
          <p:nvPicPr>
            <p:cNvPr id="443" name="Google Shape;443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1675" y="4140675"/>
              <a:ext cx="3183451" cy="1105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44"/>
            <p:cNvSpPr/>
            <p:nvPr/>
          </p:nvSpPr>
          <p:spPr>
            <a:xfrm>
              <a:off x="2961267" y="4547013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</a:rPr>
                <a:t>L2</a:t>
              </a:r>
              <a:endParaRPr sz="1600">
                <a:solidFill>
                  <a:srgbClr val="FFFFFF"/>
                </a:solidFill>
              </a:endParaRPr>
            </a:p>
          </p:txBody>
        </p:sp>
        <p:pic>
          <p:nvPicPr>
            <p:cNvPr id="445" name="Google Shape;445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31675" y="5245850"/>
              <a:ext cx="3183451" cy="110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44"/>
            <p:cNvSpPr/>
            <p:nvPr/>
          </p:nvSpPr>
          <p:spPr>
            <a:xfrm>
              <a:off x="2961267" y="5652200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</a:rPr>
                <a:t>L3</a:t>
              </a:r>
              <a:endParaRPr sz="1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MFLOPS</a:t>
            </a:r>
            <a:endParaRPr/>
          </a:p>
        </p:txBody>
      </p:sp>
      <p:sp>
        <p:nvSpPr>
          <p:cNvPr id="452" name="Google Shape;452;p45"/>
          <p:cNvSpPr txBox="1"/>
          <p:nvPr>
            <p:ph idx="1" type="body"/>
          </p:nvPr>
        </p:nvSpPr>
        <p:spPr>
          <a:xfrm>
            <a:off x="464800" y="1215072"/>
            <a:ext cx="82296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general, the MFLOPS do not surpass 1600 and for the grid-point computation phase is about 800</a:t>
            </a:r>
            <a:endParaRPr sz="2000"/>
          </a:p>
        </p:txBody>
      </p:sp>
      <p:sp>
        <p:nvSpPr>
          <p:cNvPr id="453" name="Google Shape;453;p4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4" name="Google Shape;454;p45"/>
          <p:cNvGrpSpPr/>
          <p:nvPr/>
        </p:nvGrpSpPr>
        <p:grpSpPr>
          <a:xfrm>
            <a:off x="2555658" y="2038219"/>
            <a:ext cx="5912727" cy="4450555"/>
            <a:chOff x="2673000" y="754725"/>
            <a:chExt cx="3798000" cy="2440800"/>
          </a:xfrm>
        </p:grpSpPr>
        <p:pic>
          <p:nvPicPr>
            <p:cNvPr id="455" name="Google Shape;455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73000" y="754725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59125" y="1975125"/>
              <a:ext cx="3611875" cy="122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45"/>
          <p:cNvSpPr/>
          <p:nvPr/>
        </p:nvSpPr>
        <p:spPr>
          <a:xfrm>
            <a:off x="601900" y="4960425"/>
            <a:ext cx="1845300" cy="617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Aggregated MFLOPS</a:t>
            </a:r>
            <a:endParaRPr sz="1800"/>
          </a:p>
        </p:txBody>
      </p:sp>
      <p:sp>
        <p:nvSpPr>
          <p:cNvPr id="458" name="Google Shape;458;p45"/>
          <p:cNvSpPr/>
          <p:nvPr/>
        </p:nvSpPr>
        <p:spPr>
          <a:xfrm>
            <a:off x="601900" y="2853525"/>
            <a:ext cx="1845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Useful MFLOPS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Performance Team</a:t>
            </a:r>
            <a:endParaRPr/>
          </a:p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US" sz="2000"/>
              <a:t>The necessary refactoring of numerical codes is given a lot of attention and is stirring a number of discussions</a:t>
            </a:r>
            <a:endParaRPr sz="20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Computational performance analysis and new optimizations are needed for actual numerical models</a:t>
            </a:r>
            <a:endParaRPr sz="1600"/>
          </a:p>
          <a:p>
            <a:pPr indent="-2032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Studying new algorithms for the new generation of high performance platforms (path to exascale)</a:t>
            </a:r>
            <a:endParaRPr sz="16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 are collaborating with several institutions on different projects working together in the same direction</a:t>
            </a:r>
            <a:endParaRPr sz="2000"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MarioCésar\Downloads\esiways logo_type_grey_left.png"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929" y="4671451"/>
            <a:ext cx="2866029" cy="678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arioCésar\Downloads\hpc.png" id="68" name="Google Shape;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0072" y="4579310"/>
            <a:ext cx="1940629" cy="95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4925" y="3681861"/>
            <a:ext cx="2866032" cy="84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824" y="5415705"/>
            <a:ext cx="2703591" cy="83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6013" y="3488212"/>
            <a:ext cx="2569636" cy="84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325" y="4374125"/>
            <a:ext cx="1648800" cy="10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5558" y="4408697"/>
            <a:ext cx="1298931" cy="129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82818" y="5831610"/>
            <a:ext cx="2607939" cy="83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94453" y="5627937"/>
            <a:ext cx="1580431" cy="104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SIMD instructions </a:t>
            </a:r>
            <a:endParaRPr/>
          </a:p>
        </p:txBody>
      </p:sp>
      <p:sp>
        <p:nvSpPr>
          <p:cNvPr id="464" name="Google Shape;464;p46"/>
          <p:cNvSpPr txBox="1"/>
          <p:nvPr>
            <p:ph idx="1" type="body"/>
          </p:nvPr>
        </p:nvSpPr>
        <p:spPr>
          <a:xfrm>
            <a:off x="464800" y="1215073"/>
            <a:ext cx="8229600" cy="16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Percentage of floating-point operation SIMD instructions of the total instructions: 20% for the grid-point phase and 43% for the spectral phase</a:t>
            </a:r>
            <a:endParaRPr sz="1900"/>
          </a:p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This percentage difference is the main reason in their MFLOPS </a:t>
            </a:r>
            <a:r>
              <a:rPr lang="en-US" sz="1900"/>
              <a:t>difference</a:t>
            </a:r>
            <a:endParaRPr sz="1900"/>
          </a:p>
          <a:p>
            <a:pPr indent="-1968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In the grid-point phase there are more instructions than in the spectral phase that are not doing useful computation</a:t>
            </a:r>
            <a:endParaRPr sz="1900"/>
          </a:p>
        </p:txBody>
      </p:sp>
      <p:sp>
        <p:nvSpPr>
          <p:cNvPr id="465" name="Google Shape;465;p4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6" name="Google Shape;466;p46"/>
          <p:cNvGrpSpPr/>
          <p:nvPr/>
        </p:nvGrpSpPr>
        <p:grpSpPr>
          <a:xfrm>
            <a:off x="2936110" y="2945772"/>
            <a:ext cx="5317961" cy="3755171"/>
            <a:chOff x="1862050" y="864950"/>
            <a:chExt cx="3798001" cy="2440800"/>
          </a:xfrm>
        </p:grpSpPr>
        <p:pic>
          <p:nvPicPr>
            <p:cNvPr id="467" name="Google Shape;46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62050" y="864950"/>
              <a:ext cx="3798000" cy="122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46150" y="2085350"/>
              <a:ext cx="3513901" cy="122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46"/>
          <p:cNvSpPr/>
          <p:nvPr/>
        </p:nvSpPr>
        <p:spPr>
          <a:xfrm>
            <a:off x="958875" y="5394975"/>
            <a:ext cx="1845300" cy="717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Aggregated percentage</a:t>
            </a:r>
            <a:endParaRPr sz="1800"/>
          </a:p>
        </p:txBody>
      </p:sp>
      <p:sp>
        <p:nvSpPr>
          <p:cNvPr id="470" name="Google Shape;470;p46"/>
          <p:cNvSpPr/>
          <p:nvPr/>
        </p:nvSpPr>
        <p:spPr>
          <a:xfrm>
            <a:off x="1152525" y="3469125"/>
            <a:ext cx="1458000" cy="63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Useful percentage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Sources of load imbalance</a:t>
            </a:r>
            <a:endParaRPr/>
          </a:p>
        </p:txBody>
      </p:sp>
      <p:sp>
        <p:nvSpPr>
          <p:cNvPr id="476" name="Google Shape;476;p4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CPU frequency slowdown: The system may decide to temporarily slow down the frequency because of thermal issues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IPC slowdown: The number of instructions (IPC) achieved is very correlated to the performance of the application. There are many factors that may slow it down:</a:t>
            </a:r>
            <a:endParaRPr sz="20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Increase in the number of cache misses.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Increase in the number of TLB misses.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Increase in the number of mispredicted branches.</a:t>
            </a:r>
            <a:endParaRPr sz="1800"/>
          </a:p>
          <a:p>
            <a:pPr indent="-2159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Other types of stalls such as ROB, SB, etc.</a:t>
            </a:r>
            <a:endParaRPr sz="18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Different number of instructions: Because of the algorithm used or the parallelization strategy, the amount of instructions (workload) may not be balanced across the processes</a:t>
            </a:r>
            <a:endParaRPr sz="2000"/>
          </a:p>
        </p:txBody>
      </p:sp>
      <p:sp>
        <p:nvSpPr>
          <p:cNvPr id="477" name="Google Shape;477;p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</a:t>
            </a:r>
            <a:r>
              <a:rPr lang="en-US"/>
              <a:t>PG load imbalance: CPU frequency?</a:t>
            </a:r>
            <a:endParaRPr/>
          </a:p>
        </p:txBody>
      </p:sp>
      <p:sp>
        <p:nvSpPr>
          <p:cNvPr id="483" name="Google Shape;483;p48"/>
          <p:cNvSpPr txBox="1"/>
          <p:nvPr>
            <p:ph idx="1" type="body"/>
          </p:nvPr>
        </p:nvSpPr>
        <p:spPr>
          <a:xfrm>
            <a:off x="464800" y="1215073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</a:t>
            </a:r>
            <a:r>
              <a:rPr lang="en-US"/>
              <a:t>ggregated CPU frequency of the CPG part, which is constant along the time, it is </a:t>
            </a:r>
            <a:r>
              <a:rPr b="1" lang="en-US"/>
              <a:t>not </a:t>
            </a:r>
            <a:r>
              <a:rPr lang="en-US"/>
              <a:t>the cause of the load imbalance</a:t>
            </a:r>
            <a:endParaRPr/>
          </a:p>
        </p:txBody>
      </p:sp>
      <p:sp>
        <p:nvSpPr>
          <p:cNvPr id="484" name="Google Shape;484;p4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5" name="Google Shape;4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38" y="2517050"/>
            <a:ext cx="6172724" cy="17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CPG load imbalance: IPC?</a:t>
            </a:r>
            <a:endParaRPr/>
          </a:p>
        </p:txBody>
      </p:sp>
      <p:sp>
        <p:nvSpPr>
          <p:cNvPr id="491" name="Google Shape;491;p49"/>
          <p:cNvSpPr txBox="1"/>
          <p:nvPr>
            <p:ph idx="1" type="body"/>
          </p:nvPr>
        </p:nvSpPr>
        <p:spPr>
          <a:xfrm>
            <a:off x="464800" y="1215073"/>
            <a:ext cx="82296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r>
              <a:rPr lang="en-US"/>
              <a:t>he IPC is kept across all processes, as there is no variance in the semantic scale (color) of the CPG part of the histogram, so it is </a:t>
            </a:r>
            <a:r>
              <a:rPr b="1" lang="en-US"/>
              <a:t>not </a:t>
            </a:r>
            <a:r>
              <a:rPr lang="en-US"/>
              <a:t>the cause of the load imbalance</a:t>
            </a:r>
            <a:endParaRPr/>
          </a:p>
        </p:txBody>
      </p:sp>
      <p:sp>
        <p:nvSpPr>
          <p:cNvPr id="492" name="Google Shape;492;p4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3" name="Google Shape;493;p49"/>
          <p:cNvGrpSpPr/>
          <p:nvPr/>
        </p:nvGrpSpPr>
        <p:grpSpPr>
          <a:xfrm>
            <a:off x="2384114" y="2654525"/>
            <a:ext cx="4390968" cy="4035585"/>
            <a:chOff x="2298550" y="261550"/>
            <a:chExt cx="3979850" cy="3650792"/>
          </a:xfrm>
        </p:grpSpPr>
        <p:pic>
          <p:nvPicPr>
            <p:cNvPr id="494" name="Google Shape;494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98550" y="261550"/>
              <a:ext cx="3979850" cy="87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30563" y="1286050"/>
              <a:ext cx="3915825" cy="221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49"/>
            <p:cNvSpPr/>
            <p:nvPr/>
          </p:nvSpPr>
          <p:spPr>
            <a:xfrm rot="5400000">
              <a:off x="4067377" y="1114670"/>
              <a:ext cx="442200" cy="222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 rot="-5400000">
              <a:off x="5063700" y="2575475"/>
              <a:ext cx="83400" cy="1997100"/>
            </a:xfrm>
            <a:prstGeom prst="leftBracket">
              <a:avLst>
                <a:gd fmla="val 8333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9"/>
            <p:cNvSpPr txBox="1"/>
            <p:nvPr/>
          </p:nvSpPr>
          <p:spPr>
            <a:xfrm>
              <a:off x="4807050" y="3636042"/>
              <a:ext cx="5967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CPG</a:t>
              </a:r>
              <a:endParaRPr sz="120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CPG load imbalance: instructions?</a:t>
            </a:r>
            <a:endParaRPr/>
          </a:p>
        </p:txBody>
      </p:sp>
      <p:sp>
        <p:nvSpPr>
          <p:cNvPr id="504" name="Google Shape;504;p50"/>
          <p:cNvSpPr txBox="1"/>
          <p:nvPr>
            <p:ph idx="1" type="body"/>
          </p:nvPr>
        </p:nvSpPr>
        <p:spPr>
          <a:xfrm>
            <a:off x="464800" y="1215073"/>
            <a:ext cx="8229600" cy="1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histogram </a:t>
            </a:r>
            <a:r>
              <a:rPr lang="en-US"/>
              <a:t>indicates that the amount of work across processes is not the same, so this </a:t>
            </a:r>
            <a:r>
              <a:rPr b="1" lang="en-US"/>
              <a:t>is</a:t>
            </a:r>
            <a:r>
              <a:rPr lang="en-US"/>
              <a:t> the source of the load imbalance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Two different sources: extension zone treatment and unknown</a:t>
            </a:r>
            <a:endParaRPr/>
          </a:p>
        </p:txBody>
      </p:sp>
      <p:sp>
        <p:nvSpPr>
          <p:cNvPr id="505" name="Google Shape;505;p5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6" name="Google Shape;5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962" y="3357575"/>
            <a:ext cx="4735275" cy="29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CPG part</a:t>
            </a:r>
            <a:r>
              <a:rPr lang="en-US"/>
              <a:t>: compute or memory bound?</a:t>
            </a:r>
            <a:endParaRPr/>
          </a:p>
        </p:txBody>
      </p:sp>
      <p:sp>
        <p:nvSpPr>
          <p:cNvPr id="512" name="Google Shape;512;p51"/>
          <p:cNvSpPr txBox="1"/>
          <p:nvPr>
            <p:ph idx="1" type="body"/>
          </p:nvPr>
        </p:nvSpPr>
        <p:spPr>
          <a:xfrm>
            <a:off x="464800" y="1215075"/>
            <a:ext cx="41631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Simple L3 cache pressure test: use only half of the cores per socket (18 instead of 36), but doubling the nodes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</a:t>
            </a:r>
            <a:r>
              <a:rPr lang="en-US"/>
              <a:t>here is a decrease in the duration of the bursts, which proves that L3 is a bottleneck, so in this context the application is </a:t>
            </a:r>
            <a:r>
              <a:rPr b="1" lang="en-US"/>
              <a:t>memory bound</a:t>
            </a:r>
            <a:r>
              <a:rPr lang="en-US"/>
              <a:t>.</a:t>
            </a:r>
            <a:endParaRPr/>
          </a:p>
        </p:txBody>
      </p:sp>
      <p:sp>
        <p:nvSpPr>
          <p:cNvPr id="513" name="Google Shape;513;p5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4" name="Google Shape;514;p51"/>
          <p:cNvGrpSpPr/>
          <p:nvPr/>
        </p:nvGrpSpPr>
        <p:grpSpPr>
          <a:xfrm>
            <a:off x="4701947" y="1215080"/>
            <a:ext cx="3780779" cy="5331501"/>
            <a:chOff x="2713275" y="146400"/>
            <a:chExt cx="3033116" cy="4533975"/>
          </a:xfrm>
        </p:grpSpPr>
        <p:pic>
          <p:nvPicPr>
            <p:cNvPr id="515" name="Google Shape;515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13275" y="146400"/>
              <a:ext cx="3033116" cy="2266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13288" y="2413350"/>
              <a:ext cx="3033095" cy="22669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7" name="Google Shape;517;p51"/>
            <p:cNvCxnSpPr/>
            <p:nvPr/>
          </p:nvCxnSpPr>
          <p:spPr>
            <a:xfrm>
              <a:off x="4459650" y="240075"/>
              <a:ext cx="7500" cy="44403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51"/>
            <p:cNvCxnSpPr/>
            <p:nvPr/>
          </p:nvCxnSpPr>
          <p:spPr>
            <a:xfrm>
              <a:off x="4707000" y="240075"/>
              <a:ext cx="14700" cy="2197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19" name="Google Shape;519;p51"/>
            <p:cNvSpPr/>
            <p:nvPr/>
          </p:nvSpPr>
          <p:spPr>
            <a:xfrm>
              <a:off x="4467150" y="1233225"/>
              <a:ext cx="240000" cy="93300"/>
            </a:xfrm>
            <a:prstGeom prst="leftArrow">
              <a:avLst>
                <a:gd fmla="val 50000" name="adj1"/>
                <a:gd fmla="val 117363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51"/>
          <p:cNvSpPr/>
          <p:nvPr/>
        </p:nvSpPr>
        <p:spPr>
          <a:xfrm>
            <a:off x="4926350" y="2334925"/>
            <a:ext cx="1359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Full socket</a:t>
            </a:r>
            <a:endParaRPr sz="1800"/>
          </a:p>
        </p:txBody>
      </p:sp>
      <p:sp>
        <p:nvSpPr>
          <p:cNvPr id="521" name="Google Shape;521;p51"/>
          <p:cNvSpPr/>
          <p:nvPr/>
        </p:nvSpPr>
        <p:spPr>
          <a:xfrm>
            <a:off x="4926350" y="5072650"/>
            <a:ext cx="1359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Half</a:t>
            </a:r>
            <a:r>
              <a:rPr lang="en-US" sz="1800">
                <a:solidFill>
                  <a:schemeClr val="dk1"/>
                </a:solidFill>
              </a:rPr>
              <a:t> socket</a:t>
            </a:r>
            <a:endParaRPr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CPG part: compute or memory bound?</a:t>
            </a:r>
            <a:endParaRPr/>
          </a:p>
        </p:txBody>
      </p:sp>
      <p:sp>
        <p:nvSpPr>
          <p:cNvPr id="527" name="Google Shape;527;p52"/>
          <p:cNvSpPr txBox="1"/>
          <p:nvPr>
            <p:ph idx="1" type="body"/>
          </p:nvPr>
        </p:nvSpPr>
        <p:spPr>
          <a:xfrm>
            <a:off x="464800" y="1215072"/>
            <a:ext cx="82296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What happens? The L3 cache misses decrease when using half of the cores of the socket</a:t>
            </a:r>
            <a:endParaRPr sz="2200"/>
          </a:p>
        </p:txBody>
      </p:sp>
      <p:sp>
        <p:nvSpPr>
          <p:cNvPr id="528" name="Google Shape;528;p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9" name="Google Shape;529;p52"/>
          <p:cNvGrpSpPr/>
          <p:nvPr/>
        </p:nvGrpSpPr>
        <p:grpSpPr>
          <a:xfrm>
            <a:off x="1025179" y="1918285"/>
            <a:ext cx="7108845" cy="4293462"/>
            <a:chOff x="1065950" y="859425"/>
            <a:chExt cx="6364800" cy="3780454"/>
          </a:xfrm>
        </p:grpSpPr>
        <p:grpSp>
          <p:nvGrpSpPr>
            <p:cNvPr id="530" name="Google Shape;530;p52"/>
            <p:cNvGrpSpPr/>
            <p:nvPr/>
          </p:nvGrpSpPr>
          <p:grpSpPr>
            <a:xfrm>
              <a:off x="1065950" y="1135725"/>
              <a:ext cx="6364800" cy="3504154"/>
              <a:chOff x="1065950" y="145125"/>
              <a:chExt cx="6364800" cy="3504154"/>
            </a:xfrm>
          </p:grpSpPr>
          <p:pic>
            <p:nvPicPr>
              <p:cNvPr id="531" name="Google Shape;531;p5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248350" y="145125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2" name="Google Shape;532;p5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065950" y="145125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3" name="Google Shape;533;p5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48350" y="1344600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4" name="Google Shape;534;p5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065950" y="1344599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5" name="Google Shape;535;p5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248350" y="2544080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6" name="Google Shape;536;p5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065950" y="2544075"/>
                <a:ext cx="3182400" cy="1105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37" name="Google Shape;537;p52"/>
            <p:cNvCxnSpPr/>
            <p:nvPr/>
          </p:nvCxnSpPr>
          <p:spPr>
            <a:xfrm flipH="1">
              <a:off x="1222375" y="3813350"/>
              <a:ext cx="6205500" cy="9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52"/>
            <p:cNvCxnSpPr/>
            <p:nvPr/>
          </p:nvCxnSpPr>
          <p:spPr>
            <a:xfrm flipH="1">
              <a:off x="1222375" y="1681350"/>
              <a:ext cx="6205500" cy="9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52"/>
            <p:cNvCxnSpPr/>
            <p:nvPr/>
          </p:nvCxnSpPr>
          <p:spPr>
            <a:xfrm flipH="1">
              <a:off x="1222375" y="2882850"/>
              <a:ext cx="6205500" cy="9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40" name="Google Shape;540;p52"/>
            <p:cNvSpPr/>
            <p:nvPr/>
          </p:nvSpPr>
          <p:spPr>
            <a:xfrm>
              <a:off x="4013142" y="960600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L1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4013142" y="2188350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L2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2" name="Google Shape;542;p52"/>
            <p:cNvSpPr/>
            <p:nvPr/>
          </p:nvSpPr>
          <p:spPr>
            <a:xfrm>
              <a:off x="4013142" y="3371700"/>
              <a:ext cx="470400" cy="292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L3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3" name="Google Shape;543;p52"/>
            <p:cNvSpPr txBox="1"/>
            <p:nvPr/>
          </p:nvSpPr>
          <p:spPr>
            <a:xfrm>
              <a:off x="2073375" y="859425"/>
              <a:ext cx="13248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Full socket used</a:t>
              </a:r>
              <a:endParaRPr sz="1100"/>
            </a:p>
          </p:txBody>
        </p:sp>
        <p:sp>
          <p:nvSpPr>
            <p:cNvPr id="544" name="Google Shape;544;p52"/>
            <p:cNvSpPr txBox="1"/>
            <p:nvPr/>
          </p:nvSpPr>
          <p:spPr>
            <a:xfrm>
              <a:off x="5205075" y="859425"/>
              <a:ext cx="13593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Half socket used</a:t>
              </a:r>
              <a:endParaRPr sz="1100"/>
            </a:p>
          </p:txBody>
        </p:sp>
        <p:cxnSp>
          <p:nvCxnSpPr>
            <p:cNvPr id="545" name="Google Shape;545;p52"/>
            <p:cNvCxnSpPr/>
            <p:nvPr/>
          </p:nvCxnSpPr>
          <p:spPr>
            <a:xfrm flipH="1">
              <a:off x="4232775" y="4174000"/>
              <a:ext cx="3197400" cy="11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46" name="Google Shape;546;p52"/>
            <p:cNvSpPr txBox="1"/>
            <p:nvPr/>
          </p:nvSpPr>
          <p:spPr>
            <a:xfrm>
              <a:off x="3760825" y="1860250"/>
              <a:ext cx="3930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</a:rPr>
                <a:t>20</a:t>
              </a:r>
              <a:endParaRPr sz="1200">
                <a:solidFill>
                  <a:srgbClr val="FF0000"/>
                </a:solidFill>
              </a:endParaRPr>
            </a:p>
          </p:txBody>
        </p:sp>
        <p:sp>
          <p:nvSpPr>
            <p:cNvPr id="547" name="Google Shape;547;p52"/>
            <p:cNvSpPr txBox="1"/>
            <p:nvPr/>
          </p:nvSpPr>
          <p:spPr>
            <a:xfrm>
              <a:off x="3760825" y="3044700"/>
              <a:ext cx="3930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</a:rPr>
                <a:t>15</a:t>
              </a:r>
              <a:endParaRPr sz="1200">
                <a:solidFill>
                  <a:srgbClr val="FF0000"/>
                </a:solidFill>
              </a:endParaRPr>
            </a:p>
          </p:txBody>
        </p:sp>
        <p:cxnSp>
          <p:nvCxnSpPr>
            <p:cNvPr id="548" name="Google Shape;548;p52"/>
            <p:cNvCxnSpPr>
              <a:stCxn id="532" idx="3"/>
              <a:endCxn id="546" idx="0"/>
            </p:cNvCxnSpPr>
            <p:nvPr/>
          </p:nvCxnSpPr>
          <p:spPr>
            <a:xfrm flipH="1">
              <a:off x="3957350" y="1688325"/>
              <a:ext cx="291000" cy="171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52"/>
            <p:cNvCxnSpPr>
              <a:stCxn id="534" idx="3"/>
              <a:endCxn id="547" idx="0"/>
            </p:cNvCxnSpPr>
            <p:nvPr/>
          </p:nvCxnSpPr>
          <p:spPr>
            <a:xfrm flipH="1">
              <a:off x="3957350" y="2887799"/>
              <a:ext cx="291000" cy="156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50" name="Google Shape;550;p52"/>
            <p:cNvSpPr txBox="1"/>
            <p:nvPr/>
          </p:nvSpPr>
          <p:spPr>
            <a:xfrm>
              <a:off x="5881825" y="4326575"/>
              <a:ext cx="3930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</a:rPr>
                <a:t>4</a:t>
              </a:r>
              <a:endParaRPr sz="1200">
                <a:solidFill>
                  <a:srgbClr val="FF0000"/>
                </a:solidFill>
              </a:endParaRPr>
            </a:p>
          </p:txBody>
        </p:sp>
        <p:sp>
          <p:nvSpPr>
            <p:cNvPr id="551" name="Google Shape;551;p52"/>
            <p:cNvSpPr txBox="1"/>
            <p:nvPr/>
          </p:nvSpPr>
          <p:spPr>
            <a:xfrm>
              <a:off x="3670750" y="4163200"/>
              <a:ext cx="4326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</a:rPr>
                <a:t>5.5</a:t>
              </a:r>
              <a:endParaRPr sz="1200">
                <a:solidFill>
                  <a:srgbClr val="FF0000"/>
                </a:solidFill>
              </a:endParaRPr>
            </a:p>
          </p:txBody>
        </p:sp>
        <p:cxnSp>
          <p:nvCxnSpPr>
            <p:cNvPr id="552" name="Google Shape;552;p52"/>
            <p:cNvCxnSpPr>
              <a:stCxn id="551" idx="0"/>
            </p:cNvCxnSpPr>
            <p:nvPr/>
          </p:nvCxnSpPr>
          <p:spPr>
            <a:xfrm flipH="1" rot="10800000">
              <a:off x="3887050" y="3818800"/>
              <a:ext cx="333600" cy="344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52"/>
            <p:cNvCxnSpPr>
              <a:stCxn id="550" idx="0"/>
            </p:cNvCxnSpPr>
            <p:nvPr/>
          </p:nvCxnSpPr>
          <p:spPr>
            <a:xfrm flipH="1" rot="10800000">
              <a:off x="6078325" y="4181375"/>
              <a:ext cx="123600" cy="1452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CPG part: gcc auto-vectorization</a:t>
            </a:r>
            <a:endParaRPr/>
          </a:p>
        </p:txBody>
      </p:sp>
      <p:sp>
        <p:nvSpPr>
          <p:cNvPr id="559" name="Google Shape;559;p53"/>
          <p:cNvSpPr txBox="1"/>
          <p:nvPr>
            <p:ph idx="1" type="body"/>
          </p:nvPr>
        </p:nvSpPr>
        <p:spPr>
          <a:xfrm>
            <a:off x="464800" y="1215075"/>
            <a:ext cx="28464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The vectorization efficiency is around 1.40 for the vectorized code</a:t>
            </a:r>
            <a:endParaRPr sz="2100"/>
          </a:p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It really depends on the user function</a:t>
            </a:r>
            <a:endParaRPr sz="2100"/>
          </a:p>
          <a:p>
            <a:pPr indent="-2095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Difficult to understand why this poor auto-vectorization efficiency of gcc</a:t>
            </a:r>
            <a:endParaRPr sz="2100"/>
          </a:p>
        </p:txBody>
      </p:sp>
      <p:sp>
        <p:nvSpPr>
          <p:cNvPr id="560" name="Google Shape;560;p5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61" name="Google Shape;561;p53"/>
          <p:cNvGrpSpPr/>
          <p:nvPr/>
        </p:nvGrpSpPr>
        <p:grpSpPr>
          <a:xfrm>
            <a:off x="3249775" y="888075"/>
            <a:ext cx="5733388" cy="5833727"/>
            <a:chOff x="1020914" y="-769880"/>
            <a:chExt cx="6453611" cy="7120380"/>
          </a:xfrm>
        </p:grpSpPr>
        <p:pic>
          <p:nvPicPr>
            <p:cNvPr id="562" name="Google Shape;562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18675" y="-493575"/>
              <a:ext cx="3346900" cy="73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18725" y="242725"/>
              <a:ext cx="3346792" cy="73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09725" y="1262062"/>
              <a:ext cx="31824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92125" y="1262063"/>
              <a:ext cx="31824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5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09738" y="2601100"/>
              <a:ext cx="31824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5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92125" y="2601100"/>
              <a:ext cx="31824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5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65525" y="3798895"/>
              <a:ext cx="31824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5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281082" y="5166100"/>
              <a:ext cx="1976400" cy="118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5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257606" y="5166100"/>
              <a:ext cx="1976400" cy="118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5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449415" y="4063700"/>
              <a:ext cx="1771500" cy="190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53"/>
            <p:cNvSpPr txBox="1"/>
            <p:nvPr/>
          </p:nvSpPr>
          <p:spPr>
            <a:xfrm>
              <a:off x="5266963" y="6005100"/>
              <a:ext cx="21243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Subset of traced functions</a:t>
              </a:r>
              <a:endParaRPr sz="900"/>
            </a:p>
          </p:txBody>
        </p:sp>
        <p:sp>
          <p:nvSpPr>
            <p:cNvPr id="573" name="Google Shape;573;p53"/>
            <p:cNvSpPr/>
            <p:nvPr/>
          </p:nvSpPr>
          <p:spPr>
            <a:xfrm flipH="1" rot="-5400000">
              <a:off x="1645675" y="286650"/>
              <a:ext cx="1340700" cy="558000"/>
            </a:xfrm>
            <a:prstGeom prst="bentArrow">
              <a:avLst>
                <a:gd fmla="val 5695" name="adj1"/>
                <a:gd fmla="val 11102" name="adj2"/>
                <a:gd fmla="val 14020" name="adj3"/>
                <a:gd fmla="val 46916" name="adj4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3"/>
            <p:cNvSpPr/>
            <p:nvPr/>
          </p:nvSpPr>
          <p:spPr>
            <a:xfrm rot="5400000">
              <a:off x="5933750" y="619875"/>
              <a:ext cx="693600" cy="582600"/>
            </a:xfrm>
            <a:prstGeom prst="bentArrow">
              <a:avLst>
                <a:gd fmla="val 5695" name="adj1"/>
                <a:gd fmla="val 11102" name="adj2"/>
                <a:gd fmla="val 14020" name="adj3"/>
                <a:gd fmla="val 46916" name="adj4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3"/>
            <p:cNvSpPr/>
            <p:nvPr/>
          </p:nvSpPr>
          <p:spPr>
            <a:xfrm>
              <a:off x="3029825" y="4349425"/>
              <a:ext cx="152700" cy="1287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6" name="Google Shape;576;p53"/>
            <p:cNvCxnSpPr>
              <a:stCxn id="575" idx="2"/>
              <a:endCxn id="577" idx="0"/>
            </p:cNvCxnSpPr>
            <p:nvPr/>
          </p:nvCxnSpPr>
          <p:spPr>
            <a:xfrm flipH="1">
              <a:off x="2286575" y="4478125"/>
              <a:ext cx="819600" cy="438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78" name="Google Shape;578;p53"/>
            <p:cNvCxnSpPr>
              <a:stCxn id="575" idx="2"/>
              <a:endCxn id="579" idx="0"/>
            </p:cNvCxnSpPr>
            <p:nvPr/>
          </p:nvCxnSpPr>
          <p:spPr>
            <a:xfrm>
              <a:off x="3106175" y="4478125"/>
              <a:ext cx="1181700" cy="4386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0" name="Google Shape;580;p53"/>
            <p:cNvSpPr/>
            <p:nvPr/>
          </p:nvSpPr>
          <p:spPr>
            <a:xfrm rot="9209226">
              <a:off x="4861100" y="3603008"/>
              <a:ext cx="442205" cy="22257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3"/>
            <p:cNvSpPr txBox="1"/>
            <p:nvPr/>
          </p:nvSpPr>
          <p:spPr>
            <a:xfrm>
              <a:off x="1020914" y="-564429"/>
              <a:ext cx="1456800" cy="50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rgbClr val="000000"/>
                  </a:solidFill>
                </a:rPr>
                <a:t>-O2 -march=native</a:t>
              </a:r>
              <a:endParaRPr sz="1100"/>
            </a:p>
          </p:txBody>
        </p:sp>
        <p:sp>
          <p:nvSpPr>
            <p:cNvPr id="582" name="Google Shape;582;p53"/>
            <p:cNvSpPr txBox="1"/>
            <p:nvPr/>
          </p:nvSpPr>
          <p:spPr>
            <a:xfrm>
              <a:off x="3473668" y="-769880"/>
              <a:ext cx="14568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Useful duration</a:t>
              </a:r>
              <a:endParaRPr sz="1100"/>
            </a:p>
          </p:txBody>
        </p:sp>
        <p:sp>
          <p:nvSpPr>
            <p:cNvPr id="583" name="Google Shape;583;p53"/>
            <p:cNvSpPr txBox="1"/>
            <p:nvPr/>
          </p:nvSpPr>
          <p:spPr>
            <a:xfrm>
              <a:off x="6079981" y="154685"/>
              <a:ext cx="1394400" cy="4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</a:rPr>
                <a:t>-O2 -ftree-vectorize</a:t>
              </a:r>
              <a:endParaRPr sz="1100"/>
            </a:p>
          </p:txBody>
        </p:sp>
        <p:sp>
          <p:nvSpPr>
            <p:cNvPr id="584" name="Google Shape;584;p53"/>
            <p:cNvSpPr txBox="1"/>
            <p:nvPr/>
          </p:nvSpPr>
          <p:spPr>
            <a:xfrm>
              <a:off x="3402919" y="979022"/>
              <a:ext cx="17715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</a:rPr>
                <a:t>Aggregated MFLOPS</a:t>
              </a:r>
              <a:endParaRPr sz="1100"/>
            </a:p>
          </p:txBody>
        </p:sp>
        <p:sp>
          <p:nvSpPr>
            <p:cNvPr id="585" name="Google Shape;585;p53"/>
            <p:cNvSpPr txBox="1"/>
            <p:nvPr/>
          </p:nvSpPr>
          <p:spPr>
            <a:xfrm>
              <a:off x="2914034" y="2336613"/>
              <a:ext cx="27720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</a:rPr>
                <a:t>Aggregated vectorization efficiency</a:t>
              </a:r>
              <a:endParaRPr sz="1100"/>
            </a:p>
          </p:txBody>
        </p:sp>
        <p:sp>
          <p:nvSpPr>
            <p:cNvPr id="579" name="Google Shape;579;p53"/>
            <p:cNvSpPr txBox="1"/>
            <p:nvPr/>
          </p:nvSpPr>
          <p:spPr>
            <a:xfrm>
              <a:off x="3513119" y="4916682"/>
              <a:ext cx="15492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</a:rPr>
                <a:t>User functions</a:t>
              </a:r>
              <a:endParaRPr sz="1100"/>
            </a:p>
          </p:txBody>
        </p:sp>
        <p:sp>
          <p:nvSpPr>
            <p:cNvPr id="577" name="Google Shape;577;p53"/>
            <p:cNvSpPr txBox="1"/>
            <p:nvPr/>
          </p:nvSpPr>
          <p:spPr>
            <a:xfrm>
              <a:off x="1237625" y="4916682"/>
              <a:ext cx="20979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Vectorization efficiency</a:t>
              </a:r>
              <a:endParaRPr sz="110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MPI calls and profile</a:t>
            </a:r>
            <a:endParaRPr/>
          </a:p>
        </p:txBody>
      </p:sp>
      <p:sp>
        <p:nvSpPr>
          <p:cNvPr id="591" name="Google Shape;591;p54"/>
          <p:cNvSpPr txBox="1"/>
          <p:nvPr>
            <p:ph idx="1" type="body"/>
          </p:nvPr>
        </p:nvSpPr>
        <p:spPr>
          <a:xfrm>
            <a:off x="464800" y="1215073"/>
            <a:ext cx="82296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</a:t>
            </a:r>
            <a:r>
              <a:rPr lang="en-US" sz="2000"/>
              <a:t>ot many different types of MPI functions are used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Only the MPI_Alltoallv and MPI_Waitany functions represent a significant amount of time with 14.65% and 9.29% respectively. In part, because of the CPG load imbalance</a:t>
            </a:r>
            <a:endParaRPr sz="2000"/>
          </a:p>
        </p:txBody>
      </p:sp>
      <p:sp>
        <p:nvSpPr>
          <p:cNvPr id="592" name="Google Shape;592;p5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3" name="Google Shape;593;p54"/>
          <p:cNvGrpSpPr/>
          <p:nvPr/>
        </p:nvGrpSpPr>
        <p:grpSpPr>
          <a:xfrm>
            <a:off x="987769" y="2744841"/>
            <a:ext cx="7183666" cy="1825157"/>
            <a:chOff x="1423650" y="1665600"/>
            <a:chExt cx="5884874" cy="1584200"/>
          </a:xfrm>
        </p:grpSpPr>
        <p:pic>
          <p:nvPicPr>
            <p:cNvPr id="594" name="Google Shape;594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3650" y="1665600"/>
              <a:ext cx="4903799" cy="158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27449" y="1724275"/>
              <a:ext cx="981075" cy="1466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6" name="Google Shape;59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450" y="4699050"/>
            <a:ext cx="7599093" cy="14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Point-to-point connectivity matrix</a:t>
            </a:r>
            <a:endParaRPr/>
          </a:p>
        </p:txBody>
      </p:sp>
      <p:sp>
        <p:nvSpPr>
          <p:cNvPr id="602" name="Google Shape;602;p55"/>
          <p:cNvSpPr txBox="1"/>
          <p:nvPr>
            <p:ph idx="1" type="body"/>
          </p:nvPr>
        </p:nvSpPr>
        <p:spPr>
          <a:xfrm>
            <a:off x="464800" y="1215073"/>
            <a:ext cx="82296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It indicates who communicates with whom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</a:t>
            </a:r>
            <a:r>
              <a:rPr lang="en-US"/>
              <a:t>lmost all point-to-point communications are locally performed between MPI processes neighbours</a:t>
            </a:r>
            <a:endParaRPr/>
          </a:p>
        </p:txBody>
      </p:sp>
      <p:sp>
        <p:nvSpPr>
          <p:cNvPr id="603" name="Google Shape;603;p5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4" name="Google Shape;60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375" y="2703350"/>
            <a:ext cx="4701250" cy="3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Roadmap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Collective communications</a:t>
            </a:r>
            <a:endParaRPr/>
          </a:p>
        </p:txBody>
      </p:sp>
      <p:sp>
        <p:nvSpPr>
          <p:cNvPr id="610" name="Google Shape;610;p56"/>
          <p:cNvSpPr txBox="1"/>
          <p:nvPr>
            <p:ph idx="1" type="body"/>
          </p:nvPr>
        </p:nvSpPr>
        <p:spPr>
          <a:xfrm>
            <a:off x="464800" y="1215081"/>
            <a:ext cx="2757900" cy="4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Four calls to MPI_Alltoallv each time step</a:t>
            </a:r>
            <a:endParaRPr sz="22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 most significant in terms of size and duration is the second one</a:t>
            </a:r>
            <a:endParaRPr sz="2200"/>
          </a:p>
        </p:txBody>
      </p:sp>
      <p:sp>
        <p:nvSpPr>
          <p:cNvPr id="611" name="Google Shape;611;p5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12" name="Google Shape;612;p56"/>
          <p:cNvGrpSpPr/>
          <p:nvPr/>
        </p:nvGrpSpPr>
        <p:grpSpPr>
          <a:xfrm>
            <a:off x="4769767" y="1080775"/>
            <a:ext cx="4230302" cy="5660282"/>
            <a:chOff x="2742350" y="50550"/>
            <a:chExt cx="4170250" cy="5526000"/>
          </a:xfrm>
        </p:grpSpPr>
        <p:pic>
          <p:nvPicPr>
            <p:cNvPr id="613" name="Google Shape;613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42350" y="50550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42350" y="1155738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76200" y="438713"/>
              <a:ext cx="736400" cy="32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19850" y="1292625"/>
              <a:ext cx="257750" cy="83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5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742350" y="2260950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5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42350" y="3366150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5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42350" y="4471350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0" name="Google Shape;620;p56"/>
          <p:cNvSpPr/>
          <p:nvPr/>
        </p:nvSpPr>
        <p:spPr>
          <a:xfrm>
            <a:off x="4071375" y="3676225"/>
            <a:ext cx="6984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Size</a:t>
            </a:r>
            <a:endParaRPr sz="1800"/>
          </a:p>
        </p:txBody>
      </p:sp>
      <p:sp>
        <p:nvSpPr>
          <p:cNvPr id="621" name="Google Shape;621;p56"/>
          <p:cNvSpPr/>
          <p:nvPr/>
        </p:nvSpPr>
        <p:spPr>
          <a:xfrm>
            <a:off x="3491475" y="5926325"/>
            <a:ext cx="12783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Bandwidth</a:t>
            </a:r>
            <a:endParaRPr sz="1800"/>
          </a:p>
        </p:txBody>
      </p:sp>
      <p:sp>
        <p:nvSpPr>
          <p:cNvPr id="622" name="Google Shape;622;p56"/>
          <p:cNvSpPr/>
          <p:nvPr/>
        </p:nvSpPr>
        <p:spPr>
          <a:xfrm>
            <a:off x="3653775" y="4801275"/>
            <a:ext cx="11160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Duration</a:t>
            </a:r>
            <a:endParaRPr sz="1800"/>
          </a:p>
        </p:txBody>
      </p:sp>
      <p:sp>
        <p:nvSpPr>
          <p:cNvPr id="623" name="Google Shape;623;p56"/>
          <p:cNvSpPr/>
          <p:nvPr/>
        </p:nvSpPr>
        <p:spPr>
          <a:xfrm>
            <a:off x="3248175" y="2588225"/>
            <a:ext cx="15216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Enumeration</a:t>
            </a:r>
            <a:endParaRPr sz="1800"/>
          </a:p>
        </p:txBody>
      </p:sp>
      <p:sp>
        <p:nvSpPr>
          <p:cNvPr id="624" name="Google Shape;624;p56"/>
          <p:cNvSpPr/>
          <p:nvPr/>
        </p:nvSpPr>
        <p:spPr>
          <a:xfrm>
            <a:off x="4169175" y="1500225"/>
            <a:ext cx="600600" cy="406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Call</a:t>
            </a:r>
            <a:endParaRPr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Subset of profiled user functions</a:t>
            </a:r>
            <a:endParaRPr/>
          </a:p>
        </p:txBody>
      </p:sp>
      <p:sp>
        <p:nvSpPr>
          <p:cNvPr id="630" name="Google Shape;630;p57"/>
          <p:cNvSpPr txBox="1"/>
          <p:nvPr>
            <p:ph idx="1" type="body"/>
          </p:nvPr>
        </p:nvSpPr>
        <p:spPr>
          <a:xfrm>
            <a:off x="464800" y="1215075"/>
            <a:ext cx="51384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granularity of the calls is very fine</a:t>
            </a:r>
            <a:endParaRPr sz="2000"/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Performance may be decreased because additional control instructions are executed</a:t>
            </a:r>
            <a:endParaRPr sz="2000"/>
          </a:p>
        </p:txBody>
      </p:sp>
      <p:sp>
        <p:nvSpPr>
          <p:cNvPr id="631" name="Google Shape;631;p5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32" name="Google Shape;632;p57"/>
          <p:cNvGrpSpPr/>
          <p:nvPr/>
        </p:nvGrpSpPr>
        <p:grpSpPr>
          <a:xfrm>
            <a:off x="464794" y="2557149"/>
            <a:ext cx="4985742" cy="3491216"/>
            <a:chOff x="2785975" y="36000"/>
            <a:chExt cx="3391200" cy="2310075"/>
          </a:xfrm>
        </p:grpSpPr>
        <p:pic>
          <p:nvPicPr>
            <p:cNvPr id="633" name="Google Shape;633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85975" y="36000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85975" y="1240875"/>
              <a:ext cx="3391200" cy="110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57"/>
            <p:cNvSpPr/>
            <p:nvPr/>
          </p:nvSpPr>
          <p:spPr>
            <a:xfrm>
              <a:off x="3619100" y="595875"/>
              <a:ext cx="152700" cy="1287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6" name="Google Shape;636;p57"/>
            <p:cNvCxnSpPr>
              <a:stCxn id="635" idx="2"/>
              <a:endCxn id="634" idx="0"/>
            </p:cNvCxnSpPr>
            <p:nvPr/>
          </p:nvCxnSpPr>
          <p:spPr>
            <a:xfrm>
              <a:off x="3695450" y="724575"/>
              <a:ext cx="786300" cy="5163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637" name="Google Shape;63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225" y="1191550"/>
            <a:ext cx="3298425" cy="53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8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Recommendations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Recommendations</a:t>
            </a:r>
            <a:endParaRPr/>
          </a:p>
        </p:txBody>
      </p:sp>
      <p:sp>
        <p:nvSpPr>
          <p:cNvPr id="648" name="Google Shape;648;p5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Building process: have two compilation files for the HARMONIE binary and the other tools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Compilation flags: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Add the -march=native flag to use specific instructions of the target architecture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Remove the -ffast-math flag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Remove s</a:t>
            </a:r>
            <a:r>
              <a:rPr lang="en-US"/>
              <a:t>ome (legacy) flags that might not be useful or necessary, such as -fno-second-underscore or -rdynamic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OpenMP: if HARMONIE is only run with one OpenMP thread per MPI process, it would be useful to disable the OpenMP support</a:t>
            </a:r>
            <a:endParaRPr/>
          </a:p>
        </p:txBody>
      </p:sp>
      <p:sp>
        <p:nvSpPr>
          <p:cNvPr id="649" name="Google Shape;649;p5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Recommendations (2)</a:t>
            </a:r>
            <a:endParaRPr/>
          </a:p>
        </p:txBody>
      </p:sp>
      <p:sp>
        <p:nvSpPr>
          <p:cNvPr id="655" name="Google Shape;655;p6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Job geometry for new platforms. On ECMWF cca these parameters should be defined: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-cc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-ss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-d and EC_threads_per_task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-j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MPI master should run in a shared node to save SBU</a:t>
            </a:r>
            <a:endParaRPr baseline="-25000"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</a:t>
            </a:r>
            <a:r>
              <a:rPr lang="en-US"/>
              <a:t>xplore alternative compilers that might provide a performance increase such as Intel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Extension zone treatment: it would be interesting to find a workaround to mitigate the load imbalance</a:t>
            </a:r>
            <a:endParaRPr/>
          </a:p>
        </p:txBody>
      </p:sp>
      <p:sp>
        <p:nvSpPr>
          <p:cNvPr id="656" name="Google Shape;656;p6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1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What’s next?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Follow-up ideas</a:t>
            </a:r>
            <a:endParaRPr/>
          </a:p>
        </p:txBody>
      </p:sp>
      <p:sp>
        <p:nvSpPr>
          <p:cNvPr id="667" name="Google Shape;667;p6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Whole time step: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</a:t>
            </a:r>
            <a:r>
              <a:rPr lang="en-US"/>
              <a:t>tudy in detail the point-to-point communications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Study the low efficiency of the OpenMP parallelization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Grid-point computation phase, especially the CPG part: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source of the load imbalance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NPROMA blocking scalability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Analyze other sources of CPU stalls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Determine if the fine granularity of user functions affects the performance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Determine performance metrics such as IPC or cache misses at a lower level, this is, per significant user function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Analyze the low auto-vectorization efficiency of gcc</a:t>
            </a:r>
            <a:endParaRPr/>
          </a:p>
        </p:txBody>
      </p:sp>
      <p:sp>
        <p:nvSpPr>
          <p:cNvPr id="668" name="Google Shape;668;p6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3"/>
          <p:cNvSpPr txBox="1"/>
          <p:nvPr>
            <p:ph type="ctrTitle"/>
          </p:nvPr>
        </p:nvSpPr>
        <p:spPr>
          <a:xfrm>
            <a:off x="3461655" y="1884276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b="0" lang="en-US" sz="8000"/>
              <a:t>Thank you </a:t>
            </a:r>
            <a:endParaRPr b="0" sz="8000"/>
          </a:p>
        </p:txBody>
      </p:sp>
      <p:sp>
        <p:nvSpPr>
          <p:cNvPr id="674" name="Google Shape;674;p63"/>
          <p:cNvSpPr txBox="1"/>
          <p:nvPr>
            <p:ph idx="1" type="subTitle"/>
          </p:nvPr>
        </p:nvSpPr>
        <p:spPr>
          <a:xfrm>
            <a:off x="3603066" y="6107242"/>
            <a:ext cx="45699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en-US" sz="2800">
                <a:solidFill>
                  <a:srgbClr val="004890"/>
                </a:solidFill>
              </a:rPr>
              <a:t>xavier.yepes@bsc.es</a:t>
            </a:r>
            <a:endParaRPr sz="2800">
              <a:solidFill>
                <a:srgbClr val="004890"/>
              </a:solidFill>
            </a:endParaRPr>
          </a:p>
        </p:txBody>
      </p:sp>
      <p:sp>
        <p:nvSpPr>
          <p:cNvPr id="675" name="Google Shape;675;p6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BSC-HIRLAM collaboration</a:t>
            </a:r>
            <a:endParaRPr/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The BSC and the HIRLAM consortium signed a contract for a 1 year project to perform a complete code profiling of the HARMONIE-AROME model and the Data Assimilation system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project consists of two phases: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1st: Basic profiling analysis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2nd: Perform a complete analysis according to the results from the first phase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675" y="4586722"/>
            <a:ext cx="2058650" cy="14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Scope of the phase 1</a:t>
            </a:r>
            <a:endParaRPr/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Duration: 4 months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Prepare selected configurations to be deployed with Extrae on cca/ccb at ECMWF, a Cray XC40 machine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Perform a basic analysis of the HARMONIE-AROME Forecast model and the Data assimilation execution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different computational metrics: IPC, useful duration, MPI overhead, cache misses, etc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Identify the different parts of the trace with regard the code being executed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Deliver a complete document with the results and feedback to decide the main goals for the profiling analysis of the phase 2</a:t>
            </a:r>
            <a:endParaRPr/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Scope of the phase 2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Duration: 8 months after completion of phase 1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 profiling analysis according to the results obtained from phase 1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Training: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Prepare basic tutorials based on coarser HARMONIE configurations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Prepare a physical event to perform a training for the users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Prepare complete documentation: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Online follow-up meetings to detect deviations and correct if needed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Write a final document describing all the tasks carried on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Presence in the HIRLAM System group meetings: dissemination and feedback</a:t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/>
              <a:t>Code profiling methodology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