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8" r:id="rId2"/>
    <p:sldId id="270" r:id="rId3"/>
    <p:sldId id="271" r:id="rId4"/>
    <p:sldId id="290" r:id="rId5"/>
    <p:sldId id="322" r:id="rId6"/>
    <p:sldId id="299" r:id="rId7"/>
    <p:sldId id="300" r:id="rId8"/>
    <p:sldId id="323" r:id="rId9"/>
    <p:sldId id="301" r:id="rId10"/>
    <p:sldId id="302" r:id="rId11"/>
    <p:sldId id="304" r:id="rId12"/>
    <p:sldId id="305" r:id="rId13"/>
    <p:sldId id="306" r:id="rId14"/>
    <p:sldId id="324" r:id="rId15"/>
    <p:sldId id="307" r:id="rId16"/>
    <p:sldId id="308" r:id="rId17"/>
    <p:sldId id="325" r:id="rId18"/>
    <p:sldId id="309" r:id="rId19"/>
    <p:sldId id="327" r:id="rId20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428" y="78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39B89C-68B7-4A3F-9BAB-31D7ED0F8CAB}" type="datetimeFigureOut">
              <a:rPr lang="en-US" altLang="en-US"/>
              <a:pPr/>
              <a:t>10/1/2015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A3B6D6-4430-4866-8E3E-76E32DE64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280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F7AE56-AB35-4C7B-B1B7-3BA9D9AA047C}" type="datetimeFigureOut">
              <a:rPr lang="en-US" altLang="en-US"/>
              <a:pPr/>
              <a:t>10/1/2015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4B7822-C6F7-43A0-952F-FED15D22F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075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 smtClean="0"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11EF152-9E9F-4077-888E-F8C59D223AFE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59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bsc_cn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6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E3809BF-A940-4C07-9F83-41101A8DCD4C}" type="slidenum">
              <a:rPr lang="en-US" altLang="en-US" sz="1000">
                <a:solidFill>
                  <a:srgbClr val="23589C"/>
                </a:solidFill>
              </a:rPr>
              <a:pPr algn="r" eaLnBrk="1" hangingPunct="1"/>
              <a:t>‹#›</a:t>
            </a:fld>
            <a:endParaRPr lang="en-US" altLang="en-US" sz="1800">
              <a:latin typeface="Calibri" pitchFamily="34" charset="0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3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3C1C4DE-29E7-4733-B0AE-A32D90EF3F7B}" type="slidenum">
              <a:rPr lang="en-US" altLang="en-US" sz="1000">
                <a:solidFill>
                  <a:srgbClr val="23589C"/>
                </a:solidFill>
              </a:rPr>
              <a:pPr algn="r" eaLnBrk="1" hangingPunct="1"/>
              <a:t>‹#›</a:t>
            </a:fld>
            <a:endParaRPr lang="en-US" altLang="en-US" sz="1800">
              <a:latin typeface="Calibri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30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49B968C-9F36-4890-8022-F894E57AF4C8}" type="slidenum">
              <a:rPr lang="en-US" altLang="en-US" sz="1000">
                <a:solidFill>
                  <a:srgbClr val="23589C"/>
                </a:solidFill>
              </a:rPr>
              <a:pPr algn="r" eaLnBrk="1" hangingPunct="1"/>
              <a:t>‹#›</a:t>
            </a:fld>
            <a:endParaRPr lang="en-US" altLang="en-US" sz="1800">
              <a:latin typeface="Calibri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2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515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112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655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569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9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Shape 1"/>
          <p:cNvSpPr txBox="1">
            <a:spLocks noChangeArrowheads="1"/>
          </p:cNvSpPr>
          <p:nvPr/>
        </p:nvSpPr>
        <p:spPr bwMode="auto">
          <a:xfrm>
            <a:off x="7200000" y="180000"/>
            <a:ext cx="180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</a:rPr>
              <a:t>Vienna, 13 April 2015</a:t>
            </a:r>
            <a:endParaRPr lang="en-US" altLang="en-US" sz="1800" b="1" dirty="0">
              <a:latin typeface="Calibri" pitchFamily="34" charset="0"/>
            </a:endParaRPr>
          </a:p>
        </p:txBody>
      </p:sp>
      <p:sp>
        <p:nvSpPr>
          <p:cNvPr id="13315" name="TextShape 2"/>
          <p:cNvSpPr txBox="1">
            <a:spLocks noChangeArrowheads="1"/>
          </p:cNvSpPr>
          <p:nvPr/>
        </p:nvSpPr>
        <p:spPr bwMode="auto">
          <a:xfrm>
            <a:off x="72000" y="2232000"/>
            <a:ext cx="9000000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desert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outbreaks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vertical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synergistic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of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retrievals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Shape 4"/>
          <p:cNvSpPr txBox="1">
            <a:spLocks noChangeArrowheads="1"/>
          </p:cNvSpPr>
          <p:nvPr/>
        </p:nvSpPr>
        <p:spPr bwMode="auto">
          <a:xfrm>
            <a:off x="72000" y="3780000"/>
            <a:ext cx="900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altLang="en-US" sz="1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Gkikas</a:t>
            </a:r>
            <a:r>
              <a:rPr lang="es-ES" altLang="en-US" sz="1800" u="sng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Basart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Hatzianastassiou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Pey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Querol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V.Amiridis</a:t>
            </a:r>
            <a:r>
              <a:rPr lang="es-ES" altLang="en-US" sz="1800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O. Jorba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Gassó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M. Baldasano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es-ES" altLang="en-US" sz="1800" baseline="30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00" y="468000"/>
            <a:ext cx="720000" cy="72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6264000"/>
            <a:ext cx="2700000" cy="72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/>
          <p:cNvSpPr txBox="1"/>
          <p:nvPr/>
        </p:nvSpPr>
        <p:spPr>
          <a:xfrm>
            <a:off x="0" y="6264000"/>
            <a:ext cx="55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MDRAF 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has received funding from the European Union’s Seventh Framework </a:t>
            </a:r>
            <a:r>
              <a:rPr lang="en-US" sz="1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research, technological development and demonstration under grant agreement no </a:t>
            </a:r>
            <a:r>
              <a:rPr lang="en-US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622662”</a:t>
            </a:r>
            <a:endParaRPr lang="en-US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2000" y="4680000"/>
            <a:ext cx="8280000" cy="936000"/>
            <a:chOff x="432000" y="4680000"/>
            <a:chExt cx="8280000" cy="936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212" y="4788000"/>
              <a:ext cx="492000" cy="72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000" y="4680000"/>
              <a:ext cx="936000" cy="93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" r="69794"/>
            <a:stretch/>
          </p:blipFill>
          <p:spPr>
            <a:xfrm>
              <a:off x="432000" y="4788000"/>
              <a:ext cx="810000" cy="72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731" y="4788000"/>
              <a:ext cx="1712844" cy="72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787" y="4788000"/>
              <a:ext cx="720000" cy="72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424" y="4788000"/>
              <a:ext cx="1183095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41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116000"/>
            <a:ext cx="3240000" cy="2520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00" y="1116000"/>
            <a:ext cx="3240000" cy="25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00" y="792000"/>
            <a:ext cx="32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Resolved by Level 2 counts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000" y="792000"/>
            <a:ext cx="32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Resolved by Level 3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6000" y="3600000"/>
            <a:ext cx="3240000" cy="2340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238000" y="3600000"/>
            <a:ext cx="3240000" cy="2340000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Scatterplot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AERONET and MODIS-Terra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AODs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841" y="5976000"/>
            <a:ext cx="7452319" cy="58477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agreement between ground and satellite AODs for L3 retrievals with higher sub-grid spatial representativeness and homogeneity</a:t>
            </a:r>
            <a:endParaRPr 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3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6 - Θέση περιεχομένου" descr="Boxplots-Angstrom-Terra-noclouds-with-Orig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00" y="1116000"/>
            <a:ext cx="3028236" cy="2340000"/>
          </a:xfrm>
          <a:prstGeom prst="rect">
            <a:avLst/>
          </a:prstGeom>
        </p:spPr>
      </p:pic>
      <p:sp>
        <p:nvSpPr>
          <p:cNvPr id="4" name="TextBox 15"/>
          <p:cNvSpPr txBox="1"/>
          <p:nvPr/>
        </p:nvSpPr>
        <p:spPr>
          <a:xfrm>
            <a:off x="774000" y="3384000"/>
            <a:ext cx="302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Single scattering albedo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5346000" y="3384000"/>
            <a:ext cx="302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Asymmetry parameter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7 - Εικόνα" descr="Boxplots-Effective_radius-Terra-noclou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4000" y="1116000"/>
            <a:ext cx="3028234" cy="2340000"/>
          </a:xfrm>
          <a:prstGeom prst="rect">
            <a:avLst/>
          </a:prstGeom>
        </p:spPr>
      </p:pic>
      <p:pic>
        <p:nvPicPr>
          <p:cNvPr id="7" name="18 - Εικόνα" descr="Spectral-SSAs-Terra-noclouds-with-Orig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00" y="3765376"/>
            <a:ext cx="3028234" cy="2340000"/>
          </a:xfrm>
          <a:prstGeom prst="rect">
            <a:avLst/>
          </a:prstGeom>
        </p:spPr>
      </p:pic>
      <p:pic>
        <p:nvPicPr>
          <p:cNvPr id="8" name="19 - Εικόνα" descr="Spectral-ASYMs-Terra-noclouds-with-Orig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4000" y="3765376"/>
            <a:ext cx="3028234" cy="23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4214" y="1515733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440-870nm</a:t>
            </a:r>
            <a:endParaRPr 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3528000" y="2052000"/>
            <a:ext cx="720080" cy="53636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40746" y="2642919"/>
            <a:ext cx="48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endParaRPr 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4824000" y="2052000"/>
            <a:ext cx="720080" cy="53636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AERONET –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es-ES" sz="26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MODIS-Terra (2000 – 2013)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000" y="828000"/>
            <a:ext cx="302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ngstr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öm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exponent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5346000" y="828000"/>
            <a:ext cx="302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Effective radius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000" y="6174306"/>
            <a:ext cx="7992000" cy="432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spectral variation, indicative of dust aerosols, for </a:t>
            </a:r>
            <a:r>
              <a:rPr lang="el-GR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l-GR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values 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3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02400"/>
            <a:ext cx="2851200" cy="2158982"/>
          </a:xfrm>
          <a:prstGeom prst="rect">
            <a:avLst/>
          </a:prstGeom>
        </p:spPr>
      </p:pic>
      <p:sp>
        <p:nvSpPr>
          <p:cNvPr id="4" name="TextBox 18"/>
          <p:cNvSpPr txBox="1"/>
          <p:nvPr/>
        </p:nvSpPr>
        <p:spPr>
          <a:xfrm rot="16200000">
            <a:off x="-972000" y="2103756"/>
            <a:ext cx="21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AERONET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 rot="16200000">
            <a:off x="-972000" y="4371756"/>
            <a:ext cx="21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MODIS-Terra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0" y="1202400"/>
            <a:ext cx="2851200" cy="2160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202400"/>
            <a:ext cx="2851200" cy="2158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470400"/>
            <a:ext cx="2851200" cy="2158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00" y="3470400"/>
            <a:ext cx="2851200" cy="2158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470400"/>
            <a:ext cx="2851200" cy="2158982"/>
          </a:xfrm>
          <a:prstGeom prst="rect">
            <a:avLst/>
          </a:prstGeom>
        </p:spPr>
      </p:pic>
      <p:cxnSp>
        <p:nvCxnSpPr>
          <p:cNvPr id="11" name="23 - Ευθεία γραμμή σύνδεσης"/>
          <p:cNvCxnSpPr/>
          <p:nvPr/>
        </p:nvCxnSpPr>
        <p:spPr>
          <a:xfrm flipV="1">
            <a:off x="0" y="3405683"/>
            <a:ext cx="9144000" cy="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9532" y="57578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agreement between AERONET and MODIS when ground retrievals are used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4112" y="4828631"/>
            <a:ext cx="360040" cy="325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73616" y="4836064"/>
            <a:ext cx="360040" cy="325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9464844">
            <a:off x="6724366" y="1736834"/>
            <a:ext cx="936104" cy="581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9464844">
            <a:off x="6357220" y="3884992"/>
            <a:ext cx="1135861" cy="8713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9532" y="600936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15% of the pixel level DD episodes is misclassified by the satellite algorithm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532" y="625730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 contamination can cause overestimation of the DD episodes’ intensity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7 - TextBox"/>
          <p:cNvSpPr txBox="1"/>
          <p:nvPr/>
        </p:nvSpPr>
        <p:spPr>
          <a:xfrm>
            <a:off x="216000" y="828000"/>
            <a:ext cx="87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Identification of DD episodes based on AOT</a:t>
            </a:r>
            <a:r>
              <a:rPr lang="en-GB" b="1" baseline="-25000" dirty="0" smtClean="0">
                <a:latin typeface="Times New Roman" pitchFamily="18" charset="0"/>
                <a:cs typeface="Times New Roman" pitchFamily="18" charset="0"/>
              </a:rPr>
              <a:t>870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b="1" baseline="-25000" dirty="0" smtClean="0">
                <a:latin typeface="Times New Roman" pitchFamily="18" charset="0"/>
                <a:cs typeface="Times New Roman" pitchFamily="18" charset="0"/>
              </a:rPr>
              <a:t>440-870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b="1" baseline="-25000" dirty="0" err="1" smtClean="0"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AERONET retrievals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Intercomparison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3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044000"/>
            <a:ext cx="4305600" cy="1620000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180000" y="756000"/>
            <a:ext cx="421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Number of DD episodes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752000" y="756000"/>
            <a:ext cx="42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Success score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80000" y="2484000"/>
            <a:ext cx="42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Desert dust contribution (%)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2826000"/>
            <a:ext cx="4305600" cy="1620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1044000"/>
            <a:ext cx="4305600" cy="16200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826066"/>
            <a:ext cx="4305600" cy="1620000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4752000" y="2484000"/>
            <a:ext cx="42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Mean desert dust concentration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2000" y="4437690"/>
            <a:ext cx="70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and dust PM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DD episodes: 3 – 53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14 out of 22 stations more than 10 DD episodes have been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score: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67.9% - 97%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Desert dust contribution: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44% - 86.8%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desert dust concentration: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gr/m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50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gr/m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Sardinia)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223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gr/m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Marina, Cyprus)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PM</a:t>
            </a:r>
            <a:r>
              <a:rPr lang="es-ES" sz="26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3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4518074"/>
            <a:ext cx="1080000" cy="1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81421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Assembly 2015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Vienna | Austria | 12 – 17 April 2015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8000" y="3725986"/>
            <a:ext cx="820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>
            <a:spLocks noGrp="1"/>
          </p:cNvSpPr>
          <p:nvPr>
            <p:ph type="title"/>
          </p:nvPr>
        </p:nvSpPr>
        <p:spPr bwMode="auto">
          <a:xfrm>
            <a:off x="468000" y="2160000"/>
            <a:ext cx="8208000" cy="15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desert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outbreaks</a:t>
            </a:r>
            <a:endParaRPr lang="es-ES" altLang="en-US" b="1" cap="all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26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desert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outbreaks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2949600"/>
            <a:ext cx="4428000" cy="3060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49600"/>
            <a:ext cx="4464000" cy="30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0" y="1080000"/>
            <a:ext cx="9000000" cy="1080000"/>
          </a:xfrm>
          <a:prstGeom prst="rect">
            <a:avLst/>
          </a:prstGeom>
          <a:solidFill>
            <a:schemeClr val="tx2"/>
          </a:solidFill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layers up to 8km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Boxes of 1ºx1º spatial resolution (surface area) and 500m height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CALIPSO VFM: Dust &amp; Polluted dust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 ≤ CAD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 (Winker et al., 2013)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err="1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144000" y="2520000"/>
            <a:ext cx="442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CALIPSO dust observations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72000" y="2520000"/>
            <a:ext cx="44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 backscatter coefficient (532nm)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24463" y="3828209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– 6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337489" y="3646109"/>
            <a:ext cx="202063" cy="709256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8878493">
            <a:off x="651697" y="3890747"/>
            <a:ext cx="450113" cy="71732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06019" y="3149852"/>
            <a:ext cx="0" cy="1044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019" y="2890427"/>
            <a:ext cx="8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40ºN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35695" y="3164344"/>
            <a:ext cx="679175" cy="1103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95736" y="2885064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6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 rot="1379028">
            <a:off x="2592176" y="3882815"/>
            <a:ext cx="2012693" cy="1103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28024" y="3523844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– 6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13573" y="4073847"/>
            <a:ext cx="288032" cy="322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19600" y="5238154"/>
            <a:ext cx="165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 km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0.006 sr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256634" y="4045272"/>
            <a:ext cx="366911" cy="241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0391682">
            <a:off x="5247108" y="3740882"/>
            <a:ext cx="539503" cy="241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72000" y="5891370"/>
            <a:ext cx="237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1.5 km (35ºN - 38ºN)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4 km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(35ºN -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43ºN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000" y="5976000"/>
            <a:ext cx="395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height with latitude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000" y="6336000"/>
            <a:ext cx="395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 base height with longitude</a:t>
            </a:r>
          </a:p>
        </p:txBody>
      </p:sp>
    </p:spTree>
    <p:extLst>
      <p:ext uri="{BB962C8B-B14F-4D97-AF65-F5344CB8AC3E}">
        <p14:creationId xmlns:p14="http://schemas.microsoft.com/office/powerpoint/2010/main" val="194273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 animBg="1"/>
      <p:bldP spid="15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Seasonal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outbreaks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vertical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118658"/>
            <a:ext cx="3887824" cy="26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00" y="1118658"/>
            <a:ext cx="3887817" cy="26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782658"/>
            <a:ext cx="3887817" cy="26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00" y="3782658"/>
            <a:ext cx="3887817" cy="2664000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342000" y="1010658"/>
            <a:ext cx="388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Winter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4914000" y="1010658"/>
            <a:ext cx="388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Spring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342000" y="3638658"/>
            <a:ext cx="388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Summer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14000" y="3638658"/>
            <a:ext cx="388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Autumn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010658"/>
            <a:ext cx="144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– 4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8000" y="1010658"/>
            <a:ext cx="144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– 5.5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10658"/>
            <a:ext cx="144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6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8000" y="3710374"/>
            <a:ext cx="144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– 4.5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3569" y="1802747"/>
            <a:ext cx="360040" cy="620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20072" y="1631434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1560" y="4188491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19140" y="4188491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182391">
            <a:off x="2694049" y="2211120"/>
            <a:ext cx="1467220" cy="661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182391">
            <a:off x="7538810" y="2278859"/>
            <a:ext cx="1122057" cy="661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182391">
            <a:off x="1789074" y="4175652"/>
            <a:ext cx="1092800" cy="661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182391">
            <a:off x="7410334" y="4731246"/>
            <a:ext cx="560263" cy="661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32000" y="1548000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– 4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04000" y="1548000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– 5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8000" y="4068000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6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04000" y="3888000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– 4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3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Seasonal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outbreaks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vertical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600" b="1" i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532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119600"/>
            <a:ext cx="3887817" cy="26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00" y="1119600"/>
            <a:ext cx="3887817" cy="26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783600"/>
            <a:ext cx="3887818" cy="26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00" y="3783600"/>
            <a:ext cx="3887817" cy="2664000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342000" y="1010658"/>
            <a:ext cx="388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Winter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4914000" y="1010658"/>
            <a:ext cx="388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Spring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342000" y="3638658"/>
            <a:ext cx="388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Summer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14000" y="3638658"/>
            <a:ext cx="388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Autumn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 rot="16200000">
            <a:off x="543452" y="4537056"/>
            <a:ext cx="478945" cy="233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457840">
            <a:off x="643446" y="2020108"/>
            <a:ext cx="576063" cy="353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8181306">
            <a:off x="5330612" y="4496884"/>
            <a:ext cx="639212" cy="466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/>
          <p:cNvSpPr/>
          <p:nvPr/>
        </p:nvSpPr>
        <p:spPr>
          <a:xfrm rot="4781255">
            <a:off x="5392074" y="1744033"/>
            <a:ext cx="484047" cy="651164"/>
          </a:xfrm>
          <a:prstGeom prst="corner">
            <a:avLst>
              <a:gd name="adj1" fmla="val 50000"/>
              <a:gd name="adj2" fmla="val 4526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6200000">
            <a:off x="919271" y="4650627"/>
            <a:ext cx="315377" cy="368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2896299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1.5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0000" y="1044000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4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0000" y="1404000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670202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1.5-5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030000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2.5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8878493">
            <a:off x="5419235" y="4697106"/>
            <a:ext cx="450113" cy="71732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00000" y="5652000"/>
            <a:ext cx="12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4 km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3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72000" y="1047672"/>
            <a:ext cx="9000000" cy="46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Frequency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: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Strong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(10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episodes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/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year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W.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Mediterranean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), Extreme 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(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3.3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episodes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/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year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C.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Mediterranean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More intense (up to 4.0) DD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episodes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over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eastern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parts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of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Mediterranean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Sea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Good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performance of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satellite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algorithm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based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evaluation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of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its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outputs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against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AERONET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retrievals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and PM</a:t>
            </a:r>
            <a:r>
              <a:rPr lang="es-ES" altLang="en-US" sz="2200" baseline="-25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10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concentrations</a:t>
            </a:r>
            <a:endParaRPr lang="es-ES" altLang="en-US" dirty="0"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transported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dust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particles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over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Mediterranean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are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mainly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detected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between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0.5 and 6 km (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spring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,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summer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W.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Mediterranean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(2-6 km), C. &amp; E.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Mediterranean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(0.5-6 km)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Maximum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l-G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532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values below 2 km and near to the dust sources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 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532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values: &lt; 2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(35ºN - 38ºN)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4 km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(35ºN -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43ºN)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Dust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layers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high 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532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values over the Mediterranean in spring</a:t>
            </a:r>
            <a:endParaRPr lang="es-ES" altLang="en-US" sz="2200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0" y="5952052"/>
            <a:ext cx="9000000" cy="707886"/>
          </a:xfrm>
          <a:prstGeom prst="rect">
            <a:avLst/>
          </a:prstGeom>
          <a:solidFill>
            <a:schemeClr val="tx2"/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27 desert dust outbreaks in order to estimate their impact on radiation budget and atmospheric dynamics based on NMMB/BSC-Dust model</a:t>
            </a:r>
          </a:p>
        </p:txBody>
      </p:sp>
    </p:spTree>
    <p:extLst>
      <p:ext uri="{BB962C8B-B14F-4D97-AF65-F5344CB8AC3E}">
        <p14:creationId xmlns:p14="http://schemas.microsoft.com/office/powerpoint/2010/main" val="194273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Shape 1"/>
          <p:cNvSpPr txBox="1">
            <a:spLocks noChangeArrowheads="1"/>
          </p:cNvSpPr>
          <p:nvPr/>
        </p:nvSpPr>
        <p:spPr bwMode="auto">
          <a:xfrm>
            <a:off x="7200000" y="180000"/>
            <a:ext cx="180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</a:rPr>
              <a:t>Vienna, 13 April 2015</a:t>
            </a:r>
            <a:endParaRPr lang="en-US" altLang="en-US" sz="1800" b="1" dirty="0">
              <a:latin typeface="Calibri" pitchFamily="34" charset="0"/>
            </a:endParaRPr>
          </a:p>
        </p:txBody>
      </p:sp>
      <p:sp>
        <p:nvSpPr>
          <p:cNvPr id="13315" name="TextShape 2"/>
          <p:cNvSpPr txBox="1">
            <a:spLocks noChangeArrowheads="1"/>
          </p:cNvSpPr>
          <p:nvPr/>
        </p:nvSpPr>
        <p:spPr bwMode="auto">
          <a:xfrm>
            <a:off x="72000" y="2232000"/>
            <a:ext cx="9000000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desert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outbreaks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vertical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synergistic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of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retrievals</a:t>
            </a:r>
            <a:r>
              <a:rPr lang="es-ES" altLang="en-US" sz="3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Shape 4"/>
          <p:cNvSpPr txBox="1">
            <a:spLocks noChangeArrowheads="1"/>
          </p:cNvSpPr>
          <p:nvPr/>
        </p:nvSpPr>
        <p:spPr bwMode="auto">
          <a:xfrm>
            <a:off x="72000" y="3780000"/>
            <a:ext cx="900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altLang="en-US" sz="1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Gkikas</a:t>
            </a:r>
            <a:r>
              <a:rPr lang="es-ES" altLang="en-US" sz="1800" u="sng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Basart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Hatzianastassiou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Pey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Querol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V.Amiridis</a:t>
            </a:r>
            <a:r>
              <a:rPr lang="es-ES" altLang="en-US" sz="1800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O. Jorba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Gassó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altLang="en-US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M. Baldasano</a:t>
            </a:r>
            <a:r>
              <a:rPr lang="es-ES" altLang="en-US" sz="1800" baseline="30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endParaRPr lang="es-ES" altLang="en-US" sz="1800" baseline="30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00" y="468000"/>
            <a:ext cx="720000" cy="72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6264000"/>
            <a:ext cx="2700000" cy="72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/>
          <p:cNvSpPr txBox="1"/>
          <p:nvPr/>
        </p:nvSpPr>
        <p:spPr>
          <a:xfrm>
            <a:off x="0" y="6264000"/>
            <a:ext cx="55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MDRAF 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has received funding from the European Union’s Seventh Framework </a:t>
            </a:r>
            <a:r>
              <a:rPr lang="en-US" sz="1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research, technological development and demonstration under grant agreement no </a:t>
            </a:r>
            <a:r>
              <a:rPr lang="en-US" sz="1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622662”</a:t>
            </a:r>
            <a:endParaRPr lang="en-US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2000" y="4680000"/>
            <a:ext cx="8280000" cy="936000"/>
            <a:chOff x="432000" y="4680000"/>
            <a:chExt cx="8280000" cy="936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212" y="4788000"/>
              <a:ext cx="492000" cy="72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000" y="4680000"/>
              <a:ext cx="936000" cy="93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" r="69794"/>
            <a:stretch/>
          </p:blipFill>
          <p:spPr>
            <a:xfrm>
              <a:off x="432000" y="4788000"/>
              <a:ext cx="810000" cy="72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731" y="4788000"/>
              <a:ext cx="1712844" cy="72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787" y="4788000"/>
              <a:ext cx="720000" cy="72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424" y="4788000"/>
              <a:ext cx="1183095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9913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696000" cy="792000"/>
          </a:xfrm>
        </p:spPr>
        <p:txBody>
          <a:bodyPr/>
          <a:lstStyle/>
          <a:p>
            <a:pPr>
              <a:defRPr/>
            </a:pP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72000" y="826616"/>
            <a:ext cx="9000000" cy="576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Mediterranean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affected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by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dust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outbreaks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throughout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year</a:t>
            </a:r>
            <a:endParaRPr lang="es-ES" altLang="en-US" sz="2200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Their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spatial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and temporal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characteristics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(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Moulin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al., 1998,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Gkikas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al., 2013) </a:t>
            </a:r>
            <a:r>
              <a:rPr lang="es-ES" altLang="en-US" sz="2200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apart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from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dust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sources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are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mainly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determined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by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prevailing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atmospheric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circulation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(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Gkikas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al., 2014)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Dust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transport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over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Mediterranean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has a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multilayered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structure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(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Hamonou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al., 1999) in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contrast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to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Atlantic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Ocean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(SAL,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Karyampudi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al., 1999)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Description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of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Mediterranean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dust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outbreaks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based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lidar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measurements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(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Papayanis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al., 2008) 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and </a:t>
            </a:r>
            <a:r>
              <a:rPr lang="es-ES" altLang="en-US" sz="2200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therefore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geographically</a:t>
            </a:r>
            <a:r>
              <a:rPr lang="es-ES" altLang="en-US" sz="22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limited</a:t>
            </a:r>
            <a:endParaRPr lang="es-ES" altLang="en-US" sz="22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European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Aerosol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Research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Lidar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Network (EARLINET,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Bösenberg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al., 2003)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Limited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/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Few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studies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based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satellite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retrievals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(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Amiridis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al., 2009) and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modelling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techniques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(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Alpert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al., 2004)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Interaction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with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radiation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→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atmospheric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dynamics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(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Mallet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et al., 2009)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Consideration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of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radiative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impacts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in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numerical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simulations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improve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weather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models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’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forecasting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s-ES" altLang="en-US" sz="2200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accuracy</a:t>
            </a:r>
            <a:r>
              <a:rPr lang="es-ES" altLang="en-US" sz="22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(Pérez et al., 2006)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696000" cy="792000"/>
          </a:xfrm>
        </p:spPr>
        <p:txBody>
          <a:bodyPr/>
          <a:lstStyle/>
          <a:p>
            <a:pPr>
              <a:defRPr/>
            </a:pP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00" y="989682"/>
            <a:ext cx="8928000" cy="29854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Gridded daily satellite retrievals provided at 1ºx1º spatial resolution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MODIS – Terra (2000 – 2013) &amp; MODIS – Aqua (2003 – 2012) – C051, L3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Optical Depth at 550nm (AOD550nm)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Ångström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exponent (land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470 – 660nm, sea  550-865nm)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Fine Fraction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Effective radius (over sea)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Earth Probe TOMS (2000 – 2004)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Aerosol Index (AI)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OMI-Aura (2005 – 2013)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Aerosol Index (AI)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8000" y="4140000"/>
            <a:ext cx="8928000" cy="1512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CALIOP - CALIPSO (2006 – 2013) – Versions 3.01 &amp; 3.02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Vertical Feature Mask (Level 2, 5km spatial resolution)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files (Level 2, 5km spatial resolution)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CAD score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Total backscatter coefficient at 532nm (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532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08000" y="5814218"/>
            <a:ext cx="89280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Daily AERONET Level 2.0 optical properties over the period 2000 – 2013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Daily PM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measurements (2001 – 2011) – [18 RB &amp; 4 SUB stations]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04000" y="3528000"/>
            <a:ext cx="2160000" cy="396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Columnar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4000" y="5220000"/>
            <a:ext cx="2160000" cy="396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3204000"/>
            <a:ext cx="1092136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728000"/>
            <a:ext cx="1280000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4356000"/>
            <a:ext cx="960401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2700000"/>
            <a:ext cx="960000" cy="72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Figur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537" y="886330"/>
            <a:ext cx="6972926" cy="535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278204"/>
            <a:ext cx="6048672" cy="40011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the algorithm in each grid cell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000" y="882518"/>
            <a:ext cx="3456000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Gkikas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(2009, Ann.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Gkikas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(2013, ACP)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es-E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desert</a:t>
            </a:r>
            <a:r>
              <a:rPr lang="es-E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(DD) </a:t>
            </a:r>
            <a:r>
              <a:rPr lang="es-E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episodes</a:t>
            </a:r>
            <a:endParaRPr lang="es-ES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55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 bwMode="auto">
          <a:xfrm>
            <a:off x="468000" y="2520000"/>
            <a:ext cx="82080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regime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desert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outbreaks</a:t>
            </a:r>
            <a:endParaRPr lang="es-ES" altLang="en-US" b="1" cap="all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4518074"/>
            <a:ext cx="1080000" cy="1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81421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Assembly 2015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Vienna | Austria | 12 – 17 April 2015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8000" y="3725986"/>
            <a:ext cx="820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070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00" y="1080000"/>
            <a:ext cx="3747886" cy="1800000"/>
          </a:xfrm>
          <a:prstGeom prst="rect">
            <a:avLst/>
          </a:prstGeom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080000"/>
            <a:ext cx="3747887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880000"/>
            <a:ext cx="3747887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00" y="2880000"/>
            <a:ext cx="3747887" cy="18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576000" y="1656835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– 2013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MODIS-Terra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576000" y="3456835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 – 2012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MODIS-Aqua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00" y="792000"/>
            <a:ext cx="37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DD episodes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6000" y="792000"/>
            <a:ext cx="37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Extreme DD episodes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4 - Εικόνα" descr="Freq-strong-DD-allperiod.png"/>
          <p:cNvPicPr>
            <a:picLocks noChangeAspect="1"/>
          </p:cNvPicPr>
          <p:nvPr/>
        </p:nvPicPr>
        <p:blipFill>
          <a:blip r:embed="rId6" cstate="print"/>
          <a:srcRect l="3375" t="21600" r="6750" b="4500"/>
          <a:stretch>
            <a:fillRect/>
          </a:stretch>
        </p:blipFill>
        <p:spPr>
          <a:xfrm>
            <a:off x="1296000" y="4752000"/>
            <a:ext cx="2335048" cy="1440000"/>
          </a:xfrm>
          <a:prstGeom prst="rect">
            <a:avLst/>
          </a:prstGeom>
        </p:spPr>
      </p:pic>
      <p:pic>
        <p:nvPicPr>
          <p:cNvPr id="12" name="15 - Εικόνα" descr="Freq-extreme-DD-allperiod.png"/>
          <p:cNvPicPr>
            <a:picLocks noChangeAspect="1"/>
          </p:cNvPicPr>
          <p:nvPr/>
        </p:nvPicPr>
        <p:blipFill>
          <a:blip r:embed="rId7" cstate="print"/>
          <a:srcRect l="3375" t="21600" r="6750" b="4500"/>
          <a:stretch>
            <a:fillRect/>
          </a:stretch>
        </p:blipFill>
        <p:spPr>
          <a:xfrm>
            <a:off x="5868000" y="4752000"/>
            <a:ext cx="2335048" cy="1440000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 rot="16200000">
            <a:off x="-576000" y="5076835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– 2007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MODIS-Terra</a:t>
            </a:r>
          </a:p>
        </p:txBody>
      </p:sp>
      <p:cxnSp>
        <p:nvCxnSpPr>
          <p:cNvPr id="14" name="18 - Ευθεία γραμμή σύνδεσης"/>
          <p:cNvCxnSpPr/>
          <p:nvPr/>
        </p:nvCxnSpPr>
        <p:spPr>
          <a:xfrm flipV="1">
            <a:off x="0" y="4680000"/>
            <a:ext cx="9144000" cy="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20469283">
            <a:off x="1015200" y="1626312"/>
            <a:ext cx="1584176" cy="595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0469283">
            <a:off x="1090800" y="3480657"/>
            <a:ext cx="1584176" cy="595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469283">
            <a:off x="1305609" y="5172618"/>
            <a:ext cx="1303424" cy="410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16216" y="1395288"/>
            <a:ext cx="1080120" cy="9535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16216" y="3303204"/>
            <a:ext cx="1008112" cy="845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23004" y="4861766"/>
            <a:ext cx="720080" cy="765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80000" y="5298704"/>
            <a:ext cx="18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Gkikas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(2013, ACP)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134" y="6120000"/>
            <a:ext cx="788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spatial patterns among the different study periods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MODIS-Terra: Reduction of the frequencies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outbreaks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episodes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28000" y="1188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28000" y="2988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07904" y="5040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2088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3888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92000" y="5040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3.9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3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080000"/>
            <a:ext cx="3747888" cy="18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880000"/>
            <a:ext cx="3747888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00" y="1080000"/>
            <a:ext cx="3747887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00" y="2880000"/>
            <a:ext cx="3747887" cy="1800000"/>
          </a:xfrm>
          <a:prstGeom prst="rect">
            <a:avLst/>
          </a:prstGeom>
        </p:spPr>
      </p:pic>
      <p:pic>
        <p:nvPicPr>
          <p:cNvPr id="7" name="16 - Εικόνα" descr="Inensity-strong-DD-allperiod.png"/>
          <p:cNvPicPr>
            <a:picLocks noChangeAspect="1"/>
          </p:cNvPicPr>
          <p:nvPr/>
        </p:nvPicPr>
        <p:blipFill>
          <a:blip r:embed="rId6" cstate="print"/>
          <a:srcRect l="3375" t="21600" r="6750" b="4500"/>
          <a:stretch>
            <a:fillRect/>
          </a:stretch>
        </p:blipFill>
        <p:spPr>
          <a:xfrm>
            <a:off x="1296000" y="4752000"/>
            <a:ext cx="2335049" cy="1440000"/>
          </a:xfrm>
          <a:prstGeom prst="rect">
            <a:avLst/>
          </a:prstGeom>
        </p:spPr>
      </p:pic>
      <p:pic>
        <p:nvPicPr>
          <p:cNvPr id="8" name="17 - Εικόνα" descr="Inensity-extreme-DD-allperiod.png"/>
          <p:cNvPicPr>
            <a:picLocks noChangeAspect="1"/>
          </p:cNvPicPr>
          <p:nvPr/>
        </p:nvPicPr>
        <p:blipFill>
          <a:blip r:embed="rId7" cstate="print"/>
          <a:srcRect l="3375" t="21600" r="6750" b="4500"/>
          <a:stretch>
            <a:fillRect/>
          </a:stretch>
        </p:blipFill>
        <p:spPr>
          <a:xfrm>
            <a:off x="5868000" y="4752000"/>
            <a:ext cx="2335049" cy="1440000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414000" y="792000"/>
            <a:ext cx="37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DD episodes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986000" y="792000"/>
            <a:ext cx="37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Extreme DD episodes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 rot="16200000">
            <a:off x="-720000" y="1800000"/>
            <a:ext cx="180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2000 – 2013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20000" y="3600000"/>
            <a:ext cx="180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2003 – 2012</a:t>
            </a:r>
            <a:endParaRPr lang="en-US" b="1" dirty="0"/>
          </a:p>
        </p:txBody>
      </p:sp>
      <p:sp>
        <p:nvSpPr>
          <p:cNvPr id="13" name="TextBox 11"/>
          <p:cNvSpPr txBox="1"/>
          <p:nvPr/>
        </p:nvSpPr>
        <p:spPr>
          <a:xfrm rot="16200000">
            <a:off x="-720000" y="5220000"/>
            <a:ext cx="180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2000 – 2007</a:t>
            </a:r>
            <a:endParaRPr lang="en-US" b="1" dirty="0"/>
          </a:p>
        </p:txBody>
      </p:sp>
      <p:cxnSp>
        <p:nvCxnSpPr>
          <p:cNvPr id="14" name="23 - Ευθεία γραμμή σύνδεσης"/>
          <p:cNvCxnSpPr/>
          <p:nvPr/>
        </p:nvCxnSpPr>
        <p:spPr>
          <a:xfrm flipV="1">
            <a:off x="0" y="4680000"/>
            <a:ext cx="9144000" cy="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026485" y="1899376"/>
            <a:ext cx="1584176" cy="377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39661" y="3780000"/>
            <a:ext cx="1584176" cy="377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65308" y="1844824"/>
            <a:ext cx="1584176" cy="44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18873" y="3644824"/>
            <a:ext cx="1584176" cy="44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39751" y="5202504"/>
            <a:ext cx="1080121" cy="44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35524" y="5202504"/>
            <a:ext cx="1080121" cy="4427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465069" y="5298704"/>
            <a:ext cx="18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Gkikas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(2013, ACP)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134" y="6120000"/>
            <a:ext cx="788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spatial patterns among the different study periods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MODIS-Terra: Reduction of the intensities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outbreaks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(AOD</a:t>
            </a:r>
            <a:r>
              <a:rPr lang="es-ES" sz="26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550nm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40000" y="1188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40000" y="2988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07904" y="5040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2088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0" y="3888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92000" y="5040000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3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 bwMode="auto">
          <a:xfrm>
            <a:off x="468000" y="2160000"/>
            <a:ext cx="8208000" cy="15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s-ES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es-ES" altLang="en-US" b="1" cap="all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4518074"/>
            <a:ext cx="1080000" cy="1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81421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Assembly 2015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Vienna | Austria | 12 – 17 April 2015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8000" y="3725986"/>
            <a:ext cx="820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92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- TextBox"/>
          <p:cNvSpPr txBox="1"/>
          <p:nvPr/>
        </p:nvSpPr>
        <p:spPr>
          <a:xfrm>
            <a:off x="1601885" y="4385506"/>
            <a:ext cx="1800000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109 Stations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46 Stations</a:t>
            </a:r>
            <a:endParaRPr lang="en-GB" sz="2400" b="1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7 Stations</a:t>
            </a:r>
          </a:p>
          <a:p>
            <a:pPr algn="ctr"/>
            <a:r>
              <a:rPr lang="en-GB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22 Stations</a:t>
            </a:r>
            <a:endParaRPr lang="en-GB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22569"/>
              </p:ext>
            </p:extLst>
          </p:nvPr>
        </p:nvGraphicFramePr>
        <p:xfrm>
          <a:off x="3783710" y="4041040"/>
          <a:ext cx="4528091" cy="2682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295843"/>
                <a:gridCol w="2232248"/>
              </a:tblGrid>
              <a:tr h="27903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Station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 period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Blida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7/11/2003 – 18/2/2012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Arenosillo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1/3/2000 – 21/2/2010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Evor</a:t>
                      </a:r>
                      <a:r>
                        <a:rPr lang="en-US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4/7/2003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28/2/2013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FORTH CRETE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23/1/2003 – 6/8/2011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IMC </a:t>
                      </a:r>
                      <a:r>
                        <a:rPr lang="en-US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Oristano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30/5/2000 – 28/2/2003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IMS METU ERDEMLI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1/3/2000 – 28/2/2013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Ziona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1/2/2000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28/2/2013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9" y="853260"/>
            <a:ext cx="7515016" cy="31683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7160" y="2087124"/>
            <a:ext cx="2263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79560" y="2276872"/>
            <a:ext cx="2263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42760" y="2339152"/>
            <a:ext cx="2263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23312" y="1936288"/>
            <a:ext cx="2263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9264" y="2479256"/>
            <a:ext cx="2263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34488" y="2895760"/>
            <a:ext cx="2263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3203848" y="4057616"/>
            <a:ext cx="546880" cy="2640928"/>
          </a:xfrm>
          <a:prstGeom prst="leftBrace">
            <a:avLst>
              <a:gd name="adj1" fmla="val 81262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58568" y="2329424"/>
            <a:ext cx="2263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0"/>
            <a:ext cx="6696000" cy="79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AERONET and PM</a:t>
            </a:r>
            <a:r>
              <a:rPr lang="es-ES" sz="26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s-ES" sz="2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endParaRPr lang="es-E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6732000"/>
            <a:ext cx="8352928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| General Assembly 2015 | Vienna | Austria | 12 – 17 April 2015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6000" y="6768000"/>
            <a:ext cx="835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3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6430</TotalTime>
  <Words>1586</Words>
  <Application>Microsoft Office PowerPoint</Application>
  <PresentationFormat>Custom</PresentationFormat>
  <Paragraphs>209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DejaVu Sans</vt:lpstr>
      <vt:lpstr>Times New Roman</vt:lpstr>
      <vt:lpstr>Wingdings</vt:lpstr>
      <vt:lpstr>Office Theme</vt:lpstr>
      <vt:lpstr>PowerPoint Presentation</vt:lpstr>
      <vt:lpstr>Introduction</vt:lpstr>
      <vt:lpstr>Satellite and ground datasets</vt:lpstr>
      <vt:lpstr>PowerPoint Presentation</vt:lpstr>
      <vt:lpstr>The regime of mediterranean desert dust outbreaks</vt:lpstr>
      <vt:lpstr>PowerPoint Presentation</vt:lpstr>
      <vt:lpstr>PowerPoint Presentation</vt:lpstr>
      <vt:lpstr>Evaluation of the satellite algorithm against surface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3d structure of the mediterranean desert dust outbreaks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lbermude</dc:creator>
  <cp:lastModifiedBy>Antonis</cp:lastModifiedBy>
  <cp:revision>349</cp:revision>
  <dcterms:modified xsi:type="dcterms:W3CDTF">2015-10-01T12:53:55Z</dcterms:modified>
</cp:coreProperties>
</file>