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968" autoAdjust="0"/>
  </p:normalViewPr>
  <p:slideViewPr>
    <p:cSldViewPr snapToGrid="0">
      <p:cViewPr varScale="1">
        <p:scale>
          <a:sx n="56" d="100"/>
          <a:sy n="56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91BF-5A47-44F9-B6A6-DB00A9099E4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2819E-92DB-4CC1-B750-B3EC72CA0F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storymaps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combine text, images and maps with geo-referenced data, developing a story around a particular climate phenomenon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PRIMAVERA data for hydrological and hydropower impact research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2819E-92DB-4CC1-B750-B3EC72CA0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Coproduction in climate services has often been used in context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greater quality, compliance and usability of product and service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services should go beyond this basic concept of coproduction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2819E-92DB-4CC1-B750-B3EC72CA0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4BE8-827D-495E-8B20-54C54CF9239E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5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55F5-CCD4-4350-86A4-4AC61BBBFF63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A61-D9D6-42AC-8B75-9BEB6B1E3E65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0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D38B-EEF5-4325-B1E3-D5DC7C7AB957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4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1B7-F9C5-4C06-95B8-144B2DBD3B45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DEF-D466-4D7D-B9AC-6FBA8694402B}" type="datetime1">
              <a:rPr lang="pt-PT" smtClean="0"/>
              <a:t>28/05/2019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9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4A9-DD24-40FB-BF87-320FF23CE393}" type="datetime1">
              <a:rPr lang="pt-PT" smtClean="0"/>
              <a:t>28/05/2019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26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2F-FD84-491F-8586-57B6E135E450}" type="datetime1">
              <a:rPr lang="pt-PT" smtClean="0"/>
              <a:t>28/05/2019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72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71B7-4DDC-4978-9337-ABADBBCCF1F5}" type="datetime1">
              <a:rPr lang="pt-PT" smtClean="0"/>
              <a:t>28/05/2019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2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506-3234-4368-9F8B-894BDD427EDC}" type="datetime1">
              <a:rPr lang="pt-PT" smtClean="0"/>
              <a:t>28/05/2019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11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8822-1F9C-44DC-B03C-1ACAF4D55ADC}" type="datetime1">
              <a:rPr lang="pt-PT" smtClean="0"/>
              <a:t>28/05/2019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E032-6EF4-4691-B6C8-1A79DEF63787}" type="datetime1">
              <a:rPr lang="pt-PT" smtClean="0"/>
              <a:t>28/05/2019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9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e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4" y="0"/>
            <a:ext cx="10014253" cy="24384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589941" y="2303982"/>
            <a:ext cx="8513186" cy="1217348"/>
          </a:xfrm>
        </p:spPr>
        <p:txBody>
          <a:bodyPr lIns="0" tIns="0" rIns="0" bIns="0" anchor="t" anchorCtr="0">
            <a:normAutofit fontScale="90000"/>
          </a:bodyPr>
          <a:lstStyle/>
          <a:p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A three-step participatory approach </a:t>
            </a:r>
            <a:b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to climate services coproduction 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3544411" y="3916251"/>
            <a:ext cx="7256318" cy="2147455"/>
          </a:xfrm>
        </p:spPr>
        <p:txBody>
          <a:bodyPr lIns="0" tIns="0" bIns="0">
            <a:normAutofit/>
          </a:bodyPr>
          <a:lstStyle/>
          <a:p>
            <a:pPr algn="l"/>
            <a:r>
              <a:rPr lang="en-GB" sz="2200" u="sng" dirty="0" smtClean="0">
                <a:solidFill>
                  <a:schemeClr val="accent6">
                    <a:lumMod val="75000"/>
                  </a:schemeClr>
                </a:solidFill>
              </a:rPr>
              <a:t>Dragana </a:t>
            </a:r>
            <a:r>
              <a:rPr lang="en-GB" sz="2200" u="sng" dirty="0" err="1" smtClean="0">
                <a:solidFill>
                  <a:schemeClr val="accent6">
                    <a:lumMod val="75000"/>
                  </a:schemeClr>
                </a:solidFill>
              </a:rPr>
              <a:t>Bojovic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, Isadora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</a:rPr>
              <a:t>Christel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, Marta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</a:rPr>
              <a:t>Terrado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Asuncion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</a:rPr>
              <a:t>Lera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 St. Clair 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(Barcelona Supercomputing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</a:rPr>
              <a:t>Center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l"/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Paula Gonzalez 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(U. Reading),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Erika Palin 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(Met Office) </a:t>
            </a:r>
            <a:b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and Philipp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</a:rPr>
              <a:t>Stanzel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</a:rPr>
              <a:t>Poyry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 Austria)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84"/>
            <a:ext cx="8724900" cy="2171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5867532"/>
            <a:ext cx="3412150" cy="9163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" y="5867532"/>
            <a:ext cx="3120037" cy="90581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3648456" y="5994860"/>
            <a:ext cx="3418380" cy="661665"/>
          </a:xfrm>
          <a:prstGeom prst="rect">
            <a:avLst/>
          </a:prstGeom>
        </p:spPr>
        <p:txBody>
          <a:bodyPr lIns="47476" tIns="23738" rIns="47476" bIns="23738" anchor="ctr">
            <a:noAutofit/>
          </a:bodyPr>
          <a:lstStyle/>
          <a:p>
            <a:pPr marL="392515" indent="-418709" algn="r"/>
            <a: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project has received funding from</a:t>
            </a:r>
            <a:r>
              <a:rPr lang="en-GB" sz="80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European Union’s </a:t>
            </a:r>
            <a:b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Horizon 2020 Research &amp; Innovation Programme </a:t>
            </a:r>
            <a:b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 grant agreement no. 641727.</a:t>
            </a:r>
            <a:endParaRPr lang="en-GB" sz="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70" y="6072909"/>
            <a:ext cx="1001612" cy="6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86370" y="239968"/>
            <a:ext cx="331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Climate services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4" y="1404155"/>
            <a:ext cx="5890877" cy="262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822" y="2225568"/>
            <a:ext cx="4175246" cy="229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0" y="3857294"/>
            <a:ext cx="6109353" cy="193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516" y="4445566"/>
            <a:ext cx="4079923" cy="240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3238">
            <a:off x="8282444" y="417542"/>
            <a:ext cx="2958276" cy="42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15370" r="14792" b="13518"/>
          <a:stretch/>
        </p:blipFill>
        <p:spPr>
          <a:xfrm>
            <a:off x="5689492" y="2582439"/>
            <a:ext cx="5914248" cy="33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8792"/>
            <a:ext cx="2054356" cy="5516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10691" y="1151999"/>
            <a:ext cx="713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Interdisciplinarity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transdisciplinarity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GB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in climate services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04761" y="2610748"/>
            <a:ext cx="219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And in practice?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14106" y="3296095"/>
            <a:ext cx="74835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"An integrating synthesis is not achieved through the accumulation of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different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brains." Max-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Neef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2004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14106" y="4216383"/>
            <a:ext cx="76717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Transdisciplinary researches strive to understand the complexity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the whole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problem, rather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than only those parts that pertain to their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main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research discipline.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14106" y="5399751"/>
            <a:ext cx="79239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Climate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services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could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take better advantage of best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social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sciences available an the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human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dimensions of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global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change research field.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938" y="1000881"/>
            <a:ext cx="6673778" cy="585711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638550" y="2847975"/>
            <a:ext cx="4695825" cy="714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8792"/>
            <a:ext cx="2054356" cy="551689"/>
          </a:xfrm>
          <a:prstGeom prst="rect">
            <a:avLst/>
          </a:prstGeom>
        </p:spPr>
      </p:pic>
      <p:pic>
        <p:nvPicPr>
          <p:cNvPr id="7" name="Picture 4" descr="C:\Users\ijimenez\Downloads\IMG_01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0"/>
          <a:stretch/>
        </p:blipFill>
        <p:spPr bwMode="auto">
          <a:xfrm>
            <a:off x="3396132" y="1605004"/>
            <a:ext cx="6414052" cy="32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jimenez\Downloads\IMG_0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513" y="4892724"/>
            <a:ext cx="8533661" cy="18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8792"/>
            <a:ext cx="2054356" cy="55168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52290" y="308803"/>
            <a:ext cx="5605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WMO’s Guidance on Good Practices for Climate Services </a:t>
            </a:r>
            <a:br>
              <a:rPr lang="en-GB" b="1" dirty="0"/>
            </a:br>
            <a:r>
              <a:rPr lang="en-GB" b="1" dirty="0"/>
              <a:t>User Engagement (2018)</a:t>
            </a: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985" y="1085565"/>
            <a:ext cx="6480719" cy="23457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985" y="3431305"/>
            <a:ext cx="5616624" cy="14378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985" y="4869160"/>
            <a:ext cx="476588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8792"/>
            <a:ext cx="2054356" cy="5516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569"/>
            <a:ext cx="9144000" cy="67214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569"/>
            <a:ext cx="9144000" cy="67214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569"/>
            <a:ext cx="9144000" cy="67214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569"/>
            <a:ext cx="9144000" cy="67214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75" y="136509"/>
            <a:ext cx="9144000" cy="672149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997824" y="481511"/>
            <a:ext cx="1440160" cy="504056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5485656" y="466773"/>
            <a:ext cx="1440160" cy="504056"/>
          </a:xfrm>
          <a:prstGeom prst="rect">
            <a:avLst/>
          </a:prstGeom>
          <a:noFill/>
          <a:ln w="15875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9086056" y="4009903"/>
            <a:ext cx="864096" cy="504056"/>
          </a:xfrm>
          <a:prstGeom prst="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8582000" y="1273599"/>
            <a:ext cx="1440160" cy="504056"/>
          </a:xfrm>
          <a:prstGeom prst="rect">
            <a:avLst/>
          </a:prstGeom>
          <a:noFill/>
          <a:ln w="15875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9302080" y="2785767"/>
            <a:ext cx="864096" cy="504056"/>
          </a:xfrm>
          <a:prstGeom prst="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8550804" y="5162031"/>
            <a:ext cx="895292" cy="504056"/>
          </a:xfrm>
          <a:prstGeom prst="rect">
            <a:avLst/>
          </a:prstGeom>
          <a:noFill/>
          <a:ln w="15875">
            <a:solidFill>
              <a:srgbClr val="FF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7726071" y="5666087"/>
            <a:ext cx="895292" cy="504056"/>
          </a:xfrm>
          <a:prstGeom prst="rect">
            <a:avLst/>
          </a:prstGeom>
          <a:noFill/>
          <a:ln w="15875">
            <a:solidFill>
              <a:srgbClr val="FF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4140631" y="5414059"/>
            <a:ext cx="1056993" cy="504056"/>
          </a:xfrm>
          <a:prstGeom prst="rect">
            <a:avLst/>
          </a:prstGeom>
          <a:noFill/>
          <a:ln w="158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4140630" y="1273599"/>
            <a:ext cx="895292" cy="504056"/>
          </a:xfrm>
          <a:prstGeom prst="rect">
            <a:avLst/>
          </a:prstGeom>
          <a:noFill/>
          <a:ln w="15875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33603" y="1967646"/>
            <a:ext cx="10119323" cy="4653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Relationships building is a lasting </a:t>
            </a:r>
            <a:r>
              <a:rPr lang="en-GB" sz="2200" b="1" i="1" dirty="0" smtClean="0">
                <a:solidFill>
                  <a:schemeClr val="accent6">
                    <a:lumMod val="75000"/>
                  </a:schemeClr>
                </a:solidFill>
              </a:rPr>
              <a:t>process </a:t>
            </a:r>
            <a:endParaRPr lang="en-GB" sz="2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The evolving role of </a:t>
            </a:r>
            <a:r>
              <a:rPr lang="en-GB" sz="2200" b="1" i="1" dirty="0" smtClean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  <a:p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Coproduction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is “a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complex meeting place where several different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academic traditions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and practices converge, overlap, affect each other, come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into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conflict, or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cooperate”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Bremer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</a:rPr>
              <a:t>Meisch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, 2017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/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Coproduction is an intensive and time consuming process </a:t>
            </a:r>
          </a:p>
          <a:p>
            <a:pPr marL="800100" lvl="1" indent="-342900"/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Champion users are not “randomly” selected 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5263116" y="478080"/>
            <a:ext cx="2694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4628201" cy="11519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83856" y="1721254"/>
            <a:ext cx="275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Thank You! 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5867532"/>
            <a:ext cx="3412150" cy="9163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" y="5867532"/>
            <a:ext cx="3120037" cy="905818"/>
          </a:xfrm>
          <a:prstGeom prst="rect">
            <a:avLst/>
          </a:prstGeom>
        </p:spPr>
      </p:pic>
      <p:sp>
        <p:nvSpPr>
          <p:cNvPr id="9" name="Rectangle 11"/>
          <p:cNvSpPr/>
          <p:nvPr/>
        </p:nvSpPr>
        <p:spPr>
          <a:xfrm>
            <a:off x="3648456" y="5994860"/>
            <a:ext cx="3418380" cy="661665"/>
          </a:xfrm>
          <a:prstGeom prst="rect">
            <a:avLst/>
          </a:prstGeom>
        </p:spPr>
        <p:txBody>
          <a:bodyPr lIns="47476" tIns="23738" rIns="47476" bIns="23738" anchor="ctr">
            <a:noAutofit/>
          </a:bodyPr>
          <a:lstStyle/>
          <a:p>
            <a:pPr marL="392515" indent="-418709" algn="r"/>
            <a: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project has received funding from</a:t>
            </a:r>
            <a:r>
              <a:rPr lang="en-GB" sz="800" baseline="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European Union’s </a:t>
            </a:r>
            <a:b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Horizon 2020 Research &amp; Innovation Programme </a:t>
            </a:r>
            <a:b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 grant agreement no. 641727.</a:t>
            </a:r>
            <a:endParaRPr lang="en-GB" sz="800" noProof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70" y="6072909"/>
            <a:ext cx="1001612" cy="6726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58323" y="2744545"/>
            <a:ext cx="320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ragana.bojovic@bsc.es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358323" y="3571086"/>
            <a:ext cx="8411791" cy="149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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   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primavera_inquiries@bsc.es</a:t>
            </a:r>
          </a:p>
          <a:p>
            <a:endParaRPr lang="en-GB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        @PRIMAVERA_H2020</a:t>
            </a:r>
            <a:endParaRPr lang="en-GB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34" y="4748659"/>
            <a:ext cx="595467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224</Words>
  <Application>Microsoft Office PowerPoint</Application>
  <PresentationFormat>Panorámica</PresentationFormat>
  <Paragraphs>31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 three-step participatory approach  to climate services coproduction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Title)</dc:title>
  <dc:subject/>
  <dc:creator>Celia Araujo | Leading.pt</dc:creator>
  <cp:keywords/>
  <dc:description/>
  <cp:lastModifiedBy>Dragana</cp:lastModifiedBy>
  <cp:revision>21</cp:revision>
  <dcterms:created xsi:type="dcterms:W3CDTF">2018-04-30T18:57:27Z</dcterms:created>
  <dcterms:modified xsi:type="dcterms:W3CDTF">2019-05-29T07:37:47Z</dcterms:modified>
  <cp:category/>
</cp:coreProperties>
</file>