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57" r:id="rId4"/>
    <p:sldId id="262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8968" autoAdjust="0"/>
  </p:normalViewPr>
  <p:slideViewPr>
    <p:cSldViewPr snapToGrid="0">
      <p:cViewPr varScale="1">
        <p:scale>
          <a:sx n="56" d="100"/>
          <a:sy n="56" d="100"/>
        </p:scale>
        <p:origin x="6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891BF-5A47-44F9-B6A6-DB00A9099E48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2819E-92DB-4CC1-B750-B3EC72CA0F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27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storymaps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combine text, images and maps with geo-referenced data, developing a story around a particular climate phenomenon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PRIMAVERA data for hydrological and hydropower impact research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2819E-92DB-4CC1-B750-B3EC72CA0F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08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Coproduction in climate services has often been used in context of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achieving greater quality, compliance and usability of product and service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Climate services should go beyond this basic concept of coproduction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2819E-92DB-4CC1-B750-B3EC72CA0F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0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E4BE8-827D-495E-8B20-54C54CF9239E}" type="datetime1">
              <a:rPr lang="pt-PT" smtClean="0"/>
              <a:t>28/05/2019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456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155F5-CCD4-4350-86A4-4AC61BBBFF63}" type="datetime1">
              <a:rPr lang="pt-PT" smtClean="0"/>
              <a:t>28/05/2019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877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62A61-D9D6-42AC-8B75-9BEB6B1E3E65}" type="datetime1">
              <a:rPr lang="pt-PT" smtClean="0"/>
              <a:t>28/05/2019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6018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D38B-EEF5-4325-B1E3-D5DC7C7AB957}" type="datetime1">
              <a:rPr lang="pt-PT" smtClean="0"/>
              <a:t>28/05/2019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444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1B7-F9C5-4C06-95B8-144B2DBD3B45}" type="datetime1">
              <a:rPr lang="pt-PT" smtClean="0"/>
              <a:t>28/05/2019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087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2DEF-D466-4D7D-B9AC-6FBA8694402B}" type="datetime1">
              <a:rPr lang="pt-PT" smtClean="0"/>
              <a:t>28/05/2019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8999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64A9-DD24-40FB-BF87-320FF23CE393}" type="datetime1">
              <a:rPr lang="pt-PT" smtClean="0"/>
              <a:t>28/05/2019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2265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F82F-FD84-491F-8586-57B6E135E450}" type="datetime1">
              <a:rPr lang="pt-PT" smtClean="0"/>
              <a:t>28/05/2019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726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C71B7-4DDC-4978-9337-ABADBBCCF1F5}" type="datetime1">
              <a:rPr lang="pt-PT" smtClean="0"/>
              <a:t>28/05/2019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8320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1506-3234-4368-9F8B-894BDD427EDC}" type="datetime1">
              <a:rPr lang="pt-PT" smtClean="0"/>
              <a:t>28/05/2019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15119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8822-1F9C-44DC-B03C-1ACAF4D55ADC}" type="datetime1">
              <a:rPr lang="pt-PT" smtClean="0"/>
              <a:t>28/05/2019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696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1E032-6EF4-4691-B6C8-1A79DEF63787}" type="datetime1">
              <a:rPr lang="pt-PT" smtClean="0"/>
              <a:t>28/05/2019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CDDE9-7A8D-4D85-B9DA-20F871FF966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3793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emf"/><Relationship Id="rId7" Type="http://schemas.openxmlformats.org/officeDocument/2006/relationships/image" Target="../media/image10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23.png"/><Relationship Id="rId4" Type="http://schemas.openxmlformats.org/officeDocument/2006/relationships/image" Target="../media/image2.emf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74" y="0"/>
            <a:ext cx="10014253" cy="2438400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2589941" y="2303982"/>
            <a:ext cx="8513186" cy="1217348"/>
          </a:xfrm>
        </p:spPr>
        <p:txBody>
          <a:bodyPr lIns="0" tIns="0" rIns="0" bIns="0" anchor="t" anchorCtr="0">
            <a:normAutofit fontScale="90000"/>
          </a:bodyPr>
          <a:lstStyle/>
          <a:p>
            <a:r>
              <a:rPr lang="en-GB" sz="4800" b="1" dirty="0" smtClean="0">
                <a:solidFill>
                  <a:schemeClr val="accent6">
                    <a:lumMod val="75000"/>
                  </a:schemeClr>
                </a:solidFill>
              </a:rPr>
              <a:t>A three-step participatory approach </a:t>
            </a:r>
            <a:br>
              <a:rPr lang="en-GB" sz="4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4800" b="1" dirty="0" smtClean="0">
                <a:solidFill>
                  <a:schemeClr val="accent6">
                    <a:lumMod val="75000"/>
                  </a:schemeClr>
                </a:solidFill>
              </a:rPr>
              <a:t>to climate services coproduction </a:t>
            </a:r>
            <a:endParaRPr lang="en-GB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3544411" y="3916251"/>
            <a:ext cx="7256318" cy="2147455"/>
          </a:xfrm>
        </p:spPr>
        <p:txBody>
          <a:bodyPr lIns="0" tIns="0" bIns="0">
            <a:normAutofit/>
          </a:bodyPr>
          <a:lstStyle/>
          <a:p>
            <a:pPr algn="l"/>
            <a:r>
              <a:rPr lang="en-GB" sz="2200" u="sng" dirty="0" smtClean="0">
                <a:solidFill>
                  <a:schemeClr val="accent6">
                    <a:lumMod val="75000"/>
                  </a:schemeClr>
                </a:solidFill>
              </a:rPr>
              <a:t>Dragana </a:t>
            </a:r>
            <a:r>
              <a:rPr lang="en-GB" sz="2200" u="sng" dirty="0" err="1" smtClean="0">
                <a:solidFill>
                  <a:schemeClr val="accent6">
                    <a:lumMod val="75000"/>
                  </a:schemeClr>
                </a:solidFill>
              </a:rPr>
              <a:t>Bojovic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, Isadora </a:t>
            </a:r>
            <a:r>
              <a:rPr lang="en-GB" sz="2200" dirty="0" err="1" smtClean="0">
                <a:solidFill>
                  <a:schemeClr val="accent6">
                    <a:lumMod val="75000"/>
                  </a:schemeClr>
                </a:solidFill>
              </a:rPr>
              <a:t>Christel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, Marta </a:t>
            </a:r>
            <a:r>
              <a:rPr lang="en-GB" sz="2200" dirty="0" err="1" smtClean="0">
                <a:solidFill>
                  <a:schemeClr val="accent6">
                    <a:lumMod val="75000"/>
                  </a:schemeClr>
                </a:solidFill>
              </a:rPr>
              <a:t>Terrado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b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Asuncion </a:t>
            </a:r>
            <a:r>
              <a:rPr lang="en-GB" sz="2200" dirty="0" err="1" smtClean="0">
                <a:solidFill>
                  <a:schemeClr val="accent6">
                    <a:lumMod val="75000"/>
                  </a:schemeClr>
                </a:solidFill>
              </a:rPr>
              <a:t>Lera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 St. Clair 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(Barcelona Supercomputing </a:t>
            </a:r>
            <a:r>
              <a:rPr lang="en-GB" sz="2200" dirty="0" err="1" smtClean="0">
                <a:solidFill>
                  <a:schemeClr val="accent5">
                    <a:lumMod val="75000"/>
                  </a:schemeClr>
                </a:solidFill>
              </a:rPr>
              <a:t>Center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algn="l"/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Paula Gonzalez 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(U. Reading), 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Erika Palin 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(Met Office) </a:t>
            </a:r>
            <a:b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and Philipp </a:t>
            </a:r>
            <a:r>
              <a:rPr lang="en-GB" sz="2200" dirty="0" err="1" smtClean="0">
                <a:solidFill>
                  <a:schemeClr val="accent6">
                    <a:lumMod val="75000"/>
                  </a:schemeClr>
                </a:solidFill>
              </a:rPr>
              <a:t>Stanzel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GB" sz="2200" dirty="0" err="1" smtClean="0">
                <a:solidFill>
                  <a:schemeClr val="accent5">
                    <a:lumMod val="75000"/>
                  </a:schemeClr>
                </a:solidFill>
              </a:rPr>
              <a:t>Poyry</a:t>
            </a:r>
            <a:r>
              <a:rPr lang="en-GB" sz="2200" dirty="0" smtClean="0">
                <a:solidFill>
                  <a:schemeClr val="accent5">
                    <a:lumMod val="75000"/>
                  </a:schemeClr>
                </a:solidFill>
              </a:rPr>
              <a:t> Austria)</a:t>
            </a:r>
            <a:endParaRPr lang="en-GB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484"/>
            <a:ext cx="8724900" cy="21717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900" y="5867532"/>
            <a:ext cx="3412150" cy="91631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99" y="5867532"/>
            <a:ext cx="3120037" cy="905818"/>
          </a:xfrm>
          <a:prstGeom prst="rect">
            <a:avLst/>
          </a:prstGeom>
        </p:spPr>
      </p:pic>
      <p:sp>
        <p:nvSpPr>
          <p:cNvPr id="13" name="Rectangle 11"/>
          <p:cNvSpPr/>
          <p:nvPr/>
        </p:nvSpPr>
        <p:spPr>
          <a:xfrm>
            <a:off x="3648456" y="5994860"/>
            <a:ext cx="3418380" cy="661665"/>
          </a:xfrm>
          <a:prstGeom prst="rect">
            <a:avLst/>
          </a:prstGeom>
        </p:spPr>
        <p:txBody>
          <a:bodyPr lIns="47476" tIns="23738" rIns="47476" bIns="23738" anchor="ctr">
            <a:noAutofit/>
          </a:bodyPr>
          <a:lstStyle/>
          <a:p>
            <a:pPr marL="392515" indent="-418709" algn="r"/>
            <a:r>
              <a:rPr lang="en-GB" sz="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project has received funding from</a:t>
            </a:r>
            <a:r>
              <a:rPr lang="en-GB" sz="800" baseline="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European Union’s </a:t>
            </a:r>
            <a:br>
              <a:rPr lang="en-GB" sz="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Horizon 2020 Research &amp; Innovation Programme </a:t>
            </a:r>
            <a:br>
              <a:rPr lang="en-GB" sz="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under grant agreement no. 641727.</a:t>
            </a:r>
            <a:endParaRPr lang="en-GB" sz="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9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570" y="6072909"/>
            <a:ext cx="1001612" cy="6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3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1"/>
            <a:ext cx="4628201" cy="115199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886370" y="239968"/>
            <a:ext cx="3310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  <a:t>Climate services 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24" y="1404155"/>
            <a:ext cx="5890877" cy="2625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6822" y="2225568"/>
            <a:ext cx="4175246" cy="2294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00" y="3857294"/>
            <a:ext cx="6109353" cy="1938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2516" y="4445566"/>
            <a:ext cx="4079923" cy="2402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173238">
            <a:off x="8282444" y="417542"/>
            <a:ext cx="2958276" cy="4213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2" t="15370" r="14792" b="13518"/>
          <a:stretch/>
        </p:blipFill>
        <p:spPr>
          <a:xfrm>
            <a:off x="5689492" y="2582439"/>
            <a:ext cx="5914248" cy="338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3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1"/>
            <a:ext cx="4628201" cy="11519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6" y="6108792"/>
            <a:ext cx="2054356" cy="55168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10691" y="1151999"/>
            <a:ext cx="71304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chemeClr val="accent6">
                    <a:lumMod val="75000"/>
                  </a:schemeClr>
                </a:solidFill>
              </a:rPr>
              <a:t>Interdisciplinarity</a:t>
            </a:r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en-GB" sz="3200" dirty="0" err="1">
                <a:solidFill>
                  <a:schemeClr val="accent6">
                    <a:lumMod val="75000"/>
                  </a:schemeClr>
                </a:solidFill>
              </a:rPr>
              <a:t>transdisciplinarity</a:t>
            </a:r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br>
              <a:rPr lang="en-GB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3200" dirty="0">
                <a:solidFill>
                  <a:schemeClr val="accent6">
                    <a:lumMod val="75000"/>
                  </a:schemeClr>
                </a:solidFill>
              </a:rPr>
              <a:t>in climate services 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004761" y="2610748"/>
            <a:ext cx="2196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And in practice?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314106" y="3296095"/>
            <a:ext cx="748358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"An integrating synthesis is not achieved through the accumulation of 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	different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brains." Max-</a:t>
            </a:r>
            <a:r>
              <a:rPr lang="en-GB" sz="2000" dirty="0" err="1">
                <a:solidFill>
                  <a:schemeClr val="accent6">
                    <a:lumMod val="75000"/>
                  </a:schemeClr>
                </a:solidFill>
              </a:rPr>
              <a:t>Neef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, 2004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314106" y="4216383"/>
            <a:ext cx="767178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Transdisciplinary researches strive to understand the complexity 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of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the whole 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problem, rather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than only those parts that pertain to their 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main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research discipline.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314106" y="5399751"/>
            <a:ext cx="792393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Climate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services 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could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take better advantage of best 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social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sciences available an the 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human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dimensions of </a:t>
            </a:r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</a:rPr>
              <a:t>global 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change research field.  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938" y="1000881"/>
            <a:ext cx="6673778" cy="5857119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3638550" y="2847975"/>
            <a:ext cx="4695825" cy="7143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1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1"/>
            <a:ext cx="4628201" cy="11519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6" y="6108792"/>
            <a:ext cx="2054356" cy="551689"/>
          </a:xfrm>
          <a:prstGeom prst="rect">
            <a:avLst/>
          </a:prstGeom>
        </p:spPr>
      </p:pic>
      <p:pic>
        <p:nvPicPr>
          <p:cNvPr id="7" name="Picture 4" descr="C:\Users\ijimenez\Downloads\IMG_015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30"/>
          <a:stretch/>
        </p:blipFill>
        <p:spPr bwMode="auto">
          <a:xfrm>
            <a:off x="3396132" y="1605004"/>
            <a:ext cx="6414052" cy="328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ijimenez\Downloads\IMG_01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6513" y="4892724"/>
            <a:ext cx="8533661" cy="184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19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1"/>
            <a:ext cx="4628201" cy="11519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6" y="6108792"/>
            <a:ext cx="2054356" cy="551689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052290" y="308803"/>
            <a:ext cx="56057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WMO’s Guidance on Good Practices for Climate Services </a:t>
            </a:r>
            <a:br>
              <a:rPr lang="en-GB" b="1" dirty="0"/>
            </a:br>
            <a:r>
              <a:rPr lang="en-GB" b="1" dirty="0"/>
              <a:t>User Engagement (2018)</a:t>
            </a:r>
          </a:p>
          <a:p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3985" y="1085565"/>
            <a:ext cx="6480719" cy="234574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3985" y="3431305"/>
            <a:ext cx="5616624" cy="143785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3985" y="4869160"/>
            <a:ext cx="4765884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6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1"/>
            <a:ext cx="4628201" cy="11519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6" y="6108792"/>
            <a:ext cx="2054356" cy="55168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9569"/>
            <a:ext cx="9144000" cy="672149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9569"/>
            <a:ext cx="9144000" cy="672149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9569"/>
            <a:ext cx="9144000" cy="672149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9569"/>
            <a:ext cx="9144000" cy="672149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75" y="136509"/>
            <a:ext cx="9144000" cy="6721491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997824" y="481511"/>
            <a:ext cx="1440160" cy="504056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ángulo 13"/>
          <p:cNvSpPr/>
          <p:nvPr/>
        </p:nvSpPr>
        <p:spPr>
          <a:xfrm>
            <a:off x="5485656" y="466773"/>
            <a:ext cx="1440160" cy="504056"/>
          </a:xfrm>
          <a:prstGeom prst="rect">
            <a:avLst/>
          </a:prstGeom>
          <a:noFill/>
          <a:ln w="15875"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>
            <a:off x="9086056" y="4009903"/>
            <a:ext cx="864096" cy="504056"/>
          </a:xfrm>
          <a:prstGeom prst="rect">
            <a:avLst/>
          </a:prstGeom>
          <a:noFill/>
          <a:ln w="158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/>
          <p:cNvSpPr/>
          <p:nvPr/>
        </p:nvSpPr>
        <p:spPr>
          <a:xfrm>
            <a:off x="8582000" y="1273599"/>
            <a:ext cx="1440160" cy="504056"/>
          </a:xfrm>
          <a:prstGeom prst="rect">
            <a:avLst/>
          </a:prstGeom>
          <a:noFill/>
          <a:ln w="15875"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ángulo 16"/>
          <p:cNvSpPr/>
          <p:nvPr/>
        </p:nvSpPr>
        <p:spPr>
          <a:xfrm>
            <a:off x="9302080" y="2785767"/>
            <a:ext cx="864096" cy="504056"/>
          </a:xfrm>
          <a:prstGeom prst="rect">
            <a:avLst/>
          </a:prstGeom>
          <a:noFill/>
          <a:ln w="158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ángulo 17"/>
          <p:cNvSpPr/>
          <p:nvPr/>
        </p:nvSpPr>
        <p:spPr>
          <a:xfrm>
            <a:off x="8550804" y="5162031"/>
            <a:ext cx="895292" cy="504056"/>
          </a:xfrm>
          <a:prstGeom prst="rect">
            <a:avLst/>
          </a:prstGeom>
          <a:noFill/>
          <a:ln w="15875">
            <a:solidFill>
              <a:srgbClr val="FFA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ángulo 18"/>
          <p:cNvSpPr/>
          <p:nvPr/>
        </p:nvSpPr>
        <p:spPr>
          <a:xfrm>
            <a:off x="7726071" y="5666087"/>
            <a:ext cx="895292" cy="504056"/>
          </a:xfrm>
          <a:prstGeom prst="rect">
            <a:avLst/>
          </a:prstGeom>
          <a:noFill/>
          <a:ln w="15875">
            <a:solidFill>
              <a:srgbClr val="FFA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ángulo 19"/>
          <p:cNvSpPr/>
          <p:nvPr/>
        </p:nvSpPr>
        <p:spPr>
          <a:xfrm>
            <a:off x="4140631" y="5414059"/>
            <a:ext cx="1056993" cy="504056"/>
          </a:xfrm>
          <a:prstGeom prst="rect">
            <a:avLst/>
          </a:prstGeom>
          <a:noFill/>
          <a:ln w="1587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ángulo 20"/>
          <p:cNvSpPr/>
          <p:nvPr/>
        </p:nvSpPr>
        <p:spPr>
          <a:xfrm>
            <a:off x="4140630" y="1273599"/>
            <a:ext cx="895292" cy="504056"/>
          </a:xfrm>
          <a:prstGeom prst="rect">
            <a:avLst/>
          </a:prstGeom>
          <a:noFill/>
          <a:ln w="15875"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8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1"/>
            <a:ext cx="4628201" cy="1151998"/>
          </a:xfrm>
          <a:prstGeom prst="rect">
            <a:avLst/>
          </a:prstGeom>
        </p:spPr>
      </p:pic>
      <p:sp>
        <p:nvSpPr>
          <p:cNvPr id="7" name="Subtítulo 2"/>
          <p:cNvSpPr txBox="1">
            <a:spLocks/>
          </p:cNvSpPr>
          <p:nvPr/>
        </p:nvSpPr>
        <p:spPr>
          <a:xfrm>
            <a:off x="1133603" y="1967646"/>
            <a:ext cx="10119323" cy="4653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Relationships building is a lasting </a:t>
            </a:r>
            <a:r>
              <a:rPr lang="en-GB" sz="2200" b="1" i="1" dirty="0" smtClean="0">
                <a:solidFill>
                  <a:schemeClr val="accent6">
                    <a:lumMod val="75000"/>
                  </a:schemeClr>
                </a:solidFill>
              </a:rPr>
              <a:t>process </a:t>
            </a:r>
            <a:endParaRPr lang="en-GB" sz="22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/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The evolving role of </a:t>
            </a:r>
            <a:r>
              <a:rPr lang="en-GB" sz="2200" b="1" i="1" dirty="0" smtClean="0">
                <a:solidFill>
                  <a:schemeClr val="accent6">
                    <a:lumMod val="75000"/>
                  </a:schemeClr>
                </a:solidFill>
              </a:rPr>
              <a:t>user</a:t>
            </a:r>
          </a:p>
          <a:p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Coproduction 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is “a 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</a:rPr>
              <a:t>complex meeting place where several different 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academic traditions 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</a:rPr>
              <a:t>and practices converge, overlap, affect each other, come 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into 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</a:rPr>
              <a:t>conflict, or 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cooperate” 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Bremer 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</a:rPr>
              <a:t>and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</a:rPr>
              <a:t>Meisch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</a:rPr>
              <a:t>, 2017</a:t>
            </a:r>
            <a:endParaRPr lang="en-GB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</a:rPr>
              <a:t>Challenges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en-GB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800100" lvl="1" indent="-342900"/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Coproduction is an intensive and time consuming process </a:t>
            </a:r>
          </a:p>
          <a:p>
            <a:pPr marL="800100" lvl="1" indent="-342900"/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Champion users are not “randomly” selected </a:t>
            </a:r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2" name="CuadroTexto 1"/>
          <p:cNvSpPr txBox="1"/>
          <p:nvPr/>
        </p:nvSpPr>
        <p:spPr>
          <a:xfrm>
            <a:off x="5263116" y="478080"/>
            <a:ext cx="2694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</a:rPr>
              <a:t>CONCLUSIONS</a:t>
            </a:r>
            <a:r>
              <a:rPr lang="en-GB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3" name="Picture 2" descr="ecca-logo-straplin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1"/>
            <a:ext cx="4628201" cy="115199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583856" y="1721254"/>
            <a:ext cx="2751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</a:rPr>
              <a:t>Thank You!  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900" y="5867532"/>
            <a:ext cx="3412150" cy="91631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99" y="5867532"/>
            <a:ext cx="3120037" cy="905818"/>
          </a:xfrm>
          <a:prstGeom prst="rect">
            <a:avLst/>
          </a:prstGeom>
        </p:spPr>
      </p:pic>
      <p:sp>
        <p:nvSpPr>
          <p:cNvPr id="9" name="Rectangle 11"/>
          <p:cNvSpPr/>
          <p:nvPr/>
        </p:nvSpPr>
        <p:spPr>
          <a:xfrm>
            <a:off x="3648456" y="5994860"/>
            <a:ext cx="3418380" cy="661665"/>
          </a:xfrm>
          <a:prstGeom prst="rect">
            <a:avLst/>
          </a:prstGeom>
        </p:spPr>
        <p:txBody>
          <a:bodyPr lIns="47476" tIns="23738" rIns="47476" bIns="23738" anchor="ctr">
            <a:noAutofit/>
          </a:bodyPr>
          <a:lstStyle/>
          <a:p>
            <a:pPr marL="392515" indent="-418709" algn="r"/>
            <a:r>
              <a:rPr lang="en-GB" sz="800" noProof="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project has received funding from</a:t>
            </a:r>
            <a:r>
              <a:rPr lang="en-GB" sz="800" baseline="0" noProof="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800" noProof="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European Union’s </a:t>
            </a:r>
            <a:br>
              <a:rPr lang="en-GB" sz="800" noProof="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800" noProof="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Horizon 2020 Research &amp; Innovation Programme </a:t>
            </a:r>
            <a:br>
              <a:rPr lang="en-GB" sz="800" noProof="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800" noProof="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under grant agreement no. 641727.</a:t>
            </a:r>
            <a:endParaRPr lang="en-GB" sz="800" noProof="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570" y="6072909"/>
            <a:ext cx="1001612" cy="67267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358323" y="2744545"/>
            <a:ext cx="3202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d</a:t>
            </a:r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ragana.bojovic@bsc.es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4358323" y="3571086"/>
            <a:ext cx="8411791" cy="1495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sym typeface="Wingdings"/>
              </a:rPr>
              <a:t>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  <a:sym typeface="Wingdings"/>
              </a:rPr>
              <a:t>   </a:t>
            </a: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primavera_inquiries@bsc.es</a:t>
            </a:r>
          </a:p>
          <a:p>
            <a:endParaRPr lang="en-GB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2200" dirty="0" smtClean="0">
                <a:solidFill>
                  <a:schemeClr val="accent6">
                    <a:lumMod val="75000"/>
                  </a:schemeClr>
                </a:solidFill>
              </a:rPr>
              <a:t>        @PRIMAVERA_H2020</a:t>
            </a:r>
            <a:endParaRPr lang="en-GB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134" y="4748659"/>
            <a:ext cx="595467" cy="59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3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224</Words>
  <Application>Microsoft Office PowerPoint</Application>
  <PresentationFormat>Panorámica</PresentationFormat>
  <Paragraphs>31</Paragraphs>
  <Slides>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Tema do Office</vt:lpstr>
      <vt:lpstr>A three-step participatory approach  to climate services coproduction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(Insert Title)</dc:title>
  <dc:subject/>
  <dc:creator>Celia Araujo | Leading.pt</dc:creator>
  <cp:keywords/>
  <dc:description/>
  <cp:lastModifiedBy>Dragana</cp:lastModifiedBy>
  <cp:revision>21</cp:revision>
  <dcterms:created xsi:type="dcterms:W3CDTF">2018-04-30T18:57:27Z</dcterms:created>
  <dcterms:modified xsi:type="dcterms:W3CDTF">2019-05-29T07:37:47Z</dcterms:modified>
  <cp:category/>
</cp:coreProperties>
</file>