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8" r:id="rId3"/>
    <p:sldId id="280" r:id="rId4"/>
    <p:sldId id="275" r:id="rId5"/>
    <p:sldId id="277" r:id="rId6"/>
    <p:sldId id="279" r:id="rId7"/>
    <p:sldId id="276" r:id="rId8"/>
    <p:sldId id="270" r:id="rId9"/>
    <p:sldId id="273" r:id="rId10"/>
    <p:sldId id="271" r:id="rId11"/>
    <p:sldId id="268" r:id="rId12"/>
  </p:sldIdLst>
  <p:sldSz cx="9144000" cy="701992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/>
    <p:restoredTop sz="94061"/>
  </p:normalViewPr>
  <p:slideViewPr>
    <p:cSldViewPr>
      <p:cViewPr varScale="1">
        <p:scale>
          <a:sx n="115" d="100"/>
          <a:sy n="115" d="100"/>
        </p:scale>
        <p:origin x="1424" y="200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0D95F3-CC76-4D03-B179-E0F8E6EF691B}" type="datetimeFigureOut">
              <a:rPr lang="en-US" altLang="es-ES"/>
              <a:pPr/>
              <a:t>10/25/16</a:t>
            </a:fld>
            <a:endParaRPr lang="en-U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A377B7-678C-4AE5-B149-56EBC23A77D1}" type="slidenum">
              <a:rPr lang="en-US" altLang="es-ES"/>
              <a:pPr/>
              <a:t>‹Nr.›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487291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1E1A44-D549-4291-9F89-CEFC5AE73BCD}" type="datetimeFigureOut">
              <a:rPr lang="en-US" altLang="es-ES"/>
              <a:pPr/>
              <a:t>10/25/16</a:t>
            </a:fld>
            <a:endParaRPr lang="en-US" alt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85800"/>
            <a:ext cx="446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10534C-6FAF-4F10-94FB-482E5A692ACE}" type="slidenum">
              <a:rPr lang="en-US" altLang="es-ES"/>
              <a:pPr/>
              <a:t>‹Nr.›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462297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Which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our</a:t>
            </a:r>
            <a:r>
              <a:rPr lang="es-ES_tradnl" dirty="0" smtClean="0"/>
              <a:t> </a:t>
            </a:r>
            <a:r>
              <a:rPr lang="es-ES_tradnl" dirty="0" err="1" smtClean="0"/>
              <a:t>main</a:t>
            </a:r>
            <a:r>
              <a:rPr lang="es-ES_tradnl" dirty="0" smtClean="0"/>
              <a:t> </a:t>
            </a:r>
            <a:r>
              <a:rPr lang="es-ES_tradnl" dirty="0" err="1" smtClean="0"/>
              <a:t>goal</a:t>
            </a:r>
            <a:r>
              <a:rPr lang="es-ES_tradnl" dirty="0" smtClean="0"/>
              <a:t>?</a:t>
            </a:r>
          </a:p>
          <a:p>
            <a:endParaRPr lang="es-ES_tradnl" dirty="0" smtClean="0"/>
          </a:p>
          <a:p>
            <a:r>
              <a:rPr lang="es-ES_tradnl" dirty="0" err="1" smtClean="0"/>
              <a:t>How</a:t>
            </a:r>
            <a:r>
              <a:rPr lang="es-ES_tradnl" dirty="0" smtClean="0"/>
              <a:t> to </a:t>
            </a:r>
            <a:r>
              <a:rPr lang="es-ES_tradnl" dirty="0" err="1" smtClean="0"/>
              <a:t>acheive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?</a:t>
            </a:r>
          </a:p>
          <a:p>
            <a:endParaRPr lang="es-ES_tradnl" dirty="0" smtClean="0"/>
          </a:p>
          <a:p>
            <a:r>
              <a:rPr lang="es-ES_tradnl" dirty="0" err="1" smtClean="0"/>
              <a:t>Working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challenges</a:t>
            </a:r>
            <a:r>
              <a:rPr lang="es-ES_tradnl" dirty="0" smtClean="0"/>
              <a:t> </a:t>
            </a:r>
            <a:r>
              <a:rPr lang="es-ES_tradnl" dirty="0" err="1" smtClean="0"/>
              <a:t>but</a:t>
            </a:r>
            <a:r>
              <a:rPr lang="es-ES_tradnl" dirty="0" smtClean="0"/>
              <a:t> </a:t>
            </a:r>
            <a:r>
              <a:rPr lang="es-ES_tradnl" dirty="0" err="1" smtClean="0"/>
              <a:t>also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TRIVIAL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0534C-6FAF-4F10-94FB-482E5A692ACE}" type="slidenum">
              <a:rPr lang="en-US" altLang="es-ES" smtClean="0"/>
              <a:pPr/>
              <a:t>1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08644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youtube.com/user/BSCCNS" TargetMode="External"/><Relationship Id="rId1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www.linkedin.com/company/barcelona-supercomputing-center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www.facebook.com/BSCCNS" TargetMode="External"/><Relationship Id="rId8" Type="http://schemas.openxmlformats.org/officeDocument/2006/relationships/image" Target="../media/image5.png"/><Relationship Id="rId9" Type="http://schemas.openxmlformats.org/officeDocument/2006/relationships/hyperlink" Target="https://twitter.com/bsc_cns" TargetMode="External"/><Relationship Id="rId10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5"/>
          <p:cNvSpPr txBox="1">
            <a:spLocks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0263"/>
            <a:ext cx="4603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1025525"/>
            <a:ext cx="10128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6386513"/>
            <a:ext cx="4254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89688"/>
            <a:ext cx="393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6386513"/>
            <a:ext cx="447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11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386513"/>
            <a:ext cx="7635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53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" y="0"/>
            <a:ext cx="9139586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1B881DA-2FC2-48D0-9DF6-36FFB17CEEC2}" type="slidenum">
              <a:rPr lang="en-US" altLang="es-ES" sz="1000">
                <a:solidFill>
                  <a:srgbClr val="23589C"/>
                </a:solidFill>
              </a:rPr>
              <a:pPr algn="r" eaLnBrk="1" hangingPunct="1"/>
              <a:t>‹Nr.›</a:t>
            </a:fld>
            <a:endParaRPr lang="en-US" altLang="es-ES" sz="1800">
              <a:latin typeface="Calibri" panose="020F0502020204030204" pitchFamily="34" charset="0"/>
            </a:endParaRPr>
          </a:p>
        </p:txBody>
      </p:sp>
      <p:pic>
        <p:nvPicPr>
          <p:cNvPr id="6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1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AB7F8A3-2537-453B-BEC3-C00B6FC7C54B}" type="slidenum">
              <a:rPr lang="en-US" altLang="es-ES" sz="1000">
                <a:solidFill>
                  <a:srgbClr val="23589C"/>
                </a:solidFill>
              </a:rPr>
              <a:pPr algn="r" eaLnBrk="1" hangingPunct="1"/>
              <a:t>‹Nr.›</a:t>
            </a:fld>
            <a:endParaRPr lang="en-US" altLang="es-ES" sz="1800">
              <a:latin typeface="Calibri" panose="020F0502020204030204" pitchFamily="34" charset="0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 noChangeAspect="1"/>
          </p:cNvSpPr>
          <p:nvPr>
            <p:ph type="chart" sz="quarter" idx="11"/>
          </p:nvPr>
        </p:nvSpPr>
        <p:spPr>
          <a:xfrm>
            <a:off x="4572000" y="1997794"/>
            <a:ext cx="415290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7991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78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C4D999BD-818F-46D2-8FE9-7C97D27F2691}" type="slidenum">
              <a:rPr lang="en-US" altLang="es-ES" sz="1000">
                <a:solidFill>
                  <a:srgbClr val="23589C"/>
                </a:solidFill>
              </a:rPr>
              <a:pPr algn="r" eaLnBrk="1" hangingPunct="1"/>
              <a:t>‹Nr.›</a:t>
            </a:fld>
            <a:endParaRPr lang="en-US" altLang="es-ES" sz="1800">
              <a:latin typeface="Calibri" panose="020F0502020204030204" pitchFamily="34" charset="0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572000" y="3221930"/>
            <a:ext cx="4152900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0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MAIN RESEARCH LINES &amp; RESULTS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76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423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5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5738"/>
            <a:ext cx="33067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6213"/>
            <a:ext cx="830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457200" y="3176996"/>
            <a:ext cx="8229600" cy="66593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342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84325"/>
            <a:ext cx="6191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690688"/>
            <a:ext cx="15557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3819339" y="4806106"/>
            <a:ext cx="4762872" cy="72008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347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16125"/>
            <a:ext cx="330676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06600"/>
            <a:ext cx="830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23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25" r:id="rId1"/>
    <p:sldLayoutId id="2147484926" r:id="rId2"/>
    <p:sldLayoutId id="2147484927" r:id="rId3"/>
    <p:sldLayoutId id="2147484928" r:id="rId4"/>
    <p:sldLayoutId id="2147484929" r:id="rId5"/>
    <p:sldLayoutId id="2147484930" r:id="rId6"/>
    <p:sldLayoutId id="2147484931" r:id="rId7"/>
    <p:sldLayoutId id="2147484932" r:id="rId8"/>
    <p:sldLayoutId id="2147484933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Shape 1"/>
          <p:cNvSpPr txBox="1">
            <a:spLocks noChangeArrowheads="1"/>
          </p:cNvSpPr>
          <p:nvPr/>
        </p:nvSpPr>
        <p:spPr bwMode="auto">
          <a:xfrm>
            <a:off x="6548438" y="196850"/>
            <a:ext cx="2447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s-ES" sz="1400" dirty="0">
                <a:solidFill>
                  <a:srgbClr val="FFFFFF"/>
                </a:solidFill>
                <a:latin typeface="Calibri" panose="020F0502020204030204" pitchFamily="34" charset="0"/>
              </a:rPr>
              <a:t>Barcelona, </a:t>
            </a:r>
            <a:r>
              <a:rPr lang="en-US" altLang="es-ES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25</a:t>
            </a:r>
            <a:r>
              <a:rPr lang="en-US" altLang="es-ES" sz="1400" baseline="30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th</a:t>
            </a:r>
            <a:r>
              <a:rPr lang="en-US" altLang="es-ES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October 2016</a:t>
            </a:r>
            <a:endParaRPr lang="en-US" altLang="es-ES" sz="1800" dirty="0">
              <a:latin typeface="Calibri" panose="020F0502020204030204" pitchFamily="34" charset="0"/>
            </a:endParaRPr>
          </a:p>
        </p:txBody>
      </p:sp>
      <p:sp>
        <p:nvSpPr>
          <p:cNvPr id="13315" name="TextShape 2"/>
          <p:cNvSpPr txBox="1">
            <a:spLocks noChangeArrowheads="1"/>
          </p:cNvSpPr>
          <p:nvPr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3200" b="1" dirty="0" smtClean="0">
                <a:solidFill>
                  <a:srgbClr val="FFFFFF"/>
                </a:solidFill>
              </a:rPr>
              <a:t>THE MULTIFACETED ASPECTS OF MODEL PERFORMANCE</a:t>
            </a:r>
            <a:endParaRPr lang="en-US" altLang="es-ES" sz="1800" dirty="0">
              <a:latin typeface="Calibri" panose="020F0502020204030204" pitchFamily="34" charset="0"/>
            </a:endParaRPr>
          </a:p>
        </p:txBody>
      </p:sp>
      <p:sp>
        <p:nvSpPr>
          <p:cNvPr id="13316" name="TextShape 3"/>
          <p:cNvSpPr txBox="1">
            <a:spLocks noChangeAspect="1" noChangeArrowheads="1"/>
          </p:cNvSpPr>
          <p:nvPr/>
        </p:nvSpPr>
        <p:spPr bwMode="auto">
          <a:xfrm>
            <a:off x="1371600" y="3717925"/>
            <a:ext cx="6400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s-ES" dirty="0">
                <a:solidFill>
                  <a:srgbClr val="FFFFFF"/>
                </a:solidFill>
              </a:rPr>
              <a:t>IS-ENES2: Crossing the Chasm Workshop</a:t>
            </a:r>
            <a:endParaRPr lang="en-US" altLang="es-ES" sz="1800" dirty="0">
              <a:latin typeface="Calibri" panose="020F0502020204030204" pitchFamily="34" charset="0"/>
            </a:endParaRPr>
          </a:p>
        </p:txBody>
      </p:sp>
      <p:sp>
        <p:nvSpPr>
          <p:cNvPr id="13317" name="TextShape 4"/>
          <p:cNvSpPr txBox="1">
            <a:spLocks noChangeArrowheads="1"/>
          </p:cNvSpPr>
          <p:nvPr/>
        </p:nvSpPr>
        <p:spPr bwMode="auto">
          <a:xfrm>
            <a:off x="1350963" y="4757738"/>
            <a:ext cx="6480175" cy="84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800" dirty="0" smtClean="0">
                <a:solidFill>
                  <a:srgbClr val="FFFFFF"/>
                </a:solidFill>
                <a:latin typeface="+mj-lt"/>
              </a:rPr>
              <a:t>Francisco Doblas-Reyes </a:t>
            </a:r>
          </a:p>
          <a:p>
            <a:pPr algn="ctr" eaLnBrk="1" hangingPunct="1"/>
            <a:r>
              <a:rPr lang="es-ES" altLang="es-ES" sz="1800" dirty="0" smtClean="0">
                <a:solidFill>
                  <a:srgbClr val="FFFFFF"/>
                </a:solidFill>
                <a:latin typeface="+mj-lt"/>
              </a:rPr>
              <a:t>Kim </a:t>
            </a:r>
            <a:r>
              <a:rPr lang="es-ES" altLang="es-ES" sz="1800" dirty="0" err="1" smtClean="0">
                <a:solidFill>
                  <a:srgbClr val="FFFFFF"/>
                </a:solidFill>
                <a:latin typeface="+mj-lt"/>
              </a:rPr>
              <a:t>Serradell</a:t>
            </a:r>
            <a:endParaRPr lang="en-US" altLang="es-ES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OmpSs</a:t>
            </a:r>
            <a:r>
              <a:rPr lang="en-US" dirty="0" smtClean="0"/>
              <a:t> programming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Extend </a:t>
            </a:r>
            <a:r>
              <a:rPr lang="en-US" dirty="0" err="1"/>
              <a:t>OpenMP</a:t>
            </a:r>
            <a:r>
              <a:rPr lang="en-US" dirty="0"/>
              <a:t> with new directives to support asynchronous parallelism and </a:t>
            </a:r>
            <a:r>
              <a:rPr lang="en-US" dirty="0" smtClean="0"/>
              <a:t>heterogeneity</a:t>
            </a:r>
          </a:p>
          <a:p>
            <a:pPr lvl="2"/>
            <a:r>
              <a:rPr lang="en-US" dirty="0" smtClean="0"/>
              <a:t>Overlap communication and computation</a:t>
            </a:r>
          </a:p>
          <a:p>
            <a:pPr lvl="2"/>
            <a:r>
              <a:rPr lang="en-US" dirty="0" smtClean="0"/>
              <a:t>Apply Dynamic Load Balancing library</a:t>
            </a:r>
          </a:p>
          <a:p>
            <a:pPr lvl="2"/>
            <a:endParaRPr lang="en-US" dirty="0"/>
          </a:p>
          <a:p>
            <a:r>
              <a:rPr lang="en-US" dirty="0" smtClean="0"/>
              <a:t>Two stages compilation</a:t>
            </a:r>
          </a:p>
          <a:p>
            <a:pPr lvl="1"/>
            <a:r>
              <a:rPr lang="en-US" dirty="0" err="1" smtClean="0"/>
              <a:t>Mercurium</a:t>
            </a:r>
            <a:r>
              <a:rPr lang="en-US" dirty="0" smtClean="0"/>
              <a:t> compiler which introduces </a:t>
            </a:r>
            <a:r>
              <a:rPr lang="en-US" dirty="0" err="1" smtClean="0"/>
              <a:t>OmpSs</a:t>
            </a:r>
            <a:r>
              <a:rPr lang="en-US" dirty="0" smtClean="0"/>
              <a:t> runtime</a:t>
            </a:r>
          </a:p>
          <a:p>
            <a:pPr lvl="1"/>
            <a:r>
              <a:rPr lang="en-US" dirty="0" smtClean="0"/>
              <a:t>Usual compiler (</a:t>
            </a:r>
            <a:r>
              <a:rPr lang="en-US" dirty="0" err="1" smtClean="0"/>
              <a:t>gcc</a:t>
            </a:r>
            <a:r>
              <a:rPr lang="en-US" dirty="0" smtClean="0"/>
              <a:t>, intel, </a:t>
            </a:r>
            <a:r>
              <a:rPr lang="en-US" dirty="0" err="1" smtClean="0"/>
              <a:t>ibm</a:t>
            </a:r>
            <a:r>
              <a:rPr lang="en-US" dirty="0" smtClean="0"/>
              <a:t>) to generate the executable</a:t>
            </a:r>
          </a:p>
          <a:p>
            <a:pPr lvl="1"/>
            <a:endParaRPr lang="en-US" dirty="0"/>
          </a:p>
          <a:p>
            <a:r>
              <a:rPr lang="en-US" dirty="0" smtClean="0"/>
              <a:t>Previous work done</a:t>
            </a:r>
          </a:p>
          <a:p>
            <a:pPr lvl="1"/>
            <a:r>
              <a:rPr lang="en-US" dirty="0" smtClean="0"/>
              <a:t>EC-Earth 3.1 compiled and executed with </a:t>
            </a:r>
            <a:r>
              <a:rPr lang="en-US" dirty="0" err="1" smtClean="0"/>
              <a:t>OmpSs</a:t>
            </a:r>
            <a:endParaRPr lang="en-US" dirty="0" smtClean="0"/>
          </a:p>
          <a:p>
            <a:pPr lvl="2"/>
            <a:r>
              <a:rPr lang="en-US" dirty="0" smtClean="0"/>
              <a:t>NEMO is not </a:t>
            </a:r>
            <a:r>
              <a:rPr lang="en-US" dirty="0" err="1" smtClean="0"/>
              <a:t>OpenMP</a:t>
            </a:r>
            <a:r>
              <a:rPr lang="en-US" dirty="0" smtClean="0"/>
              <a:t> ready so not really useful</a:t>
            </a:r>
          </a:p>
          <a:p>
            <a:pPr lvl="1"/>
            <a:r>
              <a:rPr lang="en-US" dirty="0" smtClean="0"/>
              <a:t>Moved to </a:t>
            </a:r>
            <a:r>
              <a:rPr lang="en-US" dirty="0" err="1" smtClean="0"/>
              <a:t>OpenIFS</a:t>
            </a:r>
            <a:r>
              <a:rPr lang="en-US" dirty="0" smtClean="0"/>
              <a:t> 40r1</a:t>
            </a:r>
          </a:p>
          <a:p>
            <a:pPr lvl="2"/>
            <a:r>
              <a:rPr lang="en-US" dirty="0" smtClean="0"/>
              <a:t>Bugs with </a:t>
            </a:r>
            <a:r>
              <a:rPr lang="en-US" dirty="0" err="1" smtClean="0"/>
              <a:t>mercurium</a:t>
            </a:r>
            <a:r>
              <a:rPr lang="en-US" dirty="0" smtClean="0"/>
              <a:t> compiler not yet solved</a:t>
            </a:r>
          </a:p>
          <a:p>
            <a:pPr lvl="2"/>
            <a:r>
              <a:rPr lang="en-US" dirty="0" smtClean="0"/>
              <a:t>Some corrections reported </a:t>
            </a:r>
            <a:r>
              <a:rPr lang="en-US" dirty="0"/>
              <a:t>to </a:t>
            </a:r>
            <a:r>
              <a:rPr lang="en-US" dirty="0" err="1"/>
              <a:t>OpenIFS</a:t>
            </a:r>
            <a:r>
              <a:rPr lang="en-US" dirty="0"/>
              <a:t> developers </a:t>
            </a:r>
            <a:r>
              <a:rPr lang="en-US" dirty="0" smtClean="0"/>
              <a:t>to make the code ready for </a:t>
            </a:r>
            <a:r>
              <a:rPr lang="en-US" dirty="0" err="1" smtClean="0"/>
              <a:t>Mercurium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40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Shape 2"/>
          <p:cNvSpPr txBox="1">
            <a:spLocks noChangeArrowheads="1"/>
          </p:cNvSpPr>
          <p:nvPr/>
        </p:nvSpPr>
        <p:spPr bwMode="auto">
          <a:xfrm>
            <a:off x="1350963" y="4760913"/>
            <a:ext cx="6480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s-ES" sz="2000" dirty="0">
                <a:solidFill>
                  <a:srgbClr val="FFFFFF"/>
                </a:solidFill>
              </a:rPr>
              <a:t>For further information please contact</a:t>
            </a:r>
            <a:endParaRPr lang="en-US" altLang="es-ES" sz="1800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s-ES" sz="2000" dirty="0" err="1">
                <a:solidFill>
                  <a:srgbClr val="FFFFFF"/>
                </a:solidFill>
              </a:rPr>
              <a:t>k</a:t>
            </a:r>
            <a:r>
              <a:rPr lang="en-US" altLang="es-ES" sz="2000" dirty="0" err="1" smtClean="0">
                <a:solidFill>
                  <a:srgbClr val="FFFFFF"/>
                </a:solidFill>
              </a:rPr>
              <a:t>im.serradell@bsc.es</a:t>
            </a:r>
            <a:endParaRPr lang="en-US" altLang="es-ES" sz="1800" dirty="0">
              <a:latin typeface="Calibri" panose="020F0502020204030204" pitchFamily="34" charset="0"/>
            </a:endParaRPr>
          </a:p>
        </p:txBody>
      </p:sp>
      <p:sp>
        <p:nvSpPr>
          <p:cNvPr id="39938" name="TextShape 1"/>
          <p:cNvSpPr txBox="1">
            <a:spLocks noChangeArrowheads="1"/>
          </p:cNvSpPr>
          <p:nvPr/>
        </p:nvSpPr>
        <p:spPr bwMode="auto">
          <a:xfrm>
            <a:off x="1371600" y="3717925"/>
            <a:ext cx="6400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s-ES" sz="3000">
                <a:solidFill>
                  <a:srgbClr val="FFFFFF"/>
                </a:solidFill>
              </a:rPr>
              <a:t>Thank you!</a:t>
            </a:r>
            <a:endParaRPr lang="en-US" altLang="es-E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917675"/>
            <a:ext cx="4032448" cy="58326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78961" y="917673"/>
            <a:ext cx="652679" cy="5939789"/>
          </a:xfrm>
          <a:prstGeom prst="rect">
            <a:avLst/>
          </a:prstGeom>
          <a:noFill/>
        </p:spPr>
        <p:txBody>
          <a:bodyPr vert="wordArtVert" wrap="square" rtlCol="0" anchor="ctr" anchorCtr="1">
            <a:spAutoFit/>
          </a:bodyPr>
          <a:lstStyle/>
          <a:p>
            <a:r>
              <a:rPr lang="es-ES_tradnl" sz="2800" dirty="0" smtClean="0"/>
              <a:t>PERFORMANCE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546371"/>
            <a:ext cx="2520280" cy="11675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632" y="1133698"/>
            <a:ext cx="1041400" cy="10033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692145" y="5886226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dirty="0" smtClean="0"/>
              <a:t>Big </a:t>
            </a:r>
            <a:r>
              <a:rPr lang="es-ES_tradnl" dirty="0" err="1" smtClean="0"/>
              <a:t>Projects</a:t>
            </a:r>
            <a:r>
              <a:rPr lang="es-ES_tradnl" dirty="0" smtClean="0"/>
              <a:t> and </a:t>
            </a:r>
          </a:p>
          <a:p>
            <a:pPr algn="ctr"/>
            <a:r>
              <a:rPr lang="es-ES_tradnl" dirty="0" err="1" smtClean="0"/>
              <a:t>challenges</a:t>
            </a:r>
            <a:endParaRPr lang="es-ES_tradnl" dirty="0" smtClean="0"/>
          </a:p>
        </p:txBody>
      </p:sp>
      <p:sp>
        <p:nvSpPr>
          <p:cNvPr id="12" name="CuadroTexto 11"/>
          <p:cNvSpPr txBox="1"/>
          <p:nvPr/>
        </p:nvSpPr>
        <p:spPr>
          <a:xfrm>
            <a:off x="6408203" y="226356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Small and “trivial” </a:t>
            </a:r>
            <a:r>
              <a:rPr lang="es-ES_tradnl" dirty="0" err="1" smtClean="0"/>
              <a:t>modifications</a:t>
            </a:r>
            <a:endParaRPr lang="es-ES_tradnl" dirty="0" smtClean="0"/>
          </a:p>
        </p:txBody>
      </p:sp>
      <p:sp>
        <p:nvSpPr>
          <p:cNvPr id="3" name="Rectángulo 2"/>
          <p:cNvSpPr/>
          <p:nvPr/>
        </p:nvSpPr>
        <p:spPr>
          <a:xfrm>
            <a:off x="1259632" y="6750322"/>
            <a:ext cx="50765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333333"/>
                </a:solidFill>
                <a:latin typeface="Arial" charset="0"/>
              </a:rPr>
              <a:t>“</a:t>
            </a:r>
            <a:r>
              <a:rPr lang="es-ES_tradnl" sz="1100" b="1" dirty="0" err="1" smtClean="0">
                <a:solidFill>
                  <a:srgbClr val="333333"/>
                </a:solidFill>
                <a:latin typeface="Arial" charset="0"/>
              </a:rPr>
              <a:t>Castells</a:t>
            </a:r>
            <a:r>
              <a:rPr lang="es-ES_tradnl" sz="1100" b="1" dirty="0" smtClean="0">
                <a:solidFill>
                  <a:srgbClr val="333333"/>
                </a:solidFill>
                <a:latin typeface="Arial" charset="0"/>
              </a:rPr>
              <a:t>” </a:t>
            </a:r>
            <a:r>
              <a:rPr lang="es-ES_tradnl" sz="1100" b="1" dirty="0" err="1">
                <a:solidFill>
                  <a:srgbClr val="333333"/>
                </a:solidFill>
                <a:latin typeface="Arial" charset="0"/>
              </a:rPr>
              <a:t>C</a:t>
            </a:r>
            <a:r>
              <a:rPr lang="es-ES_tradnl" sz="1100" b="1" dirty="0" err="1" smtClean="0">
                <a:solidFill>
                  <a:srgbClr val="333333"/>
                </a:solidFill>
                <a:latin typeface="Arial" charset="0"/>
              </a:rPr>
              <a:t>ontest</a:t>
            </a:r>
            <a:r>
              <a:rPr lang="es-ES_tradnl" sz="1100" b="1" dirty="0" smtClean="0">
                <a:solidFill>
                  <a:srgbClr val="333333"/>
                </a:solidFill>
                <a:latin typeface="Arial" charset="0"/>
              </a:rPr>
              <a:t> at </a:t>
            </a:r>
            <a:r>
              <a:rPr lang="es-ES_tradnl" sz="1100" b="1" dirty="0" err="1">
                <a:solidFill>
                  <a:srgbClr val="333333"/>
                </a:solidFill>
                <a:latin typeface="Arial" charset="0"/>
              </a:rPr>
              <a:t>Tàrraco</a:t>
            </a:r>
            <a:r>
              <a:rPr lang="es-ES_tradnl" sz="1100" b="1" dirty="0">
                <a:solidFill>
                  <a:srgbClr val="333333"/>
                </a:solidFill>
                <a:latin typeface="Arial" charset="0"/>
              </a:rPr>
              <a:t> Arena </a:t>
            </a:r>
            <a:r>
              <a:rPr lang="es-ES_tradnl" sz="1100" b="1" dirty="0" err="1">
                <a:solidFill>
                  <a:srgbClr val="333333"/>
                </a:solidFill>
                <a:latin typeface="Arial" charset="0"/>
              </a:rPr>
              <a:t>Plaça</a:t>
            </a:r>
            <a:r>
              <a:rPr lang="es-ES_tradnl" sz="1100" b="1" dirty="0">
                <a:solidFill>
                  <a:srgbClr val="333333"/>
                </a:solidFill>
                <a:latin typeface="Arial" charset="0"/>
              </a:rPr>
              <a:t> de </a:t>
            </a:r>
            <a:r>
              <a:rPr lang="es-ES_tradnl" sz="1100" b="1" dirty="0" smtClean="0">
                <a:solidFill>
                  <a:srgbClr val="333333"/>
                </a:solidFill>
                <a:latin typeface="Arial" charset="0"/>
              </a:rPr>
              <a:t>Tarragona (</a:t>
            </a:r>
            <a:r>
              <a:rPr lang="es-ES_tradnl" sz="1100" b="1" dirty="0" err="1" smtClean="0">
                <a:solidFill>
                  <a:srgbClr val="333333"/>
                </a:solidFill>
                <a:latin typeface="Arial" charset="0"/>
              </a:rPr>
              <a:t>October</a:t>
            </a:r>
            <a:r>
              <a:rPr lang="es-ES_tradnl" sz="1100" b="1" dirty="0" smtClean="0">
                <a:solidFill>
                  <a:srgbClr val="333333"/>
                </a:solidFill>
                <a:latin typeface="Arial" charset="0"/>
              </a:rPr>
              <a:t> 2016)</a:t>
            </a:r>
            <a:endParaRPr lang="es-ES_tradnl" sz="1100" b="1" i="0" dirty="0">
              <a:solidFill>
                <a:srgbClr val="333333"/>
              </a:solidFill>
              <a:effectLst/>
              <a:latin typeface="Arial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7504" y="917674"/>
            <a:ext cx="652679" cy="5939789"/>
          </a:xfrm>
          <a:prstGeom prst="rect">
            <a:avLst/>
          </a:prstGeom>
          <a:noFill/>
        </p:spPr>
        <p:txBody>
          <a:bodyPr vert="wordArtVert" wrap="square" rtlCol="0" anchor="ctr" anchorCtr="1">
            <a:spAutoFit/>
          </a:bodyPr>
          <a:lstStyle/>
          <a:p>
            <a:r>
              <a:rPr lang="es-ES_tradnl" sz="2800" dirty="0" smtClean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22207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BSC Performance </a:t>
            </a:r>
            <a:r>
              <a:rPr lang="es-ES_tradnl" dirty="0" err="1" smtClean="0"/>
              <a:t>tools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BSC-CNS performance tools:</a:t>
            </a:r>
          </a:p>
          <a:p>
            <a:pPr marL="454025" lvl="1"/>
            <a:r>
              <a:rPr lang="en-US" dirty="0"/>
              <a:t>EXTRAE: Trace generation package.</a:t>
            </a:r>
          </a:p>
          <a:p>
            <a:pPr marL="457200" lvl="1" indent="-288925"/>
            <a:r>
              <a:rPr lang="en-US" dirty="0"/>
              <a:t>PARAVER: Trace visualization and analysis tool.</a:t>
            </a:r>
          </a:p>
          <a:p>
            <a:pPr marL="457200" lvl="1" indent="-288925"/>
            <a:r>
              <a:rPr lang="en-US" dirty="0"/>
              <a:t>DIMEMAS: Simulation tool for analysis on a configurable target platform.</a:t>
            </a:r>
          </a:p>
          <a:p>
            <a:endParaRPr lang="es-ES_tradnl" dirty="0"/>
          </a:p>
        </p:txBody>
      </p:sp>
      <p:sp>
        <p:nvSpPr>
          <p:cNvPr id="6" name="4 Proceso"/>
          <p:cNvSpPr/>
          <p:nvPr/>
        </p:nvSpPr>
        <p:spPr>
          <a:xfrm>
            <a:off x="381000" y="2861890"/>
            <a:ext cx="1524000" cy="533400"/>
          </a:xfrm>
          <a:prstGeom prst="flowChart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7" name="6 Disco magnético"/>
          <p:cNvSpPr/>
          <p:nvPr/>
        </p:nvSpPr>
        <p:spPr>
          <a:xfrm>
            <a:off x="3200400" y="2861890"/>
            <a:ext cx="1143000" cy="609600"/>
          </a:xfrm>
          <a:prstGeom prst="flowChartMagneticDisk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Trace file</a:t>
            </a:r>
            <a:endParaRPr lang="en-US" sz="1600"/>
          </a:p>
        </p:txBody>
      </p:sp>
      <p:sp>
        <p:nvSpPr>
          <p:cNvPr id="8" name="7 Proceso"/>
          <p:cNvSpPr/>
          <p:nvPr/>
        </p:nvSpPr>
        <p:spPr>
          <a:xfrm>
            <a:off x="1447800" y="3319090"/>
            <a:ext cx="1066800" cy="457200"/>
          </a:xfrm>
          <a:prstGeom prst="flowChart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EXTRAE library</a:t>
            </a:r>
            <a:endParaRPr lang="en-US" sz="1200"/>
          </a:p>
        </p:txBody>
      </p:sp>
      <p:sp>
        <p:nvSpPr>
          <p:cNvPr id="9" name="13 Flecha derecha"/>
          <p:cNvSpPr/>
          <p:nvPr/>
        </p:nvSpPr>
        <p:spPr>
          <a:xfrm>
            <a:off x="2057400" y="3044771"/>
            <a:ext cx="990600" cy="121919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Miguel\Dropbox\Curro\HPC\NEMO\Snapshots\Nemo_Para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614490"/>
            <a:ext cx="3429000" cy="997528"/>
          </a:xfrm>
          <a:prstGeom prst="rect">
            <a:avLst/>
          </a:prstGeom>
          <a:noFill/>
        </p:spPr>
      </p:pic>
      <p:sp>
        <p:nvSpPr>
          <p:cNvPr id="11" name="15 Operación manual"/>
          <p:cNvSpPr/>
          <p:nvPr/>
        </p:nvSpPr>
        <p:spPr>
          <a:xfrm>
            <a:off x="2971800" y="3852490"/>
            <a:ext cx="1600200" cy="304800"/>
          </a:xfrm>
          <a:prstGeom prst="flowChartManualOperation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PARAVER</a:t>
            </a:r>
            <a:endParaRPr lang="en-US" sz="1200"/>
          </a:p>
        </p:txBody>
      </p:sp>
      <p:pic>
        <p:nvPicPr>
          <p:cNvPr id="12" name="Picture 2" descr="C:\Users\Miguel\Dropbox\Curro\HPC\NEMO\Snapshots\Run2-Stat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681290"/>
            <a:ext cx="4191000" cy="762000"/>
          </a:xfrm>
          <a:prstGeom prst="rect">
            <a:avLst/>
          </a:prstGeom>
          <a:noFill/>
        </p:spPr>
      </p:pic>
      <p:sp>
        <p:nvSpPr>
          <p:cNvPr id="13" name="18 Flecha abajo"/>
          <p:cNvSpPr/>
          <p:nvPr/>
        </p:nvSpPr>
        <p:spPr>
          <a:xfrm>
            <a:off x="3657600" y="4233490"/>
            <a:ext cx="152400" cy="228600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9 Flecha derecha"/>
          <p:cNvSpPr/>
          <p:nvPr/>
        </p:nvSpPr>
        <p:spPr>
          <a:xfrm>
            <a:off x="4495800" y="3044771"/>
            <a:ext cx="609600" cy="121919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20 Proceso"/>
          <p:cNvSpPr/>
          <p:nvPr/>
        </p:nvSpPr>
        <p:spPr>
          <a:xfrm>
            <a:off x="5257800" y="2938090"/>
            <a:ext cx="990600" cy="457200"/>
          </a:xfrm>
          <a:prstGeom prst="flowChart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DIMEMAS simulator</a:t>
            </a:r>
            <a:endParaRPr lang="en-US" sz="1200"/>
          </a:p>
        </p:txBody>
      </p:sp>
      <p:sp>
        <p:nvSpPr>
          <p:cNvPr id="16" name="21 Disco magnético"/>
          <p:cNvSpPr/>
          <p:nvPr/>
        </p:nvSpPr>
        <p:spPr>
          <a:xfrm>
            <a:off x="7239000" y="2861890"/>
            <a:ext cx="1447800" cy="609600"/>
          </a:xfrm>
          <a:prstGeom prst="flowChartMagneticDisk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Simulated trace file</a:t>
            </a:r>
            <a:endParaRPr lang="en-US" sz="1100" dirty="0"/>
          </a:p>
        </p:txBody>
      </p:sp>
      <p:sp>
        <p:nvSpPr>
          <p:cNvPr id="17" name="23 Flecha derecha"/>
          <p:cNvSpPr/>
          <p:nvPr/>
        </p:nvSpPr>
        <p:spPr>
          <a:xfrm>
            <a:off x="6400800" y="3044771"/>
            <a:ext cx="685800" cy="121919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C:\Users\Miguel\Dropbox\Curro\HPC\NEMO\Snapshots\Run2-Ideal-Stat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766890"/>
            <a:ext cx="3558530" cy="804756"/>
          </a:xfrm>
          <a:prstGeom prst="rect">
            <a:avLst/>
          </a:prstGeom>
          <a:noFill/>
        </p:spPr>
      </p:pic>
      <p:sp>
        <p:nvSpPr>
          <p:cNvPr id="19" name="29 Rectángulo"/>
          <p:cNvSpPr/>
          <p:nvPr/>
        </p:nvSpPr>
        <p:spPr>
          <a:xfrm>
            <a:off x="1600200" y="4309690"/>
            <a:ext cx="2362200" cy="27699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sz="1200" b="1" smtClean="0"/>
              <a:t>Trace visualization</a:t>
            </a:r>
            <a:endParaRPr lang="en-US" sz="1200" b="1"/>
          </a:p>
        </p:txBody>
      </p:sp>
      <p:sp>
        <p:nvSpPr>
          <p:cNvPr id="20" name="30 Rectángulo"/>
          <p:cNvSpPr/>
          <p:nvPr/>
        </p:nvSpPr>
        <p:spPr>
          <a:xfrm>
            <a:off x="5562600" y="5605090"/>
            <a:ext cx="3352800" cy="24622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sz="1000" smtClean="0"/>
              <a:t>DIMEMAS generated trace. Target = ideal machine</a:t>
            </a:r>
            <a:endParaRPr lang="en-US" sz="1000"/>
          </a:p>
        </p:txBody>
      </p:sp>
      <p:sp>
        <p:nvSpPr>
          <p:cNvPr id="21" name="31 Llamada con línea 1"/>
          <p:cNvSpPr/>
          <p:nvPr/>
        </p:nvSpPr>
        <p:spPr>
          <a:xfrm>
            <a:off x="2057400" y="6595690"/>
            <a:ext cx="1905000" cy="304800"/>
          </a:xfrm>
          <a:prstGeom prst="borderCallout1">
            <a:avLst>
              <a:gd name="adj1" fmla="val 6954"/>
              <a:gd name="adj2" fmla="val 41475"/>
              <a:gd name="adj3" fmla="val -128301"/>
              <a:gd name="adj4" fmla="val 4242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Blue regions = computation</a:t>
            </a:r>
            <a:endParaRPr lang="en-US" sz="1000" dirty="0"/>
          </a:p>
        </p:txBody>
      </p:sp>
      <p:sp>
        <p:nvSpPr>
          <p:cNvPr id="22" name="32 Llamada con línea 1"/>
          <p:cNvSpPr/>
          <p:nvPr/>
        </p:nvSpPr>
        <p:spPr>
          <a:xfrm>
            <a:off x="4114800" y="6595690"/>
            <a:ext cx="1752600" cy="304800"/>
          </a:xfrm>
          <a:prstGeom prst="borderCallout1">
            <a:avLst>
              <a:gd name="adj1" fmla="val 6954"/>
              <a:gd name="adj2" fmla="val 41475"/>
              <a:gd name="adj3" fmla="val -253811"/>
              <a:gd name="adj4" fmla="val 208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Yellow lines = comunication</a:t>
            </a:r>
            <a:endParaRPr lang="en-US" sz="1000"/>
          </a:p>
        </p:txBody>
      </p:sp>
      <p:sp>
        <p:nvSpPr>
          <p:cNvPr id="23" name="39 Flecha abajo"/>
          <p:cNvSpPr/>
          <p:nvPr/>
        </p:nvSpPr>
        <p:spPr>
          <a:xfrm>
            <a:off x="3657600" y="3547690"/>
            <a:ext cx="152400" cy="228600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40 Operación manual"/>
          <p:cNvSpPr/>
          <p:nvPr/>
        </p:nvSpPr>
        <p:spPr>
          <a:xfrm>
            <a:off x="7086600" y="3852490"/>
            <a:ext cx="1600200" cy="304800"/>
          </a:xfrm>
          <a:prstGeom prst="flowChartManualOperation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PARAVER</a:t>
            </a:r>
            <a:endParaRPr lang="en-US" sz="1200"/>
          </a:p>
        </p:txBody>
      </p:sp>
      <p:sp>
        <p:nvSpPr>
          <p:cNvPr id="25" name="41 Flecha abajo"/>
          <p:cNvSpPr/>
          <p:nvPr/>
        </p:nvSpPr>
        <p:spPr>
          <a:xfrm>
            <a:off x="7772400" y="4233490"/>
            <a:ext cx="152400" cy="228600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42 Flecha abajo"/>
          <p:cNvSpPr/>
          <p:nvPr/>
        </p:nvSpPr>
        <p:spPr>
          <a:xfrm>
            <a:off x="7772400" y="3547690"/>
            <a:ext cx="152400" cy="228600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6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Optimize coupling strategy between IFS and NEMO</a:t>
            </a:r>
          </a:p>
          <a:p>
            <a:pPr lvl="1"/>
            <a:r>
              <a:rPr lang="en-US" dirty="0" err="1"/>
              <a:t>Analysing</a:t>
            </a:r>
            <a:r>
              <a:rPr lang="en-US" dirty="0"/>
              <a:t> the coupling strategy between IFS and NEMO Aggregation of message and calculations (by default IFS passes variables to NEMO in several instances)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187624" y="2368450"/>
            <a:ext cx="6610350" cy="3733800"/>
            <a:chOff x="1259632" y="2213818"/>
            <a:chExt cx="6610350" cy="3733800"/>
          </a:xfrm>
        </p:grpSpPr>
        <p:pic>
          <p:nvPicPr>
            <p:cNvPr id="5" name="Picture 2" descr="E:\Documents\HPC\EC-Earth\Coupling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213818"/>
              <a:ext cx="6610350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167281" y="4292758"/>
              <a:ext cx="7232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  <a:r>
                <a:rPr lang="en-US" dirty="0" smtClean="0"/>
                <a:t>40%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87624" y="6174258"/>
            <a:ext cx="6610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Top: using default </a:t>
            </a:r>
            <a:r>
              <a:rPr lang="en-US" sz="1400" dirty="0" err="1" smtClean="0"/>
              <a:t>namcouple</a:t>
            </a:r>
            <a:r>
              <a:rPr lang="en-US" sz="1400" dirty="0" smtClean="0"/>
              <a:t> file</a:t>
            </a:r>
          </a:p>
          <a:p>
            <a:r>
              <a:rPr lang="en-US" sz="1400" dirty="0" smtClean="0"/>
              <a:t>Bottom: using an optimized </a:t>
            </a:r>
            <a:r>
              <a:rPr lang="en-US" sz="1400" dirty="0" err="1" smtClean="0"/>
              <a:t>namcouple</a:t>
            </a:r>
            <a:r>
              <a:rPr lang="en-US" sz="1400" dirty="0"/>
              <a:t> file (pack </a:t>
            </a:r>
            <a:r>
              <a:rPr lang="en-US" sz="1400" dirty="0" smtClean="0"/>
              <a:t>variable groups </a:t>
            </a:r>
            <a:r>
              <a:rPr lang="en-US" sz="1400" dirty="0"/>
              <a:t>with similar type of coupling </a:t>
            </a:r>
            <a:r>
              <a:rPr lang="en-US" sz="1400" dirty="0" smtClean="0"/>
              <a:t>together)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629123" y="300590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4 </a:t>
            </a:r>
            <a:r>
              <a:rPr lang="es-ES_tradnl" sz="1400" dirty="0" err="1" smtClean="0"/>
              <a:t>groups</a:t>
            </a:r>
            <a:r>
              <a:rPr lang="es-ES_tradnl" sz="1400" dirty="0" smtClean="0"/>
              <a:t> of variables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714167" y="4878114"/>
            <a:ext cx="1178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2 </a:t>
            </a:r>
            <a:r>
              <a:rPr lang="es-ES_tradnl" sz="1400" dirty="0" err="1" smtClean="0"/>
              <a:t>groups</a:t>
            </a:r>
            <a:r>
              <a:rPr lang="es-ES_tradnl" sz="1400" dirty="0" smtClean="0"/>
              <a:t> of variables</a:t>
            </a:r>
          </a:p>
        </p:txBody>
      </p:sp>
    </p:spTree>
    <p:extLst>
      <p:ext uri="{BB962C8B-B14F-4D97-AF65-F5344CB8AC3E}">
        <p14:creationId xmlns:p14="http://schemas.microsoft.com/office/powerpoint/2010/main" val="8323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Coupling</a:t>
            </a:r>
            <a:r>
              <a:rPr lang="es-ES_tradnl" dirty="0" smtClean="0"/>
              <a:t> in </a:t>
            </a:r>
            <a:r>
              <a:rPr lang="es-ES_tradnl" dirty="0" err="1" smtClean="0"/>
              <a:t>high</a:t>
            </a:r>
            <a:r>
              <a:rPr lang="es-ES_tradnl" dirty="0" smtClean="0"/>
              <a:t> </a:t>
            </a:r>
            <a:r>
              <a:rPr lang="es-ES_tradnl" dirty="0" err="1" smtClean="0"/>
              <a:t>resolution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9682"/>
            <a:ext cx="7288876" cy="20882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38251"/>
            <a:ext cx="7311190" cy="199990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44" y="1773961"/>
            <a:ext cx="856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128 </a:t>
            </a:r>
            <a:r>
              <a:rPr lang="es-ES_tradnl" sz="1100" dirty="0"/>
              <a:t>MPI </a:t>
            </a:r>
            <a:r>
              <a:rPr lang="es-ES_tradnl" sz="1100" dirty="0" err="1"/>
              <a:t>processes</a:t>
            </a:r>
            <a:r>
              <a:rPr lang="es-ES_tradnl" sz="1100" dirty="0"/>
              <a:t> </a:t>
            </a:r>
            <a:r>
              <a:rPr lang="es-ES_tradnl" sz="1100" dirty="0" err="1"/>
              <a:t>for</a:t>
            </a:r>
            <a:r>
              <a:rPr lang="es-ES_tradnl" sz="1100" dirty="0"/>
              <a:t> IFS</a:t>
            </a:r>
            <a:endParaRPr lang="es-ES_tradnl" sz="1100" dirty="0" smtClean="0"/>
          </a:p>
        </p:txBody>
      </p:sp>
      <p:sp>
        <p:nvSpPr>
          <p:cNvPr id="8" name="CuadroTexto 7"/>
          <p:cNvSpPr txBox="1"/>
          <p:nvPr/>
        </p:nvSpPr>
        <p:spPr>
          <a:xfrm>
            <a:off x="11788" y="3938120"/>
            <a:ext cx="856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/>
              <a:t>512 MPI </a:t>
            </a:r>
            <a:r>
              <a:rPr lang="es-ES_tradnl" sz="1100" dirty="0" err="1"/>
              <a:t>processes</a:t>
            </a:r>
            <a:r>
              <a:rPr lang="es-ES_tradnl" sz="1100" dirty="0"/>
              <a:t> </a:t>
            </a:r>
            <a:r>
              <a:rPr lang="es-ES_tradnl" sz="1100" dirty="0" err="1"/>
              <a:t>for</a:t>
            </a:r>
            <a:r>
              <a:rPr lang="es-ES_tradnl" sz="1100" dirty="0"/>
              <a:t> IFS</a:t>
            </a:r>
            <a:endParaRPr lang="es-ES_tradnl" sz="1100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5" y="5310161"/>
            <a:ext cx="8329365" cy="1491988"/>
          </a:xfrm>
        </p:spPr>
        <p:txBody>
          <a:bodyPr/>
          <a:lstStyle/>
          <a:p>
            <a:r>
              <a:rPr lang="en-US" dirty="0" smtClean="0"/>
              <a:t>Different traces to see the impact when scaling the number of cores</a:t>
            </a:r>
          </a:p>
          <a:p>
            <a:pPr lvl="1"/>
            <a:r>
              <a:rPr lang="en-US" dirty="0" smtClean="0"/>
              <a:t>We can see with more cores the coupler phase is not scaling and takes longer to complete</a:t>
            </a:r>
          </a:p>
        </p:txBody>
      </p:sp>
    </p:spTree>
    <p:extLst>
      <p:ext uri="{BB962C8B-B14F-4D97-AF65-F5344CB8AC3E}">
        <p14:creationId xmlns:p14="http://schemas.microsoft.com/office/powerpoint/2010/main" val="3214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Optimizing</a:t>
            </a:r>
            <a:r>
              <a:rPr lang="es-ES_tradnl" dirty="0" smtClean="0"/>
              <a:t> </a:t>
            </a:r>
            <a:r>
              <a:rPr lang="es-ES_tradnl" dirty="0" err="1" smtClean="0"/>
              <a:t>coupling</a:t>
            </a:r>
            <a:r>
              <a:rPr lang="es-ES_tradnl" dirty="0" smtClean="0"/>
              <a:t> in </a:t>
            </a:r>
            <a:r>
              <a:rPr lang="es-ES_tradnl" dirty="0" err="1" smtClean="0"/>
              <a:t>high</a:t>
            </a:r>
            <a:r>
              <a:rPr lang="es-ES_tradnl" dirty="0" smtClean="0"/>
              <a:t> </a:t>
            </a:r>
            <a:r>
              <a:rPr lang="es-ES_tradnl" dirty="0" err="1" smtClean="0"/>
              <a:t>resolution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95535" y="4446065"/>
            <a:ext cx="8329365" cy="2059509"/>
          </a:xfrm>
        </p:spPr>
        <p:txBody>
          <a:bodyPr/>
          <a:lstStyle/>
          <a:p>
            <a:r>
              <a:rPr lang="es-ES_tradnl" dirty="0" err="1"/>
              <a:t>O</a:t>
            </a:r>
            <a:r>
              <a:rPr lang="es-ES_tradnl" dirty="0" err="1" smtClean="0"/>
              <a:t>ption</a:t>
            </a:r>
            <a:r>
              <a:rPr lang="es-ES_tradnl" dirty="0" smtClean="0"/>
              <a:t> </a:t>
            </a:r>
            <a:r>
              <a:rPr lang="es-ES_tradnl" dirty="0" err="1"/>
              <a:t>for</a:t>
            </a:r>
            <a:r>
              <a:rPr lang="es-ES_tradnl" dirty="0"/>
              <a:t> CONSERV </a:t>
            </a:r>
            <a:r>
              <a:rPr lang="es-ES_tradnl" dirty="0" err="1" smtClean="0"/>
              <a:t>operation</a:t>
            </a:r>
            <a:r>
              <a:rPr lang="es-ES_tradnl" dirty="0" smtClean="0"/>
              <a:t> has </a:t>
            </a:r>
            <a:r>
              <a:rPr lang="es-ES_tradnl" dirty="0" err="1" smtClean="0"/>
              <a:t>two</a:t>
            </a:r>
            <a:r>
              <a:rPr lang="es-ES_tradnl" dirty="0" smtClean="0"/>
              <a:t> </a:t>
            </a:r>
            <a:r>
              <a:rPr lang="es-ES_tradnl" dirty="0" err="1" smtClean="0"/>
              <a:t>implementations</a:t>
            </a:r>
            <a:endParaRPr lang="es-ES_tradnl" dirty="0"/>
          </a:p>
          <a:p>
            <a:pPr lvl="1"/>
            <a:r>
              <a:rPr lang="en-GB" dirty="0"/>
              <a:t>communications all-to-one/one-to-all using </a:t>
            </a:r>
            <a:r>
              <a:rPr lang="en-GB" dirty="0" err="1" smtClean="0"/>
              <a:t>MPI_send</a:t>
            </a:r>
            <a:r>
              <a:rPr lang="en-GB" dirty="0" smtClean="0"/>
              <a:t>/</a:t>
            </a:r>
            <a:r>
              <a:rPr lang="en-GB" dirty="0" err="1" smtClean="0"/>
              <a:t>MPI_irecv</a:t>
            </a:r>
            <a:endParaRPr lang="en-GB" dirty="0" smtClean="0"/>
          </a:p>
          <a:p>
            <a:pPr lvl="1"/>
            <a:r>
              <a:rPr lang="en-GB" dirty="0"/>
              <a:t>collective and non-blocking communications </a:t>
            </a:r>
            <a:r>
              <a:rPr lang="en-GB" dirty="0" err="1"/>
              <a:t>MPI_igather</a:t>
            </a:r>
            <a:r>
              <a:rPr lang="en-GB" dirty="0"/>
              <a:t>/</a:t>
            </a:r>
            <a:r>
              <a:rPr lang="en-GB" dirty="0" err="1"/>
              <a:t>MPI_iscatter</a:t>
            </a:r>
            <a:endParaRPr lang="es-ES_tradnl" dirty="0"/>
          </a:p>
        </p:txBody>
      </p:sp>
      <p:pic>
        <p:nvPicPr>
          <p:cNvPr id="5" name="Imagen 4" descr="C:\Users\MarioCésar\Downloads\MPI_call_opt_enabled_namcouple@EC-EARTH3.2b.No-Rad+Rad_v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33698"/>
            <a:ext cx="85689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80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144432"/>
            <a:ext cx="6407372" cy="696944"/>
          </a:xfrm>
        </p:spPr>
        <p:txBody>
          <a:bodyPr/>
          <a:lstStyle/>
          <a:p>
            <a:r>
              <a:rPr lang="es-ES_tradnl" dirty="0" err="1" smtClean="0"/>
              <a:t>E</a:t>
            </a:r>
            <a:r>
              <a:rPr lang="es-ES_tradnl" smtClean="0"/>
              <a:t>xclude</a:t>
            </a:r>
            <a:r>
              <a:rPr lang="es-ES_tradnl" dirty="0" smtClean="0"/>
              <a:t> </a:t>
            </a:r>
            <a:r>
              <a:rPr lang="es-ES_tradnl" dirty="0" err="1"/>
              <a:t>land-only</a:t>
            </a:r>
            <a:r>
              <a:rPr lang="es-ES_tradnl" dirty="0"/>
              <a:t> </a:t>
            </a:r>
            <a:r>
              <a:rPr lang="es-ES_tradnl" dirty="0" err="1"/>
              <a:t>processes</a:t>
            </a:r>
            <a:r>
              <a:rPr lang="es-ES_tradnl" dirty="0"/>
              <a:t> in NEMO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5" y="985391"/>
            <a:ext cx="8568953" cy="5520184"/>
          </a:xfrm>
        </p:spPr>
        <p:txBody>
          <a:bodyPr/>
          <a:lstStyle/>
          <a:p>
            <a:r>
              <a:rPr lang="es-ES_tradnl" dirty="0" err="1" smtClean="0"/>
              <a:t>ELPiN</a:t>
            </a:r>
            <a:r>
              <a:rPr lang="es-ES_tradnl" dirty="0" smtClean="0"/>
              <a:t>: A </a:t>
            </a:r>
            <a:r>
              <a:rPr lang="es-ES_tradnl" dirty="0" err="1"/>
              <a:t>tool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allows</a:t>
            </a:r>
            <a:r>
              <a:rPr lang="es-ES_tradnl" dirty="0"/>
              <a:t> </a:t>
            </a:r>
            <a:r>
              <a:rPr lang="es-ES_tradnl" dirty="0" err="1"/>
              <a:t>finding</a:t>
            </a:r>
            <a:r>
              <a:rPr lang="es-ES_tradnl" dirty="0"/>
              <a:t> </a:t>
            </a:r>
            <a:r>
              <a:rPr lang="es-ES_tradnl" dirty="0" err="1"/>
              <a:t>adequate</a:t>
            </a:r>
            <a:r>
              <a:rPr lang="es-ES_tradnl" dirty="0"/>
              <a:t> </a:t>
            </a:r>
            <a:r>
              <a:rPr lang="es-ES_tradnl" dirty="0" err="1"/>
              <a:t>namelist</a:t>
            </a:r>
            <a:r>
              <a:rPr lang="es-ES_tradnl" dirty="0"/>
              <a:t> </a:t>
            </a:r>
            <a:r>
              <a:rPr lang="es-ES_tradnl" dirty="0" err="1"/>
              <a:t>parameters</a:t>
            </a:r>
            <a:r>
              <a:rPr lang="es-ES_tradnl" dirty="0"/>
              <a:t> to </a:t>
            </a:r>
            <a:r>
              <a:rPr lang="es-ES_tradnl" dirty="0" err="1"/>
              <a:t>exclude</a:t>
            </a:r>
            <a:r>
              <a:rPr lang="es-ES_tradnl" dirty="0"/>
              <a:t> </a:t>
            </a:r>
            <a:r>
              <a:rPr lang="es-ES_tradnl" dirty="0" err="1"/>
              <a:t>land-only</a:t>
            </a:r>
            <a:r>
              <a:rPr lang="es-ES_tradnl" dirty="0"/>
              <a:t> </a:t>
            </a:r>
            <a:r>
              <a:rPr lang="es-ES_tradnl" dirty="0" err="1"/>
              <a:t>processes</a:t>
            </a:r>
            <a:r>
              <a:rPr lang="es-ES_tradnl" dirty="0"/>
              <a:t> in NEMO </a:t>
            </a:r>
            <a:r>
              <a:rPr lang="es-ES_tradnl" dirty="0" err="1" smtClean="0"/>
              <a:t>simulations</a:t>
            </a:r>
            <a:endParaRPr lang="es-ES_tradnl" dirty="0" smtClean="0"/>
          </a:p>
          <a:p>
            <a:r>
              <a:rPr lang="es-ES_tradnl" dirty="0"/>
              <a:t>NEMO </a:t>
            </a:r>
            <a:r>
              <a:rPr lang="es-ES_tradnl" dirty="0" err="1"/>
              <a:t>decomposes</a:t>
            </a:r>
            <a:r>
              <a:rPr lang="es-ES_tradnl" dirty="0"/>
              <a:t> </a:t>
            </a:r>
            <a:r>
              <a:rPr lang="es-ES_tradnl" dirty="0" err="1"/>
              <a:t>automatically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 smtClean="0"/>
              <a:t>domain</a:t>
            </a:r>
            <a:endParaRPr lang="es-ES_tradnl" dirty="0" smtClean="0"/>
          </a:p>
          <a:p>
            <a:pPr lvl="1"/>
            <a:r>
              <a:rPr lang="es-ES_tradnl" dirty="0" smtClean="0"/>
              <a:t>Computes </a:t>
            </a:r>
            <a:r>
              <a:rPr lang="es-ES_tradnl" dirty="0"/>
              <a:t>and </a:t>
            </a:r>
            <a:r>
              <a:rPr lang="es-ES_tradnl" dirty="0" err="1"/>
              <a:t>communicates</a:t>
            </a:r>
            <a:r>
              <a:rPr lang="es-ES_tradnl" dirty="0"/>
              <a:t> in </a:t>
            </a:r>
            <a:r>
              <a:rPr lang="es-ES_tradnl" dirty="0" err="1"/>
              <a:t>land-only</a:t>
            </a:r>
            <a:r>
              <a:rPr lang="es-ES_tradnl" dirty="0"/>
              <a:t> </a:t>
            </a:r>
            <a:r>
              <a:rPr lang="es-ES_tradnl" dirty="0" err="1"/>
              <a:t>processes</a:t>
            </a:r>
            <a:r>
              <a:rPr lang="es-ES_tradnl" dirty="0"/>
              <a:t> and </a:t>
            </a:r>
            <a:r>
              <a:rPr lang="es-ES_tradnl" dirty="0" err="1"/>
              <a:t>then</a:t>
            </a:r>
            <a:r>
              <a:rPr lang="es-ES_tradnl" dirty="0"/>
              <a:t> </a:t>
            </a:r>
            <a:r>
              <a:rPr lang="es-ES_tradnl" dirty="0" err="1"/>
              <a:t>discards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 smtClean="0"/>
              <a:t>result</a:t>
            </a:r>
            <a:endParaRPr lang="en-US" dirty="0" smtClean="0"/>
          </a:p>
          <a:p>
            <a:r>
              <a:rPr lang="es-ES" dirty="0" err="1" smtClean="0"/>
              <a:t>Currently</a:t>
            </a:r>
            <a:r>
              <a:rPr lang="es-ES" dirty="0" smtClean="0"/>
              <a:t> </a:t>
            </a:r>
            <a:r>
              <a:rPr lang="es-ES" dirty="0" err="1" smtClean="0"/>
              <a:t>performing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evaluation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r>
              <a:rPr lang="es-ES" dirty="0" smtClean="0"/>
              <a:t> </a:t>
            </a:r>
            <a:r>
              <a:rPr lang="es-ES" dirty="0" err="1" smtClean="0"/>
              <a:t>produced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9" y="3767911"/>
            <a:ext cx="4404951" cy="3115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4408898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ORCA025 </a:t>
            </a:r>
            <a:r>
              <a:rPr lang="en-US" dirty="0"/>
              <a:t>domain decomposed </a:t>
            </a:r>
            <a:r>
              <a:rPr lang="en-US" dirty="0" smtClean="0"/>
              <a:t>in </a:t>
            </a:r>
            <a:r>
              <a:rPr lang="en-US" dirty="0"/>
              <a:t>1287 </a:t>
            </a:r>
            <a:r>
              <a:rPr lang="en-US" dirty="0" smtClean="0"/>
              <a:t>sub-domains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312 are land-only and therefore </a:t>
            </a:r>
            <a:r>
              <a:rPr lang="en-US" dirty="0" smtClean="0"/>
              <a:t>removed (24</a:t>
            </a:r>
            <a:r>
              <a:rPr lang="en-US" dirty="0"/>
              <a:t>% of the total </a:t>
            </a:r>
            <a:r>
              <a:rPr lang="en-US" dirty="0" smtClean="0"/>
              <a:t>grid</a:t>
            </a:r>
            <a:r>
              <a:rPr lang="es-E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09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EC-Earth in </a:t>
            </a:r>
            <a:r>
              <a:rPr lang="en-US" dirty="0" err="1" smtClean="0"/>
              <a:t>ThunderX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One of the Mont-Blanc mini-clusters. </a:t>
            </a:r>
          </a:p>
          <a:p>
            <a:pPr lvl="1"/>
            <a:r>
              <a:rPr lang="en-US" dirty="0" smtClean="0"/>
              <a:t>Small clusters including ARMv8 (64 bit) platforms.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4 nodes devoted to computation, each equipped with:</a:t>
            </a:r>
          </a:p>
          <a:p>
            <a:pPr lvl="1"/>
            <a:r>
              <a:rPr lang="en-US" dirty="0" smtClean="0"/>
              <a:t>2x sockets Cavium </a:t>
            </a:r>
            <a:r>
              <a:rPr lang="en-US" dirty="0" err="1" smtClean="0"/>
              <a:t>ThunderX</a:t>
            </a:r>
            <a:endParaRPr lang="en-US" dirty="0" smtClean="0"/>
          </a:p>
          <a:p>
            <a:pPr lvl="2"/>
            <a:r>
              <a:rPr lang="en-US" dirty="0" smtClean="0"/>
              <a:t>48x ARMv8-A cores each (i.e. 96 cores with shared mem each node) @ 1.8 GHz</a:t>
            </a:r>
          </a:p>
          <a:p>
            <a:pPr lvl="1"/>
            <a:r>
              <a:rPr lang="en-US" dirty="0" smtClean="0"/>
              <a:t>128 GB memory</a:t>
            </a:r>
          </a:p>
          <a:p>
            <a:pPr lvl="1"/>
            <a:r>
              <a:rPr lang="en-US" dirty="0" smtClean="0"/>
              <a:t>2x 10GbE (data network)</a:t>
            </a:r>
          </a:p>
          <a:p>
            <a:pPr lvl="1"/>
            <a:r>
              <a:rPr lang="en-US" dirty="0" smtClean="0"/>
              <a:t>1x 40GbE (not connected)</a:t>
            </a:r>
          </a:p>
          <a:p>
            <a:pPr lvl="1"/>
            <a:r>
              <a:rPr lang="en-US" dirty="0" smtClean="0"/>
              <a:t>1x 128GB SSD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52" y="4393478"/>
            <a:ext cx="3578136" cy="236157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37" y="5238153"/>
            <a:ext cx="3194366" cy="1500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1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EC-Earth in </a:t>
            </a:r>
            <a:r>
              <a:rPr lang="en-US" dirty="0" err="1"/>
              <a:t>ThunderX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EC-Earth 3.2 </a:t>
            </a:r>
            <a:r>
              <a:rPr lang="en-US" dirty="0" smtClean="0"/>
              <a:t>built with:</a:t>
            </a:r>
            <a:endParaRPr lang="en-US" dirty="0"/>
          </a:p>
          <a:p>
            <a:pPr lvl="1"/>
            <a:r>
              <a:rPr lang="en-US" dirty="0"/>
              <a:t>GCC 4.8.4, SZIP 2.1, OPENMPI 1.10.2, NETCDF 4.4.0, HDF5 1.8.17, LAPACK 3.6.0</a:t>
            </a:r>
          </a:p>
          <a:p>
            <a:pPr lvl="1"/>
            <a:r>
              <a:rPr lang="en-US" dirty="0"/>
              <a:t>T255L91-ORCA1 configuration</a:t>
            </a:r>
          </a:p>
          <a:p>
            <a:endParaRPr lang="en-US" dirty="0" smtClean="0"/>
          </a:p>
          <a:p>
            <a:r>
              <a:rPr lang="en-US" dirty="0" smtClean="0"/>
              <a:t>Successful run of one month of simulation (output included)</a:t>
            </a:r>
          </a:p>
          <a:p>
            <a:endParaRPr lang="en-US" dirty="0"/>
          </a:p>
          <a:p>
            <a:r>
              <a:rPr lang="en-US" dirty="0" smtClean="0"/>
              <a:t>First execution times needs to be improved </a:t>
            </a:r>
          </a:p>
          <a:p>
            <a:pPr lvl="1"/>
            <a:r>
              <a:rPr lang="en-US" dirty="0" smtClean="0"/>
              <a:t>10.508 seconds using 258 cores (128 IFS, 128 NEMO, 1 XIOS, 1 runoff)</a:t>
            </a:r>
          </a:p>
          <a:p>
            <a:pPr lvl="1"/>
            <a:r>
              <a:rPr lang="en-US" dirty="0" smtClean="0"/>
              <a:t>923 seconds using the same number of cores in MN3</a:t>
            </a:r>
          </a:p>
          <a:p>
            <a:pPr lvl="1"/>
            <a:r>
              <a:rPr lang="en-US" dirty="0" smtClean="0"/>
              <a:t>Work required to improve these numbers</a:t>
            </a:r>
          </a:p>
        </p:txBody>
      </p:sp>
    </p:spTree>
    <p:extLst>
      <p:ext uri="{BB962C8B-B14F-4D97-AF65-F5344CB8AC3E}">
        <p14:creationId xmlns:p14="http://schemas.microsoft.com/office/powerpoint/2010/main" val="21905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C_PPT_templat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BSC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SC_PPT_template" id="{94CB718F-9482-4772-8330-AF2E13FDACFA}" vid="{F244179F-E9AC-43E5-931B-BAECACC379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BSC_PPT_template</Template>
  <TotalTime>810</TotalTime>
  <Words>573</Words>
  <Application>Microsoft Macintosh PowerPoint</Application>
  <PresentationFormat>Personalizado</PresentationFormat>
  <Paragraphs>99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DejaVu Sans</vt:lpstr>
      <vt:lpstr>MS PGothic</vt:lpstr>
      <vt:lpstr>ＭＳ Ｐゴシック</vt:lpstr>
      <vt:lpstr>BSC_PPT_template</vt:lpstr>
      <vt:lpstr>Presentación de PowerPoint</vt:lpstr>
      <vt:lpstr>Presentación de PowerPoint</vt:lpstr>
      <vt:lpstr>BSC Performance tools</vt:lpstr>
      <vt:lpstr>Performance analysis</vt:lpstr>
      <vt:lpstr>Coupling in high resolution</vt:lpstr>
      <vt:lpstr>Optimizing coupling in high resolution</vt:lpstr>
      <vt:lpstr>Exclude land-only processes in NEMO</vt:lpstr>
      <vt:lpstr>EC-Earth in ThunderX</vt:lpstr>
      <vt:lpstr>EC-Earth in ThunderX</vt:lpstr>
      <vt:lpstr>OmpSs programming model</vt:lpstr>
      <vt:lpstr>Presentación de PowerPoint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Serradell</dc:creator>
  <cp:lastModifiedBy>Kim Serradell</cp:lastModifiedBy>
  <cp:revision>40</cp:revision>
  <dcterms:created xsi:type="dcterms:W3CDTF">2016-10-05T09:43:57Z</dcterms:created>
  <dcterms:modified xsi:type="dcterms:W3CDTF">2016-10-25T08:34:54Z</dcterms:modified>
</cp:coreProperties>
</file>