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86" r:id="rId3"/>
    <p:sldId id="302" r:id="rId4"/>
    <p:sldId id="301" r:id="rId5"/>
    <p:sldId id="266" r:id="rId6"/>
    <p:sldId id="285" r:id="rId7"/>
    <p:sldId id="291" r:id="rId8"/>
    <p:sldId id="270" r:id="rId9"/>
    <p:sldId id="293" r:id="rId10"/>
    <p:sldId id="295" r:id="rId11"/>
    <p:sldId id="282" r:id="rId12"/>
    <p:sldId id="297" r:id="rId13"/>
    <p:sldId id="299" r:id="rId14"/>
    <p:sldId id="304" r:id="rId15"/>
    <p:sldId id="305" r:id="rId16"/>
    <p:sldId id="277" r:id="rId17"/>
    <p:sldId id="30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8BF5D9"/>
    <a:srgbClr val="0000FF"/>
    <a:srgbClr val="FFD1D1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96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boxsrv\drodrig1\Documents\Doctorado\Presentations\fairmode\Data_plo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boxsrv\drodrig1\Documents\Doctorado\Presentations\fairmode\Data_plo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vboxsrv\drodrig1\Documents\Doctorado\Presentations\fairmode\Data_plo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vboxsrv\experiments\MICRO_aimsun_PL\camp_nou_Jaime\test_15\Segment_HERMES_PL_resutls_PM_NOx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vboxsrv\drodrig1\Documents\Doctorado\Presentations\fairmode\EF_Resul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sz="1200" dirty="0"/>
              <a:t>Superblocks Scenario:</a:t>
            </a:r>
          </a:p>
          <a:p>
            <a:pPr>
              <a:defRPr sz="1200"/>
            </a:pPr>
            <a:r>
              <a:rPr lang="en-GB" sz="1200" b="1" i="0" u="none" strike="noStrike" baseline="0" dirty="0" smtClean="0">
                <a:effectLst/>
              </a:rPr>
              <a:t>Hourly flow</a:t>
            </a:r>
            <a:r>
              <a:rPr lang="en-GB" sz="1200" dirty="0" smtClean="0"/>
              <a:t> </a:t>
            </a:r>
            <a:r>
              <a:rPr lang="en-GB" sz="1200" dirty="0"/>
              <a:t>and NOx for principal roads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497025371828522"/>
          <c:y val="0.19066989507667473"/>
          <c:w val="0.69528193350831136"/>
          <c:h val="0.54425883205277303"/>
        </c:manualLayout>
      </c:layout>
      <c:barChart>
        <c:barDir val="col"/>
        <c:grouping val="clustered"/>
        <c:varyColors val="0"/>
        <c:ser>
          <c:idx val="0"/>
          <c:order val="0"/>
          <c:tx>
            <c:v>AADT Base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Sheet1!$C$6:$C$10</c:f>
              <c:strCache>
                <c:ptCount val="5"/>
                <c:pt idx="0">
                  <c:v>València</c:v>
                </c:pt>
                <c:pt idx="1">
                  <c:v>C. Cent</c:v>
                </c:pt>
                <c:pt idx="2">
                  <c:v>Viladomat</c:v>
                </c:pt>
                <c:pt idx="3">
                  <c:v>GV (pl. españa)</c:v>
                </c:pt>
                <c:pt idx="4">
                  <c:v>Pere IV</c:v>
                </c:pt>
              </c:strCache>
            </c:strRef>
          </c:cat>
          <c:val>
            <c:numRef>
              <c:f>Sheet1!$D$6:$D$10</c:f>
              <c:numCache>
                <c:formatCode>_-* #,##0_-;\-* #,##0_-;_-* "-"??_-;_-@_-</c:formatCode>
                <c:ptCount val="5"/>
                <c:pt idx="0">
                  <c:v>1884.1266046120002</c:v>
                </c:pt>
                <c:pt idx="1">
                  <c:v>868.58983660400008</c:v>
                </c:pt>
                <c:pt idx="2">
                  <c:v>374.99886188800002</c:v>
                </c:pt>
                <c:pt idx="3">
                  <c:v>3254.8010890640003</c:v>
                </c:pt>
                <c:pt idx="4">
                  <c:v>1110.755314172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20-4E92-91BF-C7A4D332BC89}"/>
            </c:ext>
          </c:extLst>
        </c:ser>
        <c:ser>
          <c:idx val="1"/>
          <c:order val="1"/>
          <c:tx>
            <c:v>AADT Superblocks</c:v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Sheet1!$C$6:$C$10</c:f>
              <c:strCache>
                <c:ptCount val="5"/>
                <c:pt idx="0">
                  <c:v>València</c:v>
                </c:pt>
                <c:pt idx="1">
                  <c:v>C. Cent</c:v>
                </c:pt>
                <c:pt idx="2">
                  <c:v>Viladomat</c:v>
                </c:pt>
                <c:pt idx="3">
                  <c:v>GV (pl. españa)</c:v>
                </c:pt>
                <c:pt idx="4">
                  <c:v>Pere IV</c:v>
                </c:pt>
              </c:strCache>
            </c:strRef>
          </c:cat>
          <c:val>
            <c:numRef>
              <c:f>Sheet1!$E$6:$E$10</c:f>
              <c:numCache>
                <c:formatCode>_-* #,##0_-;\-* #,##0_-;_-* "-"??_-;_-@_-</c:formatCode>
                <c:ptCount val="5"/>
                <c:pt idx="0">
                  <c:v>2082.5464724400003</c:v>
                </c:pt>
                <c:pt idx="1">
                  <c:v>363.63138957600006</c:v>
                </c:pt>
                <c:pt idx="2">
                  <c:v>517.21999019600003</c:v>
                </c:pt>
                <c:pt idx="3">
                  <c:v>3501.5007831160001</c:v>
                </c:pt>
                <c:pt idx="4">
                  <c:v>647.81819737600006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20-4E92-91BF-C7A4D332B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7082240"/>
        <c:axId val="367082568"/>
      </c:barChart>
      <c:barChart>
        <c:barDir val="col"/>
        <c:grouping val="clustered"/>
        <c:varyColors val="0"/>
        <c:ser>
          <c:idx val="2"/>
          <c:order val="2"/>
          <c:tx>
            <c:strRef>
              <c:f>Sheet1!$H$5</c:f>
              <c:strCache>
                <c:ptCount val="1"/>
                <c:pt idx="0">
                  <c:v>NOx base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accent5">
                  <a:lumMod val="75000"/>
                </a:schemeClr>
              </a:bgClr>
            </a:pattFill>
            <a:ln>
              <a:solidFill>
                <a:schemeClr val="bg2">
                  <a:lumMod val="5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Sheet1!$H$6:$H$10</c:f>
              <c:numCache>
                <c:formatCode>_-* #,##0.0_-;\-* #,##0.0_-;_-* "-"??_-;_-@_-</c:formatCode>
                <c:ptCount val="5"/>
                <c:pt idx="0">
                  <c:v>1.6</c:v>
                </c:pt>
                <c:pt idx="1">
                  <c:v>0.7</c:v>
                </c:pt>
                <c:pt idx="2" formatCode="_(* #,##0.00_);_(* \(#,##0.00\);_(* &quot;-&quot;??_);_(@_)">
                  <c:v>0.14000000000000001</c:v>
                </c:pt>
                <c:pt idx="3">
                  <c:v>4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20-4E92-91BF-C7A4D332BC89}"/>
            </c:ext>
          </c:extLst>
        </c:ser>
        <c:ser>
          <c:idx val="3"/>
          <c:order val="3"/>
          <c:tx>
            <c:strRef>
              <c:f>Sheet1!$I$5</c:f>
              <c:strCache>
                <c:ptCount val="1"/>
                <c:pt idx="0">
                  <c:v>NOx Superblocks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accent2">
                  <a:lumMod val="50000"/>
                </a:schemeClr>
              </a:bgClr>
            </a:patt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Sheet1!$I$6:$I$10</c:f>
              <c:numCache>
                <c:formatCode>_-* #,##0.0_-;\-* #,##0.0_-;_-* "-"??_-;_-@_-</c:formatCode>
                <c:ptCount val="5"/>
                <c:pt idx="0">
                  <c:v>2</c:v>
                </c:pt>
                <c:pt idx="1">
                  <c:v>0.08</c:v>
                </c:pt>
                <c:pt idx="2">
                  <c:v>0.4</c:v>
                </c:pt>
                <c:pt idx="3">
                  <c:v>4.5999999999999996</c:v>
                </c:pt>
                <c:pt idx="4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20-4E92-91BF-C7A4D332B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495856904"/>
        <c:axId val="495847720"/>
      </c:barChart>
      <c:catAx>
        <c:axId val="36708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082568"/>
        <c:crosses val="autoZero"/>
        <c:auto val="1"/>
        <c:lblAlgn val="ctr"/>
        <c:lblOffset val="100"/>
        <c:noMultiLvlLbl val="0"/>
      </c:catAx>
      <c:valAx>
        <c:axId val="367082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nº Vehicles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082240"/>
        <c:crosses val="autoZero"/>
        <c:crossBetween val="between"/>
      </c:valAx>
      <c:valAx>
        <c:axId val="495847720"/>
        <c:scaling>
          <c:orientation val="minMax"/>
          <c:max val="7"/>
        </c:scaling>
        <c:delete val="0"/>
        <c:axPos val="r"/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856904"/>
        <c:crosses val="max"/>
        <c:crossBetween val="between"/>
      </c:valAx>
      <c:catAx>
        <c:axId val="495856904"/>
        <c:scaling>
          <c:orientation val="minMax"/>
        </c:scaling>
        <c:delete val="1"/>
        <c:axPos val="b"/>
        <c:majorTickMark val="none"/>
        <c:minorTickMark val="none"/>
        <c:tickLblPos val="nextTo"/>
        <c:crossAx val="495847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68766404199475"/>
          <c:w val="1"/>
          <c:h val="0.112818791052133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sz="1200" dirty="0"/>
              <a:t>Tram Scenario:</a:t>
            </a:r>
          </a:p>
          <a:p>
            <a:pPr>
              <a:defRPr sz="1200"/>
            </a:pPr>
            <a:r>
              <a:rPr lang="en-GB" sz="1200" b="1" i="0" u="none" strike="noStrike" baseline="0" dirty="0" smtClean="0">
                <a:effectLst/>
              </a:rPr>
              <a:t>Hourly flow</a:t>
            </a:r>
            <a:r>
              <a:rPr lang="en-GB" sz="1200" dirty="0" smtClean="0"/>
              <a:t> </a:t>
            </a:r>
            <a:r>
              <a:rPr lang="en-GB" sz="1200" dirty="0"/>
              <a:t>and NOx for principal roads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497025371828522"/>
          <c:y val="0.18572327044025158"/>
          <c:w val="0.72400437445319332"/>
          <c:h val="0.619639726637943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Sheet1!$C$15</c:f>
              <c:strCache>
                <c:ptCount val="1"/>
                <c:pt idx="0">
                  <c:v>AADT Base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Sheet1!$A$16:$A$20</c:f>
              <c:strCache>
                <c:ptCount val="5"/>
                <c:pt idx="0">
                  <c:v>Diagonal Central</c:v>
                </c:pt>
                <c:pt idx="1">
                  <c:v>Diagonal Lateral out</c:v>
                </c:pt>
                <c:pt idx="2">
                  <c:v>Diagonal Lateral in</c:v>
                </c:pt>
                <c:pt idx="3">
                  <c:v>GV (Tetuan)</c:v>
                </c:pt>
                <c:pt idx="4">
                  <c:v>Ronda de dalt</c:v>
                </c:pt>
              </c:strCache>
            </c:strRef>
          </c:cat>
          <c:val>
            <c:numRef>
              <c:f>Sheet1!$C$16:$C$20</c:f>
              <c:numCache>
                <c:formatCode>_-* #,##0_-;\-* #,##0_-;_-* "-"??_-;_-@_-</c:formatCode>
                <c:ptCount val="5"/>
                <c:pt idx="0">
                  <c:v>2554.4881600000003</c:v>
                </c:pt>
                <c:pt idx="1">
                  <c:v>627.95705193200001</c:v>
                </c:pt>
                <c:pt idx="2">
                  <c:v>429.09014867600001</c:v>
                </c:pt>
                <c:pt idx="3">
                  <c:v>3542.9473535120005</c:v>
                </c:pt>
                <c:pt idx="4">
                  <c:v>7926.768347092001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3-4E9B-839E-0F7AAEFB6D25}"/>
            </c:ext>
          </c:extLst>
        </c:ser>
        <c:ser>
          <c:idx val="1"/>
          <c:order val="1"/>
          <c:tx>
            <c:strRef>
              <c:f>Sheet1!$D$15</c:f>
              <c:strCache>
                <c:ptCount val="1"/>
                <c:pt idx="0">
                  <c:v>AADT Tram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9525">
              <a:solidFill>
                <a:schemeClr val="accent2">
                  <a:lumMod val="75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Sheet1!$A$16:$A$20</c:f>
              <c:strCache>
                <c:ptCount val="5"/>
                <c:pt idx="0">
                  <c:v>Diagonal Central</c:v>
                </c:pt>
                <c:pt idx="1">
                  <c:v>Diagonal Lateral out</c:v>
                </c:pt>
                <c:pt idx="2">
                  <c:v>Diagonal Lateral in</c:v>
                </c:pt>
                <c:pt idx="3">
                  <c:v>GV (Tetuan)</c:v>
                </c:pt>
                <c:pt idx="4">
                  <c:v>Ronda de dalt</c:v>
                </c:pt>
              </c:strCache>
            </c:strRef>
          </c:cat>
          <c:val>
            <c:numRef>
              <c:f>Sheet1!$D$16:$D$20</c:f>
              <c:numCache>
                <c:formatCode>_-* #,##0_-;\-* #,##0_-;_-* "-"??_-;_-@_-</c:formatCode>
                <c:ptCount val="5"/>
                <c:pt idx="0">
                  <c:v>0</c:v>
                </c:pt>
                <c:pt idx="1">
                  <c:v>1466.0207550240002</c:v>
                </c:pt>
                <c:pt idx="2">
                  <c:v>1037.8246772040002</c:v>
                </c:pt>
                <c:pt idx="3">
                  <c:v>3701.9642414720001</c:v>
                </c:pt>
                <c:pt idx="4">
                  <c:v>7982.2646023680009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93-4E9B-839E-0F7AAEFB6D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7082240"/>
        <c:axId val="367082568"/>
      </c:barChart>
      <c:barChart>
        <c:barDir val="col"/>
        <c:grouping val="clustered"/>
        <c:varyColors val="0"/>
        <c:ser>
          <c:idx val="2"/>
          <c:order val="2"/>
          <c:tx>
            <c:strRef>
              <c:f>Sheet1!$F$15</c:f>
              <c:strCache>
                <c:ptCount val="1"/>
                <c:pt idx="0">
                  <c:v>Nox base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accent5">
                  <a:lumMod val="75000"/>
                </a:schemeClr>
              </a:bgClr>
            </a:pattFill>
            <a:ln>
              <a:solidFill>
                <a:schemeClr val="bg2">
                  <a:lumMod val="5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Sheet1!$F$16:$F$20</c:f>
              <c:numCache>
                <c:formatCode>General</c:formatCode>
                <c:ptCount val="5"/>
                <c:pt idx="0">
                  <c:v>2.7</c:v>
                </c:pt>
                <c:pt idx="1">
                  <c:v>0.8</c:v>
                </c:pt>
                <c:pt idx="2">
                  <c:v>0.1</c:v>
                </c:pt>
                <c:pt idx="3">
                  <c:v>3.2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93-4E9B-839E-0F7AAEFB6D25}"/>
            </c:ext>
          </c:extLst>
        </c:ser>
        <c:ser>
          <c:idx val="3"/>
          <c:order val="3"/>
          <c:tx>
            <c:strRef>
              <c:f>Sheet1!$G$15</c:f>
              <c:strCache>
                <c:ptCount val="1"/>
                <c:pt idx="0">
                  <c:v>NOx TRAM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accent2">
                  <a:lumMod val="50000"/>
                </a:schemeClr>
              </a:bgClr>
            </a:patt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Sheet1!$G$16:$G$20</c:f>
              <c:numCache>
                <c:formatCode>General</c:formatCode>
                <c:ptCount val="5"/>
                <c:pt idx="0">
                  <c:v>0</c:v>
                </c:pt>
                <c:pt idx="1">
                  <c:v>1.75</c:v>
                </c:pt>
                <c:pt idx="2">
                  <c:v>0.6</c:v>
                </c:pt>
                <c:pt idx="3">
                  <c:v>3.4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93-4E9B-839E-0F7AAEFB6D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495856904"/>
        <c:axId val="495847720"/>
      </c:barChart>
      <c:catAx>
        <c:axId val="36708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082568"/>
        <c:crosses val="autoZero"/>
        <c:auto val="1"/>
        <c:lblAlgn val="ctr"/>
        <c:lblOffset val="100"/>
        <c:noMultiLvlLbl val="0"/>
      </c:catAx>
      <c:valAx>
        <c:axId val="367082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Nº vehicles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082240"/>
        <c:crosses val="autoZero"/>
        <c:crossBetween val="between"/>
      </c:valAx>
      <c:valAx>
        <c:axId val="495847720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856904"/>
        <c:crosses val="max"/>
        <c:crossBetween val="between"/>
      </c:valAx>
      <c:catAx>
        <c:axId val="495856904"/>
        <c:scaling>
          <c:orientation val="minMax"/>
        </c:scaling>
        <c:delete val="1"/>
        <c:axPos val="b"/>
        <c:majorTickMark val="none"/>
        <c:minorTickMark val="none"/>
        <c:tickLblPos val="nextTo"/>
        <c:crossAx val="495847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883400188184037"/>
          <c:w val="1"/>
          <c:h val="8.0861437131679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dirty="0" err="1"/>
              <a:t>Tram+Superblocks</a:t>
            </a:r>
            <a:r>
              <a:rPr lang="en-GB" dirty="0"/>
              <a:t> Scenario:</a:t>
            </a:r>
          </a:p>
          <a:p>
            <a:pPr>
              <a:defRPr/>
            </a:pPr>
            <a:r>
              <a:rPr lang="en-GB" dirty="0" smtClean="0"/>
              <a:t>Hourly</a:t>
            </a:r>
            <a:r>
              <a:rPr lang="en-GB" baseline="0" dirty="0" smtClean="0"/>
              <a:t> flow</a:t>
            </a:r>
            <a:r>
              <a:rPr lang="en-GB" dirty="0" smtClean="0"/>
              <a:t> </a:t>
            </a:r>
            <a:r>
              <a:rPr lang="en-GB" dirty="0"/>
              <a:t>and NOx for principal roads</a:t>
            </a:r>
          </a:p>
        </c:rich>
      </c:tx>
      <c:layout>
        <c:manualLayout>
          <c:xMode val="edge"/>
          <c:yMode val="edge"/>
          <c:x val="0.15996522309711286"/>
          <c:y val="1.72265288544358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60107161097588"/>
          <c:y val="0.20787613601846452"/>
          <c:w val="0.73492079616212991"/>
          <c:h val="0.50313229584925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Sheet1!$B$25</c:f>
              <c:strCache>
                <c:ptCount val="1"/>
                <c:pt idx="0">
                  <c:v>AADT Base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Sheet1!$A$26:$A$30</c:f>
              <c:strCache>
                <c:ptCount val="5"/>
                <c:pt idx="0">
                  <c:v>Diagonal Central</c:v>
                </c:pt>
                <c:pt idx="1">
                  <c:v>Diagonal Lateral out</c:v>
                </c:pt>
                <c:pt idx="2">
                  <c:v>GV (pl. españa)</c:v>
                </c:pt>
                <c:pt idx="3">
                  <c:v>C. Cent</c:v>
                </c:pt>
                <c:pt idx="4">
                  <c:v>València</c:v>
                </c:pt>
              </c:strCache>
            </c:strRef>
          </c:cat>
          <c:val>
            <c:numRef>
              <c:f>Sheet1!$B$26:$B$30</c:f>
              <c:numCache>
                <c:formatCode>_-* #,##0_-;\-* #,##0_-;_-* "-"??_-;_-@_-</c:formatCode>
                <c:ptCount val="5"/>
                <c:pt idx="0" formatCode="#,##0">
                  <c:v>2554.4881600000003</c:v>
                </c:pt>
                <c:pt idx="1">
                  <c:v>627.95705193200001</c:v>
                </c:pt>
                <c:pt idx="2">
                  <c:v>3254.8010890640003</c:v>
                </c:pt>
                <c:pt idx="3">
                  <c:v>868.58983660400008</c:v>
                </c:pt>
                <c:pt idx="4">
                  <c:v>1884.1266046120002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65-4215-9C82-F41A1DD0D801}"/>
            </c:ext>
          </c:extLst>
        </c:ser>
        <c:ser>
          <c:idx val="1"/>
          <c:order val="1"/>
          <c:tx>
            <c:strRef>
              <c:f>Sheet1!$C$25</c:f>
              <c:strCache>
                <c:ptCount val="1"/>
                <c:pt idx="0">
                  <c:v>AADT Tram + superblocks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Sheet1!$A$26:$A$30</c:f>
              <c:strCache>
                <c:ptCount val="5"/>
                <c:pt idx="0">
                  <c:v>Diagonal Central</c:v>
                </c:pt>
                <c:pt idx="1">
                  <c:v>Diagonal Lateral out</c:v>
                </c:pt>
                <c:pt idx="2">
                  <c:v>GV (pl. españa)</c:v>
                </c:pt>
                <c:pt idx="3">
                  <c:v>C. Cent</c:v>
                </c:pt>
                <c:pt idx="4">
                  <c:v>València</c:v>
                </c:pt>
              </c:strCache>
            </c:strRef>
          </c:cat>
          <c:val>
            <c:numRef>
              <c:f>Sheet1!$C$26:$C$30</c:f>
              <c:numCache>
                <c:formatCode>_-* #,##0_-;\-* #,##0_-;_-* "-"??_-;_-@_-</c:formatCode>
                <c:ptCount val="5"/>
                <c:pt idx="0" formatCode="General">
                  <c:v>0</c:v>
                </c:pt>
                <c:pt idx="1">
                  <c:v>1470.171798284</c:v>
                </c:pt>
                <c:pt idx="2">
                  <c:v>3495.9447713680001</c:v>
                </c:pt>
                <c:pt idx="3">
                  <c:v>370.97554303600003</c:v>
                </c:pt>
                <c:pt idx="4">
                  <c:v>2125.3341491200003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65-4215-9C82-F41A1DD0D8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7082240"/>
        <c:axId val="367082568"/>
      </c:barChart>
      <c:barChart>
        <c:barDir val="col"/>
        <c:grouping val="clustered"/>
        <c:varyColors val="0"/>
        <c:ser>
          <c:idx val="2"/>
          <c:order val="2"/>
          <c:tx>
            <c:strRef>
              <c:f>Sheet1!$D$25</c:f>
              <c:strCache>
                <c:ptCount val="1"/>
                <c:pt idx="0">
                  <c:v>NOx Base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accent5">
                  <a:lumMod val="75000"/>
                </a:schemeClr>
              </a:bgClr>
            </a:patt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Sheet1!$D$26:$D$30</c:f>
              <c:numCache>
                <c:formatCode>General</c:formatCode>
                <c:ptCount val="5"/>
                <c:pt idx="0">
                  <c:v>3</c:v>
                </c:pt>
                <c:pt idx="1">
                  <c:v>0.8</c:v>
                </c:pt>
                <c:pt idx="2">
                  <c:v>4</c:v>
                </c:pt>
                <c:pt idx="3">
                  <c:v>0.9</c:v>
                </c:pt>
                <c:pt idx="4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65-4215-9C82-F41A1DD0D801}"/>
            </c:ext>
          </c:extLst>
        </c:ser>
        <c:ser>
          <c:idx val="3"/>
          <c:order val="3"/>
          <c:tx>
            <c:strRef>
              <c:f>Sheet1!$E$25</c:f>
              <c:strCache>
                <c:ptCount val="1"/>
                <c:pt idx="0">
                  <c:v>NOx Tram + Superblocks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Sheet1!$E$26:$E$30</c:f>
              <c:numCache>
                <c:formatCode>General</c:formatCode>
                <c:ptCount val="5"/>
                <c:pt idx="0">
                  <c:v>0</c:v>
                </c:pt>
                <c:pt idx="1">
                  <c:v>1.6</c:v>
                </c:pt>
                <c:pt idx="2">
                  <c:v>4.5</c:v>
                </c:pt>
                <c:pt idx="3">
                  <c:v>0.5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65-4215-9C82-F41A1DD0D8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495856904"/>
        <c:axId val="495847720"/>
      </c:barChart>
      <c:catAx>
        <c:axId val="36708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082568"/>
        <c:crosses val="autoZero"/>
        <c:auto val="1"/>
        <c:lblAlgn val="ctr"/>
        <c:lblOffset val="100"/>
        <c:noMultiLvlLbl val="0"/>
      </c:catAx>
      <c:valAx>
        <c:axId val="367082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nº vehicles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082240"/>
        <c:crosses val="autoZero"/>
        <c:crossBetween val="between"/>
      </c:valAx>
      <c:valAx>
        <c:axId val="495847720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856904"/>
        <c:crosses val="max"/>
        <c:crossBetween val="between"/>
      </c:valAx>
      <c:catAx>
        <c:axId val="495856904"/>
        <c:scaling>
          <c:orientation val="minMax"/>
        </c:scaling>
        <c:delete val="1"/>
        <c:axPos val="b"/>
        <c:majorTickMark val="none"/>
        <c:minorTickMark val="none"/>
        <c:tickLblPos val="nextTo"/>
        <c:crossAx val="495847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777777777777779E-2"/>
          <c:y val="0.82965154217601256"/>
          <c:w val="0.85555555555555551"/>
          <c:h val="0.150043833353318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dirty="0"/>
              <a:t>Crossroad </a:t>
            </a:r>
            <a:r>
              <a:rPr lang="en-GB" sz="1600" dirty="0" smtClean="0"/>
              <a:t>section, </a:t>
            </a:r>
            <a:r>
              <a:rPr lang="en-GB" sz="1600" dirty="0"/>
              <a:t>NOx, 24h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634510615249966"/>
          <c:y val="0.118125169330805"/>
          <c:w val="0.70273130099658199"/>
          <c:h val="0.65113338751919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'24h'!$C$2</c:f>
              <c:strCache>
                <c:ptCount val="1"/>
                <c:pt idx="0">
                  <c:v>NOx_PHEMLight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'24h'!$A$3:$A$26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'24h'!$C$3:$C$26</c:f>
              <c:numCache>
                <c:formatCode>General</c:formatCode>
                <c:ptCount val="24"/>
                <c:pt idx="0">
                  <c:v>2572.55889866383</c:v>
                </c:pt>
                <c:pt idx="1">
                  <c:v>1748.51424326594</c:v>
                </c:pt>
                <c:pt idx="2">
                  <c:v>1388.48255091848</c:v>
                </c:pt>
                <c:pt idx="3">
                  <c:v>1019.86563112647</c:v>
                </c:pt>
                <c:pt idx="4">
                  <c:v>1181.3608862091401</c:v>
                </c:pt>
                <c:pt idx="5">
                  <c:v>1742.4933149328101</c:v>
                </c:pt>
                <c:pt idx="6">
                  <c:v>2549.2751311248198</c:v>
                </c:pt>
                <c:pt idx="7">
                  <c:v>11008.013302769699</c:v>
                </c:pt>
                <c:pt idx="8">
                  <c:v>14942.504055339399</c:v>
                </c:pt>
                <c:pt idx="9">
                  <c:v>14868.522901475701</c:v>
                </c:pt>
                <c:pt idx="10">
                  <c:v>13897.4472815185</c:v>
                </c:pt>
                <c:pt idx="11">
                  <c:v>14232.3459991051</c:v>
                </c:pt>
                <c:pt idx="12">
                  <c:v>13838.2067232314</c:v>
                </c:pt>
                <c:pt idx="13">
                  <c:v>13872.004701236599</c:v>
                </c:pt>
                <c:pt idx="14">
                  <c:v>13472.7227187638</c:v>
                </c:pt>
                <c:pt idx="15">
                  <c:v>12597.439694111101</c:v>
                </c:pt>
                <c:pt idx="16">
                  <c:v>14249.6035021277</c:v>
                </c:pt>
                <c:pt idx="17">
                  <c:v>14721.2890686726</c:v>
                </c:pt>
                <c:pt idx="18">
                  <c:v>15834.7915892411</c:v>
                </c:pt>
                <c:pt idx="19">
                  <c:v>14338.7287291715</c:v>
                </c:pt>
                <c:pt idx="20">
                  <c:v>12988.9374859333</c:v>
                </c:pt>
                <c:pt idx="21">
                  <c:v>8376.4446253311708</c:v>
                </c:pt>
                <c:pt idx="22">
                  <c:v>5263.6766887867898</c:v>
                </c:pt>
                <c:pt idx="23">
                  <c:v>4592.1939403193601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1B-42A3-813B-F036054DDD1C}"/>
            </c:ext>
          </c:extLst>
        </c:ser>
        <c:ser>
          <c:idx val="1"/>
          <c:order val="1"/>
          <c:tx>
            <c:strRef>
              <c:f>'24h'!$D$2</c:f>
              <c:strCache>
                <c:ptCount val="1"/>
                <c:pt idx="0">
                  <c:v>NOx_hermes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'24h'!$A$3:$A$26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'24h'!$D$3:$D$26</c:f>
              <c:numCache>
                <c:formatCode>General</c:formatCode>
                <c:ptCount val="24"/>
                <c:pt idx="0">
                  <c:v>2481.6977550727302</c:v>
                </c:pt>
                <c:pt idx="1">
                  <c:v>1574.16058855349</c:v>
                </c:pt>
                <c:pt idx="2">
                  <c:v>1054.7876674579099</c:v>
                </c:pt>
                <c:pt idx="3">
                  <c:v>826.12103348657797</c:v>
                </c:pt>
                <c:pt idx="4">
                  <c:v>962.06761417614905</c:v>
                </c:pt>
                <c:pt idx="5">
                  <c:v>1539.67825499899</c:v>
                </c:pt>
                <c:pt idx="6">
                  <c:v>2772.8436370283398</c:v>
                </c:pt>
                <c:pt idx="7">
                  <c:v>8487.3823593327306</c:v>
                </c:pt>
                <c:pt idx="8">
                  <c:v>12588.6885721852</c:v>
                </c:pt>
                <c:pt idx="9">
                  <c:v>12332.445641692801</c:v>
                </c:pt>
                <c:pt idx="10">
                  <c:v>11407.023134896999</c:v>
                </c:pt>
                <c:pt idx="11">
                  <c:v>11568.6987761326</c:v>
                </c:pt>
                <c:pt idx="12">
                  <c:v>11377.2470781558</c:v>
                </c:pt>
                <c:pt idx="13">
                  <c:v>10680.2168213558</c:v>
                </c:pt>
                <c:pt idx="14">
                  <c:v>9601.2303775092805</c:v>
                </c:pt>
                <c:pt idx="15">
                  <c:v>9787.0214455125897</c:v>
                </c:pt>
                <c:pt idx="16">
                  <c:v>11173.183391815601</c:v>
                </c:pt>
                <c:pt idx="17">
                  <c:v>12471.2263327537</c:v>
                </c:pt>
                <c:pt idx="18">
                  <c:v>13296.901966703101</c:v>
                </c:pt>
                <c:pt idx="19">
                  <c:v>12409.856006825001</c:v>
                </c:pt>
                <c:pt idx="20">
                  <c:v>9914.3100099034</c:v>
                </c:pt>
                <c:pt idx="21">
                  <c:v>6737.1718920509302</c:v>
                </c:pt>
                <c:pt idx="22">
                  <c:v>4159.8709310035101</c:v>
                </c:pt>
                <c:pt idx="23">
                  <c:v>3481.3454807703201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1B-42A3-813B-F036054DD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629037"/>
        <c:axId val="97510451"/>
      </c:barChart>
      <c:lineChart>
        <c:grouping val="standard"/>
        <c:varyColors val="0"/>
        <c:ser>
          <c:idx val="2"/>
          <c:order val="2"/>
          <c:tx>
            <c:v>Flow Hermes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Flow!$M$7:$M$30</c:f>
              <c:numCache>
                <c:formatCode>0</c:formatCode>
                <c:ptCount val="24"/>
                <c:pt idx="0">
                  <c:v>1478.538595267622</c:v>
                </c:pt>
                <c:pt idx="1">
                  <c:v>937.84876079694914</c:v>
                </c:pt>
                <c:pt idx="2">
                  <c:v>628.41832281386951</c:v>
                </c:pt>
                <c:pt idx="3">
                  <c:v>492.18396713711064</c:v>
                </c:pt>
                <c:pt idx="4">
                  <c:v>571.93086834807821</c:v>
                </c:pt>
                <c:pt idx="5">
                  <c:v>911.91730554397111</c:v>
                </c:pt>
                <c:pt idx="6">
                  <c:v>1620.493643696537</c:v>
                </c:pt>
                <c:pt idx="7">
                  <c:v>4489.9794461504753</c:v>
                </c:pt>
                <c:pt idx="8">
                  <c:v>6059.569321200458</c:v>
                </c:pt>
                <c:pt idx="9">
                  <c:v>5960.193936953573</c:v>
                </c:pt>
                <c:pt idx="10">
                  <c:v>5473.2853900366326</c:v>
                </c:pt>
                <c:pt idx="11">
                  <c:v>5550.8742453961886</c:v>
                </c:pt>
                <c:pt idx="12">
                  <c:v>5596.776701017382</c:v>
                </c:pt>
                <c:pt idx="13">
                  <c:v>5677.7911030157902</c:v>
                </c:pt>
                <c:pt idx="14">
                  <c:v>5308.4818223323227</c:v>
                </c:pt>
                <c:pt idx="15">
                  <c:v>5252.1657198616531</c:v>
                </c:pt>
                <c:pt idx="16">
                  <c:v>5645.7620926161571</c:v>
                </c:pt>
                <c:pt idx="17">
                  <c:v>5888.7710468781561</c:v>
                </c:pt>
                <c:pt idx="18">
                  <c:v>6128.183195835154</c:v>
                </c:pt>
                <c:pt idx="19">
                  <c:v>5935.769744620643</c:v>
                </c:pt>
                <c:pt idx="20">
                  <c:v>5263.8468674985725</c:v>
                </c:pt>
                <c:pt idx="21">
                  <c:v>3903.7296733909056</c:v>
                </c:pt>
                <c:pt idx="22">
                  <c:v>2478.3557411499114</c:v>
                </c:pt>
                <c:pt idx="23">
                  <c:v>2074.1058660843482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1B-42A3-813B-F036054DDD1C}"/>
            </c:ext>
          </c:extLst>
        </c:ser>
        <c:ser>
          <c:idx val="3"/>
          <c:order val="3"/>
          <c:tx>
            <c:v>Flow PHEMLight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Flow!$N$7:$N$30</c:f>
              <c:numCache>
                <c:formatCode>0</c:formatCode>
                <c:ptCount val="24"/>
                <c:pt idx="0">
                  <c:v>1398</c:v>
                </c:pt>
                <c:pt idx="1">
                  <c:v>984</c:v>
                </c:pt>
                <c:pt idx="2">
                  <c:v>644</c:v>
                </c:pt>
                <c:pt idx="3">
                  <c:v>484</c:v>
                </c:pt>
                <c:pt idx="4">
                  <c:v>553</c:v>
                </c:pt>
                <c:pt idx="5">
                  <c:v>902</c:v>
                </c:pt>
                <c:pt idx="6">
                  <c:v>1516</c:v>
                </c:pt>
                <c:pt idx="7">
                  <c:v>4448</c:v>
                </c:pt>
                <c:pt idx="8">
                  <c:v>5823</c:v>
                </c:pt>
                <c:pt idx="9">
                  <c:v>5889</c:v>
                </c:pt>
                <c:pt idx="10">
                  <c:v>5379</c:v>
                </c:pt>
                <c:pt idx="11">
                  <c:v>5542</c:v>
                </c:pt>
                <c:pt idx="12">
                  <c:v>5487</c:v>
                </c:pt>
                <c:pt idx="13">
                  <c:v>5493</c:v>
                </c:pt>
                <c:pt idx="14">
                  <c:v>5184</c:v>
                </c:pt>
                <c:pt idx="15">
                  <c:v>5142</c:v>
                </c:pt>
                <c:pt idx="16">
                  <c:v>5503</c:v>
                </c:pt>
                <c:pt idx="17">
                  <c:v>5749</c:v>
                </c:pt>
                <c:pt idx="18">
                  <c:v>6064</c:v>
                </c:pt>
                <c:pt idx="19">
                  <c:v>5750</c:v>
                </c:pt>
                <c:pt idx="20">
                  <c:v>5112</c:v>
                </c:pt>
                <c:pt idx="21">
                  <c:v>3883</c:v>
                </c:pt>
                <c:pt idx="22">
                  <c:v>2447</c:v>
                </c:pt>
                <c:pt idx="23">
                  <c:v>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F1B-42A3-813B-F036054DD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006791"/>
        <c:axId val="18964729"/>
      </c:lineChart>
      <c:catAx>
        <c:axId val="4962903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Hour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510451"/>
        <c:crosses val="autoZero"/>
        <c:auto val="1"/>
        <c:lblAlgn val="ctr"/>
        <c:lblOffset val="100"/>
        <c:noMultiLvlLbl val="1"/>
      </c:catAx>
      <c:valAx>
        <c:axId val="975104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PM10 gpkm/h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29037"/>
        <c:crosses val="autoZero"/>
        <c:crossBetween val="between"/>
      </c:valAx>
      <c:catAx>
        <c:axId val="280067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964729"/>
        <c:crosses val="autoZero"/>
        <c:auto val="1"/>
        <c:lblAlgn val="ctr"/>
        <c:lblOffset val="100"/>
        <c:noMultiLvlLbl val="1"/>
      </c:catAx>
      <c:valAx>
        <c:axId val="18964729"/>
        <c:scaling>
          <c:orientation val="minMax"/>
        </c:scaling>
        <c:delete val="0"/>
        <c:axPos val="r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006791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970193047192527E-2"/>
          <c:y val="0.85413595481070892"/>
          <c:w val="0.87701445235848885"/>
          <c:h val="0.1422560383687377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19050"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smtClean="0"/>
              <a:t>NOx Emissions</a:t>
            </a:r>
            <a:r>
              <a:rPr lang="en-GB" baseline="0" dirty="0" smtClean="0"/>
              <a:t> </a:t>
            </a:r>
            <a:r>
              <a:rPr lang="en-GB" baseline="0" dirty="0"/>
              <a:t>per </a:t>
            </a:r>
            <a:r>
              <a:rPr lang="en-GB" sz="1600" baseline="0" dirty="0"/>
              <a:t>second</a:t>
            </a:r>
            <a:r>
              <a:rPr lang="en-GB" baseline="0" dirty="0"/>
              <a:t> (PC Diesel Euro 3)</a:t>
            </a:r>
            <a:endParaRPr lang="en-GB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35165701914764"/>
          <c:y val="0.10565478412188112"/>
          <c:w val="0.75458745305497421"/>
          <c:h val="0.638837929549251"/>
        </c:manualLayout>
      </c:layout>
      <c:scatterChart>
        <c:scatterStyle val="lineMarker"/>
        <c:varyColors val="0"/>
        <c:ser>
          <c:idx val="0"/>
          <c:order val="0"/>
          <c:tx>
            <c:v>speed</c:v>
          </c:tx>
          <c:spPr>
            <a:ln w="19050" cap="rnd">
              <a:solidFill>
                <a:schemeClr val="accent6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'[1]Speed-emissions'!$C$5:$C$59</c:f>
              <c:numCache>
                <c:formatCode>General</c:formatCode>
                <c:ptCount val="55"/>
                <c:pt idx="0">
                  <c:v>22.5</c:v>
                </c:pt>
                <c:pt idx="1">
                  <c:v>24</c:v>
                </c:pt>
                <c:pt idx="2">
                  <c:v>25.5</c:v>
                </c:pt>
                <c:pt idx="3">
                  <c:v>27</c:v>
                </c:pt>
                <c:pt idx="4">
                  <c:v>28.5</c:v>
                </c:pt>
                <c:pt idx="5">
                  <c:v>30</c:v>
                </c:pt>
                <c:pt idx="6">
                  <c:v>31.5</c:v>
                </c:pt>
                <c:pt idx="7">
                  <c:v>33</c:v>
                </c:pt>
                <c:pt idx="8">
                  <c:v>34.5</c:v>
                </c:pt>
                <c:pt idx="9">
                  <c:v>36</c:v>
                </c:pt>
                <c:pt idx="10">
                  <c:v>37.5</c:v>
                </c:pt>
                <c:pt idx="11">
                  <c:v>39</c:v>
                </c:pt>
                <c:pt idx="12">
                  <c:v>40.5</c:v>
                </c:pt>
                <c:pt idx="13">
                  <c:v>42</c:v>
                </c:pt>
                <c:pt idx="14">
                  <c:v>43.5</c:v>
                </c:pt>
                <c:pt idx="15">
                  <c:v>45</c:v>
                </c:pt>
                <c:pt idx="16">
                  <c:v>64.5</c:v>
                </c:pt>
                <c:pt idx="17">
                  <c:v>66</c:v>
                </c:pt>
                <c:pt idx="18">
                  <c:v>67.5</c:v>
                </c:pt>
                <c:pt idx="19">
                  <c:v>69</c:v>
                </c:pt>
                <c:pt idx="20">
                  <c:v>70.5</c:v>
                </c:pt>
                <c:pt idx="21">
                  <c:v>72</c:v>
                </c:pt>
                <c:pt idx="22">
                  <c:v>73.5</c:v>
                </c:pt>
                <c:pt idx="23">
                  <c:v>75</c:v>
                </c:pt>
                <c:pt idx="24">
                  <c:v>76.5</c:v>
                </c:pt>
                <c:pt idx="25">
                  <c:v>78</c:v>
                </c:pt>
                <c:pt idx="26">
                  <c:v>79.5</c:v>
                </c:pt>
                <c:pt idx="27">
                  <c:v>81</c:v>
                </c:pt>
                <c:pt idx="28">
                  <c:v>82.5</c:v>
                </c:pt>
                <c:pt idx="29">
                  <c:v>84</c:v>
                </c:pt>
                <c:pt idx="30">
                  <c:v>85.5</c:v>
                </c:pt>
                <c:pt idx="31">
                  <c:v>87</c:v>
                </c:pt>
                <c:pt idx="32">
                  <c:v>88.5</c:v>
                </c:pt>
                <c:pt idx="33">
                  <c:v>90</c:v>
                </c:pt>
                <c:pt idx="34">
                  <c:v>91.5</c:v>
                </c:pt>
                <c:pt idx="35">
                  <c:v>93</c:v>
                </c:pt>
                <c:pt idx="36">
                  <c:v>94.5</c:v>
                </c:pt>
                <c:pt idx="37">
                  <c:v>96</c:v>
                </c:pt>
                <c:pt idx="38">
                  <c:v>97.5</c:v>
                </c:pt>
                <c:pt idx="39">
                  <c:v>99</c:v>
                </c:pt>
                <c:pt idx="40">
                  <c:v>100.5</c:v>
                </c:pt>
                <c:pt idx="41">
                  <c:v>102</c:v>
                </c:pt>
                <c:pt idx="42">
                  <c:v>103.5</c:v>
                </c:pt>
                <c:pt idx="43">
                  <c:v>105</c:v>
                </c:pt>
                <c:pt idx="44">
                  <c:v>106.5</c:v>
                </c:pt>
                <c:pt idx="45">
                  <c:v>108</c:v>
                </c:pt>
                <c:pt idx="46">
                  <c:v>109.5</c:v>
                </c:pt>
                <c:pt idx="47">
                  <c:v>111</c:v>
                </c:pt>
                <c:pt idx="48">
                  <c:v>112.5</c:v>
                </c:pt>
                <c:pt idx="49">
                  <c:v>114</c:v>
                </c:pt>
                <c:pt idx="50">
                  <c:v>115.5</c:v>
                </c:pt>
                <c:pt idx="51">
                  <c:v>117</c:v>
                </c:pt>
                <c:pt idx="52">
                  <c:v>118.5</c:v>
                </c:pt>
                <c:pt idx="53">
                  <c:v>120</c:v>
                </c:pt>
                <c:pt idx="54">
                  <c:v>121.5</c:v>
                </c:pt>
              </c:numCache>
            </c:numRef>
          </c:xVal>
          <c:yVal>
            <c:numRef>
              <c:f>'[1]Speed-emissions'!$E$5:$E$59</c:f>
              <c:numCache>
                <c:formatCode>General</c:formatCode>
                <c:ptCount val="55"/>
                <c:pt idx="0">
                  <c:v>33.207588000000001</c:v>
                </c:pt>
                <c:pt idx="1">
                  <c:v>29.999987999999998</c:v>
                </c:pt>
                <c:pt idx="2">
                  <c:v>8.9826479999999993</c:v>
                </c:pt>
                <c:pt idx="3">
                  <c:v>0</c:v>
                </c:pt>
                <c:pt idx="4">
                  <c:v>0</c:v>
                </c:pt>
                <c:pt idx="5">
                  <c:v>10.316412</c:v>
                </c:pt>
                <c:pt idx="6">
                  <c:v>29.822327999999999</c:v>
                </c:pt>
                <c:pt idx="7">
                  <c:v>25.696439999999999</c:v>
                </c:pt>
                <c:pt idx="8">
                  <c:v>27.594144</c:v>
                </c:pt>
                <c:pt idx="9">
                  <c:v>29.999987999999998</c:v>
                </c:pt>
                <c:pt idx="10">
                  <c:v>47.347200000000001</c:v>
                </c:pt>
                <c:pt idx="11">
                  <c:v>50.000039999999998</c:v>
                </c:pt>
                <c:pt idx="12">
                  <c:v>50.000039999999998</c:v>
                </c:pt>
                <c:pt idx="13">
                  <c:v>50.000039999999998</c:v>
                </c:pt>
                <c:pt idx="14">
                  <c:v>50.000039999999998</c:v>
                </c:pt>
                <c:pt idx="15">
                  <c:v>50.000039999999998</c:v>
                </c:pt>
                <c:pt idx="16">
                  <c:v>24.45336</c:v>
                </c:pt>
                <c:pt idx="17">
                  <c:v>11.22696</c:v>
                </c:pt>
                <c:pt idx="18">
                  <c:v>2.8106496000000001</c:v>
                </c:pt>
                <c:pt idx="19">
                  <c:v>0.18710135999999999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10.316412</c:v>
                </c:pt>
                <c:pt idx="30">
                  <c:v>34.795223999999997</c:v>
                </c:pt>
                <c:pt idx="31">
                  <c:v>54.047159999999998</c:v>
                </c:pt>
                <c:pt idx="32">
                  <c:v>54.582479999999997</c:v>
                </c:pt>
                <c:pt idx="33">
                  <c:v>51.826680000000003</c:v>
                </c:pt>
                <c:pt idx="34">
                  <c:v>34.908912000000001</c:v>
                </c:pt>
                <c:pt idx="35">
                  <c:v>19.730195999999999</c:v>
                </c:pt>
                <c:pt idx="36">
                  <c:v>7.809876</c:v>
                </c:pt>
                <c:pt idx="37">
                  <c:v>1.4041368000000001</c:v>
                </c:pt>
                <c:pt idx="38">
                  <c:v>4.6851839999999999E-2</c:v>
                </c:pt>
                <c:pt idx="39">
                  <c:v>8.5944959999999995</c:v>
                </c:pt>
                <c:pt idx="40">
                  <c:v>30.167748</c:v>
                </c:pt>
                <c:pt idx="41">
                  <c:v>42.088679999999997</c:v>
                </c:pt>
                <c:pt idx="42">
                  <c:v>54.582479999999997</c:v>
                </c:pt>
                <c:pt idx="43">
                  <c:v>54.582479999999997</c:v>
                </c:pt>
                <c:pt idx="44">
                  <c:v>41.702759999999998</c:v>
                </c:pt>
                <c:pt idx="45">
                  <c:v>22.443660000000001</c:v>
                </c:pt>
                <c:pt idx="46">
                  <c:v>14.61924</c:v>
                </c:pt>
                <c:pt idx="47">
                  <c:v>40.470480000000002</c:v>
                </c:pt>
                <c:pt idx="48">
                  <c:v>48.569040000000001</c:v>
                </c:pt>
                <c:pt idx="49">
                  <c:v>48.740760000000002</c:v>
                </c:pt>
                <c:pt idx="50">
                  <c:v>50.042520000000003</c:v>
                </c:pt>
                <c:pt idx="51">
                  <c:v>50.776560000000003</c:v>
                </c:pt>
                <c:pt idx="52">
                  <c:v>51.37236</c:v>
                </c:pt>
                <c:pt idx="53">
                  <c:v>51.81156</c:v>
                </c:pt>
                <c:pt idx="54">
                  <c:v>52.144559999999998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C9-49A8-B8A4-2FF578BABE2D}"/>
            </c:ext>
          </c:extLst>
        </c:ser>
        <c:ser>
          <c:idx val="3"/>
          <c:order val="3"/>
          <c:tx>
            <c:strRef>
              <c:f>'[1]Speed-emissions'!$D$4</c:f>
              <c:strCache>
                <c:ptCount val="1"/>
                <c:pt idx="0">
                  <c:v>Av. Speed</c:v>
                </c:pt>
              </c:strCache>
            </c:strRef>
          </c:tx>
          <c:spPr>
            <a:ln w="19050" cap="rnd">
              <a:solidFill>
                <a:schemeClr val="accent4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'[1]Speed-emissions'!$C$5:$C$59</c:f>
              <c:numCache>
                <c:formatCode>General</c:formatCode>
                <c:ptCount val="55"/>
                <c:pt idx="0">
                  <c:v>22.5</c:v>
                </c:pt>
                <c:pt idx="1">
                  <c:v>24</c:v>
                </c:pt>
                <c:pt idx="2">
                  <c:v>25.5</c:v>
                </c:pt>
                <c:pt idx="3">
                  <c:v>27</c:v>
                </c:pt>
                <c:pt idx="4">
                  <c:v>28.5</c:v>
                </c:pt>
                <c:pt idx="5">
                  <c:v>30</c:v>
                </c:pt>
                <c:pt idx="6">
                  <c:v>31.5</c:v>
                </c:pt>
                <c:pt idx="7">
                  <c:v>33</c:v>
                </c:pt>
                <c:pt idx="8">
                  <c:v>34.5</c:v>
                </c:pt>
                <c:pt idx="9">
                  <c:v>36</c:v>
                </c:pt>
                <c:pt idx="10">
                  <c:v>37.5</c:v>
                </c:pt>
                <c:pt idx="11">
                  <c:v>39</c:v>
                </c:pt>
                <c:pt idx="12">
                  <c:v>40.5</c:v>
                </c:pt>
                <c:pt idx="13">
                  <c:v>42</c:v>
                </c:pt>
                <c:pt idx="14">
                  <c:v>43.5</c:v>
                </c:pt>
                <c:pt idx="15">
                  <c:v>45</c:v>
                </c:pt>
                <c:pt idx="16">
                  <c:v>64.5</c:v>
                </c:pt>
                <c:pt idx="17">
                  <c:v>66</c:v>
                </c:pt>
                <c:pt idx="18">
                  <c:v>67.5</c:v>
                </c:pt>
                <c:pt idx="19">
                  <c:v>69</c:v>
                </c:pt>
                <c:pt idx="20">
                  <c:v>70.5</c:v>
                </c:pt>
                <c:pt idx="21">
                  <c:v>72</c:v>
                </c:pt>
                <c:pt idx="22">
                  <c:v>73.5</c:v>
                </c:pt>
                <c:pt idx="23">
                  <c:v>75</c:v>
                </c:pt>
                <c:pt idx="24">
                  <c:v>76.5</c:v>
                </c:pt>
                <c:pt idx="25">
                  <c:v>78</c:v>
                </c:pt>
                <c:pt idx="26">
                  <c:v>79.5</c:v>
                </c:pt>
                <c:pt idx="27">
                  <c:v>81</c:v>
                </c:pt>
                <c:pt idx="28">
                  <c:v>82.5</c:v>
                </c:pt>
                <c:pt idx="29">
                  <c:v>84</c:v>
                </c:pt>
                <c:pt idx="30">
                  <c:v>85.5</c:v>
                </c:pt>
                <c:pt idx="31">
                  <c:v>87</c:v>
                </c:pt>
                <c:pt idx="32">
                  <c:v>88.5</c:v>
                </c:pt>
                <c:pt idx="33">
                  <c:v>90</c:v>
                </c:pt>
                <c:pt idx="34">
                  <c:v>91.5</c:v>
                </c:pt>
                <c:pt idx="35">
                  <c:v>93</c:v>
                </c:pt>
                <c:pt idx="36">
                  <c:v>94.5</c:v>
                </c:pt>
                <c:pt idx="37">
                  <c:v>96</c:v>
                </c:pt>
                <c:pt idx="38">
                  <c:v>97.5</c:v>
                </c:pt>
                <c:pt idx="39">
                  <c:v>99</c:v>
                </c:pt>
                <c:pt idx="40">
                  <c:v>100.5</c:v>
                </c:pt>
                <c:pt idx="41">
                  <c:v>102</c:v>
                </c:pt>
                <c:pt idx="42">
                  <c:v>103.5</c:v>
                </c:pt>
                <c:pt idx="43">
                  <c:v>105</c:v>
                </c:pt>
                <c:pt idx="44">
                  <c:v>106.5</c:v>
                </c:pt>
                <c:pt idx="45">
                  <c:v>108</c:v>
                </c:pt>
                <c:pt idx="46">
                  <c:v>109.5</c:v>
                </c:pt>
                <c:pt idx="47">
                  <c:v>111</c:v>
                </c:pt>
                <c:pt idx="48">
                  <c:v>112.5</c:v>
                </c:pt>
                <c:pt idx="49">
                  <c:v>114</c:v>
                </c:pt>
                <c:pt idx="50">
                  <c:v>115.5</c:v>
                </c:pt>
                <c:pt idx="51">
                  <c:v>117</c:v>
                </c:pt>
                <c:pt idx="52">
                  <c:v>118.5</c:v>
                </c:pt>
                <c:pt idx="53">
                  <c:v>120</c:v>
                </c:pt>
                <c:pt idx="54">
                  <c:v>121.5</c:v>
                </c:pt>
              </c:numCache>
            </c:numRef>
          </c:xVal>
          <c:yVal>
            <c:numRef>
              <c:f>'[1]Speed-emissions'!$D$5:$D$60</c:f>
              <c:numCache>
                <c:formatCode>General</c:formatCode>
                <c:ptCount val="56"/>
                <c:pt idx="0">
                  <c:v>26.614951265454547</c:v>
                </c:pt>
                <c:pt idx="1">
                  <c:v>26.614951265454547</c:v>
                </c:pt>
                <c:pt idx="2">
                  <c:v>26.614951265454547</c:v>
                </c:pt>
                <c:pt idx="3">
                  <c:v>26.614951265454547</c:v>
                </c:pt>
                <c:pt idx="4">
                  <c:v>26.614951265454547</c:v>
                </c:pt>
                <c:pt idx="5">
                  <c:v>26.614951265454547</c:v>
                </c:pt>
                <c:pt idx="6">
                  <c:v>26.614951265454547</c:v>
                </c:pt>
                <c:pt idx="7">
                  <c:v>26.614951265454547</c:v>
                </c:pt>
                <c:pt idx="8">
                  <c:v>26.614951265454547</c:v>
                </c:pt>
                <c:pt idx="9">
                  <c:v>26.614951265454547</c:v>
                </c:pt>
                <c:pt idx="10">
                  <c:v>26.614951265454547</c:v>
                </c:pt>
                <c:pt idx="11">
                  <c:v>26.614951265454547</c:v>
                </c:pt>
                <c:pt idx="12">
                  <c:v>26.614951265454547</c:v>
                </c:pt>
                <c:pt idx="13">
                  <c:v>26.614951265454547</c:v>
                </c:pt>
                <c:pt idx="14">
                  <c:v>26.614951265454547</c:v>
                </c:pt>
                <c:pt idx="15">
                  <c:v>26.614951265454547</c:v>
                </c:pt>
                <c:pt idx="16">
                  <c:v>26.614951265454547</c:v>
                </c:pt>
                <c:pt idx="17">
                  <c:v>26.614951265454547</c:v>
                </c:pt>
                <c:pt idx="18">
                  <c:v>26.614951265454547</c:v>
                </c:pt>
                <c:pt idx="19">
                  <c:v>26.614951265454547</c:v>
                </c:pt>
                <c:pt idx="20">
                  <c:v>26.614951265454547</c:v>
                </c:pt>
                <c:pt idx="21">
                  <c:v>26.614951265454547</c:v>
                </c:pt>
                <c:pt idx="22">
                  <c:v>26.614951265454547</c:v>
                </c:pt>
                <c:pt idx="23">
                  <c:v>26.614951265454547</c:v>
                </c:pt>
                <c:pt idx="24">
                  <c:v>26.614951265454547</c:v>
                </c:pt>
                <c:pt idx="25">
                  <c:v>26.614951265454547</c:v>
                </c:pt>
                <c:pt idx="26">
                  <c:v>26.614951265454547</c:v>
                </c:pt>
                <c:pt idx="27">
                  <c:v>26.614951265454547</c:v>
                </c:pt>
                <c:pt idx="28">
                  <c:v>26.614951265454547</c:v>
                </c:pt>
                <c:pt idx="29">
                  <c:v>26.614951265454547</c:v>
                </c:pt>
                <c:pt idx="30">
                  <c:v>26.614951265454547</c:v>
                </c:pt>
                <c:pt idx="31">
                  <c:v>26.614951265454547</c:v>
                </c:pt>
                <c:pt idx="32">
                  <c:v>26.614951265454547</c:v>
                </c:pt>
                <c:pt idx="33">
                  <c:v>26.614951265454547</c:v>
                </c:pt>
                <c:pt idx="34">
                  <c:v>26.614951265454547</c:v>
                </c:pt>
                <c:pt idx="35">
                  <c:v>26.614951265454547</c:v>
                </c:pt>
                <c:pt idx="36">
                  <c:v>26.614951265454547</c:v>
                </c:pt>
                <c:pt idx="37">
                  <c:v>26.614951265454547</c:v>
                </c:pt>
                <c:pt idx="38">
                  <c:v>26.614951265454547</c:v>
                </c:pt>
                <c:pt idx="39">
                  <c:v>26.614951265454547</c:v>
                </c:pt>
                <c:pt idx="40">
                  <c:v>26.614951265454547</c:v>
                </c:pt>
                <c:pt idx="41">
                  <c:v>26.614951265454547</c:v>
                </c:pt>
                <c:pt idx="42">
                  <c:v>26.614951265454547</c:v>
                </c:pt>
                <c:pt idx="43">
                  <c:v>26.614951265454547</c:v>
                </c:pt>
                <c:pt idx="44">
                  <c:v>26.614951265454547</c:v>
                </c:pt>
                <c:pt idx="45">
                  <c:v>26.614951265454547</c:v>
                </c:pt>
                <c:pt idx="46">
                  <c:v>26.614951265454547</c:v>
                </c:pt>
                <c:pt idx="47">
                  <c:v>26.614951265454547</c:v>
                </c:pt>
                <c:pt idx="48">
                  <c:v>26.614951265454547</c:v>
                </c:pt>
                <c:pt idx="49">
                  <c:v>26.614951265454547</c:v>
                </c:pt>
                <c:pt idx="50">
                  <c:v>26.614951265454547</c:v>
                </c:pt>
                <c:pt idx="51">
                  <c:v>26.614951265454547</c:v>
                </c:pt>
                <c:pt idx="52">
                  <c:v>26.614951265454547</c:v>
                </c:pt>
                <c:pt idx="53">
                  <c:v>26.614951265454547</c:v>
                </c:pt>
                <c:pt idx="54">
                  <c:v>26.614951265454547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CC9-49A8-B8A4-2FF578BAB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3688008"/>
        <c:axId val="613688336"/>
      </c:scatterChart>
      <c:scatterChart>
        <c:scatterStyle val="lineMarker"/>
        <c:varyColors val="0"/>
        <c:ser>
          <c:idx val="1"/>
          <c:order val="1"/>
          <c:tx>
            <c:strRef>
              <c:f>'[1]Speed-emissions'!$F$4</c:f>
              <c:strCache>
                <c:ptCount val="1"/>
                <c:pt idx="0">
                  <c:v>Panis '06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'[1]Speed-emissions'!$C$5:$C$59</c:f>
              <c:numCache>
                <c:formatCode>General</c:formatCode>
                <c:ptCount val="55"/>
                <c:pt idx="0">
                  <c:v>22.5</c:v>
                </c:pt>
                <c:pt idx="1">
                  <c:v>24</c:v>
                </c:pt>
                <c:pt idx="2">
                  <c:v>25.5</c:v>
                </c:pt>
                <c:pt idx="3">
                  <c:v>27</c:v>
                </c:pt>
                <c:pt idx="4">
                  <c:v>28.5</c:v>
                </c:pt>
                <c:pt idx="5">
                  <c:v>30</c:v>
                </c:pt>
                <c:pt idx="6">
                  <c:v>31.5</c:v>
                </c:pt>
                <c:pt idx="7">
                  <c:v>33</c:v>
                </c:pt>
                <c:pt idx="8">
                  <c:v>34.5</c:v>
                </c:pt>
                <c:pt idx="9">
                  <c:v>36</c:v>
                </c:pt>
                <c:pt idx="10">
                  <c:v>37.5</c:v>
                </c:pt>
                <c:pt idx="11">
                  <c:v>39</c:v>
                </c:pt>
                <c:pt idx="12">
                  <c:v>40.5</c:v>
                </c:pt>
                <c:pt idx="13">
                  <c:v>42</c:v>
                </c:pt>
                <c:pt idx="14">
                  <c:v>43.5</c:v>
                </c:pt>
                <c:pt idx="15">
                  <c:v>45</c:v>
                </c:pt>
                <c:pt idx="16">
                  <c:v>64.5</c:v>
                </c:pt>
                <c:pt idx="17">
                  <c:v>66</c:v>
                </c:pt>
                <c:pt idx="18">
                  <c:v>67.5</c:v>
                </c:pt>
                <c:pt idx="19">
                  <c:v>69</c:v>
                </c:pt>
                <c:pt idx="20">
                  <c:v>70.5</c:v>
                </c:pt>
                <c:pt idx="21">
                  <c:v>72</c:v>
                </c:pt>
                <c:pt idx="22">
                  <c:v>73.5</c:v>
                </c:pt>
                <c:pt idx="23">
                  <c:v>75</c:v>
                </c:pt>
                <c:pt idx="24">
                  <c:v>76.5</c:v>
                </c:pt>
                <c:pt idx="25">
                  <c:v>78</c:v>
                </c:pt>
                <c:pt idx="26">
                  <c:v>79.5</c:v>
                </c:pt>
                <c:pt idx="27">
                  <c:v>81</c:v>
                </c:pt>
                <c:pt idx="28">
                  <c:v>82.5</c:v>
                </c:pt>
                <c:pt idx="29">
                  <c:v>84</c:v>
                </c:pt>
                <c:pt idx="30">
                  <c:v>85.5</c:v>
                </c:pt>
                <c:pt idx="31">
                  <c:v>87</c:v>
                </c:pt>
                <c:pt idx="32">
                  <c:v>88.5</c:v>
                </c:pt>
                <c:pt idx="33">
                  <c:v>90</c:v>
                </c:pt>
                <c:pt idx="34">
                  <c:v>91.5</c:v>
                </c:pt>
                <c:pt idx="35">
                  <c:v>93</c:v>
                </c:pt>
                <c:pt idx="36">
                  <c:v>94.5</c:v>
                </c:pt>
                <c:pt idx="37">
                  <c:v>96</c:v>
                </c:pt>
                <c:pt idx="38">
                  <c:v>97.5</c:v>
                </c:pt>
                <c:pt idx="39">
                  <c:v>99</c:v>
                </c:pt>
                <c:pt idx="40">
                  <c:v>100.5</c:v>
                </c:pt>
                <c:pt idx="41">
                  <c:v>102</c:v>
                </c:pt>
                <c:pt idx="42">
                  <c:v>103.5</c:v>
                </c:pt>
                <c:pt idx="43">
                  <c:v>105</c:v>
                </c:pt>
                <c:pt idx="44">
                  <c:v>106.5</c:v>
                </c:pt>
                <c:pt idx="45">
                  <c:v>108</c:v>
                </c:pt>
                <c:pt idx="46">
                  <c:v>109.5</c:v>
                </c:pt>
                <c:pt idx="47">
                  <c:v>111</c:v>
                </c:pt>
                <c:pt idx="48">
                  <c:v>112.5</c:v>
                </c:pt>
                <c:pt idx="49">
                  <c:v>114</c:v>
                </c:pt>
                <c:pt idx="50">
                  <c:v>115.5</c:v>
                </c:pt>
                <c:pt idx="51">
                  <c:v>117</c:v>
                </c:pt>
                <c:pt idx="52">
                  <c:v>118.5</c:v>
                </c:pt>
                <c:pt idx="53">
                  <c:v>120</c:v>
                </c:pt>
                <c:pt idx="54">
                  <c:v>121.5</c:v>
                </c:pt>
              </c:numCache>
            </c:numRef>
          </c:xVal>
          <c:yVal>
            <c:numRef>
              <c:f>'[1]Speed-emissions'!$F$5:$F$59</c:f>
              <c:numCache>
                <c:formatCode>General</c:formatCode>
                <c:ptCount val="55"/>
                <c:pt idx="0">
                  <c:v>4.0745115473043612</c:v>
                </c:pt>
                <c:pt idx="1">
                  <c:v>4.6670628677403609</c:v>
                </c:pt>
                <c:pt idx="2">
                  <c:v>5.2637549264697592</c:v>
                </c:pt>
                <c:pt idx="3">
                  <c:v>8.6760000000000002</c:v>
                </c:pt>
                <c:pt idx="4">
                  <c:v>8.6760000000000002</c:v>
                </c:pt>
                <c:pt idx="5">
                  <c:v>120.34160805290749</c:v>
                </c:pt>
                <c:pt idx="6">
                  <c:v>3.4866711191289594</c:v>
                </c:pt>
                <c:pt idx="7">
                  <c:v>21.071061967654796</c:v>
                </c:pt>
                <c:pt idx="8">
                  <c:v>26.614579989483644</c:v>
                </c:pt>
                <c:pt idx="9">
                  <c:v>201.7270228558427</c:v>
                </c:pt>
                <c:pt idx="10">
                  <c:v>62.44693875287998</c:v>
                </c:pt>
                <c:pt idx="11">
                  <c:v>34.862169448918799</c:v>
                </c:pt>
                <c:pt idx="12">
                  <c:v>34.862169448918799</c:v>
                </c:pt>
                <c:pt idx="13">
                  <c:v>34.862169448918799</c:v>
                </c:pt>
                <c:pt idx="14">
                  <c:v>34.862169448918799</c:v>
                </c:pt>
                <c:pt idx="15">
                  <c:v>12.6116588247588</c:v>
                </c:pt>
                <c:pt idx="16">
                  <c:v>2.8171270937880024</c:v>
                </c:pt>
                <c:pt idx="17">
                  <c:v>4.6622115388800012</c:v>
                </c:pt>
                <c:pt idx="18">
                  <c:v>12.807602344886909</c:v>
                </c:pt>
                <c:pt idx="19">
                  <c:v>8.9816673359968071</c:v>
                </c:pt>
                <c:pt idx="20">
                  <c:v>8.6760000000000002</c:v>
                </c:pt>
                <c:pt idx="21">
                  <c:v>8.6760000000000002</c:v>
                </c:pt>
                <c:pt idx="22">
                  <c:v>8.6760000000000002</c:v>
                </c:pt>
                <c:pt idx="23">
                  <c:v>8.6760000000000002</c:v>
                </c:pt>
                <c:pt idx="24">
                  <c:v>8.6760000000000002</c:v>
                </c:pt>
                <c:pt idx="25">
                  <c:v>8.6760000000000002</c:v>
                </c:pt>
                <c:pt idx="26">
                  <c:v>8.6760000000000002</c:v>
                </c:pt>
                <c:pt idx="27">
                  <c:v>8.6760000000000002</c:v>
                </c:pt>
                <c:pt idx="28">
                  <c:v>8.6760000000000002</c:v>
                </c:pt>
                <c:pt idx="29">
                  <c:v>120.34160805290749</c:v>
                </c:pt>
                <c:pt idx="30">
                  <c:v>261.60683326898351</c:v>
                </c:pt>
                <c:pt idx="31">
                  <c:v>48.085391511910792</c:v>
                </c:pt>
                <c:pt idx="32">
                  <c:v>6.3538763059800001</c:v>
                </c:pt>
                <c:pt idx="33">
                  <c:v>-2.6894016283679965</c:v>
                </c:pt>
                <c:pt idx="34">
                  <c:v>0.75599904861936051</c:v>
                </c:pt>
                <c:pt idx="35">
                  <c:v>3.6067974173960415</c:v>
                </c:pt>
                <c:pt idx="36">
                  <c:v>4.9782496202384401</c:v>
                </c:pt>
                <c:pt idx="37">
                  <c:v>10.870356597729051</c:v>
                </c:pt>
                <c:pt idx="38">
                  <c:v>10.576746642783874</c:v>
                </c:pt>
                <c:pt idx="39">
                  <c:v>108.73103142345869</c:v>
                </c:pt>
                <c:pt idx="40">
                  <c:v>126.33525123253114</c:v>
                </c:pt>
                <c:pt idx="41">
                  <c:v>186.23492471353319</c:v>
                </c:pt>
                <c:pt idx="42">
                  <c:v>41.937970546267202</c:v>
                </c:pt>
                <c:pt idx="43">
                  <c:v>-1.9265089087079961</c:v>
                </c:pt>
                <c:pt idx="44">
                  <c:v>-9.7328908656000093E-2</c:v>
                </c:pt>
                <c:pt idx="45">
                  <c:v>2.8144628002890002</c:v>
                </c:pt>
                <c:pt idx="46">
                  <c:v>163.7860590464868</c:v>
                </c:pt>
                <c:pt idx="47">
                  <c:v>114.45426182826721</c:v>
                </c:pt>
                <c:pt idx="48">
                  <c:v>34.786495263988797</c:v>
                </c:pt>
                <c:pt idx="49">
                  <c:v>48.4655091239268</c:v>
                </c:pt>
                <c:pt idx="50">
                  <c:v>43.765642581757199</c:v>
                </c:pt>
                <c:pt idx="51">
                  <c:v>43.281628137604805</c:v>
                </c:pt>
                <c:pt idx="52">
                  <c:v>42.316083275302788</c:v>
                </c:pt>
                <c:pt idx="53">
                  <c:v>41.708100973654801</c:v>
                </c:pt>
                <c:pt idx="54">
                  <c:v>41.215634085124783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CC9-49A8-B8A4-2FF578BABE2D}"/>
            </c:ext>
          </c:extLst>
        </c:ser>
        <c:ser>
          <c:idx val="2"/>
          <c:order val="2"/>
          <c:tx>
            <c:strRef>
              <c:f>'[1]Speed-emissions'!$G$4</c:f>
              <c:strCache>
                <c:ptCount val="1"/>
                <c:pt idx="0">
                  <c:v>PHEMlight</c:v>
                </c:pt>
              </c:strCache>
            </c:strRef>
          </c:tx>
          <c:spPr>
            <a:ln w="19050" cap="rnd">
              <a:solidFill>
                <a:srgbClr val="9C5BCD"/>
              </a:solidFill>
              <a:round/>
            </a:ln>
            <a:effectLst/>
          </c:spPr>
          <c:marker>
            <c:symbol val="none"/>
          </c:marker>
          <c:xVal>
            <c:numRef>
              <c:f>'[1]Speed-emissions'!$C$5:$C$59</c:f>
              <c:numCache>
                <c:formatCode>General</c:formatCode>
                <c:ptCount val="55"/>
                <c:pt idx="0">
                  <c:v>22.5</c:v>
                </c:pt>
                <c:pt idx="1">
                  <c:v>24</c:v>
                </c:pt>
                <c:pt idx="2">
                  <c:v>25.5</c:v>
                </c:pt>
                <c:pt idx="3">
                  <c:v>27</c:v>
                </c:pt>
                <c:pt idx="4">
                  <c:v>28.5</c:v>
                </c:pt>
                <c:pt idx="5">
                  <c:v>30</c:v>
                </c:pt>
                <c:pt idx="6">
                  <c:v>31.5</c:v>
                </c:pt>
                <c:pt idx="7">
                  <c:v>33</c:v>
                </c:pt>
                <c:pt idx="8">
                  <c:v>34.5</c:v>
                </c:pt>
                <c:pt idx="9">
                  <c:v>36</c:v>
                </c:pt>
                <c:pt idx="10">
                  <c:v>37.5</c:v>
                </c:pt>
                <c:pt idx="11">
                  <c:v>39</c:v>
                </c:pt>
                <c:pt idx="12">
                  <c:v>40.5</c:v>
                </c:pt>
                <c:pt idx="13">
                  <c:v>42</c:v>
                </c:pt>
                <c:pt idx="14">
                  <c:v>43.5</c:v>
                </c:pt>
                <c:pt idx="15">
                  <c:v>45</c:v>
                </c:pt>
                <c:pt idx="16">
                  <c:v>64.5</c:v>
                </c:pt>
                <c:pt idx="17">
                  <c:v>66</c:v>
                </c:pt>
                <c:pt idx="18">
                  <c:v>67.5</c:v>
                </c:pt>
                <c:pt idx="19">
                  <c:v>69</c:v>
                </c:pt>
                <c:pt idx="20">
                  <c:v>70.5</c:v>
                </c:pt>
                <c:pt idx="21">
                  <c:v>72</c:v>
                </c:pt>
                <c:pt idx="22">
                  <c:v>73.5</c:v>
                </c:pt>
                <c:pt idx="23">
                  <c:v>75</c:v>
                </c:pt>
                <c:pt idx="24">
                  <c:v>76.5</c:v>
                </c:pt>
                <c:pt idx="25">
                  <c:v>78</c:v>
                </c:pt>
                <c:pt idx="26">
                  <c:v>79.5</c:v>
                </c:pt>
                <c:pt idx="27">
                  <c:v>81</c:v>
                </c:pt>
                <c:pt idx="28">
                  <c:v>82.5</c:v>
                </c:pt>
                <c:pt idx="29">
                  <c:v>84</c:v>
                </c:pt>
                <c:pt idx="30">
                  <c:v>85.5</c:v>
                </c:pt>
                <c:pt idx="31">
                  <c:v>87</c:v>
                </c:pt>
                <c:pt idx="32">
                  <c:v>88.5</c:v>
                </c:pt>
                <c:pt idx="33">
                  <c:v>90</c:v>
                </c:pt>
                <c:pt idx="34">
                  <c:v>91.5</c:v>
                </c:pt>
                <c:pt idx="35">
                  <c:v>93</c:v>
                </c:pt>
                <c:pt idx="36">
                  <c:v>94.5</c:v>
                </c:pt>
                <c:pt idx="37">
                  <c:v>96</c:v>
                </c:pt>
                <c:pt idx="38">
                  <c:v>97.5</c:v>
                </c:pt>
                <c:pt idx="39">
                  <c:v>99</c:v>
                </c:pt>
                <c:pt idx="40">
                  <c:v>100.5</c:v>
                </c:pt>
                <c:pt idx="41">
                  <c:v>102</c:v>
                </c:pt>
                <c:pt idx="42">
                  <c:v>103.5</c:v>
                </c:pt>
                <c:pt idx="43">
                  <c:v>105</c:v>
                </c:pt>
                <c:pt idx="44">
                  <c:v>106.5</c:v>
                </c:pt>
                <c:pt idx="45">
                  <c:v>108</c:v>
                </c:pt>
                <c:pt idx="46">
                  <c:v>109.5</c:v>
                </c:pt>
                <c:pt idx="47">
                  <c:v>111</c:v>
                </c:pt>
                <c:pt idx="48">
                  <c:v>112.5</c:v>
                </c:pt>
                <c:pt idx="49">
                  <c:v>114</c:v>
                </c:pt>
                <c:pt idx="50">
                  <c:v>115.5</c:v>
                </c:pt>
                <c:pt idx="51">
                  <c:v>117</c:v>
                </c:pt>
                <c:pt idx="52">
                  <c:v>118.5</c:v>
                </c:pt>
                <c:pt idx="53">
                  <c:v>120</c:v>
                </c:pt>
                <c:pt idx="54">
                  <c:v>121.5</c:v>
                </c:pt>
              </c:numCache>
            </c:numRef>
          </c:xVal>
          <c:yVal>
            <c:numRef>
              <c:f>'[1]Speed-emissions'!$G$5:$G$59</c:f>
              <c:numCache>
                <c:formatCode>General</c:formatCode>
                <c:ptCount val="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4.3696000000000002</c:v>
                </c:pt>
                <c:pt idx="4">
                  <c:v>4.3696000000000002</c:v>
                </c:pt>
                <c:pt idx="5">
                  <c:v>127.1339</c:v>
                </c:pt>
                <c:pt idx="6">
                  <c:v>0</c:v>
                </c:pt>
                <c:pt idx="7">
                  <c:v>23.7575</c:v>
                </c:pt>
                <c:pt idx="8">
                  <c:v>28.126899999999999</c:v>
                </c:pt>
                <c:pt idx="9">
                  <c:v>340.49299999999999</c:v>
                </c:pt>
                <c:pt idx="10">
                  <c:v>50.183900000000001</c:v>
                </c:pt>
                <c:pt idx="11">
                  <c:v>17.226099999999999</c:v>
                </c:pt>
                <c:pt idx="12">
                  <c:v>17.226099999999999</c:v>
                </c:pt>
                <c:pt idx="13">
                  <c:v>17.226099999999999</c:v>
                </c:pt>
                <c:pt idx="14">
                  <c:v>17.226099999999999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4.3696000000000002</c:v>
                </c:pt>
                <c:pt idx="20">
                  <c:v>4.3696000000000002</c:v>
                </c:pt>
                <c:pt idx="21">
                  <c:v>4.3696000000000002</c:v>
                </c:pt>
                <c:pt idx="22">
                  <c:v>4.3696000000000002</c:v>
                </c:pt>
                <c:pt idx="23">
                  <c:v>4.3696000000000002</c:v>
                </c:pt>
                <c:pt idx="24">
                  <c:v>4.3696000000000002</c:v>
                </c:pt>
                <c:pt idx="25">
                  <c:v>4.3696000000000002</c:v>
                </c:pt>
                <c:pt idx="26">
                  <c:v>4.3696000000000002</c:v>
                </c:pt>
                <c:pt idx="27">
                  <c:v>4.3696000000000002</c:v>
                </c:pt>
                <c:pt idx="28">
                  <c:v>4.3696000000000002</c:v>
                </c:pt>
                <c:pt idx="29">
                  <c:v>127.1339</c:v>
                </c:pt>
                <c:pt idx="30">
                  <c:v>491.11720000000003</c:v>
                </c:pt>
                <c:pt idx="31">
                  <c:v>23.662299999999998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4.3696000000000002</c:v>
                </c:pt>
                <c:pt idx="38">
                  <c:v>4.3696000000000002</c:v>
                </c:pt>
                <c:pt idx="39">
                  <c:v>94.169700000000006</c:v>
                </c:pt>
                <c:pt idx="40">
                  <c:v>225.32259999999999</c:v>
                </c:pt>
                <c:pt idx="41">
                  <c:v>312.17340000000002</c:v>
                </c:pt>
                <c:pt idx="42">
                  <c:v>18.295400000000001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236.05670000000001</c:v>
                </c:pt>
                <c:pt idx="47">
                  <c:v>174.90369999999999</c:v>
                </c:pt>
                <c:pt idx="48">
                  <c:v>18.328499999999998</c:v>
                </c:pt>
                <c:pt idx="49">
                  <c:v>29.792999999999999</c:v>
                </c:pt>
                <c:pt idx="50">
                  <c:v>24.2028</c:v>
                </c:pt>
                <c:pt idx="51">
                  <c:v>22.971</c:v>
                </c:pt>
                <c:pt idx="52">
                  <c:v>21.436299999999999</c:v>
                </c:pt>
                <c:pt idx="53">
                  <c:v>20.542899999999999</c:v>
                </c:pt>
                <c:pt idx="54">
                  <c:v>19.9193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CC9-49A8-B8A4-2FF578BABE2D}"/>
            </c:ext>
          </c:extLst>
        </c:ser>
        <c:ser>
          <c:idx val="4"/>
          <c:order val="4"/>
          <c:tx>
            <c:strRef>
              <c:f>'[1]Speed-emissions'!$H$4</c:f>
              <c:strCache>
                <c:ptCount val="1"/>
                <c:pt idx="0">
                  <c:v>COPERT IV &amp; V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'[1]Speed-emissions'!$C$5:$C$59</c:f>
              <c:numCache>
                <c:formatCode>General</c:formatCode>
                <c:ptCount val="55"/>
                <c:pt idx="0">
                  <c:v>22.5</c:v>
                </c:pt>
                <c:pt idx="1">
                  <c:v>24</c:v>
                </c:pt>
                <c:pt idx="2">
                  <c:v>25.5</c:v>
                </c:pt>
                <c:pt idx="3">
                  <c:v>27</c:v>
                </c:pt>
                <c:pt idx="4">
                  <c:v>28.5</c:v>
                </c:pt>
                <c:pt idx="5">
                  <c:v>30</c:v>
                </c:pt>
                <c:pt idx="6">
                  <c:v>31.5</c:v>
                </c:pt>
                <c:pt idx="7">
                  <c:v>33</c:v>
                </c:pt>
                <c:pt idx="8">
                  <c:v>34.5</c:v>
                </c:pt>
                <c:pt idx="9">
                  <c:v>36</c:v>
                </c:pt>
                <c:pt idx="10">
                  <c:v>37.5</c:v>
                </c:pt>
                <c:pt idx="11">
                  <c:v>39</c:v>
                </c:pt>
                <c:pt idx="12">
                  <c:v>40.5</c:v>
                </c:pt>
                <c:pt idx="13">
                  <c:v>42</c:v>
                </c:pt>
                <c:pt idx="14">
                  <c:v>43.5</c:v>
                </c:pt>
                <c:pt idx="15">
                  <c:v>45</c:v>
                </c:pt>
                <c:pt idx="16">
                  <c:v>64.5</c:v>
                </c:pt>
                <c:pt idx="17">
                  <c:v>66</c:v>
                </c:pt>
                <c:pt idx="18">
                  <c:v>67.5</c:v>
                </c:pt>
                <c:pt idx="19">
                  <c:v>69</c:v>
                </c:pt>
                <c:pt idx="20">
                  <c:v>70.5</c:v>
                </c:pt>
                <c:pt idx="21">
                  <c:v>72</c:v>
                </c:pt>
                <c:pt idx="22">
                  <c:v>73.5</c:v>
                </c:pt>
                <c:pt idx="23">
                  <c:v>75</c:v>
                </c:pt>
                <c:pt idx="24">
                  <c:v>76.5</c:v>
                </c:pt>
                <c:pt idx="25">
                  <c:v>78</c:v>
                </c:pt>
                <c:pt idx="26">
                  <c:v>79.5</c:v>
                </c:pt>
                <c:pt idx="27">
                  <c:v>81</c:v>
                </c:pt>
                <c:pt idx="28">
                  <c:v>82.5</c:v>
                </c:pt>
                <c:pt idx="29">
                  <c:v>84</c:v>
                </c:pt>
                <c:pt idx="30">
                  <c:v>85.5</c:v>
                </c:pt>
                <c:pt idx="31">
                  <c:v>87</c:v>
                </c:pt>
                <c:pt idx="32">
                  <c:v>88.5</c:v>
                </c:pt>
                <c:pt idx="33">
                  <c:v>90</c:v>
                </c:pt>
                <c:pt idx="34">
                  <c:v>91.5</c:v>
                </c:pt>
                <c:pt idx="35">
                  <c:v>93</c:v>
                </c:pt>
                <c:pt idx="36">
                  <c:v>94.5</c:v>
                </c:pt>
                <c:pt idx="37">
                  <c:v>96</c:v>
                </c:pt>
                <c:pt idx="38">
                  <c:v>97.5</c:v>
                </c:pt>
                <c:pt idx="39">
                  <c:v>99</c:v>
                </c:pt>
                <c:pt idx="40">
                  <c:v>100.5</c:v>
                </c:pt>
                <c:pt idx="41">
                  <c:v>102</c:v>
                </c:pt>
                <c:pt idx="42">
                  <c:v>103.5</c:v>
                </c:pt>
                <c:pt idx="43">
                  <c:v>105</c:v>
                </c:pt>
                <c:pt idx="44">
                  <c:v>106.5</c:v>
                </c:pt>
                <c:pt idx="45">
                  <c:v>108</c:v>
                </c:pt>
                <c:pt idx="46">
                  <c:v>109.5</c:v>
                </c:pt>
                <c:pt idx="47">
                  <c:v>111</c:v>
                </c:pt>
                <c:pt idx="48">
                  <c:v>112.5</c:v>
                </c:pt>
                <c:pt idx="49">
                  <c:v>114</c:v>
                </c:pt>
                <c:pt idx="50">
                  <c:v>115.5</c:v>
                </c:pt>
                <c:pt idx="51">
                  <c:v>117</c:v>
                </c:pt>
                <c:pt idx="52">
                  <c:v>118.5</c:v>
                </c:pt>
                <c:pt idx="53">
                  <c:v>120</c:v>
                </c:pt>
                <c:pt idx="54">
                  <c:v>121.5</c:v>
                </c:pt>
              </c:numCache>
            </c:numRef>
          </c:xVal>
          <c:yVal>
            <c:numRef>
              <c:f>'[1]Speed-emissions'!$H$5:$H$60</c:f>
              <c:numCache>
                <c:formatCode>General</c:formatCode>
                <c:ptCount val="56"/>
                <c:pt idx="0">
                  <c:v>21.214006624192493</c:v>
                </c:pt>
                <c:pt idx="1">
                  <c:v>21.214006624192493</c:v>
                </c:pt>
                <c:pt idx="2">
                  <c:v>21.214006624192493</c:v>
                </c:pt>
                <c:pt idx="3">
                  <c:v>21.214006624192493</c:v>
                </c:pt>
                <c:pt idx="4">
                  <c:v>21.214006624192493</c:v>
                </c:pt>
                <c:pt idx="5">
                  <c:v>21.214006624192493</c:v>
                </c:pt>
                <c:pt idx="6">
                  <c:v>21.214006624192493</c:v>
                </c:pt>
                <c:pt idx="7">
                  <c:v>21.214006624192493</c:v>
                </c:pt>
                <c:pt idx="8">
                  <c:v>21.214006624192493</c:v>
                </c:pt>
                <c:pt idx="9">
                  <c:v>21.214006624192493</c:v>
                </c:pt>
                <c:pt idx="10">
                  <c:v>21.214006624192493</c:v>
                </c:pt>
                <c:pt idx="11">
                  <c:v>21.214006624192493</c:v>
                </c:pt>
                <c:pt idx="12">
                  <c:v>21.214006624192493</c:v>
                </c:pt>
                <c:pt idx="13">
                  <c:v>21.214006624192493</c:v>
                </c:pt>
                <c:pt idx="14">
                  <c:v>21.214006624192493</c:v>
                </c:pt>
                <c:pt idx="15">
                  <c:v>21.214006624192493</c:v>
                </c:pt>
                <c:pt idx="16">
                  <c:v>21.214006624192493</c:v>
                </c:pt>
                <c:pt idx="17">
                  <c:v>21.214006624192493</c:v>
                </c:pt>
                <c:pt idx="18">
                  <c:v>21.214006624192493</c:v>
                </c:pt>
                <c:pt idx="19">
                  <c:v>21.214006624192493</c:v>
                </c:pt>
                <c:pt idx="20">
                  <c:v>21.214006624192493</c:v>
                </c:pt>
                <c:pt idx="21">
                  <c:v>21.214006624192493</c:v>
                </c:pt>
                <c:pt idx="22">
                  <c:v>21.214006624192493</c:v>
                </c:pt>
                <c:pt idx="23">
                  <c:v>21.214006624192493</c:v>
                </c:pt>
                <c:pt idx="24">
                  <c:v>21.214006624192493</c:v>
                </c:pt>
                <c:pt idx="25">
                  <c:v>21.214006624192493</c:v>
                </c:pt>
                <c:pt idx="26">
                  <c:v>21.214006624192493</c:v>
                </c:pt>
                <c:pt idx="27">
                  <c:v>21.214006624192493</c:v>
                </c:pt>
                <c:pt idx="28">
                  <c:v>21.214006624192493</c:v>
                </c:pt>
                <c:pt idx="29">
                  <c:v>21.214006624192493</c:v>
                </c:pt>
                <c:pt idx="30">
                  <c:v>21.214006624192493</c:v>
                </c:pt>
                <c:pt idx="31">
                  <c:v>21.214006624192493</c:v>
                </c:pt>
                <c:pt idx="32">
                  <c:v>21.214006624192493</c:v>
                </c:pt>
                <c:pt idx="33">
                  <c:v>21.214006624192493</c:v>
                </c:pt>
                <c:pt idx="34">
                  <c:v>21.214006624192493</c:v>
                </c:pt>
                <c:pt idx="35">
                  <c:v>21.214006624192493</c:v>
                </c:pt>
                <c:pt idx="36">
                  <c:v>21.214006624192493</c:v>
                </c:pt>
                <c:pt idx="37">
                  <c:v>21.214006624192493</c:v>
                </c:pt>
                <c:pt idx="38">
                  <c:v>21.214006624192493</c:v>
                </c:pt>
                <c:pt idx="39">
                  <c:v>21.214006624192493</c:v>
                </c:pt>
                <c:pt idx="40">
                  <c:v>21.214006624192493</c:v>
                </c:pt>
                <c:pt idx="41">
                  <c:v>21.214006624192493</c:v>
                </c:pt>
                <c:pt idx="42">
                  <c:v>21.214006624192493</c:v>
                </c:pt>
                <c:pt idx="43">
                  <c:v>21.214006624192493</c:v>
                </c:pt>
                <c:pt idx="44">
                  <c:v>21.214006624192493</c:v>
                </c:pt>
                <c:pt idx="45">
                  <c:v>21.214006624192493</c:v>
                </c:pt>
                <c:pt idx="46">
                  <c:v>21.214006624192493</c:v>
                </c:pt>
                <c:pt idx="47">
                  <c:v>21.214006624192493</c:v>
                </c:pt>
                <c:pt idx="48">
                  <c:v>21.214006624192493</c:v>
                </c:pt>
                <c:pt idx="49">
                  <c:v>21.214006624192493</c:v>
                </c:pt>
                <c:pt idx="50">
                  <c:v>21.214006624192493</c:v>
                </c:pt>
                <c:pt idx="51">
                  <c:v>21.214006624192493</c:v>
                </c:pt>
                <c:pt idx="52">
                  <c:v>21.214006624192493</c:v>
                </c:pt>
                <c:pt idx="53">
                  <c:v>21.214006624192493</c:v>
                </c:pt>
                <c:pt idx="54">
                  <c:v>21.214006624192493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CC9-49A8-B8A4-2FF578BAB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3702440"/>
        <c:axId val="613695880"/>
      </c:scatterChart>
      <c:valAx>
        <c:axId val="613688008"/>
        <c:scaling>
          <c:orientation val="minMax"/>
          <c:max val="120"/>
          <c:min val="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dirty="0"/>
                  <a:t>Time</a:t>
                </a:r>
                <a:r>
                  <a:rPr lang="en-GB" sz="1200" baseline="0" dirty="0"/>
                  <a:t> (s)</a:t>
                </a:r>
                <a:endParaRPr lang="en-GB" sz="1200" dirty="0"/>
              </a:p>
            </c:rich>
          </c:tx>
          <c:layout>
            <c:manualLayout>
              <c:xMode val="edge"/>
              <c:yMode val="edge"/>
              <c:x val="0.44661983439709069"/>
              <c:y val="0.795947725972703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688336"/>
        <c:crosses val="autoZero"/>
        <c:crossBetween val="midCat"/>
      </c:valAx>
      <c:valAx>
        <c:axId val="61368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/>
                  <a:t>Speed (km/h)</a:t>
                </a:r>
              </a:p>
            </c:rich>
          </c:tx>
          <c:layout>
            <c:manualLayout>
              <c:xMode val="edge"/>
              <c:yMode val="edge"/>
              <c:x val="2.0310044874468354E-3"/>
              <c:y val="0.335235513707587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688008"/>
        <c:crosses val="autoZero"/>
        <c:crossBetween val="midCat"/>
      </c:valAx>
      <c:valAx>
        <c:axId val="613695880"/>
        <c:scaling>
          <c:orientation val="minMax"/>
          <c:max val="50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702440"/>
        <c:crosses val="max"/>
        <c:crossBetween val="midCat"/>
      </c:valAx>
      <c:valAx>
        <c:axId val="613702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36958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85992860121740278"/>
          <c:w val="0.99090780458988692"/>
          <c:h val="0.137039286422380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9050" cap="flat" cmpd="sng" algn="ctr">
      <a:solidFill>
        <a:schemeClr val="tx1">
          <a:lumMod val="65000"/>
          <a:lumOff val="3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1B452-117E-4454-949A-8BBC32ED38E7}" type="datetimeFigureOut">
              <a:rPr lang="en-GB" smtClean="0"/>
              <a:t>04/10/2019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84E09-9C5C-45DE-B029-7E6CDCCBBF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88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95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51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653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6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4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49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271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8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6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8" y="4900141"/>
            <a:ext cx="5026946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2" y="6095688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7" y="6095688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7"/>
            <a:ext cx="5026947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2287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6"/>
            <a:ext cx="8229597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7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0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01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951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19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04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3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15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27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86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088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8F490-368F-4870-B83F-38DED9F7BEF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0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722913" y="1609014"/>
            <a:ext cx="4723037" cy="2176084"/>
          </a:xfrm>
        </p:spPr>
        <p:txBody>
          <a:bodyPr>
            <a:noAutofit/>
          </a:bodyPr>
          <a:lstStyle/>
          <a:p>
            <a:r>
              <a:rPr lang="en-GB" sz="2800" dirty="0" smtClean="0"/>
              <a:t>Coupling between traffic and emission models for th</a:t>
            </a:r>
            <a:r>
              <a:rPr lang="en-GB" sz="2800" dirty="0" smtClean="0"/>
              <a:t>e evaluation of mobility plans</a:t>
            </a:r>
            <a:r>
              <a:rPr lang="en-GB" sz="3200" dirty="0" smtClean="0"/>
              <a:t/>
            </a:r>
            <a:br>
              <a:rPr lang="en-GB" sz="3200" dirty="0" smtClean="0"/>
            </a:br>
            <a:endParaRPr lang="en-GB" sz="2400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08/10/2019</a:t>
            </a:r>
            <a:endParaRPr lang="es-E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 smtClean="0"/>
              <a:t>Fairmode</a:t>
            </a:r>
            <a:r>
              <a:rPr lang="en-GB" dirty="0" smtClean="0"/>
              <a:t> – Madrid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6054" y="3901656"/>
            <a:ext cx="5026946" cy="917993"/>
          </a:xfrm>
        </p:spPr>
        <p:txBody>
          <a:bodyPr/>
          <a:lstStyle/>
          <a:p>
            <a:r>
              <a:rPr lang="en-GB" sz="1600" u="sng" dirty="0" smtClean="0"/>
              <a:t>Daniel Rodriguez Rey</a:t>
            </a:r>
            <a:r>
              <a:rPr lang="en-GB" sz="1600" u="sng" baseline="30000" dirty="0" smtClean="0"/>
              <a:t>1</a:t>
            </a:r>
            <a:r>
              <a:rPr lang="en-GB" sz="1600" dirty="0" smtClean="0"/>
              <a:t>, Marc Guevara</a:t>
            </a:r>
            <a:r>
              <a:rPr lang="en-GB" sz="1600" baseline="30000" dirty="0" smtClean="0"/>
              <a:t>1</a:t>
            </a:r>
            <a:r>
              <a:rPr lang="en-GB" sz="1600" dirty="0" smtClean="0"/>
              <a:t>, Mari Paz Linares</a:t>
            </a:r>
            <a:r>
              <a:rPr lang="en-GB" sz="1600" baseline="30000" dirty="0"/>
              <a:t>2</a:t>
            </a:r>
            <a:r>
              <a:rPr lang="en-GB" sz="1600" dirty="0" smtClean="0"/>
              <a:t>, Juan Salmeron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, </a:t>
            </a:r>
            <a:r>
              <a:rPr lang="en-GB" sz="1600" dirty="0" err="1" smtClean="0"/>
              <a:t>Josep</a:t>
            </a:r>
            <a:r>
              <a:rPr lang="en-GB" sz="1600" dirty="0" smtClean="0"/>
              <a:t> Casanovas</a:t>
            </a:r>
            <a:r>
              <a:rPr lang="en-GB" sz="1600" baseline="30000" dirty="0" smtClean="0"/>
              <a:t>1,2</a:t>
            </a:r>
            <a:r>
              <a:rPr lang="en-GB" sz="1600" dirty="0" smtClean="0"/>
              <a:t>, Jaime </a:t>
            </a:r>
            <a:r>
              <a:rPr lang="en-GB" sz="1600" dirty="0" smtClean="0"/>
              <a:t>Benavides</a:t>
            </a:r>
            <a:r>
              <a:rPr lang="en-GB" sz="1600" baseline="30000" dirty="0" smtClean="0"/>
              <a:t>1</a:t>
            </a:r>
            <a:r>
              <a:rPr lang="en-GB" sz="1600" dirty="0" smtClean="0"/>
              <a:t>, </a:t>
            </a:r>
            <a:r>
              <a:rPr lang="en-GB" sz="1600" dirty="0" err="1" smtClean="0"/>
              <a:t>Oriol</a:t>
            </a:r>
            <a:r>
              <a:rPr lang="en-GB" sz="1600" dirty="0" smtClean="0"/>
              <a:t> Jorba</a:t>
            </a:r>
            <a:r>
              <a:rPr lang="en-GB" sz="1600" baseline="30000" dirty="0" smtClean="0"/>
              <a:t>1</a:t>
            </a:r>
            <a:r>
              <a:rPr lang="en-GB" sz="1600" dirty="0" smtClean="0"/>
              <a:t>,</a:t>
            </a:r>
            <a:r>
              <a:rPr lang="en-GB" sz="1600" baseline="30000" dirty="0" smtClean="0"/>
              <a:t> </a:t>
            </a:r>
            <a:r>
              <a:rPr lang="en-GB" sz="1600" dirty="0"/>
              <a:t>Albert Soret</a:t>
            </a:r>
            <a:r>
              <a:rPr lang="en-GB" sz="1600" baseline="30000" dirty="0"/>
              <a:t>1</a:t>
            </a:r>
            <a:r>
              <a:rPr lang="en-GB" sz="1600" dirty="0" smtClean="0"/>
              <a:t>.</a:t>
            </a:r>
            <a:endParaRPr lang="en-GB" sz="1600" u="sng" baseline="30000" dirty="0"/>
          </a:p>
        </p:txBody>
      </p:sp>
      <p:sp>
        <p:nvSpPr>
          <p:cNvPr id="7" name="Subtítulo 4"/>
          <p:cNvSpPr txBox="1">
            <a:spLocks/>
          </p:cNvSpPr>
          <p:nvPr/>
        </p:nvSpPr>
        <p:spPr>
          <a:xfrm>
            <a:off x="3722913" y="5226282"/>
            <a:ext cx="5026945" cy="163121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arenBoth"/>
            </a:pPr>
            <a:r>
              <a:rPr lang="en-GB" sz="1400" dirty="0"/>
              <a:t>Barcelona Supercomputing Centre – Centro Nacional de </a:t>
            </a:r>
            <a:r>
              <a:rPr lang="en-GB" sz="1400" dirty="0" err="1"/>
              <a:t>Supercomputación</a:t>
            </a:r>
            <a:r>
              <a:rPr lang="en-GB" sz="1400" dirty="0"/>
              <a:t> (BSC-CNS) Earth Sciences </a:t>
            </a:r>
            <a:r>
              <a:rPr lang="en-GB" sz="1400" dirty="0" smtClean="0"/>
              <a:t>division</a:t>
            </a:r>
          </a:p>
          <a:p>
            <a:pPr marL="342900" indent="-342900">
              <a:buAutoNum type="arabicParenBoth"/>
            </a:pPr>
            <a:r>
              <a:rPr lang="en-GB" sz="1400" dirty="0" err="1" smtClean="0"/>
              <a:t>inLab</a:t>
            </a:r>
            <a:r>
              <a:rPr lang="en-GB" sz="1400" dirty="0" smtClean="0"/>
              <a:t> </a:t>
            </a:r>
            <a:r>
              <a:rPr lang="en-GB" sz="1400" dirty="0"/>
              <a:t>FIB, </a:t>
            </a:r>
            <a:r>
              <a:rPr lang="en-GB" sz="1400" dirty="0" err="1"/>
              <a:t>Universitat</a:t>
            </a:r>
            <a:r>
              <a:rPr lang="en-GB" sz="1400" dirty="0"/>
              <a:t> </a:t>
            </a:r>
            <a:r>
              <a:rPr lang="en-GB" sz="1400" dirty="0" err="1"/>
              <a:t>Politècnica</a:t>
            </a:r>
            <a:r>
              <a:rPr lang="en-GB" sz="1400" dirty="0"/>
              <a:t> de </a:t>
            </a:r>
            <a:r>
              <a:rPr lang="en-GB" sz="1400" dirty="0" err="1"/>
              <a:t>Catalunya</a:t>
            </a:r>
            <a:r>
              <a:rPr lang="en-GB" sz="1400" dirty="0"/>
              <a:t>, </a:t>
            </a:r>
            <a:r>
              <a:rPr lang="en-GB" sz="1400" dirty="0" err="1"/>
              <a:t>Facultat</a:t>
            </a:r>
            <a:r>
              <a:rPr lang="en-GB" sz="1400" dirty="0"/>
              <a:t> </a:t>
            </a:r>
            <a:r>
              <a:rPr lang="en-GB" sz="1400" dirty="0" err="1"/>
              <a:t>d’Informàtica</a:t>
            </a:r>
            <a:r>
              <a:rPr lang="en-GB" sz="1400" dirty="0"/>
              <a:t> de </a:t>
            </a:r>
            <a:r>
              <a:rPr lang="en-GB" sz="1400" dirty="0" smtClean="0"/>
              <a:t>Barcelona</a:t>
            </a:r>
            <a:endParaRPr lang="en-GB" sz="140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5609"/>
            <a:ext cx="3092172" cy="6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2" y="729091"/>
            <a:ext cx="6670159" cy="448151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1" y="109161"/>
            <a:ext cx="8229597" cy="572305"/>
          </a:xfrm>
        </p:spPr>
        <p:txBody>
          <a:bodyPr/>
          <a:lstStyle/>
          <a:p>
            <a:r>
              <a:rPr lang="es-ES_tradnl" sz="2800" dirty="0" err="1" smtClean="0"/>
              <a:t>Superblocs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scenario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results</a:t>
            </a:r>
            <a:endParaRPr lang="es-E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523874"/>
              </p:ext>
            </p:extLst>
          </p:nvPr>
        </p:nvGraphicFramePr>
        <p:xfrm>
          <a:off x="323692" y="5916293"/>
          <a:ext cx="3676994" cy="860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330">
                  <a:extLst>
                    <a:ext uri="{9D8B030D-6E8A-4147-A177-3AD203B41FA5}">
                      <a16:colId xmlns:a16="http://schemas.microsoft.com/office/drawing/2014/main" val="914277766"/>
                    </a:ext>
                  </a:extLst>
                </a:gridCol>
                <a:gridCol w="1543664">
                  <a:extLst>
                    <a:ext uri="{9D8B030D-6E8A-4147-A177-3AD203B41FA5}">
                      <a16:colId xmlns:a16="http://schemas.microsoft.com/office/drawing/2014/main" val="635848009"/>
                    </a:ext>
                  </a:extLst>
                </a:gridCol>
              </a:tblGrid>
              <a:tr h="430372">
                <a:tc>
                  <a:txBody>
                    <a:bodyPr/>
                    <a:lstStyle/>
                    <a:p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Base (24h)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22.454 </a:t>
                      </a:r>
                      <a:r>
                        <a:rPr lang="en-GB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mol</a:t>
                      </a: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Nox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66920"/>
                  </a:ext>
                </a:extLst>
              </a:tr>
              <a:tr h="43037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Total Superblocks (24h)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22.743 </a:t>
                      </a:r>
                      <a:r>
                        <a:rPr lang="en-GB" sz="1600" dirty="0" err="1" smtClean="0"/>
                        <a:t>mol</a:t>
                      </a:r>
                      <a:r>
                        <a:rPr lang="en-GB" sz="1600" dirty="0" smtClean="0"/>
                        <a:t> NOx</a:t>
                      </a:r>
                      <a:endParaRPr lang="en-GB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51491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886321" y="2924175"/>
            <a:ext cx="1714500" cy="141922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23692" y="4343400"/>
            <a:ext cx="1562629" cy="15728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00821" y="4343400"/>
            <a:ext cx="399864" cy="157289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001733"/>
              </p:ext>
            </p:extLst>
          </p:nvPr>
        </p:nvGraphicFramePr>
        <p:xfrm>
          <a:off x="4485639" y="2843212"/>
          <a:ext cx="4572000" cy="393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 rot="5400000">
            <a:off x="8386429" y="4539395"/>
            <a:ext cx="1065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NOx [mol.h-1]</a:t>
            </a:r>
            <a:endParaRPr lang="en-GB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 smtClean="0"/>
              <a:t>Diagonal </a:t>
            </a:r>
            <a:r>
              <a:rPr lang="es-ES_tradnl" sz="2800" dirty="0" err="1"/>
              <a:t>T</a:t>
            </a:r>
            <a:r>
              <a:rPr lang="es-ES_tradnl" sz="2800" dirty="0" err="1" smtClean="0"/>
              <a:t>ram</a:t>
            </a:r>
            <a:r>
              <a:rPr lang="es-ES_tradnl" sz="2800" dirty="0" smtClean="0"/>
              <a:t> plan</a:t>
            </a:r>
            <a:endParaRPr lang="es-E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1" y="1114425"/>
            <a:ext cx="6316903" cy="34861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41" y="3653149"/>
            <a:ext cx="5708350" cy="313372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48662" y="1129209"/>
            <a:ext cx="197650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i="1" dirty="0" smtClean="0"/>
              <a:t>Current disposition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461714" y="3800475"/>
            <a:ext cx="211788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i="1" dirty="0" smtClean="0"/>
              <a:t>Proposed disposition</a:t>
            </a:r>
            <a:endParaRPr lang="en-GB" i="1" dirty="0"/>
          </a:p>
        </p:txBody>
      </p:sp>
      <p:grpSp>
        <p:nvGrpSpPr>
          <p:cNvPr id="36" name="Group 35"/>
          <p:cNvGrpSpPr/>
          <p:nvPr/>
        </p:nvGrpSpPr>
        <p:grpSpPr>
          <a:xfrm>
            <a:off x="5296251" y="1115393"/>
            <a:ext cx="3723924" cy="2554856"/>
            <a:chOff x="5296251" y="1096343"/>
            <a:chExt cx="3723924" cy="2554856"/>
          </a:xfrm>
        </p:grpSpPr>
        <p:grpSp>
          <p:nvGrpSpPr>
            <p:cNvPr id="31" name="Group 30"/>
            <p:cNvGrpSpPr/>
            <p:nvPr/>
          </p:nvGrpSpPr>
          <p:grpSpPr>
            <a:xfrm>
              <a:off x="5296251" y="1096343"/>
              <a:ext cx="3723924" cy="2554856"/>
              <a:chOff x="5258151" y="1040166"/>
              <a:chExt cx="3690453" cy="262911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8151" y="1040166"/>
                <a:ext cx="3690453" cy="262911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4" name="Straight Connector 23"/>
              <p:cNvCxnSpPr/>
              <p:nvPr/>
            </p:nvCxnSpPr>
            <p:spPr>
              <a:xfrm flipV="1">
                <a:off x="6332351" y="2038350"/>
                <a:ext cx="1401949" cy="485775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634541" y="3040420"/>
                <a:ext cx="2281104" cy="60177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i="1" dirty="0" smtClean="0"/>
                  <a:t>New Tram line</a:t>
                </a:r>
              </a:p>
              <a:p>
                <a:r>
                  <a:rPr lang="en-GB" sz="1600" i="1" dirty="0" smtClean="0"/>
                  <a:t>Current Tram line</a:t>
                </a:r>
                <a:endParaRPr lang="en-GB" sz="1600" i="1" dirty="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8082814" y="3228147"/>
                <a:ext cx="697572" cy="1154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7947558" y="1656926"/>
                <a:ext cx="968087" cy="303474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5364264" y="2524125"/>
                <a:ext cx="968087" cy="303474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 flipV="1">
              <a:off x="8263555" y="3461221"/>
              <a:ext cx="649344" cy="2287"/>
            </a:xfrm>
            <a:prstGeom prst="line">
              <a:avLst/>
            </a:prstGeom>
            <a:ln w="2857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67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9076" y="591103"/>
            <a:ext cx="7620000" cy="5119687"/>
            <a:chOff x="209076" y="95803"/>
            <a:chExt cx="7620000" cy="51196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76" y="95803"/>
              <a:ext cx="7620000" cy="5119687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393291" y="678426"/>
              <a:ext cx="4038377" cy="2879065"/>
              <a:chOff x="393291" y="678426"/>
              <a:chExt cx="4038377" cy="287906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" t="9710" r="753" b="16351"/>
              <a:stretch/>
            </p:blipFill>
            <p:spPr>
              <a:xfrm>
                <a:off x="393291" y="678426"/>
                <a:ext cx="3692460" cy="1858297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 flipH="1" flipV="1">
                <a:off x="4085751" y="678428"/>
                <a:ext cx="284690" cy="21925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ounded Rectangle 9"/>
              <p:cNvSpPr/>
              <p:nvPr/>
            </p:nvSpPr>
            <p:spPr>
              <a:xfrm rot="21082231">
                <a:off x="3059619" y="2859972"/>
                <a:ext cx="1372049" cy="597969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H="1" flipV="1">
                <a:off x="393292" y="2471063"/>
                <a:ext cx="2762863" cy="10864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1" y="109161"/>
            <a:ext cx="8229597" cy="572305"/>
          </a:xfrm>
        </p:spPr>
        <p:txBody>
          <a:bodyPr/>
          <a:lstStyle/>
          <a:p>
            <a:r>
              <a:rPr lang="es-ES_tradnl" sz="2800" dirty="0" smtClean="0"/>
              <a:t>Diagonal </a:t>
            </a:r>
            <a:r>
              <a:rPr lang="es-ES_tradnl" sz="2800" dirty="0" err="1" smtClean="0"/>
              <a:t>Tram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scenario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results</a:t>
            </a:r>
            <a:endParaRPr lang="es-ES" sz="28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546690"/>
              </p:ext>
            </p:extLst>
          </p:nvPr>
        </p:nvGraphicFramePr>
        <p:xfrm>
          <a:off x="393291" y="5845428"/>
          <a:ext cx="3136490" cy="860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969">
                  <a:extLst>
                    <a:ext uri="{9D8B030D-6E8A-4147-A177-3AD203B41FA5}">
                      <a16:colId xmlns:a16="http://schemas.microsoft.com/office/drawing/2014/main" val="914277766"/>
                    </a:ext>
                  </a:extLst>
                </a:gridCol>
                <a:gridCol w="1482521">
                  <a:extLst>
                    <a:ext uri="{9D8B030D-6E8A-4147-A177-3AD203B41FA5}">
                      <a16:colId xmlns:a16="http://schemas.microsoft.com/office/drawing/2014/main" val="635848009"/>
                    </a:ext>
                  </a:extLst>
                </a:gridCol>
              </a:tblGrid>
              <a:tr h="430372">
                <a:tc>
                  <a:txBody>
                    <a:bodyPr/>
                    <a:lstStyle/>
                    <a:p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Base (24h)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11743 </a:t>
                      </a:r>
                      <a:r>
                        <a:rPr lang="en-GB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mol</a:t>
                      </a: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NOx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66920"/>
                  </a:ext>
                </a:extLst>
              </a:tr>
              <a:tr h="43037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Total Tram (24h)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11180 </a:t>
                      </a:r>
                      <a:r>
                        <a:rPr lang="en-GB" sz="1600" dirty="0" err="1" smtClean="0"/>
                        <a:t>mol</a:t>
                      </a:r>
                      <a:r>
                        <a:rPr lang="en-GB" sz="1600" dirty="0" smtClean="0"/>
                        <a:t> NOx</a:t>
                      </a:r>
                      <a:endParaRPr lang="en-GB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514916"/>
                  </a:ext>
                </a:extLst>
              </a:tr>
            </a:tbl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65948"/>
              </p:ext>
            </p:extLst>
          </p:nvPr>
        </p:nvGraphicFramePr>
        <p:xfrm>
          <a:off x="4468763" y="2775177"/>
          <a:ext cx="45720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1"/>
          <p:cNvSpPr txBox="1"/>
          <p:nvPr/>
        </p:nvSpPr>
        <p:spPr>
          <a:xfrm rot="5400000">
            <a:off x="8334238" y="4655973"/>
            <a:ext cx="1065424" cy="277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solidFill>
                  <a:schemeClr val="bg1">
                    <a:lumMod val="85000"/>
                  </a:schemeClr>
                </a:solidFill>
              </a:rPr>
              <a:t>NOx [mol.h-1]</a:t>
            </a:r>
            <a:endParaRPr lang="en-GB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3" y="920041"/>
            <a:ext cx="5370367" cy="360821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 rot="21321446">
            <a:off x="2228235" y="2777821"/>
            <a:ext cx="1399822" cy="6254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>
            <a:off x="3571875" y="2722196"/>
            <a:ext cx="5465641" cy="5270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95525" y="3458856"/>
            <a:ext cx="1512573" cy="33038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98" y="3249235"/>
            <a:ext cx="5229418" cy="351351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1" y="109161"/>
            <a:ext cx="8229597" cy="572305"/>
          </a:xfrm>
        </p:spPr>
        <p:txBody>
          <a:bodyPr/>
          <a:lstStyle/>
          <a:p>
            <a:r>
              <a:rPr lang="es-ES_tradnl" sz="2800" dirty="0" err="1" smtClean="0"/>
              <a:t>Tram+Superblocks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scenario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results</a:t>
            </a:r>
            <a:endParaRPr lang="es-ES" sz="28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881623"/>
              </p:ext>
            </p:extLst>
          </p:nvPr>
        </p:nvGraphicFramePr>
        <p:xfrm>
          <a:off x="305320" y="5287211"/>
          <a:ext cx="3345751" cy="860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080">
                  <a:extLst>
                    <a:ext uri="{9D8B030D-6E8A-4147-A177-3AD203B41FA5}">
                      <a16:colId xmlns:a16="http://schemas.microsoft.com/office/drawing/2014/main" val="914277766"/>
                    </a:ext>
                  </a:extLst>
                </a:gridCol>
                <a:gridCol w="1484671">
                  <a:extLst>
                    <a:ext uri="{9D8B030D-6E8A-4147-A177-3AD203B41FA5}">
                      <a16:colId xmlns:a16="http://schemas.microsoft.com/office/drawing/2014/main" val="635848009"/>
                    </a:ext>
                  </a:extLst>
                </a:gridCol>
              </a:tblGrid>
              <a:tr h="430372">
                <a:tc>
                  <a:txBody>
                    <a:bodyPr/>
                    <a:lstStyle/>
                    <a:p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Base (24h)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63274 </a:t>
                      </a:r>
                      <a:r>
                        <a:rPr lang="en-GB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mol</a:t>
                      </a: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NOx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66920"/>
                  </a:ext>
                </a:extLst>
              </a:tr>
              <a:tr h="43037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Total </a:t>
                      </a:r>
                      <a:r>
                        <a:rPr lang="en-GB" sz="1600" dirty="0" err="1" smtClean="0"/>
                        <a:t>Tram+SB</a:t>
                      </a:r>
                      <a:r>
                        <a:rPr lang="en-GB" sz="1600" dirty="0" smtClean="0"/>
                        <a:t> (24h)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64058 </a:t>
                      </a:r>
                      <a:r>
                        <a:rPr lang="en-GB" sz="1600" dirty="0" err="1" smtClean="0"/>
                        <a:t>mol</a:t>
                      </a:r>
                      <a:r>
                        <a:rPr lang="en-GB" sz="1600" dirty="0" smtClean="0"/>
                        <a:t> NOx</a:t>
                      </a:r>
                      <a:endParaRPr lang="en-GB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51491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229596" y="3990975"/>
            <a:ext cx="2456368" cy="2156980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305320" y="920041"/>
            <a:ext cx="4961502" cy="3608216"/>
            <a:chOff x="305320" y="920041"/>
            <a:chExt cx="4961502" cy="3608216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45046841"/>
                </p:ext>
              </p:extLst>
            </p:nvPr>
          </p:nvGraphicFramePr>
          <p:xfrm>
            <a:off x="305320" y="920041"/>
            <a:ext cx="4961502" cy="36082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TextBox 11"/>
            <p:cNvSpPr txBox="1"/>
            <p:nvPr/>
          </p:nvSpPr>
          <p:spPr>
            <a:xfrm rot="5400000">
              <a:off x="4558409" y="2424826"/>
              <a:ext cx="1065398" cy="276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 smtClean="0">
                  <a:solidFill>
                    <a:schemeClr val="bg1">
                      <a:lumMod val="85000"/>
                    </a:schemeClr>
                  </a:solidFill>
                </a:rPr>
                <a:t>NOx [mol.h-1]</a:t>
              </a:r>
              <a:endParaRPr lang="en-GB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95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03" y="969267"/>
            <a:ext cx="8488697" cy="260967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Coupling the public transport network</a:t>
            </a:r>
          </a:p>
          <a:p>
            <a:r>
              <a:rPr lang="en-GB" dirty="0" smtClean="0"/>
              <a:t>Design and implementation of other mobility policies (congestion charge)</a:t>
            </a:r>
          </a:p>
          <a:p>
            <a:r>
              <a:rPr lang="en-GB" dirty="0" smtClean="0"/>
              <a:t>Air quality evaluation:</a:t>
            </a:r>
            <a:endParaRPr lang="en-GB" dirty="0"/>
          </a:p>
          <a:p>
            <a:pPr lvl="1"/>
            <a:r>
              <a:rPr lang="en-GB" dirty="0" smtClean="0"/>
              <a:t>Mesoscale CALIOPE</a:t>
            </a:r>
          </a:p>
          <a:p>
            <a:pPr lvl="1"/>
            <a:r>
              <a:rPr lang="en-GB" dirty="0" smtClean="0"/>
              <a:t>Urban scale (CALIOPE – Urban)</a:t>
            </a:r>
          </a:p>
          <a:p>
            <a:r>
              <a:rPr lang="en-GB" dirty="0" smtClean="0"/>
              <a:t>Comparison </a:t>
            </a:r>
            <a:r>
              <a:rPr lang="en-GB" dirty="0"/>
              <a:t>between </a:t>
            </a:r>
            <a:r>
              <a:rPr lang="en-GB" dirty="0" smtClean="0"/>
              <a:t>mesoscale (COPERT 5) and instantaneous (</a:t>
            </a:r>
            <a:r>
              <a:rPr lang="en-GB" dirty="0" err="1" smtClean="0"/>
              <a:t>PHEMLight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/>
              <a:t>emission models for hot spots</a:t>
            </a:r>
          </a:p>
          <a:p>
            <a:endParaRPr lang="en-GB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64803" y="217896"/>
            <a:ext cx="8229597" cy="838397"/>
          </a:xfrm>
        </p:spPr>
        <p:txBody>
          <a:bodyPr/>
          <a:lstStyle/>
          <a:p>
            <a:r>
              <a:rPr lang="es-ES_tradnl" sz="2800" dirty="0" err="1" smtClean="0"/>
              <a:t>Future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work</a:t>
            </a:r>
            <a:endParaRPr lang="es-ES" sz="2800" dirty="0"/>
          </a:p>
        </p:txBody>
      </p:sp>
      <p:pic>
        <p:nvPicPr>
          <p:cNvPr id="2" name="Diagonal_live_aims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9805" y="3578943"/>
            <a:ext cx="6492710" cy="28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08/10/2019</a:t>
            </a:r>
            <a:endParaRPr lang="es-ES" dirty="0"/>
          </a:p>
        </p:txBody>
      </p:sp>
      <p:sp>
        <p:nvSpPr>
          <p:cNvPr id="13" name="TextBox 12"/>
          <p:cNvSpPr txBox="1"/>
          <p:nvPr/>
        </p:nvSpPr>
        <p:spPr>
          <a:xfrm>
            <a:off x="3747169" y="1550452"/>
            <a:ext cx="2684646" cy="1467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Daniel Rodríguez </a:t>
            </a:r>
            <a:r>
              <a:rPr lang="es-ES" dirty="0" smtClean="0"/>
              <a:t>Rey</a:t>
            </a:r>
          </a:p>
          <a:p>
            <a:r>
              <a:rPr lang="es-ES" sz="1400" dirty="0" smtClean="0"/>
              <a:t>Barcelona </a:t>
            </a:r>
            <a:r>
              <a:rPr lang="es-ES" sz="1400" dirty="0" err="1" smtClean="0"/>
              <a:t>Supercomputing</a:t>
            </a:r>
            <a:r>
              <a:rPr lang="es-ES" sz="1400" dirty="0" smtClean="0"/>
              <a:t> Center</a:t>
            </a:r>
          </a:p>
          <a:p>
            <a:r>
              <a:rPr lang="es-ES" sz="1400" dirty="0" err="1" smtClean="0"/>
              <a:t>Earth</a:t>
            </a:r>
            <a:r>
              <a:rPr lang="es-ES" sz="1400" dirty="0" smtClean="0"/>
              <a:t> </a:t>
            </a:r>
            <a:r>
              <a:rPr lang="es-ES" sz="1400" dirty="0" err="1" smtClean="0"/>
              <a:t>Sciences</a:t>
            </a:r>
            <a:r>
              <a:rPr lang="es-ES" sz="1400" dirty="0" smtClean="0"/>
              <a:t> </a:t>
            </a:r>
            <a:r>
              <a:rPr lang="es-ES" sz="1400" dirty="0" err="1" smtClean="0"/>
              <a:t>department</a:t>
            </a:r>
            <a:endParaRPr lang="es-ES" sz="1400" dirty="0"/>
          </a:p>
          <a:p>
            <a:endParaRPr lang="es-ES" sz="1400" baseline="30000" dirty="0"/>
          </a:p>
          <a:p>
            <a:r>
              <a:rPr lang="es-ES" sz="1400" dirty="0"/>
              <a:t>daniel.rodriguez@bsc.es</a:t>
            </a:r>
          </a:p>
          <a:p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343569" y="449124"/>
            <a:ext cx="2583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Thank you for your attention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1041" y="3303968"/>
            <a:ext cx="5506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smtClean="0"/>
              <a:t>Acknowledgements</a:t>
            </a:r>
            <a:r>
              <a:rPr lang="en-GB" dirty="0" smtClean="0"/>
              <a:t>: </a:t>
            </a:r>
          </a:p>
          <a:p>
            <a:pPr algn="just"/>
            <a:r>
              <a:rPr lang="es-ES" dirty="0" smtClean="0"/>
              <a:t>Daniel R. Rey </a:t>
            </a:r>
            <a:r>
              <a:rPr lang="es-ES" dirty="0" err="1" smtClean="0"/>
              <a:t>work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funded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grant</a:t>
            </a:r>
            <a:r>
              <a:rPr lang="es-ES" dirty="0" smtClean="0"/>
              <a:t> BES-2016-078116 </a:t>
            </a:r>
            <a:r>
              <a:rPr lang="en-US" dirty="0"/>
              <a:t>from the FPI p</a:t>
            </a:r>
            <a:r>
              <a:rPr lang="en-US" dirty="0" smtClean="0"/>
              <a:t>rogram </a:t>
            </a:r>
            <a:r>
              <a:rPr lang="en-US" dirty="0"/>
              <a:t>by the Spanish Ministry of </a:t>
            </a:r>
            <a:r>
              <a:rPr lang="en-US" dirty="0" smtClean="0"/>
              <a:t>Economy </a:t>
            </a:r>
            <a:r>
              <a:rPr lang="en-US" dirty="0"/>
              <a:t>and </a:t>
            </a:r>
            <a:r>
              <a:rPr lang="en-US" dirty="0" smtClean="0"/>
              <a:t>Competitiveness. </a:t>
            </a:r>
          </a:p>
          <a:p>
            <a:pPr algn="just"/>
            <a:r>
              <a:rPr lang="en-US" dirty="0" smtClean="0"/>
              <a:t>Daniel developed part of this work at the </a:t>
            </a:r>
            <a:r>
              <a:rPr lang="es-ES" dirty="0" err="1" smtClean="0"/>
              <a:t>inLab-Fib</a:t>
            </a:r>
            <a:r>
              <a:rPr lang="es-ES" dirty="0" smtClean="0"/>
              <a:t> UPC </a:t>
            </a:r>
            <a:r>
              <a:rPr lang="es-ES" dirty="0" err="1" smtClean="0"/>
              <a:t>research</a:t>
            </a:r>
            <a:r>
              <a:rPr lang="es-ES" dirty="0" smtClean="0"/>
              <a:t> center and </a:t>
            </a:r>
            <a:r>
              <a:rPr lang="es-ES" dirty="0" err="1" smtClean="0"/>
              <a:t>acknowledges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staff in </a:t>
            </a:r>
            <a:r>
              <a:rPr lang="es-ES" dirty="0" err="1" smtClean="0"/>
              <a:t>there</a:t>
            </a:r>
            <a:r>
              <a:rPr lang="es-ES" dirty="0" smtClean="0"/>
              <a:t>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222" t="25313" r="12222" b="25937"/>
          <a:stretch/>
        </p:blipFill>
        <p:spPr>
          <a:xfrm>
            <a:off x="7185961" y="6056945"/>
            <a:ext cx="1724025" cy="5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 err="1" smtClean="0"/>
              <a:t>Future</a:t>
            </a:r>
            <a:r>
              <a:rPr lang="es-ES_tradnl" dirty="0" smtClean="0"/>
              <a:t> </a:t>
            </a:r>
            <a:r>
              <a:rPr lang="es-ES_tradnl" sz="2800" dirty="0" err="1" smtClean="0"/>
              <a:t>work</a:t>
            </a:r>
            <a:endParaRPr lang="es-E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4802" y="1264235"/>
            <a:ext cx="8030269" cy="930326"/>
          </a:xfrm>
        </p:spPr>
        <p:txBody>
          <a:bodyPr>
            <a:normAutofit/>
          </a:bodyPr>
          <a:lstStyle/>
          <a:p>
            <a:r>
              <a:rPr lang="en-GB" dirty="0" smtClean="0"/>
              <a:t>Instantaneous emission models for hot spots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041078"/>
              </p:ext>
            </p:extLst>
          </p:nvPr>
        </p:nvGraphicFramePr>
        <p:xfrm>
          <a:off x="75150" y="3200400"/>
          <a:ext cx="4220626" cy="3519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715173" y="2002453"/>
            <a:ext cx="3286125" cy="800100"/>
            <a:chOff x="723900" y="2914650"/>
            <a:chExt cx="3286125" cy="800100"/>
          </a:xfrm>
        </p:grpSpPr>
        <p:sp>
          <p:nvSpPr>
            <p:cNvPr id="10" name="TextBox 9"/>
            <p:cNvSpPr txBox="1"/>
            <p:nvPr/>
          </p:nvSpPr>
          <p:spPr>
            <a:xfrm>
              <a:off x="893427" y="3114502"/>
              <a:ext cx="1309595" cy="338554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AIMSUN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55528" y="3114502"/>
              <a:ext cx="1309595" cy="338554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PHEMLight</a:t>
              </a:r>
              <a:endPara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23900" y="2914650"/>
              <a:ext cx="3286125" cy="80010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Plus 12"/>
            <p:cNvSpPr/>
            <p:nvPr/>
          </p:nvSpPr>
          <p:spPr>
            <a:xfrm>
              <a:off x="2243137" y="3207579"/>
              <a:ext cx="204788" cy="169277"/>
            </a:xfrm>
            <a:prstGeom prst="mathPlus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410" t="17673" r="-3410" b="663"/>
          <a:stretch/>
        </p:blipFill>
        <p:spPr>
          <a:xfrm>
            <a:off x="4994602" y="1789256"/>
            <a:ext cx="3508072" cy="128422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33876" y="3200399"/>
            <a:ext cx="4781549" cy="3519949"/>
            <a:chOff x="0" y="-1"/>
            <a:chExt cx="7641539" cy="3626716"/>
          </a:xfrm>
        </p:grpSpPr>
        <p:graphicFrame>
          <p:nvGraphicFramePr>
            <p:cNvPr id="16" name="Chart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97017051"/>
                </p:ext>
              </p:extLst>
            </p:nvPr>
          </p:nvGraphicFramePr>
          <p:xfrm>
            <a:off x="0" y="-1"/>
            <a:ext cx="7641539" cy="36267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TextBox 8"/>
            <p:cNvSpPr txBox="1"/>
            <p:nvPr/>
          </p:nvSpPr>
          <p:spPr>
            <a:xfrm rot="5400000">
              <a:off x="6850857" y="1531145"/>
              <a:ext cx="1147761" cy="28575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2">
                      <a:lumMod val="50000"/>
                    </a:schemeClr>
                  </a:solidFill>
                </a:rPr>
                <a:t>NOx (g/h)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530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88" y="2602144"/>
            <a:ext cx="5128768" cy="4146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4803" y="1070099"/>
                <a:ext cx="8229597" cy="14041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 smtClean="0"/>
                  <a:t>Congestion </a:t>
                </a:r>
                <a:r>
                  <a:rPr lang="en-GB" dirty="0"/>
                  <a:t>charge scenario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s-ES_tradnl" i="1" dirty="0">
                        <a:latin typeface="Cambria Math"/>
                      </a:rPr>
                      <m:t>𝐼𝑚𝑝𝑒𝑑𝑎𝑛𝑐𝑒</m:t>
                    </m:r>
                    <m:r>
                      <a:rPr lang="es-ES_tradnl" i="1" dirty="0">
                        <a:latin typeface="Cambria Math"/>
                      </a:rPr>
                      <m:t> [</m:t>
                    </m:r>
                    <m:r>
                      <a:rPr lang="es-ES_tradnl" i="1" dirty="0">
                        <a:latin typeface="Cambria Math"/>
                      </a:rPr>
                      <m:t>𝑠</m:t>
                    </m:r>
                    <m:r>
                      <a:rPr lang="es-ES_tradnl" i="1" dirty="0">
                        <a:latin typeface="Cambria Math"/>
                      </a:rPr>
                      <m:t>] = </m:t>
                    </m:r>
                    <m:r>
                      <a:rPr lang="es-ES_tradnl" i="1" dirty="0" err="1">
                        <a:latin typeface="Cambria Math"/>
                      </a:rPr>
                      <m:t>𝑇𝑐𝑢𝑟</m:t>
                    </m:r>
                    <m:r>
                      <a:rPr lang="es-ES_tradnl" i="1" dirty="0">
                        <a:latin typeface="Cambria Math"/>
                      </a:rPr>
                      <m:t> </m:t>
                    </m:r>
                    <m:r>
                      <a:rPr lang="es-ES_tradnl" i="1" dirty="0">
                        <a:solidFill>
                          <a:schemeClr val="accent6"/>
                        </a:solidFill>
                        <a:latin typeface="Cambria Math"/>
                      </a:rPr>
                      <m:t>+</m:t>
                    </m:r>
                    <m:r>
                      <a:rPr lang="en-GB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𝑇𝑜𝑙𝑙</m:t>
                    </m:r>
                    <m:r>
                      <a:rPr lang="en-GB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a:rPr lang="en-GB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𝑇𝑎𝑥</m:t>
                    </m:r>
                  </m:oMath>
                </a14:m>
                <a:endParaRPr lang="es-ES_tradnl" dirty="0">
                  <a:solidFill>
                    <a:schemeClr val="accent6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s-ES_tradnl" i="1">
                        <a:latin typeface="Cambria Math"/>
                      </a:rPr>
                      <m:t>𝑇𝑐𝑢𝑟</m:t>
                    </m:r>
                    <m:r>
                      <a:rPr lang="es-ES_tradnl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s-ES_tradn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_tradnl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s-ES_tradnl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s-ES_tradnl" i="1">
                        <a:latin typeface="Cambria Math"/>
                      </a:rPr>
                      <m:t>∗(1+</m:t>
                    </m:r>
                    <m:r>
                      <a:rPr lang="es-ES_tradnl" i="1">
                        <a:latin typeface="Cambria Math"/>
                      </a:rPr>
                      <m:t>𝑎</m:t>
                    </m:r>
                    <m:r>
                      <a:rPr lang="es-ES_tradnl" i="1">
                        <a:latin typeface="Cambria Math"/>
                      </a:rPr>
                      <m:t>·</m:t>
                    </m:r>
                    <m:sSup>
                      <m:sSupPr>
                        <m:ctrlPr>
                          <a:rPr lang="es-ES_trad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/>
                          </a:rPr>
                          <m:t>𝑠𝑎𝑡</m:t>
                        </m:r>
                      </m:e>
                      <m:sup>
                        <m:r>
                          <a:rPr lang="es-ES_tradnl" i="1">
                            <a:latin typeface="Cambria Math"/>
                          </a:rPr>
                          <m:t>𝑏</m:t>
                        </m:r>
                      </m:sup>
                    </m:sSup>
                    <m:r>
                      <a:rPr lang="es-ES_tradnl" i="1">
                        <a:latin typeface="Cambria Math"/>
                      </a:rPr>
                      <m:t>)</m:t>
                    </m:r>
                  </m:oMath>
                </a14:m>
                <a:r>
                  <a:rPr lang="es-ES" dirty="0"/>
                  <a:t> </a:t>
                </a:r>
                <a:r>
                  <a:rPr lang="es-ES" dirty="0">
                    <a:sym typeface="Wingdings" panose="05000000000000000000" pitchFamily="2" charset="2"/>
                  </a:rPr>
                  <a:t> Total </a:t>
                </a:r>
                <a:r>
                  <a:rPr lang="es-ES" dirty="0" err="1">
                    <a:sym typeface="Wingdings" panose="05000000000000000000" pitchFamily="2" charset="2"/>
                  </a:rPr>
                  <a:t>travel</a:t>
                </a:r>
                <a:r>
                  <a:rPr lang="es-ES" dirty="0">
                    <a:sym typeface="Wingdings" panose="05000000000000000000" pitchFamily="2" charset="2"/>
                  </a:rPr>
                  <a:t> time</a:t>
                </a:r>
                <a:endParaRPr lang="es-ES" dirty="0"/>
              </a:p>
              <a:p>
                <a:pPr lvl="2"/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𝑇𝑜𝑙𝑙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𝑇𝑎𝑥</m:t>
                    </m:r>
                    <m:d>
                      <m:dPr>
                        <m:begChr m:val="["/>
                        <m:endChr m:val="]"/>
                        <m:ctrlPr>
                          <a:rPr lang="es-ES_tradnl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_tradnl" i="1" dirty="0">
                            <a:latin typeface="Cambria Math"/>
                          </a:rPr>
                          <m:t>𝑠</m:t>
                        </m:r>
                      </m:e>
                    </m:d>
                    <m:r>
                      <a:rPr lang="es-ES_tradnl" i="1" dirty="0">
                        <a:latin typeface="Cambria Math"/>
                      </a:rPr>
                      <m:t>= </m:t>
                    </m:r>
                    <m:f>
                      <m:fPr>
                        <m:type m:val="skw"/>
                        <m:ctrlPr>
                          <a:rPr lang="es-ES_tradnl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i="1" dirty="0">
                            <a:latin typeface="Cambria Math"/>
                          </a:rPr>
                          <m:t>2 €</m:t>
                        </m:r>
                      </m:num>
                      <m:den>
                        <m:r>
                          <a:rPr lang="es-ES_tradnl" i="1" dirty="0">
                            <a:latin typeface="Cambria Math"/>
                          </a:rPr>
                          <m:t>0,005 €/</m:t>
                        </m:r>
                        <m:r>
                          <a:rPr lang="es-ES_tradnl" i="1" dirty="0">
                            <a:latin typeface="Cambria Math"/>
                          </a:rPr>
                          <m:t>𝑠</m:t>
                        </m:r>
                      </m:den>
                    </m:f>
                    <m:r>
                      <a:rPr lang="es-ES_tradnl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s-ES_tradnl" dirty="0"/>
                  <a:t> = 400 </a:t>
                </a:r>
                <a:r>
                  <a:rPr lang="es-ES_tradnl" dirty="0" err="1"/>
                  <a:t>seconds</a:t>
                </a:r>
                <a:endParaRPr lang="es-ES_tradnl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4803" y="1070099"/>
                <a:ext cx="8229597" cy="1404150"/>
              </a:xfrm>
              <a:blipFill>
                <a:blip r:embed="rId3"/>
                <a:stretch>
                  <a:fillRect l="-1111" t="-9130" b="-6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64803" y="217896"/>
            <a:ext cx="8229597" cy="838397"/>
          </a:xfrm>
        </p:spPr>
        <p:txBody>
          <a:bodyPr/>
          <a:lstStyle/>
          <a:p>
            <a:r>
              <a:rPr lang="es-ES_tradnl" sz="2800" dirty="0" err="1" smtClean="0"/>
              <a:t>Future</a:t>
            </a:r>
            <a:r>
              <a:rPr lang="es-ES_tradnl" dirty="0" smtClean="0"/>
              <a:t> </a:t>
            </a:r>
            <a:r>
              <a:rPr lang="es-ES_tradnl" dirty="0" err="1" smtClean="0"/>
              <a:t>work</a:t>
            </a:r>
            <a:endParaRPr lang="es-ES" dirty="0"/>
          </a:p>
        </p:txBody>
      </p:sp>
      <p:sp>
        <p:nvSpPr>
          <p:cNvPr id="14" name="Rounded Rectangle 13"/>
          <p:cNvSpPr/>
          <p:nvPr/>
        </p:nvSpPr>
        <p:spPr>
          <a:xfrm rot="1657736">
            <a:off x="4918662" y="4078622"/>
            <a:ext cx="323744" cy="58417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333135" y="2931747"/>
            <a:ext cx="1753026" cy="11329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64803" y="2920181"/>
            <a:ext cx="2868332" cy="1972343"/>
            <a:chOff x="568960" y="3037840"/>
            <a:chExt cx="3708400" cy="3434080"/>
          </a:xfrm>
        </p:grpSpPr>
        <p:grpSp>
          <p:nvGrpSpPr>
            <p:cNvPr id="5" name="Group 4"/>
            <p:cNvGrpSpPr/>
            <p:nvPr/>
          </p:nvGrpSpPr>
          <p:grpSpPr>
            <a:xfrm>
              <a:off x="1316700" y="3312983"/>
              <a:ext cx="2556742" cy="2640777"/>
              <a:chOff x="991762" y="1634609"/>
              <a:chExt cx="2556742" cy="2640777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1995256" y="2808539"/>
                <a:ext cx="742801" cy="71650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>
                <a:off x="991762" y="1634609"/>
                <a:ext cx="1746295" cy="2640777"/>
              </a:xfrm>
              <a:prstGeom prst="straightConnector1">
                <a:avLst/>
              </a:prstGeom>
              <a:ln w="5715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1117311" y="1878544"/>
                <a:ext cx="830235" cy="86489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>
              <a:xfrm>
                <a:off x="2842214" y="3587442"/>
                <a:ext cx="333375" cy="33337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04198" y="2450274"/>
                <a:ext cx="1444306" cy="369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_tradnl" i="1" dirty="0" smtClean="0">
                    <a:solidFill>
                      <a:srgbClr val="FF0000"/>
                    </a:solidFill>
                  </a:rPr>
                  <a:t>+400 </a:t>
                </a:r>
                <a:r>
                  <a:rPr lang="es-ES_tradnl" i="1" dirty="0" err="1" smtClean="0">
                    <a:solidFill>
                      <a:srgbClr val="FF0000"/>
                    </a:solidFill>
                  </a:rPr>
                  <a:t>seconds</a:t>
                </a:r>
                <a:endParaRPr lang="es-ES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568960" y="3037840"/>
              <a:ext cx="3708400" cy="343408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3333135" y="4675244"/>
            <a:ext cx="1747399" cy="217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7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575" y="6441950"/>
            <a:ext cx="46666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Historic NO</a:t>
            </a:r>
            <a:r>
              <a:rPr lang="en-GB" sz="1400" i="1" baseline="-25000" dirty="0" smtClean="0"/>
              <a:t>2 </a:t>
            </a:r>
            <a:r>
              <a:rPr lang="en-GB" sz="1400" i="1" dirty="0" smtClean="0"/>
              <a:t>measured levels in Barcelona (ASPB, 2018)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 err="1" smtClean="0"/>
              <a:t>Need</a:t>
            </a:r>
            <a:r>
              <a:rPr lang="es-ES_tradnl" sz="2800" dirty="0" smtClean="0"/>
              <a:t> to </a:t>
            </a:r>
            <a:r>
              <a:rPr lang="es-ES_tradnl" sz="2800" dirty="0" err="1" smtClean="0"/>
              <a:t>integrate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mobility</a:t>
            </a:r>
            <a:r>
              <a:rPr lang="es-ES_tradnl" sz="2800" dirty="0" smtClean="0"/>
              <a:t> and </a:t>
            </a:r>
            <a:r>
              <a:rPr lang="es-ES_tradnl" sz="2800" dirty="0" err="1" smtClean="0"/>
              <a:t>emission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models</a:t>
            </a:r>
            <a:endParaRPr lang="es-ES" sz="28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4803" y="1056293"/>
            <a:ext cx="8229597" cy="1213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/>
              <a:t>Urban air quality problems mostly related to traffic. They can be tackled</a:t>
            </a:r>
            <a:r>
              <a:rPr lang="en-US" sz="1800" dirty="0" smtClean="0"/>
              <a:t>:</a:t>
            </a:r>
          </a:p>
          <a:p>
            <a:pPr marL="742950" lvl="1" indent="-285750"/>
            <a:r>
              <a:rPr lang="en-US" sz="1800" dirty="0" smtClean="0"/>
              <a:t>Technological policies: </a:t>
            </a:r>
            <a:r>
              <a:rPr lang="en-GB" sz="1800" dirty="0"/>
              <a:t>Euro classification program: Inefficient for NOx reduction in Diesel </a:t>
            </a:r>
            <a:r>
              <a:rPr lang="en-GB" sz="1800" i="1" dirty="0">
                <a:sym typeface="Wingdings" panose="05000000000000000000" pitchFamily="2" charset="2"/>
              </a:rPr>
              <a:t>(</a:t>
            </a:r>
            <a:r>
              <a:rPr lang="es-ES" sz="1800" i="1" dirty="0" err="1"/>
              <a:t>Carslaw</a:t>
            </a:r>
            <a:r>
              <a:rPr lang="es-ES" sz="1800" i="1" dirty="0"/>
              <a:t> and </a:t>
            </a:r>
            <a:r>
              <a:rPr lang="es-ES" sz="1800" i="1" dirty="0" err="1"/>
              <a:t>Rhys</a:t>
            </a:r>
            <a:r>
              <a:rPr lang="es-ES" sz="1800" i="1" dirty="0"/>
              <a:t>-Tyler, 2013)</a:t>
            </a:r>
            <a:r>
              <a:rPr lang="en-GB" sz="1800" i="1" dirty="0" smtClean="0">
                <a:sym typeface="Wingdings" panose="05000000000000000000" pitchFamily="2" charset="2"/>
              </a:rPr>
              <a:t>.</a:t>
            </a:r>
          </a:p>
          <a:p>
            <a:pPr marL="742950" lvl="1" indent="-285750"/>
            <a:r>
              <a:rPr lang="en-GB" sz="1800" dirty="0" smtClean="0">
                <a:sym typeface="Wingdings" panose="05000000000000000000" pitchFamily="2" charset="2"/>
              </a:rPr>
              <a:t>Reduction of VKT </a:t>
            </a:r>
            <a:r>
              <a:rPr lang="en-GB" sz="1800" dirty="0">
                <a:sym typeface="Wingdings" panose="05000000000000000000" pitchFamily="2" charset="2"/>
              </a:rPr>
              <a:t>(vehicles kilometres travelled</a:t>
            </a:r>
            <a:r>
              <a:rPr lang="en-GB" sz="1800" dirty="0" smtClean="0">
                <a:sym typeface="Wingdings" panose="05000000000000000000" pitchFamily="2" charset="2"/>
              </a:rPr>
              <a:t>) by mobility plans:</a:t>
            </a:r>
          </a:p>
        </p:txBody>
      </p:sp>
      <p:pic>
        <p:nvPicPr>
          <p:cNvPr id="1026" name="Picture 2" descr="Resultado de imagen de Low Emission z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7154" b="14831"/>
          <a:stretch/>
        </p:blipFill>
        <p:spPr bwMode="auto">
          <a:xfrm>
            <a:off x="464773" y="2378004"/>
            <a:ext cx="1248652" cy="164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66" y="2378005"/>
            <a:ext cx="1096433" cy="164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senyal super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3337" r="22584" b="4660"/>
          <a:stretch/>
        </p:blipFill>
        <p:spPr bwMode="auto">
          <a:xfrm>
            <a:off x="3977143" y="2378004"/>
            <a:ext cx="1204915" cy="164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833404" y="5143868"/>
            <a:ext cx="2772277" cy="130760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Which tools or methodologies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should we use to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evaluate urban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mobility plans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4" y="4350133"/>
            <a:ext cx="5125029" cy="210134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05" y="2428613"/>
            <a:ext cx="3139078" cy="229727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833404" y="4725883"/>
            <a:ext cx="33105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/>
              <a:t>https://urbanaccessregulations.eu/userhome/map</a:t>
            </a:r>
          </a:p>
        </p:txBody>
      </p:sp>
    </p:spTree>
    <p:extLst>
      <p:ext uri="{BB962C8B-B14F-4D97-AF65-F5344CB8AC3E}">
        <p14:creationId xmlns:p14="http://schemas.microsoft.com/office/powerpoint/2010/main" val="257274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 smtClean="0"/>
              <a:t>CALIOPE / CALIOPE – </a:t>
            </a:r>
            <a:r>
              <a:rPr lang="es-ES_tradnl" sz="2800" dirty="0" err="1" smtClean="0"/>
              <a:t>Urban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workflow</a:t>
            </a:r>
            <a:endParaRPr lang="es-E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19708" y="1826690"/>
            <a:ext cx="1309595" cy="58477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HERMESv3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 panose="020F0502020204030204"/>
              </a:rPr>
              <a:t>(emissions)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707" y="2946189"/>
            <a:ext cx="1309595" cy="58477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 panose="020F0502020204030204"/>
              </a:rPr>
              <a:t>WRF-CMAQ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 panose="020F0502020204030204"/>
              </a:rPr>
              <a:t>(mesoscale)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906" y="4218242"/>
            <a:ext cx="1309595" cy="58477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 panose="020F0502020204030204"/>
              </a:rPr>
              <a:t>R-Line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(urban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scale)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21" y="4344997"/>
            <a:ext cx="2428875" cy="2402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19707" y="1023473"/>
            <a:ext cx="1309595" cy="739404"/>
            <a:chOff x="502901" y="1810887"/>
            <a:chExt cx="1309595" cy="739404"/>
          </a:xfrm>
        </p:grpSpPr>
        <p:sp>
          <p:nvSpPr>
            <p:cNvPr id="7" name="TextBox 6"/>
            <p:cNvSpPr txBox="1"/>
            <p:nvPr/>
          </p:nvSpPr>
          <p:spPr>
            <a:xfrm>
              <a:off x="502901" y="1810887"/>
              <a:ext cx="1309595" cy="338554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VISUM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 rot="5400000">
              <a:off x="989179" y="2297134"/>
              <a:ext cx="337037" cy="169278"/>
            </a:xfrm>
            <a:prstGeom prst="rightArrow">
              <a:avLst/>
            </a:prstGeo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1614" y="5762661"/>
            <a:ext cx="283174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CALIOPE-Urban NO</a:t>
            </a:r>
            <a:r>
              <a:rPr lang="en-US" sz="1400" i="1" baseline="-25000" dirty="0" smtClean="0"/>
              <a:t>2</a:t>
            </a:r>
            <a:r>
              <a:rPr lang="en-US" sz="1400" i="1" dirty="0" smtClean="0"/>
              <a:t> </a:t>
            </a:r>
            <a:r>
              <a:rPr lang="en-US" sz="1400" i="1" dirty="0"/>
              <a:t>high-resolution (</a:t>
            </a:r>
            <a:r>
              <a:rPr lang="en-US" sz="1400" i="1" dirty="0" smtClean="0"/>
              <a:t>10m × 10m</a:t>
            </a:r>
            <a:r>
              <a:rPr lang="en-US" sz="1400" i="1" dirty="0"/>
              <a:t>) concentration </a:t>
            </a:r>
            <a:r>
              <a:rPr lang="en-US" sz="1400" i="1" dirty="0" smtClean="0"/>
              <a:t>map. </a:t>
            </a:r>
            <a:r>
              <a:rPr lang="es-ES" sz="1400" i="1" dirty="0" smtClean="0"/>
              <a:t>Benavides et al. (2019, </a:t>
            </a:r>
            <a:r>
              <a:rPr lang="es-ES" sz="1400" i="1" dirty="0" err="1" smtClean="0"/>
              <a:t>Geosci</a:t>
            </a:r>
            <a:r>
              <a:rPr lang="es-ES" sz="1400" i="1" dirty="0" smtClean="0"/>
              <a:t>. </a:t>
            </a:r>
            <a:r>
              <a:rPr lang="es-ES" sz="1400" i="1" dirty="0" err="1" smtClean="0"/>
              <a:t>Model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Dev</a:t>
            </a:r>
            <a:r>
              <a:rPr lang="es-ES" sz="1400" i="1" dirty="0" smtClean="0"/>
              <a:t>.)</a:t>
            </a:r>
            <a:endParaRPr lang="es-ES" sz="1400" i="1" dirty="0"/>
          </a:p>
        </p:txBody>
      </p:sp>
      <p:sp>
        <p:nvSpPr>
          <p:cNvPr id="23" name="Right Arrow 22"/>
          <p:cNvSpPr/>
          <p:nvPr/>
        </p:nvSpPr>
        <p:spPr>
          <a:xfrm rot="5400000">
            <a:off x="896186" y="2594188"/>
            <a:ext cx="337037" cy="169278"/>
          </a:xfrm>
          <a:prstGeom prst="rightArrow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2156080" y="3066609"/>
            <a:ext cx="1309595" cy="33855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 panose="020F0502020204030204"/>
              </a:rPr>
              <a:t>CALIOPE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65881" y="4335764"/>
            <a:ext cx="1598057" cy="33855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prstClr val="white"/>
                </a:solidFill>
                <a:latin typeface="Calibri" panose="020F0502020204030204"/>
              </a:rPr>
              <a:t>CALIOPE - Urban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1821441" y="3069299"/>
            <a:ext cx="242500" cy="377027"/>
          </a:xfrm>
          <a:prstGeom prst="rightArrow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ight Arrow 27"/>
          <p:cNvSpPr/>
          <p:nvPr/>
        </p:nvSpPr>
        <p:spPr>
          <a:xfrm rot="5400000">
            <a:off x="896186" y="3789964"/>
            <a:ext cx="337037" cy="169278"/>
          </a:xfrm>
          <a:prstGeom prst="rightArrow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Shape 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1112" y="971368"/>
            <a:ext cx="4012723" cy="300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5385" y="1562662"/>
            <a:ext cx="3709038" cy="271761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7458292" y="931476"/>
            <a:ext cx="1727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Available at: www.bsc.es/caliope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1821441" y="4344997"/>
            <a:ext cx="242500" cy="377027"/>
          </a:xfrm>
          <a:prstGeom prst="rightArrow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048" name="Group 2047"/>
          <p:cNvGrpSpPr/>
          <p:nvPr/>
        </p:nvGrpSpPr>
        <p:grpSpPr>
          <a:xfrm>
            <a:off x="2836112" y="4775543"/>
            <a:ext cx="3754268" cy="1972259"/>
            <a:chOff x="2836112" y="4775543"/>
            <a:chExt cx="3754268" cy="19722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56" b="12473"/>
            <a:stretch/>
          </p:blipFill>
          <p:spPr>
            <a:xfrm>
              <a:off x="2836112" y="4775543"/>
              <a:ext cx="3754268" cy="16930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153" y="6411427"/>
              <a:ext cx="869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/>
                <a:t>Observed</a:t>
              </a:r>
              <a:endParaRPr lang="en-GB" sz="1400" i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6557" y="6430477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/>
                <a:t>CALIOPE</a:t>
              </a:r>
              <a:endParaRPr lang="en-GB" sz="1400" i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196216" y="6440025"/>
              <a:ext cx="1311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smtClean="0"/>
                <a:t>CALIOPE-Urban</a:t>
              </a:r>
              <a:endParaRPr lang="en-GB" sz="1400" i="1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5040623" y="6507889"/>
              <a:ext cx="133350" cy="12382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082198" y="6521493"/>
              <a:ext cx="133350" cy="1238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2991298" y="6487472"/>
              <a:ext cx="133350" cy="12382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49" name="Oval 2048"/>
          <p:cNvSpPr/>
          <p:nvPr/>
        </p:nvSpPr>
        <p:spPr>
          <a:xfrm>
            <a:off x="7326479" y="2435748"/>
            <a:ext cx="263626" cy="210231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52" name="Straight Connector 2051"/>
          <p:cNvCxnSpPr/>
          <p:nvPr/>
        </p:nvCxnSpPr>
        <p:spPr>
          <a:xfrm flipH="1">
            <a:off x="6622021" y="2500384"/>
            <a:ext cx="686509" cy="184461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049" idx="6"/>
          </p:cNvCxnSpPr>
          <p:nvPr/>
        </p:nvCxnSpPr>
        <p:spPr>
          <a:xfrm>
            <a:off x="7590105" y="2540864"/>
            <a:ext cx="1460791" cy="180413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54" name="5-Point Star 2053"/>
          <p:cNvSpPr/>
          <p:nvPr/>
        </p:nvSpPr>
        <p:spPr>
          <a:xfrm>
            <a:off x="8225076" y="5182240"/>
            <a:ext cx="147738" cy="142911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4" name="Picture 20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03" y="5349134"/>
            <a:ext cx="1599138" cy="296223"/>
          </a:xfrm>
          <a:prstGeom prst="rect">
            <a:avLst/>
          </a:prstGeom>
        </p:spPr>
      </p:pic>
      <p:sp>
        <p:nvSpPr>
          <p:cNvPr id="2065" name="TextBox 2064"/>
          <p:cNvSpPr txBox="1"/>
          <p:nvPr/>
        </p:nvSpPr>
        <p:spPr>
          <a:xfrm>
            <a:off x="4275980" y="4618351"/>
            <a:ext cx="149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 smtClean="0"/>
              <a:t>445 Valencia St.</a:t>
            </a:r>
            <a:endParaRPr lang="en-GB" sz="1600" u="sng" dirty="0"/>
          </a:p>
        </p:txBody>
      </p:sp>
      <p:sp>
        <p:nvSpPr>
          <p:cNvPr id="2066" name="TextBox 2065"/>
          <p:cNvSpPr txBox="1"/>
          <p:nvPr/>
        </p:nvSpPr>
        <p:spPr>
          <a:xfrm>
            <a:off x="1769205" y="1792328"/>
            <a:ext cx="140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(</a:t>
            </a:r>
            <a:r>
              <a:rPr lang="en-GB" sz="1200" i="1" dirty="0" err="1" smtClean="0"/>
              <a:t>Baldasano</a:t>
            </a:r>
            <a:r>
              <a:rPr lang="en-GB" sz="1200" i="1" dirty="0" smtClean="0"/>
              <a:t> et </a:t>
            </a:r>
            <a:r>
              <a:rPr lang="en-GB" sz="1200" i="1" dirty="0"/>
              <a:t>al., 2008; Guevara et al., 2013</a:t>
            </a:r>
            <a:r>
              <a:rPr lang="en-GB" sz="1200" i="1" dirty="0" smtClean="0"/>
              <a:t>)</a:t>
            </a:r>
            <a:endParaRPr lang="en-GB" sz="1200" dirty="0"/>
          </a:p>
        </p:txBody>
      </p:sp>
      <p:sp>
        <p:nvSpPr>
          <p:cNvPr id="2067" name="TextBox 2066"/>
          <p:cNvSpPr txBox="1"/>
          <p:nvPr/>
        </p:nvSpPr>
        <p:spPr>
          <a:xfrm>
            <a:off x="376138" y="4834933"/>
            <a:ext cx="1431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/>
              <a:t>(</a:t>
            </a:r>
            <a:r>
              <a:rPr lang="en-GB" sz="1200" i="1" dirty="0"/>
              <a:t>Snyder et al., 2013</a:t>
            </a:r>
            <a:r>
              <a:rPr lang="en-GB" sz="1200" i="1" dirty="0" smtClean="0"/>
              <a:t>)</a:t>
            </a:r>
            <a:endParaRPr lang="en-GB" sz="1200" dirty="0"/>
          </a:p>
        </p:txBody>
      </p:sp>
      <p:sp>
        <p:nvSpPr>
          <p:cNvPr id="2068" name="TextBox 2067"/>
          <p:cNvSpPr txBox="1"/>
          <p:nvPr/>
        </p:nvSpPr>
        <p:spPr>
          <a:xfrm>
            <a:off x="2077830" y="4735711"/>
            <a:ext cx="16861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200" i="1" dirty="0" smtClean="0"/>
              <a:t>(Benavides </a:t>
            </a:r>
            <a:r>
              <a:rPr lang="es-ES" sz="1200" i="1" dirty="0"/>
              <a:t>et al. </a:t>
            </a:r>
            <a:r>
              <a:rPr lang="es-ES" sz="1200" i="1" dirty="0" smtClean="0"/>
              <a:t>2019)</a:t>
            </a:r>
            <a:endParaRPr lang="en-GB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2002860" y="3438392"/>
            <a:ext cx="1786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(</a:t>
            </a:r>
            <a:r>
              <a:rPr lang="en-GB" sz="1200" i="1" dirty="0" err="1" smtClean="0"/>
              <a:t>Baldasano</a:t>
            </a:r>
            <a:r>
              <a:rPr lang="en-GB" sz="1200" i="1" dirty="0" smtClean="0"/>
              <a:t> et </a:t>
            </a:r>
            <a:r>
              <a:rPr lang="en-GB" sz="1200" i="1" dirty="0"/>
              <a:t>al., </a:t>
            </a:r>
            <a:r>
              <a:rPr lang="en-GB" sz="1200" i="1" dirty="0" smtClean="0"/>
              <a:t>2008)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992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5" grpId="0" animBg="1"/>
      <p:bldP spid="28" grpId="0" animBg="1"/>
      <p:bldP spid="32" grpId="0"/>
      <p:bldP spid="34" grpId="0" animBg="1"/>
      <p:bldP spid="2049" grpId="0" animBg="1"/>
      <p:bldP spid="2054" grpId="0" animBg="1"/>
      <p:bldP spid="2065" grpId="0"/>
      <p:bldP spid="2067" grpId="0"/>
      <p:bldP spid="20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5224" t="16172" r="8872" b="15982"/>
          <a:stretch/>
        </p:blipFill>
        <p:spPr>
          <a:xfrm>
            <a:off x="3854245" y="6135329"/>
            <a:ext cx="737420" cy="619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 err="1" smtClean="0"/>
              <a:t>The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traffic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simulator</a:t>
            </a:r>
            <a:endParaRPr lang="es-ES" sz="2000" dirty="0"/>
          </a:p>
        </p:txBody>
      </p:sp>
      <p:grpSp>
        <p:nvGrpSpPr>
          <p:cNvPr id="62" name="Group 61"/>
          <p:cNvGrpSpPr/>
          <p:nvPr/>
        </p:nvGrpSpPr>
        <p:grpSpPr>
          <a:xfrm>
            <a:off x="4758825" y="1152467"/>
            <a:ext cx="4018040" cy="1138059"/>
            <a:chOff x="2785517" y="1579365"/>
            <a:chExt cx="4018040" cy="1138059"/>
          </a:xfrm>
        </p:grpSpPr>
        <p:grpSp>
          <p:nvGrpSpPr>
            <p:cNvPr id="59" name="Group 58"/>
            <p:cNvGrpSpPr/>
            <p:nvPr/>
          </p:nvGrpSpPr>
          <p:grpSpPr>
            <a:xfrm>
              <a:off x="3005137" y="1579365"/>
              <a:ext cx="2943225" cy="1070372"/>
              <a:chOff x="1533525" y="1558528"/>
              <a:chExt cx="2943225" cy="1070372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2190750" y="1731169"/>
                <a:ext cx="466725" cy="3286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2190749" y="2212181"/>
                <a:ext cx="466725" cy="3286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2886075" y="1719263"/>
                <a:ext cx="466725" cy="3286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86075" y="2212181"/>
                <a:ext cx="466725" cy="3286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2886075" y="2212181"/>
                <a:ext cx="590550" cy="411956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ounded Rectangle 11"/>
              <p:cNvSpPr/>
              <p:nvPr/>
            </p:nvSpPr>
            <p:spPr>
              <a:xfrm>
                <a:off x="3657599" y="1731169"/>
                <a:ext cx="314325" cy="80962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533525" y="2059781"/>
                <a:ext cx="228600" cy="2214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248150" y="1937147"/>
                <a:ext cx="228600" cy="2214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1866900" y="2139553"/>
                <a:ext cx="885825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2752725" y="2135981"/>
                <a:ext cx="0" cy="488157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2752725" y="2628900"/>
                <a:ext cx="1609725" cy="0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V="1">
                <a:off x="4362450" y="2269331"/>
                <a:ext cx="0" cy="359569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 flipV="1">
                <a:off x="2771775" y="2114551"/>
                <a:ext cx="695325" cy="486964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3476625" y="2595563"/>
                <a:ext cx="885825" cy="476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4305300" y="2232421"/>
                <a:ext cx="0" cy="359569"/>
              </a:xfrm>
              <a:prstGeom prst="straightConnector1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647825" y="1558528"/>
                <a:ext cx="2686050" cy="0"/>
              </a:xfrm>
              <a:prstGeom prst="line">
                <a:avLst/>
              </a:prstGeom>
              <a:ln w="5715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1647825" y="1558528"/>
                <a:ext cx="0" cy="453630"/>
              </a:xfrm>
              <a:prstGeom prst="line">
                <a:avLst/>
              </a:prstGeom>
              <a:ln w="57150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4333875" y="1561505"/>
                <a:ext cx="0" cy="322064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 flipV="1">
                <a:off x="1895474" y="2093119"/>
                <a:ext cx="885825" cy="4762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>
              <a:off x="2785517" y="2378870"/>
              <a:ext cx="752450" cy="338554"/>
            </a:xfrm>
            <a:prstGeom prst="rect">
              <a:avLst/>
            </a:prstGeom>
            <a:solidFill>
              <a:srgbClr val="FFD1D1"/>
            </a:solidFill>
          </p:spPr>
          <p:txBody>
            <a:bodyPr wrap="none" rtlCol="0">
              <a:spAutoFit/>
            </a:bodyPr>
            <a:lstStyle/>
            <a:p>
              <a:r>
                <a:rPr lang="es-ES_tradnl" sz="1600" i="1" dirty="0" err="1" smtClean="0"/>
                <a:t>Zone</a:t>
              </a:r>
              <a:r>
                <a:rPr lang="es-ES_tradnl" sz="1600" i="1" dirty="0" smtClean="0"/>
                <a:t> </a:t>
              </a:r>
              <a:r>
                <a:rPr lang="es-ES_tradnl" sz="1600" i="1" dirty="0" smtClean="0"/>
                <a:t>A</a:t>
              </a:r>
              <a:endParaRPr lang="es-ES" sz="1600" i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57519" y="1904406"/>
              <a:ext cx="746038" cy="338554"/>
            </a:xfrm>
            <a:prstGeom prst="rect">
              <a:avLst/>
            </a:prstGeom>
            <a:solidFill>
              <a:srgbClr val="FFD1D1"/>
            </a:solidFill>
          </p:spPr>
          <p:txBody>
            <a:bodyPr wrap="none" rtlCol="0">
              <a:spAutoFit/>
            </a:bodyPr>
            <a:lstStyle/>
            <a:p>
              <a:r>
                <a:rPr lang="es-ES_tradnl" sz="1600" i="1" dirty="0" err="1" smtClean="0"/>
                <a:t>Zone</a:t>
              </a:r>
              <a:r>
                <a:rPr lang="es-ES_tradnl" sz="1600" i="1" dirty="0" smtClean="0"/>
                <a:t> </a:t>
              </a:r>
              <a:r>
                <a:rPr lang="es-ES_tradnl" sz="1600" i="1" dirty="0" smtClean="0"/>
                <a:t>B</a:t>
              </a:r>
              <a:endParaRPr lang="es-ES" sz="1600" i="1" dirty="0"/>
            </a:p>
          </p:txBody>
        </p:sp>
      </p:grpSp>
      <p:sp>
        <p:nvSpPr>
          <p:cNvPr id="63" name="Content Placeholder 2"/>
          <p:cNvSpPr txBox="1">
            <a:spLocks/>
          </p:cNvSpPr>
          <p:nvPr/>
        </p:nvSpPr>
        <p:spPr>
          <a:xfrm>
            <a:off x="495845" y="1152467"/>
            <a:ext cx="4262980" cy="82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_tradnl" dirty="0" err="1"/>
              <a:t>Origin</a:t>
            </a:r>
            <a:r>
              <a:rPr lang="es-ES_tradnl" dirty="0"/>
              <a:t> </a:t>
            </a:r>
            <a:r>
              <a:rPr lang="es-ES_tradnl" dirty="0" err="1"/>
              <a:t>Destination</a:t>
            </a:r>
            <a:r>
              <a:rPr lang="es-ES_tradnl" dirty="0"/>
              <a:t> </a:t>
            </a:r>
            <a:r>
              <a:rPr lang="es-ES_tradnl" dirty="0" err="1"/>
              <a:t>matrixes</a:t>
            </a:r>
            <a:r>
              <a:rPr lang="es-ES_tradnl" dirty="0"/>
              <a:t> OD</a:t>
            </a:r>
          </a:p>
          <a:p>
            <a:r>
              <a:rPr lang="es-ES_tradnl" dirty="0" err="1"/>
              <a:t>Each</a:t>
            </a:r>
            <a:r>
              <a:rPr lang="es-ES_tradnl" dirty="0"/>
              <a:t> </a:t>
            </a:r>
            <a:r>
              <a:rPr lang="es-ES_tradnl" dirty="0" err="1"/>
              <a:t>path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difference</a:t>
            </a:r>
            <a:r>
              <a:rPr lang="es-ES_tradnl" dirty="0"/>
              <a:t> </a:t>
            </a:r>
            <a:r>
              <a:rPr lang="es-ES_tradnl" dirty="0" err="1"/>
              <a:t>impedance</a:t>
            </a:r>
            <a:endParaRPr lang="es-ES_tradnl" dirty="0"/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73828" y="3467100"/>
            <a:ext cx="7556999" cy="442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2000" dirty="0"/>
              <a:t>Traffic assigment by an iterative process achieving </a:t>
            </a:r>
            <a:r>
              <a:rPr lang="ca-ES" sz="2000" u="sng" dirty="0"/>
              <a:t>user optimum</a:t>
            </a:r>
            <a:r>
              <a:rPr lang="ca-ES" sz="2000" dirty="0" smtClean="0"/>
              <a:t>.</a:t>
            </a:r>
            <a:endParaRPr lang="ca-ES" sz="2000" dirty="0"/>
          </a:p>
        </p:txBody>
      </p:sp>
      <p:grpSp>
        <p:nvGrpSpPr>
          <p:cNvPr id="70" name="Group 69"/>
          <p:cNvGrpSpPr/>
          <p:nvPr/>
        </p:nvGrpSpPr>
        <p:grpSpPr>
          <a:xfrm>
            <a:off x="985595" y="2070569"/>
            <a:ext cx="3667454" cy="1219775"/>
            <a:chOff x="985595" y="2072820"/>
            <a:chExt cx="3667454" cy="1219775"/>
          </a:xfrm>
        </p:grpSpPr>
        <p:pic>
          <p:nvPicPr>
            <p:cNvPr id="3078" name="Picture 6" descr="Imagen relacionad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535" y="2072820"/>
              <a:ext cx="878000" cy="976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Resultado de imagen de traffic ligh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306" y="2206169"/>
              <a:ext cx="608985" cy="608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Plus 70"/>
            <p:cNvSpPr/>
            <p:nvPr/>
          </p:nvSpPr>
          <p:spPr>
            <a:xfrm>
              <a:off x="1879675" y="2483313"/>
              <a:ext cx="204788" cy="169277"/>
            </a:xfrm>
            <a:prstGeom prst="mathPlus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080" name="Picture 8" descr="Imagen relacionad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582" y="2167930"/>
              <a:ext cx="542153" cy="800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Plus 72"/>
            <p:cNvSpPr/>
            <p:nvPr/>
          </p:nvSpPr>
          <p:spPr>
            <a:xfrm>
              <a:off x="3260800" y="2483313"/>
              <a:ext cx="204788" cy="169277"/>
            </a:xfrm>
            <a:prstGeom prst="mathPlus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85595" y="3015596"/>
              <a:ext cx="948849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1200" i="1" dirty="0" err="1" smtClean="0"/>
                <a:t>Traffic</a:t>
              </a:r>
              <a:r>
                <a:rPr lang="es-ES_tradnl" sz="1200" i="1" dirty="0" smtClean="0"/>
                <a:t> </a:t>
              </a:r>
              <a:r>
                <a:rPr lang="es-ES_tradnl" sz="1200" i="1" dirty="0" err="1" smtClean="0"/>
                <a:t>lights</a:t>
              </a:r>
              <a:endParaRPr lang="es-ES" sz="1200" i="1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258260" y="3015596"/>
              <a:ext cx="92961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1200" i="1" dirty="0" err="1" smtClean="0"/>
                <a:t>Vehicle</a:t>
              </a:r>
              <a:r>
                <a:rPr lang="es-ES_tradnl" sz="1200" i="1" dirty="0" smtClean="0"/>
                <a:t> </a:t>
              </a:r>
              <a:r>
                <a:rPr lang="es-ES_tradnl" sz="1200" i="1" dirty="0" err="1" smtClean="0"/>
                <a:t>flow</a:t>
              </a:r>
              <a:endParaRPr lang="es-ES" sz="1200" i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598850" y="3015596"/>
              <a:ext cx="1054199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_tradnl" sz="1200" i="1" dirty="0" smtClean="0"/>
                <a:t>Road </a:t>
              </a:r>
              <a:r>
                <a:rPr lang="es-ES_tradnl" sz="1200" i="1" dirty="0" err="1" smtClean="0"/>
                <a:t>capacity</a:t>
              </a:r>
              <a:endParaRPr lang="es-ES" sz="1200" i="1" dirty="0"/>
            </a:p>
          </p:txBody>
        </p:sp>
      </p:grpSp>
      <p:sp>
        <p:nvSpPr>
          <p:cNvPr id="80" name="Content Placeholder 2"/>
          <p:cNvSpPr>
            <a:spLocks noGrp="1"/>
          </p:cNvSpPr>
          <p:nvPr>
            <p:ph idx="1"/>
          </p:nvPr>
        </p:nvSpPr>
        <p:spPr>
          <a:xfrm>
            <a:off x="495845" y="4376840"/>
            <a:ext cx="8165847" cy="16905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a-ES" sz="2200" dirty="0" smtClean="0"/>
              <a:t>Network construction:</a:t>
            </a:r>
          </a:p>
          <a:p>
            <a:r>
              <a:rPr lang="ca-ES" sz="2000" dirty="0" smtClean="0"/>
              <a:t>Network: Open Street Map data. </a:t>
            </a:r>
          </a:p>
          <a:p>
            <a:r>
              <a:rPr lang="en-US" sz="2000" dirty="0" smtClean="0"/>
              <a:t>Private Tr. OD matrix data: GPS phone. </a:t>
            </a:r>
          </a:p>
          <a:p>
            <a:r>
              <a:rPr lang="en-US" sz="2000" dirty="0" smtClean="0"/>
              <a:t>Public Tr. </a:t>
            </a:r>
            <a:r>
              <a:rPr lang="en-US" sz="2000" dirty="0"/>
              <a:t>OD </a:t>
            </a:r>
            <a:r>
              <a:rPr lang="en-US" sz="2000" dirty="0" smtClean="0"/>
              <a:t>matrix data: GPS phone + public administration counting.</a:t>
            </a:r>
          </a:p>
          <a:p>
            <a:r>
              <a:rPr lang="ca-ES" sz="2000" dirty="0" smtClean="0"/>
              <a:t>Calibration:  138 traffic flow data. </a:t>
            </a:r>
            <a:endParaRPr lang="ca-ES" dirty="0" smtClean="0"/>
          </a:p>
          <a:p>
            <a:pPr lvl="1"/>
            <a:endParaRPr lang="ca-E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270" y="5937426"/>
            <a:ext cx="2227795" cy="765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718" y="6204155"/>
            <a:ext cx="572927" cy="455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31930" r="23315" b="29609"/>
          <a:stretch/>
        </p:blipFill>
        <p:spPr>
          <a:xfrm>
            <a:off x="4691785" y="6314164"/>
            <a:ext cx="740956" cy="345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83" y="6311510"/>
            <a:ext cx="828870" cy="31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7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8" grpId="0"/>
      <p:bldP spid="8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2" t="10470"/>
          <a:stretch/>
        </p:blipFill>
        <p:spPr>
          <a:xfrm>
            <a:off x="619542" y="696403"/>
            <a:ext cx="3836553" cy="356517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8" y="-12296"/>
            <a:ext cx="8229597" cy="838397"/>
          </a:xfrm>
        </p:spPr>
        <p:txBody>
          <a:bodyPr/>
          <a:lstStyle/>
          <a:p>
            <a:r>
              <a:rPr lang="en-GB" sz="2800" dirty="0" err="1" smtClean="0"/>
              <a:t>Visum</a:t>
            </a:r>
            <a:r>
              <a:rPr lang="en-GB" sz="2800" dirty="0" smtClean="0"/>
              <a:t> network</a:t>
            </a:r>
            <a:endParaRPr lang="en-GB" sz="2800" dirty="0"/>
          </a:p>
        </p:txBody>
      </p:sp>
      <p:sp>
        <p:nvSpPr>
          <p:cNvPr id="7" name="Rounded Rectangle 6"/>
          <p:cNvSpPr/>
          <p:nvPr/>
        </p:nvSpPr>
        <p:spPr>
          <a:xfrm rot="18047400">
            <a:off x="2109962" y="2527573"/>
            <a:ext cx="855709" cy="383424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154110" y="2929154"/>
            <a:ext cx="2757721" cy="38483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609850" y="1910457"/>
            <a:ext cx="2301981" cy="3431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99151" y="3893669"/>
            <a:ext cx="3984229" cy="2907617"/>
            <a:chOff x="-2603905" y="2543175"/>
            <a:chExt cx="4939159" cy="352425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03905" y="2543175"/>
              <a:ext cx="4939159" cy="352425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Oval 13"/>
            <p:cNvSpPr/>
            <p:nvPr/>
          </p:nvSpPr>
          <p:spPr>
            <a:xfrm>
              <a:off x="1176012" y="3848101"/>
              <a:ext cx="642939" cy="22383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FF5050"/>
                  </a:solidFill>
                </a:ln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/>
          <a:stretch/>
        </p:blipFill>
        <p:spPr>
          <a:xfrm>
            <a:off x="4911831" y="1910457"/>
            <a:ext cx="4214808" cy="486707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23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91" y="2477615"/>
            <a:ext cx="6766762" cy="4546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 err="1" smtClean="0"/>
              <a:t>Visum</a:t>
            </a:r>
            <a:r>
              <a:rPr lang="es-ES_tradnl" sz="2800" dirty="0" smtClean="0"/>
              <a:t> </a:t>
            </a:r>
            <a:r>
              <a:rPr lang="en-GB" sz="2800" dirty="0" smtClean="0"/>
              <a:t>- </a:t>
            </a:r>
            <a:r>
              <a:rPr lang="es-ES_tradnl" sz="2800" dirty="0" smtClean="0"/>
              <a:t>HERMESv3</a:t>
            </a:r>
            <a:endParaRPr lang="es-E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778" y="1205547"/>
            <a:ext cx="8229597" cy="1079747"/>
          </a:xfrm>
        </p:spPr>
        <p:txBody>
          <a:bodyPr>
            <a:normAutofit fontScale="85000" lnSpcReduction="10000"/>
          </a:bodyPr>
          <a:lstStyle/>
          <a:p>
            <a:r>
              <a:rPr lang="en-GB" sz="2400" dirty="0" smtClean="0"/>
              <a:t>High </a:t>
            </a:r>
            <a:r>
              <a:rPr lang="en-GB" sz="2400" dirty="0"/>
              <a:t>resolution emission modelling </a:t>
            </a:r>
            <a:r>
              <a:rPr lang="en-GB" sz="2400" dirty="0" smtClean="0"/>
              <a:t>system</a:t>
            </a:r>
          </a:p>
          <a:p>
            <a:pPr lvl="1"/>
            <a:r>
              <a:rPr lang="en-GB" sz="2000" dirty="0" smtClean="0"/>
              <a:t>Emissions estimated at the source level combining state-of-the-art methodologies with local data and meteorology (Energy and manufacturing industries, residential and commercial combustion, agriculture, road transport, other mobile sources)</a:t>
            </a:r>
          </a:p>
          <a:p>
            <a:pPr lvl="1"/>
            <a:endParaRPr lang="en-GB" sz="20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264779" y="2925291"/>
            <a:ext cx="4364372" cy="3780310"/>
            <a:chOff x="264779" y="2240684"/>
            <a:chExt cx="4364372" cy="4055341"/>
          </a:xfrm>
        </p:grpSpPr>
        <p:grpSp>
          <p:nvGrpSpPr>
            <p:cNvPr id="16" name="Group 15"/>
            <p:cNvGrpSpPr/>
            <p:nvPr/>
          </p:nvGrpSpPr>
          <p:grpSpPr>
            <a:xfrm>
              <a:off x="264779" y="2240684"/>
              <a:ext cx="4364372" cy="4055341"/>
              <a:chOff x="264779" y="2240684"/>
              <a:chExt cx="4364372" cy="4055341"/>
            </a:xfrm>
          </p:grpSpPr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264779" y="2240684"/>
                <a:ext cx="4364372" cy="40553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 smtClean="0"/>
                  <a:t>Road transport emissions</a:t>
                </a:r>
              </a:p>
              <a:p>
                <a:pPr lvl="1"/>
                <a:r>
                  <a:rPr lang="en-GB" sz="1800" dirty="0" smtClean="0"/>
                  <a:t>Street-level and vehicle-specific emissions</a:t>
                </a:r>
              </a:p>
              <a:p>
                <a:pPr lvl="1"/>
                <a:r>
                  <a:rPr lang="en-GB" sz="1800" dirty="0" smtClean="0"/>
                  <a:t>COPERT 5 + resuspension </a:t>
                </a:r>
                <a:r>
                  <a:rPr lang="en-GB" sz="1600" dirty="0" smtClean="0"/>
                  <a:t>(</a:t>
                </a:r>
                <a:r>
                  <a:rPr lang="en-GB" sz="1600" dirty="0"/>
                  <a:t>Pay et al., 2011)</a:t>
                </a:r>
                <a:endParaRPr lang="en-GB" sz="2000" dirty="0"/>
              </a:p>
              <a:p>
                <a:pPr lvl="1"/>
                <a:r>
                  <a:rPr lang="en-GB" sz="1800" dirty="0"/>
                  <a:t>AADT </a:t>
                </a:r>
                <a:r>
                  <a:rPr lang="en-GB" sz="1200" dirty="0"/>
                  <a:t>(Annual Average Daily Traffic</a:t>
                </a:r>
                <a:r>
                  <a:rPr lang="en-GB" sz="1200" dirty="0" smtClean="0"/>
                  <a:t>) </a:t>
                </a:r>
                <a:r>
                  <a:rPr lang="en-GB" sz="1400" dirty="0" smtClean="0">
                    <a:sym typeface="Wingdings" panose="05000000000000000000" pitchFamily="2" charset="2"/>
                  </a:rPr>
                  <a:t></a:t>
                </a:r>
                <a:endParaRPr lang="en-GB" sz="1200" dirty="0"/>
              </a:p>
              <a:p>
                <a:pPr lvl="1"/>
                <a:r>
                  <a:rPr lang="en-GB" sz="1800" dirty="0"/>
                  <a:t>Traffic Network </a:t>
                </a:r>
                <a:r>
                  <a:rPr lang="en-GB" sz="1400" dirty="0">
                    <a:sym typeface="Wingdings" panose="05000000000000000000" pitchFamily="2" charset="2"/>
                  </a:rPr>
                  <a:t></a:t>
                </a:r>
                <a:endParaRPr lang="en-GB" sz="1800" dirty="0"/>
              </a:p>
              <a:p>
                <a:pPr lvl="1"/>
                <a:r>
                  <a:rPr lang="en-GB" sz="1800" dirty="0"/>
                  <a:t>Volume profile </a:t>
                </a:r>
                <a:r>
                  <a:rPr lang="en-GB" sz="1400" dirty="0">
                    <a:sym typeface="Wingdings" panose="05000000000000000000" pitchFamily="2" charset="2"/>
                  </a:rPr>
                  <a:t></a:t>
                </a:r>
                <a:endParaRPr lang="en-GB" sz="1400" dirty="0"/>
              </a:p>
              <a:p>
                <a:pPr lvl="1"/>
                <a:r>
                  <a:rPr lang="en-GB" sz="1800" dirty="0"/>
                  <a:t>Speed profile </a:t>
                </a:r>
                <a:r>
                  <a:rPr lang="en-GB" sz="1400" dirty="0">
                    <a:sym typeface="Wingdings" panose="05000000000000000000" pitchFamily="2" charset="2"/>
                  </a:rPr>
                  <a:t></a:t>
                </a:r>
                <a:endParaRPr lang="en-GB" sz="1400" dirty="0"/>
              </a:p>
              <a:p>
                <a:pPr lvl="1"/>
                <a:r>
                  <a:rPr lang="en-GB" sz="1800" dirty="0"/>
                  <a:t>Vehicle fleet </a:t>
                </a:r>
                <a:endParaRPr lang="en-GB" sz="1400" dirty="0">
                  <a:sym typeface="Wingdings" panose="05000000000000000000" pitchFamily="2" charset="2"/>
                </a:endParaRPr>
              </a:p>
              <a:p>
                <a:pPr lvl="2"/>
                <a:r>
                  <a:rPr lang="en-GB" sz="1400" dirty="0"/>
                  <a:t>RSD study (RACC-AMB, 2017)</a:t>
                </a:r>
              </a:p>
              <a:p>
                <a:pPr lvl="1"/>
                <a:endParaRPr lang="en-GB" sz="2000" dirty="0" smtClean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848224" y="4093056"/>
                <a:ext cx="695076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FF0000"/>
                    </a:solidFill>
                  </a:rPr>
                  <a:t>VISUM</a:t>
                </a:r>
                <a:endParaRPr lang="en-GB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743449" y="4445480"/>
              <a:ext cx="69507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VISUM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10099" y="4807430"/>
              <a:ext cx="69507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VISUM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742949" y="4653375"/>
            <a:ext cx="2000500" cy="32852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688085" y="4365132"/>
            <a:ext cx="695076" cy="2869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VISUM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6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 err="1" smtClean="0"/>
              <a:t>Superblocs</a:t>
            </a:r>
            <a:r>
              <a:rPr lang="es-ES_tradnl" sz="2800" dirty="0" smtClean="0"/>
              <a:t> idea</a:t>
            </a:r>
            <a:endParaRPr lang="es-E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" y="1336381"/>
            <a:ext cx="5678917" cy="238789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0109" y="6350709"/>
            <a:ext cx="232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Street type to simulate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504949" y="2201176"/>
            <a:ext cx="6186488" cy="3236698"/>
            <a:chOff x="1504949" y="2201176"/>
            <a:chExt cx="6186488" cy="323669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4950" y="2201176"/>
              <a:ext cx="6186487" cy="323669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504949" y="3724274"/>
              <a:ext cx="3457561" cy="180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09" y="3905250"/>
            <a:ext cx="4914900" cy="242640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50391" y="1336381"/>
            <a:ext cx="3007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i="1" dirty="0" smtClean="0"/>
              <a:t>Aj. de Barcelona – “Pla </a:t>
            </a:r>
            <a:r>
              <a:rPr lang="es-ES" sz="1100" i="1" dirty="0" err="1"/>
              <a:t>d’Acció</a:t>
            </a:r>
            <a:r>
              <a:rPr lang="es-ES" sz="1100" i="1" dirty="0"/>
              <a:t> de </a:t>
            </a:r>
            <a:r>
              <a:rPr lang="es-ES" sz="1100" i="1" dirty="0" err="1"/>
              <a:t>l’àmbit</a:t>
            </a:r>
            <a:r>
              <a:rPr lang="es-ES" sz="1100" i="1" dirty="0"/>
              <a:t> de </a:t>
            </a:r>
            <a:r>
              <a:rPr lang="es-ES" sz="1100" i="1" dirty="0" err="1"/>
              <a:t>Superilles</a:t>
            </a:r>
            <a:r>
              <a:rPr lang="es-ES" sz="1100" i="1" dirty="0"/>
              <a:t> de St. </a:t>
            </a:r>
            <a:r>
              <a:rPr lang="es-ES" sz="1100" i="1" dirty="0" smtClean="0"/>
              <a:t>Antoni.” </a:t>
            </a:r>
            <a:r>
              <a:rPr lang="es-ES" sz="1100" i="1" dirty="0" err="1" smtClean="0"/>
              <a:t>December</a:t>
            </a:r>
            <a:r>
              <a:rPr lang="es-ES" sz="1100" i="1" dirty="0" smtClean="0"/>
              <a:t> 2017</a:t>
            </a:r>
            <a:endParaRPr lang="es-ES" sz="1100" i="1" dirty="0"/>
          </a:p>
        </p:txBody>
      </p:sp>
    </p:spTree>
    <p:extLst>
      <p:ext uri="{BB962C8B-B14F-4D97-AF65-F5344CB8AC3E}">
        <p14:creationId xmlns:p14="http://schemas.microsoft.com/office/powerpoint/2010/main" val="201495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3349" y="1924049"/>
            <a:ext cx="4276725" cy="4548244"/>
            <a:chOff x="1047750" y="2762250"/>
            <a:chExt cx="3810000" cy="40461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73" t="40922" r="14453" b="9702"/>
            <a:stretch/>
          </p:blipFill>
          <p:spPr>
            <a:xfrm rot="2838228">
              <a:off x="1667348" y="3898256"/>
              <a:ext cx="3535329" cy="228493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1047750" y="2762250"/>
              <a:ext cx="3810000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2800" dirty="0" err="1" smtClean="0"/>
              <a:t>Superblocks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scenario</a:t>
            </a:r>
            <a:endParaRPr lang="es-E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03" y="1091247"/>
            <a:ext cx="8229597" cy="289972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Creation of a new road type: “Superblock”.</a:t>
            </a:r>
          </a:p>
          <a:p>
            <a:pPr lvl="1"/>
            <a:r>
              <a:rPr lang="en-GB" sz="2000" dirty="0" smtClean="0"/>
              <a:t>Max speed: 20 km/h</a:t>
            </a:r>
          </a:p>
          <a:p>
            <a:pPr lvl="1"/>
            <a:r>
              <a:rPr lang="en-GB" sz="2000" dirty="0" smtClean="0"/>
              <a:t>Link capacity: 5,250 vehicles/day</a:t>
            </a:r>
          </a:p>
          <a:p>
            <a:pPr lvl="2"/>
            <a:r>
              <a:rPr lang="en-GB" sz="1800" dirty="0" smtClean="0"/>
              <a:t>Estimated AADT: 3,000 to 8,000 vehicles. </a:t>
            </a:r>
            <a:r>
              <a:rPr lang="en-GB" sz="1200" i="1" dirty="0" smtClean="0"/>
              <a:t>(action plan </a:t>
            </a:r>
            <a:r>
              <a:rPr lang="en-GB" sz="1200" i="1" dirty="0" err="1" smtClean="0"/>
              <a:t>superilles</a:t>
            </a:r>
            <a:r>
              <a:rPr lang="en-GB" sz="1200" i="1" dirty="0" smtClean="0"/>
              <a:t>: St. Antoni)</a:t>
            </a:r>
            <a:endParaRPr lang="en-GB" sz="1200" dirty="0" smtClean="0"/>
          </a:p>
          <a:p>
            <a:r>
              <a:rPr lang="en-GB" sz="2400" dirty="0" smtClean="0"/>
              <a:t>Vehicle demand (nº of trips) kept constant</a:t>
            </a:r>
          </a:p>
          <a:p>
            <a:r>
              <a:rPr lang="en-GB" sz="2400" dirty="0" smtClean="0"/>
              <a:t>Modification of the streets according to the reports of the city hall for each Superblock.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9402" y="6319893"/>
            <a:ext cx="35750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i="1" dirty="0" smtClean="0"/>
              <a:t>Aj. de Barcelona – “Pla </a:t>
            </a:r>
            <a:r>
              <a:rPr lang="es-ES" sz="1400" i="1" dirty="0" err="1"/>
              <a:t>d’Acció</a:t>
            </a:r>
            <a:r>
              <a:rPr lang="es-ES" sz="1400" i="1" dirty="0"/>
              <a:t> de </a:t>
            </a:r>
            <a:r>
              <a:rPr lang="es-ES" sz="1400" i="1" dirty="0" err="1"/>
              <a:t>l’àmbit</a:t>
            </a:r>
            <a:r>
              <a:rPr lang="es-ES" sz="1400" i="1" dirty="0"/>
              <a:t> de </a:t>
            </a:r>
            <a:r>
              <a:rPr lang="es-ES" sz="1400" i="1" dirty="0" err="1"/>
              <a:t>Superilles</a:t>
            </a:r>
            <a:r>
              <a:rPr lang="es-ES" sz="1400" i="1" dirty="0"/>
              <a:t> de St. </a:t>
            </a:r>
            <a:r>
              <a:rPr lang="es-ES" sz="1400" i="1" dirty="0" smtClean="0"/>
              <a:t>Antoni.” </a:t>
            </a:r>
            <a:r>
              <a:rPr lang="es-ES" sz="1400" i="1" dirty="0" err="1" smtClean="0"/>
              <a:t>December</a:t>
            </a:r>
            <a:r>
              <a:rPr lang="es-ES" sz="1400" i="1" dirty="0" smtClean="0"/>
              <a:t> 2017</a:t>
            </a:r>
            <a:endParaRPr lang="es-E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66700" y="5590903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 err="1" smtClean="0"/>
              <a:t>Screenshot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from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Visum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network</a:t>
            </a:r>
            <a:endParaRPr lang="es-ES" sz="1400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6437027" y="1122477"/>
            <a:ext cx="1649697" cy="334031"/>
            <a:chOff x="7150439" y="1269951"/>
            <a:chExt cx="1186772" cy="334031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7305675" y="1428750"/>
              <a:ext cx="876300" cy="8217"/>
            </a:xfrm>
            <a:prstGeom prst="line">
              <a:avLst/>
            </a:prstGeom>
            <a:ln w="38100">
              <a:solidFill>
                <a:srgbClr val="8BF5D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150439" y="1269951"/>
              <a:ext cx="1186772" cy="3340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6"/>
          <a:stretch/>
        </p:blipFill>
        <p:spPr bwMode="auto">
          <a:xfrm>
            <a:off x="5359402" y="3379079"/>
            <a:ext cx="3575048" cy="293599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9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1466"/>
            <a:ext cx="9144000" cy="6143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9161"/>
            <a:ext cx="8229597" cy="572305"/>
          </a:xfrm>
        </p:spPr>
        <p:txBody>
          <a:bodyPr/>
          <a:lstStyle/>
          <a:p>
            <a:r>
              <a:rPr lang="es-ES_tradnl" sz="2800" dirty="0" err="1" smtClean="0"/>
              <a:t>Superblocs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scenario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results</a:t>
            </a:r>
            <a:endParaRPr lang="es-ES" sz="2800" dirty="0"/>
          </a:p>
        </p:txBody>
      </p:sp>
      <p:sp>
        <p:nvSpPr>
          <p:cNvPr id="5" name="Oval 4"/>
          <p:cNvSpPr/>
          <p:nvPr/>
        </p:nvSpPr>
        <p:spPr>
          <a:xfrm>
            <a:off x="3510915" y="1764030"/>
            <a:ext cx="933450" cy="79057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Oval 5"/>
          <p:cNvSpPr/>
          <p:nvPr/>
        </p:nvSpPr>
        <p:spPr>
          <a:xfrm>
            <a:off x="2779288" y="3562350"/>
            <a:ext cx="712576" cy="601741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5324475" y="3947361"/>
            <a:ext cx="419100" cy="39127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Oval 7"/>
          <p:cNvSpPr/>
          <p:nvPr/>
        </p:nvSpPr>
        <p:spPr>
          <a:xfrm>
            <a:off x="3143251" y="4629150"/>
            <a:ext cx="1228724" cy="117157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Oval 8"/>
          <p:cNvSpPr/>
          <p:nvPr/>
        </p:nvSpPr>
        <p:spPr>
          <a:xfrm rot="2337102">
            <a:off x="3898572" y="4174135"/>
            <a:ext cx="1091584" cy="52387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val 9"/>
          <p:cNvSpPr/>
          <p:nvPr/>
        </p:nvSpPr>
        <p:spPr>
          <a:xfrm>
            <a:off x="7700627" y="1940906"/>
            <a:ext cx="328612" cy="3048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8031573" y="1936024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i="1" dirty="0" err="1" smtClean="0"/>
              <a:t>Superblock</a:t>
            </a:r>
            <a:endParaRPr lang="es-ES" sz="1400" i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3" t="40922" r="14453" b="9702"/>
          <a:stretch/>
        </p:blipFill>
        <p:spPr>
          <a:xfrm>
            <a:off x="6831234" y="4358257"/>
            <a:ext cx="2181698" cy="138951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Connector 11"/>
          <p:cNvCxnSpPr>
            <a:stCxn id="8" idx="0"/>
          </p:cNvCxnSpPr>
          <p:nvPr/>
        </p:nvCxnSpPr>
        <p:spPr>
          <a:xfrm flipV="1">
            <a:off x="3757613" y="4358257"/>
            <a:ext cx="3090492" cy="270893"/>
          </a:xfrm>
          <a:prstGeom prst="line">
            <a:avLst/>
          </a:prstGeom>
          <a:ln w="12700"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" idx="4"/>
          </p:cNvCxnSpPr>
          <p:nvPr/>
        </p:nvCxnSpPr>
        <p:spPr>
          <a:xfrm flipV="1">
            <a:off x="3757613" y="5747767"/>
            <a:ext cx="3167062" cy="52958"/>
          </a:xfrm>
          <a:prstGeom prst="line">
            <a:avLst/>
          </a:prstGeom>
          <a:ln w="12700"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2613670">
            <a:off x="5436553" y="3245983"/>
            <a:ext cx="452235" cy="2964846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Oval 23"/>
          <p:cNvSpPr/>
          <p:nvPr/>
        </p:nvSpPr>
        <p:spPr>
          <a:xfrm rot="2613670">
            <a:off x="2514526" y="2211618"/>
            <a:ext cx="452235" cy="2613450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Oval 24"/>
          <p:cNvSpPr/>
          <p:nvPr/>
        </p:nvSpPr>
        <p:spPr>
          <a:xfrm rot="808140">
            <a:off x="2556574" y="4275815"/>
            <a:ext cx="467441" cy="1490574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96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1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3979</TotalTime>
  <Words>815</Words>
  <Application>Microsoft Office PowerPoint</Application>
  <PresentationFormat>On-screen Show (4:3)</PresentationFormat>
  <Paragraphs>146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Wingdings</vt:lpstr>
      <vt:lpstr>Office Theme</vt:lpstr>
      <vt:lpstr>Coupling between traffic and emission models for the evaluation of mobility plans </vt:lpstr>
      <vt:lpstr>Need to integrate mobility and emission models</vt:lpstr>
      <vt:lpstr>CALIOPE / CALIOPE – Urban workflow</vt:lpstr>
      <vt:lpstr>The traffic simulator</vt:lpstr>
      <vt:lpstr>Visum network</vt:lpstr>
      <vt:lpstr>Visum - HERMESv3</vt:lpstr>
      <vt:lpstr>Superblocs idea</vt:lpstr>
      <vt:lpstr>Superblocks scenario</vt:lpstr>
      <vt:lpstr>Superblocs scenario results</vt:lpstr>
      <vt:lpstr>Superblocs scenario results</vt:lpstr>
      <vt:lpstr>Diagonal Tram plan</vt:lpstr>
      <vt:lpstr>Diagonal Tram scenario results</vt:lpstr>
      <vt:lpstr>Tram+Superblocks scenario results</vt:lpstr>
      <vt:lpstr>Future work</vt:lpstr>
      <vt:lpstr>PowerPoint Presentation</vt:lpstr>
      <vt:lpstr>Future work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Aimsun – BSC – inLab Vehicle emission modelling</dc:title>
  <dc:creator>Windows User</dc:creator>
  <cp:lastModifiedBy>Windows User</cp:lastModifiedBy>
  <cp:revision>224</cp:revision>
  <dcterms:created xsi:type="dcterms:W3CDTF">2018-10-05T09:57:33Z</dcterms:created>
  <dcterms:modified xsi:type="dcterms:W3CDTF">2019-10-04T15:58:22Z</dcterms:modified>
</cp:coreProperties>
</file>