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86" r:id="rId5"/>
    <p:sldMasterId id="2147483687" r:id="rId6"/>
    <p:sldMasterId id="2147483688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88" r:id="rId41"/>
    <p:sldId id="289" r:id="rId42"/>
    <p:sldId id="290" r:id="rId43"/>
    <p:sldId id="291" r:id="rId44"/>
    <p:sldId id="292" r:id="rId45"/>
    <p:sldId id="293" r:id="rId46"/>
    <p:sldId id="294" r:id="rId47"/>
    <p:sldId id="295" r:id="rId48"/>
    <p:sldId id="296" r:id="rId49"/>
    <p:sldId id="297" r:id="rId50"/>
    <p:sldId id="298" r:id="rId5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F2B9C4E4-07F4-4520-8D6A-62BC2AE398A2}">
  <a:tblStyle styleId="{F2B9C4E4-07F4-4520-8D6A-62BC2AE398A2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E0343A83-0BCE-483F-8D85-0B00CFE9B3D2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fill>
          <a:solidFill>
            <a:schemeClr val="dk1">
              <a:alpha val="20000"/>
            </a:schemeClr>
          </a:solidFill>
        </a:fill>
      </a:tcStyle>
    </a:band1H>
    <a:band2H>
      <a:tcTxStyle/>
    </a:band2H>
    <a:band1V>
      <a:tcTxStyle/>
      <a:tcStyle>
        <a:fill>
          <a:solidFill>
            <a:schemeClr val="dk1">
              <a:alpha val="20000"/>
            </a:schemeClr>
          </a:solidFill>
        </a:fill>
      </a:tcStyle>
    </a:band1V>
    <a:band2V>
      <a:tcTxStyle/>
    </a:band2V>
    <a:lastCol>
      <a:tcTxStyle b="on" i="off"/>
    </a:lastCol>
    <a:firstCol>
      <a:tcTxStyle b="on" i="off"/>
    </a:firstCol>
    <a:lastRow>
      <a:tcTxStyle b="on" i="off"/>
      <a:tcStyle>
        <a:tcBdr>
          <a:top>
            <a:ln cap="flat" cmpd="sng" w="508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rgbClr val="FFFFFF">
              <a:alpha val="0"/>
            </a:srgbClr>
          </a:solidFill>
        </a:fill>
      </a:tcStyle>
    </a:lastRow>
    <a:seCell>
      <a:tcTxStyle/>
    </a:seCell>
    <a:swCell>
      <a:tcTxStyle/>
    </a:swCell>
    <a:firstRow>
      <a:tcTxStyle b="on" i="off"/>
      <a:tcStyle>
        <a:tcBdr>
          <a:bottom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rgbClr val="FFFFFF">
              <a:alpha val="0"/>
            </a:srgbClr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2.xml"/><Relationship Id="rId42" Type="http://schemas.openxmlformats.org/officeDocument/2006/relationships/slide" Target="slides/slide34.xml"/><Relationship Id="rId41" Type="http://schemas.openxmlformats.org/officeDocument/2006/relationships/slide" Target="slides/slide33.xml"/><Relationship Id="rId44" Type="http://schemas.openxmlformats.org/officeDocument/2006/relationships/slide" Target="slides/slide36.xml"/><Relationship Id="rId43" Type="http://schemas.openxmlformats.org/officeDocument/2006/relationships/slide" Target="slides/slide35.xml"/><Relationship Id="rId46" Type="http://schemas.openxmlformats.org/officeDocument/2006/relationships/slide" Target="slides/slide38.xml"/><Relationship Id="rId45" Type="http://schemas.openxmlformats.org/officeDocument/2006/relationships/slide" Target="slides/slide3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1.xml"/><Relationship Id="rId48" Type="http://schemas.openxmlformats.org/officeDocument/2006/relationships/slide" Target="slides/slide40.xml"/><Relationship Id="rId47" Type="http://schemas.openxmlformats.org/officeDocument/2006/relationships/slide" Target="slides/slide39.xml"/><Relationship Id="rId49" Type="http://schemas.openxmlformats.org/officeDocument/2006/relationships/slide" Target="slides/slide41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slideMaster" Target="slideMasters/slideMaster3.xml"/><Relationship Id="rId8" Type="http://schemas.openxmlformats.org/officeDocument/2006/relationships/notesMaster" Target="notesMasters/notesMaster1.xml"/><Relationship Id="rId31" Type="http://schemas.openxmlformats.org/officeDocument/2006/relationships/slide" Target="slides/slide23.xml"/><Relationship Id="rId30" Type="http://schemas.openxmlformats.org/officeDocument/2006/relationships/slide" Target="slides/slide22.xml"/><Relationship Id="rId33" Type="http://schemas.openxmlformats.org/officeDocument/2006/relationships/slide" Target="slides/slide25.xml"/><Relationship Id="rId32" Type="http://schemas.openxmlformats.org/officeDocument/2006/relationships/slide" Target="slides/slide24.xml"/><Relationship Id="rId35" Type="http://schemas.openxmlformats.org/officeDocument/2006/relationships/slide" Target="slides/slide27.xml"/><Relationship Id="rId34" Type="http://schemas.openxmlformats.org/officeDocument/2006/relationships/slide" Target="slides/slide26.xml"/><Relationship Id="rId37" Type="http://schemas.openxmlformats.org/officeDocument/2006/relationships/slide" Target="slides/slide29.xml"/><Relationship Id="rId36" Type="http://schemas.openxmlformats.org/officeDocument/2006/relationships/slide" Target="slides/slide28.xml"/><Relationship Id="rId39" Type="http://schemas.openxmlformats.org/officeDocument/2006/relationships/slide" Target="slides/slide31.xml"/><Relationship Id="rId38" Type="http://schemas.openxmlformats.org/officeDocument/2006/relationships/slide" Target="slides/slide30.xml"/><Relationship Id="rId20" Type="http://schemas.openxmlformats.org/officeDocument/2006/relationships/slide" Target="slides/slide12.xml"/><Relationship Id="rId22" Type="http://schemas.openxmlformats.org/officeDocument/2006/relationships/slide" Target="slides/slide14.xml"/><Relationship Id="rId21" Type="http://schemas.openxmlformats.org/officeDocument/2006/relationships/slide" Target="slides/slide13.xml"/><Relationship Id="rId24" Type="http://schemas.openxmlformats.org/officeDocument/2006/relationships/slide" Target="slides/slide16.xml"/><Relationship Id="rId23" Type="http://schemas.openxmlformats.org/officeDocument/2006/relationships/slide" Target="slides/slide15.xml"/><Relationship Id="rId26" Type="http://schemas.openxmlformats.org/officeDocument/2006/relationships/slide" Target="slides/slide18.xml"/><Relationship Id="rId25" Type="http://schemas.openxmlformats.org/officeDocument/2006/relationships/slide" Target="slides/slide17.xml"/><Relationship Id="rId28" Type="http://schemas.openxmlformats.org/officeDocument/2006/relationships/slide" Target="slides/slide20.xml"/><Relationship Id="rId27" Type="http://schemas.openxmlformats.org/officeDocument/2006/relationships/slide" Target="slides/slide19.xml"/><Relationship Id="rId29" Type="http://schemas.openxmlformats.org/officeDocument/2006/relationships/slide" Target="slides/slide21.xml"/><Relationship Id="rId51" Type="http://schemas.openxmlformats.org/officeDocument/2006/relationships/slide" Target="slides/slide43.xml"/><Relationship Id="rId50" Type="http://schemas.openxmlformats.org/officeDocument/2006/relationships/slide" Target="slides/slide42.xml"/><Relationship Id="rId11" Type="http://schemas.openxmlformats.org/officeDocument/2006/relationships/slide" Target="slides/slide3.xml"/><Relationship Id="rId10" Type="http://schemas.openxmlformats.org/officeDocument/2006/relationships/slide" Target="slides/slide2.xml"/><Relationship Id="rId13" Type="http://schemas.openxmlformats.org/officeDocument/2006/relationships/slide" Target="slides/slide5.xml"/><Relationship Id="rId12" Type="http://schemas.openxmlformats.org/officeDocument/2006/relationships/slide" Target="slides/slide4.xml"/><Relationship Id="rId15" Type="http://schemas.openxmlformats.org/officeDocument/2006/relationships/slide" Target="slides/slide7.xml"/><Relationship Id="rId14" Type="http://schemas.openxmlformats.org/officeDocument/2006/relationships/slide" Target="slides/slide6.xml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19" Type="http://schemas.openxmlformats.org/officeDocument/2006/relationships/slide" Target="slides/slide11.xml"/><Relationship Id="rId18" Type="http://schemas.openxmlformats.org/officeDocument/2006/relationships/slide" Target="slides/slide10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7457af35d6_0_197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g7457af35d6_0_197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74abc9ac41_1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74abc9ac41_1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7457af35d6_0_219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g7457af35d6_0_219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74abc9ac41_1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" name="Google Shape;336;g74abc9ac41_1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74abc9ac41_1_1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3" name="Google Shape;343;g74abc9ac41_1_12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44" name="Google Shape;344;g74abc9ac41_1_12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74abc9ac41_1_5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g74abc9ac41_1_5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74abc9ac41_1_14:notes"/>
          <p:cNvSpPr txBox="1"/>
          <p:nvPr>
            <p:ph idx="1" type="body"/>
          </p:nvPr>
        </p:nvSpPr>
        <p:spPr>
          <a:xfrm>
            <a:off x="756000" y="5078520"/>
            <a:ext cx="6047700" cy="481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g74abc9ac41_1_14:notes"/>
          <p:cNvSpPr/>
          <p:nvPr>
            <p:ph idx="2" type="sldImg"/>
          </p:nvPr>
        </p:nvSpPr>
        <p:spPr>
          <a:xfrm>
            <a:off x="216360" y="812520"/>
            <a:ext cx="7126800" cy="4008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74abc9ac41_1_23:notes"/>
          <p:cNvSpPr txBox="1"/>
          <p:nvPr>
            <p:ph idx="1" type="body"/>
          </p:nvPr>
        </p:nvSpPr>
        <p:spPr>
          <a:xfrm>
            <a:off x="756000" y="5078520"/>
            <a:ext cx="6047700" cy="481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" name="Google Shape;393;g74abc9ac41_1_23:notes"/>
          <p:cNvSpPr/>
          <p:nvPr>
            <p:ph idx="2" type="sldImg"/>
          </p:nvPr>
        </p:nvSpPr>
        <p:spPr>
          <a:xfrm>
            <a:off x="216360" y="812520"/>
            <a:ext cx="7126800" cy="4008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7457af35d6_0_2209:notes"/>
          <p:cNvSpPr txBox="1"/>
          <p:nvPr>
            <p:ph idx="1" type="body"/>
          </p:nvPr>
        </p:nvSpPr>
        <p:spPr>
          <a:xfrm>
            <a:off x="685800" y="4400640"/>
            <a:ext cx="54852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t/>
            </a:r>
            <a:endParaRPr b="0" sz="20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Google Shape;401;g7457af35d6_0_2209:notes"/>
          <p:cNvSpPr/>
          <p:nvPr/>
        </p:nvSpPr>
        <p:spPr>
          <a:xfrm>
            <a:off x="3884760" y="8685360"/>
            <a:ext cx="2970600" cy="457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000" lIns="90000" spcFirstLastPara="1" rIns="90000" wrap="square" tIns="45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g7457af35d6_0_220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7457af35d6_0_224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Google Shape;419;g7457af35d6_0_22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7457af35d6_0_225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" name="Google Shape;426;g7457af35d6_0_22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7457af35d6_0_197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g7457af35d6_0_197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74abc9ac41_1_30:notes"/>
          <p:cNvSpPr/>
          <p:nvPr>
            <p:ph idx="2" type="sldImg"/>
          </p:nvPr>
        </p:nvSpPr>
        <p:spPr>
          <a:xfrm>
            <a:off x="685800" y="1143000"/>
            <a:ext cx="5486100" cy="3085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33" name="Google Shape;433;g74abc9ac41_1_30:notes"/>
          <p:cNvSpPr txBox="1"/>
          <p:nvPr>
            <p:ph idx="1" type="body"/>
          </p:nvPr>
        </p:nvSpPr>
        <p:spPr>
          <a:xfrm>
            <a:off x="685800" y="4400640"/>
            <a:ext cx="5486100" cy="3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20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434;g74abc9ac41_1_30:notes"/>
          <p:cNvSpPr txBox="1"/>
          <p:nvPr/>
        </p:nvSpPr>
        <p:spPr>
          <a:xfrm>
            <a:off x="3884760" y="8685360"/>
            <a:ext cx="2971500" cy="458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" sz="12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200" u="none" cap="none" strike="noStrik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74abc9ac41_1_46:notes"/>
          <p:cNvSpPr/>
          <p:nvPr>
            <p:ph idx="2" type="sldImg"/>
          </p:nvPr>
        </p:nvSpPr>
        <p:spPr>
          <a:xfrm>
            <a:off x="685800" y="1143000"/>
            <a:ext cx="5486100" cy="3085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50" name="Google Shape;450;g74abc9ac41_1_46:notes"/>
          <p:cNvSpPr txBox="1"/>
          <p:nvPr>
            <p:ph idx="1" type="body"/>
          </p:nvPr>
        </p:nvSpPr>
        <p:spPr>
          <a:xfrm>
            <a:off x="685800" y="4400640"/>
            <a:ext cx="5486100" cy="3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20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g74abc9ac41_1_46:notes"/>
          <p:cNvSpPr txBox="1"/>
          <p:nvPr/>
        </p:nvSpPr>
        <p:spPr>
          <a:xfrm>
            <a:off x="3884760" y="8685360"/>
            <a:ext cx="2971500" cy="458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" sz="12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200" u="none" cap="none" strike="noStrik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7457af35d6_0_226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2" name="Google Shape;462;g7457af35d6_0_226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7457af35d6_0_22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7" name="Google Shape;467;g7457af35d6_0_223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68" name="Google Shape;468;g7457af35d6_0_223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7457af35d6_0_226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6" name="Google Shape;476;g7457af35d6_0_226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77" name="Google Shape;477;g7457af35d6_0_226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7457af35d6_0_227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5" name="Google Shape;485;g7457af35d6_0_227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86" name="Google Shape;486;g7457af35d6_0_227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7457af35d6_0_228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4" name="Google Shape;494;g7457af35d6_0_228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95" name="Google Shape;495;g7457af35d6_0_228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g7457af35d6_0_228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3" name="Google Shape;503;g7457af35d6_0_228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04" name="Google Shape;504;g7457af35d6_0_228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g7457af35d6_0_231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6" name="Google Shape;516;g7457af35d6_0_23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g7457af35d6_0_233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4" name="Google Shape;524;g7457af35d6_0_23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7457af35d6_0_198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g7457af35d6_0_198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g7457af35d6_0_233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1" name="Google Shape;531;g7457af35d6_0_23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g7457af35d6_0_234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6" name="Google Shape;536;g7457af35d6_0_23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7457af35d6_0_239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4" name="Google Shape;544;g7457af35d6_0_239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g7457af35d6_0_24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1" name="Google Shape;551;g7457af35d6_0_24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52" name="Google Shape;552;g7457af35d6_0_2411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"/>
              <a:t>‹#›</a:t>
            </a:fld>
            <a:endParaRPr sz="140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g7457af35d6_0_24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8" name="Google Shape;558;g7457af35d6_0_24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59" name="Google Shape;559;g7457af35d6_0_2417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"/>
              <a:t>‹#›</a:t>
            </a:fld>
            <a:endParaRPr sz="140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7457af35d6_0_242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5" name="Google Shape;565;g7457af35d6_0_24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7457af35d6_0_24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0" name="Google Shape;570;g7457af35d6_0_24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71" name="Google Shape;571;g7457af35d6_0_2427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"/>
              <a:t>‹#›</a:t>
            </a:fld>
            <a:endParaRPr sz="140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g7457af35d6_0_244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8" name="Google Shape;578;g7457af35d6_0_24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79" name="Google Shape;579;g7457af35d6_0_2441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"/>
              <a:t>‹#›</a:t>
            </a:fld>
            <a:endParaRPr sz="140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7457af35d6_0_244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7" name="Google Shape;587;g7457af35d6_0_24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88" name="Google Shape;588;g7457af35d6_0_2448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"/>
              <a:t>‹#›</a:t>
            </a:fld>
            <a:endParaRPr sz="140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g7457af35d6_0_246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6" name="Google Shape;596;g7457af35d6_0_246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97" name="Google Shape;597;g7457af35d6_0_246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7457af35d6_0_201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g7457af35d6_0_20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7457af35d6_0_250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3" name="Google Shape;603;g7457af35d6_0_250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g7457af35d6_0_250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8" name="Google Shape;608;g7457af35d6_0_250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6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g7457af35d6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8" name="Google Shape;618;g7457af35d6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solidFill>
                  <a:schemeClr val="dk1"/>
                </a:solidFill>
              </a:rPr>
              <a:t>Elapsed time for the NEMO’s diagnostic routine for the ORCA025 resolution in a synchronous/blocking implementation (2000 steps). The strong scaling behaviour is represented for one, two, and four CTE-Power nodes, each node equipped with four V100 GPUs.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" name="Google Shape;619;g7457af35d6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g7457af35d6_0_251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8" name="Google Shape;628;g7457af35d6_0_25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7457af35d6_0_205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g7457af35d6_0_20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74abc9ac41_1_7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g74abc9ac41_1_7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74abc9ac41_1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74abc9ac41_1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74abc9ac41_1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74abc9ac41_1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74abc9ac41_1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74abc9ac41_1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2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0.jp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1.jp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.jp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jp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jp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3.jp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8.jpg"/><Relationship Id="rId3" Type="http://schemas.openxmlformats.org/officeDocument/2006/relationships/image" Target="../media/image62.png"/><Relationship Id="rId4" Type="http://schemas.openxmlformats.org/officeDocument/2006/relationships/image" Target="../media/image47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8.jpg"/><Relationship Id="rId3" Type="http://schemas.openxmlformats.org/officeDocument/2006/relationships/image" Target="../media/image62.png"/><Relationship Id="rId4" Type="http://schemas.openxmlformats.org/officeDocument/2006/relationships/image" Target="../media/image47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2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ítulo, subtítulo y objetos">
  <p:cSld name="Título, subtítulo y objeto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446714" y="1177058"/>
            <a:ext cx="8247600" cy="34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1pPr>
            <a:lvl2pPr indent="-342900" lvl="1" marL="9144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 sz="1800"/>
            </a:lvl2pPr>
            <a:lvl3pPr indent="-330200" lvl="2" marL="1371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 sz="1600"/>
            </a:lvl5pPr>
            <a:lvl6pPr indent="-342900" lvl="5" marL="27432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/>
        </p:txBody>
      </p:sp>
      <p:sp>
        <p:nvSpPr>
          <p:cNvPr id="53" name="Google Shape;53;p13"/>
          <p:cNvSpPr txBox="1"/>
          <p:nvPr>
            <p:ph idx="2" type="body"/>
          </p:nvPr>
        </p:nvSpPr>
        <p:spPr>
          <a:xfrm>
            <a:off x="0" y="792956"/>
            <a:ext cx="91440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/>
            </a:lvl1pPr>
            <a:lvl2pPr indent="-342900" lvl="1" marL="9144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ortada">
  <p:cSld name="Portad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/>
          <p:nvPr>
            <p:ph type="ctrTitle"/>
          </p:nvPr>
        </p:nvSpPr>
        <p:spPr>
          <a:xfrm>
            <a:off x="3722917" y="1223797"/>
            <a:ext cx="5027100" cy="224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3900"/>
              <a:buFont typeface="Calibri"/>
              <a:buNone/>
              <a:defRPr b="1" sz="39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6" name="Google Shape;56;p14"/>
          <p:cNvSpPr txBox="1"/>
          <p:nvPr>
            <p:ph idx="1" type="subTitle"/>
          </p:nvPr>
        </p:nvSpPr>
        <p:spPr>
          <a:xfrm>
            <a:off x="3722917" y="3571875"/>
            <a:ext cx="5027100" cy="8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lvl="1" rtl="0" algn="ctr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rtl="0" algn="ctr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rtl="0" algn="ctr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rtl="0" algn="ctr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57" name="Google Shape;57;p14"/>
          <p:cNvSpPr txBox="1"/>
          <p:nvPr>
            <p:ph idx="2" type="body"/>
          </p:nvPr>
        </p:nvSpPr>
        <p:spPr>
          <a:xfrm>
            <a:off x="244476" y="4571764"/>
            <a:ext cx="24414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indent="-317500" lvl="1" marL="9144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3" type="body"/>
          </p:nvPr>
        </p:nvSpPr>
        <p:spPr>
          <a:xfrm>
            <a:off x="3722916" y="4571764"/>
            <a:ext cx="50271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4890"/>
              </a:buClr>
              <a:buSzPts val="1800"/>
              <a:buNone/>
              <a:defRPr>
                <a:solidFill>
                  <a:srgbClr val="004890"/>
                </a:solidFill>
              </a:defRPr>
            </a:lvl1pPr>
            <a:lvl2pPr indent="-317500" lvl="1" marL="9144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parador">
  <p:cSld name="Separado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5"/>
          <p:cNvSpPr txBox="1"/>
          <p:nvPr>
            <p:ph type="title"/>
          </p:nvPr>
        </p:nvSpPr>
        <p:spPr>
          <a:xfrm>
            <a:off x="452744" y="2271396"/>
            <a:ext cx="82386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ítulo y objetos">
  <p:cSld name="Título y objeto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3" name="Google Shape;63;p16"/>
          <p:cNvSpPr txBox="1"/>
          <p:nvPr>
            <p:ph idx="1" type="body"/>
          </p:nvPr>
        </p:nvSpPr>
        <p:spPr>
          <a:xfrm>
            <a:off x="452743" y="1135856"/>
            <a:ext cx="82386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2385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  <a:defRPr sz="1500"/>
            </a:lvl1pPr>
            <a:lvl2pPr indent="-317500" lvl="1" marL="9144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 sz="1400"/>
            </a:lvl2pPr>
            <a:lvl3pPr indent="-304800" lvl="2" marL="1371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/>
            </a:lvl3pPr>
            <a:lvl4pPr indent="-304800" lvl="3" marL="18288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/>
            </a:lvl4pPr>
            <a:lvl5pPr indent="-304800" lvl="4" marL="22860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/>
            </a:lvl5pPr>
            <a:lvl6pPr indent="-317500" lvl="5" marL="27432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raportada">
  <p:cSld name="Contraportad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7"/>
          <p:cNvSpPr/>
          <p:nvPr/>
        </p:nvSpPr>
        <p:spPr>
          <a:xfrm>
            <a:off x="3048000" y="4571764"/>
            <a:ext cx="6096000" cy="365700"/>
          </a:xfrm>
          <a:prstGeom prst="rect">
            <a:avLst/>
          </a:prstGeom>
          <a:solidFill>
            <a:schemeClr val="lt1">
              <a:alpha val="74900"/>
            </a:schemeClr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17"/>
          <p:cNvSpPr txBox="1"/>
          <p:nvPr>
            <p:ph type="ctrTitle"/>
          </p:nvPr>
        </p:nvSpPr>
        <p:spPr>
          <a:xfrm>
            <a:off x="3722917" y="1223797"/>
            <a:ext cx="5027100" cy="224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6000"/>
              <a:buFont typeface="Calibri"/>
              <a:buNone/>
              <a:defRPr b="1" sz="6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7" name="Google Shape;67;p17"/>
          <p:cNvSpPr txBox="1"/>
          <p:nvPr>
            <p:ph idx="1" type="subTitle"/>
          </p:nvPr>
        </p:nvSpPr>
        <p:spPr>
          <a:xfrm>
            <a:off x="3722917" y="3675106"/>
            <a:ext cx="5027100" cy="61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lvl="1" rtl="0" algn="ctr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rtl="0" algn="ctr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rtl="0" algn="ctr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rtl="0" algn="ctr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68" name="Google Shape;68;p17"/>
          <p:cNvSpPr/>
          <p:nvPr/>
        </p:nvSpPr>
        <p:spPr>
          <a:xfrm>
            <a:off x="1" y="4571764"/>
            <a:ext cx="3048000" cy="365700"/>
          </a:xfrm>
          <a:prstGeom prst="rect">
            <a:avLst/>
          </a:prstGeom>
          <a:solidFill>
            <a:srgbClr val="004890">
              <a:alpha val="49800"/>
            </a:srgbClr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17"/>
          <p:cNvSpPr txBox="1"/>
          <p:nvPr>
            <p:ph idx="2" type="body"/>
          </p:nvPr>
        </p:nvSpPr>
        <p:spPr>
          <a:xfrm>
            <a:off x="3722916" y="4571764"/>
            <a:ext cx="50271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4890"/>
              </a:buClr>
              <a:buSzPts val="1800"/>
              <a:buNone/>
              <a:defRPr>
                <a:solidFill>
                  <a:srgbClr val="004890"/>
                </a:solidFill>
              </a:defRPr>
            </a:lvl1pPr>
            <a:lvl2pPr indent="-317500" lvl="1" marL="9144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Slide" type="blank">
  <p:cSld name="BLANK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x">
  <p:cSld name="TITLE_AND_BODY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0"/>
          <p:cNvSpPr txBox="1"/>
          <p:nvPr>
            <p:ph type="title"/>
          </p:nvPr>
        </p:nvSpPr>
        <p:spPr>
          <a:xfrm>
            <a:off x="2590920" y="0"/>
            <a:ext cx="6201000" cy="4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0"/>
          <p:cNvSpPr txBox="1"/>
          <p:nvPr>
            <p:ph idx="1" type="subTitle"/>
          </p:nvPr>
        </p:nvSpPr>
        <p:spPr>
          <a:xfrm>
            <a:off x="360000" y="1200240"/>
            <a:ext cx="8431500" cy="33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Content" type="obj">
  <p:cSld name="OBJECT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1"/>
          <p:cNvSpPr txBox="1"/>
          <p:nvPr>
            <p:ph type="title"/>
          </p:nvPr>
        </p:nvSpPr>
        <p:spPr>
          <a:xfrm>
            <a:off x="2590920" y="0"/>
            <a:ext cx="6201000" cy="4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21"/>
          <p:cNvSpPr txBox="1"/>
          <p:nvPr>
            <p:ph idx="1" type="body"/>
          </p:nvPr>
        </p:nvSpPr>
        <p:spPr>
          <a:xfrm>
            <a:off x="360000" y="1200240"/>
            <a:ext cx="8431500" cy="33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2 Content" type="twoObj">
  <p:cSld name="TWO_OBJECTS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2"/>
          <p:cNvSpPr txBox="1"/>
          <p:nvPr>
            <p:ph type="title"/>
          </p:nvPr>
        </p:nvSpPr>
        <p:spPr>
          <a:xfrm>
            <a:off x="2590920" y="0"/>
            <a:ext cx="6201000" cy="4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2"/>
          <p:cNvSpPr txBox="1"/>
          <p:nvPr>
            <p:ph idx="1" type="body"/>
          </p:nvPr>
        </p:nvSpPr>
        <p:spPr>
          <a:xfrm>
            <a:off x="360000" y="1200240"/>
            <a:ext cx="4114500" cy="33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22"/>
          <p:cNvSpPr txBox="1"/>
          <p:nvPr>
            <p:ph idx="2" type="body"/>
          </p:nvPr>
        </p:nvSpPr>
        <p:spPr>
          <a:xfrm>
            <a:off x="4680720" y="1200240"/>
            <a:ext cx="4114500" cy="33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3"/>
          <p:cNvSpPr txBox="1"/>
          <p:nvPr>
            <p:ph type="title"/>
          </p:nvPr>
        </p:nvSpPr>
        <p:spPr>
          <a:xfrm>
            <a:off x="2590920" y="0"/>
            <a:ext cx="6201000" cy="4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entered Text" type="objOnly">
  <p:cSld name="OBJECT_ONLY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/>
          <p:nvPr>
            <p:ph idx="1" type="subTitle"/>
          </p:nvPr>
        </p:nvSpPr>
        <p:spPr>
          <a:xfrm>
            <a:off x="2590920" y="0"/>
            <a:ext cx="6201000" cy="222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2 Content and Content" type="twoObjAndObj">
  <p:cSld name="TWO_OBJECTS_AND_OBJECT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5"/>
          <p:cNvSpPr txBox="1"/>
          <p:nvPr>
            <p:ph type="title"/>
          </p:nvPr>
        </p:nvSpPr>
        <p:spPr>
          <a:xfrm>
            <a:off x="2590920" y="0"/>
            <a:ext cx="6201000" cy="4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25"/>
          <p:cNvSpPr txBox="1"/>
          <p:nvPr>
            <p:ph idx="1" type="body"/>
          </p:nvPr>
        </p:nvSpPr>
        <p:spPr>
          <a:xfrm>
            <a:off x="360000" y="1200240"/>
            <a:ext cx="4114500" cy="161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25"/>
          <p:cNvSpPr txBox="1"/>
          <p:nvPr>
            <p:ph idx="2" type="body"/>
          </p:nvPr>
        </p:nvSpPr>
        <p:spPr>
          <a:xfrm>
            <a:off x="4680720" y="1200240"/>
            <a:ext cx="4114500" cy="33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5"/>
          <p:cNvSpPr txBox="1"/>
          <p:nvPr>
            <p:ph idx="3" type="body"/>
          </p:nvPr>
        </p:nvSpPr>
        <p:spPr>
          <a:xfrm>
            <a:off x="360000" y="2973240"/>
            <a:ext cx="4114500" cy="161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Content and 2 Content" type="objAndTwoObj">
  <p:cSld name="OBJECT_AND_TWO_OBJECTS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6"/>
          <p:cNvSpPr txBox="1"/>
          <p:nvPr>
            <p:ph type="title"/>
          </p:nvPr>
        </p:nvSpPr>
        <p:spPr>
          <a:xfrm>
            <a:off x="2590920" y="0"/>
            <a:ext cx="6201000" cy="4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26"/>
          <p:cNvSpPr txBox="1"/>
          <p:nvPr>
            <p:ph idx="1" type="body"/>
          </p:nvPr>
        </p:nvSpPr>
        <p:spPr>
          <a:xfrm>
            <a:off x="360000" y="1200240"/>
            <a:ext cx="4114500" cy="33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6"/>
          <p:cNvSpPr txBox="1"/>
          <p:nvPr>
            <p:ph idx="2" type="body"/>
          </p:nvPr>
        </p:nvSpPr>
        <p:spPr>
          <a:xfrm>
            <a:off x="4680720" y="1200240"/>
            <a:ext cx="4114500" cy="161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26"/>
          <p:cNvSpPr txBox="1"/>
          <p:nvPr>
            <p:ph idx="3" type="body"/>
          </p:nvPr>
        </p:nvSpPr>
        <p:spPr>
          <a:xfrm>
            <a:off x="4680720" y="2973240"/>
            <a:ext cx="4114500" cy="161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2 Content over Content" type="twoObjOverTx">
  <p:cSld name="TWO_OBJECTS_OVER_TEXT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7"/>
          <p:cNvSpPr txBox="1"/>
          <p:nvPr>
            <p:ph type="title"/>
          </p:nvPr>
        </p:nvSpPr>
        <p:spPr>
          <a:xfrm>
            <a:off x="2590920" y="0"/>
            <a:ext cx="6201000" cy="4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7"/>
          <p:cNvSpPr txBox="1"/>
          <p:nvPr>
            <p:ph idx="1" type="body"/>
          </p:nvPr>
        </p:nvSpPr>
        <p:spPr>
          <a:xfrm>
            <a:off x="360000" y="1200240"/>
            <a:ext cx="4114500" cy="161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27"/>
          <p:cNvSpPr txBox="1"/>
          <p:nvPr>
            <p:ph idx="2" type="body"/>
          </p:nvPr>
        </p:nvSpPr>
        <p:spPr>
          <a:xfrm>
            <a:off x="4680720" y="1200240"/>
            <a:ext cx="4114500" cy="161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27"/>
          <p:cNvSpPr txBox="1"/>
          <p:nvPr>
            <p:ph idx="3" type="body"/>
          </p:nvPr>
        </p:nvSpPr>
        <p:spPr>
          <a:xfrm>
            <a:off x="360000" y="2973240"/>
            <a:ext cx="8431500" cy="161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Content over Content" type="objOverTx">
  <p:cSld name="OBJECT_OVER_TEXT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8"/>
          <p:cNvSpPr txBox="1"/>
          <p:nvPr>
            <p:ph type="title"/>
          </p:nvPr>
        </p:nvSpPr>
        <p:spPr>
          <a:xfrm>
            <a:off x="2590920" y="0"/>
            <a:ext cx="6201000" cy="4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28"/>
          <p:cNvSpPr txBox="1"/>
          <p:nvPr>
            <p:ph idx="1" type="body"/>
          </p:nvPr>
        </p:nvSpPr>
        <p:spPr>
          <a:xfrm>
            <a:off x="360000" y="1200240"/>
            <a:ext cx="8431500" cy="161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8"/>
          <p:cNvSpPr txBox="1"/>
          <p:nvPr>
            <p:ph idx="2" type="body"/>
          </p:nvPr>
        </p:nvSpPr>
        <p:spPr>
          <a:xfrm>
            <a:off x="360000" y="2973240"/>
            <a:ext cx="8431500" cy="161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4 Content" type="fourObj">
  <p:cSld name="FOUR_OBJECTS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9"/>
          <p:cNvSpPr txBox="1"/>
          <p:nvPr>
            <p:ph type="title"/>
          </p:nvPr>
        </p:nvSpPr>
        <p:spPr>
          <a:xfrm>
            <a:off x="2590920" y="0"/>
            <a:ext cx="6201000" cy="4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29"/>
          <p:cNvSpPr txBox="1"/>
          <p:nvPr>
            <p:ph idx="1" type="body"/>
          </p:nvPr>
        </p:nvSpPr>
        <p:spPr>
          <a:xfrm>
            <a:off x="360000" y="1200240"/>
            <a:ext cx="4114500" cy="161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9"/>
          <p:cNvSpPr txBox="1"/>
          <p:nvPr>
            <p:ph idx="2" type="body"/>
          </p:nvPr>
        </p:nvSpPr>
        <p:spPr>
          <a:xfrm>
            <a:off x="4680720" y="1200240"/>
            <a:ext cx="4114500" cy="161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29"/>
          <p:cNvSpPr txBox="1"/>
          <p:nvPr>
            <p:ph idx="3" type="body"/>
          </p:nvPr>
        </p:nvSpPr>
        <p:spPr>
          <a:xfrm>
            <a:off x="360000" y="2973240"/>
            <a:ext cx="4114500" cy="161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9"/>
          <p:cNvSpPr txBox="1"/>
          <p:nvPr>
            <p:ph idx="4" type="body"/>
          </p:nvPr>
        </p:nvSpPr>
        <p:spPr>
          <a:xfrm>
            <a:off x="4680720" y="2973240"/>
            <a:ext cx="4114500" cy="161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6 Content">
  <p:cSld name="Title, 6 Content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0"/>
          <p:cNvSpPr txBox="1"/>
          <p:nvPr>
            <p:ph type="title"/>
          </p:nvPr>
        </p:nvSpPr>
        <p:spPr>
          <a:xfrm>
            <a:off x="2590920" y="0"/>
            <a:ext cx="6201000" cy="4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30"/>
          <p:cNvSpPr txBox="1"/>
          <p:nvPr>
            <p:ph idx="1" type="body"/>
          </p:nvPr>
        </p:nvSpPr>
        <p:spPr>
          <a:xfrm>
            <a:off x="360000" y="1200240"/>
            <a:ext cx="2714700" cy="161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30"/>
          <p:cNvSpPr txBox="1"/>
          <p:nvPr>
            <p:ph idx="2" type="body"/>
          </p:nvPr>
        </p:nvSpPr>
        <p:spPr>
          <a:xfrm>
            <a:off x="3210840" y="1200240"/>
            <a:ext cx="2714700" cy="161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30"/>
          <p:cNvSpPr txBox="1"/>
          <p:nvPr>
            <p:ph idx="3" type="body"/>
          </p:nvPr>
        </p:nvSpPr>
        <p:spPr>
          <a:xfrm>
            <a:off x="6061680" y="1200240"/>
            <a:ext cx="2714700" cy="161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30"/>
          <p:cNvSpPr txBox="1"/>
          <p:nvPr>
            <p:ph idx="4" type="body"/>
          </p:nvPr>
        </p:nvSpPr>
        <p:spPr>
          <a:xfrm>
            <a:off x="360000" y="2973240"/>
            <a:ext cx="2714700" cy="161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30"/>
          <p:cNvSpPr txBox="1"/>
          <p:nvPr>
            <p:ph idx="5" type="body"/>
          </p:nvPr>
        </p:nvSpPr>
        <p:spPr>
          <a:xfrm>
            <a:off x="3210840" y="2973240"/>
            <a:ext cx="2714700" cy="161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30"/>
          <p:cNvSpPr txBox="1"/>
          <p:nvPr>
            <p:ph idx="6" type="body"/>
          </p:nvPr>
        </p:nvSpPr>
        <p:spPr>
          <a:xfrm>
            <a:off x="6061680" y="2973240"/>
            <a:ext cx="2714700" cy="161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ortada">
  <p:cSld name="Portad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2"/>
          <p:cNvSpPr txBox="1"/>
          <p:nvPr>
            <p:ph type="ctrTitle"/>
          </p:nvPr>
        </p:nvSpPr>
        <p:spPr>
          <a:xfrm>
            <a:off x="3722917" y="1223797"/>
            <a:ext cx="5027100" cy="224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3900"/>
              <a:buFont typeface="Calibri"/>
              <a:buNone/>
              <a:defRPr b="1" sz="39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3" name="Google Shape;133;p32"/>
          <p:cNvSpPr txBox="1"/>
          <p:nvPr>
            <p:ph idx="1" type="subTitle"/>
          </p:nvPr>
        </p:nvSpPr>
        <p:spPr>
          <a:xfrm>
            <a:off x="3722917" y="3571875"/>
            <a:ext cx="5027100" cy="8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lvl="1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34" name="Google Shape;134;p32"/>
          <p:cNvSpPr txBox="1"/>
          <p:nvPr>
            <p:ph idx="2" type="body"/>
          </p:nvPr>
        </p:nvSpPr>
        <p:spPr>
          <a:xfrm>
            <a:off x="244476" y="4571764"/>
            <a:ext cx="24414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35" name="Google Shape;135;p32"/>
          <p:cNvSpPr txBox="1"/>
          <p:nvPr>
            <p:ph idx="3" type="body"/>
          </p:nvPr>
        </p:nvSpPr>
        <p:spPr>
          <a:xfrm>
            <a:off x="3722916" y="4571764"/>
            <a:ext cx="50271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4890"/>
              </a:buClr>
              <a:buSzPts val="1800"/>
              <a:buNone/>
              <a:defRPr>
                <a:solidFill>
                  <a:srgbClr val="004890"/>
                </a:solidFill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parador">
  <p:cSld name="Separado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3"/>
          <p:cNvSpPr txBox="1"/>
          <p:nvPr>
            <p:ph type="title"/>
          </p:nvPr>
        </p:nvSpPr>
        <p:spPr>
          <a:xfrm>
            <a:off x="452744" y="2271396"/>
            <a:ext cx="82386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ítulo y objetos">
  <p:cSld name="Título y objeto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4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0" name="Google Shape;140;p34"/>
          <p:cNvSpPr txBox="1"/>
          <p:nvPr>
            <p:ph idx="1" type="body"/>
          </p:nvPr>
        </p:nvSpPr>
        <p:spPr>
          <a:xfrm>
            <a:off x="452743" y="1135856"/>
            <a:ext cx="82386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2385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2pPr>
            <a:lvl3pPr indent="-3048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3048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4pPr>
            <a:lvl5pPr indent="-3048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ítulo, subtítulo y objetos">
  <p:cSld name="Título, subtítulo y objeto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35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3" name="Google Shape;143;p35"/>
          <p:cNvSpPr txBox="1"/>
          <p:nvPr>
            <p:ph idx="1" type="body"/>
          </p:nvPr>
        </p:nvSpPr>
        <p:spPr>
          <a:xfrm>
            <a:off x="446714" y="1177058"/>
            <a:ext cx="8247600" cy="34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2385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2pPr>
            <a:lvl3pPr indent="-3048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3048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4pPr>
            <a:lvl5pPr indent="-3048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44" name="Google Shape;144;p35"/>
          <p:cNvSpPr txBox="1"/>
          <p:nvPr>
            <p:ph idx="2" type="body"/>
          </p:nvPr>
        </p:nvSpPr>
        <p:spPr>
          <a:xfrm>
            <a:off x="0" y="792956"/>
            <a:ext cx="91440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Slide" type="blank">
  <p:cSld name="BLANK"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raportada">
  <p:cSld name="Contraportad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7"/>
          <p:cNvSpPr/>
          <p:nvPr/>
        </p:nvSpPr>
        <p:spPr>
          <a:xfrm>
            <a:off x="3048000" y="4571764"/>
            <a:ext cx="6096000" cy="365700"/>
          </a:xfrm>
          <a:prstGeom prst="rect">
            <a:avLst/>
          </a:prstGeom>
          <a:solidFill>
            <a:schemeClr val="lt1">
              <a:alpha val="74900"/>
            </a:schemeClr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37"/>
          <p:cNvSpPr txBox="1"/>
          <p:nvPr>
            <p:ph type="ctrTitle"/>
          </p:nvPr>
        </p:nvSpPr>
        <p:spPr>
          <a:xfrm>
            <a:off x="3722917" y="1223797"/>
            <a:ext cx="5027100" cy="224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6000"/>
              <a:buFont typeface="Calibri"/>
              <a:buNone/>
              <a:defRPr b="1" sz="6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9" name="Google Shape;149;p37"/>
          <p:cNvSpPr txBox="1"/>
          <p:nvPr>
            <p:ph idx="1" type="subTitle"/>
          </p:nvPr>
        </p:nvSpPr>
        <p:spPr>
          <a:xfrm>
            <a:off x="3722917" y="3675106"/>
            <a:ext cx="5027100" cy="61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lvl="1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50" name="Google Shape;150;p37"/>
          <p:cNvSpPr/>
          <p:nvPr/>
        </p:nvSpPr>
        <p:spPr>
          <a:xfrm>
            <a:off x="1" y="4571764"/>
            <a:ext cx="3048000" cy="365700"/>
          </a:xfrm>
          <a:prstGeom prst="rect">
            <a:avLst/>
          </a:prstGeom>
          <a:solidFill>
            <a:srgbClr val="004890">
              <a:alpha val="49800"/>
            </a:srgbClr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37"/>
          <p:cNvSpPr txBox="1"/>
          <p:nvPr>
            <p:ph idx="2" type="body"/>
          </p:nvPr>
        </p:nvSpPr>
        <p:spPr>
          <a:xfrm>
            <a:off x="3722916" y="4571764"/>
            <a:ext cx="50271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4890"/>
              </a:buClr>
              <a:buSzPts val="1800"/>
              <a:buNone/>
              <a:defRPr>
                <a:solidFill>
                  <a:srgbClr val="004890"/>
                </a:solidFill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ext-graphics">
  <p:cSld name="text-graphics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OLD\MisDocumentos\JASMINA\BSC-Corporative Design\BSC Template\cabecera2012-1600px.jpg" id="153" name="Google Shape;153;p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"/>
            <a:ext cx="9144000" cy="606784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38"/>
          <p:cNvSpPr txBox="1"/>
          <p:nvPr/>
        </p:nvSpPr>
        <p:spPr>
          <a:xfrm>
            <a:off x="8458200" y="4766636"/>
            <a:ext cx="533400" cy="37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3475" lIns="66975" spcFirstLastPara="1" rIns="66975" wrap="square" tIns="334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3589C"/>
              </a:buClr>
              <a:buSzPts val="800"/>
              <a:buFont typeface="Arial"/>
              <a:buNone/>
            </a:pPr>
            <a:fld id="{00000000-1234-1234-1234-123412341234}" type="slidenum">
              <a:rPr b="0" i="0" lang="es" sz="700" u="none" cap="none" strike="noStrike">
                <a:solidFill>
                  <a:srgbClr val="23589C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lbermude\Documents\Laura\PWP BSC\img_ok\logo.png" id="155" name="Google Shape;155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32588" y="105848"/>
            <a:ext cx="1936750" cy="425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45476" y="91891"/>
            <a:ext cx="574675" cy="219837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38"/>
          <p:cNvSpPr txBox="1"/>
          <p:nvPr>
            <p:ph type="title"/>
          </p:nvPr>
        </p:nvSpPr>
        <p:spPr>
          <a:xfrm>
            <a:off x="396876" y="105825"/>
            <a:ext cx="6191400" cy="510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b="0" i="0" sz="21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b="0" i="0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b="0" i="0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b="0" i="0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b="0" i="0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b="0" i="0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b="0" i="0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b="0" i="0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b="0" i="0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8" name="Google Shape;158;p38"/>
          <p:cNvSpPr txBox="1"/>
          <p:nvPr>
            <p:ph idx="1" type="body"/>
          </p:nvPr>
        </p:nvSpPr>
        <p:spPr>
          <a:xfrm>
            <a:off x="395536" y="721996"/>
            <a:ext cx="8329200" cy="4044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342900" lvl="0" marL="457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23850" lvl="1" marL="9144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»"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23850" lvl="5" marL="27432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23850" lvl="6" marL="32004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23850" lvl="7" marL="36576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23850" lvl="8" marL="41148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9" name="Google Shape;159;p38"/>
          <p:cNvSpPr/>
          <p:nvPr>
            <p:ph idx="2" type="chart"/>
          </p:nvPr>
        </p:nvSpPr>
        <p:spPr>
          <a:xfrm>
            <a:off x="4572000" y="1463784"/>
            <a:ext cx="4152900" cy="33765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lvl="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bjectives">
  <p:cSld name="objectives"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OLD\MisDocumentos\JASMINA\BSC-Corporative Design\BSC Template\cabecera2012-1600px.jpg" id="161" name="Google Shape;161;p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38100" y="1"/>
            <a:ext cx="9290048" cy="616475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39"/>
          <p:cNvSpPr txBox="1"/>
          <p:nvPr/>
        </p:nvSpPr>
        <p:spPr>
          <a:xfrm>
            <a:off x="8458200" y="4766636"/>
            <a:ext cx="533400" cy="37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3475" lIns="66975" spcFirstLastPara="1" rIns="66975" wrap="square" tIns="334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3589C"/>
              </a:buClr>
              <a:buSzPts val="700"/>
              <a:buFont typeface="Arial"/>
              <a:buNone/>
            </a:pPr>
            <a:fld id="{00000000-1234-1234-1234-123412341234}" type="slidenum">
              <a:rPr b="0" i="0" lang="es" sz="700" u="none" cap="none" strike="noStrike">
                <a:solidFill>
                  <a:srgbClr val="23589C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lbermude\Documents\Laura\PWP BSC\img_ok\logo.png" id="163" name="Google Shape;163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32588" y="105849"/>
            <a:ext cx="1936750" cy="425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45478" y="91891"/>
            <a:ext cx="574675" cy="219837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39"/>
          <p:cNvSpPr txBox="1"/>
          <p:nvPr>
            <p:ph type="title"/>
          </p:nvPr>
        </p:nvSpPr>
        <p:spPr>
          <a:xfrm>
            <a:off x="396876" y="105825"/>
            <a:ext cx="6191400" cy="51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b="0" i="0" sz="21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b="0" i="0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b="0" i="0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b="0" i="0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b="0" i="0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b="0" i="0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b="0" i="0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b="0" i="0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b="0" i="0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6" name="Google Shape;166;p39"/>
          <p:cNvSpPr txBox="1"/>
          <p:nvPr>
            <p:ph idx="1" type="body"/>
          </p:nvPr>
        </p:nvSpPr>
        <p:spPr>
          <a:xfrm>
            <a:off x="395537" y="721996"/>
            <a:ext cx="8329200" cy="4044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42900" lvl="0" marL="457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23850" lvl="1" marL="9144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»"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23850" lvl="5" marL="27432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23850" lvl="6" marL="32004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23850" lvl="7" marL="36576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23850" lvl="8" marL="41148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SC2017-Generic">
  <p:cSld name="BSC2017-Generic"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40"/>
          <p:cNvSpPr txBox="1"/>
          <p:nvPr>
            <p:ph type="title"/>
          </p:nvPr>
        </p:nvSpPr>
        <p:spPr>
          <a:xfrm>
            <a:off x="464803" y="163420"/>
            <a:ext cx="8229600" cy="6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alibri"/>
              <a:buNone/>
              <a:defRPr b="1" i="0" sz="26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169" name="Google Shape;169;p40"/>
          <p:cNvSpPr txBox="1"/>
          <p:nvPr>
            <p:ph idx="1" type="body"/>
          </p:nvPr>
        </p:nvSpPr>
        <p:spPr>
          <a:xfrm>
            <a:off x="464803" y="911304"/>
            <a:ext cx="8229600" cy="36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34290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2385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70C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70C0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70C0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170" name="Google Shape;170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32709" y="4674108"/>
            <a:ext cx="1876425" cy="34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el und Inhalt">
  <p:cSld name="Titel und Inhalt"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41"/>
          <p:cNvSpPr txBox="1"/>
          <p:nvPr>
            <p:ph idx="1" type="body"/>
          </p:nvPr>
        </p:nvSpPr>
        <p:spPr>
          <a:xfrm>
            <a:off x="452743" y="1135856"/>
            <a:ext cx="82386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73" name="Google Shape;173;p41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74" name="Google Shape;174;p41"/>
          <p:cNvSpPr txBox="1"/>
          <p:nvPr>
            <p:ph idx="11" type="ftr"/>
          </p:nvPr>
        </p:nvSpPr>
        <p:spPr>
          <a:xfrm>
            <a:off x="467544" y="4673377"/>
            <a:ext cx="2088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5" name="Google Shape;175;p41"/>
          <p:cNvSpPr txBox="1"/>
          <p:nvPr>
            <p:ph idx="12" type="sldNum"/>
          </p:nvPr>
        </p:nvSpPr>
        <p:spPr>
          <a:xfrm>
            <a:off x="5292080" y="4673377"/>
            <a:ext cx="5058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176" name="Google Shape;176;p41"/>
          <p:cNvSpPr txBox="1"/>
          <p:nvPr>
            <p:ph idx="10" type="dt"/>
          </p:nvPr>
        </p:nvSpPr>
        <p:spPr>
          <a:xfrm>
            <a:off x="2987824" y="4673377"/>
            <a:ext cx="2057400" cy="27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27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2.xml"/><Relationship Id="rId8" Type="http://schemas.openxmlformats.org/officeDocument/2006/relationships/slideLayout" Target="../slideLayouts/slideLayout23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7.xml"/><Relationship Id="rId12" Type="http://schemas.openxmlformats.org/officeDocument/2006/relationships/theme" Target="../theme/theme4.xml"/><Relationship Id="rId1" Type="http://schemas.openxmlformats.org/officeDocument/2006/relationships/image" Target="../media/image2.jpg"/><Relationship Id="rId2" Type="http://schemas.openxmlformats.org/officeDocument/2006/relationships/slideLayout" Target="../slideLayouts/slideLayout29.xml"/><Relationship Id="rId3" Type="http://schemas.openxmlformats.org/officeDocument/2006/relationships/slideLayout" Target="../slideLayouts/slideLayout30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4.xml"/><Relationship Id="rId8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/>
          <p:nvPr/>
        </p:nvSpPr>
        <p:spPr>
          <a:xfrm>
            <a:off x="0" y="0"/>
            <a:ext cx="9143700" cy="480000"/>
          </a:xfrm>
          <a:prstGeom prst="rect">
            <a:avLst/>
          </a:prstGeom>
          <a:solidFill>
            <a:srgbClr val="6EB7D6"/>
          </a:solidFill>
          <a:ln>
            <a:noFill/>
          </a:ln>
          <a:effectLst>
            <a:outerShdw blurRad="40000" rotWithShape="0" dir="5400000" dist="23000">
              <a:srgbClr val="000000">
                <a:alpha val="3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72" name="Google Shape;72;p18"/>
          <p:cNvCxnSpPr/>
          <p:nvPr/>
        </p:nvCxnSpPr>
        <p:spPr>
          <a:xfrm flipH="1">
            <a:off x="351720" y="4946400"/>
            <a:ext cx="8440200" cy="300"/>
          </a:xfrm>
          <a:prstGeom prst="straightConnector1">
            <a:avLst/>
          </a:prstGeom>
          <a:noFill/>
          <a:ln cap="flat" cmpd="sng" w="9525">
            <a:solidFill>
              <a:srgbClr val="16224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</p:cxnSp>
      <p:pic>
        <p:nvPicPr>
          <p:cNvPr id="73" name="Google Shape;73;p18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250920" y="87120"/>
            <a:ext cx="1120320" cy="323640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8"/>
          <p:cNvSpPr txBox="1"/>
          <p:nvPr>
            <p:ph idx="12" type="sldNum"/>
          </p:nvPr>
        </p:nvSpPr>
        <p:spPr>
          <a:xfrm>
            <a:off x="6658560" y="4946400"/>
            <a:ext cx="2133300" cy="19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900" u="none" cap="none" strike="noStrike">
                <a:solidFill>
                  <a:srgbClr val="1E2644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900" u="none" cap="none" strike="noStrike">
                <a:solidFill>
                  <a:srgbClr val="1E2644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900" u="none" cap="none" strike="noStrike">
                <a:solidFill>
                  <a:srgbClr val="1E2644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900" u="none" cap="none" strike="noStrike">
                <a:solidFill>
                  <a:srgbClr val="1E2644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900" u="none" cap="none" strike="noStrike">
                <a:solidFill>
                  <a:srgbClr val="1E2644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900" u="none" cap="none" strike="noStrike">
                <a:solidFill>
                  <a:srgbClr val="1E2644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900" u="none" cap="none" strike="noStrike">
                <a:solidFill>
                  <a:srgbClr val="1E2644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900" u="none" cap="none" strike="noStrike">
                <a:solidFill>
                  <a:srgbClr val="1E2644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900" u="none" cap="none" strike="noStrike">
                <a:solidFill>
                  <a:srgbClr val="1E2644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5" name="Google Shape;75;p18"/>
          <p:cNvSpPr/>
          <p:nvPr/>
        </p:nvSpPr>
        <p:spPr>
          <a:xfrm>
            <a:off x="0" y="0"/>
            <a:ext cx="9143700" cy="480000"/>
          </a:xfrm>
          <a:prstGeom prst="rect">
            <a:avLst/>
          </a:prstGeom>
          <a:solidFill>
            <a:srgbClr val="6EB7D6"/>
          </a:solidFill>
          <a:ln>
            <a:noFill/>
          </a:ln>
          <a:effectLst>
            <a:outerShdw blurRad="40000" rotWithShape="0" dir="5400000" dist="23000">
              <a:srgbClr val="000000">
                <a:alpha val="3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8"/>
          <p:cNvSpPr txBox="1"/>
          <p:nvPr>
            <p:ph type="title"/>
          </p:nvPr>
        </p:nvSpPr>
        <p:spPr>
          <a:xfrm>
            <a:off x="2590920" y="0"/>
            <a:ext cx="6201000" cy="4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7" name="Google Shape;77;p18"/>
          <p:cNvSpPr txBox="1"/>
          <p:nvPr>
            <p:ph idx="1" type="body"/>
          </p:nvPr>
        </p:nvSpPr>
        <p:spPr>
          <a:xfrm>
            <a:off x="360000" y="1200240"/>
            <a:ext cx="8431500" cy="33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8" name="Google Shape;78;p18"/>
          <p:cNvSpPr txBox="1"/>
          <p:nvPr>
            <p:ph idx="11" type="ftr"/>
          </p:nvPr>
        </p:nvSpPr>
        <p:spPr>
          <a:xfrm>
            <a:off x="3124080" y="4946400"/>
            <a:ext cx="2895000" cy="19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pic>
        <p:nvPicPr>
          <p:cNvPr id="79" name="Google Shape;79;p18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250920" y="87120"/>
            <a:ext cx="1120320" cy="32364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31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  <a:defRPr b="1" i="0" sz="3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130" name="Google Shape;130;p31"/>
          <p:cNvSpPr txBox="1"/>
          <p:nvPr>
            <p:ph idx="1" type="body"/>
          </p:nvPr>
        </p:nvSpPr>
        <p:spPr>
          <a:xfrm>
            <a:off x="452743" y="1135856"/>
            <a:ext cx="82386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4290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2385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6.png"/><Relationship Id="rId4" Type="http://schemas.openxmlformats.org/officeDocument/2006/relationships/image" Target="../media/image49.jpg"/><Relationship Id="rId5" Type="http://schemas.openxmlformats.org/officeDocument/2006/relationships/image" Target="../media/image29.png"/><Relationship Id="rId6" Type="http://schemas.openxmlformats.org/officeDocument/2006/relationships/image" Target="../media/image2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1.jpg"/><Relationship Id="rId4" Type="http://schemas.openxmlformats.org/officeDocument/2006/relationships/image" Target="../media/image3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0" Type="http://schemas.openxmlformats.org/officeDocument/2006/relationships/image" Target="../media/image43.png"/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5.png"/><Relationship Id="rId4" Type="http://schemas.openxmlformats.org/officeDocument/2006/relationships/image" Target="../media/image37.png"/><Relationship Id="rId9" Type="http://schemas.openxmlformats.org/officeDocument/2006/relationships/image" Target="../media/image38.png"/><Relationship Id="rId5" Type="http://schemas.openxmlformats.org/officeDocument/2006/relationships/image" Target="../media/image34.png"/><Relationship Id="rId6" Type="http://schemas.openxmlformats.org/officeDocument/2006/relationships/image" Target="../media/image33.png"/><Relationship Id="rId7" Type="http://schemas.openxmlformats.org/officeDocument/2006/relationships/image" Target="../media/image39.png"/><Relationship Id="rId8" Type="http://schemas.openxmlformats.org/officeDocument/2006/relationships/image" Target="../media/image36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4.png"/><Relationship Id="rId4" Type="http://schemas.openxmlformats.org/officeDocument/2006/relationships/image" Target="../media/image41.png"/><Relationship Id="rId5" Type="http://schemas.openxmlformats.org/officeDocument/2006/relationships/image" Target="../media/image4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65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60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64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66.jpg"/><Relationship Id="rId4" Type="http://schemas.openxmlformats.org/officeDocument/2006/relationships/image" Target="../media/image46.png"/><Relationship Id="rId5" Type="http://schemas.openxmlformats.org/officeDocument/2006/relationships/image" Target="../media/image56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69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6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Relationship Id="rId4" Type="http://schemas.openxmlformats.org/officeDocument/2006/relationships/image" Target="../media/image7.png"/><Relationship Id="rId5" Type="http://schemas.openxmlformats.org/officeDocument/2006/relationships/image" Target="../media/image6.png"/><Relationship Id="rId6" Type="http://schemas.openxmlformats.org/officeDocument/2006/relationships/image" Target="../media/image9.jpg"/><Relationship Id="rId7" Type="http://schemas.openxmlformats.org/officeDocument/2006/relationships/image" Target="../media/image10.jpg"/><Relationship Id="rId8" Type="http://schemas.openxmlformats.org/officeDocument/2006/relationships/image" Target="../media/image11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31.xml"/><Relationship Id="rId3" Type="http://schemas.openxmlformats.org/officeDocument/2006/relationships/hyperlink" Target="https://tools.bsc.es/" TargetMode="External"/><Relationship Id="rId4" Type="http://schemas.openxmlformats.org/officeDocument/2006/relationships/image" Target="../media/image72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70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63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68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54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67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71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0.jp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57.png"/><Relationship Id="rId4" Type="http://schemas.openxmlformats.org/officeDocument/2006/relationships/image" Target="../media/image55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59.jpg"/><Relationship Id="rId4" Type="http://schemas.openxmlformats.org/officeDocument/2006/relationships/image" Target="../media/image58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53.jpg"/><Relationship Id="rId4" Type="http://schemas.openxmlformats.org/officeDocument/2006/relationships/image" Target="../media/image27.png"/><Relationship Id="rId5" Type="http://schemas.openxmlformats.org/officeDocument/2006/relationships/image" Target="../media/image26.png"/></Relationships>
</file>

<file path=ppt/slides/_rels/slide5.xml.rels><?xml version="1.0" encoding="UTF-8" standalone="yes"?><Relationships xmlns="http://schemas.openxmlformats.org/package/2006/relationships"><Relationship Id="rId11" Type="http://schemas.openxmlformats.org/officeDocument/2006/relationships/image" Target="../media/image25.png"/><Relationship Id="rId10" Type="http://schemas.openxmlformats.org/officeDocument/2006/relationships/image" Target="../media/image24.png"/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7" Type="http://schemas.openxmlformats.org/officeDocument/2006/relationships/image" Target="../media/image21.png"/><Relationship Id="rId8" Type="http://schemas.openxmlformats.org/officeDocument/2006/relationships/image" Target="../media/image2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42"/>
          <p:cNvSpPr txBox="1"/>
          <p:nvPr>
            <p:ph type="ctrTitle"/>
          </p:nvPr>
        </p:nvSpPr>
        <p:spPr>
          <a:xfrm>
            <a:off x="3722917" y="1223797"/>
            <a:ext cx="5027100" cy="224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3000"/>
              <a:buFont typeface="Calibri"/>
              <a:buNone/>
            </a:pPr>
            <a:r>
              <a:rPr lang="es" sz="3600"/>
              <a:t>BSC-ES Performance team updates from IMMERSE and ESiWACE2 H2020 projects</a:t>
            </a:r>
            <a:endParaRPr sz="3600"/>
          </a:p>
        </p:txBody>
      </p:sp>
      <p:sp>
        <p:nvSpPr>
          <p:cNvPr id="182" name="Google Shape;182;p42"/>
          <p:cNvSpPr txBox="1"/>
          <p:nvPr>
            <p:ph idx="1" type="subTitle"/>
          </p:nvPr>
        </p:nvSpPr>
        <p:spPr>
          <a:xfrm>
            <a:off x="3722917" y="3571875"/>
            <a:ext cx="5311800" cy="8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s" sz="1800"/>
              <a:t>Miguel Castrillo</a:t>
            </a:r>
            <a:endParaRPr sz="1800"/>
          </a:p>
          <a:p>
            <a:pPr indent="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s" sz="1400"/>
              <a:t>BSC-ES Performance Team, Computational Earth Sciences</a:t>
            </a:r>
            <a:endParaRPr/>
          </a:p>
        </p:txBody>
      </p:sp>
      <p:sp>
        <p:nvSpPr>
          <p:cNvPr id="183" name="Google Shape;183;p42"/>
          <p:cNvSpPr txBox="1"/>
          <p:nvPr>
            <p:ph idx="2" type="body"/>
          </p:nvPr>
        </p:nvSpPr>
        <p:spPr>
          <a:xfrm>
            <a:off x="244476" y="4571764"/>
            <a:ext cx="24414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es"/>
              <a:t>22</a:t>
            </a:r>
            <a:r>
              <a:rPr lang="es"/>
              <a:t>/04/2020</a:t>
            </a:r>
            <a:endParaRPr/>
          </a:p>
        </p:txBody>
      </p:sp>
      <p:sp>
        <p:nvSpPr>
          <p:cNvPr id="184" name="Google Shape;184;p42"/>
          <p:cNvSpPr txBox="1"/>
          <p:nvPr>
            <p:ph idx="3" type="body"/>
          </p:nvPr>
        </p:nvSpPr>
        <p:spPr>
          <a:xfrm>
            <a:off x="3722916" y="4571764"/>
            <a:ext cx="50271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1800"/>
              <a:buNone/>
            </a:pPr>
            <a:r>
              <a:rPr lang="es"/>
              <a:t>NEMO HPC Group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51"/>
          <p:cNvSpPr txBox="1"/>
          <p:nvPr/>
        </p:nvSpPr>
        <p:spPr>
          <a:xfrm>
            <a:off x="-62050" y="1257025"/>
            <a:ext cx="89037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After the sensitive variables have been identified it is time to think on the actual implementation of the code.</a:t>
            </a:r>
            <a:endParaRPr sz="16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s" sz="16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Highlights:</a:t>
            </a:r>
            <a:endParaRPr b="1" sz="16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1600"/>
              <a:buChar char="-"/>
            </a:pPr>
            <a:r>
              <a:rPr lang="es" sz="16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We are using a new </a:t>
            </a:r>
            <a:r>
              <a:rPr b="1" lang="es" sz="16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key_single:</a:t>
            </a:r>
            <a:endParaRPr b="1" sz="16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1828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Char char="-"/>
            </a:pPr>
            <a:r>
              <a:rPr lang="es" sz="16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Activating this key will set the </a:t>
            </a:r>
            <a:r>
              <a:rPr b="1" lang="es" sz="16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working precision to single</a:t>
            </a:r>
            <a:r>
              <a:rPr lang="es" sz="16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6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1828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Char char="-"/>
            </a:pPr>
            <a:r>
              <a:rPr lang="es" sz="16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Compiling without this key will yield a version of the code in double precision, that</a:t>
            </a:r>
            <a:r>
              <a:rPr b="1" lang="es" sz="16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 shall pass all the sette tests</a:t>
            </a:r>
            <a:r>
              <a:rPr lang="es" sz="16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6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51"/>
          <p:cNvSpPr txBox="1"/>
          <p:nvPr>
            <p:ph idx="4294967295"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6975" lIns="66975" spcFirstLastPara="1" rIns="66975" wrap="square" tIns="669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Calibri"/>
              <a:buNone/>
            </a:pPr>
            <a:r>
              <a:rPr lang="es"/>
              <a:t>NEMO Mixed Precision implementation</a:t>
            </a:r>
            <a:endParaRPr/>
          </a:p>
        </p:txBody>
      </p:sp>
      <p:sp>
        <p:nvSpPr>
          <p:cNvPr id="328" name="Google Shape;328;p51"/>
          <p:cNvSpPr txBox="1"/>
          <p:nvPr/>
        </p:nvSpPr>
        <p:spPr>
          <a:xfrm>
            <a:off x="5406150" y="4567125"/>
            <a:ext cx="3254700" cy="4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alibri"/>
                <a:ea typeface="Calibri"/>
                <a:cs typeface="Calibri"/>
                <a:sym typeface="Calibri"/>
              </a:rPr>
              <a:t>Oriol Tintó (BSC) &amp; Sam Hatfield (ECMWF)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52"/>
          <p:cNvSpPr txBox="1"/>
          <p:nvPr>
            <p:ph type="title"/>
          </p:nvPr>
        </p:nvSpPr>
        <p:spPr>
          <a:xfrm>
            <a:off x="452744" y="2271396"/>
            <a:ext cx="82386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IMMERSE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53"/>
          <p:cNvSpPr txBox="1"/>
          <p:nvPr>
            <p:ph idx="4294967295"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6975" lIns="66975" spcFirstLastPara="1" rIns="66975" wrap="square" tIns="669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Calibri"/>
              <a:buNone/>
            </a:pPr>
            <a:r>
              <a:rPr lang="es"/>
              <a:t>BSC-ES involvement in IMMERSE</a:t>
            </a:r>
            <a:endParaRPr/>
          </a:p>
        </p:txBody>
      </p:sp>
      <p:sp>
        <p:nvSpPr>
          <p:cNvPr id="339" name="Google Shape;339;p53"/>
          <p:cNvSpPr txBox="1"/>
          <p:nvPr>
            <p:ph idx="4294967295" type="body"/>
          </p:nvPr>
        </p:nvSpPr>
        <p:spPr>
          <a:xfrm>
            <a:off x="291925" y="1140175"/>
            <a:ext cx="8451900" cy="3120300"/>
          </a:xfrm>
          <a:prstGeom prst="rect">
            <a:avLst/>
          </a:prstGeom>
          <a:solidFill>
            <a:schemeClr val="lt1">
              <a:alpha val="60000"/>
            </a:schemeClr>
          </a:solidFill>
          <a:ln>
            <a:noFill/>
          </a:ln>
        </p:spPr>
        <p:txBody>
          <a:bodyPr anchorCtr="0" anchor="ctr" bIns="135000" lIns="108000" spcFirstLastPara="1" rIns="135000" wrap="square" tIns="135000">
            <a:noAutofit/>
          </a:bodyPr>
          <a:lstStyle/>
          <a:p>
            <a:pPr indent="-158750" lvl="0" marL="177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500"/>
              <a:buFont typeface="Calibri"/>
              <a:buChar char="•"/>
            </a:pPr>
            <a:r>
              <a:rPr b="1" lang="es" sz="1500">
                <a:solidFill>
                  <a:srgbClr val="002060"/>
                </a:solidFill>
              </a:rPr>
              <a:t>T4.1:</a:t>
            </a:r>
            <a:r>
              <a:rPr b="1" lang="es" sz="1500"/>
              <a:t>​</a:t>
            </a:r>
            <a:r>
              <a:rPr lang="es" sz="1500"/>
              <a:t> Efficient exploitation of memory hierarchies and hardware peak performance</a:t>
            </a:r>
            <a:endParaRPr sz="1500"/>
          </a:p>
          <a:p>
            <a:pPr indent="-171450" lvl="1" marL="5207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500"/>
              <a:buFont typeface="Calibri"/>
              <a:buChar char="•"/>
            </a:pPr>
            <a:r>
              <a:rPr b="1" lang="es">
                <a:solidFill>
                  <a:srgbClr val="002060"/>
                </a:solidFill>
              </a:rPr>
              <a:t>Assessment</a:t>
            </a:r>
            <a:r>
              <a:rPr lang="es"/>
              <a:t> of the </a:t>
            </a:r>
            <a:r>
              <a:rPr b="1" lang="es">
                <a:solidFill>
                  <a:srgbClr val="002060"/>
                </a:solidFill>
              </a:rPr>
              <a:t>performance impact</a:t>
            </a:r>
            <a:endParaRPr b="1">
              <a:solidFill>
                <a:srgbClr val="002060"/>
              </a:solidFill>
            </a:endParaRPr>
          </a:p>
          <a:p>
            <a:pPr indent="-158750" lvl="0" marL="17780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002060"/>
              </a:buClr>
              <a:buSzPts val="1500"/>
              <a:buFont typeface="Calibri"/>
              <a:buChar char="•"/>
            </a:pPr>
            <a:r>
              <a:rPr b="1" lang="es" sz="1500">
                <a:solidFill>
                  <a:srgbClr val="002060"/>
                </a:solidFill>
              </a:rPr>
              <a:t>T4.3:</a:t>
            </a:r>
            <a:r>
              <a:rPr lang="es" sz="1500"/>
              <a:t> Efficient IOs and diagnostics for operational systems</a:t>
            </a:r>
            <a:endParaRPr sz="1500"/>
          </a:p>
          <a:p>
            <a:pPr indent="-171450" lvl="1" marL="52070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002060"/>
              </a:buClr>
              <a:buSzPts val="1500"/>
              <a:buFont typeface="Calibri"/>
              <a:buChar char="•"/>
            </a:pPr>
            <a:r>
              <a:rPr b="1" lang="es">
                <a:solidFill>
                  <a:srgbClr val="002060"/>
                </a:solidFill>
              </a:rPr>
              <a:t>Offload</a:t>
            </a:r>
            <a:r>
              <a:rPr lang="es"/>
              <a:t> NEMO model </a:t>
            </a:r>
            <a:r>
              <a:rPr b="1" lang="es">
                <a:solidFill>
                  <a:srgbClr val="002060"/>
                </a:solidFill>
              </a:rPr>
              <a:t>diagnostics to GPUs</a:t>
            </a:r>
            <a:endParaRPr b="1">
              <a:solidFill>
                <a:srgbClr val="002060"/>
              </a:solidFill>
            </a:endParaRPr>
          </a:p>
          <a:p>
            <a:pPr indent="-158750" lvl="0" marL="17780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002060"/>
              </a:buClr>
              <a:buSzPts val="1500"/>
              <a:buFont typeface="Calibri"/>
              <a:buChar char="•"/>
            </a:pPr>
            <a:r>
              <a:rPr b="1" lang="es" sz="1500">
                <a:solidFill>
                  <a:srgbClr val="002060"/>
                </a:solidFill>
              </a:rPr>
              <a:t>T4.4:</a:t>
            </a:r>
            <a:r>
              <a:rPr lang="es" sz="1500"/>
              <a:t> Load balancing for AGRIF massive multigrid capability</a:t>
            </a:r>
            <a:endParaRPr sz="1500"/>
          </a:p>
          <a:p>
            <a:pPr indent="-171450" lvl="1" marL="52070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002060"/>
              </a:buClr>
              <a:buSzPts val="1500"/>
              <a:buFont typeface="Calibri"/>
              <a:buChar char="•"/>
            </a:pPr>
            <a:r>
              <a:rPr b="1" lang="es">
                <a:solidFill>
                  <a:srgbClr val="002060"/>
                </a:solidFill>
              </a:rPr>
              <a:t>Efficiency assessment</a:t>
            </a:r>
            <a:r>
              <a:rPr lang="es"/>
              <a:t> for </a:t>
            </a:r>
            <a:r>
              <a:rPr b="1" lang="es">
                <a:solidFill>
                  <a:srgbClr val="002060"/>
                </a:solidFill>
              </a:rPr>
              <a:t>high-resolution</a:t>
            </a:r>
            <a:r>
              <a:rPr lang="es"/>
              <a:t> configuration</a:t>
            </a:r>
            <a:endParaRPr/>
          </a:p>
        </p:txBody>
      </p:sp>
      <p:pic>
        <p:nvPicPr>
          <p:cNvPr id="340" name="Google Shape;340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77901" y="4345325"/>
            <a:ext cx="1927228" cy="6358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6" name="Google Shape;346;p54"/>
          <p:cNvCxnSpPr/>
          <p:nvPr/>
        </p:nvCxnSpPr>
        <p:spPr>
          <a:xfrm rot="10800000">
            <a:off x="4103435" y="2073150"/>
            <a:ext cx="4200" cy="24195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dash"/>
            <a:round/>
            <a:headEnd len="sm" w="sm" type="none"/>
            <a:tailEnd len="med" w="med" type="triangle"/>
          </a:ln>
        </p:spPr>
      </p:cxnSp>
      <p:sp>
        <p:nvSpPr>
          <p:cNvPr id="347" name="Google Shape;347;p54"/>
          <p:cNvSpPr/>
          <p:nvPr/>
        </p:nvSpPr>
        <p:spPr>
          <a:xfrm>
            <a:off x="5661544" y="1490101"/>
            <a:ext cx="1679400" cy="485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7FB0E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9000000" dist="19050">
              <a:srgbClr val="000000">
                <a:alpha val="49800"/>
              </a:srgbClr>
            </a:outerShdw>
          </a:effectLst>
        </p:spPr>
        <p:txBody>
          <a:bodyPr anchorCtr="0" anchor="ctr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54"/>
          <p:cNvSpPr/>
          <p:nvPr/>
        </p:nvSpPr>
        <p:spPr>
          <a:xfrm>
            <a:off x="4216965" y="1490101"/>
            <a:ext cx="1679400" cy="485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7FB0E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9000000" dist="19050">
              <a:srgbClr val="000000">
                <a:alpha val="49800"/>
              </a:srgbClr>
            </a:outerShdw>
          </a:effectLst>
        </p:spPr>
        <p:txBody>
          <a:bodyPr anchorCtr="0" anchor="ctr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54"/>
          <p:cNvSpPr/>
          <p:nvPr/>
        </p:nvSpPr>
        <p:spPr>
          <a:xfrm>
            <a:off x="2772232" y="1490101"/>
            <a:ext cx="1679400" cy="485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7FB0E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9000000" dist="19050">
              <a:srgbClr val="000000">
                <a:alpha val="49800"/>
              </a:srgbClr>
            </a:outerShdw>
          </a:effectLst>
        </p:spPr>
        <p:txBody>
          <a:bodyPr anchorCtr="0" anchor="ctr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54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6975" lIns="66975" spcFirstLastPara="1" rIns="66975" wrap="square" tIns="669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NEMO timeline in BSC-ES performance</a:t>
            </a:r>
            <a:endParaRPr/>
          </a:p>
        </p:txBody>
      </p:sp>
      <p:sp>
        <p:nvSpPr>
          <p:cNvPr id="351" name="Google Shape;351;p54"/>
          <p:cNvSpPr/>
          <p:nvPr/>
        </p:nvSpPr>
        <p:spPr>
          <a:xfrm>
            <a:off x="1334622" y="1490101"/>
            <a:ext cx="1679400" cy="485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7FB0E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9000000" dist="19050">
              <a:srgbClr val="000000">
                <a:alpha val="49800"/>
              </a:srgbClr>
            </a:outerShdw>
          </a:effectLst>
        </p:spPr>
        <p:txBody>
          <a:bodyPr anchorCtr="0" anchor="ctr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54"/>
          <p:cNvSpPr txBox="1"/>
          <p:nvPr/>
        </p:nvSpPr>
        <p:spPr>
          <a:xfrm>
            <a:off x="2567408" y="1182244"/>
            <a:ext cx="561900" cy="342600"/>
          </a:xfrm>
          <a:prstGeom prst="rect">
            <a:avLst/>
          </a:prstGeom>
          <a:noFill/>
          <a:ln>
            <a:noFill/>
          </a:ln>
        </p:spPr>
        <p:txBody>
          <a:bodyPr anchorCtr="0" anchor="t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2019</a:t>
            </a: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54"/>
          <p:cNvSpPr txBox="1"/>
          <p:nvPr/>
        </p:nvSpPr>
        <p:spPr>
          <a:xfrm>
            <a:off x="4019034" y="1182244"/>
            <a:ext cx="561900" cy="342600"/>
          </a:xfrm>
          <a:prstGeom prst="rect">
            <a:avLst/>
          </a:prstGeom>
          <a:noFill/>
          <a:ln>
            <a:noFill/>
          </a:ln>
        </p:spPr>
        <p:txBody>
          <a:bodyPr anchorCtr="0" anchor="t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2020</a:t>
            </a: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54"/>
          <p:cNvSpPr txBox="1"/>
          <p:nvPr/>
        </p:nvSpPr>
        <p:spPr>
          <a:xfrm>
            <a:off x="5470660" y="1182244"/>
            <a:ext cx="547500" cy="342600"/>
          </a:xfrm>
          <a:prstGeom prst="rect">
            <a:avLst/>
          </a:prstGeom>
          <a:noFill/>
          <a:ln>
            <a:noFill/>
          </a:ln>
        </p:spPr>
        <p:txBody>
          <a:bodyPr anchorCtr="0" anchor="t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2021</a:t>
            </a: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54"/>
          <p:cNvSpPr txBox="1"/>
          <p:nvPr/>
        </p:nvSpPr>
        <p:spPr>
          <a:xfrm>
            <a:off x="1347463" y="2521425"/>
            <a:ext cx="1366800" cy="5529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COPERNICUS CMEMS</a:t>
            </a:r>
            <a:r>
              <a:rPr lang="es" sz="9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Final report</a:t>
            </a:r>
            <a:r>
              <a:rPr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es" sz="9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ORCA036 profiling</a:t>
            </a:r>
            <a:endParaRPr sz="9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56" name="Google Shape;356;p54"/>
          <p:cNvCxnSpPr>
            <a:stCxn id="355" idx="0"/>
          </p:cNvCxnSpPr>
          <p:nvPr/>
        </p:nvCxnSpPr>
        <p:spPr>
          <a:xfrm rot="10800000">
            <a:off x="2030863" y="2080125"/>
            <a:ext cx="0" cy="4413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357" name="Google Shape;357;p54"/>
          <p:cNvSpPr txBox="1"/>
          <p:nvPr/>
        </p:nvSpPr>
        <p:spPr>
          <a:xfrm>
            <a:off x="2059343" y="3571526"/>
            <a:ext cx="1444500" cy="4521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IMMERSE D4.1:</a:t>
            </a:r>
            <a:r>
              <a:rPr lang="es" sz="9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Activities during 2019</a:t>
            </a:r>
            <a:endParaRPr sz="9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58" name="Google Shape;358;p54"/>
          <p:cNvCxnSpPr>
            <a:stCxn id="357" idx="0"/>
          </p:cNvCxnSpPr>
          <p:nvPr/>
        </p:nvCxnSpPr>
        <p:spPr>
          <a:xfrm rot="10800000">
            <a:off x="2781593" y="2101226"/>
            <a:ext cx="0" cy="14703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359" name="Google Shape;359;p54"/>
          <p:cNvSpPr txBox="1"/>
          <p:nvPr/>
        </p:nvSpPr>
        <p:spPr>
          <a:xfrm>
            <a:off x="6922285" y="1182244"/>
            <a:ext cx="515100" cy="342600"/>
          </a:xfrm>
          <a:prstGeom prst="rect">
            <a:avLst/>
          </a:prstGeom>
          <a:noFill/>
          <a:ln>
            <a:noFill/>
          </a:ln>
        </p:spPr>
        <p:txBody>
          <a:bodyPr anchorCtr="0" anchor="t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2022</a:t>
            </a: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54"/>
          <p:cNvSpPr txBox="1"/>
          <p:nvPr/>
        </p:nvSpPr>
        <p:spPr>
          <a:xfrm>
            <a:off x="2896483" y="2521425"/>
            <a:ext cx="1716900" cy="9057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IS-ENES3 </a:t>
            </a:r>
            <a:r>
              <a:rPr b="1"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M8.4</a:t>
            </a:r>
            <a:r>
              <a:rPr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es" sz="9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Definition of the optimization strategy</a:t>
            </a:r>
            <a:endParaRPr sz="9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IMMERSE </a:t>
            </a:r>
            <a:r>
              <a:rPr b="1"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MS25</a:t>
            </a:r>
            <a:r>
              <a:rPr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es" sz="9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First setup of online diagnostics</a:t>
            </a:r>
            <a:endParaRPr sz="9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ESiWACE2 D1.2: </a:t>
            </a:r>
            <a:r>
              <a:rPr lang="es" sz="9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Model inter-comparison</a:t>
            </a:r>
            <a:endParaRPr sz="9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61" name="Google Shape;361;p54"/>
          <p:cNvCxnSpPr/>
          <p:nvPr/>
        </p:nvCxnSpPr>
        <p:spPr>
          <a:xfrm rot="10800000">
            <a:off x="4238642" y="2077725"/>
            <a:ext cx="0" cy="4437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362" name="Google Shape;362;p54"/>
          <p:cNvSpPr txBox="1"/>
          <p:nvPr/>
        </p:nvSpPr>
        <p:spPr>
          <a:xfrm>
            <a:off x="3344675" y="4492650"/>
            <a:ext cx="15402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66975" lIns="66975" spcFirstLastPara="1" rIns="66975" wrap="square" tIns="669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30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NEMO 4.2 beta</a:t>
            </a:r>
            <a:endParaRPr b="1" sz="1300"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63" name="Google Shape;363;p54"/>
          <p:cNvCxnSpPr/>
          <p:nvPr/>
        </p:nvCxnSpPr>
        <p:spPr>
          <a:xfrm rot="10800000">
            <a:off x="5650958" y="2097132"/>
            <a:ext cx="0" cy="16572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lgDash"/>
            <a:round/>
            <a:headEnd len="sm" w="sm" type="none"/>
            <a:tailEnd len="med" w="med" type="triangle"/>
          </a:ln>
        </p:spPr>
      </p:cxnSp>
      <p:sp>
        <p:nvSpPr>
          <p:cNvPr id="364" name="Google Shape;364;p54"/>
          <p:cNvSpPr txBox="1"/>
          <p:nvPr/>
        </p:nvSpPr>
        <p:spPr>
          <a:xfrm>
            <a:off x="4684875" y="2521425"/>
            <a:ext cx="1592400" cy="6636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IMMERSE </a:t>
            </a:r>
            <a:r>
              <a:rPr b="1"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MS34</a:t>
            </a:r>
            <a:r>
              <a:rPr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es" sz="9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Final setup of online diagnostics</a:t>
            </a:r>
            <a:endParaRPr sz="9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ESiWACE2 D1.1:</a:t>
            </a:r>
            <a:r>
              <a:rPr lang="es" sz="9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Production mode configurations</a:t>
            </a:r>
            <a:endParaRPr sz="9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65" name="Google Shape;365;p54"/>
          <p:cNvCxnSpPr/>
          <p:nvPr/>
        </p:nvCxnSpPr>
        <p:spPr>
          <a:xfrm rot="10800000">
            <a:off x="6187368" y="2104463"/>
            <a:ext cx="0" cy="4206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66" name="Google Shape;366;p54"/>
          <p:cNvCxnSpPr/>
          <p:nvPr/>
        </p:nvCxnSpPr>
        <p:spPr>
          <a:xfrm rot="10800000">
            <a:off x="6634022" y="2104406"/>
            <a:ext cx="0" cy="11370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lgDash"/>
            <a:round/>
            <a:headEnd len="sm" w="sm" type="none"/>
            <a:tailEnd len="med" w="med" type="triangle"/>
          </a:ln>
        </p:spPr>
      </p:cxnSp>
      <p:sp>
        <p:nvSpPr>
          <p:cNvPr id="367" name="Google Shape;367;p54"/>
          <p:cNvSpPr txBox="1"/>
          <p:nvPr/>
        </p:nvSpPr>
        <p:spPr>
          <a:xfrm>
            <a:off x="5254366" y="3235763"/>
            <a:ext cx="1444500" cy="4206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IS-ENES3 </a:t>
            </a:r>
            <a:r>
              <a:rPr b="1"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D8.5</a:t>
            </a:r>
            <a:r>
              <a:rPr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es" sz="9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Update NEMO code</a:t>
            </a:r>
            <a:endParaRPr sz="9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54"/>
          <p:cNvSpPr txBox="1"/>
          <p:nvPr/>
        </p:nvSpPr>
        <p:spPr>
          <a:xfrm>
            <a:off x="5731650" y="3731626"/>
            <a:ext cx="1329600" cy="703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IMMERSE D4.4:</a:t>
            </a:r>
            <a:r>
              <a:rPr lang="es" sz="9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Node performance</a:t>
            </a:r>
            <a:endParaRPr sz="9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IMMERSE </a:t>
            </a:r>
            <a:r>
              <a:rPr b="1"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D4.5</a:t>
            </a:r>
            <a:r>
              <a:rPr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es" sz="9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Report online diagnostics</a:t>
            </a:r>
            <a:endParaRPr sz="9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69" name="Google Shape;369;p54"/>
          <p:cNvCxnSpPr/>
          <p:nvPr/>
        </p:nvCxnSpPr>
        <p:spPr>
          <a:xfrm rot="10800000">
            <a:off x="6879257" y="2097281"/>
            <a:ext cx="0" cy="16428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lgDash"/>
            <a:round/>
            <a:headEnd len="sm" w="sm" type="none"/>
            <a:tailEnd len="med" w="med" type="triangle"/>
          </a:ln>
        </p:spPr>
      </p:cxnSp>
      <p:sp>
        <p:nvSpPr>
          <p:cNvPr id="370" name="Google Shape;370;p54"/>
          <p:cNvSpPr/>
          <p:nvPr/>
        </p:nvSpPr>
        <p:spPr>
          <a:xfrm rot="5400000">
            <a:off x="2126961" y="980475"/>
            <a:ext cx="194700" cy="1026900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54"/>
          <p:cNvSpPr txBox="1"/>
          <p:nvPr/>
        </p:nvSpPr>
        <p:spPr>
          <a:xfrm>
            <a:off x="2008811" y="1141435"/>
            <a:ext cx="752400" cy="281400"/>
          </a:xfrm>
          <a:prstGeom prst="rect">
            <a:avLst/>
          </a:prstGeom>
          <a:noFill/>
          <a:ln>
            <a:noFill/>
          </a:ln>
        </p:spPr>
        <p:txBody>
          <a:bodyPr anchorCtr="0" anchor="t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TYPE-C</a:t>
            </a:r>
            <a:endParaRPr b="1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54"/>
          <p:cNvSpPr txBox="1"/>
          <p:nvPr/>
        </p:nvSpPr>
        <p:spPr>
          <a:xfrm>
            <a:off x="4260199" y="3731626"/>
            <a:ext cx="1416000" cy="703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IS-ENES3 </a:t>
            </a:r>
            <a:r>
              <a:rPr b="1"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D4.3</a:t>
            </a:r>
            <a:r>
              <a:rPr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es" sz="9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CPMIP metrics &amp; performance</a:t>
            </a:r>
            <a:endParaRPr sz="9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IMMERSE D4.3:</a:t>
            </a:r>
            <a:r>
              <a:rPr lang="es" sz="9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AGRIF performance</a:t>
            </a:r>
            <a:endParaRPr sz="9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54"/>
          <p:cNvSpPr txBox="1"/>
          <p:nvPr/>
        </p:nvSpPr>
        <p:spPr>
          <a:xfrm>
            <a:off x="6326856" y="2521425"/>
            <a:ext cx="1026900" cy="6636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ESiWACE2 D1.3:</a:t>
            </a:r>
            <a:r>
              <a:rPr lang="es" sz="9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Scalability for pre-exascale systems</a:t>
            </a:r>
            <a:endParaRPr sz="9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74" name="Google Shape;374;p54"/>
          <p:cNvCxnSpPr/>
          <p:nvPr/>
        </p:nvCxnSpPr>
        <p:spPr>
          <a:xfrm rot="10800000">
            <a:off x="7101558" y="2104275"/>
            <a:ext cx="0" cy="4176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375" name="Google Shape;375;p54"/>
          <p:cNvSpPr txBox="1"/>
          <p:nvPr/>
        </p:nvSpPr>
        <p:spPr>
          <a:xfrm>
            <a:off x="5621666" y="4744557"/>
            <a:ext cx="2456700" cy="478800"/>
          </a:xfrm>
          <a:prstGeom prst="rect">
            <a:avLst/>
          </a:prstGeom>
          <a:noFill/>
          <a:ln>
            <a:noFill/>
          </a:ln>
        </p:spPr>
        <p:txBody>
          <a:bodyPr anchorCtr="0" anchor="t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3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* Bold indicates BSC is the lead</a:t>
            </a:r>
            <a:endParaRPr sz="130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55"/>
          <p:cNvSpPr txBox="1"/>
          <p:nvPr>
            <p:ph type="title"/>
          </p:nvPr>
        </p:nvSpPr>
        <p:spPr>
          <a:xfrm>
            <a:off x="452744" y="2271396"/>
            <a:ext cx="82386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From ORCA2 to ORCA36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56"/>
          <p:cNvSpPr txBox="1"/>
          <p:nvPr/>
        </p:nvSpPr>
        <p:spPr>
          <a:xfrm>
            <a:off x="2590920" y="0"/>
            <a:ext cx="6201000" cy="4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Global 1/36° (ORCA36): context</a:t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56"/>
          <p:cNvSpPr txBox="1"/>
          <p:nvPr/>
        </p:nvSpPr>
        <p:spPr>
          <a:xfrm>
            <a:off x="99000" y="699240"/>
            <a:ext cx="7203900" cy="41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480" lvl="0" marL="2858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Model configuration for future </a:t>
            </a:r>
            <a:r>
              <a:rPr b="0" i="0" lang="es" sz="14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CMEMS/MOI </a:t>
            </a:r>
            <a:r>
              <a:rPr b="0" i="0" lang="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global forecasting and reanalysis systems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480" lvl="0" marL="285840" marR="0" rtl="0" algn="l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Based on </a:t>
            </a:r>
            <a:r>
              <a:rPr b="0" i="0" lang="es" sz="14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NEMO 4</a:t>
            </a:r>
            <a:r>
              <a:rPr b="0" i="0" lang="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480" lvl="0" marL="285840" marR="0" rtl="0" algn="l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Projects: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None/>
            </a:pPr>
            <a:r>
              <a:rPr b="0" i="0" lang="es" sz="14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IMMERSE (EU H2020):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None/>
            </a:pPr>
            <a:r>
              <a:rPr b="0" i="0" lang="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demonstrator for developments in NEMO 4 (HPC dvpts)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None/>
            </a:pPr>
            <a:r>
              <a:rPr b="0" i="0" lang="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with CMCC and Ocean-Next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None/>
            </a:pPr>
            <a:r>
              <a:rPr b="0" i="0" lang="es" sz="14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ESIWACE2 (EU H2020):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None/>
            </a:pPr>
            <a:r>
              <a:rPr b="0" i="0" lang="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demonstrator for « production runs at unprecedented resolution on pre-exascale supercomputers »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None/>
            </a:pPr>
            <a:r>
              <a:rPr b="0" i="0" lang="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with CMCC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7" name="Google Shape;387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65200" y="3916080"/>
            <a:ext cx="2210760" cy="535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p5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87080" y="2578320"/>
            <a:ext cx="2087641" cy="689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5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303320" y="521280"/>
            <a:ext cx="1773001" cy="477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" name="Google Shape;390;p5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361640" y="1157760"/>
            <a:ext cx="1656000" cy="524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57"/>
          <p:cNvSpPr txBox="1"/>
          <p:nvPr/>
        </p:nvSpPr>
        <p:spPr>
          <a:xfrm>
            <a:off x="2590920" y="0"/>
            <a:ext cx="6201000" cy="4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Global 1/36° (ORCA36): context</a:t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57"/>
          <p:cNvSpPr txBox="1"/>
          <p:nvPr/>
        </p:nvSpPr>
        <p:spPr>
          <a:xfrm>
            <a:off x="99000" y="546840"/>
            <a:ext cx="7701600" cy="44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480" lvl="0" marL="2858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Collaborations: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None/>
            </a:pPr>
            <a:r>
              <a:rPr b="0" i="0" lang="es" sz="14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CMEMS contract with BSC: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None/>
            </a:pPr>
            <a:r>
              <a:rPr b="0" i="0" lang="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« 87-GLOBAL-CMEMS-NEMO: EVOLUTION AND OPTIMISATION OF THE NEMO CODE USED FOR THE MFC-GLO IN CMEMS » 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None/>
            </a:pPr>
            <a:r>
              <a:rPr b="0" i="0" lang="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NEMO HPC performances, especially with global 1/36°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None/>
            </a:pPr>
            <a:r>
              <a:rPr b="0" i="0" lang="es" sz="14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CMEMS contract with CNRS/IGE/MEOM team: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None/>
            </a:pPr>
            <a:r>
              <a:rPr b="0" i="0" lang="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« 2-GLO-HR Evolution of CMEMS Global High Resolution MFC »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480" lvl="0" marL="285840" marR="0" rtl="0" algn="l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⮚"/>
            </a:pPr>
            <a:r>
              <a:rPr b="0" i="0" lang="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sensitivity of NEMO solutions to numerical and parametric choices in realistic configurations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None/>
            </a:pPr>
            <a:r>
              <a:rPr b="0" i="0" lang="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 Atlantic (20S-81N) 1/12° configuration with AGRIF zooms (1/12° to 1/48° and 75 to 200 vertical levels)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720" lvl="0" marL="343080" marR="0" rtl="0" algn="l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⮚"/>
            </a:pPr>
            <a:r>
              <a:rPr b="0" i="0" lang="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Definition of metrics to assess resolved fine-scale structures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None/>
            </a:pPr>
            <a:r>
              <a:rPr b="0" i="0" lang="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Small scale vorticity variance, KE wavenumber spectra, regularity of resolved fields at the grid scale,submesoscale vertical buoyancy flux, fine scale horizontal gradient of surface buoyancy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7" name="Google Shape;397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64120" y="1635120"/>
            <a:ext cx="2279517" cy="610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5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29200" y="2584440"/>
            <a:ext cx="2862722" cy="3578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58"/>
          <p:cNvSpPr/>
          <p:nvPr/>
        </p:nvSpPr>
        <p:spPr>
          <a:xfrm>
            <a:off x="1562624" y="163351"/>
            <a:ext cx="6028800" cy="62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6975" lIns="65925" spcFirstLastPara="1" rIns="65925" wrap="square" tIns="669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300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From ORCA2 to ORCA36</a:t>
            </a:r>
            <a:endParaRPr sz="3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" name="Google Shape;405;p58"/>
          <p:cNvSpPr/>
          <p:nvPr/>
        </p:nvSpPr>
        <p:spPr>
          <a:xfrm>
            <a:off x="473825" y="911251"/>
            <a:ext cx="8130000" cy="36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66975" lIns="65925" spcFirstLastPara="1" rIns="65925" wrap="square" tIns="66975">
            <a:noAutofit/>
          </a:bodyPr>
          <a:lstStyle/>
          <a:p>
            <a:pPr indent="-273050" lvl="0" marL="330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Calibri"/>
              <a:buChar char="•"/>
            </a:pPr>
            <a:r>
              <a:rPr b="1" lang="es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ORCA: </a:t>
            </a:r>
            <a:r>
              <a:rPr lang="es" sz="16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Curvilinear</a:t>
            </a:r>
            <a:r>
              <a:rPr b="1" lang="es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" sz="16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tripolar grid family without singularity point inside the computational domain. It has two north mesh poles placed on lands.</a:t>
            </a:r>
            <a:endParaRPr sz="16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330200" marR="0" rtl="0" algn="just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70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6731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6731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6731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6731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6731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406" name="Google Shape;406;p58"/>
          <p:cNvGraphicFramePr/>
          <p:nvPr/>
        </p:nvGraphicFramePr>
        <p:xfrm>
          <a:off x="1410194" y="191452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{F2B9C4E4-07F4-4520-8D6A-62BC2AE398A2}</a:tableStyleId>
              </a:tblPr>
              <a:tblGrid>
                <a:gridCol w="1586150"/>
                <a:gridCol w="661400"/>
                <a:gridCol w="731825"/>
                <a:gridCol w="582125"/>
                <a:gridCol w="1621350"/>
                <a:gridCol w="1269125"/>
              </a:tblGrid>
              <a:tr h="3483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name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jpiglo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jpjglo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jpk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size (million vertices)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resolution (km)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8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ORCA2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182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149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31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0.84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220.19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8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ORCA1 (SR)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362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292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75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7.92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110.7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8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ORCA025 (HR)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1,442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1,021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75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110.42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27.79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8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ORCA12 (VHR)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4,322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3,059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75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991.57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9.27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8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ORCA36 (VVHR?)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12,962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9,173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75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8,917.53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3.09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407" name="Google Shape;407;p58"/>
          <p:cNvSpPr/>
          <p:nvPr/>
        </p:nvSpPr>
        <p:spPr>
          <a:xfrm>
            <a:off x="6564929" y="2430848"/>
            <a:ext cx="249900" cy="307500"/>
          </a:xfrm>
          <a:prstGeom prst="curvedLeftArrow">
            <a:avLst>
              <a:gd fmla="val 50000" name="adj1"/>
              <a:gd fmla="val 50000" name="adj2"/>
              <a:gd fmla="val 25000" name="adj3"/>
            </a:avLst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58"/>
          <p:cNvSpPr/>
          <p:nvPr/>
        </p:nvSpPr>
        <p:spPr>
          <a:xfrm>
            <a:off x="6579411" y="2800284"/>
            <a:ext cx="249900" cy="307500"/>
          </a:xfrm>
          <a:prstGeom prst="curvedLeftArrow">
            <a:avLst>
              <a:gd fmla="val 50000" name="adj1"/>
              <a:gd fmla="val 50000" name="adj2"/>
              <a:gd fmla="val 25000" name="adj3"/>
            </a:avLst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p58"/>
          <p:cNvSpPr/>
          <p:nvPr/>
        </p:nvSpPr>
        <p:spPr>
          <a:xfrm>
            <a:off x="6579411" y="3151148"/>
            <a:ext cx="249900" cy="307500"/>
          </a:xfrm>
          <a:prstGeom prst="curvedLeftArrow">
            <a:avLst>
              <a:gd fmla="val 50000" name="adj1"/>
              <a:gd fmla="val 50000" name="adj2"/>
              <a:gd fmla="val 25000" name="adj3"/>
            </a:avLst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58"/>
          <p:cNvSpPr/>
          <p:nvPr/>
        </p:nvSpPr>
        <p:spPr>
          <a:xfrm>
            <a:off x="6579411" y="3504674"/>
            <a:ext cx="249900" cy="307500"/>
          </a:xfrm>
          <a:prstGeom prst="curvedLeftArrow">
            <a:avLst>
              <a:gd fmla="val 50000" name="adj1"/>
              <a:gd fmla="val 50000" name="adj2"/>
              <a:gd fmla="val 25000" name="adj3"/>
            </a:avLst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58"/>
          <p:cNvSpPr txBox="1"/>
          <p:nvPr/>
        </p:nvSpPr>
        <p:spPr>
          <a:xfrm>
            <a:off x="6851737" y="2738779"/>
            <a:ext cx="816600" cy="480600"/>
          </a:xfrm>
          <a:prstGeom prst="rect">
            <a:avLst/>
          </a:prstGeom>
          <a:noFill/>
          <a:ln>
            <a:noFill/>
          </a:ln>
        </p:spPr>
        <p:txBody>
          <a:bodyPr anchorCtr="0" anchor="t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800">
                <a:solidFill>
                  <a:srgbClr val="0686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x14</a:t>
            </a:r>
            <a:endParaRPr b="1" sz="1800">
              <a:solidFill>
                <a:srgbClr val="068600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58"/>
          <p:cNvSpPr txBox="1"/>
          <p:nvPr/>
        </p:nvSpPr>
        <p:spPr>
          <a:xfrm>
            <a:off x="6851737" y="3113807"/>
            <a:ext cx="816600" cy="480600"/>
          </a:xfrm>
          <a:prstGeom prst="rect">
            <a:avLst/>
          </a:prstGeom>
          <a:noFill/>
          <a:ln>
            <a:noFill/>
          </a:ln>
        </p:spPr>
        <p:txBody>
          <a:bodyPr anchorCtr="0" anchor="t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800">
                <a:solidFill>
                  <a:srgbClr val="0686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x9</a:t>
            </a:r>
            <a:endParaRPr b="1" sz="1800">
              <a:solidFill>
                <a:srgbClr val="068600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58"/>
          <p:cNvSpPr txBox="1"/>
          <p:nvPr/>
        </p:nvSpPr>
        <p:spPr>
          <a:xfrm>
            <a:off x="6866022" y="3451187"/>
            <a:ext cx="8166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800">
                <a:solidFill>
                  <a:srgbClr val="0686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x9</a:t>
            </a:r>
            <a:endParaRPr b="1" sz="1800">
              <a:solidFill>
                <a:srgbClr val="068600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58"/>
          <p:cNvSpPr txBox="1"/>
          <p:nvPr/>
        </p:nvSpPr>
        <p:spPr>
          <a:xfrm>
            <a:off x="6851737" y="2374184"/>
            <a:ext cx="816600" cy="480600"/>
          </a:xfrm>
          <a:prstGeom prst="rect">
            <a:avLst/>
          </a:prstGeom>
          <a:noFill/>
          <a:ln>
            <a:noFill/>
          </a:ln>
        </p:spPr>
        <p:txBody>
          <a:bodyPr anchorCtr="0" anchor="t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800">
                <a:solidFill>
                  <a:srgbClr val="0686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x9.4</a:t>
            </a:r>
            <a:endParaRPr b="1" sz="1800">
              <a:solidFill>
                <a:srgbClr val="068600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58"/>
          <p:cNvSpPr/>
          <p:nvPr/>
        </p:nvSpPr>
        <p:spPr>
          <a:xfrm>
            <a:off x="7837548" y="2321718"/>
            <a:ext cx="452100" cy="1682700"/>
          </a:xfrm>
          <a:prstGeom prst="curvedLeftArrow">
            <a:avLst>
              <a:gd fmla="val 50000" name="adj1"/>
              <a:gd fmla="val 75691" name="adj2"/>
              <a:gd fmla="val 25000" name="adj3"/>
            </a:avLst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58"/>
          <p:cNvSpPr txBox="1"/>
          <p:nvPr/>
        </p:nvSpPr>
        <p:spPr>
          <a:xfrm>
            <a:off x="8073808" y="2862978"/>
            <a:ext cx="1357800" cy="480600"/>
          </a:xfrm>
          <a:prstGeom prst="rect">
            <a:avLst/>
          </a:prstGeom>
          <a:noFill/>
          <a:ln>
            <a:noFill/>
          </a:ln>
        </p:spPr>
        <p:txBody>
          <a:bodyPr anchorCtr="0" anchor="t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100">
                <a:solidFill>
                  <a:srgbClr val="0686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x10,650</a:t>
            </a:r>
            <a:endParaRPr b="1" sz="2100">
              <a:solidFill>
                <a:srgbClr val="068600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59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ORCA36</a:t>
            </a:r>
            <a:endParaRPr/>
          </a:p>
        </p:txBody>
      </p:sp>
      <p:sp>
        <p:nvSpPr>
          <p:cNvPr id="422" name="Google Shape;422;p59"/>
          <p:cNvSpPr txBox="1"/>
          <p:nvPr>
            <p:ph idx="2" type="body"/>
          </p:nvPr>
        </p:nvSpPr>
        <p:spPr>
          <a:xfrm>
            <a:off x="0" y="792956"/>
            <a:ext cx="91440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s"/>
              <a:t>Configurations</a:t>
            </a:r>
            <a:endParaRPr/>
          </a:p>
        </p:txBody>
      </p:sp>
      <p:graphicFrame>
        <p:nvGraphicFramePr>
          <p:cNvPr id="423" name="Google Shape;423;p59"/>
          <p:cNvGraphicFramePr/>
          <p:nvPr/>
        </p:nvGraphicFramePr>
        <p:xfrm>
          <a:off x="228366" y="1505780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{E0343A83-0BCE-483F-8D85-0B00CFE9B3D2}</a:tableStyleId>
              </a:tblPr>
              <a:tblGrid>
                <a:gridCol w="1075025"/>
                <a:gridCol w="559975"/>
                <a:gridCol w="1304050"/>
                <a:gridCol w="1354825"/>
                <a:gridCol w="431825"/>
                <a:gridCol w="1447975"/>
                <a:gridCol w="1160075"/>
                <a:gridCol w="1290575"/>
              </a:tblGrid>
              <a:tr h="10124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Code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Step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Init T&amp;S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solidFill>
                            <a:srgbClr val="00000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Atmospheric Forcing</a:t>
                      </a:r>
                      <a:endParaRPr sz="1100"/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solidFill>
                            <a:srgbClr val="00000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ICE</a:t>
                      </a:r>
                      <a:endParaRPr sz="1100"/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solidFill>
                            <a:srgbClr val="00000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Runoff</a:t>
                      </a:r>
                      <a:endParaRPr sz="1100"/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solidFill>
                            <a:srgbClr val="00000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Geothermal heating</a:t>
                      </a:r>
                      <a:endParaRPr sz="1100"/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solidFill>
                            <a:srgbClr val="00000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QSR</a:t>
                      </a:r>
                      <a:endParaRPr sz="1100"/>
                    </a:p>
                  </a:txBody>
                  <a:tcPr marT="0" marB="0" marR="51425" marL="51425" anchor="ctr"/>
                </a:tc>
              </a:tr>
              <a:tr h="3758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O36-I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90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F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F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F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F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F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F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/>
                </a:tc>
              </a:tr>
              <a:tr h="4563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O36-II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90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F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512x256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F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F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F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F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/>
                </a:tc>
              </a:tr>
              <a:tr h="3374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O36_ICE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90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F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512x256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T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F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F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F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/>
                </a:tc>
              </a:tr>
              <a:tr h="3374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O36_FULL*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30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9,173x12,962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512x256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T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9,173x12,962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s" sz="1400"/>
                        <a:t>360x180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9,173x12,962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60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ORCA36 in MareNostrum4</a:t>
            </a:r>
            <a:endParaRPr/>
          </a:p>
        </p:txBody>
      </p:sp>
      <p:sp>
        <p:nvSpPr>
          <p:cNvPr id="429" name="Google Shape;429;p60"/>
          <p:cNvSpPr txBox="1"/>
          <p:nvPr>
            <p:ph idx="2" type="body"/>
          </p:nvPr>
        </p:nvSpPr>
        <p:spPr>
          <a:xfrm>
            <a:off x="0" y="792956"/>
            <a:ext cx="91440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</a:pPr>
            <a:r>
              <a:rPr lang="es">
                <a:solidFill>
                  <a:srgbClr val="262626"/>
                </a:solidFill>
              </a:rPr>
              <a:t>Resources constraints</a:t>
            </a:r>
            <a:endParaRPr/>
          </a:p>
        </p:txBody>
      </p:sp>
      <p:graphicFrame>
        <p:nvGraphicFramePr>
          <p:cNvPr id="430" name="Google Shape;430;p60"/>
          <p:cNvGraphicFramePr/>
          <p:nvPr/>
        </p:nvGraphicFramePr>
        <p:xfrm>
          <a:off x="685799" y="1796500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{E0343A83-0BCE-483F-8D85-0B00CFE9B3D2}</a:tableStyleId>
              </a:tblPr>
              <a:tblGrid>
                <a:gridCol w="1349000"/>
                <a:gridCol w="2909275"/>
                <a:gridCol w="3673175"/>
              </a:tblGrid>
              <a:tr h="6634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Configuration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solidFill>
                            <a:srgbClr val="00000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Minimum resources standard nodes (96GB)</a:t>
                      </a:r>
                      <a:endParaRPr sz="1100"/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solidFill>
                            <a:srgbClr val="00000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Minimum</a:t>
                      </a:r>
                      <a:r>
                        <a:rPr lang="es" sz="1400">
                          <a:solidFill>
                            <a:srgbClr val="00000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resources high-mem nodes (384GB)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</a:tr>
              <a:tr h="3758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O36-I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1400">
                          <a:solidFill>
                            <a:srgbClr val="00000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64 nodes,</a:t>
                      </a:r>
                      <a:r>
                        <a:rPr b="1" lang="es" sz="1400">
                          <a:solidFill>
                            <a:srgbClr val="00000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6TB memory</a:t>
                      </a:r>
                      <a:endParaRPr b="1"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1400">
                          <a:solidFill>
                            <a:srgbClr val="00000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16 nodes, 6TB memory</a:t>
                      </a:r>
                      <a:endParaRPr sz="1100"/>
                    </a:p>
                  </a:txBody>
                  <a:tcPr marT="0" marB="0" marR="51425" marL="51425" anchor="ctr"/>
                </a:tc>
              </a:tr>
              <a:tr h="4563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O36-II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A"/>
                        </a:buClr>
                        <a:buSzPts val="1400"/>
                        <a:buFont typeface="Calibri"/>
                        <a:buNone/>
                      </a:pPr>
                      <a:r>
                        <a:rPr b="1" lang="es" sz="1400">
                          <a:solidFill>
                            <a:srgbClr val="00000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64 nodes,</a:t>
                      </a:r>
                      <a:r>
                        <a:rPr b="1" lang="es" sz="1400">
                          <a:solidFill>
                            <a:srgbClr val="00000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6TB memory</a:t>
                      </a:r>
                      <a:endParaRPr b="1"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A"/>
                        </a:buClr>
                        <a:buSzPts val="1400"/>
                        <a:buFont typeface="Calibri"/>
                        <a:buNone/>
                      </a:pPr>
                      <a:r>
                        <a:rPr b="1" lang="es" sz="1400">
                          <a:solidFill>
                            <a:srgbClr val="00000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16 nodes,</a:t>
                      </a:r>
                      <a:r>
                        <a:rPr b="1" lang="es" sz="1400">
                          <a:solidFill>
                            <a:srgbClr val="00000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6TB memory</a:t>
                      </a:r>
                      <a:endParaRPr b="1"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</a:tr>
              <a:tr h="3374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O36_ICE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A"/>
                        </a:buClr>
                        <a:buSzPts val="1400"/>
                        <a:buFont typeface="Calibri"/>
                        <a:buNone/>
                      </a:pPr>
                      <a:r>
                        <a:rPr b="1" lang="es" sz="1400">
                          <a:solidFill>
                            <a:srgbClr val="00000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64 nodes,</a:t>
                      </a:r>
                      <a:r>
                        <a:rPr b="1" lang="es" sz="1400">
                          <a:solidFill>
                            <a:srgbClr val="00000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6TB memory</a:t>
                      </a:r>
                      <a:endParaRPr b="1"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A"/>
                        </a:buClr>
                        <a:buSzPts val="1400"/>
                        <a:buFont typeface="Calibri"/>
                        <a:buNone/>
                      </a:pPr>
                      <a:r>
                        <a:rPr b="1" lang="es" sz="1400">
                          <a:solidFill>
                            <a:srgbClr val="00000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16 nodes,</a:t>
                      </a:r>
                      <a:r>
                        <a:rPr b="1" lang="es" sz="1400">
                          <a:solidFill>
                            <a:srgbClr val="00000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6TB memory</a:t>
                      </a:r>
                      <a:endParaRPr b="1"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</a:tr>
              <a:tr h="3374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O36_FULL*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1400">
                          <a:solidFill>
                            <a:srgbClr val="00000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</a:t>
                      </a:r>
                      <a:endParaRPr sz="1100"/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A"/>
                        </a:buClr>
                        <a:buSzPts val="1400"/>
                        <a:buFont typeface="Calibri"/>
                        <a:buNone/>
                      </a:pPr>
                      <a:r>
                        <a:rPr b="1" lang="es" sz="1400">
                          <a:solidFill>
                            <a:srgbClr val="00000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16 nodes,</a:t>
                      </a:r>
                      <a:r>
                        <a:rPr b="1" lang="es" sz="1400">
                          <a:solidFill>
                            <a:srgbClr val="00000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6TB memory</a:t>
                      </a:r>
                      <a:endParaRPr b="1"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43"/>
          <p:cNvSpPr txBox="1"/>
          <p:nvPr>
            <p:ph type="title"/>
          </p:nvPr>
        </p:nvSpPr>
        <p:spPr>
          <a:xfrm>
            <a:off x="452744" y="2271396"/>
            <a:ext cx="82386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The Performance Team in BSC Earth Sciences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6" name="Google Shape;436;p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35880" y="773280"/>
            <a:ext cx="2519640" cy="2519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7" name="Google Shape;437;p6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234000" y="787680"/>
            <a:ext cx="2519640" cy="2519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8" name="Google Shape;438;p6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09400" y="788400"/>
            <a:ext cx="2519640" cy="2519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9" name="Google Shape;439;p6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445280" y="787680"/>
            <a:ext cx="2519640" cy="2519640"/>
          </a:xfrm>
          <a:prstGeom prst="rect">
            <a:avLst/>
          </a:prstGeom>
          <a:noFill/>
          <a:ln>
            <a:noFill/>
          </a:ln>
        </p:spPr>
      </p:pic>
      <p:sp>
        <p:nvSpPr>
          <p:cNvPr id="440" name="Google Shape;440;p61"/>
          <p:cNvSpPr/>
          <p:nvPr/>
        </p:nvSpPr>
        <p:spPr>
          <a:xfrm>
            <a:off x="2575440" y="27720"/>
            <a:ext cx="5492100" cy="39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Interpolation from G2V4 to grid model for CI</a:t>
            </a:r>
            <a:endParaRPr b="0" i="0" sz="20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441;p61"/>
          <p:cNvSpPr/>
          <p:nvPr/>
        </p:nvSpPr>
        <p:spPr>
          <a:xfrm>
            <a:off x="29880" y="493560"/>
            <a:ext cx="9113700" cy="1186800"/>
          </a:xfrm>
          <a:prstGeom prst="rect">
            <a:avLst/>
          </a:prstGeom>
          <a:solidFill>
            <a:srgbClr val="C5D8F1"/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   ¼° (ORCA025)                1/12° (ORCA12)                1/36°(ORCA36)            1/36°(ORCA36)</a:t>
            </a:r>
            <a:endParaRPr b="0" i="0" sz="1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                               </a:t>
            </a:r>
            <a:r>
              <a:rPr b="1" i="0" lang="e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IC smooth                    IC no smooth</a:t>
            </a:r>
            <a:endParaRPr b="0" i="0" sz="18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2" name="Google Shape;442;p61"/>
          <p:cNvPicPr preferRelativeResize="0"/>
          <p:nvPr/>
        </p:nvPicPr>
        <p:blipFill rotWithShape="1">
          <a:blip r:embed="rId7">
            <a:alphaModFix/>
          </a:blip>
          <a:srcRect b="16756" l="0" r="0" t="0"/>
          <a:stretch/>
        </p:blipFill>
        <p:spPr>
          <a:xfrm>
            <a:off x="2167560" y="2723760"/>
            <a:ext cx="2519640" cy="2097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p61"/>
          <p:cNvPicPr preferRelativeResize="0"/>
          <p:nvPr/>
        </p:nvPicPr>
        <p:blipFill rotWithShape="1">
          <a:blip r:embed="rId8">
            <a:alphaModFix/>
          </a:blip>
          <a:srcRect b="16756" l="0" r="0" t="0"/>
          <a:stretch/>
        </p:blipFill>
        <p:spPr>
          <a:xfrm>
            <a:off x="-136440" y="2723760"/>
            <a:ext cx="2519640" cy="2097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p61"/>
          <p:cNvPicPr preferRelativeResize="0"/>
          <p:nvPr/>
        </p:nvPicPr>
        <p:blipFill rotWithShape="1">
          <a:blip r:embed="rId9">
            <a:alphaModFix/>
          </a:blip>
          <a:srcRect b="16756" l="0" r="0" t="0"/>
          <a:stretch/>
        </p:blipFill>
        <p:spPr>
          <a:xfrm>
            <a:off x="4506840" y="2723760"/>
            <a:ext cx="2519640" cy="2097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Google Shape;445;p61"/>
          <p:cNvPicPr preferRelativeResize="0"/>
          <p:nvPr/>
        </p:nvPicPr>
        <p:blipFill rotWithShape="1">
          <a:blip r:embed="rId10">
            <a:alphaModFix/>
          </a:blip>
          <a:srcRect b="16756" l="0" r="0" t="0"/>
          <a:stretch/>
        </p:blipFill>
        <p:spPr>
          <a:xfrm>
            <a:off x="6843960" y="2723760"/>
            <a:ext cx="2519640" cy="2097360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p61"/>
          <p:cNvSpPr/>
          <p:nvPr/>
        </p:nvSpPr>
        <p:spPr>
          <a:xfrm>
            <a:off x="-117360" y="2726280"/>
            <a:ext cx="9261000" cy="295800"/>
          </a:xfrm>
          <a:prstGeom prst="rect">
            <a:avLst/>
          </a:prstGeom>
          <a:solidFill>
            <a:srgbClr val="DAE5F1"/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13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SST after 1hour</a:t>
            </a:r>
            <a:endParaRPr b="0" i="0" sz="135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p61"/>
          <p:cNvSpPr/>
          <p:nvPr/>
        </p:nvSpPr>
        <p:spPr>
          <a:xfrm>
            <a:off x="-234000" y="4791240"/>
            <a:ext cx="9563100" cy="295800"/>
          </a:xfrm>
          <a:prstGeom prst="rect">
            <a:avLst/>
          </a:prstGeom>
          <a:solidFill>
            <a:srgbClr val="DAE5F1"/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13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MOD(UV) after 7 days (hourly)</a:t>
            </a:r>
            <a:endParaRPr b="0" i="0" sz="135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62"/>
          <p:cNvSpPr/>
          <p:nvPr/>
        </p:nvSpPr>
        <p:spPr>
          <a:xfrm>
            <a:off x="3794040" y="645480"/>
            <a:ext cx="1314300" cy="638400"/>
          </a:xfrm>
          <a:prstGeom prst="rect">
            <a:avLst/>
          </a:prstGeom>
          <a:solidFill>
            <a:srgbClr val="C5D8F1"/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global 1/12°</a:t>
            </a:r>
            <a:endParaRPr b="0" i="0" sz="18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62"/>
          <p:cNvSpPr/>
          <p:nvPr/>
        </p:nvSpPr>
        <p:spPr>
          <a:xfrm>
            <a:off x="7082280" y="645480"/>
            <a:ext cx="1314300" cy="638400"/>
          </a:xfrm>
          <a:prstGeom prst="rect">
            <a:avLst/>
          </a:prstGeom>
          <a:solidFill>
            <a:srgbClr val="C5D8F1"/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global 1/36°</a:t>
            </a:r>
            <a:endParaRPr b="0" i="0" sz="18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62"/>
          <p:cNvSpPr/>
          <p:nvPr/>
        </p:nvSpPr>
        <p:spPr>
          <a:xfrm>
            <a:off x="754560" y="645480"/>
            <a:ext cx="1065600" cy="638400"/>
          </a:xfrm>
          <a:prstGeom prst="rect">
            <a:avLst/>
          </a:prstGeom>
          <a:solidFill>
            <a:srgbClr val="C5D8F1"/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global ¼°</a:t>
            </a:r>
            <a:endParaRPr b="0" i="0" sz="18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62"/>
          <p:cNvSpPr txBox="1"/>
          <p:nvPr/>
        </p:nvSpPr>
        <p:spPr>
          <a:xfrm>
            <a:off x="2361240" y="0"/>
            <a:ext cx="6430200" cy="4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Surface velocities after 3 weeks ( 1 hour outputs)</a:t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57" name="Google Shape;457;p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64200" y="1292400"/>
            <a:ext cx="3059640" cy="3059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8" name="Google Shape;458;p6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51120" y="1292400"/>
            <a:ext cx="3059640" cy="3059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p6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026880" y="1292400"/>
            <a:ext cx="3059640" cy="3059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63"/>
          <p:cNvSpPr txBox="1"/>
          <p:nvPr>
            <p:ph type="title"/>
          </p:nvPr>
        </p:nvSpPr>
        <p:spPr>
          <a:xfrm>
            <a:off x="452744" y="2271396"/>
            <a:ext cx="82386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ORCA36 scaling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64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ORCA025 scalability (MN4)</a:t>
            </a:r>
            <a:br>
              <a:rPr lang="es"/>
            </a:br>
            <a:endParaRPr/>
          </a:p>
        </p:txBody>
      </p:sp>
      <p:sp>
        <p:nvSpPr>
          <p:cNvPr id="471" name="Google Shape;471;p64"/>
          <p:cNvSpPr txBox="1"/>
          <p:nvPr>
            <p:ph idx="2" type="body"/>
          </p:nvPr>
        </p:nvSpPr>
        <p:spPr>
          <a:xfrm>
            <a:off x="0" y="740776"/>
            <a:ext cx="91440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</a:pPr>
            <a:r>
              <a:rPr lang="es">
                <a:solidFill>
                  <a:srgbClr val="262626"/>
                </a:solidFill>
              </a:rPr>
              <a:t>ORCA025 scalability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>
              <a:solidFill>
                <a:srgbClr val="262626"/>
              </a:solidFill>
            </a:endParaRPr>
          </a:p>
        </p:txBody>
      </p:sp>
      <p:sp>
        <p:nvSpPr>
          <p:cNvPr id="472" name="Google Shape;472;p64"/>
          <p:cNvSpPr/>
          <p:nvPr/>
        </p:nvSpPr>
        <p:spPr>
          <a:xfrm>
            <a:off x="3892251" y="4455100"/>
            <a:ext cx="14673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11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PROCESSES (CORES)</a:t>
            </a:r>
            <a:endParaRPr sz="1100"/>
          </a:p>
        </p:txBody>
      </p:sp>
      <p:pic>
        <p:nvPicPr>
          <p:cNvPr id="473" name="Google Shape;473;p64"/>
          <p:cNvPicPr preferRelativeResize="0"/>
          <p:nvPr/>
        </p:nvPicPr>
        <p:blipFill rotWithShape="1">
          <a:blip r:embed="rId3">
            <a:alphaModFix/>
          </a:blip>
          <a:srcRect b="6890" l="0" r="0" t="0"/>
          <a:stretch/>
        </p:blipFill>
        <p:spPr>
          <a:xfrm>
            <a:off x="457200" y="1049175"/>
            <a:ext cx="8553974" cy="339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65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ORCA36 scalability (MN4)</a:t>
            </a:r>
            <a:br>
              <a:rPr lang="es"/>
            </a:br>
            <a:endParaRPr/>
          </a:p>
        </p:txBody>
      </p:sp>
      <p:sp>
        <p:nvSpPr>
          <p:cNvPr id="480" name="Google Shape;480;p65"/>
          <p:cNvSpPr txBox="1"/>
          <p:nvPr>
            <p:ph idx="2" type="body"/>
          </p:nvPr>
        </p:nvSpPr>
        <p:spPr>
          <a:xfrm>
            <a:off x="0" y="748231"/>
            <a:ext cx="91440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</a:pPr>
            <a:r>
              <a:rPr lang="es">
                <a:solidFill>
                  <a:srgbClr val="262626"/>
                </a:solidFill>
              </a:rPr>
              <a:t>ORCA36 scalability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>
              <a:solidFill>
                <a:srgbClr val="262626"/>
              </a:solidFill>
            </a:endParaRPr>
          </a:p>
        </p:txBody>
      </p:sp>
      <p:sp>
        <p:nvSpPr>
          <p:cNvPr id="481" name="Google Shape;481;p65"/>
          <p:cNvSpPr/>
          <p:nvPr/>
        </p:nvSpPr>
        <p:spPr>
          <a:xfrm>
            <a:off x="3599926" y="4531300"/>
            <a:ext cx="18234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11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PROCESSES (CORES)</a:t>
            </a:r>
            <a:endParaRPr sz="1100"/>
          </a:p>
        </p:txBody>
      </p:sp>
      <p:pic>
        <p:nvPicPr>
          <p:cNvPr id="482" name="Google Shape;482;p65"/>
          <p:cNvPicPr preferRelativeResize="0"/>
          <p:nvPr/>
        </p:nvPicPr>
        <p:blipFill rotWithShape="1">
          <a:blip r:embed="rId3">
            <a:alphaModFix/>
          </a:blip>
          <a:srcRect b="0" l="0" r="477" t="0"/>
          <a:stretch/>
        </p:blipFill>
        <p:spPr>
          <a:xfrm>
            <a:off x="97000" y="1132825"/>
            <a:ext cx="8973623" cy="3343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66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ORCA36 scalability (MN4)</a:t>
            </a:r>
            <a:br>
              <a:rPr lang="es"/>
            </a:br>
            <a:endParaRPr/>
          </a:p>
        </p:txBody>
      </p:sp>
      <p:sp>
        <p:nvSpPr>
          <p:cNvPr id="489" name="Google Shape;489;p66"/>
          <p:cNvSpPr txBox="1"/>
          <p:nvPr>
            <p:ph idx="2" type="body"/>
          </p:nvPr>
        </p:nvSpPr>
        <p:spPr>
          <a:xfrm>
            <a:off x="0" y="740776"/>
            <a:ext cx="91440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</a:pPr>
            <a:r>
              <a:rPr lang="es">
                <a:solidFill>
                  <a:srgbClr val="262626"/>
                </a:solidFill>
              </a:rPr>
              <a:t>ORCA36 scalability – Grand Challenge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>
              <a:solidFill>
                <a:srgbClr val="262626"/>
              </a:solidFill>
            </a:endParaRPr>
          </a:p>
        </p:txBody>
      </p:sp>
      <p:sp>
        <p:nvSpPr>
          <p:cNvPr id="490" name="Google Shape;490;p66"/>
          <p:cNvSpPr/>
          <p:nvPr/>
        </p:nvSpPr>
        <p:spPr>
          <a:xfrm>
            <a:off x="3474302" y="4531300"/>
            <a:ext cx="21015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11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PROCESSES (CORES)</a:t>
            </a:r>
            <a:endParaRPr sz="1100"/>
          </a:p>
        </p:txBody>
      </p:sp>
      <p:pic>
        <p:nvPicPr>
          <p:cNvPr id="491" name="Google Shape;491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6775" y="1070400"/>
            <a:ext cx="8729850" cy="338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67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ORCA36 scalability (MN4)</a:t>
            </a:r>
            <a:br>
              <a:rPr lang="es"/>
            </a:br>
            <a:endParaRPr/>
          </a:p>
        </p:txBody>
      </p:sp>
      <p:sp>
        <p:nvSpPr>
          <p:cNvPr id="498" name="Google Shape;498;p67"/>
          <p:cNvSpPr txBox="1"/>
          <p:nvPr>
            <p:ph idx="2" type="body"/>
          </p:nvPr>
        </p:nvSpPr>
        <p:spPr>
          <a:xfrm>
            <a:off x="0" y="740776"/>
            <a:ext cx="91440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</a:pPr>
            <a:r>
              <a:rPr lang="es">
                <a:solidFill>
                  <a:srgbClr val="262626"/>
                </a:solidFill>
              </a:rPr>
              <a:t>ORCA36 scalability – Double precision vs Single precision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>
              <a:solidFill>
                <a:srgbClr val="262626"/>
              </a:solidFill>
            </a:endParaRPr>
          </a:p>
        </p:txBody>
      </p:sp>
      <p:sp>
        <p:nvSpPr>
          <p:cNvPr id="499" name="Google Shape;499;p67"/>
          <p:cNvSpPr/>
          <p:nvPr/>
        </p:nvSpPr>
        <p:spPr>
          <a:xfrm>
            <a:off x="3670226" y="4531300"/>
            <a:ext cx="15246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11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PROCESSES (CORES)</a:t>
            </a:r>
            <a:endParaRPr sz="1100"/>
          </a:p>
        </p:txBody>
      </p:sp>
      <p:pic>
        <p:nvPicPr>
          <p:cNvPr id="500" name="Google Shape;500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525" y="1091250"/>
            <a:ext cx="8744752" cy="340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6" name="Google Shape;506;p68"/>
          <p:cNvPicPr preferRelativeResize="0"/>
          <p:nvPr/>
        </p:nvPicPr>
        <p:blipFill rotWithShape="1">
          <a:blip r:embed="rId3">
            <a:alphaModFix/>
          </a:blip>
          <a:srcRect b="1603" l="1380" r="0" t="0"/>
          <a:stretch/>
        </p:blipFill>
        <p:spPr>
          <a:xfrm>
            <a:off x="458750" y="1190375"/>
            <a:ext cx="8455477" cy="3287838"/>
          </a:xfrm>
          <a:prstGeom prst="rect">
            <a:avLst/>
          </a:prstGeom>
          <a:noFill/>
          <a:ln>
            <a:noFill/>
          </a:ln>
        </p:spPr>
      </p:pic>
      <p:sp>
        <p:nvSpPr>
          <p:cNvPr id="507" name="Google Shape;507;p68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ORCA36 scalability (MN4)</a:t>
            </a:r>
            <a:br>
              <a:rPr lang="es"/>
            </a:br>
            <a:endParaRPr/>
          </a:p>
        </p:txBody>
      </p:sp>
      <p:sp>
        <p:nvSpPr>
          <p:cNvPr id="508" name="Google Shape;508;p68"/>
          <p:cNvSpPr txBox="1"/>
          <p:nvPr>
            <p:ph idx="2" type="body"/>
          </p:nvPr>
        </p:nvSpPr>
        <p:spPr>
          <a:xfrm>
            <a:off x="0" y="740776"/>
            <a:ext cx="91440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</a:pPr>
            <a:r>
              <a:rPr lang="es">
                <a:solidFill>
                  <a:srgbClr val="262626"/>
                </a:solidFill>
              </a:rPr>
              <a:t>ORCA36 scalability – Double precision vs Single precision – Grand challenge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>
              <a:solidFill>
                <a:srgbClr val="262626"/>
              </a:solidFill>
            </a:endParaRPr>
          </a:p>
        </p:txBody>
      </p:sp>
      <p:pic>
        <p:nvPicPr>
          <p:cNvPr descr="https://www.lavanguardia.com/r/GODO/LV/p4/WebSite/2017/06/29/Recortada/img_jfita_20170629-154630_imagenes_lv_otras_fuentes_marenostrum2-kQAI-U423765329335oUF-992x558@LaVanguardia-Web.JPG" id="509" name="Google Shape;509;p6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07388" y="2755523"/>
            <a:ext cx="2889293" cy="1628243"/>
          </a:xfrm>
          <a:prstGeom prst="rect">
            <a:avLst/>
          </a:prstGeom>
          <a:noFill/>
          <a:ln cap="flat" cmpd="sng" w="38100">
            <a:solidFill>
              <a:srgbClr val="262626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https://www.lavanguardia.com/r/GODO/LV/p4/WebSite/2017/06/29/Recortada/img_jfita_20170629-154630_imagenes_lv_otras_fuentes_marenostrum2-kQAI-U423765329335oUF-992x558@LaVanguardia-Web.JPG" id="510" name="Google Shape;510;p68"/>
          <p:cNvPicPr preferRelativeResize="0"/>
          <p:nvPr/>
        </p:nvPicPr>
        <p:blipFill rotWithShape="1">
          <a:blip r:embed="rId5">
            <a:alphaModFix/>
          </a:blip>
          <a:srcRect b="0" l="0" r="29233" t="0"/>
          <a:stretch/>
        </p:blipFill>
        <p:spPr>
          <a:xfrm>
            <a:off x="4307388" y="2755529"/>
            <a:ext cx="2044838" cy="1628236"/>
          </a:xfrm>
          <a:prstGeom prst="rect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11" name="Google Shape;511;p68"/>
          <p:cNvSpPr txBox="1"/>
          <p:nvPr/>
        </p:nvSpPr>
        <p:spPr>
          <a:xfrm>
            <a:off x="6480513" y="2219300"/>
            <a:ext cx="1626000" cy="4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200">
                <a:solidFill>
                  <a:srgbClr val="58A539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71% of MN4</a:t>
            </a:r>
            <a:endParaRPr b="1" sz="2200">
              <a:solidFill>
                <a:srgbClr val="58A539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" name="Google Shape;512;p68"/>
          <p:cNvSpPr/>
          <p:nvPr/>
        </p:nvSpPr>
        <p:spPr>
          <a:xfrm>
            <a:off x="7262157" y="1929988"/>
            <a:ext cx="202500" cy="2784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00A800"/>
          </a:solidFill>
          <a:ln cap="flat" cmpd="sng" w="9525">
            <a:solidFill>
              <a:srgbClr val="58A53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3" name="Google Shape;513;p68"/>
          <p:cNvSpPr/>
          <p:nvPr/>
        </p:nvSpPr>
        <p:spPr>
          <a:xfrm>
            <a:off x="3690800" y="4531300"/>
            <a:ext cx="16260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11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PROCESSES (CORES)</a:t>
            </a:r>
            <a:endParaRPr sz="11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69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ORCA36 scalability (MN4)</a:t>
            </a:r>
            <a:endParaRPr/>
          </a:p>
        </p:txBody>
      </p:sp>
      <p:sp>
        <p:nvSpPr>
          <p:cNvPr id="519" name="Google Shape;519;p69"/>
          <p:cNvSpPr txBox="1"/>
          <p:nvPr>
            <p:ph idx="2" type="body"/>
          </p:nvPr>
        </p:nvSpPr>
        <p:spPr>
          <a:xfrm>
            <a:off x="0" y="740776"/>
            <a:ext cx="91440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</a:pPr>
            <a:r>
              <a:rPr lang="es">
                <a:solidFill>
                  <a:srgbClr val="262626"/>
                </a:solidFill>
              </a:rPr>
              <a:t>ORCA36 scalability - ICE</a:t>
            </a:r>
            <a:endParaRPr/>
          </a:p>
        </p:txBody>
      </p:sp>
      <p:sp>
        <p:nvSpPr>
          <p:cNvPr id="520" name="Google Shape;520;p69"/>
          <p:cNvSpPr/>
          <p:nvPr/>
        </p:nvSpPr>
        <p:spPr>
          <a:xfrm>
            <a:off x="3774226" y="4455100"/>
            <a:ext cx="14967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11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PROCESSES (CORES)</a:t>
            </a:r>
            <a:endParaRPr sz="1100"/>
          </a:p>
        </p:txBody>
      </p:sp>
      <p:pic>
        <p:nvPicPr>
          <p:cNvPr id="521" name="Google Shape;521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1075" y="1167725"/>
            <a:ext cx="8365073" cy="3287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70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ORCA weak scaling (MN4)</a:t>
            </a:r>
            <a:br>
              <a:rPr lang="es"/>
            </a:br>
            <a:endParaRPr/>
          </a:p>
        </p:txBody>
      </p:sp>
      <p:sp>
        <p:nvSpPr>
          <p:cNvPr id="527" name="Google Shape;527;p70"/>
          <p:cNvSpPr txBox="1"/>
          <p:nvPr>
            <p:ph idx="2" type="body"/>
          </p:nvPr>
        </p:nvSpPr>
        <p:spPr>
          <a:xfrm>
            <a:off x="0" y="733322"/>
            <a:ext cx="91440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</a:pPr>
            <a:r>
              <a:rPr lang="es">
                <a:solidFill>
                  <a:srgbClr val="262626"/>
                </a:solidFill>
              </a:rPr>
              <a:t>ORCA2, ORCA025 and ORCA36 scalability. Steps per second per subdomain size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>
              <a:solidFill>
                <a:srgbClr val="262626"/>
              </a:solidFill>
            </a:endParaRPr>
          </a:p>
        </p:txBody>
      </p:sp>
      <p:pic>
        <p:nvPicPr>
          <p:cNvPr id="528" name="Google Shape;528;p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94122"/>
            <a:ext cx="8839201" cy="33051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44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Barcelona Supercomputing Center</a:t>
            </a:r>
            <a:br>
              <a:rPr lang="es"/>
            </a:br>
            <a:r>
              <a:rPr lang="es"/>
              <a:t>Centro Nacional de Supercomputación</a:t>
            </a:r>
            <a:endParaRPr/>
          </a:p>
        </p:txBody>
      </p:sp>
      <p:grpSp>
        <p:nvGrpSpPr>
          <p:cNvPr id="195" name="Google Shape;195;p44"/>
          <p:cNvGrpSpPr/>
          <p:nvPr/>
        </p:nvGrpSpPr>
        <p:grpSpPr>
          <a:xfrm>
            <a:off x="1731638" y="3482541"/>
            <a:ext cx="5792884" cy="1416409"/>
            <a:chOff x="2601540" y="4235038"/>
            <a:chExt cx="7723845" cy="1888545"/>
          </a:xfrm>
        </p:grpSpPr>
        <p:sp>
          <p:nvSpPr>
            <p:cNvPr id="196" name="Google Shape;196;p44"/>
            <p:cNvSpPr/>
            <p:nvPr/>
          </p:nvSpPr>
          <p:spPr>
            <a:xfrm>
              <a:off x="5176785" y="5447543"/>
              <a:ext cx="5148600" cy="4572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9525">
              <a:solidFill>
                <a:srgbClr val="0070C0">
                  <a:alpha val="749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l" dir="2700000" dist="25400">
                <a:srgbClr val="8296B0">
                  <a:alpha val="34900"/>
                </a:srgbClr>
              </a:outerShdw>
            </a:effectLst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44"/>
            <p:cNvSpPr/>
            <p:nvPr/>
          </p:nvSpPr>
          <p:spPr>
            <a:xfrm>
              <a:off x="5176785" y="4903846"/>
              <a:ext cx="5148600" cy="4572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9525">
              <a:solidFill>
                <a:srgbClr val="0070C0">
                  <a:alpha val="749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l" dir="2700000" dist="25400">
                <a:srgbClr val="8296B0">
                  <a:alpha val="34900"/>
                </a:srgbClr>
              </a:outerShdw>
            </a:effectLst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44"/>
            <p:cNvSpPr/>
            <p:nvPr/>
          </p:nvSpPr>
          <p:spPr>
            <a:xfrm>
              <a:off x="5176785" y="4360149"/>
              <a:ext cx="5148600" cy="4572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9525">
              <a:solidFill>
                <a:srgbClr val="0070C0">
                  <a:alpha val="749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l" dir="2700000" dist="25400">
                <a:srgbClr val="8296B0">
                  <a:alpha val="34900"/>
                </a:srgbClr>
              </a:outerShdw>
            </a:effectLst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44"/>
            <p:cNvSpPr txBox="1"/>
            <p:nvPr/>
          </p:nvSpPr>
          <p:spPr>
            <a:xfrm>
              <a:off x="5330156" y="4395583"/>
              <a:ext cx="4079700" cy="172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4125" lIns="0" spcFirstLastPara="1" rIns="0" wrap="square" tIns="24125">
              <a:noAutofit/>
            </a:bodyPr>
            <a:lstStyle/>
            <a:p>
              <a:pPr indent="0" lvl="0" marL="0" marR="0" rtl="0" algn="l">
                <a:lnSpc>
                  <a:spcPct val="1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1100"/>
                <a:buFont typeface="Calibri"/>
                <a:buNone/>
              </a:pPr>
              <a:r>
                <a:rPr b="1" i="0" lang="es" sz="1100" u="none" cap="none" strike="noStrike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Spanish Government</a:t>
              </a:r>
              <a:r>
                <a:rPr b="0" i="0" lang="es" sz="1100" u="none" cap="none" strike="noStrike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                                  </a:t>
              </a:r>
              <a:r>
                <a:rPr b="1" i="0" lang="es" sz="1300" u="none" cap="none" strike="noStrike">
                  <a:solidFill>
                    <a:srgbClr val="004890"/>
                  </a:solidFill>
                  <a:latin typeface="Calibri"/>
                  <a:ea typeface="Calibri"/>
                  <a:cs typeface="Calibri"/>
                  <a:sym typeface="Calibri"/>
                </a:rPr>
                <a:t>60%</a:t>
              </a:r>
              <a:endParaRPr sz="1100"/>
            </a:p>
            <a:p>
              <a:pPr indent="0" lvl="0" marL="0" marR="0" rtl="0" algn="l">
                <a:lnSpc>
                  <a:spcPct val="18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0070C0"/>
                </a:buClr>
                <a:buSzPts val="1100"/>
                <a:buFont typeface="Calibri"/>
                <a:buNone/>
              </a:pPr>
              <a:r>
                <a:rPr b="1" i="0" lang="es" sz="1100" u="none" cap="none" strike="noStrike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Catalan Government    </a:t>
              </a:r>
              <a:r>
                <a:rPr b="0" i="0" lang="es" sz="11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		          	</a:t>
              </a:r>
              <a:r>
                <a:rPr b="1" i="0" lang="es" sz="1300" u="none" cap="none" strike="noStrike">
                  <a:solidFill>
                    <a:srgbClr val="004890"/>
                  </a:solidFill>
                  <a:latin typeface="Calibri"/>
                  <a:ea typeface="Calibri"/>
                  <a:cs typeface="Calibri"/>
                  <a:sym typeface="Calibri"/>
                </a:rPr>
                <a:t>30%</a:t>
              </a:r>
              <a:endParaRPr sz="1100"/>
            </a:p>
            <a:p>
              <a:pPr indent="0" lvl="0" marL="0" marR="0" rtl="0" algn="l">
                <a:lnSpc>
                  <a:spcPct val="18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0070C0"/>
                </a:buClr>
                <a:buSzPts val="1100"/>
                <a:buFont typeface="Calibri"/>
                <a:buNone/>
              </a:pPr>
              <a:r>
                <a:rPr b="1" i="0" lang="es" sz="1100" u="none" cap="none" strike="noStrike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Univ. Politècnica de Catalunya (UPC)      </a:t>
              </a:r>
              <a:r>
                <a:rPr b="1" i="0" lang="es" sz="1400" u="none" cap="none" strike="noStrike">
                  <a:solidFill>
                    <a:srgbClr val="004890"/>
                  </a:solidFill>
                  <a:latin typeface="Calibri"/>
                  <a:ea typeface="Calibri"/>
                  <a:cs typeface="Calibri"/>
                  <a:sym typeface="Calibri"/>
                </a:rPr>
                <a:t>10%</a:t>
              </a:r>
              <a:endParaRPr sz="1100"/>
            </a:p>
          </p:txBody>
        </p:sp>
        <p:pic>
          <p:nvPicPr>
            <p:cNvPr id="200" name="Google Shape;200;p4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061005" y="4461018"/>
              <a:ext cx="1033463" cy="2554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1" name="Google Shape;201;p4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9027412" y="5564154"/>
              <a:ext cx="1056779" cy="23525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2" name="Google Shape;202;p4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035484" y="5022197"/>
              <a:ext cx="1084507" cy="22488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03" name="Google Shape;203;p44"/>
            <p:cNvGrpSpPr/>
            <p:nvPr/>
          </p:nvGrpSpPr>
          <p:grpSpPr>
            <a:xfrm>
              <a:off x="2601540" y="4235038"/>
              <a:ext cx="2505624" cy="1728000"/>
              <a:chOff x="840892" y="4267990"/>
              <a:chExt cx="2505624" cy="1728000"/>
            </a:xfrm>
          </p:grpSpPr>
          <p:sp>
            <p:nvSpPr>
              <p:cNvPr id="204" name="Google Shape;204;p44"/>
              <p:cNvSpPr/>
              <p:nvPr/>
            </p:nvSpPr>
            <p:spPr>
              <a:xfrm>
                <a:off x="2224216" y="4480783"/>
                <a:ext cx="1122300" cy="302400"/>
              </a:xfrm>
              <a:prstGeom prst="rightArrow">
                <a:avLst>
                  <a:gd fmla="val 50000" name="adj1"/>
                  <a:gd fmla="val 69061" name="adj2"/>
                </a:avLst>
              </a:prstGeom>
              <a:solidFill>
                <a:srgbClr val="BDD2E1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" name="Google Shape;205;p44"/>
              <p:cNvSpPr/>
              <p:nvPr/>
            </p:nvSpPr>
            <p:spPr>
              <a:xfrm>
                <a:off x="2224216" y="5016242"/>
                <a:ext cx="1122300" cy="302400"/>
              </a:xfrm>
              <a:prstGeom prst="rightArrow">
                <a:avLst>
                  <a:gd fmla="val 50000" name="adj1"/>
                  <a:gd fmla="val 69061" name="adj2"/>
                </a:avLst>
              </a:prstGeom>
              <a:solidFill>
                <a:srgbClr val="BDD2E1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6" name="Google Shape;206;p44"/>
              <p:cNvSpPr/>
              <p:nvPr/>
            </p:nvSpPr>
            <p:spPr>
              <a:xfrm>
                <a:off x="2224216" y="5568177"/>
                <a:ext cx="1122300" cy="302400"/>
              </a:xfrm>
              <a:prstGeom prst="rightArrow">
                <a:avLst>
                  <a:gd fmla="val 50000" name="adj1"/>
                  <a:gd fmla="val 69061" name="adj2"/>
                </a:avLst>
              </a:prstGeom>
              <a:solidFill>
                <a:srgbClr val="BDD2E1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" name="Google Shape;207;p44"/>
              <p:cNvSpPr/>
              <p:nvPr/>
            </p:nvSpPr>
            <p:spPr>
              <a:xfrm>
                <a:off x="840892" y="4267990"/>
                <a:ext cx="1728000" cy="1728000"/>
              </a:xfrm>
              <a:prstGeom prst="ellipse">
                <a:avLst/>
              </a:prstGeom>
              <a:solidFill>
                <a:srgbClr val="BDD2E1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" name="Google Shape;208;p44"/>
              <p:cNvSpPr/>
              <p:nvPr/>
            </p:nvSpPr>
            <p:spPr>
              <a:xfrm>
                <a:off x="913821" y="4340919"/>
                <a:ext cx="1584000" cy="1584000"/>
              </a:xfrm>
              <a:prstGeom prst="ellipse">
                <a:avLst/>
              </a:prstGeom>
              <a:solidFill>
                <a:srgbClr val="EBF0F5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" name="Google Shape;209;p44"/>
              <p:cNvSpPr txBox="1"/>
              <p:nvPr/>
            </p:nvSpPr>
            <p:spPr>
              <a:xfrm>
                <a:off x="986872" y="4678493"/>
                <a:ext cx="1402800" cy="877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es" sz="1300" u="none" cap="none" strike="noStrike">
                    <a:solidFill>
                      <a:srgbClr val="00489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BSC-CNS is</a:t>
                </a:r>
                <a:endParaRPr sz="1100"/>
              </a:p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es" sz="1300" u="none" cap="none" strike="noStrike">
                    <a:solidFill>
                      <a:srgbClr val="00489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a consortium</a:t>
                </a:r>
                <a:endParaRPr sz="1100"/>
              </a:p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es" sz="1300" u="none" cap="none" strike="noStrike">
                    <a:solidFill>
                      <a:srgbClr val="00489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that includes</a:t>
                </a:r>
                <a:endParaRPr sz="1100"/>
              </a:p>
            </p:txBody>
          </p:sp>
        </p:grpSp>
      </p:grpSp>
      <p:sp>
        <p:nvSpPr>
          <p:cNvPr id="210" name="Google Shape;210;p44"/>
          <p:cNvSpPr txBox="1"/>
          <p:nvPr/>
        </p:nvSpPr>
        <p:spPr>
          <a:xfrm>
            <a:off x="2268243" y="1336619"/>
            <a:ext cx="4389600" cy="2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24125" lIns="0" spcFirstLastPara="1" rIns="0" wrap="square" tIns="24125">
            <a:noAutofit/>
          </a:bodyPr>
          <a:lstStyle/>
          <a:p>
            <a:pPr indent="0" lvl="0" marL="2413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None/>
            </a:pPr>
            <a:r>
              <a:rPr b="1" i="0" lang="es" sz="18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BSC-CNS objectives</a:t>
            </a:r>
            <a:endParaRPr sz="1100"/>
          </a:p>
        </p:txBody>
      </p:sp>
      <p:grpSp>
        <p:nvGrpSpPr>
          <p:cNvPr id="211" name="Google Shape;211;p44"/>
          <p:cNvGrpSpPr/>
          <p:nvPr/>
        </p:nvGrpSpPr>
        <p:grpSpPr>
          <a:xfrm>
            <a:off x="333391" y="1752160"/>
            <a:ext cx="2514476" cy="1523259"/>
            <a:chOff x="444522" y="2336213"/>
            <a:chExt cx="3352634" cy="2031012"/>
          </a:xfrm>
        </p:grpSpPr>
        <p:sp>
          <p:nvSpPr>
            <p:cNvPr id="212" name="Google Shape;212;p44"/>
            <p:cNvSpPr/>
            <p:nvPr/>
          </p:nvSpPr>
          <p:spPr>
            <a:xfrm rot="10800000">
              <a:off x="444522" y="3312425"/>
              <a:ext cx="3348300" cy="1054800"/>
            </a:xfrm>
            <a:prstGeom prst="round2SameRect">
              <a:avLst>
                <a:gd fmla="val 16667" name="adj1"/>
                <a:gd fmla="val 0" name="adj2"/>
              </a:avLst>
            </a:prstGeom>
            <a:gradFill>
              <a:gsLst>
                <a:gs pos="0">
                  <a:srgbClr val="D7E6FA"/>
                </a:gs>
                <a:gs pos="100000">
                  <a:srgbClr val="F2F7FD"/>
                </a:gs>
              </a:gsLst>
              <a:lin ang="5400012" scaled="0"/>
            </a:gradFill>
            <a:ln cap="flat" cmpd="sng" w="9525">
              <a:solidFill>
                <a:srgbClr val="8296B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13;p44"/>
            <p:cNvSpPr txBox="1"/>
            <p:nvPr/>
          </p:nvSpPr>
          <p:spPr>
            <a:xfrm>
              <a:off x="525320" y="3604658"/>
              <a:ext cx="31290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s" sz="13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Supercomputing services</a:t>
              </a:r>
              <a:endParaRPr sz="1100"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s" sz="13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to Spanish and EU researchers</a:t>
              </a:r>
              <a:endParaRPr sz="1100"/>
            </a:p>
          </p:txBody>
        </p:sp>
        <p:sp>
          <p:nvSpPr>
            <p:cNvPr id="214" name="Google Shape;214;p44"/>
            <p:cNvSpPr/>
            <p:nvPr/>
          </p:nvSpPr>
          <p:spPr>
            <a:xfrm>
              <a:off x="449156" y="2336213"/>
              <a:ext cx="3348000" cy="1155600"/>
            </a:xfrm>
            <a:prstGeom prst="round2SameRect">
              <a:avLst>
                <a:gd fmla="val 16667" name="adj1"/>
                <a:gd fmla="val 0" name="adj2"/>
              </a:avLst>
            </a:prstGeom>
            <a:blipFill rotWithShape="1">
              <a:blip r:embed="rId6">
                <a:alphaModFix/>
              </a:blip>
              <a:tile algn="tl" flip="none" tx="-63500" sx="80002" ty="-787400" sy="80002"/>
            </a:blip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5" name="Google Shape;215;p44"/>
          <p:cNvGrpSpPr/>
          <p:nvPr/>
        </p:nvGrpSpPr>
        <p:grpSpPr>
          <a:xfrm>
            <a:off x="3316501" y="1752160"/>
            <a:ext cx="2511000" cy="1522639"/>
            <a:chOff x="4422001" y="2336213"/>
            <a:chExt cx="3348000" cy="2030186"/>
          </a:xfrm>
        </p:grpSpPr>
        <p:sp>
          <p:nvSpPr>
            <p:cNvPr id="216" name="Google Shape;216;p44"/>
            <p:cNvSpPr/>
            <p:nvPr/>
          </p:nvSpPr>
          <p:spPr>
            <a:xfrm rot="10800000">
              <a:off x="4422001" y="3313399"/>
              <a:ext cx="3348000" cy="1053000"/>
            </a:xfrm>
            <a:prstGeom prst="round2SameRect">
              <a:avLst>
                <a:gd fmla="val 16667" name="adj1"/>
                <a:gd fmla="val 0" name="adj2"/>
              </a:avLst>
            </a:prstGeom>
            <a:gradFill>
              <a:gsLst>
                <a:gs pos="0">
                  <a:srgbClr val="D7E6FA"/>
                </a:gs>
                <a:gs pos="100000">
                  <a:srgbClr val="F2F7FD"/>
                </a:gs>
              </a:gsLst>
              <a:lin ang="5400012" scaled="0"/>
            </a:gradFill>
            <a:ln cap="flat" cmpd="sng" w="9525">
              <a:solidFill>
                <a:srgbClr val="8296B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44"/>
            <p:cNvSpPr txBox="1"/>
            <p:nvPr/>
          </p:nvSpPr>
          <p:spPr>
            <a:xfrm>
              <a:off x="4556000" y="3491802"/>
              <a:ext cx="3080100" cy="72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s" sz="13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R&amp;D in Computer, Life, Earth and</a:t>
              </a:r>
              <a:endParaRPr sz="1100"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s" sz="13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Engineering Sciences</a:t>
              </a:r>
              <a:endParaRPr sz="1100"/>
            </a:p>
          </p:txBody>
        </p:sp>
        <p:sp>
          <p:nvSpPr>
            <p:cNvPr id="218" name="Google Shape;218;p44"/>
            <p:cNvSpPr/>
            <p:nvPr/>
          </p:nvSpPr>
          <p:spPr>
            <a:xfrm>
              <a:off x="4422312" y="2336213"/>
              <a:ext cx="3347400" cy="1155600"/>
            </a:xfrm>
            <a:prstGeom prst="round2SameRect">
              <a:avLst>
                <a:gd fmla="val 16667" name="adj1"/>
                <a:gd fmla="val 0" name="adj2"/>
              </a:avLst>
            </a:pr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9" name="Google Shape;219;p44"/>
          <p:cNvGrpSpPr/>
          <p:nvPr/>
        </p:nvGrpSpPr>
        <p:grpSpPr>
          <a:xfrm>
            <a:off x="6293191" y="1751863"/>
            <a:ext cx="2511234" cy="1522937"/>
            <a:chOff x="8390921" y="2335817"/>
            <a:chExt cx="3348312" cy="2030583"/>
          </a:xfrm>
        </p:grpSpPr>
        <p:sp>
          <p:nvSpPr>
            <p:cNvPr id="220" name="Google Shape;220;p44"/>
            <p:cNvSpPr/>
            <p:nvPr/>
          </p:nvSpPr>
          <p:spPr>
            <a:xfrm rot="10800000">
              <a:off x="8391233" y="3313400"/>
              <a:ext cx="3348000" cy="1053000"/>
            </a:xfrm>
            <a:prstGeom prst="round2SameRect">
              <a:avLst>
                <a:gd fmla="val 16667" name="adj1"/>
                <a:gd fmla="val 0" name="adj2"/>
              </a:avLst>
            </a:prstGeom>
            <a:gradFill>
              <a:gsLst>
                <a:gs pos="0">
                  <a:srgbClr val="D7E6FA"/>
                </a:gs>
                <a:gs pos="100000">
                  <a:srgbClr val="F2F7FD"/>
                </a:gs>
              </a:gsLst>
              <a:lin ang="5400012" scaled="0"/>
            </a:gradFill>
            <a:ln cap="flat" cmpd="sng" w="9525">
              <a:solidFill>
                <a:srgbClr val="8296B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44"/>
            <p:cNvSpPr txBox="1"/>
            <p:nvPr/>
          </p:nvSpPr>
          <p:spPr>
            <a:xfrm>
              <a:off x="8501449" y="3604658"/>
              <a:ext cx="30768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300"/>
                <a:buFont typeface="Calibri"/>
                <a:buNone/>
              </a:pPr>
              <a:r>
                <a:rPr b="0" i="0" lang="es" sz="13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PhD programme, technology transfer,  public engagement</a:t>
              </a:r>
              <a:endParaRPr sz="1100"/>
            </a:p>
          </p:txBody>
        </p:sp>
        <p:sp>
          <p:nvSpPr>
            <p:cNvPr id="222" name="Google Shape;222;p44"/>
            <p:cNvSpPr/>
            <p:nvPr/>
          </p:nvSpPr>
          <p:spPr>
            <a:xfrm>
              <a:off x="8390921" y="2335817"/>
              <a:ext cx="3348000" cy="1156500"/>
            </a:xfrm>
            <a:prstGeom prst="round2SameRect">
              <a:avLst>
                <a:gd fmla="val 16667" name="adj1"/>
                <a:gd fmla="val 0" name="adj2"/>
              </a:avLst>
            </a:prstGeom>
            <a:blipFill rotWithShape="1">
              <a:blip r:embed="rId8">
                <a:alphaModFix/>
              </a:blip>
              <a:tile algn="tl" flip="none" tx="-381000" sx="39997" ty="-292100" sy="39997"/>
            </a:blip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71"/>
          <p:cNvSpPr txBox="1"/>
          <p:nvPr>
            <p:ph type="title"/>
          </p:nvPr>
        </p:nvSpPr>
        <p:spPr>
          <a:xfrm>
            <a:off x="452744" y="2271396"/>
            <a:ext cx="82386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ORCA36 Performance analysis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72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Performance analysis</a:t>
            </a:r>
            <a:endParaRPr/>
          </a:p>
        </p:txBody>
      </p:sp>
      <p:sp>
        <p:nvSpPr>
          <p:cNvPr id="539" name="Google Shape;539;p72"/>
          <p:cNvSpPr txBox="1"/>
          <p:nvPr>
            <p:ph idx="1" type="body"/>
          </p:nvPr>
        </p:nvSpPr>
        <p:spPr>
          <a:xfrm>
            <a:off x="452743" y="904594"/>
            <a:ext cx="82386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77800" lvl="0" marL="177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s" sz="1600"/>
              <a:t>Since 1991</a:t>
            </a:r>
            <a:endParaRPr/>
          </a:p>
          <a:p>
            <a:pPr indent="-1778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s" sz="1600"/>
              <a:t>Based on </a:t>
            </a:r>
            <a:r>
              <a:rPr b="1" lang="es" sz="1600">
                <a:solidFill>
                  <a:schemeClr val="dk2"/>
                </a:solidFill>
              </a:rPr>
              <a:t>traces</a:t>
            </a:r>
            <a:endParaRPr/>
          </a:p>
          <a:p>
            <a:pPr indent="-1778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s" sz="1600"/>
              <a:t>Open Source: </a:t>
            </a:r>
            <a:r>
              <a:rPr lang="es" sz="1600" u="sng">
                <a:solidFill>
                  <a:schemeClr val="hlink"/>
                </a:solidFill>
                <a:hlinkClick r:id="rId3"/>
              </a:rPr>
              <a:t>https://tools.bsc.es</a:t>
            </a:r>
            <a:endParaRPr sz="1600">
              <a:solidFill>
                <a:srgbClr val="222A35"/>
              </a:solidFill>
            </a:endParaRPr>
          </a:p>
          <a:p>
            <a:pPr indent="-1778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</a:pPr>
            <a:r>
              <a:rPr b="1" lang="es" sz="1600">
                <a:solidFill>
                  <a:schemeClr val="dk2"/>
                </a:solidFill>
              </a:rPr>
              <a:t>Extrae</a:t>
            </a:r>
            <a:r>
              <a:rPr lang="es" sz="1600">
                <a:solidFill>
                  <a:schemeClr val="dk2"/>
                </a:solidFill>
              </a:rPr>
              <a:t>: </a:t>
            </a:r>
            <a:r>
              <a:rPr lang="es" sz="1600"/>
              <a:t>Package that generates Paraver trace-files for a post-mortem analysis</a:t>
            </a:r>
            <a:endParaRPr/>
          </a:p>
          <a:p>
            <a:pPr indent="-1778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</a:pPr>
            <a:r>
              <a:rPr b="1" lang="es" sz="1600">
                <a:solidFill>
                  <a:schemeClr val="dk2"/>
                </a:solidFill>
              </a:rPr>
              <a:t>Paraver</a:t>
            </a:r>
            <a:r>
              <a:rPr lang="es" sz="1600">
                <a:solidFill>
                  <a:schemeClr val="dk2"/>
                </a:solidFill>
              </a:rPr>
              <a:t>: </a:t>
            </a:r>
            <a:r>
              <a:rPr lang="es" sz="1600"/>
              <a:t>Trace visualization and analysis browser</a:t>
            </a:r>
            <a:endParaRPr/>
          </a:p>
          <a:p>
            <a:pPr indent="-1778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</a:pPr>
            <a:r>
              <a:rPr b="1" lang="es" sz="1600">
                <a:solidFill>
                  <a:schemeClr val="dk2"/>
                </a:solidFill>
              </a:rPr>
              <a:t>Dimemas</a:t>
            </a:r>
            <a:r>
              <a:rPr lang="es" sz="1600">
                <a:solidFill>
                  <a:schemeClr val="dk2"/>
                </a:solidFill>
              </a:rPr>
              <a:t>: </a:t>
            </a:r>
            <a:r>
              <a:rPr lang="es" sz="1600"/>
              <a:t>Message passing simulator</a:t>
            </a:r>
            <a:endParaRPr/>
          </a:p>
          <a:p>
            <a:pPr indent="-762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t/>
            </a:r>
            <a:endParaRPr/>
          </a:p>
        </p:txBody>
      </p:sp>
      <p:pic>
        <p:nvPicPr>
          <p:cNvPr id="540" name="Google Shape;540;p72"/>
          <p:cNvPicPr preferRelativeResize="0"/>
          <p:nvPr/>
        </p:nvPicPr>
        <p:blipFill rotWithShape="1">
          <a:blip r:embed="rId4">
            <a:alphaModFix/>
          </a:blip>
          <a:srcRect b="10201" l="0" r="0" t="0"/>
          <a:stretch/>
        </p:blipFill>
        <p:spPr>
          <a:xfrm>
            <a:off x="2273575" y="2898941"/>
            <a:ext cx="5832649" cy="1944216"/>
          </a:xfrm>
          <a:prstGeom prst="rect">
            <a:avLst/>
          </a:prstGeom>
          <a:noFill/>
          <a:ln>
            <a:noFill/>
          </a:ln>
        </p:spPr>
      </p:pic>
      <p:sp>
        <p:nvSpPr>
          <p:cNvPr id="541" name="Google Shape;541;p72"/>
          <p:cNvSpPr/>
          <p:nvPr/>
        </p:nvSpPr>
        <p:spPr>
          <a:xfrm>
            <a:off x="107504" y="85674"/>
            <a:ext cx="1440300" cy="4356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73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ORCA36 scalability</a:t>
            </a:r>
            <a:endParaRPr/>
          </a:p>
        </p:txBody>
      </p:sp>
      <p:sp>
        <p:nvSpPr>
          <p:cNvPr id="547" name="Google Shape;547;p73"/>
          <p:cNvSpPr txBox="1"/>
          <p:nvPr>
            <p:ph idx="2" type="body"/>
          </p:nvPr>
        </p:nvSpPr>
        <p:spPr>
          <a:xfrm>
            <a:off x="0" y="792956"/>
            <a:ext cx="91440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s"/>
              <a:t>Model factors explaining scalability on 16, 32 and 64 nodes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548" name="Google Shape;548;p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5550" y="1276425"/>
            <a:ext cx="7139373" cy="3269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74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ORCA36 instructions breakdown</a:t>
            </a:r>
            <a:endParaRPr/>
          </a:p>
        </p:txBody>
      </p:sp>
      <p:pic>
        <p:nvPicPr>
          <p:cNvPr id="555" name="Google Shape;555;p74"/>
          <p:cNvPicPr preferRelativeResize="0"/>
          <p:nvPr/>
        </p:nvPicPr>
        <p:blipFill rotWithShape="1">
          <a:blip r:embed="rId3">
            <a:alphaModFix/>
          </a:blip>
          <a:srcRect b="1468" l="1234" r="0" t="0"/>
          <a:stretch/>
        </p:blipFill>
        <p:spPr>
          <a:xfrm>
            <a:off x="1175575" y="880050"/>
            <a:ext cx="6649850" cy="3603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75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ORCA36 IPC per function</a:t>
            </a:r>
            <a:endParaRPr/>
          </a:p>
        </p:txBody>
      </p:sp>
      <p:pic>
        <p:nvPicPr>
          <p:cNvPr id="562" name="Google Shape;562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09425" y="966150"/>
            <a:ext cx="6575324" cy="3531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76"/>
          <p:cNvSpPr txBox="1"/>
          <p:nvPr>
            <p:ph type="title"/>
          </p:nvPr>
        </p:nvSpPr>
        <p:spPr>
          <a:xfrm>
            <a:off x="452744" y="2271396"/>
            <a:ext cx="82386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NEMO4 time vs cost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77"/>
          <p:cNvSpPr/>
          <p:nvPr/>
        </p:nvSpPr>
        <p:spPr>
          <a:xfrm>
            <a:off x="119269" y="3906079"/>
            <a:ext cx="1550400" cy="12075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74" name="Google Shape;574;p77"/>
          <p:cNvPicPr preferRelativeResize="0"/>
          <p:nvPr/>
        </p:nvPicPr>
        <p:blipFill rotWithShape="1">
          <a:blip r:embed="rId3">
            <a:alphaModFix/>
          </a:blip>
          <a:srcRect b="0" l="0" r="0" t="1215"/>
          <a:stretch/>
        </p:blipFill>
        <p:spPr>
          <a:xfrm>
            <a:off x="405883" y="792760"/>
            <a:ext cx="7922601" cy="4350740"/>
          </a:xfrm>
          <a:prstGeom prst="rect">
            <a:avLst/>
          </a:prstGeom>
          <a:noFill/>
          <a:ln>
            <a:noFill/>
          </a:ln>
        </p:spPr>
      </p:pic>
      <p:sp>
        <p:nvSpPr>
          <p:cNvPr id="575" name="Google Shape;575;p77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NEMO4 time vs. cost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78"/>
          <p:cNvSpPr/>
          <p:nvPr/>
        </p:nvSpPr>
        <p:spPr>
          <a:xfrm>
            <a:off x="119269" y="3906079"/>
            <a:ext cx="1550400" cy="12075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82" name="Google Shape;582;p78"/>
          <p:cNvPicPr preferRelativeResize="0"/>
          <p:nvPr/>
        </p:nvPicPr>
        <p:blipFill rotWithShape="1">
          <a:blip r:embed="rId3">
            <a:alphaModFix/>
          </a:blip>
          <a:srcRect b="8630" l="0" r="0" t="3657"/>
          <a:stretch/>
        </p:blipFill>
        <p:spPr>
          <a:xfrm>
            <a:off x="758675" y="1104650"/>
            <a:ext cx="7349999" cy="3815924"/>
          </a:xfrm>
          <a:prstGeom prst="rect">
            <a:avLst/>
          </a:prstGeom>
          <a:noFill/>
          <a:ln>
            <a:noFill/>
          </a:ln>
        </p:spPr>
      </p:pic>
      <p:sp>
        <p:nvSpPr>
          <p:cNvPr id="583" name="Google Shape;583;p78"/>
          <p:cNvSpPr txBox="1"/>
          <p:nvPr/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b="1" lang="es" sz="300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NEMO4 time vs. cost</a:t>
            </a:r>
            <a:endParaRPr b="1" sz="3000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78"/>
          <p:cNvSpPr txBox="1"/>
          <p:nvPr>
            <p:ph idx="4294967295" type="body"/>
          </p:nvPr>
        </p:nvSpPr>
        <p:spPr>
          <a:xfrm>
            <a:off x="0" y="792956"/>
            <a:ext cx="91440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es"/>
              <a:t>ORCA 025</a:t>
            </a:r>
            <a:endParaRPr b="1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79"/>
          <p:cNvSpPr/>
          <p:nvPr/>
        </p:nvSpPr>
        <p:spPr>
          <a:xfrm>
            <a:off x="119269" y="3913533"/>
            <a:ext cx="1550400" cy="12075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91" name="Google Shape;591;p79"/>
          <p:cNvPicPr preferRelativeResize="0"/>
          <p:nvPr/>
        </p:nvPicPr>
        <p:blipFill rotWithShape="1">
          <a:blip r:embed="rId3">
            <a:alphaModFix/>
          </a:blip>
          <a:srcRect b="2638" l="0" r="0" t="4450"/>
          <a:stretch/>
        </p:blipFill>
        <p:spPr>
          <a:xfrm>
            <a:off x="745425" y="1112100"/>
            <a:ext cx="7379824" cy="3920200"/>
          </a:xfrm>
          <a:prstGeom prst="rect">
            <a:avLst/>
          </a:prstGeom>
          <a:noFill/>
          <a:ln>
            <a:noFill/>
          </a:ln>
        </p:spPr>
      </p:pic>
      <p:sp>
        <p:nvSpPr>
          <p:cNvPr id="592" name="Google Shape;592;p79"/>
          <p:cNvSpPr txBox="1"/>
          <p:nvPr/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b="1" lang="es" sz="300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NEMO4 time vs cost</a:t>
            </a:r>
            <a:endParaRPr b="1" sz="3000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3" name="Google Shape;593;p79"/>
          <p:cNvSpPr txBox="1"/>
          <p:nvPr>
            <p:ph idx="4294967295" type="body"/>
          </p:nvPr>
        </p:nvSpPr>
        <p:spPr>
          <a:xfrm>
            <a:off x="0" y="792956"/>
            <a:ext cx="91440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es"/>
              <a:t>ORCA 36</a:t>
            </a:r>
            <a:endParaRPr b="1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80"/>
          <p:cNvSpPr/>
          <p:nvPr/>
        </p:nvSpPr>
        <p:spPr>
          <a:xfrm>
            <a:off x="1562624" y="163351"/>
            <a:ext cx="6028800" cy="62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6975" lIns="65925" spcFirstLastPara="1" rIns="65925" wrap="square" tIns="669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60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Conclusions</a:t>
            </a:r>
            <a:endParaRPr sz="2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0" name="Google Shape;600;p80"/>
          <p:cNvSpPr/>
          <p:nvPr/>
        </p:nvSpPr>
        <p:spPr>
          <a:xfrm>
            <a:off x="349136" y="911251"/>
            <a:ext cx="8254500" cy="36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66975" lIns="65925" spcFirstLastPara="1" rIns="65925" wrap="square" tIns="66975">
            <a:noAutofit/>
          </a:bodyPr>
          <a:lstStyle/>
          <a:p>
            <a:pPr indent="-266700" lvl="0" marL="3302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alibri"/>
              <a:buChar char="•"/>
            </a:pPr>
            <a:r>
              <a:rPr b="1" lang="es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NEMO scalability </a:t>
            </a:r>
            <a:r>
              <a:rPr lang="es" sz="16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is good when maintaining subdomain size over 15x15. Max. throughput achieved at 10x10. With </a:t>
            </a:r>
            <a:r>
              <a:rPr b="1" lang="es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very large </a:t>
            </a:r>
            <a:r>
              <a:rPr lang="es" sz="16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configurations (and many more PE’s) this may not be true.</a:t>
            </a:r>
            <a:endParaRPr sz="16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66700" lvl="0" marL="330200" marR="0" rtl="0" algn="just">
              <a:lnSpc>
                <a:spcPct val="20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alibri"/>
              <a:buChar char="•"/>
            </a:pPr>
            <a:r>
              <a:rPr b="1" lang="es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Using mixed precision</a:t>
            </a:r>
            <a:r>
              <a:rPr lang="es" sz="16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in NEMO may allow to achieve </a:t>
            </a:r>
            <a:r>
              <a:rPr b="1" lang="es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1SYPD</a:t>
            </a:r>
            <a:r>
              <a:rPr lang="es" sz="16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with 3km global resolution on current architectures. Up to </a:t>
            </a:r>
            <a:r>
              <a:rPr b="1" lang="es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x1.9 speedup </a:t>
            </a:r>
            <a:r>
              <a:rPr lang="es" sz="16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on memory bandwidth bound configurations.</a:t>
            </a:r>
            <a:endParaRPr sz="16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66700" lvl="0" marL="330200" marR="0" rtl="0" algn="just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alibri"/>
              <a:buChar char="•"/>
            </a:pPr>
            <a:r>
              <a:rPr lang="es" sz="16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NEMO </a:t>
            </a:r>
            <a:r>
              <a:rPr b="1" lang="es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memory usage </a:t>
            </a:r>
            <a:r>
              <a:rPr lang="es" sz="16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is not scaling: </a:t>
            </a:r>
            <a:r>
              <a:rPr b="1" lang="es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online interpolations</a:t>
            </a:r>
            <a:r>
              <a:rPr lang="es" sz="16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in ORCA36 make impossible to run the model on standard nodes. </a:t>
            </a:r>
            <a:endParaRPr sz="16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66700" lvl="0" marL="330200" marR="0" rtl="0" algn="just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alibri"/>
              <a:buChar char="•"/>
            </a:pPr>
            <a:r>
              <a:rPr b="1" lang="es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Data is an issue: </a:t>
            </a:r>
            <a:r>
              <a:rPr lang="es" sz="16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restarts of ~1Tb size.</a:t>
            </a:r>
            <a:endParaRPr b="1" sz="16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6731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6731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6731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6731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6731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5304" y="-489048"/>
            <a:ext cx="9194609" cy="6121599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45"/>
          <p:cNvSpPr/>
          <p:nvPr/>
        </p:nvSpPr>
        <p:spPr>
          <a:xfrm>
            <a:off x="2255108" y="964750"/>
            <a:ext cx="4633800" cy="216000"/>
          </a:xfrm>
          <a:prstGeom prst="rect">
            <a:avLst/>
          </a:prstGeom>
          <a:solidFill>
            <a:srgbClr val="1E4E79">
              <a:alpha val="749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45"/>
          <p:cNvSpPr/>
          <p:nvPr/>
        </p:nvSpPr>
        <p:spPr>
          <a:xfrm>
            <a:off x="2255108" y="624016"/>
            <a:ext cx="4633800" cy="324000"/>
          </a:xfrm>
          <a:prstGeom prst="rect">
            <a:avLst/>
          </a:prstGeom>
          <a:solidFill>
            <a:srgbClr val="0070C0">
              <a:alpha val="6667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45"/>
          <p:cNvSpPr/>
          <p:nvPr/>
        </p:nvSpPr>
        <p:spPr>
          <a:xfrm>
            <a:off x="2255108" y="1204807"/>
            <a:ext cx="4633800" cy="216000"/>
          </a:xfrm>
          <a:prstGeom prst="rect">
            <a:avLst/>
          </a:prstGeom>
          <a:solidFill>
            <a:srgbClr val="1E4E79">
              <a:alpha val="749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45"/>
          <p:cNvSpPr/>
          <p:nvPr/>
        </p:nvSpPr>
        <p:spPr>
          <a:xfrm>
            <a:off x="2255108" y="1438079"/>
            <a:ext cx="4633800" cy="216000"/>
          </a:xfrm>
          <a:prstGeom prst="rect">
            <a:avLst/>
          </a:prstGeom>
          <a:solidFill>
            <a:srgbClr val="1E4E79">
              <a:alpha val="749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45"/>
          <p:cNvSpPr/>
          <p:nvPr/>
        </p:nvSpPr>
        <p:spPr>
          <a:xfrm>
            <a:off x="2255108" y="1678136"/>
            <a:ext cx="4633800" cy="216000"/>
          </a:xfrm>
          <a:prstGeom prst="rect">
            <a:avLst/>
          </a:prstGeom>
          <a:solidFill>
            <a:srgbClr val="1E4E79">
              <a:alpha val="749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45"/>
          <p:cNvSpPr txBox="1"/>
          <p:nvPr/>
        </p:nvSpPr>
        <p:spPr>
          <a:xfrm>
            <a:off x="2254975" y="215325"/>
            <a:ext cx="4633800" cy="17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Calibri"/>
              <a:buNone/>
            </a:pPr>
            <a:r>
              <a:rPr b="1" i="0" lang="es" sz="2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MareNostrum 4</a:t>
            </a:r>
            <a:endParaRPr sz="1100"/>
          </a:p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alibri"/>
              <a:buNone/>
            </a:pPr>
            <a:r>
              <a:rPr b="0" i="0" lang="es" sz="1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Total peak performance: </a:t>
            </a:r>
            <a:r>
              <a:rPr b="1" i="0" lang="es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13,7 </a:t>
            </a:r>
            <a:r>
              <a:rPr b="0" i="0" lang="es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Pflops</a:t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1" i="0" lang="e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General Purpose Cluster: 	11.15 Pflops		(1.07.2017)</a:t>
            </a:r>
            <a:endParaRPr sz="1100"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1" i="0" lang="e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CTE1-P9+Volta: 			1.57 Pflops 		(1.03.2018)</a:t>
            </a:r>
            <a:endParaRPr sz="1100"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CTE2-AMD: 				0.52 Pflops 		(</a:t>
            </a:r>
            <a:r>
              <a:rPr b="1" lang="es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2020</a:t>
            </a:r>
            <a:r>
              <a:rPr b="1" i="0" lang="e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100"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CTE3-Arm V8: 			0.5 Pflops		(</a:t>
            </a:r>
            <a:r>
              <a:rPr b="1" lang="es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2020</a:t>
            </a:r>
            <a:r>
              <a:rPr b="1" i="0" lang="e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100"/>
          </a:p>
        </p:txBody>
      </p:sp>
      <p:grpSp>
        <p:nvGrpSpPr>
          <p:cNvPr id="234" name="Google Shape;234;p45"/>
          <p:cNvGrpSpPr/>
          <p:nvPr/>
        </p:nvGrpSpPr>
        <p:grpSpPr>
          <a:xfrm>
            <a:off x="106449" y="4213803"/>
            <a:ext cx="1915845" cy="956879"/>
            <a:chOff x="171680" y="5494638"/>
            <a:chExt cx="2022000" cy="1389600"/>
          </a:xfrm>
        </p:grpSpPr>
        <p:sp>
          <p:nvSpPr>
            <p:cNvPr id="235" name="Google Shape;235;p45"/>
            <p:cNvSpPr/>
            <p:nvPr/>
          </p:nvSpPr>
          <p:spPr>
            <a:xfrm>
              <a:off x="171680" y="5494638"/>
              <a:ext cx="2022000" cy="1389600"/>
            </a:xfrm>
            <a:prstGeom prst="round2SameRect">
              <a:avLst>
                <a:gd fmla="val 19174" name="adj1"/>
                <a:gd fmla="val 0" name="adj2"/>
              </a:avLst>
            </a:prstGeom>
            <a:solidFill>
              <a:srgbClr val="1F3864">
                <a:alpha val="91760"/>
              </a:srgbClr>
            </a:solidFill>
            <a:ln cap="flat" cmpd="sng" w="12700">
              <a:solidFill>
                <a:srgbClr val="42719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540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s" sz="13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MareNostrum 1</a:t>
              </a:r>
              <a:endParaRPr sz="1100"/>
            </a:p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s" sz="1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b="1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2004 – 42,3 Tflops</a:t>
              </a:r>
              <a:endParaRPr b="1" i="0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r>
                <a:rPr b="0" baseline="30000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st</a:t>
              </a:r>
              <a:r>
                <a:rPr b="0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Europe / 4</a:t>
              </a:r>
              <a:r>
                <a:rPr b="0" baseline="30000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th</a:t>
              </a:r>
              <a:r>
                <a:rPr b="0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World</a:t>
              </a:r>
              <a:endParaRPr sz="1100"/>
            </a:p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New technologies </a:t>
              </a:r>
              <a:endParaRPr sz="1100"/>
            </a:p>
          </p:txBody>
        </p:sp>
        <p:cxnSp>
          <p:nvCxnSpPr>
            <p:cNvPr id="236" name="Google Shape;236;p45"/>
            <p:cNvCxnSpPr/>
            <p:nvPr/>
          </p:nvCxnSpPr>
          <p:spPr>
            <a:xfrm>
              <a:off x="1919416" y="6056915"/>
              <a:ext cx="274200" cy="0"/>
            </a:xfrm>
            <a:prstGeom prst="straightConnector1">
              <a:avLst/>
            </a:prstGeom>
            <a:solidFill>
              <a:srgbClr val="1F3864">
                <a:alpha val="94900"/>
              </a:srgbClr>
            </a:solidFill>
            <a:ln cap="rnd" cmpd="sng" w="19050">
              <a:solidFill>
                <a:srgbClr val="00B0F0">
                  <a:alpha val="74900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37" name="Google Shape;237;p45"/>
            <p:cNvCxnSpPr/>
            <p:nvPr/>
          </p:nvCxnSpPr>
          <p:spPr>
            <a:xfrm>
              <a:off x="179918" y="6056915"/>
              <a:ext cx="274200" cy="0"/>
            </a:xfrm>
            <a:prstGeom prst="straightConnector1">
              <a:avLst/>
            </a:prstGeom>
            <a:solidFill>
              <a:srgbClr val="1F3864">
                <a:alpha val="94900"/>
              </a:srgbClr>
            </a:solidFill>
            <a:ln cap="rnd" cmpd="sng" w="19050">
              <a:solidFill>
                <a:srgbClr val="00B0F0">
                  <a:alpha val="74900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238" name="Google Shape;238;p45"/>
          <p:cNvGrpSpPr/>
          <p:nvPr/>
        </p:nvGrpSpPr>
        <p:grpSpPr>
          <a:xfrm>
            <a:off x="2409122" y="4213803"/>
            <a:ext cx="1915845" cy="956879"/>
            <a:chOff x="2402812" y="5494638"/>
            <a:chExt cx="2022000" cy="1389600"/>
          </a:xfrm>
        </p:grpSpPr>
        <p:sp>
          <p:nvSpPr>
            <p:cNvPr id="239" name="Google Shape;239;p45"/>
            <p:cNvSpPr/>
            <p:nvPr/>
          </p:nvSpPr>
          <p:spPr>
            <a:xfrm>
              <a:off x="2402812" y="5494638"/>
              <a:ext cx="2022000" cy="1389600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1F3864">
                <a:alpha val="91760"/>
              </a:srgbClr>
            </a:solidFill>
            <a:ln cap="flat" cmpd="sng" w="12700">
              <a:solidFill>
                <a:srgbClr val="42719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540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s" sz="13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MareNostrum 2</a:t>
              </a:r>
              <a:endParaRPr sz="1100"/>
            </a:p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2006 – 94,2 Tflops</a:t>
              </a:r>
              <a:endParaRPr b="1" i="0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r>
                <a:rPr b="0" baseline="30000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st</a:t>
              </a:r>
              <a:r>
                <a:rPr b="0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Europe / 5</a:t>
              </a:r>
              <a:r>
                <a:rPr b="0" baseline="30000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th</a:t>
              </a:r>
              <a:r>
                <a:rPr b="0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World</a:t>
              </a:r>
              <a:endParaRPr sz="1100"/>
            </a:p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New technologies</a:t>
              </a:r>
              <a:endParaRPr sz="1100"/>
            </a:p>
          </p:txBody>
        </p:sp>
        <p:cxnSp>
          <p:nvCxnSpPr>
            <p:cNvPr id="240" name="Google Shape;240;p45"/>
            <p:cNvCxnSpPr/>
            <p:nvPr/>
          </p:nvCxnSpPr>
          <p:spPr>
            <a:xfrm>
              <a:off x="4142310" y="6032201"/>
              <a:ext cx="274200" cy="0"/>
            </a:xfrm>
            <a:prstGeom prst="straightConnector1">
              <a:avLst/>
            </a:prstGeom>
            <a:solidFill>
              <a:srgbClr val="1F3864">
                <a:alpha val="94900"/>
              </a:srgbClr>
            </a:solidFill>
            <a:ln cap="rnd" cmpd="sng" w="19050">
              <a:solidFill>
                <a:srgbClr val="00B0F0">
                  <a:alpha val="74900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41" name="Google Shape;241;p45"/>
            <p:cNvCxnSpPr/>
            <p:nvPr/>
          </p:nvCxnSpPr>
          <p:spPr>
            <a:xfrm>
              <a:off x="2411050" y="6032201"/>
              <a:ext cx="274200" cy="0"/>
            </a:xfrm>
            <a:prstGeom prst="straightConnector1">
              <a:avLst/>
            </a:prstGeom>
            <a:solidFill>
              <a:srgbClr val="1F3864">
                <a:alpha val="94900"/>
              </a:srgbClr>
            </a:solidFill>
            <a:ln cap="rnd" cmpd="sng" w="19050">
              <a:solidFill>
                <a:srgbClr val="00B0F0">
                  <a:alpha val="74900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242" name="Google Shape;242;p45"/>
          <p:cNvGrpSpPr/>
          <p:nvPr/>
        </p:nvGrpSpPr>
        <p:grpSpPr>
          <a:xfrm>
            <a:off x="4711797" y="4213803"/>
            <a:ext cx="1982928" cy="956879"/>
            <a:chOff x="4666899" y="5494638"/>
            <a:chExt cx="2092800" cy="1389600"/>
          </a:xfrm>
        </p:grpSpPr>
        <p:sp>
          <p:nvSpPr>
            <p:cNvPr id="243" name="Google Shape;243;p45"/>
            <p:cNvSpPr/>
            <p:nvPr/>
          </p:nvSpPr>
          <p:spPr>
            <a:xfrm>
              <a:off x="4666899" y="5494638"/>
              <a:ext cx="2092800" cy="1389600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1F3864">
                <a:alpha val="91760"/>
              </a:srgbClr>
            </a:solidFill>
            <a:ln cap="flat" cmpd="sng" w="12700">
              <a:solidFill>
                <a:srgbClr val="42719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540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s" sz="13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MareNostrum 3</a:t>
              </a:r>
              <a:endParaRPr sz="1100"/>
            </a:p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2012 – 1,1 Pflops</a:t>
              </a:r>
              <a:endParaRPr b="1" i="0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12</a:t>
              </a:r>
              <a:r>
                <a:rPr b="0" baseline="30000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th</a:t>
              </a:r>
              <a:r>
                <a:rPr b="0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Europe / 36</a:t>
              </a:r>
              <a:r>
                <a:rPr b="0" baseline="30000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th</a:t>
              </a:r>
              <a:r>
                <a:rPr b="0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World</a:t>
              </a:r>
              <a:endParaRPr sz="1100"/>
            </a:p>
          </p:txBody>
        </p:sp>
        <p:cxnSp>
          <p:nvCxnSpPr>
            <p:cNvPr id="244" name="Google Shape;244;p45"/>
            <p:cNvCxnSpPr/>
            <p:nvPr/>
          </p:nvCxnSpPr>
          <p:spPr>
            <a:xfrm>
              <a:off x="6441989" y="6038424"/>
              <a:ext cx="309900" cy="0"/>
            </a:xfrm>
            <a:prstGeom prst="straightConnector1">
              <a:avLst/>
            </a:prstGeom>
            <a:solidFill>
              <a:srgbClr val="1F3864">
                <a:alpha val="94900"/>
              </a:srgbClr>
            </a:solidFill>
            <a:ln cap="rnd" cmpd="sng" w="19050">
              <a:solidFill>
                <a:srgbClr val="00B0F0">
                  <a:alpha val="74900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45" name="Google Shape;245;p45"/>
            <p:cNvCxnSpPr/>
            <p:nvPr/>
          </p:nvCxnSpPr>
          <p:spPr>
            <a:xfrm>
              <a:off x="4680575" y="6030186"/>
              <a:ext cx="369300" cy="0"/>
            </a:xfrm>
            <a:prstGeom prst="straightConnector1">
              <a:avLst/>
            </a:prstGeom>
            <a:solidFill>
              <a:srgbClr val="1F3864">
                <a:alpha val="94900"/>
              </a:srgbClr>
            </a:solidFill>
            <a:ln cap="rnd" cmpd="sng" w="19050">
              <a:solidFill>
                <a:srgbClr val="00B0F0">
                  <a:alpha val="74900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246" name="Google Shape;246;p45"/>
          <p:cNvGrpSpPr/>
          <p:nvPr/>
        </p:nvGrpSpPr>
        <p:grpSpPr>
          <a:xfrm>
            <a:off x="7081504" y="4213803"/>
            <a:ext cx="1915845" cy="956879"/>
            <a:chOff x="6949062" y="5494638"/>
            <a:chExt cx="2022000" cy="1389600"/>
          </a:xfrm>
        </p:grpSpPr>
        <p:sp>
          <p:nvSpPr>
            <p:cNvPr id="247" name="Google Shape;247;p45"/>
            <p:cNvSpPr/>
            <p:nvPr/>
          </p:nvSpPr>
          <p:spPr>
            <a:xfrm>
              <a:off x="6949062" y="5494638"/>
              <a:ext cx="2022000" cy="1389600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1F3864">
                <a:alpha val="91760"/>
              </a:srgbClr>
            </a:solidFill>
            <a:ln cap="flat" cmpd="sng" w="12700">
              <a:solidFill>
                <a:srgbClr val="42719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540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s" sz="13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MareNostrum 4</a:t>
              </a:r>
              <a:endParaRPr sz="1100"/>
            </a:p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2017 – 11,1 Pflops</a:t>
              </a:r>
              <a:endParaRPr b="1" i="0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r>
                <a:rPr b="0" baseline="30000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nd</a:t>
              </a:r>
              <a:r>
                <a:rPr b="0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Europe / 13</a:t>
              </a:r>
              <a:r>
                <a:rPr b="0" baseline="30000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th</a:t>
              </a:r>
              <a:r>
                <a:rPr b="0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World</a:t>
              </a:r>
              <a:endParaRPr sz="1100"/>
            </a:p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New technologies</a:t>
              </a:r>
              <a:endParaRPr sz="1100"/>
            </a:p>
          </p:txBody>
        </p:sp>
        <p:cxnSp>
          <p:nvCxnSpPr>
            <p:cNvPr id="248" name="Google Shape;248;p45"/>
            <p:cNvCxnSpPr/>
            <p:nvPr/>
          </p:nvCxnSpPr>
          <p:spPr>
            <a:xfrm>
              <a:off x="8693717" y="6030186"/>
              <a:ext cx="274200" cy="0"/>
            </a:xfrm>
            <a:prstGeom prst="straightConnector1">
              <a:avLst/>
            </a:prstGeom>
            <a:solidFill>
              <a:srgbClr val="1F3864">
                <a:alpha val="94900"/>
              </a:srgbClr>
            </a:solidFill>
            <a:ln cap="rnd" cmpd="sng" w="19050">
              <a:solidFill>
                <a:srgbClr val="00B0F0">
                  <a:alpha val="74900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49" name="Google Shape;249;p45"/>
            <p:cNvCxnSpPr/>
            <p:nvPr/>
          </p:nvCxnSpPr>
          <p:spPr>
            <a:xfrm>
              <a:off x="6962457" y="6030186"/>
              <a:ext cx="274200" cy="0"/>
            </a:xfrm>
            <a:prstGeom prst="straightConnector1">
              <a:avLst/>
            </a:prstGeom>
            <a:solidFill>
              <a:srgbClr val="1F3864">
                <a:alpha val="94900"/>
              </a:srgbClr>
            </a:solidFill>
            <a:ln cap="rnd" cmpd="sng" w="19050">
              <a:solidFill>
                <a:srgbClr val="00B0F0">
                  <a:alpha val="74900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250" name="Google Shape;250;p45"/>
          <p:cNvSpPr/>
          <p:nvPr/>
        </p:nvSpPr>
        <p:spPr>
          <a:xfrm>
            <a:off x="0" y="1738592"/>
            <a:ext cx="9163200" cy="1620000"/>
          </a:xfrm>
          <a:prstGeom prst="rect">
            <a:avLst/>
          </a:prstGeom>
          <a:gradFill>
            <a:gsLst>
              <a:gs pos="0">
                <a:srgbClr val="FFFFFF">
                  <a:alpha val="14901"/>
                </a:srgbClr>
              </a:gs>
              <a:gs pos="35000">
                <a:srgbClr val="FFFFFF">
                  <a:alpha val="49803"/>
                </a:srgbClr>
              </a:gs>
              <a:gs pos="65000">
                <a:srgbClr val="FFFFFF">
                  <a:alpha val="49803"/>
                </a:srgbClr>
              </a:gs>
              <a:gs pos="100000">
                <a:srgbClr val="FFFFFF">
                  <a:alpha val="14901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51" name="Google Shape;251;p45"/>
          <p:cNvGrpSpPr/>
          <p:nvPr/>
        </p:nvGrpSpPr>
        <p:grpSpPr>
          <a:xfrm>
            <a:off x="741044" y="2131241"/>
            <a:ext cx="1619957" cy="1036853"/>
            <a:chOff x="-145830" y="2461328"/>
            <a:chExt cx="2376000" cy="1520758"/>
          </a:xfrm>
        </p:grpSpPr>
        <p:sp>
          <p:nvSpPr>
            <p:cNvPr id="252" name="Google Shape;252;p45"/>
            <p:cNvSpPr/>
            <p:nvPr/>
          </p:nvSpPr>
          <p:spPr>
            <a:xfrm>
              <a:off x="-12122" y="2461328"/>
              <a:ext cx="2112000" cy="1301100"/>
            </a:xfrm>
            <a:prstGeom prst="ellipse">
              <a:avLst/>
            </a:prstGeom>
            <a:solidFill>
              <a:srgbClr val="20386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53" name="Google Shape;253;p4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03537" y="2717848"/>
              <a:ext cx="1262857" cy="785455"/>
            </a:xfrm>
            <a:prstGeom prst="rect">
              <a:avLst/>
            </a:prstGeom>
            <a:noFill/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</p:pic>
        <p:sp>
          <p:nvSpPr>
            <p:cNvPr id="254" name="Google Shape;254;p45"/>
            <p:cNvSpPr/>
            <p:nvPr/>
          </p:nvSpPr>
          <p:spPr>
            <a:xfrm>
              <a:off x="-145830" y="3658086"/>
              <a:ext cx="2376000" cy="324000"/>
            </a:xfrm>
            <a:prstGeom prst="roundRect">
              <a:avLst>
                <a:gd fmla="val 50000" name="adj"/>
              </a:avLst>
            </a:prstGeom>
            <a:solidFill>
              <a:srgbClr val="20386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45"/>
            <p:cNvSpPr txBox="1"/>
            <p:nvPr/>
          </p:nvSpPr>
          <p:spPr>
            <a:xfrm>
              <a:off x="4855" y="3711379"/>
              <a:ext cx="2105400" cy="203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s" sz="9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Access: prace-ri.eu/hpc_acces </a:t>
              </a:r>
              <a:endParaRPr sz="1100"/>
            </a:p>
          </p:txBody>
        </p:sp>
      </p:grpSp>
      <p:grpSp>
        <p:nvGrpSpPr>
          <p:cNvPr id="256" name="Google Shape;256;p45"/>
          <p:cNvGrpSpPr/>
          <p:nvPr/>
        </p:nvGrpSpPr>
        <p:grpSpPr>
          <a:xfrm>
            <a:off x="3835234" y="2104913"/>
            <a:ext cx="1473366" cy="1036853"/>
            <a:chOff x="3448546" y="2280563"/>
            <a:chExt cx="2160995" cy="1520758"/>
          </a:xfrm>
        </p:grpSpPr>
        <p:sp>
          <p:nvSpPr>
            <p:cNvPr id="257" name="Google Shape;257;p45"/>
            <p:cNvSpPr/>
            <p:nvPr/>
          </p:nvSpPr>
          <p:spPr>
            <a:xfrm>
              <a:off x="3448546" y="2280563"/>
              <a:ext cx="2112000" cy="1301100"/>
            </a:xfrm>
            <a:prstGeom prst="ellipse">
              <a:avLst/>
            </a:prstGeom>
            <a:solidFill>
              <a:srgbClr val="0D336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" name="Google Shape;258;p45"/>
            <p:cNvSpPr/>
            <p:nvPr/>
          </p:nvSpPr>
          <p:spPr>
            <a:xfrm>
              <a:off x="3449541" y="3477321"/>
              <a:ext cx="2160000" cy="324000"/>
            </a:xfrm>
            <a:prstGeom prst="roundRect">
              <a:avLst>
                <a:gd fmla="val 50000" name="adj"/>
              </a:avLst>
            </a:prstGeom>
            <a:solidFill>
              <a:srgbClr val="0D3361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45"/>
            <p:cNvSpPr txBox="1"/>
            <p:nvPr/>
          </p:nvSpPr>
          <p:spPr>
            <a:xfrm>
              <a:off x="3603087" y="3529806"/>
              <a:ext cx="1948200" cy="203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Access: bsc.es/res-intranet </a:t>
              </a:r>
              <a:endParaRPr sz="1100"/>
            </a:p>
          </p:txBody>
        </p:sp>
        <p:pic>
          <p:nvPicPr>
            <p:cNvPr id="260" name="Google Shape;260;p4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894548" y="2625033"/>
              <a:ext cx="1223274" cy="6480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61" name="Google Shape;261;p45"/>
          <p:cNvGrpSpPr/>
          <p:nvPr/>
        </p:nvGrpSpPr>
        <p:grpSpPr>
          <a:xfrm>
            <a:off x="6782957" y="2236681"/>
            <a:ext cx="1742400" cy="887175"/>
            <a:chOff x="9043943" y="2982242"/>
            <a:chExt cx="2323200" cy="1182900"/>
          </a:xfrm>
        </p:grpSpPr>
        <p:sp>
          <p:nvSpPr>
            <p:cNvPr id="262" name="Google Shape;262;p45"/>
            <p:cNvSpPr/>
            <p:nvPr/>
          </p:nvSpPr>
          <p:spPr>
            <a:xfrm>
              <a:off x="9043943" y="2982242"/>
              <a:ext cx="2323200" cy="1182900"/>
            </a:xfrm>
            <a:prstGeom prst="ellipse">
              <a:avLst/>
            </a:prstGeom>
            <a:solidFill>
              <a:srgbClr val="0D336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63" name="Google Shape;263;p45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9354670" y="3356595"/>
              <a:ext cx="1701765" cy="41997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81"/>
          <p:cNvSpPr txBox="1"/>
          <p:nvPr>
            <p:ph type="title"/>
          </p:nvPr>
        </p:nvSpPr>
        <p:spPr>
          <a:xfrm>
            <a:off x="452744" y="2271396"/>
            <a:ext cx="82386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Porting NEMO diagnostics to GPUs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82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IMMERSE: Porting diagnostics to GPUs</a:t>
            </a:r>
            <a:endParaRPr/>
          </a:p>
        </p:txBody>
      </p:sp>
      <p:sp>
        <p:nvSpPr>
          <p:cNvPr id="611" name="Google Shape;611;p82"/>
          <p:cNvSpPr txBox="1"/>
          <p:nvPr>
            <p:ph idx="2" type="body"/>
          </p:nvPr>
        </p:nvSpPr>
        <p:spPr>
          <a:xfrm>
            <a:off x="0" y="703505"/>
            <a:ext cx="91440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</a:pPr>
            <a:r>
              <a:rPr lang="es">
                <a:solidFill>
                  <a:srgbClr val="262626"/>
                </a:solidFill>
              </a:rPr>
              <a:t>The diagnostics dia_hsb kernel</a:t>
            </a:r>
            <a:endParaRPr/>
          </a:p>
        </p:txBody>
      </p:sp>
      <p:pic>
        <p:nvPicPr>
          <p:cNvPr id="612" name="Google Shape;612;p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4262" y="1904045"/>
            <a:ext cx="3450804" cy="2453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3" name="Google Shape;613;p8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10775" y="1812776"/>
            <a:ext cx="4263800" cy="2636450"/>
          </a:xfrm>
          <a:prstGeom prst="rect">
            <a:avLst/>
          </a:prstGeom>
          <a:noFill/>
          <a:ln>
            <a:noFill/>
          </a:ln>
        </p:spPr>
      </p:pic>
      <p:sp>
        <p:nvSpPr>
          <p:cNvPr id="614" name="Google Shape;614;p82"/>
          <p:cNvSpPr txBox="1"/>
          <p:nvPr/>
        </p:nvSpPr>
        <p:spPr>
          <a:xfrm>
            <a:off x="7018500" y="4567125"/>
            <a:ext cx="1642500" cy="4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alibri"/>
                <a:ea typeface="Calibri"/>
                <a:cs typeface="Calibri"/>
                <a:sym typeface="Calibri"/>
              </a:rPr>
              <a:t>Maicon Faria (BSC)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5" name="Google Shape;615;p82"/>
          <p:cNvSpPr txBox="1"/>
          <p:nvPr/>
        </p:nvSpPr>
        <p:spPr>
          <a:xfrm>
            <a:off x="4488625" y="1389175"/>
            <a:ext cx="3908100" cy="4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DIA_HSB diagnostics time, using one Power9 node</a:t>
            </a:r>
            <a:endParaRPr b="1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83"/>
          <p:cNvSpPr txBox="1"/>
          <p:nvPr>
            <p:ph type="title"/>
          </p:nvPr>
        </p:nvSpPr>
        <p:spPr>
          <a:xfrm>
            <a:off x="0" y="192056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b="1" lang="es" sz="300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NEMO's GPU Diagnostic Strong Scaling</a:t>
            </a:r>
            <a:br>
              <a:rPr lang="es"/>
            </a:br>
            <a:endParaRPr/>
          </a:p>
        </p:txBody>
      </p:sp>
      <p:sp>
        <p:nvSpPr>
          <p:cNvPr id="622" name="Google Shape;622;p83"/>
          <p:cNvSpPr txBox="1"/>
          <p:nvPr>
            <p:ph idx="2" type="body"/>
          </p:nvPr>
        </p:nvSpPr>
        <p:spPr>
          <a:xfrm>
            <a:off x="0" y="740776"/>
            <a:ext cx="91440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None/>
            </a:pPr>
            <a:r>
              <a:rPr lang="es">
                <a:solidFill>
                  <a:srgbClr val="262626"/>
                </a:solidFill>
              </a:rPr>
              <a:t>ORCA 025</a:t>
            </a:r>
            <a:endParaRPr>
              <a:solidFill>
                <a:srgbClr val="262626"/>
              </a:solidFill>
            </a:endParaRPr>
          </a:p>
        </p:txBody>
      </p:sp>
      <p:pic>
        <p:nvPicPr>
          <p:cNvPr id="623" name="Google Shape;623;p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203" y="4481994"/>
            <a:ext cx="1889101" cy="47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4" name="Google Shape;624;p8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24763" y="1477875"/>
            <a:ext cx="4694475" cy="2902750"/>
          </a:xfrm>
          <a:prstGeom prst="rect">
            <a:avLst/>
          </a:prstGeom>
          <a:noFill/>
          <a:ln>
            <a:noFill/>
          </a:ln>
        </p:spPr>
      </p:pic>
      <p:sp>
        <p:nvSpPr>
          <p:cNvPr id="625" name="Google Shape;625;p83"/>
          <p:cNvSpPr txBox="1"/>
          <p:nvPr/>
        </p:nvSpPr>
        <p:spPr>
          <a:xfrm>
            <a:off x="7018500" y="4567125"/>
            <a:ext cx="1642500" cy="4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alibri"/>
                <a:ea typeface="Calibri"/>
                <a:cs typeface="Calibri"/>
                <a:sym typeface="Calibri"/>
              </a:rPr>
              <a:t>Maicon Faria (BSC)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29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84"/>
          <p:cNvSpPr txBox="1"/>
          <p:nvPr>
            <p:ph type="ctrTitle"/>
          </p:nvPr>
        </p:nvSpPr>
        <p:spPr>
          <a:xfrm>
            <a:off x="3760023" y="1413207"/>
            <a:ext cx="3770100" cy="224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6000"/>
              <a:buFont typeface="Calibri"/>
              <a:buNone/>
            </a:pPr>
            <a:r>
              <a:rPr b="0" lang="es" sz="6000"/>
              <a:t>Thank you </a:t>
            </a:r>
            <a:endParaRPr/>
          </a:p>
        </p:txBody>
      </p:sp>
      <p:sp>
        <p:nvSpPr>
          <p:cNvPr id="631" name="Google Shape;631;p84"/>
          <p:cNvSpPr txBox="1"/>
          <p:nvPr>
            <p:ph idx="1" type="subTitle"/>
          </p:nvPr>
        </p:nvSpPr>
        <p:spPr>
          <a:xfrm>
            <a:off x="3845300" y="4580432"/>
            <a:ext cx="3427500" cy="34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2100"/>
              <a:buNone/>
            </a:pPr>
            <a:r>
              <a:rPr lang="es" sz="2100">
                <a:solidFill>
                  <a:srgbClr val="004890"/>
                </a:solidFill>
              </a:rPr>
              <a:t>miguel.castrillo@bsc.es</a:t>
            </a:r>
            <a:endParaRPr/>
          </a:p>
        </p:txBody>
      </p:sp>
      <p:pic>
        <p:nvPicPr>
          <p:cNvPr id="632" name="Google Shape;632;p8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72501" y="1238375"/>
            <a:ext cx="1927228" cy="635837"/>
          </a:xfrm>
          <a:prstGeom prst="rect">
            <a:avLst/>
          </a:prstGeom>
          <a:noFill/>
          <a:ln>
            <a:noFill/>
          </a:ln>
        </p:spPr>
      </p:pic>
      <p:sp>
        <p:nvSpPr>
          <p:cNvPr id="633" name="Google Shape;633;p84"/>
          <p:cNvSpPr/>
          <p:nvPr/>
        </p:nvSpPr>
        <p:spPr>
          <a:xfrm>
            <a:off x="3316025" y="3419725"/>
            <a:ext cx="5591400" cy="9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project has received funding from the European Union’s Horizon 2020 research and innovation programme under grant agreement No 821926. 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project has received funding from the European Union’s Horizon 2020 research and innovation programme under grant agreement No 823988. 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34" name="Google Shape;634;p8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369000" y="1288455"/>
            <a:ext cx="2210760" cy="535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46"/>
          <p:cNvSpPr/>
          <p:nvPr/>
        </p:nvSpPr>
        <p:spPr>
          <a:xfrm>
            <a:off x="-1027471" y="1206199"/>
            <a:ext cx="6477000" cy="23979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46"/>
          <p:cNvSpPr txBox="1"/>
          <p:nvPr/>
        </p:nvSpPr>
        <p:spPr>
          <a:xfrm>
            <a:off x="464849" y="1428853"/>
            <a:ext cx="46509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200 Petaflops</a:t>
            </a:r>
            <a:r>
              <a:rPr lang="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peak performance (200 x 10</a:t>
            </a:r>
            <a:r>
              <a:rPr baseline="30000" lang="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r>
            <a:r>
              <a:rPr lang="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100"/>
          </a:p>
        </p:txBody>
      </p:sp>
      <p:sp>
        <p:nvSpPr>
          <p:cNvPr id="270" name="Google Shape;270;p46"/>
          <p:cNvSpPr txBox="1"/>
          <p:nvPr/>
        </p:nvSpPr>
        <p:spPr>
          <a:xfrm>
            <a:off x="464848" y="2088182"/>
            <a:ext cx="47499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Experimental platform</a:t>
            </a:r>
            <a:r>
              <a:rPr lang="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 create supercomputing technologies “made in Europe”</a:t>
            </a:r>
            <a:endParaRPr sz="1100"/>
          </a:p>
        </p:txBody>
      </p:sp>
      <p:sp>
        <p:nvSpPr>
          <p:cNvPr id="271" name="Google Shape;271;p46"/>
          <p:cNvSpPr/>
          <p:nvPr/>
        </p:nvSpPr>
        <p:spPr>
          <a:xfrm>
            <a:off x="220054" y="1536923"/>
            <a:ext cx="143100" cy="142800"/>
          </a:xfrm>
          <a:prstGeom prst="roundRect">
            <a:avLst>
              <a:gd fmla="val 16667" name="adj"/>
            </a:avLst>
          </a:prstGeom>
          <a:solidFill>
            <a:srgbClr val="124484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46"/>
          <p:cNvSpPr/>
          <p:nvPr/>
        </p:nvSpPr>
        <p:spPr>
          <a:xfrm>
            <a:off x="223228" y="2247447"/>
            <a:ext cx="143100" cy="142800"/>
          </a:xfrm>
          <a:prstGeom prst="roundRect">
            <a:avLst>
              <a:gd fmla="val 16667" name="adj"/>
            </a:avLst>
          </a:prstGeom>
          <a:solidFill>
            <a:srgbClr val="124484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46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2900"/>
              <a:buFont typeface="Calibri"/>
              <a:buNone/>
            </a:pPr>
            <a:r>
              <a:rPr lang="es" sz="2900"/>
              <a:t>MareNostrum 5. A European pre-exascale supercomputer</a:t>
            </a:r>
            <a:endParaRPr sz="2900"/>
          </a:p>
        </p:txBody>
      </p:sp>
      <p:sp>
        <p:nvSpPr>
          <p:cNvPr id="274" name="Google Shape;274;p46"/>
          <p:cNvSpPr/>
          <p:nvPr/>
        </p:nvSpPr>
        <p:spPr>
          <a:xfrm>
            <a:off x="218123" y="3107617"/>
            <a:ext cx="143100" cy="142800"/>
          </a:xfrm>
          <a:prstGeom prst="roundRect">
            <a:avLst>
              <a:gd fmla="val 16667" name="adj"/>
            </a:avLst>
          </a:prstGeom>
          <a:solidFill>
            <a:srgbClr val="124484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46"/>
          <p:cNvSpPr txBox="1"/>
          <p:nvPr/>
        </p:nvSpPr>
        <p:spPr>
          <a:xfrm>
            <a:off x="473703" y="3024510"/>
            <a:ext cx="46509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223 M€ </a:t>
            </a:r>
            <a:r>
              <a:rPr lang="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of investiment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6" name="Google Shape;276;p46"/>
          <p:cNvGrpSpPr/>
          <p:nvPr/>
        </p:nvGrpSpPr>
        <p:grpSpPr>
          <a:xfrm>
            <a:off x="4559972" y="4611004"/>
            <a:ext cx="4267956" cy="303563"/>
            <a:chOff x="6970566" y="6211236"/>
            <a:chExt cx="4799771" cy="341389"/>
          </a:xfrm>
        </p:grpSpPr>
        <p:pic>
          <p:nvPicPr>
            <p:cNvPr id="277" name="Google Shape;277;p4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8797878" y="6219430"/>
              <a:ext cx="1337471" cy="3331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8" name="Google Shape;278;p4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970566" y="6219430"/>
              <a:ext cx="1382643" cy="2848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9" name="Google Shape;279;p4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0432866" y="6211236"/>
              <a:ext cx="1337471" cy="3012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80" name="Google Shape;280;p46"/>
          <p:cNvSpPr txBox="1"/>
          <p:nvPr/>
        </p:nvSpPr>
        <p:spPr>
          <a:xfrm>
            <a:off x="6408824" y="1306390"/>
            <a:ext cx="20052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Hosting Consortium:</a:t>
            </a:r>
            <a:endParaRPr sz="1100"/>
          </a:p>
        </p:txBody>
      </p:sp>
      <p:pic>
        <p:nvPicPr>
          <p:cNvPr id="281" name="Google Shape;281;p4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044571" y="2885057"/>
            <a:ext cx="733670" cy="50709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2" name="Google Shape;282;p46"/>
          <p:cNvGrpSpPr/>
          <p:nvPr/>
        </p:nvGrpSpPr>
        <p:grpSpPr>
          <a:xfrm>
            <a:off x="6200927" y="1849356"/>
            <a:ext cx="2552999" cy="723579"/>
            <a:chOff x="8162886" y="3162139"/>
            <a:chExt cx="2637668" cy="747576"/>
          </a:xfrm>
        </p:grpSpPr>
        <p:grpSp>
          <p:nvGrpSpPr>
            <p:cNvPr id="283" name="Google Shape;283;p46"/>
            <p:cNvGrpSpPr/>
            <p:nvPr/>
          </p:nvGrpSpPr>
          <p:grpSpPr>
            <a:xfrm>
              <a:off x="8162886" y="3162139"/>
              <a:ext cx="594900" cy="747576"/>
              <a:chOff x="7380167" y="2261660"/>
              <a:chExt cx="594900" cy="747576"/>
            </a:xfrm>
          </p:grpSpPr>
          <p:sp>
            <p:nvSpPr>
              <p:cNvPr id="284" name="Google Shape;284;p46"/>
              <p:cNvSpPr/>
              <p:nvPr/>
            </p:nvSpPr>
            <p:spPr>
              <a:xfrm>
                <a:off x="7380167" y="2261660"/>
                <a:ext cx="5949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s"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Spain</a:t>
                </a:r>
                <a:endParaRPr sz="1100"/>
              </a:p>
            </p:txBody>
          </p:sp>
          <p:pic>
            <p:nvPicPr>
              <p:cNvPr id="285" name="Google Shape;285;p46"/>
              <p:cNvPicPr preferRelativeResize="0"/>
              <p:nvPr/>
            </p:nvPicPr>
            <p:blipFill rotWithShape="1">
              <a:blip r:embed="rId7">
                <a:alphaModFix/>
              </a:blip>
              <a:srcRect b="0" l="0" r="0" t="0"/>
              <a:stretch/>
            </p:blipFill>
            <p:spPr>
              <a:xfrm>
                <a:off x="7526870" y="2707608"/>
                <a:ext cx="301628" cy="30162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86" name="Google Shape;286;p46"/>
            <p:cNvGrpSpPr/>
            <p:nvPr/>
          </p:nvGrpSpPr>
          <p:grpSpPr>
            <a:xfrm>
              <a:off x="8704165" y="3162139"/>
              <a:ext cx="811800" cy="747576"/>
              <a:chOff x="7852622" y="2261660"/>
              <a:chExt cx="811800" cy="747576"/>
            </a:xfrm>
          </p:grpSpPr>
          <p:pic>
            <p:nvPicPr>
              <p:cNvPr id="287" name="Google Shape;287;p46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0"/>
              <a:stretch/>
            </p:blipFill>
            <p:spPr>
              <a:xfrm>
                <a:off x="8107752" y="2707608"/>
                <a:ext cx="301628" cy="30162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88" name="Google Shape;288;p46"/>
              <p:cNvSpPr/>
              <p:nvPr/>
            </p:nvSpPr>
            <p:spPr>
              <a:xfrm>
                <a:off x="7852622" y="2261660"/>
                <a:ext cx="8118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s"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Portugal</a:t>
                </a:r>
                <a:endParaRPr b="1"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9" name="Google Shape;289;p46"/>
            <p:cNvGrpSpPr/>
            <p:nvPr/>
          </p:nvGrpSpPr>
          <p:grpSpPr>
            <a:xfrm>
              <a:off x="9364726" y="3162139"/>
              <a:ext cx="798900" cy="747576"/>
              <a:chOff x="8582007" y="2261660"/>
              <a:chExt cx="798900" cy="747576"/>
            </a:xfrm>
          </p:grpSpPr>
          <p:pic>
            <p:nvPicPr>
              <p:cNvPr id="290" name="Google Shape;290;p46"/>
              <p:cNvPicPr preferRelativeResize="0"/>
              <p:nvPr/>
            </p:nvPicPr>
            <p:blipFill rotWithShape="1">
              <a:blip r:embed="rId9">
                <a:alphaModFix/>
              </a:blip>
              <a:srcRect b="0" l="0" r="0" t="0"/>
              <a:stretch/>
            </p:blipFill>
            <p:spPr>
              <a:xfrm>
                <a:off x="8830597" y="2707608"/>
                <a:ext cx="301628" cy="30162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1" name="Google Shape;291;p46"/>
              <p:cNvSpPr/>
              <p:nvPr/>
            </p:nvSpPr>
            <p:spPr>
              <a:xfrm>
                <a:off x="8582007" y="2261660"/>
                <a:ext cx="7989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s"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 Turkey </a:t>
                </a:r>
                <a:endParaRPr b="1"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2" name="Google Shape;292;p46"/>
            <p:cNvGrpSpPr/>
            <p:nvPr/>
          </p:nvGrpSpPr>
          <p:grpSpPr>
            <a:xfrm>
              <a:off x="10040954" y="3162139"/>
              <a:ext cx="759600" cy="747576"/>
              <a:chOff x="9258235" y="2261660"/>
              <a:chExt cx="759600" cy="747576"/>
            </a:xfrm>
          </p:grpSpPr>
          <p:pic>
            <p:nvPicPr>
              <p:cNvPr id="293" name="Google Shape;293;p46"/>
              <p:cNvPicPr preferRelativeResize="0"/>
              <p:nvPr/>
            </p:nvPicPr>
            <p:blipFill rotWithShape="1">
              <a:blip r:embed="rId10">
                <a:alphaModFix/>
              </a:blip>
              <a:srcRect b="0" l="0" r="0" t="0"/>
              <a:stretch/>
            </p:blipFill>
            <p:spPr>
              <a:xfrm>
                <a:off x="9487172" y="2707608"/>
                <a:ext cx="301628" cy="30162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4" name="Google Shape;294;p46"/>
              <p:cNvSpPr/>
              <p:nvPr/>
            </p:nvSpPr>
            <p:spPr>
              <a:xfrm>
                <a:off x="9258235" y="2261660"/>
                <a:ext cx="7596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s"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Croatia </a:t>
                </a:r>
                <a:endParaRPr b="1"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95" name="Google Shape;295;p46"/>
          <p:cNvSpPr/>
          <p:nvPr/>
        </p:nvSpPr>
        <p:spPr>
          <a:xfrm>
            <a:off x="5973074" y="1203797"/>
            <a:ext cx="2876700" cy="2400300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6" name="Google Shape;296;p4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760365" y="2912474"/>
            <a:ext cx="1364246" cy="682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7"/>
          <p:cNvSpPr txBox="1"/>
          <p:nvPr>
            <p:ph type="title"/>
          </p:nvPr>
        </p:nvSpPr>
        <p:spPr>
          <a:xfrm>
            <a:off x="452744" y="2271396"/>
            <a:ext cx="82386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ESiWACE2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48"/>
          <p:cNvSpPr txBox="1"/>
          <p:nvPr>
            <p:ph idx="4294967295"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6975" lIns="66975" spcFirstLastPara="1" rIns="66975" wrap="square" tIns="669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Calibri"/>
              <a:buNone/>
            </a:pPr>
            <a:r>
              <a:rPr lang="es"/>
              <a:t>BSC-ES involvement in ESiWACE2</a:t>
            </a:r>
            <a:endParaRPr/>
          </a:p>
        </p:txBody>
      </p:sp>
      <p:sp>
        <p:nvSpPr>
          <p:cNvPr id="307" name="Google Shape;307;p48"/>
          <p:cNvSpPr txBox="1"/>
          <p:nvPr>
            <p:ph idx="4294967295" type="body"/>
          </p:nvPr>
        </p:nvSpPr>
        <p:spPr>
          <a:xfrm>
            <a:off x="291925" y="1140175"/>
            <a:ext cx="8451900" cy="3120300"/>
          </a:xfrm>
          <a:prstGeom prst="rect">
            <a:avLst/>
          </a:prstGeom>
          <a:solidFill>
            <a:schemeClr val="lt1">
              <a:alpha val="60000"/>
            </a:schemeClr>
          </a:solidFill>
          <a:ln>
            <a:noFill/>
          </a:ln>
        </p:spPr>
        <p:txBody>
          <a:bodyPr anchorCtr="0" anchor="ctr" bIns="135000" lIns="108000" spcFirstLastPara="1" rIns="135000" wrap="square" tIns="135000">
            <a:noAutofit/>
          </a:bodyPr>
          <a:lstStyle/>
          <a:p>
            <a:pPr indent="-177800" lvl="0" marL="177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Calibri"/>
              <a:buChar char="•"/>
            </a:pPr>
            <a:r>
              <a:rPr b="1" lang="es">
                <a:solidFill>
                  <a:srgbClr val="002060"/>
                </a:solidFill>
              </a:rPr>
              <a:t>Task  1.1:</a:t>
            </a:r>
            <a:r>
              <a:rPr b="1" lang="es">
                <a:solidFill>
                  <a:schemeClr val="dk2"/>
                </a:solidFill>
              </a:rPr>
              <a:t>  </a:t>
            </a:r>
            <a:r>
              <a:rPr b="1" lang="es">
                <a:solidFill>
                  <a:srgbClr val="434343"/>
                </a:solidFill>
              </a:rPr>
              <a:t>Develop  </a:t>
            </a:r>
            <a:r>
              <a:rPr b="1" lang="es">
                <a:solidFill>
                  <a:srgbClr val="073763"/>
                </a:solidFill>
              </a:rPr>
              <a:t>infrastructure</a:t>
            </a:r>
            <a:r>
              <a:rPr b="1" lang="es">
                <a:solidFill>
                  <a:srgbClr val="434343"/>
                </a:solidFill>
              </a:rPr>
              <a:t> for </a:t>
            </a:r>
            <a:r>
              <a:rPr b="1" lang="es">
                <a:solidFill>
                  <a:srgbClr val="073763"/>
                </a:solidFill>
              </a:rPr>
              <a:t>production-mode</a:t>
            </a:r>
            <a:r>
              <a:rPr b="1" lang="es">
                <a:solidFill>
                  <a:srgbClr val="434343"/>
                </a:solidFill>
              </a:rPr>
              <a:t>  configurations </a:t>
            </a:r>
            <a:endParaRPr b="1">
              <a:solidFill>
                <a:srgbClr val="434343"/>
              </a:solidFill>
            </a:endParaRPr>
          </a:p>
          <a:p>
            <a:pPr indent="-190500" lvl="1" marL="5207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Calibri"/>
              <a:buChar char="•"/>
            </a:pPr>
            <a:r>
              <a:rPr lang="es" sz="1800">
                <a:solidFill>
                  <a:srgbClr val="434343"/>
                </a:solidFill>
              </a:rPr>
              <a:t>Introduce XIOS in EC-Earth, NEMO Mixed Precision...</a:t>
            </a:r>
            <a:endParaRPr sz="1800">
              <a:solidFill>
                <a:srgbClr val="434343"/>
              </a:solidFill>
            </a:endParaRPr>
          </a:p>
          <a:p>
            <a:pPr indent="-177800" lvl="0" marL="1778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Calibri"/>
              <a:buChar char="•"/>
            </a:pPr>
            <a:r>
              <a:rPr b="1" lang="es">
                <a:solidFill>
                  <a:srgbClr val="002060"/>
                </a:solidFill>
              </a:rPr>
              <a:t>Task 1.2:</a:t>
            </a:r>
            <a:r>
              <a:rPr lang="es">
                <a:solidFill>
                  <a:srgbClr val="434343"/>
                </a:solidFill>
              </a:rPr>
              <a:t> </a:t>
            </a:r>
            <a:r>
              <a:rPr b="1" lang="es">
                <a:solidFill>
                  <a:srgbClr val="002060"/>
                </a:solidFill>
              </a:rPr>
              <a:t>Develop production-mode</a:t>
            </a:r>
            <a:r>
              <a:rPr b="1" lang="es">
                <a:solidFill>
                  <a:srgbClr val="434343"/>
                </a:solidFill>
              </a:rPr>
              <a:t> configurations</a:t>
            </a:r>
            <a:endParaRPr b="1">
              <a:solidFill>
                <a:srgbClr val="434343"/>
              </a:solidFill>
            </a:endParaRPr>
          </a:p>
          <a:p>
            <a:pPr indent="-190500" lvl="1" marL="5207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Calibri"/>
              <a:buChar char="•"/>
            </a:pPr>
            <a:r>
              <a:rPr lang="es" sz="1800">
                <a:solidFill>
                  <a:srgbClr val="434343"/>
                </a:solidFill>
              </a:rPr>
              <a:t>EC-Earth: 16 km (TL1279) atmosphere coupled to a 1/12 degree (~8 km) ocean</a:t>
            </a:r>
            <a:endParaRPr b="1" sz="1800">
              <a:solidFill>
                <a:srgbClr val="434343"/>
              </a:solidFill>
            </a:endParaRPr>
          </a:p>
          <a:p>
            <a:pPr indent="-177800" lvl="0" marL="1778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Calibri"/>
              <a:buChar char="•"/>
            </a:pPr>
            <a:r>
              <a:rPr b="1" lang="es">
                <a:solidFill>
                  <a:srgbClr val="002060"/>
                </a:solidFill>
              </a:rPr>
              <a:t>Task 1.3:</a:t>
            </a:r>
            <a:r>
              <a:rPr b="1" lang="es">
                <a:solidFill>
                  <a:srgbClr val="434343"/>
                </a:solidFill>
              </a:rPr>
              <a:t> </a:t>
            </a:r>
            <a:r>
              <a:rPr b="1" lang="es">
                <a:solidFill>
                  <a:srgbClr val="002060"/>
                </a:solidFill>
              </a:rPr>
              <a:t>Port models</a:t>
            </a:r>
            <a:r>
              <a:rPr b="1" lang="es">
                <a:solidFill>
                  <a:srgbClr val="434343"/>
                </a:solidFill>
              </a:rPr>
              <a:t> to </a:t>
            </a:r>
            <a:r>
              <a:rPr b="1" lang="es">
                <a:solidFill>
                  <a:srgbClr val="002060"/>
                </a:solidFill>
              </a:rPr>
              <a:t>pre-exascale</a:t>
            </a:r>
            <a:r>
              <a:rPr b="1" lang="es">
                <a:solidFill>
                  <a:srgbClr val="434343"/>
                </a:solidFill>
              </a:rPr>
              <a:t> EuroHPC systems</a:t>
            </a:r>
            <a:endParaRPr b="1">
              <a:solidFill>
                <a:srgbClr val="434343"/>
              </a:solidFill>
            </a:endParaRPr>
          </a:p>
          <a:p>
            <a:pPr indent="-190500" lvl="1" marL="5207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1800"/>
              <a:buChar char="•"/>
            </a:pPr>
            <a:r>
              <a:rPr lang="es" sz="1800">
                <a:solidFill>
                  <a:srgbClr val="434343"/>
                </a:solidFill>
              </a:rPr>
              <a:t>Port EC-Earth ~10km to MareNostrum5</a:t>
            </a:r>
            <a:endParaRPr sz="1800">
              <a:solidFill>
                <a:srgbClr val="434343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pic>
        <p:nvPicPr>
          <p:cNvPr id="308" name="Google Shape;308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33075" y="4312005"/>
            <a:ext cx="2210760" cy="535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49"/>
          <p:cNvSpPr txBox="1"/>
          <p:nvPr>
            <p:ph idx="4294967295"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6975" lIns="66975" spcFirstLastPara="1" rIns="66975" wrap="square" tIns="669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Calibri"/>
              <a:buNone/>
            </a:pPr>
            <a:r>
              <a:rPr lang="es"/>
              <a:t>EC-Earth4</a:t>
            </a:r>
            <a:endParaRPr/>
          </a:p>
        </p:txBody>
      </p:sp>
      <p:sp>
        <p:nvSpPr>
          <p:cNvPr id="314" name="Google Shape;314;p49"/>
          <p:cNvSpPr txBox="1"/>
          <p:nvPr>
            <p:ph idx="4294967295" type="body"/>
          </p:nvPr>
        </p:nvSpPr>
        <p:spPr>
          <a:xfrm>
            <a:off x="291925" y="1063975"/>
            <a:ext cx="8570100" cy="3120300"/>
          </a:xfrm>
          <a:prstGeom prst="rect">
            <a:avLst/>
          </a:prstGeom>
          <a:solidFill>
            <a:schemeClr val="lt1">
              <a:alpha val="60000"/>
            </a:schemeClr>
          </a:solidFill>
          <a:ln>
            <a:noFill/>
          </a:ln>
        </p:spPr>
        <p:txBody>
          <a:bodyPr anchorCtr="0" anchor="ctr" bIns="135000" lIns="108000" spcFirstLastPara="1" rIns="135000" wrap="square" tIns="135000">
            <a:noAutofit/>
          </a:bodyPr>
          <a:lstStyle/>
          <a:p>
            <a:pPr indent="-165100" lvl="0" marL="177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Calibri"/>
              <a:buChar char="•"/>
            </a:pPr>
            <a:r>
              <a:rPr lang="es" sz="1600">
                <a:solidFill>
                  <a:srgbClr val="434343"/>
                </a:solidFill>
              </a:rPr>
              <a:t>Development of a </a:t>
            </a:r>
            <a:r>
              <a:rPr b="1" lang="es" sz="1600">
                <a:solidFill>
                  <a:srgbClr val="002060"/>
                </a:solidFill>
              </a:rPr>
              <a:t>mixed precision mode for NEMO 4.2</a:t>
            </a:r>
            <a:r>
              <a:rPr lang="es" sz="1600">
                <a:solidFill>
                  <a:srgbClr val="434343"/>
                </a:solidFill>
              </a:rPr>
              <a:t>. Port </a:t>
            </a:r>
            <a:r>
              <a:rPr b="1" lang="es" sz="1600">
                <a:solidFill>
                  <a:srgbClr val="002060"/>
                </a:solidFill>
              </a:rPr>
              <a:t>EC-Earth3 Ocean</a:t>
            </a:r>
            <a:r>
              <a:rPr lang="es" sz="1600">
                <a:solidFill>
                  <a:srgbClr val="434343"/>
                </a:solidFill>
              </a:rPr>
              <a:t> configurations.</a:t>
            </a:r>
            <a:endParaRPr sz="1600">
              <a:solidFill>
                <a:srgbClr val="434343"/>
              </a:solidFill>
            </a:endParaRPr>
          </a:p>
          <a:p>
            <a:pPr indent="-165100" lvl="0" marL="1778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Calibri"/>
              <a:buChar char="•"/>
            </a:pPr>
            <a:r>
              <a:rPr lang="es" sz="1600">
                <a:solidFill>
                  <a:srgbClr val="434343"/>
                </a:solidFill>
              </a:rPr>
              <a:t>Set up </a:t>
            </a:r>
            <a:r>
              <a:rPr b="1" lang="es" sz="1600">
                <a:solidFill>
                  <a:srgbClr val="002060"/>
                </a:solidFill>
              </a:rPr>
              <a:t>PISCES for NEMO 4</a:t>
            </a:r>
            <a:r>
              <a:rPr lang="es" sz="1600">
                <a:solidFill>
                  <a:srgbClr val="434343"/>
                </a:solidFill>
              </a:rPr>
              <a:t> (plus Age and CFCs). Pending on funding, develop </a:t>
            </a:r>
            <a:r>
              <a:rPr b="1" lang="es" sz="1600">
                <a:solidFill>
                  <a:srgbClr val="002060"/>
                </a:solidFill>
              </a:rPr>
              <a:t>PISCES-lite</a:t>
            </a:r>
            <a:r>
              <a:rPr lang="es" sz="1600">
                <a:solidFill>
                  <a:srgbClr val="434343"/>
                </a:solidFill>
              </a:rPr>
              <a:t> for HR.</a:t>
            </a:r>
            <a:endParaRPr sz="1600">
              <a:solidFill>
                <a:srgbClr val="434343"/>
              </a:solidFill>
            </a:endParaRPr>
          </a:p>
          <a:p>
            <a:pPr indent="-165100" lvl="0" marL="1778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Calibri"/>
              <a:buChar char="•"/>
            </a:pPr>
            <a:r>
              <a:rPr b="1" lang="es" sz="1600">
                <a:solidFill>
                  <a:srgbClr val="002060"/>
                </a:solidFill>
              </a:rPr>
              <a:t>XIOS integration into OpenIFS 43r3</a:t>
            </a:r>
            <a:r>
              <a:rPr lang="es" sz="1600">
                <a:solidFill>
                  <a:srgbClr val="434343"/>
                </a:solidFill>
              </a:rPr>
              <a:t>. XIOS </a:t>
            </a:r>
            <a:r>
              <a:rPr b="1" lang="es" sz="1600">
                <a:solidFill>
                  <a:srgbClr val="002060"/>
                </a:solidFill>
              </a:rPr>
              <a:t>benchmarking</a:t>
            </a:r>
            <a:r>
              <a:rPr lang="es" sz="1600">
                <a:solidFill>
                  <a:srgbClr val="434343"/>
                </a:solidFill>
              </a:rPr>
              <a:t> and </a:t>
            </a:r>
            <a:r>
              <a:rPr b="1" lang="es" sz="1600">
                <a:solidFill>
                  <a:srgbClr val="002060"/>
                </a:solidFill>
              </a:rPr>
              <a:t>computational</a:t>
            </a:r>
            <a:r>
              <a:rPr b="1" lang="es" sz="1600">
                <a:solidFill>
                  <a:srgbClr val="434343"/>
                </a:solidFill>
              </a:rPr>
              <a:t> </a:t>
            </a:r>
            <a:r>
              <a:rPr b="1" lang="es" sz="1600">
                <a:solidFill>
                  <a:srgbClr val="002060"/>
                </a:solidFill>
              </a:rPr>
              <a:t>evaluation</a:t>
            </a:r>
            <a:r>
              <a:rPr lang="es" sz="1600">
                <a:solidFill>
                  <a:srgbClr val="434343"/>
                </a:solidFill>
              </a:rPr>
              <a:t> to improve I/O efficiency.</a:t>
            </a:r>
            <a:endParaRPr sz="1600">
              <a:solidFill>
                <a:srgbClr val="434343"/>
              </a:solidFill>
            </a:endParaRPr>
          </a:p>
          <a:p>
            <a:pPr indent="-165100" lvl="0" marL="1778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Calibri"/>
              <a:buChar char="•"/>
            </a:pPr>
            <a:r>
              <a:rPr lang="es" sz="1600">
                <a:solidFill>
                  <a:srgbClr val="434343"/>
                </a:solidFill>
              </a:rPr>
              <a:t>Scientific and computational </a:t>
            </a:r>
            <a:r>
              <a:rPr b="1" lang="es" sz="1600">
                <a:solidFill>
                  <a:srgbClr val="002060"/>
                </a:solidFill>
              </a:rPr>
              <a:t>evaluation</a:t>
            </a:r>
            <a:r>
              <a:rPr lang="es" sz="1600">
                <a:solidFill>
                  <a:srgbClr val="434343"/>
                </a:solidFill>
              </a:rPr>
              <a:t> (in collaboration with other institutions) of </a:t>
            </a:r>
            <a:r>
              <a:rPr b="1" lang="es" sz="1600">
                <a:solidFill>
                  <a:srgbClr val="002060"/>
                </a:solidFill>
              </a:rPr>
              <a:t>EC-Earth4</a:t>
            </a:r>
            <a:r>
              <a:rPr lang="es" sz="1600">
                <a:solidFill>
                  <a:srgbClr val="434343"/>
                </a:solidFill>
              </a:rPr>
              <a:t> in </a:t>
            </a:r>
            <a:r>
              <a:rPr b="1" lang="es" sz="1600">
                <a:solidFill>
                  <a:srgbClr val="002060"/>
                </a:solidFill>
              </a:rPr>
              <a:t>MP mode</a:t>
            </a:r>
            <a:r>
              <a:rPr b="1" lang="es" sz="1600">
                <a:solidFill>
                  <a:srgbClr val="434343"/>
                </a:solidFill>
              </a:rPr>
              <a:t> </a:t>
            </a:r>
            <a:r>
              <a:rPr lang="es" sz="1600">
                <a:solidFill>
                  <a:srgbClr val="434343"/>
                </a:solidFill>
              </a:rPr>
              <a:t>(OpenIFS-SP, NEMO-MP).  </a:t>
            </a:r>
            <a:endParaRPr sz="1600">
              <a:solidFill>
                <a:srgbClr val="434343"/>
              </a:solidFill>
            </a:endParaRPr>
          </a:p>
          <a:p>
            <a:pPr indent="-165100" lvl="0" marL="1778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02060"/>
              </a:buClr>
              <a:buSzPts val="1600"/>
              <a:buFont typeface="Calibri"/>
              <a:buChar char="•"/>
            </a:pPr>
            <a:r>
              <a:rPr b="1" lang="es" sz="1600">
                <a:solidFill>
                  <a:srgbClr val="002060"/>
                </a:solidFill>
              </a:rPr>
              <a:t>Profiling studies</a:t>
            </a:r>
            <a:r>
              <a:rPr lang="es" sz="1600">
                <a:solidFill>
                  <a:srgbClr val="434343"/>
                </a:solidFill>
              </a:rPr>
              <a:t> to ensure that the eventual main bottlenecks of EC-Earth4 are highlighted and their solution studied. </a:t>
            </a:r>
            <a:endParaRPr sz="1600">
              <a:solidFill>
                <a:srgbClr val="434343"/>
              </a:solidFill>
            </a:endParaRPr>
          </a:p>
        </p:txBody>
      </p:sp>
      <p:pic>
        <p:nvPicPr>
          <p:cNvPr id="315" name="Google Shape;315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13400" y="4409305"/>
            <a:ext cx="2210760" cy="535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50"/>
          <p:cNvSpPr txBox="1"/>
          <p:nvPr/>
        </p:nvSpPr>
        <p:spPr>
          <a:xfrm>
            <a:off x="304800" y="990600"/>
            <a:ext cx="87369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300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rPr>
              <a:t>a) BSC developing a </a:t>
            </a:r>
            <a:r>
              <a:rPr b="1" lang="es" sz="1300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rPr>
              <a:t>prototype</a:t>
            </a:r>
            <a:r>
              <a:rPr lang="es" sz="1300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rPr>
              <a:t> based on NEMO 4.0.1; Further testing done at ECMWF with this version.</a:t>
            </a:r>
            <a:endParaRPr sz="1300">
              <a:solidFill>
                <a:srgbClr val="99999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300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rPr>
              <a:t>b) Provide demonstrator for NEMO ST (how? =&gt; Scientific Publication, Branch in NEMO rep.) (BSC)</a:t>
            </a:r>
            <a:endParaRPr sz="1300">
              <a:solidFill>
                <a:srgbClr val="99999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300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rPr>
              <a:t>c) Prepare minimal list of changes for merge party that could enter next NEMO version (BSC+ ECMWF together)</a:t>
            </a:r>
            <a:endParaRPr sz="1300">
              <a:solidFill>
                <a:srgbClr val="99999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3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d) Prepare </a:t>
            </a:r>
            <a:r>
              <a:rPr b="1" lang="es" sz="13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tools for automation</a:t>
            </a:r>
            <a:r>
              <a:rPr lang="es" sz="13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 to make sure that all the workflow that goes from identifying sensitive variables to a final implementation can be reapplied to any version of the code. (BSC, April 2020)</a:t>
            </a:r>
            <a:endParaRPr sz="13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3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e) Provide a </a:t>
            </a:r>
            <a:r>
              <a:rPr b="1" lang="es" sz="13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mixed-precision branch</a:t>
            </a:r>
            <a:r>
              <a:rPr lang="es" sz="13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 at the NEMO SVN starting after the merging party. (BSC, April 2020)</a:t>
            </a:r>
            <a:endParaRPr sz="13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3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f) Provide </a:t>
            </a:r>
            <a:r>
              <a:rPr b="1" lang="es" sz="13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scientific evaluation and progress</a:t>
            </a:r>
            <a:r>
              <a:rPr lang="es" sz="13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" sz="13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idealised test cases motivated by single precision evaluation and beyond (throughout 2020) (ECMWF); (Discussion on intercomparison test cases at Commodore Workshop, January 2020).</a:t>
            </a:r>
            <a:endParaRPr sz="13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3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g) By end 2020, ECMWF anticipates to have a </a:t>
            </a:r>
            <a:r>
              <a:rPr b="1" lang="es" sz="13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working version of NEMO + SI3 in mixed precision</a:t>
            </a:r>
            <a:r>
              <a:rPr lang="es" sz="13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 for DA, medium-range and extended-range ocean prediction in forced and coupled mode. Potential changes will be included into the Mixed-precision branch. (ECMWF+BSC task).</a:t>
            </a:r>
            <a:endParaRPr sz="13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50"/>
          <p:cNvSpPr txBox="1"/>
          <p:nvPr>
            <p:ph idx="4294967295"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6975" lIns="66975" spcFirstLastPara="1" rIns="66975" wrap="square" tIns="669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Calibri"/>
              <a:buNone/>
            </a:pPr>
            <a:r>
              <a:rPr lang="es"/>
              <a:t>NEMO Mixed Precision implementation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