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6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4" r:id="rId14"/>
    <p:sldId id="276" r:id="rId15"/>
    <p:sldId id="272" r:id="rId16"/>
    <p:sldId id="273" r:id="rId17"/>
    <p:sldId id="275" r:id="rId18"/>
  </p:sldIdLst>
  <p:sldSz cx="9144000" cy="5143500" type="screen16x9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38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18E62-52A2-F348-BEF5-CEF4B30C3C4D}" type="datetimeFigureOut">
              <a:rPr lang="en-US" smtClean="0"/>
              <a:t>9/4/18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EA576-F545-E44C-A7EB-02977EE5E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00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Scientists are producing a plethora of climate data. Here symbolized</a:t>
            </a:r>
            <a:r>
              <a:rPr lang="en-GB" b="1" baseline="0" dirty="0" smtClean="0"/>
              <a:t> by 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7ABA-ECAF-4B45-BE5D-C5B4F94D50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0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data should serve as </a:t>
            </a:r>
            <a:r>
              <a:rPr lang="en-GB" b="1" dirty="0" smtClean="0"/>
              <a:t>information about the Earth's past, present and future climate</a:t>
            </a:r>
            <a:r>
              <a:rPr lang="en-GB" b="0" dirty="0" smtClean="0"/>
              <a:t>.</a:t>
            </a:r>
            <a:r>
              <a:rPr lang="en-GB" b="0" baseline="0" dirty="0" smtClean="0"/>
              <a:t> Helping better informed decision-making So we need to have them organized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7ABA-ECAF-4B45-BE5D-C5B4F94D50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56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also catalogued – to facilitate the access</a:t>
            </a:r>
            <a:r>
              <a:rPr lang="en-GB" baseline="0" dirty="0" smtClean="0"/>
              <a:t> to this plethora now of information </a:t>
            </a:r>
            <a:r>
              <a:rPr lang="en-GB" sz="1400" dirty="0"/>
              <a:t>without requiring a high level of expertise in either climate or computer science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7ABA-ECAF-4B45-BE5D-C5B4F94D50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19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Finally if we have a nice interface, that can indeed attract</a:t>
            </a:r>
            <a:r>
              <a:rPr lang="en-GB" baseline="0" dirty="0" smtClean="0"/>
              <a:t> users of this data (this is Redcliff camera that houses part of the Oxford University library)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7ABA-ECAF-4B45-BE5D-C5B4F94D50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C3S_34a-Lot2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7ABA-ECAF-4B45-BE5D-C5B4F94D50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09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42873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7ABA-ECAF-4B45-BE5D-C5B4F94D50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5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name some: Tools to aggregate and combine multi-model climate information into a single best estimate of future climate information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module will compute and visualise maps (or time series) of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ensemble mean anomalies for any variable with respect to its mean annual cycle computed on a pre-defined period.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ensemble mean variance over any preselected period and variable of interest.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changeable settings: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 for defining climatology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 for projections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Ensemble agreement  threshold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of models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Temporal averaging (monthly, seasonal, or yearly anomalies)</a:t>
            </a:r>
          </a:p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7ABA-ECAF-4B45-BE5D-C5B4F94D50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B7ABA-ECAF-4B45-BE5D-C5B4F94D504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78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Within C3S-51_Lot 4 (DECM) Quality Assurance Templates (QAT) for climate mode datasets are developed. These templates are intended to present information about product definition, quality and usability in a unified way. MAGIC can provide some of the key metrics to be used in the QATs. We are working together with DECM to automatically incorporate them into the QATs.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EA576-F545-E44C-A7EB-02977EE5E44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52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67600" y="235080"/>
            <a:ext cx="7818840" cy="27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67600" y="235080"/>
            <a:ext cx="7818840" cy="27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67600" y="235080"/>
            <a:ext cx="7818840" cy="27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6" name="Picture 9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97" name="Picture 96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r-Latn-C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29/08/17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1C9F027-8B47-4B63-9909-C0D6C0B98A90}" type="slidenum">
              <a:rPr lang="en-GB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1816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r-Latn-C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29/08/17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1C9F027-8B47-4B63-9909-C0D6C0B98A90}" type="slidenum">
              <a:rPr lang="en-GB" sz="120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444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sr-Latn-C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A7A388B-1256-DE45-9768-3EA27718F31F}" type="datetimeFigureOut">
              <a:rPr lang="en-US" smtClean="0"/>
              <a:t>9/4/18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769455-954D-D84A-9B84-98E7C9AFE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1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A7A388B-1256-DE45-9768-3EA27718F31F}" type="datetimeFigureOut">
              <a:rPr lang="en-US" smtClean="0"/>
              <a:t>9/4/18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769455-954D-D84A-9B84-98E7C9AFE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4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A7A388B-1256-DE45-9768-3EA27718F31F}" type="datetimeFigureOut">
              <a:rPr lang="en-US" smtClean="0"/>
              <a:t>9/4/18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769455-954D-D84A-9B84-98E7C9AFE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11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A7A388B-1256-DE45-9768-3EA27718F31F}" type="datetimeFigureOut">
              <a:rPr lang="en-US" smtClean="0"/>
              <a:t>9/4/18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769455-954D-D84A-9B84-98E7C9AFE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59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A7A388B-1256-DE45-9768-3EA27718F31F}" type="datetimeFigureOut">
              <a:rPr lang="en-US" smtClean="0"/>
              <a:t>9/4/18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769455-954D-D84A-9B84-98E7C9AFE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95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67600" y="235080"/>
            <a:ext cx="7818840" cy="27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A7A388B-1256-DE45-9768-3EA27718F31F}" type="datetimeFigureOut">
              <a:rPr lang="en-US" smtClean="0"/>
              <a:t>9/4/18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769455-954D-D84A-9B84-98E7C9AFE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180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A7A388B-1256-DE45-9768-3EA27718F31F}" type="datetimeFigureOut">
              <a:rPr lang="en-US" smtClean="0"/>
              <a:t>9/4/18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769455-954D-D84A-9B84-98E7C9AFE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05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A7A388B-1256-DE45-9768-3EA27718F31F}" type="datetimeFigureOut">
              <a:rPr lang="en-US" smtClean="0"/>
              <a:t>9/4/18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769455-954D-D84A-9B84-98E7C9AFE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33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A7A388B-1256-DE45-9768-3EA27718F31F}" type="datetimeFigureOut">
              <a:rPr lang="en-US" smtClean="0"/>
              <a:t>9/4/18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769455-954D-D84A-9B84-98E7C9AFE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28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A7A388B-1256-DE45-9768-3EA27718F31F}" type="datetimeFigureOut">
              <a:rPr lang="en-US" smtClean="0"/>
              <a:t>9/4/18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769455-954D-D84A-9B84-98E7C9AFE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24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sr-Latn-C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A7A388B-1256-DE45-9768-3EA27718F31F}" type="datetimeFigureOut">
              <a:rPr lang="en-US" smtClean="0"/>
              <a:t>9/4/18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7769455-954D-D84A-9B84-98E7C9AFE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67600" y="235080"/>
            <a:ext cx="7818840" cy="27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67600" y="235080"/>
            <a:ext cx="7818840" cy="27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67600" y="235080"/>
            <a:ext cx="7818840" cy="27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867600" y="235080"/>
            <a:ext cx="7818840" cy="128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67600" y="235080"/>
            <a:ext cx="7818840" cy="27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67600" y="235080"/>
            <a:ext cx="7818840" cy="27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67600" y="235080"/>
            <a:ext cx="7818840" cy="277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tif"/><Relationship Id="rId18" Type="http://schemas.openxmlformats.org/officeDocument/2006/relationships/image" Target="../media/image3.jpe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/>
          <p:nvPr/>
        </p:nvPicPr>
        <p:blipFill>
          <a:blip r:embed="rId16"/>
          <a:stretch/>
        </p:blipFill>
        <p:spPr>
          <a:xfrm>
            <a:off x="6837120" y="4610160"/>
            <a:ext cx="2037600" cy="40932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5940000" y="4610880"/>
            <a:ext cx="900720" cy="40896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pic>
        <p:nvPicPr>
          <p:cNvPr id="52" name="Picture 8"/>
          <p:cNvPicPr/>
          <p:nvPr/>
        </p:nvPicPr>
        <p:blipFill>
          <a:blip r:embed="rId17"/>
          <a:stretch/>
        </p:blipFill>
        <p:spPr>
          <a:xfrm>
            <a:off x="6004080" y="4746240"/>
            <a:ext cx="823320" cy="141120"/>
          </a:xfrm>
          <a:prstGeom prst="rect">
            <a:avLst/>
          </a:prstGeom>
          <a:ln>
            <a:noFill/>
          </a:ln>
        </p:spPr>
      </p:pic>
      <p:pic>
        <p:nvPicPr>
          <p:cNvPr id="53" name="Picture 2"/>
          <p:cNvPicPr/>
          <p:nvPr/>
        </p:nvPicPr>
        <p:blipFill>
          <a:blip r:embed="rId18"/>
          <a:srcRect b="-67"/>
          <a:stretch/>
        </p:blipFill>
        <p:spPr>
          <a:xfrm>
            <a:off x="0" y="4320"/>
            <a:ext cx="2323080" cy="5180760"/>
          </a:xfrm>
          <a:prstGeom prst="rect">
            <a:avLst/>
          </a:prstGeom>
          <a:ln>
            <a:noFill/>
          </a:ln>
        </p:spPr>
      </p:pic>
      <p:sp>
        <p:nvSpPr>
          <p:cNvPr id="54" name="CustomShape 2"/>
          <p:cNvSpPr/>
          <p:nvPr/>
        </p:nvSpPr>
        <p:spPr>
          <a:xfrm>
            <a:off x="10440" y="-8280"/>
            <a:ext cx="2312640" cy="51843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64000">
                <a:schemeClr val="bg1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3"/>
          <p:cNvSpPr/>
          <p:nvPr/>
        </p:nvSpPr>
        <p:spPr>
          <a:xfrm>
            <a:off x="0" y="5760"/>
            <a:ext cx="2323080" cy="518076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PlaceHolder 4"/>
          <p:cNvSpPr>
            <a:spLocks noGrp="1"/>
          </p:cNvSpPr>
          <p:nvPr>
            <p:ph type="dt"/>
          </p:nvPr>
        </p:nvSpPr>
        <p:spPr>
          <a:xfrm>
            <a:off x="457200" y="493308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29/08/17</a:t>
            </a:r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/>
          </p:nvPr>
        </p:nvSpPr>
        <p:spPr>
          <a:xfrm>
            <a:off x="3124080" y="4933080"/>
            <a:ext cx="2895120" cy="273600"/>
          </a:xfrm>
          <a:prstGeom prst="rect">
            <a:avLst/>
          </a:prstGeom>
        </p:spPr>
        <p:txBody>
          <a:bodyPr anchor="ctr"/>
          <a:lstStyle/>
          <a:p>
            <a:endParaRPr lang="en-GB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sldNum"/>
          </p:nvPr>
        </p:nvSpPr>
        <p:spPr>
          <a:xfrm>
            <a:off x="6553080" y="4933080"/>
            <a:ext cx="2133360" cy="2736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1C9F027-8B47-4B63-9909-C0D6C0B98A90}" type="slidenum">
              <a:rPr lang="en-GB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GB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title"/>
          </p:nvPr>
        </p:nvSpPr>
        <p:spPr>
          <a:xfrm>
            <a:off x="867600" y="235080"/>
            <a:ext cx="7818840" cy="2772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800" strike="noStrike" spc="69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Line 8"/>
          <p:cNvSpPr/>
          <p:nvPr/>
        </p:nvSpPr>
        <p:spPr>
          <a:xfrm>
            <a:off x="446040" y="1062000"/>
            <a:ext cx="360" cy="3888360"/>
          </a:xfrm>
          <a:prstGeom prst="line">
            <a:avLst/>
          </a:prstGeom>
          <a:ln w="31680">
            <a:solidFill>
              <a:srgbClr val="94133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9"/>
          <p:cNvSpPr/>
          <p:nvPr/>
        </p:nvSpPr>
        <p:spPr>
          <a:xfrm>
            <a:off x="107640" y="614880"/>
            <a:ext cx="87840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100" strike="noStrike" spc="-1">
                <a:solidFill>
                  <a:srgbClr val="94133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Climate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100" strike="noStrike" spc="-1">
                <a:solidFill>
                  <a:srgbClr val="94133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Change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Picture 2"/>
          <p:cNvPicPr/>
          <p:nvPr/>
        </p:nvPicPr>
        <p:blipFill>
          <a:blip r:embed="rId19"/>
          <a:stretch/>
        </p:blipFill>
        <p:spPr>
          <a:xfrm>
            <a:off x="117720" y="20880"/>
            <a:ext cx="662760" cy="683640"/>
          </a:xfrm>
          <a:prstGeom prst="rect">
            <a:avLst/>
          </a:prstGeom>
          <a:ln>
            <a:noFill/>
          </a:ln>
        </p:spPr>
      </p:pic>
      <p:sp>
        <p:nvSpPr>
          <p:cNvPr id="63" name="PlaceHolder 1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3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67600" y="235080"/>
            <a:ext cx="7818840" cy="2772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txBody>
          <a:bodyPr anchor="ctr"/>
          <a:lstStyle/>
          <a:p>
            <a:endParaRPr lang="en-US" sz="180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3534" y="794690"/>
            <a:ext cx="615290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376092"/>
                </a:solidFill>
              </a:rPr>
              <a:t>			</a:t>
            </a:r>
            <a:r>
              <a:rPr lang="en-GB" sz="2200" b="1" dirty="0" smtClean="0">
                <a:solidFill>
                  <a:srgbClr val="376092"/>
                </a:solidFill>
              </a:rPr>
              <a:t>	</a:t>
            </a:r>
            <a:r>
              <a:rPr lang="en-GB" sz="2400" b="1" dirty="0" smtClean="0">
                <a:solidFill>
                  <a:srgbClr val="376092"/>
                </a:solidFill>
              </a:rPr>
              <a:t>From MAGIC to reality: </a:t>
            </a:r>
          </a:p>
          <a:p>
            <a:r>
              <a:rPr lang="en-GB" sz="2200" b="1" dirty="0" smtClean="0">
                <a:solidFill>
                  <a:srgbClr val="376092"/>
                </a:solidFill>
              </a:rPr>
              <a:t>		Facilitating access to sector-specific </a:t>
            </a:r>
          </a:p>
          <a:p>
            <a:r>
              <a:rPr lang="en-GB" sz="2200" b="1" dirty="0" smtClean="0">
                <a:solidFill>
                  <a:srgbClr val="376092"/>
                </a:solidFill>
              </a:rPr>
              <a:t>			climate projection information </a:t>
            </a:r>
            <a:r>
              <a:rPr lang="en-GB" b="1" dirty="0" smtClean="0">
                <a:solidFill>
                  <a:srgbClr val="376092"/>
                </a:solidFill>
              </a:rPr>
              <a:t/>
            </a:r>
            <a:br>
              <a:rPr lang="en-GB" b="1" dirty="0" smtClean="0">
                <a:solidFill>
                  <a:srgbClr val="376092"/>
                </a:solidFill>
              </a:rPr>
            </a:b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654" y="2238888"/>
            <a:ext cx="8873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76092"/>
                </a:solidFill>
              </a:rPr>
              <a:t>							    			</a:t>
            </a:r>
            <a:r>
              <a:rPr lang="en-GB" dirty="0" smtClean="0">
                <a:solidFill>
                  <a:srgbClr val="376092"/>
                </a:solidFill>
              </a:rPr>
              <a:t>Dragana </a:t>
            </a:r>
            <a:r>
              <a:rPr lang="en-GB" dirty="0" err="1" smtClean="0">
                <a:solidFill>
                  <a:srgbClr val="376092"/>
                </a:solidFill>
              </a:rPr>
              <a:t>Bojović</a:t>
            </a:r>
            <a:r>
              <a:rPr lang="en-GB" dirty="0" smtClean="0">
                <a:solidFill>
                  <a:srgbClr val="376092"/>
                </a:solidFill>
              </a:rPr>
              <a:t>, </a:t>
            </a:r>
          </a:p>
          <a:p>
            <a:r>
              <a:rPr lang="en-GB" dirty="0" smtClean="0">
                <a:solidFill>
                  <a:srgbClr val="376092"/>
                </a:solidFill>
              </a:rPr>
              <a:t>				  Alasdair Hunter, </a:t>
            </a:r>
            <a:r>
              <a:rPr lang="en-GB" dirty="0" err="1" smtClean="0">
                <a:solidFill>
                  <a:srgbClr val="376092"/>
                </a:solidFill>
              </a:rPr>
              <a:t>Nicolau</a:t>
            </a:r>
            <a:r>
              <a:rPr lang="en-GB" dirty="0" smtClean="0">
                <a:solidFill>
                  <a:srgbClr val="376092"/>
                </a:solidFill>
              </a:rPr>
              <a:t> </a:t>
            </a:r>
            <a:r>
              <a:rPr lang="en-GB" dirty="0" err="1" smtClean="0">
                <a:solidFill>
                  <a:srgbClr val="376092"/>
                </a:solidFill>
              </a:rPr>
              <a:t>Manubens</a:t>
            </a:r>
            <a:r>
              <a:rPr lang="en-GB" dirty="0" smtClean="0">
                <a:solidFill>
                  <a:srgbClr val="376092"/>
                </a:solidFill>
              </a:rPr>
              <a:t>, Louis-Philippe Caron (BSC) </a:t>
            </a:r>
          </a:p>
          <a:p>
            <a:r>
              <a:rPr lang="en-GB" dirty="0">
                <a:solidFill>
                  <a:srgbClr val="376092"/>
                </a:solidFill>
              </a:rPr>
              <a:t>	</a:t>
            </a:r>
            <a:r>
              <a:rPr lang="en-GB" dirty="0" smtClean="0">
                <a:solidFill>
                  <a:srgbClr val="376092"/>
                </a:solidFill>
              </a:rPr>
              <a:t>						 		and Andreas </a:t>
            </a:r>
            <a:r>
              <a:rPr lang="en-GB" dirty="0" err="1" smtClean="0">
                <a:solidFill>
                  <a:srgbClr val="376092"/>
                </a:solidFill>
              </a:rPr>
              <a:t>Sterl</a:t>
            </a:r>
            <a:r>
              <a:rPr lang="en-GB" dirty="0" smtClean="0">
                <a:solidFill>
                  <a:srgbClr val="376092"/>
                </a:solidFill>
              </a:rPr>
              <a:t> (KNMI)</a:t>
            </a:r>
          </a:p>
          <a:p>
            <a:endParaRPr lang="en-GB" b="1" dirty="0" smtClean="0">
              <a:solidFill>
                <a:srgbClr val="376092"/>
              </a:solidFill>
            </a:endParaRPr>
          </a:p>
          <a:p>
            <a:r>
              <a:rPr lang="en-GB" b="1" dirty="0" smtClean="0">
                <a:solidFill>
                  <a:srgbClr val="376092"/>
                </a:solidFill>
              </a:rPr>
              <a:t>					                            			EMS </a:t>
            </a:r>
          </a:p>
          <a:p>
            <a:r>
              <a:rPr lang="en-GB" b="1" dirty="0" smtClean="0">
                <a:solidFill>
                  <a:srgbClr val="376092"/>
                </a:solidFill>
              </a:rPr>
              <a:t>                                                  			Budapest, 4 September 2018</a:t>
            </a:r>
          </a:p>
          <a:p>
            <a:endParaRPr lang="en-GB" dirty="0" smtClean="0">
              <a:solidFill>
                <a:srgbClr val="376092"/>
              </a:solidFill>
            </a:endParaRPr>
          </a:p>
          <a:p>
            <a:endParaRPr lang="en-GB" dirty="0">
              <a:solidFill>
                <a:srgbClr val="376092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34" y="4449418"/>
            <a:ext cx="2054352" cy="55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/>
          </p:nvPr>
        </p:nvSpPr>
        <p:spPr>
          <a:xfrm>
            <a:off x="2474944" y="1203480"/>
            <a:ext cx="6211495" cy="2982960"/>
          </a:xfrm>
        </p:spPr>
        <p:txBody>
          <a:bodyPr anchor="t">
            <a:normAutofit/>
          </a:bodyPr>
          <a:lstStyle/>
          <a:p>
            <a:pPr algn="l"/>
            <a:r>
              <a:rPr lang="en-GB" dirty="0" smtClean="0">
                <a:solidFill>
                  <a:srgbClr val="376092"/>
                </a:solidFill>
                <a:latin typeface="+mn-lt"/>
              </a:rPr>
              <a:t>E</a:t>
            </a:r>
            <a:r>
              <a:rPr lang="en-GB" sz="1800" dirty="0" smtClean="0">
                <a:solidFill>
                  <a:srgbClr val="376092"/>
                </a:solidFill>
                <a:latin typeface="+mn-lt"/>
              </a:rPr>
              <a:t>stimates </a:t>
            </a:r>
            <a:r>
              <a:rPr lang="en-GB" sz="1800" dirty="0">
                <a:solidFill>
                  <a:srgbClr val="376092"/>
                </a:solidFill>
                <a:latin typeface="+mn-lt"/>
              </a:rPr>
              <a:t>surge height from anomalies in mean sea level pressure and wind </a:t>
            </a:r>
            <a:endParaRPr lang="en-GB" sz="1800" dirty="0" smtClean="0">
              <a:solidFill>
                <a:srgbClr val="376092"/>
              </a:solidFill>
              <a:latin typeface="+mn-lt"/>
            </a:endParaRPr>
          </a:p>
          <a:p>
            <a:pPr marL="285750" indent="-285750" algn="l">
              <a:buFontTx/>
              <a:buChar char="-"/>
            </a:pPr>
            <a:endParaRPr lang="en-GB" sz="1800" dirty="0" smtClean="0">
              <a:solidFill>
                <a:srgbClr val="376092"/>
              </a:solidFill>
              <a:latin typeface="+mn-lt"/>
            </a:endParaRPr>
          </a:p>
          <a:p>
            <a:pPr algn="l"/>
            <a:r>
              <a:rPr lang="en-GB" dirty="0" smtClean="0">
                <a:solidFill>
                  <a:srgbClr val="376092"/>
                </a:solidFill>
                <a:latin typeface="+mn-lt"/>
              </a:rPr>
              <a:t>Simple and fast</a:t>
            </a:r>
          </a:p>
          <a:p>
            <a:pPr marL="285750" indent="-285750" algn="l">
              <a:buFontTx/>
              <a:buChar char="-"/>
            </a:pPr>
            <a:endParaRPr lang="en-GB" dirty="0" smtClean="0">
              <a:solidFill>
                <a:srgbClr val="376092"/>
              </a:solidFill>
              <a:latin typeface="+mn-lt"/>
            </a:endParaRPr>
          </a:p>
          <a:p>
            <a:pPr algn="l"/>
            <a:r>
              <a:rPr lang="en-US" dirty="0" smtClean="0">
                <a:solidFill>
                  <a:srgbClr val="376092"/>
                </a:solidFill>
              </a:rPr>
              <a:t>Intended </a:t>
            </a:r>
            <a:r>
              <a:rPr lang="en-US" dirty="0">
                <a:solidFill>
                  <a:srgbClr val="376092"/>
                </a:solidFill>
              </a:rPr>
              <a:t>to quickly browse large data volumes </a:t>
            </a:r>
            <a:r>
              <a:rPr lang="en-US" dirty="0" smtClean="0">
                <a:solidFill>
                  <a:srgbClr val="376092"/>
                </a:solidFill>
              </a:rPr>
              <a:t>and </a:t>
            </a:r>
            <a:r>
              <a:rPr lang="en-US" dirty="0">
                <a:solidFill>
                  <a:srgbClr val="376092"/>
                </a:solidFill>
              </a:rPr>
              <a:t>identify "interesting" </a:t>
            </a:r>
            <a:r>
              <a:rPr lang="en-US" dirty="0" smtClean="0">
                <a:solidFill>
                  <a:srgbClr val="376092"/>
                </a:solidFill>
              </a:rPr>
              <a:t>cases</a:t>
            </a:r>
            <a:endParaRPr lang="en-GB" sz="1800" dirty="0">
              <a:solidFill>
                <a:srgbClr val="376092"/>
              </a:solidFill>
              <a:latin typeface="+mn-lt"/>
            </a:endParaRPr>
          </a:p>
          <a:p>
            <a:pPr algn="l"/>
            <a:endParaRPr lang="en-GB" sz="18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158" y="235080"/>
            <a:ext cx="5075506" cy="277200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rgbClr val="376092"/>
                </a:solidFill>
                <a:latin typeface="Arial"/>
                <a:cs typeface="Arial"/>
              </a:rPr>
              <a:t>Costal </a:t>
            </a:r>
            <a:r>
              <a:rPr lang="en-GB" sz="2400" b="1" dirty="0" smtClean="0">
                <a:solidFill>
                  <a:srgbClr val="376092"/>
                </a:solidFill>
                <a:latin typeface="Arial"/>
                <a:cs typeface="Arial"/>
              </a:rPr>
              <a:t>areas: storm surge estimator</a:t>
            </a:r>
            <a:endParaRPr lang="en-GB" sz="2400" b="1" dirty="0">
              <a:solidFill>
                <a:srgbClr val="37609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15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8-08-26 at 5.21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552"/>
            <a:ext cx="9144000" cy="42118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3593" y="852139"/>
            <a:ext cx="820794" cy="233047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40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9736"/>
            <a:ext cx="8229600" cy="85725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Insurance sector – Actuaries index </a:t>
            </a: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Screen Shot 2018-09-02 at 11.54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41" y="467688"/>
            <a:ext cx="4569964" cy="4589804"/>
          </a:xfrm>
          <a:prstGeom prst="rect">
            <a:avLst/>
          </a:prstGeom>
        </p:spPr>
      </p:pic>
      <p:pic>
        <p:nvPicPr>
          <p:cNvPr id="4" name="Picture 3" descr="Screen Shot 2018-09-02 at 11.57.0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" r="3502" b="19396"/>
          <a:stretch/>
        </p:blipFill>
        <p:spPr>
          <a:xfrm>
            <a:off x="39452" y="186140"/>
            <a:ext cx="8823782" cy="36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2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03 at 9.1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00"/>
            <a:ext cx="9144000" cy="37746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0026" y="977314"/>
            <a:ext cx="820794" cy="233047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GB"/>
          </a:p>
        </p:txBody>
      </p:sp>
      <p:pic>
        <p:nvPicPr>
          <p:cNvPr id="6" name="Picture 5" descr="Screen Shot 2018-09-03 at 9.22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400"/>
            <a:ext cx="9144000" cy="3820305"/>
          </a:xfrm>
          <a:prstGeom prst="rect">
            <a:avLst/>
          </a:prstGeom>
        </p:spPr>
      </p:pic>
      <p:pic>
        <p:nvPicPr>
          <p:cNvPr id="8" name="Picture 7" descr="Screen Shot 2018-09-03 at 9.23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00"/>
            <a:ext cx="9144000" cy="3842288"/>
          </a:xfrm>
          <a:prstGeom prst="rect">
            <a:avLst/>
          </a:prstGeom>
        </p:spPr>
      </p:pic>
      <p:pic>
        <p:nvPicPr>
          <p:cNvPr id="2" name="Picture 1" descr="Screen Shot 2018-09-04 at 11.49.1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14" y="1254528"/>
            <a:ext cx="4630844" cy="38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2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/>
          </p:nvPr>
        </p:nvSpPr>
        <p:spPr>
          <a:xfrm>
            <a:off x="2541364" y="1203480"/>
            <a:ext cx="5988728" cy="2982960"/>
          </a:xfrm>
        </p:spPr>
        <p:txBody>
          <a:bodyPr anchor="t"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sz="1900" dirty="0" smtClean="0">
                <a:solidFill>
                  <a:srgbClr val="376092"/>
                </a:solidFill>
                <a:latin typeface="Arial"/>
                <a:cs typeface="Arial"/>
              </a:rPr>
              <a:t>Private sector</a:t>
            </a:r>
          </a:p>
          <a:p>
            <a:pPr marL="342900" indent="-342900">
              <a:buFontTx/>
              <a:buChar char="-"/>
            </a:pPr>
            <a:r>
              <a:rPr lang="en-GB" sz="1900" dirty="0" smtClean="0">
                <a:solidFill>
                  <a:srgbClr val="376092"/>
                </a:solidFill>
                <a:latin typeface="Arial"/>
                <a:cs typeface="Arial"/>
              </a:rPr>
              <a:t>Water and DRR Consultancy </a:t>
            </a:r>
          </a:p>
          <a:p>
            <a:pPr marL="342900" indent="-342900">
              <a:buFontTx/>
              <a:buChar char="-"/>
            </a:pPr>
            <a:r>
              <a:rPr lang="en-GB" sz="1900" dirty="0" smtClean="0">
                <a:solidFill>
                  <a:srgbClr val="376092"/>
                </a:solidFill>
                <a:latin typeface="Arial"/>
                <a:cs typeface="Arial"/>
              </a:rPr>
              <a:t>Insurance sector</a:t>
            </a:r>
          </a:p>
          <a:p>
            <a:pPr marL="342900" indent="-342900">
              <a:buFontTx/>
              <a:buChar char="-"/>
            </a:pPr>
            <a:r>
              <a:rPr lang="en-GB" sz="1900" dirty="0" smtClean="0">
                <a:solidFill>
                  <a:srgbClr val="376092"/>
                </a:solidFill>
                <a:latin typeface="Arial"/>
                <a:cs typeface="Arial"/>
              </a:rPr>
              <a:t>Energy </a:t>
            </a:r>
            <a:r>
              <a:rPr lang="en-GB" sz="1900" dirty="0">
                <a:solidFill>
                  <a:srgbClr val="376092"/>
                </a:solidFill>
                <a:latin typeface="Arial"/>
                <a:cs typeface="Arial"/>
              </a:rPr>
              <a:t>sector </a:t>
            </a:r>
            <a:endParaRPr lang="en-GB" sz="19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GB" sz="1900" dirty="0" smtClean="0">
                <a:solidFill>
                  <a:srgbClr val="376092"/>
                </a:solidFill>
                <a:latin typeface="Arial"/>
                <a:cs typeface="Arial"/>
              </a:rPr>
              <a:t>Scientists  </a:t>
            </a:r>
          </a:p>
          <a:p>
            <a:pPr marL="342900" indent="-342900">
              <a:buFontTx/>
              <a:buChar char="-"/>
            </a:pPr>
            <a:r>
              <a:rPr lang="en-GB" sz="1900" dirty="0" smtClean="0">
                <a:solidFill>
                  <a:srgbClr val="376092"/>
                </a:solidFill>
                <a:latin typeface="Arial"/>
                <a:cs typeface="Arial"/>
              </a:rPr>
              <a:t>Water utility</a:t>
            </a:r>
          </a:p>
          <a:p>
            <a:endParaRPr lang="en-GB" sz="1900" dirty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GB" sz="1900" dirty="0" smtClean="0">
                <a:solidFill>
                  <a:srgbClr val="376092"/>
                </a:solidFill>
                <a:latin typeface="Arial"/>
                <a:cs typeface="Arial"/>
              </a:rPr>
              <a:t>Everyone welcome to evaluate the platform!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434" y="285640"/>
            <a:ext cx="3506974" cy="277200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376092"/>
                </a:solidFill>
              </a:rPr>
              <a:t>Collaboration with users </a:t>
            </a:r>
            <a:endParaRPr lang="en-GB" sz="2400" b="1" dirty="0">
              <a:solidFill>
                <a:srgbClr val="376092"/>
              </a:solidFill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34" y="4449418"/>
            <a:ext cx="2054352" cy="5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1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/>
          </p:nvPr>
        </p:nvSpPr>
        <p:spPr>
          <a:xfrm>
            <a:off x="2561784" y="1203480"/>
            <a:ext cx="6124655" cy="298296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376092"/>
                </a:solidFill>
              </a:rPr>
              <a:t/>
            </a:r>
            <a:br>
              <a:rPr lang="en-US" dirty="0">
                <a:solidFill>
                  <a:srgbClr val="376092"/>
                </a:solidFill>
              </a:rPr>
            </a:br>
            <a:r>
              <a:rPr lang="en-US" dirty="0" smtClean="0">
                <a:solidFill>
                  <a:srgbClr val="376092"/>
                </a:solidFill>
              </a:rPr>
              <a:t>Providing metrics for the </a:t>
            </a:r>
            <a:r>
              <a:rPr lang="en-US" sz="1800" dirty="0" smtClean="0">
                <a:solidFill>
                  <a:srgbClr val="376092"/>
                </a:solidFill>
                <a:latin typeface="Arial"/>
                <a:cs typeface="Arial"/>
              </a:rPr>
              <a:t>Quality </a:t>
            </a:r>
            <a:r>
              <a:rPr lang="en-US" sz="1800" dirty="0">
                <a:solidFill>
                  <a:srgbClr val="376092"/>
                </a:solidFill>
                <a:latin typeface="Arial"/>
                <a:cs typeface="Arial"/>
              </a:rPr>
              <a:t>Assurance </a:t>
            </a:r>
            <a:r>
              <a:rPr lang="en-US" sz="1800" dirty="0" smtClean="0">
                <a:solidFill>
                  <a:srgbClr val="376092"/>
                </a:solidFill>
                <a:latin typeface="Arial"/>
                <a:cs typeface="Arial"/>
              </a:rPr>
              <a:t>templates (QAT) developed by DECM. Collaboration </a:t>
            </a:r>
            <a:r>
              <a:rPr lang="en-US" dirty="0" smtClean="0">
                <a:solidFill>
                  <a:srgbClr val="376092"/>
                </a:solidFill>
                <a:latin typeface="Arial"/>
                <a:cs typeface="Arial"/>
              </a:rPr>
              <a:t>to </a:t>
            </a:r>
            <a:r>
              <a:rPr lang="en-US" sz="1800" dirty="0" smtClean="0">
                <a:solidFill>
                  <a:srgbClr val="376092"/>
                </a:solidFill>
                <a:latin typeface="Arial"/>
                <a:cs typeface="Arial"/>
              </a:rPr>
              <a:t>automatically </a:t>
            </a:r>
            <a:r>
              <a:rPr lang="en-US" sz="1800" dirty="0">
                <a:solidFill>
                  <a:srgbClr val="376092"/>
                </a:solidFill>
                <a:latin typeface="Arial"/>
                <a:cs typeface="Arial"/>
              </a:rPr>
              <a:t>incorporate them into the </a:t>
            </a:r>
            <a:r>
              <a:rPr lang="en-US" sz="1800" dirty="0" smtClean="0">
                <a:solidFill>
                  <a:srgbClr val="376092"/>
                </a:solidFill>
                <a:latin typeface="Arial"/>
                <a:cs typeface="Arial"/>
              </a:rPr>
              <a:t>QATs</a:t>
            </a:r>
            <a:endParaRPr lang="en-US" dirty="0">
              <a:solidFill>
                <a:srgbClr val="376092"/>
              </a:solidFill>
              <a:latin typeface="Arial"/>
              <a:cs typeface="Arial"/>
            </a:endParaRPr>
          </a:p>
          <a:p>
            <a:endParaRPr lang="en-US" sz="18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376092"/>
                </a:solidFill>
                <a:latin typeface="Arial"/>
                <a:cs typeface="Arial"/>
              </a:rPr>
              <a:t>Complementing tools developed within other contracts </a:t>
            </a:r>
          </a:p>
          <a:p>
            <a:endParaRPr lang="en-US" sz="18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376092"/>
                </a:solidFill>
                <a:latin typeface="Arial"/>
                <a:cs typeface="Arial"/>
              </a:rPr>
              <a:t>Direct data </a:t>
            </a:r>
            <a:r>
              <a:rPr lang="en-US" dirty="0">
                <a:solidFill>
                  <a:srgbClr val="376092"/>
                </a:solidFill>
                <a:latin typeface="Arial"/>
                <a:cs typeface="Arial"/>
              </a:rPr>
              <a:t>access through CP4CDS database </a:t>
            </a:r>
          </a:p>
          <a:p>
            <a:endParaRPr lang="en-US" sz="18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endParaRPr lang="en-US" sz="18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534" y="235080"/>
            <a:ext cx="6396030" cy="277200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Collaboration with other C3S 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34" y="4449418"/>
            <a:ext cx="2054352" cy="551688"/>
          </a:xfrm>
          <a:prstGeom prst="rect">
            <a:avLst/>
          </a:prstGeom>
        </p:spPr>
      </p:pic>
      <p:pic>
        <p:nvPicPr>
          <p:cNvPr id="5" name="Picture 4" descr="Screen Shot 2018-09-04 at 10.39.3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10" y="825215"/>
            <a:ext cx="6812389" cy="41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4332" y="2052160"/>
            <a:ext cx="410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Thank you for your attention! 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327" y="3256092"/>
            <a:ext cx="271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376092"/>
                </a:solidFill>
              </a:rPr>
              <a:t>d</a:t>
            </a:r>
            <a:r>
              <a:rPr lang="en-GB" dirty="0" err="1" smtClean="0">
                <a:solidFill>
                  <a:srgbClr val="376092"/>
                </a:solidFill>
              </a:rPr>
              <a:t>ragana.bojovic@bsc.es</a:t>
            </a:r>
            <a:endParaRPr lang="en-GB" dirty="0">
              <a:solidFill>
                <a:srgbClr val="376092"/>
              </a:solidFill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34" y="4449418"/>
            <a:ext cx="2054352" cy="551688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 rot="19905608">
            <a:off x="8259714" y="459980"/>
            <a:ext cx="685800" cy="685800"/>
          </a:xfrm>
          <a:prstGeom prst="star5">
            <a:avLst/>
          </a:prstGeom>
          <a:solidFill>
            <a:srgbClr val="F5FB05">
              <a:alpha val="70000"/>
            </a:srgbClr>
          </a:solidFill>
          <a:ln>
            <a:solidFill>
              <a:schemeClr val="accent1">
                <a:shade val="50000"/>
                <a:alpha val="34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647787" y="460088"/>
            <a:ext cx="4520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portal.c3s</a:t>
            </a:r>
            <a:r>
              <a:rPr lang="en-GB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</a:t>
            </a:r>
            <a:r>
              <a:rPr lang="en-GB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magic.eu</a:t>
            </a:r>
            <a:endParaRPr lang="en-GB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5-Point Star 10"/>
          <p:cNvSpPr/>
          <p:nvPr/>
        </p:nvSpPr>
        <p:spPr>
          <a:xfrm rot="19905608">
            <a:off x="2840553" y="459981"/>
            <a:ext cx="685800" cy="685800"/>
          </a:xfrm>
          <a:prstGeom prst="star5">
            <a:avLst/>
          </a:prstGeom>
          <a:solidFill>
            <a:srgbClr val="F5FB05">
              <a:alpha val="70000"/>
            </a:srgbClr>
          </a:solidFill>
          <a:ln>
            <a:solidFill>
              <a:schemeClr val="accent1">
                <a:shade val="50000"/>
                <a:alpha val="34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0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13951" r="7792" b="961"/>
          <a:stretch/>
        </p:blipFill>
        <p:spPr>
          <a:xfrm>
            <a:off x="385371" y="762377"/>
            <a:ext cx="8360741" cy="3596942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 rot="20102031">
            <a:off x="482957" y="273844"/>
            <a:ext cx="685800" cy="685800"/>
          </a:xfrm>
          <a:prstGeom prst="star5">
            <a:avLst/>
          </a:prstGeom>
          <a:solidFill>
            <a:srgbClr val="F5FB05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 rot="19758730">
            <a:off x="7933328" y="4106251"/>
            <a:ext cx="685800" cy="685800"/>
          </a:xfrm>
          <a:prstGeom prst="star5">
            <a:avLst/>
          </a:prstGeom>
          <a:solidFill>
            <a:srgbClr val="F5FB05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 rot="20396780">
            <a:off x="5378539" y="428029"/>
            <a:ext cx="685800" cy="685800"/>
          </a:xfrm>
          <a:prstGeom prst="star5">
            <a:avLst/>
          </a:prstGeom>
          <a:solidFill>
            <a:srgbClr val="F5FB05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 rot="19595690">
            <a:off x="463509" y="3860356"/>
            <a:ext cx="685800" cy="685800"/>
          </a:xfrm>
          <a:prstGeom prst="star5">
            <a:avLst/>
          </a:prstGeom>
          <a:solidFill>
            <a:srgbClr val="F5FB05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4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518"/>
            <a:ext cx="9144000" cy="6121192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 rot="20727024">
            <a:off x="285552" y="273844"/>
            <a:ext cx="685800" cy="685800"/>
          </a:xfrm>
          <a:prstGeom prst="star5">
            <a:avLst/>
          </a:prstGeom>
          <a:solidFill>
            <a:srgbClr val="F5FB05">
              <a:alpha val="70000"/>
            </a:srgb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 rot="19719796">
            <a:off x="8096052" y="2117884"/>
            <a:ext cx="685800" cy="685800"/>
          </a:xfrm>
          <a:prstGeom prst="star5">
            <a:avLst/>
          </a:prstGeom>
          <a:solidFill>
            <a:srgbClr val="F5FB05">
              <a:alpha val="57000"/>
            </a:srgb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 rot="20235330">
            <a:off x="4775715" y="4351792"/>
            <a:ext cx="685800" cy="685800"/>
          </a:xfrm>
          <a:prstGeom prst="star5">
            <a:avLst/>
          </a:prstGeom>
          <a:solidFill>
            <a:srgbClr val="F5FB05">
              <a:alpha val="42000"/>
            </a:srgb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2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3" t="8547" r="1602" b="15711"/>
          <a:stretch/>
        </p:blipFill>
        <p:spPr>
          <a:xfrm>
            <a:off x="-169108" y="1"/>
            <a:ext cx="9313108" cy="5305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6238" y="4879446"/>
            <a:ext cx="194773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GB" dirty="0" smtClean="0"/>
              <a:t>Source: Guardian </a:t>
            </a:r>
            <a:endParaRPr lang="en-GB" dirty="0"/>
          </a:p>
        </p:txBody>
      </p:sp>
      <p:sp>
        <p:nvSpPr>
          <p:cNvPr id="6" name="5-Point Star 5"/>
          <p:cNvSpPr/>
          <p:nvPr/>
        </p:nvSpPr>
        <p:spPr>
          <a:xfrm rot="20567799">
            <a:off x="7896185" y="4107569"/>
            <a:ext cx="685800" cy="685800"/>
          </a:xfrm>
          <a:prstGeom prst="star5">
            <a:avLst/>
          </a:prstGeom>
          <a:solidFill>
            <a:srgbClr val="F5FB05">
              <a:alpha val="32000"/>
            </a:srgb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 rot="19830744">
            <a:off x="4215067" y="0"/>
            <a:ext cx="685800" cy="685800"/>
          </a:xfrm>
          <a:prstGeom prst="star5">
            <a:avLst/>
          </a:prstGeom>
          <a:solidFill>
            <a:srgbClr val="F5FB05">
              <a:alpha val="60000"/>
            </a:srgb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33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54" y="-20638"/>
            <a:ext cx="5135563" cy="5164138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 rot="19117357">
            <a:off x="6528784" y="1388054"/>
            <a:ext cx="685800" cy="685800"/>
          </a:xfrm>
          <a:prstGeom prst="star5">
            <a:avLst/>
          </a:prstGeom>
          <a:solidFill>
            <a:srgbClr val="F5FB05">
              <a:alpha val="10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 rot="19803009">
            <a:off x="1616859" y="766355"/>
            <a:ext cx="685800" cy="685800"/>
          </a:xfrm>
          <a:prstGeom prst="star5">
            <a:avLst/>
          </a:prstGeom>
          <a:solidFill>
            <a:srgbClr val="F5FB05">
              <a:alpha val="25000"/>
            </a:srgb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0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69" y="75980"/>
            <a:ext cx="7886700" cy="681258"/>
          </a:xfrm>
        </p:spPr>
        <p:txBody>
          <a:bodyPr/>
          <a:lstStyle/>
          <a:p>
            <a:pPr algn="ctr"/>
            <a:r>
              <a:rPr lang="en-GB" sz="2200" b="1" dirty="0" smtClean="0">
                <a:solidFill>
                  <a:srgbClr val="376092"/>
                </a:solidFill>
                <a:latin typeface="+mj-lt"/>
              </a:rPr>
              <a:t>C3S-MAGIC portal  </a:t>
            </a:r>
            <a:endParaRPr lang="en-GB" sz="2200" b="1" dirty="0">
              <a:solidFill>
                <a:srgbClr val="37609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556" t="9477" r="49444"/>
          <a:stretch/>
        </p:blipFill>
        <p:spPr>
          <a:xfrm>
            <a:off x="2442463" y="757238"/>
            <a:ext cx="4118927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238" y="235080"/>
            <a:ext cx="7818840" cy="277200"/>
          </a:xfrm>
        </p:spPr>
        <p:txBody>
          <a:bodyPr/>
          <a:lstStyle/>
          <a:p>
            <a:r>
              <a:rPr lang="en-GB" sz="2400" dirty="0" smtClean="0">
                <a:solidFill>
                  <a:srgbClr val="376092"/>
                </a:solidFill>
                <a:latin typeface="+mj-lt"/>
              </a:rPr>
              <a:t>Bringing </a:t>
            </a:r>
            <a:r>
              <a:rPr lang="en-GB" sz="2400" dirty="0">
                <a:solidFill>
                  <a:srgbClr val="376092"/>
                </a:solidFill>
                <a:latin typeface="+mj-lt"/>
              </a:rPr>
              <a:t>calculation to the data</a:t>
            </a:r>
            <a:endParaRPr lang="es-ES" sz="2400" dirty="0">
              <a:solidFill>
                <a:srgbClr val="376092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4461" y="1369219"/>
            <a:ext cx="7950889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GB" sz="1600" dirty="0" smtClean="0">
                <a:solidFill>
                  <a:srgbClr val="376092"/>
                </a:solidFill>
                <a:latin typeface="+mn-lt"/>
              </a:rPr>
              <a:t>The </a:t>
            </a:r>
            <a:r>
              <a:rPr lang="en-GB" sz="1600" dirty="0">
                <a:solidFill>
                  <a:srgbClr val="376092"/>
                </a:solidFill>
                <a:latin typeface="+mn-lt"/>
              </a:rPr>
              <a:t>platform implements </a:t>
            </a:r>
            <a:r>
              <a:rPr lang="en-GB" sz="1600" dirty="0" smtClean="0">
                <a:solidFill>
                  <a:srgbClr val="376092"/>
                </a:solidFill>
                <a:latin typeface="+mn-lt"/>
              </a:rPr>
              <a:t>High </a:t>
            </a:r>
            <a:r>
              <a:rPr lang="en-GB" sz="1600" dirty="0">
                <a:solidFill>
                  <a:srgbClr val="376092"/>
                </a:solidFill>
                <a:latin typeface="+mn-lt"/>
              </a:rPr>
              <a:t>Performance Computing </a:t>
            </a:r>
            <a:endParaRPr lang="en-GB" sz="1600" dirty="0" smtClean="0">
              <a:solidFill>
                <a:srgbClr val="376092"/>
              </a:solidFill>
              <a:latin typeface="+mn-lt"/>
            </a:endParaRP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nd Big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Data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techniques</a:t>
            </a:r>
          </a:p>
          <a:p>
            <a:endParaRPr lang="en-GB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Uses developed </a:t>
            </a:r>
            <a:r>
              <a:rPr lang="en-GB" sz="1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ESMVal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Tool recipes </a:t>
            </a:r>
          </a:p>
          <a:p>
            <a:endParaRPr lang="en-GB" dirty="0"/>
          </a:p>
        </p:txBody>
      </p:sp>
      <p:pic>
        <p:nvPicPr>
          <p:cNvPr id="4" name="Picture 3" descr="2017_BSC_Superordenador_MareNostrum 4_Barcelona Supercomputing Center_0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94" y="-169057"/>
            <a:ext cx="3187206" cy="47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0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8-26 at 5.14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" y="196456"/>
            <a:ext cx="9110993" cy="4947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6831" y="933684"/>
            <a:ext cx="820794" cy="354637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en-GB"/>
          </a:p>
        </p:txBody>
      </p:sp>
      <p:pic>
        <p:nvPicPr>
          <p:cNvPr id="3" name="Picture 2" descr="Screen Shot 2018-09-02 at 10.40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31" y="2045598"/>
            <a:ext cx="4003463" cy="286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6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6391" y="193278"/>
            <a:ext cx="7818437" cy="564413"/>
          </a:xfrm>
        </p:spPr>
        <p:txBody>
          <a:bodyPr>
            <a:noAutofit/>
          </a:bodyPr>
          <a:lstStyle/>
          <a:p>
            <a:r>
              <a:rPr lang="en-GB" sz="2200" b="1" dirty="0" smtClean="0">
                <a:solidFill>
                  <a:srgbClr val="376092"/>
                </a:solidFill>
                <a:latin typeface="Arial"/>
                <a:cs typeface="Arial"/>
              </a:rPr>
              <a:t>Energy sector: demand and supply  </a:t>
            </a:r>
            <a:r>
              <a:rPr lang="en-GB" sz="2200" b="1" dirty="0" smtClean="0">
                <a:solidFill>
                  <a:srgbClr val="376092"/>
                </a:solidFill>
              </a:rPr>
              <a:t/>
            </a:r>
            <a:br>
              <a:rPr lang="en-GB" sz="2200" b="1" dirty="0" smtClean="0">
                <a:solidFill>
                  <a:srgbClr val="376092"/>
                </a:solidFill>
              </a:rPr>
            </a:br>
            <a:endParaRPr lang="en-GB" sz="2200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0" y="781496"/>
            <a:ext cx="6135687" cy="2442180"/>
          </a:xfrm>
        </p:spPr>
        <p:txBody>
          <a:bodyPr anchor="t">
            <a:normAutofit/>
          </a:bodyPr>
          <a:lstStyle/>
          <a:p>
            <a:pPr marL="0" indent="0" algn="l">
              <a:buNone/>
            </a:pPr>
            <a:r>
              <a:rPr lang="en-GB" sz="1800" dirty="0" smtClean="0">
                <a:solidFill>
                  <a:srgbClr val="376092"/>
                </a:solidFill>
                <a:latin typeface="Arial"/>
                <a:cs typeface="Arial"/>
              </a:rPr>
              <a:t>Demand - based </a:t>
            </a:r>
            <a:r>
              <a:rPr lang="en-GB" sz="1800" dirty="0">
                <a:solidFill>
                  <a:srgbClr val="376092"/>
                </a:solidFill>
                <a:latin typeface="Arial"/>
                <a:cs typeface="Arial"/>
              </a:rPr>
              <a:t>on </a:t>
            </a:r>
            <a:r>
              <a:rPr lang="en-GB" sz="1800" dirty="0" smtClean="0">
                <a:solidFill>
                  <a:srgbClr val="376092"/>
                </a:solidFill>
                <a:latin typeface="Arial"/>
                <a:cs typeface="Arial"/>
              </a:rPr>
              <a:t>temp. variability</a:t>
            </a:r>
          </a:p>
          <a:p>
            <a:pPr algn="l">
              <a:buFont typeface="Wingdings" charset="2"/>
              <a:buChar char="§"/>
            </a:pPr>
            <a:r>
              <a:rPr lang="en-GB" sz="1800" dirty="0" smtClean="0">
                <a:solidFill>
                  <a:srgbClr val="376092"/>
                </a:solidFill>
                <a:latin typeface="Arial"/>
                <a:cs typeface="Arial"/>
              </a:rPr>
              <a:t>Extreme spells </a:t>
            </a:r>
          </a:p>
          <a:p>
            <a:pPr algn="l">
              <a:buFont typeface="Wingdings" charset="2"/>
              <a:buChar char="§"/>
            </a:pPr>
            <a:r>
              <a:rPr lang="en-GB" sz="1800" dirty="0" smtClean="0">
                <a:solidFill>
                  <a:srgbClr val="376092"/>
                </a:solidFill>
                <a:latin typeface="Arial"/>
                <a:cs typeface="Arial"/>
              </a:rPr>
              <a:t>Diurnal temperature indicator </a:t>
            </a:r>
          </a:p>
          <a:p>
            <a:pPr marL="0" indent="0" algn="l">
              <a:buNone/>
            </a:pPr>
            <a:endParaRPr lang="en-GB" sz="1800" dirty="0" smtClean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 algn="l">
              <a:buNone/>
            </a:pPr>
            <a:r>
              <a:rPr lang="en-GB" sz="1800" dirty="0" smtClean="0">
                <a:solidFill>
                  <a:srgbClr val="376092"/>
                </a:solidFill>
                <a:latin typeface="Arial"/>
                <a:cs typeface="Arial"/>
              </a:rPr>
              <a:t>Supply – wind capacity factor </a:t>
            </a:r>
            <a:endParaRPr lang="en-GB" sz="1800" dirty="0">
              <a:solidFill>
                <a:srgbClr val="376092"/>
              </a:solidFill>
              <a:latin typeface="Arial"/>
              <a:cs typeface="Arial"/>
            </a:endParaRPr>
          </a:p>
          <a:p>
            <a:pPr marL="0" indent="0" algn="l">
              <a:buNone/>
            </a:pPr>
            <a:endParaRPr lang="en-GB" sz="1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Screen Shot 2018-09-02 at 11.03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42" y="532131"/>
            <a:ext cx="5186725" cy="4915284"/>
          </a:xfrm>
          <a:prstGeom prst="rect">
            <a:avLst/>
          </a:prstGeom>
        </p:spPr>
      </p:pic>
      <p:pic>
        <p:nvPicPr>
          <p:cNvPr id="6" name="Picture 5" descr="Screen Shot 2018-09-03 at 9.44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29" y="532131"/>
            <a:ext cx="5327538" cy="42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4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5692</TotalTime>
  <Words>409</Words>
  <Application>Microsoft Macintosh PowerPoint</Application>
  <PresentationFormat>On-screen Show (16:9)</PresentationFormat>
  <Paragraphs>72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C3S-MAGIC portal  </vt:lpstr>
      <vt:lpstr>Bringing calculation to the data</vt:lpstr>
      <vt:lpstr>PowerPoint Presentation</vt:lpstr>
      <vt:lpstr>Energy sector: demand and supply   </vt:lpstr>
      <vt:lpstr>Costal areas: storm surge estimator</vt:lpstr>
      <vt:lpstr>PowerPoint Presentation</vt:lpstr>
      <vt:lpstr>Insurance sector – Actuaries index </vt:lpstr>
      <vt:lpstr>PowerPoint Presentation</vt:lpstr>
      <vt:lpstr>Collaboration with users </vt:lpstr>
      <vt:lpstr>Collaboration with other C3S </vt:lpstr>
      <vt:lpstr>PowerPoint Presentation</vt:lpstr>
    </vt:vector>
  </TitlesOfParts>
  <Company>GCG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Borras, Telm</dc:creator>
  <cp:lastModifiedBy>Dragi Bojo</cp:lastModifiedBy>
  <cp:revision>384</cp:revision>
  <dcterms:created xsi:type="dcterms:W3CDTF">2016-08-05T07:21:09Z</dcterms:created>
  <dcterms:modified xsi:type="dcterms:W3CDTF">2018-09-04T10:44:02Z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GCG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