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974ceb7a9_6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5974ceb7a9_6_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5974ceb7a9_6_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981accb0a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5981accb0a_0_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974ceb7a9_6_1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5974ceb7a9_6_1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989f2d5a5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5989f2d5a5_0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974ceb7a9_6_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5974ceb7a9_6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989f2d5a5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5989f2d5a5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974ceb7a9_6_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5974ceb7a9_6_1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974ceb7a9_6_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5974ceb7a9_6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989f2d5a5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5989f2d5a5_0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989f2d5a5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5989f2d5a5_0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989f2d5a5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5989f2d5a5_0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74ceb7a9_6_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5974ceb7a9_6_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989f2d5a5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5989f2d5a5_0_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989f2d5a5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5989f2d5a5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981accb0a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5981accb0a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989f2d5a5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5989f2d5a5_0_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989f2d5a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5989f2d5a5_0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989f2d5a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5989f2d5a5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993f1952f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5993f1952f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993f1952f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5993f1952f_0_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993f1952f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5993f1952f_0_1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993f1952f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5993f1952f_0_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974ceb7a9_6_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5974ceb7a9_6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993f1952f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5993f1952f_0_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981accb0a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5981accb0a_0_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993f1952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5993f1952f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981accb0a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5981accb0a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974ceb7a9_6_1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5974ceb7a9_6_1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74ceb7a9_6_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974ceb7a9_6_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974ceb7a9_6_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5974ceb7a9_6_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974ceb7a9_6_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5974ceb7a9_6_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974ceb7a9_6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5974ceb7a9_6_1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981accb0a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5981accb0a_0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81accb0a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5981accb0a_0_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 txBox="1"/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b="1" i="0" sz="52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3" type="body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Generic">
  <p:cSld name="BSC2017-Generic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Last">
  <p:cSld name="BSC2017-Las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/>
        </p:nvSpPr>
        <p:spPr>
          <a:xfrm>
            <a:off x="1991225" y="2636182"/>
            <a:ext cx="5161550" cy="901825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bsc.es/paraver" TargetMode="External"/><Relationship Id="rId4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systemcore-bsc@hirlam.org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1" Type="http://schemas.openxmlformats.org/officeDocument/2006/relationships/image" Target="../media/image21.png"/><Relationship Id="rId10" Type="http://schemas.openxmlformats.org/officeDocument/2006/relationships/image" Target="../media/image11.png"/><Relationship Id="rId9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35.gif"/><Relationship Id="rId5" Type="http://schemas.openxmlformats.org/officeDocument/2006/relationships/image" Target="../media/image12.jpg"/><Relationship Id="rId6" Type="http://schemas.openxmlformats.org/officeDocument/2006/relationships/image" Target="../media/image23.jpg"/><Relationship Id="rId7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ctrTitle"/>
          </p:nvPr>
        </p:nvSpPr>
        <p:spPr>
          <a:xfrm>
            <a:off x="3617816" y="1631730"/>
            <a:ext cx="5326487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600"/>
              <a:buFont typeface="Calibri"/>
              <a:buNone/>
            </a:pPr>
            <a:r>
              <a:rPr lang="en" sz="3600"/>
              <a:t>BSC-HIRLAM collaboration: HARMONIE code profiling roadmap and current status</a:t>
            </a:r>
            <a:endParaRPr sz="3600"/>
          </a:p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18/06/2019</a:t>
            </a:r>
            <a:endParaRPr/>
          </a:p>
        </p:txBody>
      </p:sp>
      <p:sp>
        <p:nvSpPr>
          <p:cNvPr id="81" name="Google Shape;81;p18"/>
          <p:cNvSpPr txBox="1"/>
          <p:nvPr>
            <p:ph idx="3" type="body"/>
          </p:nvPr>
        </p:nvSpPr>
        <p:spPr>
          <a:xfrm>
            <a:off x="36178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en" sz="1800"/>
              <a:t>HARMONIE System Working Week, ECMWF, UK</a:t>
            </a:r>
            <a:endParaRPr sz="1800"/>
          </a:p>
        </p:txBody>
      </p:sp>
      <p:sp>
        <p:nvSpPr>
          <p:cNvPr id="82" name="Google Shape;82;p18"/>
          <p:cNvSpPr txBox="1"/>
          <p:nvPr/>
        </p:nvSpPr>
        <p:spPr>
          <a:xfrm>
            <a:off x="3622733" y="4630556"/>
            <a:ext cx="5026945" cy="1190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 Yepes-Arbós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 C. Acosta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Serradell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Scope of the phase 2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Duration: 8 months after completion of phase 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Complete profiling analysis according to the results obtained from phase 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Training: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Prepare basic tutorials based on coarser HARMONIE configurations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Prepare a physical event to perform a training for the users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Prepare complete documentation: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Online follow-up meetings to detect deviations and correct if needed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Write a final document describing all the tasks carried 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Presence in the HIRLAM System group meetings: dissemination and feedback</a:t>
            </a:r>
            <a:endParaRPr/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"/>
              <a:t>Code profiling methodology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Profiling methodology overview</a:t>
            </a:r>
            <a:endParaRPr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Scalability tests: MPI, OpenMP, Tiling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Evaluate deployment efficiency: compilation flags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Affinity tests: find a </a:t>
            </a:r>
            <a:r>
              <a:rPr lang="en"/>
              <a:t>proper </a:t>
            </a:r>
            <a:r>
              <a:rPr lang="en"/>
              <a:t>placement for </a:t>
            </a:r>
            <a:r>
              <a:rPr lang="en"/>
              <a:t>MPI processes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Profile analysis: user functions calls, statistics…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Trace analysis: MPI, hardware counters, communication…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Performance simulation: evaluate the code under machine changes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Validation tests: check code correctness if optimized</a:t>
            </a:r>
            <a:endParaRPr/>
          </a:p>
        </p:txBody>
      </p:sp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BSC performance tools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250825" y="963099"/>
            <a:ext cx="8631238" cy="53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1991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traces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Source: </a:t>
            </a:r>
            <a:r>
              <a:rPr b="0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http://www.bsc.es/paraver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Package that generates Paraver trace-files for a post-mortem analysis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Paraver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Trace visualization and analysis browser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trace manipulation: Filter, cut traces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Dimemas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Message passing simulator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323850" y="3686447"/>
            <a:ext cx="1524000" cy="521096"/>
          </a:xfrm>
          <a:prstGeom prst="flowChartProcess">
            <a:avLst/>
          </a:prstGeom>
          <a:solidFill>
            <a:srgbClr val="005490"/>
          </a:solidFill>
          <a:ln cap="flat" cmpd="sng" w="19050">
            <a:solidFill>
              <a:srgbClr val="00386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3098801" y="3540664"/>
            <a:ext cx="1008063" cy="665328"/>
          </a:xfrm>
          <a:prstGeom prst="flowChartMagneticDisk">
            <a:avLst/>
          </a:prstGeom>
          <a:solidFill>
            <a:srgbClr val="D9D9D9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files</a:t>
            </a: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1370013" y="4108287"/>
            <a:ext cx="1066800" cy="446654"/>
          </a:xfrm>
          <a:prstGeom prst="flowChartProcess">
            <a:avLst/>
          </a:prstGeom>
          <a:solidFill>
            <a:srgbClr val="DDE8F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 library</a:t>
            </a: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2071688" y="3864798"/>
            <a:ext cx="811212" cy="119418"/>
          </a:xfrm>
          <a:prstGeom prst="rightArrow">
            <a:avLst>
              <a:gd fmla="val 50000" name="adj1"/>
              <a:gd fmla="val 49988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4899026" y="3864798"/>
            <a:ext cx="149225" cy="119418"/>
          </a:xfrm>
          <a:prstGeom prst="rightArrow">
            <a:avLst>
              <a:gd fmla="val 50000" name="adj1"/>
              <a:gd fmla="val 50001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5200650" y="3686447"/>
            <a:ext cx="990600" cy="446654"/>
          </a:xfrm>
          <a:prstGeom prst="flowChartProcess">
            <a:avLst/>
          </a:prstGeom>
          <a:solidFill>
            <a:srgbClr val="6DB7F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DIMEMAS simulator</a:t>
            </a:r>
            <a:endParaRPr/>
          </a:p>
        </p:txBody>
      </p:sp>
      <p:sp>
        <p:nvSpPr>
          <p:cNvPr id="228" name="Google Shape;228;p30"/>
          <p:cNvSpPr/>
          <p:nvPr/>
        </p:nvSpPr>
        <p:spPr>
          <a:xfrm>
            <a:off x="7181850" y="3540664"/>
            <a:ext cx="1447800" cy="665328"/>
          </a:xfrm>
          <a:prstGeom prst="flowChartMagneticDisk">
            <a:avLst/>
          </a:prstGeom>
          <a:solidFill>
            <a:srgbClr val="D9D9D9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trace files</a:t>
            </a:r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6343650" y="3864798"/>
            <a:ext cx="685800" cy="1194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1025525" y="5228024"/>
            <a:ext cx="2362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visualization</a:t>
            </a: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5291138" y="6425305"/>
            <a:ext cx="33528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DIMEMAS generated trace. Target = ideal machine</a:t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843838" y="4331614"/>
            <a:ext cx="152400" cy="22332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picalls" id="233" name="Google Shape;233;p30"/>
          <p:cNvPicPr preferRelativeResize="0"/>
          <p:nvPr/>
        </p:nvPicPr>
        <p:blipFill rotWithShape="1">
          <a:blip r:embed="rId4">
            <a:alphaModFix/>
          </a:blip>
          <a:srcRect b="54450" l="841" r="1566" t="7357"/>
          <a:stretch/>
        </p:blipFill>
        <p:spPr>
          <a:xfrm>
            <a:off x="1024743" y="5580411"/>
            <a:ext cx="3620843" cy="7385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mpicalls" id="234" name="Google Shape;234;p30"/>
          <p:cNvPicPr preferRelativeResize="0"/>
          <p:nvPr/>
        </p:nvPicPr>
        <p:blipFill rotWithShape="1">
          <a:blip r:embed="rId4">
            <a:alphaModFix/>
          </a:blip>
          <a:srcRect b="4734" l="790" r="1582" t="57814"/>
          <a:stretch/>
        </p:blipFill>
        <p:spPr>
          <a:xfrm>
            <a:off x="5187145" y="5580411"/>
            <a:ext cx="3694761" cy="7385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5" name="Google Shape;235;p30"/>
          <p:cNvSpPr/>
          <p:nvPr/>
        </p:nvSpPr>
        <p:spPr>
          <a:xfrm>
            <a:off x="2832100" y="4666605"/>
            <a:ext cx="1543050" cy="440450"/>
          </a:xfrm>
          <a:prstGeom prst="flowChartManualOperation">
            <a:avLst/>
          </a:prstGeom>
          <a:solidFill>
            <a:srgbClr val="6DB7F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Paraver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4754564" y="3889612"/>
            <a:ext cx="73025" cy="68239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4610101" y="3889612"/>
            <a:ext cx="73025" cy="68239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4467226" y="3889612"/>
            <a:ext cx="73025" cy="68239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4322764" y="3889612"/>
            <a:ext cx="73025" cy="68239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3530600" y="4331614"/>
            <a:ext cx="152400" cy="22332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3527425" y="5228024"/>
            <a:ext cx="152400" cy="22332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7807325" y="5228024"/>
            <a:ext cx="152400" cy="22332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7096125" y="4666605"/>
            <a:ext cx="1543050" cy="440450"/>
          </a:xfrm>
          <a:prstGeom prst="flowChartManualOperation">
            <a:avLst/>
          </a:prstGeom>
          <a:solidFill>
            <a:srgbClr val="6DB7F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Paraver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How a trace looks like: b</a:t>
            </a:r>
            <a:r>
              <a:rPr lang="en"/>
              <a:t>asic overview</a:t>
            </a: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099" y="1430700"/>
            <a:ext cx="7662300" cy="27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200" y="4267425"/>
            <a:ext cx="4433299" cy="233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31"/>
          <p:cNvCxnSpPr/>
          <p:nvPr/>
        </p:nvCxnSpPr>
        <p:spPr>
          <a:xfrm>
            <a:off x="1032100" y="4422400"/>
            <a:ext cx="1540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31"/>
          <p:cNvCxnSpPr/>
          <p:nvPr/>
        </p:nvCxnSpPr>
        <p:spPr>
          <a:xfrm rot="10800000">
            <a:off x="822650" y="3192925"/>
            <a:ext cx="1800" cy="1009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1"/>
          <p:cNvSpPr txBox="1"/>
          <p:nvPr/>
        </p:nvSpPr>
        <p:spPr>
          <a:xfrm>
            <a:off x="1262825" y="4422400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Timeline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 rot="-5400000">
            <a:off x="-265025" y="3408850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MPI processes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3175200" y="995188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Computation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6048150" y="995200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31"/>
          <p:cNvCxnSpPr>
            <a:stCxn id="256" idx="2"/>
          </p:cNvCxnSpPr>
          <p:nvPr/>
        </p:nvCxnSpPr>
        <p:spPr>
          <a:xfrm flipH="1">
            <a:off x="3938700" y="1365988"/>
            <a:ext cx="6900" cy="104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31"/>
          <p:cNvCxnSpPr>
            <a:stCxn id="257" idx="2"/>
          </p:cNvCxnSpPr>
          <p:nvPr/>
        </p:nvCxnSpPr>
        <p:spPr>
          <a:xfrm>
            <a:off x="6818550" y="1366000"/>
            <a:ext cx="1070700" cy="67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31"/>
          <p:cNvCxnSpPr>
            <a:stCxn id="257" idx="2"/>
          </p:cNvCxnSpPr>
          <p:nvPr/>
        </p:nvCxnSpPr>
        <p:spPr>
          <a:xfrm flipH="1">
            <a:off x="6244050" y="1366000"/>
            <a:ext cx="574500" cy="567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31"/>
          <p:cNvSpPr txBox="1"/>
          <p:nvPr/>
        </p:nvSpPr>
        <p:spPr>
          <a:xfrm>
            <a:off x="2722500" y="4904050"/>
            <a:ext cx="10707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MPI call color legend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"/>
              <a:t>Current status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273" name="Google Shape;273;p33"/>
          <p:cNvSpPr txBox="1"/>
          <p:nvPr>
            <p:ph idx="1" type="body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Git develop branch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The first deployed configuration is the default 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DKCOEXP domain (2.5km and 65 vertical levels)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Run on cca at ECMWF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GNU compiler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Four different scenarios have been tested by combining OpenMP and the I/O server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Only one of them worked with Extrae</a:t>
            </a:r>
            <a:endParaRPr/>
          </a:p>
        </p:txBody>
      </p:sp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1st scenario</a:t>
            </a:r>
            <a:endParaRPr/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Default setup: 256 MPI (16x16) and no OpenMP. 2 IO servers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It only crashes when it is used with Extrae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I/O server voluntarily aborts the execution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Error:</a:t>
            </a:r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1544500" y="2949400"/>
            <a:ext cx="60702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ABORT!    1 IO_SERV_GET_REQ: SIZE MISMATCH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ABOR1 CALLED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IO_SERV_GET_REQ: SIZE MISMATCH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MPL_ABORT: CALLED FROM PROCESSOR      1 THRD    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MPL_ABORT: THRD           1   IO_SERV_GET_REQ: SIZE MISMATCH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1081 MB (maxheap), 276 MB (maxrss), 0 MB (maxstack), walltime = 1554295600.04s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IO_SERV_RUN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IO_SERV_RUN_MF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 IO_SERV_RECV_REQ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  IO_SERV_SYNC_SORT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   IO_SERV_GET_REQ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2" name="Google Shape;282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2nd</a:t>
            </a:r>
            <a:r>
              <a:rPr lang="en"/>
              <a:t> scenario</a:t>
            </a:r>
            <a:endParaRPr/>
          </a:p>
        </p:txBody>
      </p:sp>
      <p:sp>
        <p:nvSpPr>
          <p:cNvPr id="288" name="Google Shape;288;p35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256 MPI (16x16) and no OpenMP. No IO servers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It worked with Extrae and a trace was generated</a:t>
            </a:r>
            <a:endParaRPr/>
          </a:p>
        </p:txBody>
      </p:sp>
      <p:sp>
        <p:nvSpPr>
          <p:cNvPr id="289" name="Google Shape;289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3rd</a:t>
            </a:r>
            <a:r>
              <a:rPr lang="en"/>
              <a:t> scenario</a:t>
            </a:r>
            <a:endParaRPr/>
          </a:p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100 MPI (10x10) and 4 OpenMP = 400. No IO servers. It does not use FLAKE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It is not stable. There were run 3 instances, where 2 of them crashed and 1 properly finished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First error:</a:t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617200" y="2984325"/>
            <a:ext cx="8229600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Rank 95 [Wed Apr  3 15:42:56 2019] [c2-1c2s9n0] Fatal error in MPI_Recv: Other MPI error, error stack: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MPI_Recv(212)..................: MPI_Recv(buf=0x2aacca7995d0, count=4200, dtype=0x4c000829, src=1, tag=25002, comm=0x84000004, status=0x7fffff78d2d0) failed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MPIDI_CH3I_Progress(537).......: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MPID_nem_mpich_test_recv(989)..: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MPID_nem_gni_poll(1554)........: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MPID_nem_gni_check_recvCQ(1448):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MPID_nem_gni_process_recv(1298): GNI_SmsgGetNextWTag (GNI_RC_INVALID_PARAM)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aborting job: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Fatal error in MPI_Recv: Other MPI error, error stack: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MPI_Recv(212)..................: MPI_Recv(buf=0x2aacca7995d0, count=4200, dtype=0x4c000829, src=1, tag=25002, comm=0x84000004, status=0x7fffff78d2d0) failed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MPIDI_CH3I_Progress(537).......: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MPID_nem_mpich_test_recv(989)..: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MPID_nem_gni_poll(1554)........: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MPID_nem_gni_check_recvCQ(1448):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MPID_nem_gni_process_recv(1298): GNI_SmsgGetNextWTag (GNI_RC_INVALID_PARAM)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[NID 02084] 2019-04-03 15:42:57 Apid 334084920: initiated application termination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"/>
              <a:t>Who we are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3rd scenario (2)</a:t>
            </a:r>
            <a:endParaRPr/>
          </a:p>
        </p:txBody>
      </p:sp>
      <p:sp>
        <p:nvSpPr>
          <p:cNvPr id="303" name="Google Shape;303;p3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Second error:</a:t>
            </a:r>
            <a:endParaRPr/>
          </a:p>
        </p:txBody>
      </p:sp>
      <p:sp>
        <p:nvSpPr>
          <p:cNvPr id="304" name="Google Shape;304;p37"/>
          <p:cNvSpPr txBox="1"/>
          <p:nvPr/>
        </p:nvSpPr>
        <p:spPr>
          <a:xfrm>
            <a:off x="464800" y="1654000"/>
            <a:ext cx="82296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***Received signal = 11 and ActivatED SIGALRM=14 and calling alarm(10), time =1553846291.95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[myproc#29,tid#1,pid#65932,signal#11(SIGSEGV)]: Received signal :: 8439MB (heap), 1285MB (rss), 0MB (stack), 0 (paging), nsigs 1, time 1553846291.95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tid#1 starting drhook traceback, time =1553846291.95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8439 MB (maxheap), 1285 MB (maxrss), 0 MB (maxstack), walltime = 1553846291.95s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MASTER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CNT0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CNT1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CNT2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CNT3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CNT4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STEPO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 SCAN2M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  GP_MODEL_STACK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   GP_MODEL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    CALL_SL_STACK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     CALL_SL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      SLCOMM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[myproc#29,tid#1,pid#65932]:               SLCOMM:SLCOMM_INT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[gdb__sigdump] : Received signal#11(SIGSEGV), pid=65932 , it=1 : sigcontextptr=0x7fffff78aa00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Google Shape;305;p3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4th</a:t>
            </a:r>
            <a:r>
              <a:rPr lang="en"/>
              <a:t> scenario</a:t>
            </a:r>
            <a:endParaRPr/>
          </a:p>
        </p:txBody>
      </p:sp>
      <p:sp>
        <p:nvSpPr>
          <p:cNvPr id="311" name="Google Shape;311;p38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100 MPI (10x10) and 4 OpenMP = 400. 2 IO servers. It does not use FLAKE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As in the 1st scenario, i</a:t>
            </a:r>
            <a:r>
              <a:rPr lang="en"/>
              <a:t>t only crashes when it is used with Extrae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I/O server voluntarily aborts the execution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Error:</a:t>
            </a:r>
            <a:endParaRPr/>
          </a:p>
        </p:txBody>
      </p:sp>
      <p:sp>
        <p:nvSpPr>
          <p:cNvPr id="312" name="Google Shape;312;p38"/>
          <p:cNvSpPr txBox="1"/>
          <p:nvPr/>
        </p:nvSpPr>
        <p:spPr>
          <a:xfrm>
            <a:off x="1544500" y="3330400"/>
            <a:ext cx="60702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ABORT!    1 IO_SERV_GET_REQ: SIZE MISMATCH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ABOR1 CALLED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IO_SERV_GET_REQ: SIZE MISMATCH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MPL_ABORT: CALLED FROM PROCESSOR      1 THRD    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MPL_ABORT: THRD           1   IO_SERV_GET_REQ: SIZE MISMATCH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1081 MB (maxheap), 276 MB (maxrss), 0 MB (maxstack), walltime = 1554295600.04s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IO_SERV_RUN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IO_SERV_RUN_MF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 IO_SERV_RECV_REQ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  IO_SERV_SYNC_SORT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[myproc#1,tid#1,pid#53203]:      IO_SERV_GET_REQ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3" name="Google Shape;313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HARMONIE general overview</a:t>
            </a:r>
            <a:endParaRPr/>
          </a:p>
        </p:txBody>
      </p:sp>
      <p:sp>
        <p:nvSpPr>
          <p:cNvPr id="319" name="Google Shape;319;p39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Trace from the 2nd scenario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Several time steps were traced</a:t>
            </a:r>
            <a:endParaRPr/>
          </a:p>
        </p:txBody>
      </p:sp>
      <p:pic>
        <p:nvPicPr>
          <p:cNvPr id="320" name="Google Shape;3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3" y="2117250"/>
            <a:ext cx="8372475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 txBox="1"/>
          <p:nvPr/>
        </p:nvSpPr>
        <p:spPr>
          <a:xfrm>
            <a:off x="1965525" y="5467525"/>
            <a:ext cx="1736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Regular time steps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39"/>
          <p:cNvCxnSpPr>
            <a:stCxn id="321" idx="0"/>
          </p:cNvCxnSpPr>
          <p:nvPr/>
        </p:nvCxnSpPr>
        <p:spPr>
          <a:xfrm rot="10800000">
            <a:off x="1964475" y="5038225"/>
            <a:ext cx="869400" cy="42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39"/>
          <p:cNvCxnSpPr>
            <a:stCxn id="321" idx="0"/>
          </p:cNvCxnSpPr>
          <p:nvPr/>
        </p:nvCxnSpPr>
        <p:spPr>
          <a:xfrm rot="10800000">
            <a:off x="2533875" y="5038225"/>
            <a:ext cx="300000" cy="42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39"/>
          <p:cNvCxnSpPr>
            <a:stCxn id="321" idx="0"/>
          </p:cNvCxnSpPr>
          <p:nvPr/>
        </p:nvCxnSpPr>
        <p:spPr>
          <a:xfrm flipH="1" rot="10800000">
            <a:off x="2833875" y="5038225"/>
            <a:ext cx="362100" cy="42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39"/>
          <p:cNvCxnSpPr>
            <a:stCxn id="321" idx="0"/>
          </p:cNvCxnSpPr>
          <p:nvPr/>
        </p:nvCxnSpPr>
        <p:spPr>
          <a:xfrm flipH="1" rot="10800000">
            <a:off x="2833875" y="5038225"/>
            <a:ext cx="1012800" cy="42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39"/>
          <p:cNvCxnSpPr>
            <a:stCxn id="321" idx="0"/>
          </p:cNvCxnSpPr>
          <p:nvPr/>
        </p:nvCxnSpPr>
        <p:spPr>
          <a:xfrm flipH="1" rot="10800000">
            <a:off x="2833875" y="5038225"/>
            <a:ext cx="1674900" cy="42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" name="Google Shape;327;p39"/>
          <p:cNvSpPr txBox="1"/>
          <p:nvPr/>
        </p:nvSpPr>
        <p:spPr>
          <a:xfrm>
            <a:off x="5525925" y="5453775"/>
            <a:ext cx="27339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Larger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time step (it is probably computing radiation)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39"/>
          <p:cNvCxnSpPr>
            <a:stCxn id="327" idx="0"/>
          </p:cNvCxnSpPr>
          <p:nvPr/>
        </p:nvCxnSpPr>
        <p:spPr>
          <a:xfrm rot="10800000">
            <a:off x="6873375" y="5049375"/>
            <a:ext cx="19500" cy="404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3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HARMONIE</a:t>
            </a:r>
            <a:r>
              <a:rPr lang="en"/>
              <a:t> MPI calls</a:t>
            </a:r>
            <a:endParaRPr/>
          </a:p>
        </p:txBody>
      </p:sp>
      <p:pic>
        <p:nvPicPr>
          <p:cNvPr id="335" name="Google Shape;3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3" y="2644075"/>
            <a:ext cx="837247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268" y="1056400"/>
            <a:ext cx="3865851" cy="13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0"/>
          <p:cNvSpPr txBox="1"/>
          <p:nvPr/>
        </p:nvSpPr>
        <p:spPr>
          <a:xfrm>
            <a:off x="4131825" y="5922500"/>
            <a:ext cx="20313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Workload imbalance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40"/>
          <p:cNvCxnSpPr>
            <a:stCxn id="337" idx="0"/>
          </p:cNvCxnSpPr>
          <p:nvPr/>
        </p:nvCxnSpPr>
        <p:spPr>
          <a:xfrm flipH="1" rot="10800000">
            <a:off x="5147475" y="5398700"/>
            <a:ext cx="54000" cy="523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9" name="Google Shape;339;p40"/>
          <p:cNvCxnSpPr>
            <a:stCxn id="340" idx="2"/>
          </p:cNvCxnSpPr>
          <p:nvPr/>
        </p:nvCxnSpPr>
        <p:spPr>
          <a:xfrm flipH="1">
            <a:off x="1193400" y="2394600"/>
            <a:ext cx="4163700" cy="45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40"/>
          <p:cNvCxnSpPr>
            <a:endCxn id="340" idx="2"/>
          </p:cNvCxnSpPr>
          <p:nvPr/>
        </p:nvCxnSpPr>
        <p:spPr>
          <a:xfrm rot="10800000">
            <a:off x="5357100" y="2394600"/>
            <a:ext cx="3366000" cy="45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40"/>
          <p:cNvSpPr/>
          <p:nvPr/>
        </p:nvSpPr>
        <p:spPr>
          <a:xfrm>
            <a:off x="5207400" y="1108800"/>
            <a:ext cx="299400" cy="128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0"/>
          <p:cNvSpPr txBox="1"/>
          <p:nvPr/>
        </p:nvSpPr>
        <p:spPr>
          <a:xfrm>
            <a:off x="950150" y="1664838"/>
            <a:ext cx="20313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1 regular time step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40"/>
          <p:cNvCxnSpPr>
            <a:stCxn id="342" idx="2"/>
          </p:cNvCxnSpPr>
          <p:nvPr/>
        </p:nvCxnSpPr>
        <p:spPr>
          <a:xfrm>
            <a:off x="1965800" y="2035638"/>
            <a:ext cx="849300" cy="499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4" name="Google Shape;344;p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HARMONIE</a:t>
            </a:r>
            <a:r>
              <a:rPr lang="en"/>
              <a:t> useful duration</a:t>
            </a:r>
            <a:endParaRPr/>
          </a:p>
        </p:txBody>
      </p:sp>
      <p:pic>
        <p:nvPicPr>
          <p:cNvPr id="350" name="Google Shape;3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50" y="1281393"/>
            <a:ext cx="837247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0" y="4578568"/>
            <a:ext cx="43815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 txBox="1"/>
          <p:nvPr/>
        </p:nvSpPr>
        <p:spPr>
          <a:xfrm>
            <a:off x="5758650" y="5056075"/>
            <a:ext cx="1313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Larger computation burst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2067750" y="5018250"/>
            <a:ext cx="13131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Shorter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computation burst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p41"/>
          <p:cNvCxnSpPr/>
          <p:nvPr/>
        </p:nvCxnSpPr>
        <p:spPr>
          <a:xfrm>
            <a:off x="6067650" y="4903050"/>
            <a:ext cx="6951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41"/>
          <p:cNvCxnSpPr/>
          <p:nvPr/>
        </p:nvCxnSpPr>
        <p:spPr>
          <a:xfrm flipH="1">
            <a:off x="2381250" y="4887150"/>
            <a:ext cx="686100" cy="1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6" name="Google Shape;356;p4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HARMONIE Inst.-IPC</a:t>
            </a:r>
            <a:r>
              <a:rPr lang="en"/>
              <a:t> histogram</a:t>
            </a:r>
            <a:endParaRPr/>
          </a:p>
        </p:txBody>
      </p:sp>
      <p:pic>
        <p:nvPicPr>
          <p:cNvPr id="362" name="Google Shape;3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100" y="1628768"/>
            <a:ext cx="58197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113" y="4193750"/>
            <a:ext cx="3558726" cy="12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363" y="4193750"/>
            <a:ext cx="3558777" cy="12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2720238" y="1168888"/>
            <a:ext cx="37035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Instructions and IPC correlation histogram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1641107" y="5535825"/>
            <a:ext cx="21633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Number of instructions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2"/>
          <p:cNvSpPr txBox="1"/>
          <p:nvPr/>
        </p:nvSpPr>
        <p:spPr>
          <a:xfrm>
            <a:off x="5238900" y="5535825"/>
            <a:ext cx="2395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Instructions per cycle (IPC)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42"/>
          <p:cNvCxnSpPr>
            <a:stCxn id="362" idx="2"/>
            <a:endCxn id="363" idx="0"/>
          </p:cNvCxnSpPr>
          <p:nvPr/>
        </p:nvCxnSpPr>
        <p:spPr>
          <a:xfrm>
            <a:off x="4571988" y="3552818"/>
            <a:ext cx="1864500" cy="64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42"/>
          <p:cNvCxnSpPr>
            <a:stCxn id="362" idx="2"/>
            <a:endCxn id="364" idx="0"/>
          </p:cNvCxnSpPr>
          <p:nvPr/>
        </p:nvCxnSpPr>
        <p:spPr>
          <a:xfrm flipH="1">
            <a:off x="2722788" y="3552818"/>
            <a:ext cx="1849200" cy="64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4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Other BSC tools: Clustering</a:t>
            </a:r>
            <a:endParaRPr/>
          </a:p>
        </p:txBody>
      </p:sp>
      <p:sp>
        <p:nvSpPr>
          <p:cNvPr id="376" name="Google Shape;376;p4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43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precision vs double precision in IFS</a:t>
            </a:r>
            <a:endParaRPr/>
          </a:p>
        </p:txBody>
      </p:sp>
      <p:pic>
        <p:nvPicPr>
          <p:cNvPr id="378" name="Google Shape;3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813" y="1993175"/>
            <a:ext cx="6020374" cy="34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3"/>
          <p:cNvSpPr/>
          <p:nvPr/>
        </p:nvSpPr>
        <p:spPr>
          <a:xfrm>
            <a:off x="2362366" y="286630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0" name="Google Shape;380;p43"/>
          <p:cNvSpPr/>
          <p:nvPr/>
        </p:nvSpPr>
        <p:spPr>
          <a:xfrm>
            <a:off x="2907615" y="286630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2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1" name="Google Shape;381;p43"/>
          <p:cNvSpPr/>
          <p:nvPr/>
        </p:nvSpPr>
        <p:spPr>
          <a:xfrm>
            <a:off x="3456439" y="286630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3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4307035" y="286630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4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3" name="Google Shape;383;p43"/>
          <p:cNvSpPr/>
          <p:nvPr/>
        </p:nvSpPr>
        <p:spPr>
          <a:xfrm>
            <a:off x="5281583" y="286630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4" name="Google Shape;384;p43"/>
          <p:cNvSpPr/>
          <p:nvPr/>
        </p:nvSpPr>
        <p:spPr>
          <a:xfrm>
            <a:off x="2580549" y="454701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5" name="Google Shape;385;p43"/>
          <p:cNvSpPr/>
          <p:nvPr/>
        </p:nvSpPr>
        <p:spPr>
          <a:xfrm>
            <a:off x="3456441" y="454701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2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6" name="Google Shape;386;p43"/>
          <p:cNvSpPr/>
          <p:nvPr/>
        </p:nvSpPr>
        <p:spPr>
          <a:xfrm>
            <a:off x="4203169" y="454701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3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7" name="Google Shape;387;p43"/>
          <p:cNvSpPr/>
          <p:nvPr/>
        </p:nvSpPr>
        <p:spPr>
          <a:xfrm>
            <a:off x="5365813" y="454701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4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88" name="Google Shape;388;p43"/>
          <p:cNvSpPr/>
          <p:nvPr/>
        </p:nvSpPr>
        <p:spPr>
          <a:xfrm>
            <a:off x="6929640" y="4547016"/>
            <a:ext cx="327000" cy="226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Other BSC tools: Tracking</a:t>
            </a:r>
            <a:endParaRPr/>
          </a:p>
        </p:txBody>
      </p:sp>
      <p:sp>
        <p:nvSpPr>
          <p:cNvPr id="394" name="Google Shape;394;p4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44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precision vs double precision in IFS</a:t>
            </a:r>
            <a:endParaRPr/>
          </a:p>
        </p:txBody>
      </p:sp>
      <p:pic>
        <p:nvPicPr>
          <p:cNvPr id="396" name="Google Shape;3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925" y="1618463"/>
            <a:ext cx="2962750" cy="222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975" y="3891175"/>
            <a:ext cx="2962656" cy="222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9625" y="1618500"/>
            <a:ext cx="2962656" cy="222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9625" y="3891175"/>
            <a:ext cx="2962656" cy="222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Other BSC tools: Tracking</a:t>
            </a:r>
            <a:endParaRPr/>
          </a:p>
        </p:txBody>
      </p:sp>
      <p:sp>
        <p:nvSpPr>
          <p:cNvPr id="405" name="Google Shape;405;p4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45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precision vs double precision in IFS</a:t>
            </a:r>
            <a:endParaRPr/>
          </a:p>
        </p:txBody>
      </p:sp>
      <p:pic>
        <p:nvPicPr>
          <p:cNvPr id="407" name="Google Shape;4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350" y="1620225"/>
            <a:ext cx="2962656" cy="222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20225"/>
            <a:ext cx="2962656" cy="222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Other BSC tools: Folding</a:t>
            </a:r>
            <a:endParaRPr/>
          </a:p>
        </p:txBody>
      </p:sp>
      <p:sp>
        <p:nvSpPr>
          <p:cNvPr id="414" name="Google Shape;414;p4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46"/>
          <p:cNvSpPr txBox="1"/>
          <p:nvPr>
            <p:ph idx="1" type="body"/>
          </p:nvPr>
        </p:nvSpPr>
        <p:spPr>
          <a:xfrm>
            <a:off x="464803" y="1226647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precision vs double precision in IFS</a:t>
            </a:r>
            <a:endParaRPr/>
          </a:p>
        </p:txBody>
      </p:sp>
      <p:pic>
        <p:nvPicPr>
          <p:cNvPr id="416" name="Google Shape;41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813" y="2618567"/>
            <a:ext cx="5848587" cy="38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640" y="1782450"/>
            <a:ext cx="3692205" cy="83610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6"/>
          <p:cNvSpPr/>
          <p:nvPr/>
        </p:nvSpPr>
        <p:spPr>
          <a:xfrm>
            <a:off x="1863513" y="1784773"/>
            <a:ext cx="1415400" cy="801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6"/>
          <p:cNvSpPr txBox="1"/>
          <p:nvPr/>
        </p:nvSpPr>
        <p:spPr>
          <a:xfrm>
            <a:off x="4213512" y="1957485"/>
            <a:ext cx="3910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Region studied using sampling+folding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" name="Google Shape;420;p46"/>
          <p:cNvCxnSpPr>
            <a:stCxn id="418" idx="3"/>
            <a:endCxn id="419" idx="1"/>
          </p:cNvCxnSpPr>
          <p:nvPr/>
        </p:nvCxnSpPr>
        <p:spPr>
          <a:xfrm>
            <a:off x="3278913" y="2185573"/>
            <a:ext cx="93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Google Shape;421;p46"/>
          <p:cNvSpPr txBox="1"/>
          <p:nvPr/>
        </p:nvSpPr>
        <p:spPr>
          <a:xfrm>
            <a:off x="1903050" y="2971850"/>
            <a:ext cx="934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TOT_INS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6"/>
          <p:cNvSpPr txBox="1"/>
          <p:nvPr/>
        </p:nvSpPr>
        <p:spPr>
          <a:xfrm>
            <a:off x="909450" y="3791975"/>
            <a:ext cx="1978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TOT_CACHE_MISSES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46"/>
          <p:cNvCxnSpPr/>
          <p:nvPr/>
        </p:nvCxnSpPr>
        <p:spPr>
          <a:xfrm flipH="1">
            <a:off x="266660" y="4363618"/>
            <a:ext cx="2545200" cy="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24" name="Google Shape;424;p46"/>
          <p:cNvSpPr txBox="1"/>
          <p:nvPr/>
        </p:nvSpPr>
        <p:spPr>
          <a:xfrm>
            <a:off x="419050" y="4295175"/>
            <a:ext cx="24759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Connection to the code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6"/>
          <p:cNvSpPr txBox="1"/>
          <p:nvPr/>
        </p:nvSpPr>
        <p:spPr>
          <a:xfrm>
            <a:off x="716400" y="4710450"/>
            <a:ext cx="2137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USER_FUNCTION_LINE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 Mission of BSC Scientific Departments</a:t>
            </a:r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25" y="887350"/>
            <a:ext cx="273367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/>
          <p:nvPr/>
        </p:nvSpPr>
        <p:spPr>
          <a:xfrm>
            <a:off x="514350" y="2406587"/>
            <a:ext cx="3829050" cy="1187450"/>
          </a:xfrm>
          <a:prstGeom prst="ellipse">
            <a:avLst/>
          </a:prstGeom>
          <a:solidFill>
            <a:schemeClr val="lt1">
              <a:alpha val="89803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113" y="887350"/>
            <a:ext cx="273367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525" y="3630323"/>
            <a:ext cx="2484438" cy="249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2675" y="3515647"/>
            <a:ext cx="273367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6211888" y="1398525"/>
            <a:ext cx="1528762" cy="985837"/>
          </a:xfrm>
          <a:prstGeom prst="rect">
            <a:avLst/>
          </a:prstGeom>
          <a:noFill/>
          <a:ln>
            <a:noFill/>
          </a:ln>
          <a:effectLst>
            <a:outerShdw blurRad="381000" rotWithShape="0" algn="t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Earth Sciences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6172200" y="4128422"/>
            <a:ext cx="1528763" cy="539750"/>
          </a:xfrm>
          <a:prstGeom prst="rect">
            <a:avLst/>
          </a:prstGeom>
          <a:noFill/>
          <a:ln>
            <a:noFill/>
          </a:ln>
          <a:effectLst>
            <a:outerShdw blurRad="381000" rotWithShape="0" algn="t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1490663" y="1398525"/>
            <a:ext cx="1849437" cy="969496"/>
          </a:xfrm>
          <a:prstGeom prst="rect">
            <a:avLst/>
          </a:prstGeom>
          <a:noFill/>
          <a:ln>
            <a:noFill/>
          </a:ln>
          <a:effectLst>
            <a:outerShdw blurRad="381000" rotWithShape="0" algn="t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Sciences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1600200" y="3964910"/>
            <a:ext cx="1682750" cy="984250"/>
          </a:xfrm>
          <a:prstGeom prst="rect">
            <a:avLst/>
          </a:prstGeom>
          <a:noFill/>
          <a:ln>
            <a:noFill/>
          </a:ln>
          <a:effectLst>
            <a:outerShdw blurRad="381000" rotWithShape="0" algn="t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Sciences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395288" y="2536762"/>
            <a:ext cx="4157662" cy="87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To influence the way machines are built, programmed and used: programming models, performance tools, Big Data, computer architecture, energy efficiency</a:t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5026025" y="2443100"/>
            <a:ext cx="3829050" cy="1187450"/>
          </a:xfrm>
          <a:prstGeom prst="ellipse">
            <a:avLst/>
          </a:prstGeom>
          <a:solidFill>
            <a:schemeClr val="lt1">
              <a:alpha val="89803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5219700" y="2589150"/>
            <a:ext cx="3455988" cy="9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To develop and implement global and regional state-of-the-art models for short-term air quality forecast and long-term climate applications</a:t>
            </a:r>
            <a:endParaRPr b="0" i="0" sz="1400" u="none" cap="none" strike="noStrike">
              <a:solidFill>
                <a:srgbClr val="004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534988" y="4999960"/>
            <a:ext cx="3829050" cy="1187450"/>
          </a:xfrm>
          <a:prstGeom prst="ellipse">
            <a:avLst/>
          </a:prstGeom>
          <a:solidFill>
            <a:schemeClr val="lt1">
              <a:alpha val="89803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504825" y="5126960"/>
            <a:ext cx="3851275" cy="80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To understand living organisms by means of theoretical and computational methods (molecular modeling, genomics, proteomics)</a:t>
            </a:r>
            <a:endParaRPr b="0" i="0" sz="1800" u="none" cap="none" strike="noStrike">
              <a:solidFill>
                <a:srgbClr val="004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4911725" y="4849147"/>
            <a:ext cx="3829050" cy="1187450"/>
          </a:xfrm>
          <a:prstGeom prst="ellipse">
            <a:avLst/>
          </a:prstGeom>
          <a:solidFill>
            <a:schemeClr val="lt1">
              <a:alpha val="89803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879975" y="5028535"/>
            <a:ext cx="3995738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To develop scientific and engineering software to efficiently exploit super-computing capabilities (biomedical, geophysics, atmospheric, energy, social and economic simulations)</a:t>
            </a:r>
            <a:endParaRPr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Other BSC tools: Dimemas</a:t>
            </a:r>
            <a:endParaRPr/>
          </a:p>
        </p:txBody>
      </p:sp>
      <p:sp>
        <p:nvSpPr>
          <p:cNvPr id="431" name="Google Shape;431;p4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4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 machine test (infinite bandwidth, no latency) in EC-Earth</a:t>
            </a:r>
            <a:endParaRPr/>
          </a:p>
        </p:txBody>
      </p:sp>
      <p:pic>
        <p:nvPicPr>
          <p:cNvPr id="433" name="Google Shape;43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6035" y="1846881"/>
            <a:ext cx="5282944" cy="213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6035" y="3979165"/>
            <a:ext cx="5282944" cy="213228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7"/>
          <p:cNvSpPr txBox="1"/>
          <p:nvPr/>
        </p:nvSpPr>
        <p:spPr>
          <a:xfrm>
            <a:off x="3933111" y="1719125"/>
            <a:ext cx="928800" cy="3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Base trace</a:t>
            </a:r>
            <a:endParaRPr b="1" i="0" sz="12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7"/>
          <p:cNvSpPr/>
          <p:nvPr/>
        </p:nvSpPr>
        <p:spPr>
          <a:xfrm>
            <a:off x="5381687" y="4081655"/>
            <a:ext cx="258000" cy="156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7"/>
          <p:cNvSpPr/>
          <p:nvPr/>
        </p:nvSpPr>
        <p:spPr>
          <a:xfrm>
            <a:off x="4977272" y="4081655"/>
            <a:ext cx="258000" cy="156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7"/>
          <p:cNvSpPr/>
          <p:nvPr/>
        </p:nvSpPr>
        <p:spPr>
          <a:xfrm>
            <a:off x="2980295" y="5617463"/>
            <a:ext cx="234300" cy="401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7"/>
          <p:cNvSpPr/>
          <p:nvPr/>
        </p:nvSpPr>
        <p:spPr>
          <a:xfrm>
            <a:off x="3698897" y="4081655"/>
            <a:ext cx="392700" cy="156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7"/>
          <p:cNvSpPr txBox="1"/>
          <p:nvPr/>
        </p:nvSpPr>
        <p:spPr>
          <a:xfrm>
            <a:off x="3801135" y="3822335"/>
            <a:ext cx="1192800" cy="3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Ideal machine</a:t>
            </a:r>
            <a:endParaRPr b="1" sz="1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7"/>
          <p:cNvSpPr txBox="1"/>
          <p:nvPr/>
        </p:nvSpPr>
        <p:spPr>
          <a:xfrm>
            <a:off x="6052481" y="3979165"/>
            <a:ext cx="1283400" cy="517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Intra workload imbalances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7"/>
          <p:cNvSpPr txBox="1"/>
          <p:nvPr/>
        </p:nvSpPr>
        <p:spPr>
          <a:xfrm>
            <a:off x="6032887" y="4610314"/>
            <a:ext cx="1302900" cy="435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dependencies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7"/>
          <p:cNvSpPr txBox="1"/>
          <p:nvPr/>
        </p:nvSpPr>
        <p:spPr>
          <a:xfrm>
            <a:off x="1460125" y="4262955"/>
            <a:ext cx="1446000" cy="762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Workload imbalances between models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47"/>
          <p:cNvCxnSpPr>
            <a:stCxn id="441" idx="1"/>
          </p:cNvCxnSpPr>
          <p:nvPr/>
        </p:nvCxnSpPr>
        <p:spPr>
          <a:xfrm rot="10800000">
            <a:off x="5235281" y="4237915"/>
            <a:ext cx="817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5" name="Google Shape;445;p47"/>
          <p:cNvCxnSpPr>
            <a:stCxn id="442" idx="1"/>
          </p:cNvCxnSpPr>
          <p:nvPr/>
        </p:nvCxnSpPr>
        <p:spPr>
          <a:xfrm rot="10800000">
            <a:off x="5643787" y="4827814"/>
            <a:ext cx="389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6" name="Google Shape;446;p47"/>
          <p:cNvCxnSpPr>
            <a:stCxn id="443" idx="3"/>
          </p:cNvCxnSpPr>
          <p:nvPr/>
        </p:nvCxnSpPr>
        <p:spPr>
          <a:xfrm>
            <a:off x="2906125" y="4644255"/>
            <a:ext cx="792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7" name="Google Shape;447;p47"/>
          <p:cNvCxnSpPr/>
          <p:nvPr/>
        </p:nvCxnSpPr>
        <p:spPr>
          <a:xfrm>
            <a:off x="2906146" y="5025573"/>
            <a:ext cx="74100" cy="59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8" name="Google Shape;448;p47"/>
          <p:cNvCxnSpPr/>
          <p:nvPr/>
        </p:nvCxnSpPr>
        <p:spPr>
          <a:xfrm>
            <a:off x="6007434" y="5294093"/>
            <a:ext cx="1038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449" name="Google Shape;449;p47"/>
          <p:cNvSpPr txBox="1"/>
          <p:nvPr/>
        </p:nvSpPr>
        <p:spPr>
          <a:xfrm>
            <a:off x="6032887" y="5566704"/>
            <a:ext cx="1302900" cy="522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20.59% is communication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47"/>
          <p:cNvCxnSpPr/>
          <p:nvPr/>
        </p:nvCxnSpPr>
        <p:spPr>
          <a:xfrm>
            <a:off x="6526482" y="5294093"/>
            <a:ext cx="0" cy="27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8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List of things to discuss</a:t>
            </a:r>
            <a:endParaRPr/>
          </a:p>
        </p:txBody>
      </p:sp>
      <p:sp>
        <p:nvSpPr>
          <p:cNvPr id="461" name="Google Shape;461;p49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To summarize, we ran the default configuration (DKCOEXP) with these 4 variants or scenarios: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1st: 256 MPI (16x16) and no OpenMP. 2 IO servers. Crashes w/ Extrae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2nd: 256 MPI (16x16) and no OpenMP. No IO servers. Works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3rd: 100 MPI (10x10) and 4 OpenMP = 400. No IO servers. It does not use FLAKE. Unstable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4th: 100 MPI (10x10) and 4 OpenMP = 400. 2 IO servers. It does not use FLAKE. Crashes w/ Extrae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It is very important to have a w</a:t>
            </a:r>
            <a:r>
              <a:rPr lang="en"/>
              <a:t>orking and stable configuration to</a:t>
            </a:r>
            <a:r>
              <a:rPr lang="en"/>
              <a:t> apply all the techniques of the profiling methodology in order to perform a successful study for both phases 1 and 2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Stable branch to profile?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Configuration to be used -&gt; DKCOEXP, METCOOP25C… ?</a:t>
            </a:r>
            <a:endParaRPr/>
          </a:p>
        </p:txBody>
      </p:sp>
      <p:sp>
        <p:nvSpPr>
          <p:cNvPr id="462" name="Google Shape;462;p49"/>
          <p:cNvSpPr/>
          <p:nvPr/>
        </p:nvSpPr>
        <p:spPr>
          <a:xfrm>
            <a:off x="759925" y="2492076"/>
            <a:ext cx="269514" cy="305748"/>
          </a:xfrm>
          <a:prstGeom prst="irregularSeal1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925" y="2169600"/>
            <a:ext cx="320125" cy="3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9"/>
          <p:cNvSpPr/>
          <p:nvPr/>
        </p:nvSpPr>
        <p:spPr>
          <a:xfrm>
            <a:off x="759925" y="1926226"/>
            <a:ext cx="269514" cy="305748"/>
          </a:xfrm>
          <a:prstGeom prst="irregularSeal1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9"/>
          <p:cNvSpPr/>
          <p:nvPr/>
        </p:nvSpPr>
        <p:spPr>
          <a:xfrm>
            <a:off x="759925" y="3011576"/>
            <a:ext cx="269514" cy="305748"/>
          </a:xfrm>
          <a:prstGeom prst="irregularSeal1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List of things to discuss</a:t>
            </a:r>
            <a:r>
              <a:rPr lang="en"/>
              <a:t> (2)</a:t>
            </a:r>
            <a:endParaRPr/>
          </a:p>
        </p:txBody>
      </p:sp>
      <p:sp>
        <p:nvSpPr>
          <p:cNvPr id="472" name="Google Shape;472;p5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Compiler to be used -&gt; Intel, gcc?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Generic issues -&gt; </a:t>
            </a:r>
            <a:r>
              <a:rPr lang="en" u="sng">
                <a:solidFill>
                  <a:schemeClr val="hlink"/>
                </a:solidFill>
                <a:hlinkClick r:id="rId3"/>
              </a:rPr>
              <a:t>systemcore-bsc@hirlam.org</a:t>
            </a:r>
            <a:r>
              <a:rPr lang="en"/>
              <a:t> mailing list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Specific technical issues -&gt; who?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Best way to keep good communication and feedback between HIRLAM and BSC?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SBUs account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Any other issue?</a:t>
            </a:r>
            <a:endParaRPr/>
          </a:p>
        </p:txBody>
      </p:sp>
      <p:sp>
        <p:nvSpPr>
          <p:cNvPr id="473" name="Google Shape;473;p5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"/>
          <p:cNvSpPr txBox="1"/>
          <p:nvPr>
            <p:ph type="ctrTitle"/>
          </p:nvPr>
        </p:nvSpPr>
        <p:spPr>
          <a:xfrm>
            <a:off x="3461655" y="1884276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b="0" lang="en" sz="8000"/>
              <a:t>Thank you </a:t>
            </a:r>
            <a:endParaRPr b="0" sz="8000"/>
          </a:p>
        </p:txBody>
      </p:sp>
      <p:sp>
        <p:nvSpPr>
          <p:cNvPr id="479" name="Google Shape;479;p51"/>
          <p:cNvSpPr txBox="1"/>
          <p:nvPr>
            <p:ph idx="1" type="subTitle"/>
          </p:nvPr>
        </p:nvSpPr>
        <p:spPr>
          <a:xfrm>
            <a:off x="3603066" y="6107242"/>
            <a:ext cx="4569950" cy="464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None/>
            </a:pPr>
            <a:r>
              <a:rPr lang="en" sz="2800">
                <a:solidFill>
                  <a:srgbClr val="004890"/>
                </a:solidFill>
              </a:rPr>
              <a:t>xavier.yepes@bsc.es</a:t>
            </a:r>
            <a:endParaRPr sz="2800">
              <a:solidFill>
                <a:srgbClr val="004890"/>
              </a:solidFill>
            </a:endParaRPr>
          </a:p>
        </p:txBody>
      </p:sp>
      <p:sp>
        <p:nvSpPr>
          <p:cNvPr id="480" name="Google Shape;480;p5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4291" y="1326286"/>
            <a:ext cx="2692241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468" y="1326286"/>
            <a:ext cx="2692243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title"/>
          </p:nvPr>
        </p:nvSpPr>
        <p:spPr>
          <a:xfrm>
            <a:off x="464803" y="261179"/>
            <a:ext cx="8229598" cy="6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Earth Sciences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848326" y="823016"/>
            <a:ext cx="7677836" cy="713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000"/>
              <a:buFont typeface="Calibri"/>
              <a:buNone/>
            </a:pPr>
            <a:r>
              <a:rPr b="0" i="0" lang="en" sz="20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Environmental modelling and forecasting, with a particular focus on weather, climate and air quality</a:t>
            </a:r>
            <a:endParaRPr/>
          </a:p>
        </p:txBody>
      </p:sp>
      <p:grpSp>
        <p:nvGrpSpPr>
          <p:cNvPr id="119" name="Google Shape;119;p21"/>
          <p:cNvGrpSpPr/>
          <p:nvPr/>
        </p:nvGrpSpPr>
        <p:grpSpPr>
          <a:xfrm>
            <a:off x="3279841" y="1913250"/>
            <a:ext cx="2594324" cy="1526073"/>
            <a:chOff x="3279841" y="1970916"/>
            <a:chExt cx="2594324" cy="1526073"/>
          </a:xfrm>
        </p:grpSpPr>
        <p:sp>
          <p:nvSpPr>
            <p:cNvPr id="120" name="Google Shape;120;p21"/>
            <p:cNvSpPr/>
            <p:nvPr/>
          </p:nvSpPr>
          <p:spPr>
            <a:xfrm>
              <a:off x="3816566" y="1970916"/>
              <a:ext cx="1526073" cy="1526073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1"/>
            <p:cNvSpPr txBox="1"/>
            <p:nvPr/>
          </p:nvSpPr>
          <p:spPr>
            <a:xfrm>
              <a:off x="3990723" y="2261326"/>
              <a:ext cx="1177758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Research</a:t>
              </a:r>
              <a:endPara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Forecasts</a:t>
              </a:r>
              <a:endPara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3279841" y="2477469"/>
              <a:ext cx="658430" cy="512967"/>
            </a:xfrm>
            <a:prstGeom prst="leftArrow">
              <a:avLst>
                <a:gd fmla="val 50000" name="adj1"/>
                <a:gd fmla="val 67073" name="adj2"/>
              </a:avLst>
            </a:prstGeom>
            <a:solidFill>
              <a:srgbClr val="2F55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 rot="10800000">
              <a:off x="5215735" y="2477469"/>
              <a:ext cx="658430" cy="512967"/>
            </a:xfrm>
            <a:prstGeom prst="leftArrow">
              <a:avLst>
                <a:gd fmla="val 50000" name="adj1"/>
                <a:gd fmla="val 67073" name="adj2"/>
              </a:avLst>
            </a:prstGeom>
            <a:solidFill>
              <a:srgbClr val="2F55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21"/>
          <p:cNvSpPr txBox="1"/>
          <p:nvPr/>
        </p:nvSpPr>
        <p:spPr>
          <a:xfrm>
            <a:off x="798139" y="1788050"/>
            <a:ext cx="221182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air quality </a:t>
            </a: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Sand and Dust Storms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Processes from urban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Global and the impacts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 weather, health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ecosystems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6177811" y="1994000"/>
            <a:ext cx="2145203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predictions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from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subseasonal-to-decadal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forecasts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21"/>
          <p:cNvGrpSpPr/>
          <p:nvPr/>
        </p:nvGrpSpPr>
        <p:grpSpPr>
          <a:xfrm>
            <a:off x="281431" y="4433476"/>
            <a:ext cx="8496465" cy="1688766"/>
            <a:chOff x="281431" y="4408762"/>
            <a:chExt cx="8496465" cy="1688766"/>
          </a:xfrm>
        </p:grpSpPr>
        <p:grpSp>
          <p:nvGrpSpPr>
            <p:cNvPr id="127" name="Google Shape;127;p21"/>
            <p:cNvGrpSpPr/>
            <p:nvPr/>
          </p:nvGrpSpPr>
          <p:grpSpPr>
            <a:xfrm>
              <a:off x="366104" y="4408762"/>
              <a:ext cx="8411792" cy="1190980"/>
              <a:chOff x="2358350" y="4021975"/>
              <a:chExt cx="9118342" cy="1291015"/>
            </a:xfrm>
          </p:grpSpPr>
          <p:sp>
            <p:nvSpPr>
              <p:cNvPr id="128" name="Google Shape;128;p21"/>
              <p:cNvSpPr/>
              <p:nvPr/>
            </p:nvSpPr>
            <p:spPr>
              <a:xfrm rot="8100000">
                <a:off x="2540119" y="4218336"/>
                <a:ext cx="927474" cy="898294"/>
              </a:xfrm>
              <a:prstGeom prst="teardrop">
                <a:avLst>
                  <a:gd fmla="val 100000" name="adj"/>
                </a:avLst>
              </a:prstGeom>
              <a:blipFill rotWithShape="0">
                <a:blip r:embed="rId5">
                  <a:alphaModFix/>
                </a:blip>
                <a:stretch>
                  <a:fillRect b="0" l="-19998" r="-54997" t="0"/>
                </a:stretch>
              </a:blip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489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1"/>
              <p:cNvSpPr/>
              <p:nvPr/>
            </p:nvSpPr>
            <p:spPr>
              <a:xfrm rot="8100000">
                <a:off x="3769074" y="4218336"/>
                <a:ext cx="927474" cy="898294"/>
              </a:xfrm>
              <a:prstGeom prst="teardrop">
                <a:avLst>
                  <a:gd fmla="val 100000" name="adj"/>
                </a:avLst>
              </a:prstGeom>
              <a:blipFill rotWithShape="0">
                <a:blip r:embed="rId6">
                  <a:alphaModFix/>
                </a:blip>
                <a:stretch>
                  <a:fillRect b="0" l="-19998" r="-54997" t="0"/>
                </a:stretch>
              </a:blip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489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1"/>
              <p:cNvSpPr/>
              <p:nvPr/>
            </p:nvSpPr>
            <p:spPr>
              <a:xfrm rot="8100000">
                <a:off x="5006267" y="4218337"/>
                <a:ext cx="927474" cy="898294"/>
              </a:xfrm>
              <a:prstGeom prst="teardrop">
                <a:avLst>
                  <a:gd fmla="val 100000" name="adj"/>
                </a:avLst>
              </a:prstGeom>
              <a:blipFill rotWithShape="0">
                <a:blip r:embed="rId7">
                  <a:alphaModFix/>
                </a:blip>
                <a:stretch>
                  <a:fillRect b="0" l="-23998" r="-54998" t="0"/>
                </a:stretch>
              </a:blip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489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8100000">
                <a:off x="6243461" y="4218336"/>
                <a:ext cx="927475" cy="898294"/>
              </a:xfrm>
              <a:prstGeom prst="teardrop">
                <a:avLst>
                  <a:gd fmla="val 100000" name="adj"/>
                </a:avLst>
              </a:prstGeom>
              <a:blipFill rotWithShape="0">
                <a:blip r:embed="rId8">
                  <a:alphaModFix/>
                </a:blip>
                <a:stretch>
                  <a:fillRect b="0" l="-80994" r="-79992" t="-39997"/>
                </a:stretch>
              </a:blip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489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8100000">
                <a:off x="7893057" y="4218335"/>
                <a:ext cx="927475" cy="898294"/>
              </a:xfrm>
              <a:prstGeom prst="teardrop">
                <a:avLst>
                  <a:gd fmla="val 100000" name="adj"/>
                </a:avLst>
              </a:prstGeom>
              <a:blipFill rotWithShape="0">
                <a:blip r:embed="rId9">
                  <a:alphaModFix/>
                </a:blip>
                <a:stretch>
                  <a:fillRect b="0" l="-80994" r="-79992" t="-39997"/>
                </a:stretch>
              </a:blip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489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8100000">
                <a:off x="9130251" y="4218336"/>
                <a:ext cx="927475" cy="898294"/>
              </a:xfrm>
              <a:prstGeom prst="teardrop">
                <a:avLst>
                  <a:gd fmla="val 100000" name="adj"/>
                </a:avLst>
              </a:prstGeom>
              <a:blipFill rotWithShape="0">
                <a:blip r:embed="rId10">
                  <a:alphaModFix/>
                </a:blip>
                <a:stretch>
                  <a:fillRect b="0" l="-44993" r="-141991" t="-39997"/>
                </a:stretch>
              </a:blip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489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1"/>
              <p:cNvSpPr/>
              <p:nvPr/>
            </p:nvSpPr>
            <p:spPr>
              <a:xfrm rot="8100000">
                <a:off x="10367447" y="4218335"/>
                <a:ext cx="927475" cy="898294"/>
              </a:xfrm>
              <a:prstGeom prst="teardrop">
                <a:avLst>
                  <a:gd fmla="val 100000" name="adj"/>
                </a:avLst>
              </a:prstGeom>
              <a:blipFill rotWithShape="0">
                <a:blip r:embed="rId11">
                  <a:alphaModFix/>
                </a:blip>
                <a:stretch>
                  <a:fillRect b="0" l="-72997" r="-59999" t="-9998"/>
                </a:stretch>
              </a:blip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489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21"/>
            <p:cNvSpPr txBox="1"/>
            <p:nvPr/>
          </p:nvSpPr>
          <p:spPr>
            <a:xfrm>
              <a:off x="281431" y="5638941"/>
              <a:ext cx="1260858" cy="275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Infrastructures</a:t>
              </a:r>
              <a:endParaRPr b="0" i="0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1"/>
            <p:cNvSpPr txBox="1"/>
            <p:nvPr/>
          </p:nvSpPr>
          <p:spPr>
            <a:xfrm>
              <a:off x="1764361" y="5638941"/>
              <a:ext cx="683970" cy="458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Solar</a:t>
              </a:r>
              <a:endParaRPr/>
            </a:p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Energy</a:t>
              </a:r>
              <a:endParaRPr b="0" i="0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1"/>
            <p:cNvSpPr txBox="1"/>
            <p:nvPr/>
          </p:nvSpPr>
          <p:spPr>
            <a:xfrm>
              <a:off x="2657432" y="5638941"/>
              <a:ext cx="1154995" cy="458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Urban</a:t>
              </a:r>
              <a:endParaRPr/>
            </a:p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development</a:t>
              </a:r>
              <a:endParaRPr b="0" i="0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1"/>
            <p:cNvSpPr txBox="1"/>
            <p:nvPr/>
          </p:nvSpPr>
          <p:spPr>
            <a:xfrm>
              <a:off x="3929357" y="5638941"/>
              <a:ext cx="884794" cy="275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Transport</a:t>
              </a:r>
              <a:endParaRPr b="0" i="0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1"/>
            <p:cNvSpPr txBox="1"/>
            <p:nvPr/>
          </p:nvSpPr>
          <p:spPr>
            <a:xfrm>
              <a:off x="5504339" y="5638941"/>
              <a:ext cx="683970" cy="458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Wind</a:t>
              </a:r>
              <a:endParaRPr/>
            </a:p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Energy</a:t>
              </a:r>
              <a:endParaRPr b="0" i="0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1"/>
            <p:cNvSpPr txBox="1"/>
            <p:nvPr/>
          </p:nvSpPr>
          <p:spPr>
            <a:xfrm>
              <a:off x="6551544" y="5638941"/>
              <a:ext cx="995016" cy="275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Agriculture</a:t>
              </a:r>
              <a:endParaRPr b="0" i="0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7722222" y="5638941"/>
              <a:ext cx="894347" cy="275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890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Insurance</a:t>
              </a:r>
              <a:endParaRPr b="0" i="0" sz="1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21"/>
          <p:cNvGrpSpPr/>
          <p:nvPr/>
        </p:nvGrpSpPr>
        <p:grpSpPr>
          <a:xfrm>
            <a:off x="589468" y="3947169"/>
            <a:ext cx="8002382" cy="434330"/>
            <a:chOff x="589468" y="3930693"/>
            <a:chExt cx="8002382" cy="434330"/>
          </a:xfrm>
        </p:grpSpPr>
        <p:cxnSp>
          <p:nvCxnSpPr>
            <p:cNvPr id="143" name="Google Shape;143;p21"/>
            <p:cNvCxnSpPr/>
            <p:nvPr/>
          </p:nvCxnSpPr>
          <p:spPr>
            <a:xfrm>
              <a:off x="589468" y="4361655"/>
              <a:ext cx="8002382" cy="0"/>
            </a:xfrm>
            <a:prstGeom prst="straightConnector1">
              <a:avLst/>
            </a:prstGeom>
            <a:noFill/>
            <a:ln cap="rnd" cmpd="sng" w="31750">
              <a:solidFill>
                <a:srgbClr val="2F55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4" name="Google Shape;144;p21"/>
            <p:cNvSpPr/>
            <p:nvPr/>
          </p:nvSpPr>
          <p:spPr>
            <a:xfrm>
              <a:off x="3194508" y="3930693"/>
              <a:ext cx="2792302" cy="434330"/>
            </a:xfrm>
            <a:prstGeom prst="round2SameRect">
              <a:avLst>
                <a:gd fmla="val 20968" name="adj1"/>
                <a:gd fmla="val 0" name="adj2"/>
              </a:avLst>
            </a:prstGeom>
            <a:solidFill>
              <a:srgbClr val="2F55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Service Users Sectors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Earth Sciences Groups</a:t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1475278" y="1391751"/>
            <a:ext cx="1764900" cy="17100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45275" y="967850"/>
            <a:ext cx="1746600" cy="1710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4572008" y="963345"/>
            <a:ext cx="1764900" cy="17190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6127450" y="1387250"/>
            <a:ext cx="1764900" cy="171900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394100" y="1884775"/>
            <a:ext cx="1875300" cy="8385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Computational Earth Sciences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884465" y="1298753"/>
            <a:ext cx="2059800" cy="120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Climate Prediction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334250" y="1311039"/>
            <a:ext cx="2240400" cy="120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Atmospheric Composition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6259175" y="1659100"/>
            <a:ext cx="1585500" cy="120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Earth  System Services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04976" y="3245326"/>
            <a:ext cx="4934050" cy="31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Computational Earth Sciences Group</a:t>
            </a: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251520" y="1052736"/>
            <a:ext cx="8640960" cy="5112567"/>
            <a:chOff x="0" y="0"/>
            <a:chExt cx="8640960" cy="5112567"/>
          </a:xfrm>
        </p:grpSpPr>
        <p:sp>
          <p:nvSpPr>
            <p:cNvPr id="167" name="Google Shape;167;p23"/>
            <p:cNvSpPr/>
            <p:nvPr/>
          </p:nvSpPr>
          <p:spPr>
            <a:xfrm>
              <a:off x="0" y="0"/>
              <a:ext cx="8640960" cy="1597677"/>
            </a:xfrm>
            <a:prstGeom prst="roundRect">
              <a:avLst>
                <a:gd fmla="val 10000" name="adj"/>
              </a:avLst>
            </a:prstGeom>
            <a:solidFill>
              <a:srgbClr val="0F438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1887959" y="0"/>
              <a:ext cx="6753000" cy="1597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Performance Team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 HPC Services (profiling, code audit, …)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Apply new computational methods</a:t>
              </a: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159767" y="159767"/>
              <a:ext cx="1728192" cy="1278142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12999" r="-12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0" y="1757445"/>
              <a:ext cx="8640960" cy="1597677"/>
            </a:xfrm>
            <a:prstGeom prst="roundRect">
              <a:avLst>
                <a:gd fmla="val 10000" name="adj"/>
              </a:avLst>
            </a:prstGeom>
            <a:solidFill>
              <a:srgbClr val="0F438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1887959" y="1757445"/>
              <a:ext cx="6753000" cy="1597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Models and Workflows Team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Development of HPC user-friendly software framework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the development of atmospheric research software</a:t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59767" y="1917213"/>
              <a:ext cx="1728192" cy="1278142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-4998" l="0" r="0" t="-4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0" y="3514890"/>
              <a:ext cx="8640960" cy="1597677"/>
            </a:xfrm>
            <a:prstGeom prst="roundRect">
              <a:avLst>
                <a:gd fmla="val 10000" name="adj"/>
              </a:avLst>
            </a:prstGeom>
            <a:solidFill>
              <a:srgbClr val="0F438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1887959" y="3514890"/>
              <a:ext cx="6753000" cy="1597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and Diagnostics Team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Big Data in Earth Sciences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Provision of data services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Visualization </a:t>
              </a: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159767" y="3674658"/>
              <a:ext cx="1728192" cy="1278142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-16998" l="0" r="0" t="-16997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BSC-HIRLAM </a:t>
            </a:r>
            <a:r>
              <a:rPr lang="en"/>
              <a:t>collaboration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The</a:t>
            </a:r>
            <a:r>
              <a:rPr lang="en"/>
              <a:t> BSC and the</a:t>
            </a:r>
            <a:r>
              <a:rPr lang="en"/>
              <a:t> HIRLAM consortium signed a contract for a 1 year project to perform a complete code profiling of the HARMONIE-AROME model and the Data Assimilation system, starting on June 2019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project consists of two phases: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1st: Basic profiling analysis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2nd: Perform a complete analysis according to the results from the first phase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675" y="4586722"/>
            <a:ext cx="2058650" cy="14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"/>
              <a:t>Scope of the phase 1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Duration: 4 months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Prepare selected configurations to be deployed with Extrae on cca/ccb at ECMWF, </a:t>
            </a:r>
            <a:r>
              <a:rPr lang="en"/>
              <a:t>a Cray XC40 machine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/>
              <a:t>Perform a basic analysis of the HARMONIE-AROME Forecast model and the Data assimilation execution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Use different computational metrics: IPC, useful duration, MPI overhead, cache misses, etc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Identify the different parts of the trace with regard the code being executed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Deliver a complete document with the results and feedback to decide the main goals for the profiling analysis of the phase 2</a:t>
            </a:r>
            <a:endParaRPr/>
          </a:p>
        </p:txBody>
      </p: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