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437" r:id="rId3"/>
    <p:sldId id="613" r:id="rId4"/>
    <p:sldId id="615" r:id="rId5"/>
    <p:sldId id="616" r:id="rId6"/>
    <p:sldId id="614" r:id="rId7"/>
    <p:sldId id="258" r:id="rId8"/>
    <p:sldId id="259" r:id="rId9"/>
    <p:sldId id="260" r:id="rId10"/>
    <p:sldId id="261" r:id="rId11"/>
    <p:sldId id="263" r:id="rId12"/>
    <p:sldId id="617" r:id="rId13"/>
    <p:sldId id="438" r:id="rId14"/>
    <p:sldId id="612" r:id="rId15"/>
    <p:sldId id="270" r:id="rId16"/>
    <p:sldId id="265" r:id="rId17"/>
  </p:sldIdLst>
  <p:sldSz cx="9144000" cy="5143500" type="screen16x9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6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1D006-2355-4B7E-8A65-CF695388C9BB}" type="doc">
      <dgm:prSet loTypeId="urn:microsoft.com/office/officeart/2008/layout/RadialCluster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CA446DC7-B30F-4D94-83D5-2C7E4891504F}">
      <dgm:prSet phldrT="[Texto]"/>
      <dgm:spPr/>
      <dgm:t>
        <a:bodyPr/>
        <a:lstStyle/>
        <a:p>
          <a:r>
            <a:rPr lang="es-ES" b="1" dirty="0"/>
            <a:t>ISO 9126</a:t>
          </a:r>
        </a:p>
      </dgm:t>
    </dgm:pt>
    <dgm:pt modelId="{2A99A0E3-ECCF-4575-9D43-EADCF8D94B09}" type="parTrans" cxnId="{322452E9-FFF8-4EA1-ACA5-C8BCBBC8A3AE}">
      <dgm:prSet/>
      <dgm:spPr/>
      <dgm:t>
        <a:bodyPr/>
        <a:lstStyle/>
        <a:p>
          <a:endParaRPr lang="es-ES"/>
        </a:p>
      </dgm:t>
    </dgm:pt>
    <dgm:pt modelId="{E254F492-E389-4E58-90FC-9E2B2F08794A}" type="sibTrans" cxnId="{322452E9-FFF8-4EA1-ACA5-C8BCBBC8A3AE}">
      <dgm:prSet/>
      <dgm:spPr/>
      <dgm:t>
        <a:bodyPr/>
        <a:lstStyle/>
        <a:p>
          <a:endParaRPr lang="es-ES"/>
        </a:p>
      </dgm:t>
    </dgm:pt>
    <dgm:pt modelId="{4EF0AE54-2A8D-4B5A-9693-7EF158CBCBBA}">
      <dgm:prSet phldrT="[Texto]" custT="1"/>
      <dgm:spPr/>
      <dgm:t>
        <a:bodyPr/>
        <a:lstStyle/>
        <a:p>
          <a:r>
            <a:rPr lang="en-US" sz="1000" noProof="0" dirty="0"/>
            <a:t>Maintainability</a:t>
          </a:r>
        </a:p>
      </dgm:t>
    </dgm:pt>
    <dgm:pt modelId="{0BFFBF31-E0A5-4A7A-AD83-430FB72B5A07}" type="parTrans" cxnId="{FE43DE42-8C24-4A17-932C-DEDE4887262F}">
      <dgm:prSet/>
      <dgm:spPr/>
      <dgm:t>
        <a:bodyPr/>
        <a:lstStyle/>
        <a:p>
          <a:endParaRPr lang="es-ES"/>
        </a:p>
      </dgm:t>
    </dgm:pt>
    <dgm:pt modelId="{D18C1BEC-F647-4C3A-A529-4DC6A0EAA56E}" type="sibTrans" cxnId="{FE43DE42-8C24-4A17-932C-DEDE4887262F}">
      <dgm:prSet/>
      <dgm:spPr/>
      <dgm:t>
        <a:bodyPr/>
        <a:lstStyle/>
        <a:p>
          <a:endParaRPr lang="es-ES"/>
        </a:p>
      </dgm:t>
    </dgm:pt>
    <dgm:pt modelId="{D3794F28-4A2B-45D0-9682-2145B598158A}">
      <dgm:prSet phldrT="[Texto]" custT="1"/>
      <dgm:spPr/>
      <dgm:t>
        <a:bodyPr/>
        <a:lstStyle/>
        <a:p>
          <a:r>
            <a:rPr lang="en-US" sz="1000" noProof="0" dirty="0"/>
            <a:t>Efficiency</a:t>
          </a:r>
        </a:p>
      </dgm:t>
    </dgm:pt>
    <dgm:pt modelId="{3DC04D31-5E66-43E5-80C5-E1B186017714}" type="parTrans" cxnId="{9B43EFE3-1F9B-4A97-9B76-7D9408ADED06}">
      <dgm:prSet/>
      <dgm:spPr/>
      <dgm:t>
        <a:bodyPr/>
        <a:lstStyle/>
        <a:p>
          <a:endParaRPr lang="es-ES"/>
        </a:p>
      </dgm:t>
    </dgm:pt>
    <dgm:pt modelId="{E0550B15-5B16-4584-97DD-747479CAB994}" type="sibTrans" cxnId="{9B43EFE3-1F9B-4A97-9B76-7D9408ADED06}">
      <dgm:prSet/>
      <dgm:spPr/>
      <dgm:t>
        <a:bodyPr/>
        <a:lstStyle/>
        <a:p>
          <a:endParaRPr lang="es-ES"/>
        </a:p>
      </dgm:t>
    </dgm:pt>
    <dgm:pt modelId="{1E334E35-E63A-4392-A004-FD8DCE01697C}">
      <dgm:prSet phldrT="[Texto]" custT="1"/>
      <dgm:spPr/>
      <dgm:t>
        <a:bodyPr/>
        <a:lstStyle/>
        <a:p>
          <a:r>
            <a:rPr lang="en-US" sz="1000" noProof="0" dirty="0"/>
            <a:t>Portability</a:t>
          </a:r>
        </a:p>
      </dgm:t>
    </dgm:pt>
    <dgm:pt modelId="{46E1AD1E-9AD9-41C2-831D-6B7BC11F3BF9}" type="parTrans" cxnId="{9BAD68C9-E4C0-4952-8955-17E8187AA143}">
      <dgm:prSet/>
      <dgm:spPr/>
      <dgm:t>
        <a:bodyPr/>
        <a:lstStyle/>
        <a:p>
          <a:endParaRPr lang="es-ES"/>
        </a:p>
      </dgm:t>
    </dgm:pt>
    <dgm:pt modelId="{25F58FD8-B2C3-4A5C-BDE4-31E14AC8C3D0}" type="sibTrans" cxnId="{9BAD68C9-E4C0-4952-8955-17E8187AA143}">
      <dgm:prSet/>
      <dgm:spPr/>
      <dgm:t>
        <a:bodyPr/>
        <a:lstStyle/>
        <a:p>
          <a:endParaRPr lang="es-ES"/>
        </a:p>
      </dgm:t>
    </dgm:pt>
    <dgm:pt modelId="{F1F6B41D-54C2-48CD-989E-07044DDC2AF8}">
      <dgm:prSet phldrT="[Texto]" custT="1"/>
      <dgm:spPr/>
      <dgm:t>
        <a:bodyPr/>
        <a:lstStyle/>
        <a:p>
          <a:r>
            <a:rPr lang="en-US" sz="1000" noProof="0" dirty="0"/>
            <a:t>Reliability</a:t>
          </a:r>
        </a:p>
      </dgm:t>
    </dgm:pt>
    <dgm:pt modelId="{0BCAA77C-D52A-4CA7-A501-01A70D042679}" type="parTrans" cxnId="{F12CF680-7447-48DF-AE69-A2B87BC40C12}">
      <dgm:prSet/>
      <dgm:spPr/>
      <dgm:t>
        <a:bodyPr/>
        <a:lstStyle/>
        <a:p>
          <a:endParaRPr lang="es-ES"/>
        </a:p>
      </dgm:t>
    </dgm:pt>
    <dgm:pt modelId="{384FBA77-F594-4AA1-A46B-3E373A3AA7C1}" type="sibTrans" cxnId="{F12CF680-7447-48DF-AE69-A2B87BC40C12}">
      <dgm:prSet/>
      <dgm:spPr/>
      <dgm:t>
        <a:bodyPr/>
        <a:lstStyle/>
        <a:p>
          <a:endParaRPr lang="es-ES"/>
        </a:p>
      </dgm:t>
    </dgm:pt>
    <dgm:pt modelId="{0690F958-3348-4723-83B2-46887C557476}">
      <dgm:prSet phldrT="[Texto]" custT="1"/>
      <dgm:spPr/>
      <dgm:t>
        <a:bodyPr/>
        <a:lstStyle/>
        <a:p>
          <a:r>
            <a:rPr lang="en-US" sz="1000" noProof="0" dirty="0"/>
            <a:t>Functionality</a:t>
          </a:r>
        </a:p>
      </dgm:t>
    </dgm:pt>
    <dgm:pt modelId="{5AE82444-4A51-484D-B7DE-A439A37B4858}" type="parTrans" cxnId="{24406496-390B-42DB-8037-178385C960EE}">
      <dgm:prSet/>
      <dgm:spPr/>
      <dgm:t>
        <a:bodyPr/>
        <a:lstStyle/>
        <a:p>
          <a:endParaRPr lang="es-ES"/>
        </a:p>
      </dgm:t>
    </dgm:pt>
    <dgm:pt modelId="{AEB0FB92-29EF-44EB-A689-0A0BDB12B1A2}" type="sibTrans" cxnId="{24406496-390B-42DB-8037-178385C960EE}">
      <dgm:prSet/>
      <dgm:spPr/>
      <dgm:t>
        <a:bodyPr/>
        <a:lstStyle/>
        <a:p>
          <a:endParaRPr lang="es-ES"/>
        </a:p>
      </dgm:t>
    </dgm:pt>
    <dgm:pt modelId="{2E888F04-09E3-4DAC-9811-0C82D43FD6CF}">
      <dgm:prSet phldrT="[Texto]" custT="1"/>
      <dgm:spPr/>
      <dgm:t>
        <a:bodyPr/>
        <a:lstStyle/>
        <a:p>
          <a:r>
            <a:rPr lang="en-US" sz="1000" noProof="0" dirty="0"/>
            <a:t>Usability</a:t>
          </a:r>
        </a:p>
      </dgm:t>
    </dgm:pt>
    <dgm:pt modelId="{D8CC98D1-ABE7-4AFA-B945-D1E3B1FF2E03}" type="parTrans" cxnId="{0D72B880-3E49-495E-83B9-AA8E40B19927}">
      <dgm:prSet/>
      <dgm:spPr/>
      <dgm:t>
        <a:bodyPr/>
        <a:lstStyle/>
        <a:p>
          <a:endParaRPr lang="es-ES"/>
        </a:p>
      </dgm:t>
    </dgm:pt>
    <dgm:pt modelId="{840D069E-8E7A-49AA-837C-1F8CBC3CD625}" type="sibTrans" cxnId="{0D72B880-3E49-495E-83B9-AA8E40B19927}">
      <dgm:prSet/>
      <dgm:spPr/>
      <dgm:t>
        <a:bodyPr/>
        <a:lstStyle/>
        <a:p>
          <a:endParaRPr lang="es-ES"/>
        </a:p>
      </dgm:t>
    </dgm:pt>
    <dgm:pt modelId="{B25F315C-4EA0-41FA-9E3C-29F1FABA24C8}" type="pres">
      <dgm:prSet presAssocID="{5461D006-2355-4B7E-8A65-CF695388C9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47504D4-BE59-41E1-BCE9-E7F6C7B2264A}" type="pres">
      <dgm:prSet presAssocID="{CA446DC7-B30F-4D94-83D5-2C7E4891504F}" presName="singleCycle" presStyleCnt="0"/>
      <dgm:spPr/>
    </dgm:pt>
    <dgm:pt modelId="{74C6392F-2DBB-40DC-8FBD-FC2E7029640C}" type="pres">
      <dgm:prSet presAssocID="{CA446DC7-B30F-4D94-83D5-2C7E4891504F}" presName="singleCenter" presStyleLbl="node1" presStyleIdx="0" presStyleCnt="7" custScaleX="71857" custScaleY="71857">
        <dgm:presLayoutVars>
          <dgm:chMax val="7"/>
          <dgm:chPref val="7"/>
        </dgm:presLayoutVars>
      </dgm:prSet>
      <dgm:spPr/>
    </dgm:pt>
    <dgm:pt modelId="{D8E25141-8BC5-4FA6-B9E6-B0EE487B3291}" type="pres">
      <dgm:prSet presAssocID="{0BFFBF31-E0A5-4A7A-AD83-430FB72B5A07}" presName="Name56" presStyleLbl="parChTrans1D2" presStyleIdx="0" presStyleCnt="6"/>
      <dgm:spPr/>
    </dgm:pt>
    <dgm:pt modelId="{7DDEFDDF-0FFA-4ADC-920A-B1678E6A09DE}" type="pres">
      <dgm:prSet presAssocID="{4EF0AE54-2A8D-4B5A-9693-7EF158CBCBBA}" presName="text0" presStyleLbl="node1" presStyleIdx="1" presStyleCnt="7" custScaleX="176892">
        <dgm:presLayoutVars>
          <dgm:bulletEnabled val="1"/>
        </dgm:presLayoutVars>
      </dgm:prSet>
      <dgm:spPr/>
    </dgm:pt>
    <dgm:pt modelId="{C4496142-3E8E-41B5-8865-0E374420BCA2}" type="pres">
      <dgm:prSet presAssocID="{3DC04D31-5E66-43E5-80C5-E1B186017714}" presName="Name56" presStyleLbl="parChTrans1D2" presStyleIdx="1" presStyleCnt="6"/>
      <dgm:spPr/>
    </dgm:pt>
    <dgm:pt modelId="{DFF09851-8245-424E-9BFE-67AFA7220BEE}" type="pres">
      <dgm:prSet presAssocID="{D3794F28-4A2B-45D0-9682-2145B598158A}" presName="text0" presStyleLbl="node1" presStyleIdx="2" presStyleCnt="7" custScaleX="176892">
        <dgm:presLayoutVars>
          <dgm:bulletEnabled val="1"/>
        </dgm:presLayoutVars>
      </dgm:prSet>
      <dgm:spPr/>
    </dgm:pt>
    <dgm:pt modelId="{8B73CCA7-D5E8-4AEC-A366-44F4C8850B9F}" type="pres">
      <dgm:prSet presAssocID="{46E1AD1E-9AD9-41C2-831D-6B7BC11F3BF9}" presName="Name56" presStyleLbl="parChTrans1D2" presStyleIdx="2" presStyleCnt="6"/>
      <dgm:spPr/>
    </dgm:pt>
    <dgm:pt modelId="{FACEB361-15C6-4733-9817-17EF0A643720}" type="pres">
      <dgm:prSet presAssocID="{1E334E35-E63A-4392-A004-FD8DCE01697C}" presName="text0" presStyleLbl="node1" presStyleIdx="3" presStyleCnt="7" custScaleX="176892">
        <dgm:presLayoutVars>
          <dgm:bulletEnabled val="1"/>
        </dgm:presLayoutVars>
      </dgm:prSet>
      <dgm:spPr/>
    </dgm:pt>
    <dgm:pt modelId="{FBA2EE11-DA91-4D5E-8DB0-660335324729}" type="pres">
      <dgm:prSet presAssocID="{0BCAA77C-D52A-4CA7-A501-01A70D042679}" presName="Name56" presStyleLbl="parChTrans1D2" presStyleIdx="3" presStyleCnt="6"/>
      <dgm:spPr/>
    </dgm:pt>
    <dgm:pt modelId="{4DAED931-9033-4AF0-9474-D2263473CF93}" type="pres">
      <dgm:prSet presAssocID="{F1F6B41D-54C2-48CD-989E-07044DDC2AF8}" presName="text0" presStyleLbl="node1" presStyleIdx="4" presStyleCnt="7" custScaleX="176892">
        <dgm:presLayoutVars>
          <dgm:bulletEnabled val="1"/>
        </dgm:presLayoutVars>
      </dgm:prSet>
      <dgm:spPr/>
    </dgm:pt>
    <dgm:pt modelId="{2029A95B-3533-4258-8EF8-B5D53CFB97ED}" type="pres">
      <dgm:prSet presAssocID="{5AE82444-4A51-484D-B7DE-A439A37B4858}" presName="Name56" presStyleLbl="parChTrans1D2" presStyleIdx="4" presStyleCnt="6"/>
      <dgm:spPr/>
    </dgm:pt>
    <dgm:pt modelId="{8CEA2CF9-0B0F-46A7-A6B8-EE84151EA5E9}" type="pres">
      <dgm:prSet presAssocID="{0690F958-3348-4723-83B2-46887C557476}" presName="text0" presStyleLbl="node1" presStyleIdx="5" presStyleCnt="7" custScaleX="176892">
        <dgm:presLayoutVars>
          <dgm:bulletEnabled val="1"/>
        </dgm:presLayoutVars>
      </dgm:prSet>
      <dgm:spPr/>
    </dgm:pt>
    <dgm:pt modelId="{71F8A94A-0011-44A6-B31A-C40B26AC06C2}" type="pres">
      <dgm:prSet presAssocID="{D8CC98D1-ABE7-4AFA-B945-D1E3B1FF2E03}" presName="Name56" presStyleLbl="parChTrans1D2" presStyleIdx="5" presStyleCnt="6"/>
      <dgm:spPr/>
    </dgm:pt>
    <dgm:pt modelId="{06CD4DA3-66F9-47E2-A348-2F91C0C66A19}" type="pres">
      <dgm:prSet presAssocID="{2E888F04-09E3-4DAC-9811-0C82D43FD6CF}" presName="text0" presStyleLbl="node1" presStyleIdx="6" presStyleCnt="7" custScaleX="176892">
        <dgm:presLayoutVars>
          <dgm:bulletEnabled val="1"/>
        </dgm:presLayoutVars>
      </dgm:prSet>
      <dgm:spPr/>
    </dgm:pt>
  </dgm:ptLst>
  <dgm:cxnLst>
    <dgm:cxn modelId="{ABBE0735-B2A8-46B8-B962-C8078EB6AF46}" type="presOf" srcId="{46E1AD1E-9AD9-41C2-831D-6B7BC11F3BF9}" destId="{8B73CCA7-D5E8-4AEC-A366-44F4C8850B9F}" srcOrd="0" destOrd="0" presId="urn:microsoft.com/office/officeart/2008/layout/RadialCluster"/>
    <dgm:cxn modelId="{B3437A5E-D41D-4097-9156-2501B1BCA203}" type="presOf" srcId="{3DC04D31-5E66-43E5-80C5-E1B186017714}" destId="{C4496142-3E8E-41B5-8865-0E374420BCA2}" srcOrd="0" destOrd="0" presId="urn:microsoft.com/office/officeart/2008/layout/RadialCluster"/>
    <dgm:cxn modelId="{FE43DE42-8C24-4A17-932C-DEDE4887262F}" srcId="{CA446DC7-B30F-4D94-83D5-2C7E4891504F}" destId="{4EF0AE54-2A8D-4B5A-9693-7EF158CBCBBA}" srcOrd="0" destOrd="0" parTransId="{0BFFBF31-E0A5-4A7A-AD83-430FB72B5A07}" sibTransId="{D18C1BEC-F647-4C3A-A529-4DC6A0EAA56E}"/>
    <dgm:cxn modelId="{99E9FF74-9153-46B9-96F5-46C91AC6BC2B}" type="presOf" srcId="{1E334E35-E63A-4392-A004-FD8DCE01697C}" destId="{FACEB361-15C6-4733-9817-17EF0A643720}" srcOrd="0" destOrd="0" presId="urn:microsoft.com/office/officeart/2008/layout/RadialCluster"/>
    <dgm:cxn modelId="{F1B9D478-F028-4D8F-9395-6094D49E3ADD}" type="presOf" srcId="{0BCAA77C-D52A-4CA7-A501-01A70D042679}" destId="{FBA2EE11-DA91-4D5E-8DB0-660335324729}" srcOrd="0" destOrd="0" presId="urn:microsoft.com/office/officeart/2008/layout/RadialCluster"/>
    <dgm:cxn modelId="{0D72B880-3E49-495E-83B9-AA8E40B19927}" srcId="{CA446DC7-B30F-4D94-83D5-2C7E4891504F}" destId="{2E888F04-09E3-4DAC-9811-0C82D43FD6CF}" srcOrd="5" destOrd="0" parTransId="{D8CC98D1-ABE7-4AFA-B945-D1E3B1FF2E03}" sibTransId="{840D069E-8E7A-49AA-837C-1F8CBC3CD625}"/>
    <dgm:cxn modelId="{F12CF680-7447-48DF-AE69-A2B87BC40C12}" srcId="{CA446DC7-B30F-4D94-83D5-2C7E4891504F}" destId="{F1F6B41D-54C2-48CD-989E-07044DDC2AF8}" srcOrd="3" destOrd="0" parTransId="{0BCAA77C-D52A-4CA7-A501-01A70D042679}" sibTransId="{384FBA77-F594-4AA1-A46B-3E373A3AA7C1}"/>
    <dgm:cxn modelId="{15264A83-BD08-4FA6-ABE4-D3F02180FE89}" type="presOf" srcId="{5461D006-2355-4B7E-8A65-CF695388C9BB}" destId="{B25F315C-4EA0-41FA-9E3C-29F1FABA24C8}" srcOrd="0" destOrd="0" presId="urn:microsoft.com/office/officeart/2008/layout/RadialCluster"/>
    <dgm:cxn modelId="{25A10787-3233-4D9B-A444-7FCD138BFF32}" type="presOf" srcId="{5AE82444-4A51-484D-B7DE-A439A37B4858}" destId="{2029A95B-3533-4258-8EF8-B5D53CFB97ED}" srcOrd="0" destOrd="0" presId="urn:microsoft.com/office/officeart/2008/layout/RadialCluster"/>
    <dgm:cxn modelId="{24406496-390B-42DB-8037-178385C960EE}" srcId="{CA446DC7-B30F-4D94-83D5-2C7E4891504F}" destId="{0690F958-3348-4723-83B2-46887C557476}" srcOrd="4" destOrd="0" parTransId="{5AE82444-4A51-484D-B7DE-A439A37B4858}" sibTransId="{AEB0FB92-29EF-44EB-A689-0A0BDB12B1A2}"/>
    <dgm:cxn modelId="{86A4529F-FF7A-42C0-8A4E-6CF07AD975B8}" type="presOf" srcId="{0BFFBF31-E0A5-4A7A-AD83-430FB72B5A07}" destId="{D8E25141-8BC5-4FA6-B9E6-B0EE487B3291}" srcOrd="0" destOrd="0" presId="urn:microsoft.com/office/officeart/2008/layout/RadialCluster"/>
    <dgm:cxn modelId="{AC4948BA-D632-4356-8E8E-046FCD5BA440}" type="presOf" srcId="{0690F958-3348-4723-83B2-46887C557476}" destId="{8CEA2CF9-0B0F-46A7-A6B8-EE84151EA5E9}" srcOrd="0" destOrd="0" presId="urn:microsoft.com/office/officeart/2008/layout/RadialCluster"/>
    <dgm:cxn modelId="{06E482C0-2019-49DF-A858-0402C64D1A00}" type="presOf" srcId="{CA446DC7-B30F-4D94-83D5-2C7E4891504F}" destId="{74C6392F-2DBB-40DC-8FBD-FC2E7029640C}" srcOrd="0" destOrd="0" presId="urn:microsoft.com/office/officeart/2008/layout/RadialCluster"/>
    <dgm:cxn modelId="{E332AEC4-730C-4B16-9931-5DC4EE2F69BF}" type="presOf" srcId="{F1F6B41D-54C2-48CD-989E-07044DDC2AF8}" destId="{4DAED931-9033-4AF0-9474-D2263473CF93}" srcOrd="0" destOrd="0" presId="urn:microsoft.com/office/officeart/2008/layout/RadialCluster"/>
    <dgm:cxn modelId="{9BAD68C9-E4C0-4952-8955-17E8187AA143}" srcId="{CA446DC7-B30F-4D94-83D5-2C7E4891504F}" destId="{1E334E35-E63A-4392-A004-FD8DCE01697C}" srcOrd="2" destOrd="0" parTransId="{46E1AD1E-9AD9-41C2-831D-6B7BC11F3BF9}" sibTransId="{25F58FD8-B2C3-4A5C-BDE4-31E14AC8C3D0}"/>
    <dgm:cxn modelId="{480695CC-1E71-429C-9ECE-1A4F02B417EC}" type="presOf" srcId="{2E888F04-09E3-4DAC-9811-0C82D43FD6CF}" destId="{06CD4DA3-66F9-47E2-A348-2F91C0C66A19}" srcOrd="0" destOrd="0" presId="urn:microsoft.com/office/officeart/2008/layout/RadialCluster"/>
    <dgm:cxn modelId="{F22000CD-BCA5-4DE6-8082-7AA8DCFA3A16}" type="presOf" srcId="{D3794F28-4A2B-45D0-9682-2145B598158A}" destId="{DFF09851-8245-424E-9BFE-67AFA7220BEE}" srcOrd="0" destOrd="0" presId="urn:microsoft.com/office/officeart/2008/layout/RadialCluster"/>
    <dgm:cxn modelId="{9B43EFE3-1F9B-4A97-9B76-7D9408ADED06}" srcId="{CA446DC7-B30F-4D94-83D5-2C7E4891504F}" destId="{D3794F28-4A2B-45D0-9682-2145B598158A}" srcOrd="1" destOrd="0" parTransId="{3DC04D31-5E66-43E5-80C5-E1B186017714}" sibTransId="{E0550B15-5B16-4584-97DD-747479CAB994}"/>
    <dgm:cxn modelId="{22E82EE5-BC5F-4B16-8234-E7647EAF1742}" type="presOf" srcId="{4EF0AE54-2A8D-4B5A-9693-7EF158CBCBBA}" destId="{7DDEFDDF-0FFA-4ADC-920A-B1678E6A09DE}" srcOrd="0" destOrd="0" presId="urn:microsoft.com/office/officeart/2008/layout/RadialCluster"/>
    <dgm:cxn modelId="{322452E9-FFF8-4EA1-ACA5-C8BCBBC8A3AE}" srcId="{5461D006-2355-4B7E-8A65-CF695388C9BB}" destId="{CA446DC7-B30F-4D94-83D5-2C7E4891504F}" srcOrd="0" destOrd="0" parTransId="{2A99A0E3-ECCF-4575-9D43-EADCF8D94B09}" sibTransId="{E254F492-E389-4E58-90FC-9E2B2F08794A}"/>
    <dgm:cxn modelId="{E357BBF5-A4AF-41B0-9A4B-05F093C59FDD}" type="presOf" srcId="{D8CC98D1-ABE7-4AFA-B945-D1E3B1FF2E03}" destId="{71F8A94A-0011-44A6-B31A-C40B26AC06C2}" srcOrd="0" destOrd="0" presId="urn:microsoft.com/office/officeart/2008/layout/RadialCluster"/>
    <dgm:cxn modelId="{E7AEBE93-AB6D-4152-8402-A176CA679EC1}" type="presParOf" srcId="{B25F315C-4EA0-41FA-9E3C-29F1FABA24C8}" destId="{847504D4-BE59-41E1-BCE9-E7F6C7B2264A}" srcOrd="0" destOrd="0" presId="urn:microsoft.com/office/officeart/2008/layout/RadialCluster"/>
    <dgm:cxn modelId="{6B9ACA15-A7EB-451B-8B2F-85D142C05D61}" type="presParOf" srcId="{847504D4-BE59-41E1-BCE9-E7F6C7B2264A}" destId="{74C6392F-2DBB-40DC-8FBD-FC2E7029640C}" srcOrd="0" destOrd="0" presId="urn:microsoft.com/office/officeart/2008/layout/RadialCluster"/>
    <dgm:cxn modelId="{C05BA415-34CA-492E-A1FA-3B868AC6EBEE}" type="presParOf" srcId="{847504D4-BE59-41E1-BCE9-E7F6C7B2264A}" destId="{D8E25141-8BC5-4FA6-B9E6-B0EE487B3291}" srcOrd="1" destOrd="0" presId="urn:microsoft.com/office/officeart/2008/layout/RadialCluster"/>
    <dgm:cxn modelId="{92864366-849B-40FE-963C-FC33FECCC22C}" type="presParOf" srcId="{847504D4-BE59-41E1-BCE9-E7F6C7B2264A}" destId="{7DDEFDDF-0FFA-4ADC-920A-B1678E6A09DE}" srcOrd="2" destOrd="0" presId="urn:microsoft.com/office/officeart/2008/layout/RadialCluster"/>
    <dgm:cxn modelId="{82F0CF85-6E2A-4BBD-A6C3-36E2CDE74A8E}" type="presParOf" srcId="{847504D4-BE59-41E1-BCE9-E7F6C7B2264A}" destId="{C4496142-3E8E-41B5-8865-0E374420BCA2}" srcOrd="3" destOrd="0" presId="urn:microsoft.com/office/officeart/2008/layout/RadialCluster"/>
    <dgm:cxn modelId="{22F90E59-C57D-4B2C-A87A-A194C7F43164}" type="presParOf" srcId="{847504D4-BE59-41E1-BCE9-E7F6C7B2264A}" destId="{DFF09851-8245-424E-9BFE-67AFA7220BEE}" srcOrd="4" destOrd="0" presId="urn:microsoft.com/office/officeart/2008/layout/RadialCluster"/>
    <dgm:cxn modelId="{5AD5874C-EE60-4894-A702-104EF1B0E9ED}" type="presParOf" srcId="{847504D4-BE59-41E1-BCE9-E7F6C7B2264A}" destId="{8B73CCA7-D5E8-4AEC-A366-44F4C8850B9F}" srcOrd="5" destOrd="0" presId="urn:microsoft.com/office/officeart/2008/layout/RadialCluster"/>
    <dgm:cxn modelId="{9D84B41D-6CCF-4FE0-8EBD-C33C04696D7F}" type="presParOf" srcId="{847504D4-BE59-41E1-BCE9-E7F6C7B2264A}" destId="{FACEB361-15C6-4733-9817-17EF0A643720}" srcOrd="6" destOrd="0" presId="urn:microsoft.com/office/officeart/2008/layout/RadialCluster"/>
    <dgm:cxn modelId="{CA02220E-7F50-4A68-8722-AAAB6D9CDA8E}" type="presParOf" srcId="{847504D4-BE59-41E1-BCE9-E7F6C7B2264A}" destId="{FBA2EE11-DA91-4D5E-8DB0-660335324729}" srcOrd="7" destOrd="0" presId="urn:microsoft.com/office/officeart/2008/layout/RadialCluster"/>
    <dgm:cxn modelId="{C9738D02-965E-43D1-A9FD-6BA2E30E9A91}" type="presParOf" srcId="{847504D4-BE59-41E1-BCE9-E7F6C7B2264A}" destId="{4DAED931-9033-4AF0-9474-D2263473CF93}" srcOrd="8" destOrd="0" presId="urn:microsoft.com/office/officeart/2008/layout/RadialCluster"/>
    <dgm:cxn modelId="{BEBFDE1C-8B3D-43AD-848A-B088925CF205}" type="presParOf" srcId="{847504D4-BE59-41E1-BCE9-E7F6C7B2264A}" destId="{2029A95B-3533-4258-8EF8-B5D53CFB97ED}" srcOrd="9" destOrd="0" presId="urn:microsoft.com/office/officeart/2008/layout/RadialCluster"/>
    <dgm:cxn modelId="{7BE6AE86-DF24-4409-AB3E-E0821EB8B94A}" type="presParOf" srcId="{847504D4-BE59-41E1-BCE9-E7F6C7B2264A}" destId="{8CEA2CF9-0B0F-46A7-A6B8-EE84151EA5E9}" srcOrd="10" destOrd="0" presId="urn:microsoft.com/office/officeart/2008/layout/RadialCluster"/>
    <dgm:cxn modelId="{9361AF16-E166-4BCF-AA74-E24EE16C68B2}" type="presParOf" srcId="{847504D4-BE59-41E1-BCE9-E7F6C7B2264A}" destId="{71F8A94A-0011-44A6-B31A-C40B26AC06C2}" srcOrd="11" destOrd="0" presId="urn:microsoft.com/office/officeart/2008/layout/RadialCluster"/>
    <dgm:cxn modelId="{E9B3CDA4-E07A-4708-8821-0DFBBB20904C}" type="presParOf" srcId="{847504D4-BE59-41E1-BCE9-E7F6C7B2264A}" destId="{06CD4DA3-66F9-47E2-A348-2F91C0C66A1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6392F-2DBB-40DC-8FBD-FC2E7029640C}">
      <dsp:nvSpPr>
        <dsp:cNvPr id="0" name=""/>
        <dsp:cNvSpPr/>
      </dsp:nvSpPr>
      <dsp:spPr>
        <a:xfrm>
          <a:off x="1607016" y="1008686"/>
          <a:ext cx="554399" cy="554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ISO 9126</a:t>
          </a:r>
        </a:p>
      </dsp:txBody>
      <dsp:txXfrm>
        <a:off x="1634080" y="1035750"/>
        <a:ext cx="500271" cy="500271"/>
      </dsp:txXfrm>
    </dsp:sp>
    <dsp:sp modelId="{D8E25141-8BC5-4FA6-B9E6-B0EE487B3291}">
      <dsp:nvSpPr>
        <dsp:cNvPr id="0" name=""/>
        <dsp:cNvSpPr/>
      </dsp:nvSpPr>
      <dsp:spPr>
        <a:xfrm rot="16200000">
          <a:off x="1638446" y="762916"/>
          <a:ext cx="4915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539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EFDDF-0FFA-4ADC-920A-B1678E6A09DE}">
      <dsp:nvSpPr>
        <dsp:cNvPr id="0" name=""/>
        <dsp:cNvSpPr/>
      </dsp:nvSpPr>
      <dsp:spPr>
        <a:xfrm>
          <a:off x="1427015" y="221"/>
          <a:ext cx="914401" cy="516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Maintainability</a:t>
          </a:r>
        </a:p>
      </dsp:txBody>
      <dsp:txXfrm>
        <a:off x="1452249" y="25455"/>
        <a:ext cx="863933" cy="466458"/>
      </dsp:txXfrm>
    </dsp:sp>
    <dsp:sp modelId="{C4496142-3E8E-41B5-8865-0E374420BCA2}">
      <dsp:nvSpPr>
        <dsp:cNvPr id="0" name=""/>
        <dsp:cNvSpPr/>
      </dsp:nvSpPr>
      <dsp:spPr>
        <a:xfrm rot="19800000">
          <a:off x="2148675" y="1078296"/>
          <a:ext cx="1901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19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09851-8245-424E-9BFE-67AFA7220BEE}">
      <dsp:nvSpPr>
        <dsp:cNvPr id="0" name=""/>
        <dsp:cNvSpPr/>
      </dsp:nvSpPr>
      <dsp:spPr>
        <a:xfrm>
          <a:off x="2316598" y="513821"/>
          <a:ext cx="914401" cy="516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Efficiency</a:t>
          </a:r>
        </a:p>
      </dsp:txBody>
      <dsp:txXfrm>
        <a:off x="2341832" y="539055"/>
        <a:ext cx="863933" cy="466458"/>
      </dsp:txXfrm>
    </dsp:sp>
    <dsp:sp modelId="{8B73CCA7-D5E8-4AEC-A366-44F4C8850B9F}">
      <dsp:nvSpPr>
        <dsp:cNvPr id="0" name=""/>
        <dsp:cNvSpPr/>
      </dsp:nvSpPr>
      <dsp:spPr>
        <a:xfrm rot="1800000">
          <a:off x="2148675" y="1493475"/>
          <a:ext cx="1901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19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EB361-15C6-4733-9817-17EF0A643720}">
      <dsp:nvSpPr>
        <dsp:cNvPr id="0" name=""/>
        <dsp:cNvSpPr/>
      </dsp:nvSpPr>
      <dsp:spPr>
        <a:xfrm>
          <a:off x="2316598" y="1541023"/>
          <a:ext cx="914401" cy="516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Portability</a:t>
          </a:r>
        </a:p>
      </dsp:txBody>
      <dsp:txXfrm>
        <a:off x="2341832" y="1566257"/>
        <a:ext cx="863933" cy="466458"/>
      </dsp:txXfrm>
    </dsp:sp>
    <dsp:sp modelId="{FBA2EE11-DA91-4D5E-8DB0-660335324729}">
      <dsp:nvSpPr>
        <dsp:cNvPr id="0" name=""/>
        <dsp:cNvSpPr/>
      </dsp:nvSpPr>
      <dsp:spPr>
        <a:xfrm rot="5400000">
          <a:off x="1638446" y="1808855"/>
          <a:ext cx="4915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539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ED931-9033-4AF0-9474-D2263473CF93}">
      <dsp:nvSpPr>
        <dsp:cNvPr id="0" name=""/>
        <dsp:cNvSpPr/>
      </dsp:nvSpPr>
      <dsp:spPr>
        <a:xfrm>
          <a:off x="1427015" y="2054624"/>
          <a:ext cx="914401" cy="516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Reliability</a:t>
          </a:r>
        </a:p>
      </dsp:txBody>
      <dsp:txXfrm>
        <a:off x="1452249" y="2079858"/>
        <a:ext cx="863933" cy="466458"/>
      </dsp:txXfrm>
    </dsp:sp>
    <dsp:sp modelId="{2029A95B-3533-4258-8EF8-B5D53CFB97ED}">
      <dsp:nvSpPr>
        <dsp:cNvPr id="0" name=""/>
        <dsp:cNvSpPr/>
      </dsp:nvSpPr>
      <dsp:spPr>
        <a:xfrm rot="9000000">
          <a:off x="1429564" y="1493475"/>
          <a:ext cx="1901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19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A2CF9-0B0F-46A7-A6B8-EE84151EA5E9}">
      <dsp:nvSpPr>
        <dsp:cNvPr id="0" name=""/>
        <dsp:cNvSpPr/>
      </dsp:nvSpPr>
      <dsp:spPr>
        <a:xfrm>
          <a:off x="537433" y="1541023"/>
          <a:ext cx="914401" cy="516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Functionality</a:t>
          </a:r>
        </a:p>
      </dsp:txBody>
      <dsp:txXfrm>
        <a:off x="562667" y="1566257"/>
        <a:ext cx="863933" cy="466458"/>
      </dsp:txXfrm>
    </dsp:sp>
    <dsp:sp modelId="{71F8A94A-0011-44A6-B31A-C40B26AC06C2}">
      <dsp:nvSpPr>
        <dsp:cNvPr id="0" name=""/>
        <dsp:cNvSpPr/>
      </dsp:nvSpPr>
      <dsp:spPr>
        <a:xfrm rot="12600000">
          <a:off x="1429564" y="1078296"/>
          <a:ext cx="1901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19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D4DA3-66F9-47E2-A348-2F91C0C66A19}">
      <dsp:nvSpPr>
        <dsp:cNvPr id="0" name=""/>
        <dsp:cNvSpPr/>
      </dsp:nvSpPr>
      <dsp:spPr>
        <a:xfrm>
          <a:off x="537433" y="513821"/>
          <a:ext cx="914401" cy="516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Usability</a:t>
          </a:r>
        </a:p>
      </dsp:txBody>
      <dsp:txXfrm>
        <a:off x="562667" y="539055"/>
        <a:ext cx="863933" cy="466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e8ec4d7fe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e8ec4d7fe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e8ee29b2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e8ee29b2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e8ec4d7fe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e8ec4d7fe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122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e8ec4d7fe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e8ec4d7fe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93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e8ec4d7fe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e8ec4d7fe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261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e8ee29b2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e8ee29b2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358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d27c16e5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d27c16e5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e8ec4d7fe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e8ec4d7fe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80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e8ec4d7fe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e8ec4d7fe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1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e8ec4d7fe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e8ec4d7fe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97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e8ec4d7fe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e8ec4d7fe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071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e8ec4d7fe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e8ec4d7fe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31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e8ec4d7fe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e8ec4d7fe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e8ec4d7fe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e8ec4d7fe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e8ec4d7fe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e8ec4d7fe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4BE"/>
              </a:buClr>
              <a:buSzPts val="2800"/>
              <a:buFont typeface="Lato"/>
              <a:buNone/>
              <a:defRPr sz="2800" b="1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7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1"/>
          <p:cNvPicPr preferRelativeResize="0"/>
          <p:nvPr/>
        </p:nvPicPr>
        <p:blipFill rotWithShape="1">
          <a:blip r:embed="rId3">
            <a:alphaModFix/>
          </a:blip>
          <a:srcRect t="15601" r="18817" b="-441"/>
          <a:stretch/>
        </p:blipFill>
        <p:spPr>
          <a:xfrm>
            <a:off x="-31275" y="-176975"/>
            <a:ext cx="9175274" cy="4837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/>
          <p:nvPr/>
        </p:nvSpPr>
        <p:spPr>
          <a:xfrm>
            <a:off x="404774" y="1435200"/>
            <a:ext cx="6888123" cy="216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Climateurope2: Climate services, standards, provenance and more</a:t>
            </a:r>
            <a:endParaRPr lang="en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" sz="20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17 October 2023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Francisco Doblas-Reyes (ICREA and BSC)</a:t>
            </a:r>
            <a:endParaRPr sz="2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2" name="Google Shape;5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750" y="222200"/>
            <a:ext cx="2132900" cy="31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1"/>
          <p:cNvCxnSpPr/>
          <p:nvPr/>
        </p:nvCxnSpPr>
        <p:spPr>
          <a:xfrm>
            <a:off x="280750" y="583975"/>
            <a:ext cx="8523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1"/>
          <p:cNvSpPr txBox="1"/>
          <p:nvPr/>
        </p:nvSpPr>
        <p:spPr>
          <a:xfrm>
            <a:off x="865975" y="4660600"/>
            <a:ext cx="6706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This project has received funding from the European Union’s Horizon Europe research and innovation programme under grant agreement No 101056933. </a:t>
            </a:r>
            <a:endParaRPr sz="800" i="1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sole responsibility for the content of this document lies with the Climateurope2  project and does not necessarily reﬂect the opinion of the European Union.</a:t>
            </a:r>
            <a:endParaRPr sz="8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826" y="4734425"/>
            <a:ext cx="415200" cy="2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449150" y="472975"/>
            <a:ext cx="67896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Objectives and structure</a:t>
            </a:r>
            <a:endParaRPr sz="3680" b="1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602650" y="1390594"/>
            <a:ext cx="3758020" cy="340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34BD"/>
                </a:solidFill>
                <a:latin typeface="Lato"/>
                <a:ea typeface="Lato"/>
                <a:cs typeface="Lato"/>
                <a:sym typeface="Lato"/>
              </a:rPr>
              <a:t>Increasing uptake</a:t>
            </a:r>
            <a:endParaRPr sz="1600" b="1" dirty="0">
              <a:solidFill>
                <a:srgbClr val="0034B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Enhancement of the </a:t>
            </a:r>
            <a:r>
              <a:rPr lang="en" sz="1600" b="1" dirty="0">
                <a:solidFill>
                  <a:srgbClr val="6499C2"/>
                </a:solidFill>
                <a:latin typeface="Lato"/>
                <a:ea typeface="Lato"/>
                <a:cs typeface="Lato"/>
                <a:sym typeface="Lato"/>
              </a:rPr>
              <a:t>uptake</a:t>
            </a:r>
            <a:r>
              <a:rPr lang="en" sz="16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 quality-assured climate services to support climate adaptation and mitigation</a:t>
            </a:r>
            <a:endParaRPr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</a:pP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O3.1 Develop a strategy for the accreditation of climate services</a:t>
            </a: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</a:pP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O3.2 Provide recommendations for improving tools to enhance the salience, credibility and legitimacy of climate services</a:t>
            </a: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</a:pP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O3.3 Promote trust between supply and demand</a:t>
            </a: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</a:pP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O3.4 Assess current business models and the scalability of market solutions</a:t>
            </a:r>
            <a:endParaRPr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0670" y="1308300"/>
            <a:ext cx="4076600" cy="34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1161563" y="472975"/>
            <a:ext cx="67896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80" b="1" dirty="0">
                <a:solidFill>
                  <a:srgbClr val="0034BD"/>
                </a:solidFill>
                <a:latin typeface="Lato"/>
                <a:ea typeface="Lato"/>
                <a:cs typeface="Lato"/>
                <a:sym typeface="Lato"/>
              </a:rPr>
              <a:t>Community and audience</a:t>
            </a:r>
            <a:endParaRPr sz="3680" b="1" dirty="0">
              <a:solidFill>
                <a:srgbClr val="0034B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80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755" y="1328413"/>
            <a:ext cx="8864663" cy="35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449150" y="472975"/>
            <a:ext cx="869485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Elements for standard recommendations</a:t>
            </a:r>
            <a:endParaRPr sz="3680" b="1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áfico 8" descr="Lista con relleno sólido">
            <a:extLst>
              <a:ext uri="{FF2B5EF4-FFF2-40B4-BE49-F238E27FC236}">
                <a16:creationId xmlns:a16="http://schemas.microsoft.com/office/drawing/2014/main" id="{391C3F19-286F-0501-7E97-078B18682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9755" y="1174853"/>
            <a:ext cx="914400" cy="914400"/>
          </a:xfrm>
          <a:prstGeom prst="rect">
            <a:avLst/>
          </a:prstGeom>
        </p:spPr>
      </p:pic>
      <p:pic>
        <p:nvPicPr>
          <p:cNvPr id="3" name="Gráfico 10" descr="Mapa del tesoro con relleno sólido">
            <a:extLst>
              <a:ext uri="{FF2B5EF4-FFF2-40B4-BE49-F238E27FC236}">
                <a16:creationId xmlns:a16="http://schemas.microsoft.com/office/drawing/2014/main" id="{94435B65-240D-8A89-8F61-049CE66C8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155" y="1174853"/>
            <a:ext cx="914400" cy="914400"/>
          </a:xfrm>
          <a:prstGeom prst="rect">
            <a:avLst/>
          </a:prstGeom>
        </p:spPr>
      </p:pic>
      <p:pic>
        <p:nvPicPr>
          <p:cNvPr id="4" name="Gráfico 12" descr="Mejora continua con relleno sólido">
            <a:extLst>
              <a:ext uri="{FF2B5EF4-FFF2-40B4-BE49-F238E27FC236}">
                <a16:creationId xmlns:a16="http://schemas.microsoft.com/office/drawing/2014/main" id="{6B235934-E561-6EE0-BAAA-C8E8BB236D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0355" y="1174853"/>
            <a:ext cx="914400" cy="914400"/>
          </a:xfrm>
          <a:prstGeom prst="rect">
            <a:avLst/>
          </a:prstGeom>
        </p:spPr>
      </p:pic>
      <p:sp>
        <p:nvSpPr>
          <p:cNvPr id="5" name="CuadroTexto 18">
            <a:extLst>
              <a:ext uri="{FF2B5EF4-FFF2-40B4-BE49-F238E27FC236}">
                <a16:creationId xmlns:a16="http://schemas.microsoft.com/office/drawing/2014/main" id="{ADDC4AE4-2320-376A-B530-FFDAF8F0C379}"/>
              </a:ext>
            </a:extLst>
          </p:cNvPr>
          <p:cNvSpPr txBox="1"/>
          <p:nvPr/>
        </p:nvSpPr>
        <p:spPr>
          <a:xfrm>
            <a:off x="679155" y="2263957"/>
            <a:ext cx="10599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/>
              <a:t>Landscape</a:t>
            </a:r>
          </a:p>
        </p:txBody>
      </p:sp>
      <p:sp>
        <p:nvSpPr>
          <p:cNvPr id="6" name="Rectángulo: esquinas redondeadas 21">
            <a:extLst>
              <a:ext uri="{FF2B5EF4-FFF2-40B4-BE49-F238E27FC236}">
                <a16:creationId xmlns:a16="http://schemas.microsoft.com/office/drawing/2014/main" id="{25A8C9FF-B3DB-637C-B2E2-A3E6F2C9A048}"/>
              </a:ext>
            </a:extLst>
          </p:cNvPr>
          <p:cNvSpPr/>
          <p:nvPr/>
        </p:nvSpPr>
        <p:spPr>
          <a:xfrm>
            <a:off x="367455" y="2598746"/>
            <a:ext cx="1746250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Clarify the existing landscape of technical, procedure, and performance norms and standards and identify initiatives supporting standardisation of climate services</a:t>
            </a:r>
          </a:p>
        </p:txBody>
      </p:sp>
      <p:sp>
        <p:nvSpPr>
          <p:cNvPr id="7" name="CuadroTexto 22">
            <a:extLst>
              <a:ext uri="{FF2B5EF4-FFF2-40B4-BE49-F238E27FC236}">
                <a16:creationId xmlns:a16="http://schemas.microsoft.com/office/drawing/2014/main" id="{83346B69-3BA1-5EA8-FA92-487F27FECBDC}"/>
              </a:ext>
            </a:extLst>
          </p:cNvPr>
          <p:cNvSpPr txBox="1"/>
          <p:nvPr/>
        </p:nvSpPr>
        <p:spPr>
          <a:xfrm>
            <a:off x="2909755" y="2263957"/>
            <a:ext cx="10599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Glossary</a:t>
            </a:r>
          </a:p>
        </p:txBody>
      </p:sp>
      <p:sp>
        <p:nvSpPr>
          <p:cNvPr id="8" name="Rectángulo: esquinas redondeadas 23">
            <a:extLst>
              <a:ext uri="{FF2B5EF4-FFF2-40B4-BE49-F238E27FC236}">
                <a16:creationId xmlns:a16="http://schemas.microsoft.com/office/drawing/2014/main" id="{41337393-B353-06AC-9FEE-B45A5A74BA9A}"/>
              </a:ext>
            </a:extLst>
          </p:cNvPr>
          <p:cNvSpPr/>
          <p:nvPr/>
        </p:nvSpPr>
        <p:spPr>
          <a:xfrm>
            <a:off x="2608476" y="2598746"/>
            <a:ext cx="1746250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Create a glossary mapping of sectoral vocabulary</a:t>
            </a:r>
          </a:p>
        </p:txBody>
      </p:sp>
      <p:sp>
        <p:nvSpPr>
          <p:cNvPr id="9" name="CuadroTexto 24">
            <a:extLst>
              <a:ext uri="{FF2B5EF4-FFF2-40B4-BE49-F238E27FC236}">
                <a16:creationId xmlns:a16="http://schemas.microsoft.com/office/drawing/2014/main" id="{A6659C20-20DD-EE2F-792F-8E6C804DD54A}"/>
              </a:ext>
            </a:extLst>
          </p:cNvPr>
          <p:cNvSpPr txBox="1"/>
          <p:nvPr/>
        </p:nvSpPr>
        <p:spPr>
          <a:xfrm>
            <a:off x="5140355" y="2263957"/>
            <a:ext cx="12088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Framework</a:t>
            </a:r>
            <a:endParaRPr lang="en-GB" dirty="0"/>
          </a:p>
        </p:txBody>
      </p:sp>
      <p:sp>
        <p:nvSpPr>
          <p:cNvPr id="10" name="Rectángulo: esquinas redondeadas 25">
            <a:extLst>
              <a:ext uri="{FF2B5EF4-FFF2-40B4-BE49-F238E27FC236}">
                <a16:creationId xmlns:a16="http://schemas.microsoft.com/office/drawing/2014/main" id="{C312DDF1-6974-F289-77FB-9A81F78B705E}"/>
              </a:ext>
            </a:extLst>
          </p:cNvPr>
          <p:cNvSpPr/>
          <p:nvPr/>
        </p:nvSpPr>
        <p:spPr>
          <a:xfrm>
            <a:off x="4849497" y="2598746"/>
            <a:ext cx="1746250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Develop a framework for standardisation of climate services</a:t>
            </a:r>
          </a:p>
        </p:txBody>
      </p:sp>
      <p:sp>
        <p:nvSpPr>
          <p:cNvPr id="11" name="Rectángulo: esquinas redondeadas 3">
            <a:extLst>
              <a:ext uri="{FF2B5EF4-FFF2-40B4-BE49-F238E27FC236}">
                <a16:creationId xmlns:a16="http://schemas.microsoft.com/office/drawing/2014/main" id="{95935E0D-2DB1-FA87-3E2F-E96C31966214}"/>
              </a:ext>
            </a:extLst>
          </p:cNvPr>
          <p:cNvSpPr/>
          <p:nvPr/>
        </p:nvSpPr>
        <p:spPr>
          <a:xfrm>
            <a:off x="367455" y="3679910"/>
            <a:ext cx="6228292" cy="3465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Updates: ongoing</a:t>
            </a:r>
          </a:p>
        </p:txBody>
      </p:sp>
      <p:sp>
        <p:nvSpPr>
          <p:cNvPr id="12" name="Rectángulo: esquinas redondeadas 1">
            <a:extLst>
              <a:ext uri="{FF2B5EF4-FFF2-40B4-BE49-F238E27FC236}">
                <a16:creationId xmlns:a16="http://schemas.microsoft.com/office/drawing/2014/main" id="{5A9A4245-99ED-9E61-D7E9-C4DDB9CC50A9}"/>
              </a:ext>
            </a:extLst>
          </p:cNvPr>
          <p:cNvSpPr/>
          <p:nvPr/>
        </p:nvSpPr>
        <p:spPr>
          <a:xfrm>
            <a:off x="149884" y="1084631"/>
            <a:ext cx="8868336" cy="4038369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1370CECE-CC64-5D8E-300A-684411CB6575}"/>
              </a:ext>
            </a:extLst>
          </p:cNvPr>
          <p:cNvSpPr txBox="1"/>
          <p:nvPr/>
        </p:nvSpPr>
        <p:spPr>
          <a:xfrm>
            <a:off x="7175343" y="2263957"/>
            <a:ext cx="12088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WP2-5</a:t>
            </a:r>
            <a:endParaRPr lang="en-GB" dirty="0"/>
          </a:p>
        </p:txBody>
      </p:sp>
      <p:sp>
        <p:nvSpPr>
          <p:cNvPr id="14" name="Rectángulo: esquinas redondeadas 6">
            <a:extLst>
              <a:ext uri="{FF2B5EF4-FFF2-40B4-BE49-F238E27FC236}">
                <a16:creationId xmlns:a16="http://schemas.microsoft.com/office/drawing/2014/main" id="{52480F1A-62B8-FD4B-5298-C505F20B7298}"/>
              </a:ext>
            </a:extLst>
          </p:cNvPr>
          <p:cNvSpPr/>
          <p:nvPr/>
        </p:nvSpPr>
        <p:spPr>
          <a:xfrm>
            <a:off x="6906618" y="2582143"/>
            <a:ext cx="1746250" cy="96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Synthesis of WPs 2-5 results </a:t>
            </a:r>
          </a:p>
        </p:txBody>
      </p:sp>
      <p:sp>
        <p:nvSpPr>
          <p:cNvPr id="15" name="Rectángulo: esquinas redondeadas 7">
            <a:extLst>
              <a:ext uri="{FF2B5EF4-FFF2-40B4-BE49-F238E27FC236}">
                <a16:creationId xmlns:a16="http://schemas.microsoft.com/office/drawing/2014/main" id="{AC0FD3B4-3982-F3A2-9F53-8EC65C2D6949}"/>
              </a:ext>
            </a:extLst>
          </p:cNvPr>
          <p:cNvSpPr/>
          <p:nvPr/>
        </p:nvSpPr>
        <p:spPr>
          <a:xfrm>
            <a:off x="6911473" y="3654152"/>
            <a:ext cx="1741395" cy="3465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v1: </a:t>
            </a:r>
            <a:r>
              <a:rPr lang="es-ES" dirty="0" err="1"/>
              <a:t>ongoing</a:t>
            </a:r>
            <a:endParaRPr lang="en-GB" dirty="0"/>
          </a:p>
        </p:txBody>
      </p:sp>
      <p:pic>
        <p:nvPicPr>
          <p:cNvPr id="16" name="Gráfico 33" descr="Piezas de rompecabezas con relleno sólido">
            <a:extLst>
              <a:ext uri="{FF2B5EF4-FFF2-40B4-BE49-F238E27FC236}">
                <a16:creationId xmlns:a16="http://schemas.microsoft.com/office/drawing/2014/main" id="{A0945B61-B61C-4C7D-B408-6B67D887E5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22543" y="1133605"/>
            <a:ext cx="914400" cy="914400"/>
          </a:xfrm>
          <a:prstGeom prst="rect">
            <a:avLst/>
          </a:prstGeom>
        </p:spPr>
      </p:pic>
      <p:sp>
        <p:nvSpPr>
          <p:cNvPr id="17" name="Rectángulo: esquinas redondeadas 34">
            <a:extLst>
              <a:ext uri="{FF2B5EF4-FFF2-40B4-BE49-F238E27FC236}">
                <a16:creationId xmlns:a16="http://schemas.microsoft.com/office/drawing/2014/main" id="{4E3CC80D-2B1F-9AA2-6628-B563EE11B61A}"/>
              </a:ext>
            </a:extLst>
          </p:cNvPr>
          <p:cNvSpPr/>
          <p:nvPr/>
        </p:nvSpPr>
        <p:spPr>
          <a:xfrm>
            <a:off x="367455" y="4136646"/>
            <a:ext cx="1746250" cy="7443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/>
              <a:t>Standards revelant for CS components: stakeholder engagement + co-creation</a:t>
            </a:r>
          </a:p>
        </p:txBody>
      </p:sp>
      <p:sp>
        <p:nvSpPr>
          <p:cNvPr id="18" name="Rectángulo: esquinas redondeadas 35">
            <a:extLst>
              <a:ext uri="{FF2B5EF4-FFF2-40B4-BE49-F238E27FC236}">
                <a16:creationId xmlns:a16="http://schemas.microsoft.com/office/drawing/2014/main" id="{70D6C44A-17EB-6634-88A7-6BC710A5804A}"/>
              </a:ext>
            </a:extLst>
          </p:cNvPr>
          <p:cNvSpPr/>
          <p:nvPr/>
        </p:nvSpPr>
        <p:spPr>
          <a:xfrm>
            <a:off x="2608476" y="4136646"/>
            <a:ext cx="1746250" cy="7443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More than 13 terms to discuss + consensus scoping</a:t>
            </a:r>
          </a:p>
        </p:txBody>
      </p:sp>
      <p:sp>
        <p:nvSpPr>
          <p:cNvPr id="19" name="Rectángulo: esquinas redondeadas 36">
            <a:extLst>
              <a:ext uri="{FF2B5EF4-FFF2-40B4-BE49-F238E27FC236}">
                <a16:creationId xmlns:a16="http://schemas.microsoft.com/office/drawing/2014/main" id="{0545B85B-4C80-0A54-F456-C46191D1585F}"/>
              </a:ext>
            </a:extLst>
          </p:cNvPr>
          <p:cNvSpPr/>
          <p:nvPr/>
        </p:nvSpPr>
        <p:spPr>
          <a:xfrm>
            <a:off x="4849497" y="4136646"/>
            <a:ext cx="1746250" cy="7443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Framework refinement</a:t>
            </a:r>
          </a:p>
        </p:txBody>
      </p:sp>
    </p:spTree>
    <p:extLst>
      <p:ext uri="{BB962C8B-B14F-4D97-AF65-F5344CB8AC3E}">
        <p14:creationId xmlns:p14="http://schemas.microsoft.com/office/powerpoint/2010/main" val="159544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449149" y="472975"/>
            <a:ext cx="7433609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Provenance in climate information</a:t>
            </a:r>
            <a:endParaRPr sz="3680" b="1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3;p13">
            <a:extLst>
              <a:ext uri="{FF2B5EF4-FFF2-40B4-BE49-F238E27FC236}">
                <a16:creationId xmlns:a16="http://schemas.microsoft.com/office/drawing/2014/main" id="{71F40ECC-A68D-84FC-2E48-9E11E4DD107C}"/>
              </a:ext>
            </a:extLst>
          </p:cNvPr>
          <p:cNvSpPr txBox="1"/>
          <p:nvPr/>
        </p:nvSpPr>
        <p:spPr>
          <a:xfrm>
            <a:off x="370491" y="1044300"/>
            <a:ext cx="8403021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A cacophony of climate information sources is available, and this happens in a growing market with no clearly defined standards. What about the adequacy of the information sources? How is product quality addressed? </a:t>
            </a:r>
            <a:r>
              <a:rPr lang="en-GB" sz="1600" b="1" dirty="0">
                <a:solidFill>
                  <a:srgbClr val="FF0000"/>
                </a:solidFill>
                <a:latin typeface="Lato"/>
                <a:ea typeface="Lato"/>
                <a:cs typeface="Lato"/>
              </a:rPr>
              <a:t>As open as possible, as restricted as necessary</a:t>
            </a:r>
            <a:r>
              <a:rPr lang="en-GB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.</a:t>
            </a: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6150CF6F-EDAB-1637-0BFC-40F83F338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35" y="1981141"/>
            <a:ext cx="2880979" cy="216792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F967EB2-5119-C300-8633-A127B22D7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" y="4133380"/>
            <a:ext cx="4572000" cy="1003706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067B6EA5-53FD-31DB-EC0A-27DB147B4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883" y="1981141"/>
            <a:ext cx="3220866" cy="1960713"/>
          </a:xfrm>
          <a:prstGeom prst="rect">
            <a:avLst/>
          </a:prstGeom>
        </p:spPr>
      </p:pic>
      <p:pic>
        <p:nvPicPr>
          <p:cNvPr id="8" name="Picture 7" descr="A screenshot of a computer script&#10;&#10;Description automatically generated">
            <a:extLst>
              <a:ext uri="{FF2B5EF4-FFF2-40B4-BE49-F238E27FC236}">
                <a16:creationId xmlns:a16="http://schemas.microsoft.com/office/drawing/2014/main" id="{32BF9B95-128A-0D64-4903-18EDF8C8ED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1672" y="3136823"/>
            <a:ext cx="4497757" cy="20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6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449149" y="472975"/>
            <a:ext cx="7859279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What about provenance </a:t>
            </a:r>
            <a:r>
              <a:rPr lang="en-GB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in this case</a:t>
            </a: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680" b="1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9F0B5C-CF1A-483D-4E77-425A95225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95" y="2035455"/>
            <a:ext cx="4346982" cy="1691632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097F96A-5DCC-6F9A-5FD2-419DB6E2F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7870" y="2035455"/>
            <a:ext cx="3453167" cy="2722259"/>
          </a:xfrm>
          <a:prstGeom prst="rect">
            <a:avLst/>
          </a:prstGeom>
        </p:spPr>
      </p:pic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0E884A5-A147-71E5-7E53-AB5546400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75" y="2186656"/>
            <a:ext cx="2877925" cy="2956844"/>
          </a:xfrm>
          <a:prstGeom prst="rect">
            <a:avLst/>
          </a:prstGeom>
        </p:spPr>
      </p:pic>
      <p:sp>
        <p:nvSpPr>
          <p:cNvPr id="5" name="Google Shape;73;p13">
            <a:extLst>
              <a:ext uri="{FF2B5EF4-FFF2-40B4-BE49-F238E27FC236}">
                <a16:creationId xmlns:a16="http://schemas.microsoft.com/office/drawing/2014/main" id="{2C109FA2-7BDA-ED72-DB69-6A8FDB8B5314}"/>
              </a:ext>
            </a:extLst>
          </p:cNvPr>
          <p:cNvSpPr txBox="1"/>
          <p:nvPr/>
        </p:nvSpPr>
        <p:spPr>
          <a:xfrm>
            <a:off x="370491" y="1044300"/>
            <a:ext cx="8403021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A cacophony of climate information sources is available, and this happens in a growing market with no clearly defined standards. What about the adequacy of the information sources? How is product quality addressed? </a:t>
            </a:r>
            <a:r>
              <a:rPr lang="en-GB" sz="1600" b="1" dirty="0">
                <a:solidFill>
                  <a:srgbClr val="FF0000"/>
                </a:solidFill>
                <a:latin typeface="Lato"/>
                <a:ea typeface="Lato"/>
                <a:cs typeface="Lato"/>
              </a:rPr>
              <a:t>As open as possible, as restricted as necessary</a:t>
            </a:r>
            <a:r>
              <a:rPr lang="en-GB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456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1161563" y="472975"/>
            <a:ext cx="67896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80" b="1" dirty="0">
                <a:solidFill>
                  <a:srgbClr val="0034BD"/>
                </a:solidFill>
                <a:latin typeface="Lato"/>
                <a:ea typeface="Lato"/>
                <a:cs typeface="Lato"/>
                <a:sym typeface="Lato"/>
              </a:rPr>
              <a:t>Community and audience</a:t>
            </a:r>
            <a:endParaRPr sz="3680" b="1" dirty="0">
              <a:solidFill>
                <a:srgbClr val="0034B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80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28F813-E598-BEE3-E681-46FD962A2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42" y="1200006"/>
            <a:ext cx="8363416" cy="38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4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t="26200" r="17232" b="8380"/>
          <a:stretch/>
        </p:blipFill>
        <p:spPr>
          <a:xfrm>
            <a:off x="-28575" y="941625"/>
            <a:ext cx="9175274" cy="36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685300" y="1463725"/>
            <a:ext cx="38867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sz="2000" b="1" dirty="0">
                <a:solidFill>
                  <a:srgbClr val="FFEFAE"/>
                </a:solidFill>
                <a:latin typeface="Lato"/>
                <a:ea typeface="Lato"/>
                <a:cs typeface="Lato"/>
                <a:sym typeface="Lato"/>
              </a:rPr>
              <a:t>INFORMATION</a:t>
            </a:r>
            <a:endParaRPr sz="2000" b="1" dirty="0">
              <a:solidFill>
                <a:srgbClr val="FFEFA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7450" y="161050"/>
            <a:ext cx="2276012" cy="56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5465" y="268754"/>
            <a:ext cx="2817809" cy="56522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706321" y="1793125"/>
            <a:ext cx="5599885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https://climateurope2.eu/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https://earth.bsc.es/climateurope2</a:t>
            </a:r>
            <a:endParaRPr sz="125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678282" y="2496365"/>
            <a:ext cx="32094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 dirty="0">
                <a:solidFill>
                  <a:srgbClr val="FFEFAE"/>
                </a:solidFill>
                <a:latin typeface="Lato"/>
                <a:ea typeface="Lato"/>
                <a:cs typeface="Lato"/>
                <a:sym typeface="Lato"/>
              </a:rPr>
              <a:t>CONNECT</a:t>
            </a:r>
            <a:endParaRPr sz="2000" b="1" dirty="0">
              <a:solidFill>
                <a:srgbClr val="FFEFA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699305" y="2825765"/>
            <a:ext cx="3766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contact@climateurope2.com</a:t>
            </a:r>
            <a:endParaRPr sz="125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climateurope2.eu</a:t>
            </a:r>
            <a:endParaRPr sz="125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1170775" y="4660600"/>
            <a:ext cx="6706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This project has received funding from the European Union’s Horizon Europe research and innovation programme under grant agreement No 101056933. </a:t>
            </a:r>
            <a:endParaRPr sz="800" i="1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sole responsibility for the content of this document lies with the Climateurope2  project and does not necessarily reﬂect the opinion of the European Union.</a:t>
            </a:r>
            <a:endParaRPr sz="8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626" y="4734425"/>
            <a:ext cx="415200" cy="2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4625" y="3486875"/>
            <a:ext cx="191918" cy="1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637" y="3732825"/>
            <a:ext cx="191918" cy="1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1011123" y="3392050"/>
            <a:ext cx="14367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@climateurope2</a:t>
            </a:r>
            <a:endParaRPr sz="125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1020648" y="3649225"/>
            <a:ext cx="14367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climateurope2</a:t>
            </a:r>
            <a:endParaRPr sz="125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449150" y="472975"/>
            <a:ext cx="67896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Climate risk and adaptation</a:t>
            </a:r>
            <a:endParaRPr sz="3680" b="1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70491" y="1044300"/>
            <a:ext cx="8403021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Climate risk assessment and climate adaptation require access to </a:t>
            </a:r>
            <a:r>
              <a:rPr lang="en" sz="1600" b="1" dirty="0">
                <a:solidFill>
                  <a:srgbClr val="6499C2"/>
                </a:solidFill>
                <a:latin typeface="Lato"/>
                <a:ea typeface="Lato"/>
                <a:cs typeface="Lato"/>
                <a:sym typeface="Lato"/>
              </a:rPr>
              <a:t>reliable</a:t>
            </a:r>
            <a:r>
              <a:rPr lang="en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climate information. Climate services is the set of procedures that develops such information in context.</a:t>
            </a: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destroyed city by the water&#10;&#10;Description automatically generated with medium confidence">
            <a:extLst>
              <a:ext uri="{FF2B5EF4-FFF2-40B4-BE49-F238E27FC236}">
                <a16:creationId xmlns:a16="http://schemas.microsoft.com/office/drawing/2014/main" id="{86CF5EE3-D268-0C9F-76F0-08FA1AFEE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13" y="1968625"/>
            <a:ext cx="3578562" cy="2680427"/>
          </a:xfrm>
          <a:prstGeom prst="rect">
            <a:avLst/>
          </a:prstGeom>
        </p:spPr>
      </p:pic>
      <p:sp>
        <p:nvSpPr>
          <p:cNvPr id="4" name="Google Shape;76;p13">
            <a:extLst>
              <a:ext uri="{FF2B5EF4-FFF2-40B4-BE49-F238E27FC236}">
                <a16:creationId xmlns:a16="http://schemas.microsoft.com/office/drawing/2014/main" id="{47683AAD-6C0B-0A68-5A15-B19E8382F187}"/>
              </a:ext>
            </a:extLst>
          </p:cNvPr>
          <p:cNvSpPr txBox="1"/>
          <p:nvPr/>
        </p:nvSpPr>
        <p:spPr>
          <a:xfrm>
            <a:off x="376611" y="4543918"/>
            <a:ext cx="3864318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7CC1C1"/>
                </a:solidFill>
                <a:latin typeface="Lato"/>
                <a:ea typeface="Lato"/>
                <a:cs typeface="Lato"/>
                <a:sym typeface="Lato"/>
              </a:rPr>
              <a:t>Storm Daniel, 11 September 2023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7CC1C1"/>
                </a:solidFill>
                <a:latin typeface="Lato"/>
                <a:ea typeface="Lato"/>
                <a:cs typeface="Lato"/>
                <a:sym typeface="Lato"/>
              </a:rPr>
              <a:t>Derna, Libya, more than 400 mm recorded in 24 hours</a:t>
            </a:r>
            <a:endParaRPr sz="1200" dirty="0">
              <a:solidFill>
                <a:srgbClr val="7CC1C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9AC1F8-8A9D-00D8-18C2-016B356E3041}"/>
              </a:ext>
            </a:extLst>
          </p:cNvPr>
          <p:cNvGrpSpPr/>
          <p:nvPr/>
        </p:nvGrpSpPr>
        <p:grpSpPr>
          <a:xfrm>
            <a:off x="4171528" y="1817589"/>
            <a:ext cx="4942490" cy="3328425"/>
            <a:chOff x="4171528" y="1817589"/>
            <a:chExt cx="4942490" cy="33284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FEAD03F-5128-4938-0DE5-228812CA12A3}"/>
                </a:ext>
              </a:extLst>
            </p:cNvPr>
            <p:cNvGrpSpPr/>
            <p:nvPr/>
          </p:nvGrpSpPr>
          <p:grpSpPr>
            <a:xfrm>
              <a:off x="4171528" y="1851042"/>
              <a:ext cx="4942490" cy="3294972"/>
              <a:chOff x="4171528" y="1851042"/>
              <a:chExt cx="4942490" cy="3294972"/>
            </a:xfrm>
          </p:grpSpPr>
          <p:pic>
            <p:nvPicPr>
              <p:cNvPr id="1026" name="Picture 2" descr="Diagram&#10;&#10;Description automatically generated">
                <a:extLst>
                  <a:ext uri="{FF2B5EF4-FFF2-40B4-BE49-F238E27FC236}">
                    <a16:creationId xmlns:a16="http://schemas.microsoft.com/office/drawing/2014/main" id="{716BA3F9-6FFC-3594-0669-14FEA3CA72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528" y="1851042"/>
                <a:ext cx="4942490" cy="2819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Google Shape;76;p13">
                <a:extLst>
                  <a:ext uri="{FF2B5EF4-FFF2-40B4-BE49-F238E27FC236}">
                    <a16:creationId xmlns:a16="http://schemas.microsoft.com/office/drawing/2014/main" id="{54EB4FA5-C0F3-628A-12AD-BD4546028752}"/>
                  </a:ext>
                </a:extLst>
              </p:cNvPr>
              <p:cNvSpPr txBox="1"/>
              <p:nvPr/>
            </p:nvSpPr>
            <p:spPr>
              <a:xfrm>
                <a:off x="4759264" y="4749013"/>
                <a:ext cx="4204143" cy="39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7CC1C1"/>
                    </a:solidFill>
                    <a:latin typeface="Lato"/>
                    <a:ea typeface="Lato"/>
                    <a:cs typeface="Lato"/>
                    <a:sym typeface="Lato"/>
                  </a:rPr>
                  <a:t>EUCRA impact chain for heat and drought risk assessment</a:t>
                </a:r>
                <a:endParaRPr sz="1200" dirty="0">
                  <a:solidFill>
                    <a:srgbClr val="7CC1C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A37B74-EBC3-929E-8412-5592EC4E6A91}"/>
                </a:ext>
              </a:extLst>
            </p:cNvPr>
            <p:cNvSpPr/>
            <p:nvPr/>
          </p:nvSpPr>
          <p:spPr>
            <a:xfrm>
              <a:off x="5820937" y="1817589"/>
              <a:ext cx="1672683" cy="4572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988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449149" y="472975"/>
            <a:ext cx="7126181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Climate information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and services</a:t>
            </a:r>
            <a:endParaRPr sz="3680" b="1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54EB4FA5-C0F3-628A-12AD-BD4546028752}"/>
              </a:ext>
            </a:extLst>
          </p:cNvPr>
          <p:cNvSpPr txBox="1"/>
          <p:nvPr/>
        </p:nvSpPr>
        <p:spPr>
          <a:xfrm>
            <a:off x="4288221" y="4743229"/>
            <a:ext cx="1584435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7CC1C1"/>
                </a:solidFill>
                <a:latin typeface="Lato"/>
                <a:ea typeface="Lato"/>
                <a:cs typeface="Lato"/>
                <a:sym typeface="Lato"/>
              </a:rPr>
              <a:t>Fig. 10.1 (AR6 WGI)</a:t>
            </a:r>
            <a:endParaRPr sz="1200" dirty="0">
              <a:solidFill>
                <a:srgbClr val="7CC1C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8B5112B7-01CB-2A42-9EF0-737CF8D026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r="11784"/>
          <a:stretch/>
        </p:blipFill>
        <p:spPr>
          <a:xfrm>
            <a:off x="5792672" y="585206"/>
            <a:ext cx="3060000" cy="44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7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449149" y="472975"/>
            <a:ext cx="7126181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What about quality?</a:t>
            </a:r>
            <a:endParaRPr sz="3680" b="1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AF01C5E4-F0C5-9C0F-773E-6A0C68B83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594" y="472975"/>
            <a:ext cx="3251576" cy="461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0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449149" y="472975"/>
            <a:ext cx="7859279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What about quality?</a:t>
            </a:r>
            <a:endParaRPr sz="3680" b="1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68204BEF-5EDF-8994-3D50-10466F1AA436}"/>
              </a:ext>
            </a:extLst>
          </p:cNvPr>
          <p:cNvSpPr txBox="1"/>
          <p:nvPr/>
        </p:nvSpPr>
        <p:spPr>
          <a:xfrm>
            <a:off x="36988" y="1199429"/>
            <a:ext cx="306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Can we be confident in the service provided?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F81D2-7BCB-9276-F2DD-D0A620233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790" y="1205601"/>
            <a:ext cx="720284" cy="121987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78B09E28-1B79-105B-3C98-44AA327F5C77}"/>
              </a:ext>
            </a:extLst>
          </p:cNvPr>
          <p:cNvSpPr txBox="1"/>
          <p:nvPr/>
        </p:nvSpPr>
        <p:spPr>
          <a:xfrm>
            <a:off x="565925" y="2510739"/>
            <a:ext cx="292025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</a:lstStyle>
          <a:p>
            <a:r>
              <a:rPr lang="en-US" dirty="0"/>
              <a:t>Quality management is central to ensure a </a:t>
            </a:r>
            <a:r>
              <a:rPr lang="en-US" dirty="0">
                <a:solidFill>
                  <a:srgbClr val="6499C2"/>
                </a:solidFill>
              </a:rPr>
              <a:t>reliable</a:t>
            </a:r>
            <a:r>
              <a:rPr lang="en-US" dirty="0"/>
              <a:t> service useful to users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BEA8603-AA0A-2579-D158-B068BA563C30}"/>
              </a:ext>
            </a:extLst>
          </p:cNvPr>
          <p:cNvSpPr txBox="1"/>
          <p:nvPr/>
        </p:nvSpPr>
        <p:spPr>
          <a:xfrm>
            <a:off x="4243047" y="1190118"/>
            <a:ext cx="306537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Poor quality leads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waste of time and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poor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frustration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reputation damage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DEDD4-28AF-D372-F043-BCF0A4EA9B6A}"/>
              </a:ext>
            </a:extLst>
          </p:cNvPr>
          <p:cNvSpPr/>
          <p:nvPr/>
        </p:nvSpPr>
        <p:spPr>
          <a:xfrm>
            <a:off x="5868144" y="4443958"/>
            <a:ext cx="3240360" cy="684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BA429F-F9C7-B311-8715-1F76D20824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79" y="1249907"/>
            <a:ext cx="317922" cy="410972"/>
          </a:xfrm>
          <a:prstGeom prst="rect">
            <a:avLst/>
          </a:prstGeom>
        </p:spPr>
      </p:pic>
      <p:pic>
        <p:nvPicPr>
          <p:cNvPr id="12" name="Elemento grafico 77" descr="Freccia: leggera curva">
            <a:extLst>
              <a:ext uri="{FF2B5EF4-FFF2-40B4-BE49-F238E27FC236}">
                <a16:creationId xmlns:a16="http://schemas.microsoft.com/office/drawing/2014/main" id="{4B0D2294-290D-173D-99A4-E7651DBB45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61303" flipV="1">
            <a:off x="3378653" y="1291866"/>
            <a:ext cx="765629" cy="617531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4318C5-D718-D238-26B1-ECC1A59193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50" y="1017203"/>
            <a:ext cx="762000" cy="76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FFA450-2DAA-6CDC-123E-63B9896A7A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02" y="1735362"/>
            <a:ext cx="1209395" cy="856252"/>
          </a:xfrm>
          <a:prstGeom prst="rect">
            <a:avLst/>
          </a:prstGeom>
        </p:spPr>
      </p:pic>
      <p:pic>
        <p:nvPicPr>
          <p:cNvPr id="15" name="Elemento grafico 77" descr="Freccia: leggera curva">
            <a:extLst>
              <a:ext uri="{FF2B5EF4-FFF2-40B4-BE49-F238E27FC236}">
                <a16:creationId xmlns:a16="http://schemas.microsoft.com/office/drawing/2014/main" id="{30467E66-87AA-77DC-B019-C4D337D0C6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51626" flipV="1">
            <a:off x="3686551" y="2838349"/>
            <a:ext cx="765629" cy="617531"/>
          </a:xfrm>
          <a:prstGeom prst="rect">
            <a:avLst/>
          </a:prstGeom>
          <a:effectLst/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0BAA27F0-0FBB-51C6-29E2-050F0FEF504A}"/>
              </a:ext>
            </a:extLst>
          </p:cNvPr>
          <p:cNvSpPr txBox="1"/>
          <p:nvPr/>
        </p:nvSpPr>
        <p:spPr>
          <a:xfrm>
            <a:off x="4466665" y="2719212"/>
            <a:ext cx="4532369" cy="228370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500"/>
            </a:pPr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with the purpose of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demonstrating that the service is a trusted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characterising</a:t>
            </a:r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quality dimensions in a clear and traceable way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guiding users with information to make their own decisions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providing a vehicle that will trigger actions to improve the service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E5746E-6D8A-3071-1C92-7495416BEE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488" y="3558784"/>
            <a:ext cx="1133707" cy="6019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ACC273-5FAA-66D5-FAD8-0A329D6AAC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9380" y="3508068"/>
            <a:ext cx="1305294" cy="13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449149" y="472975"/>
            <a:ext cx="7875044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Quality assurance of climate services</a:t>
            </a:r>
            <a:endParaRPr sz="3680" b="1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3;p13">
            <a:extLst>
              <a:ext uri="{FF2B5EF4-FFF2-40B4-BE49-F238E27FC236}">
                <a16:creationId xmlns:a16="http://schemas.microsoft.com/office/drawing/2014/main" id="{71F40ECC-A68D-84FC-2E48-9E11E4DD107C}"/>
              </a:ext>
            </a:extLst>
          </p:cNvPr>
          <p:cNvSpPr txBox="1"/>
          <p:nvPr/>
        </p:nvSpPr>
        <p:spPr>
          <a:xfrm>
            <a:off x="370491" y="1044300"/>
            <a:ext cx="8403021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Quality assurance assesses the fitness-for-purpose of climate services against standards from multiple angles: tools, workflows, data, applications, provenance, documentation, user engagement, etc.</a:t>
            </a:r>
          </a:p>
          <a:p>
            <a:pPr>
              <a:lnSpc>
                <a:spcPct val="115000"/>
              </a:lnSpc>
            </a:pPr>
            <a:r>
              <a:rPr lang="it-IT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For instance, software quality assessment should be based on the standard ISO/IEC 9126 and extensions (e.g., ISO/IEC 25010:2011).</a:t>
            </a:r>
          </a:p>
          <a:p>
            <a:pPr>
              <a:lnSpc>
                <a:spcPct val="115000"/>
              </a:lnSpc>
            </a:pPr>
            <a:endParaRPr lang="it-IT" sz="1600" b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3" name="Imagen 34">
            <a:extLst>
              <a:ext uri="{FF2B5EF4-FFF2-40B4-BE49-F238E27FC236}">
                <a16:creationId xmlns:a16="http://schemas.microsoft.com/office/drawing/2014/main" id="{B24AE0A3-E780-A8B7-C0D9-9ADE40443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9" y="2542263"/>
            <a:ext cx="2470186" cy="2506195"/>
          </a:xfrm>
          <a:prstGeom prst="rect">
            <a:avLst/>
          </a:prstGeom>
        </p:spPr>
      </p:pic>
      <p:sp>
        <p:nvSpPr>
          <p:cNvPr id="5" name="Rectángulo 35">
            <a:extLst>
              <a:ext uri="{FF2B5EF4-FFF2-40B4-BE49-F238E27FC236}">
                <a16:creationId xmlns:a16="http://schemas.microsoft.com/office/drawing/2014/main" id="{5A6ED832-FB26-FDD3-AE86-C94A7F7AC6C9}"/>
              </a:ext>
            </a:extLst>
          </p:cNvPr>
          <p:cNvSpPr/>
          <p:nvPr/>
        </p:nvSpPr>
        <p:spPr>
          <a:xfrm rot="16200000">
            <a:off x="2101340" y="3654701"/>
            <a:ext cx="1338759" cy="1054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a 30">
            <a:extLst>
              <a:ext uri="{FF2B5EF4-FFF2-40B4-BE49-F238E27FC236}">
                <a16:creationId xmlns:a16="http://schemas.microsoft.com/office/drawing/2014/main" id="{1DEE3F80-9BEF-AE88-97DB-028F8E4D6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439256"/>
              </p:ext>
            </p:extLst>
          </p:nvPr>
        </p:nvGraphicFramePr>
        <p:xfrm>
          <a:off x="4987475" y="2547479"/>
          <a:ext cx="3768433" cy="257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95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449150" y="472975"/>
            <a:ext cx="67896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Objectives and structure</a:t>
            </a:r>
            <a:endParaRPr sz="3680" b="1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494852" y="1186194"/>
            <a:ext cx="3930155" cy="358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34BD"/>
                </a:solidFill>
                <a:latin typeface="Lato"/>
                <a:ea typeface="Lato"/>
                <a:cs typeface="Lato"/>
                <a:sym typeface="Lato"/>
              </a:rPr>
              <a:t>Standardising</a:t>
            </a:r>
            <a:endParaRPr sz="1600" b="1" dirty="0">
              <a:solidFill>
                <a:srgbClr val="0034B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Development of </a:t>
            </a:r>
            <a:r>
              <a:rPr lang="en" sz="1600" b="1" dirty="0">
                <a:solidFill>
                  <a:srgbClr val="6499C2"/>
                </a:solidFill>
                <a:latin typeface="Lato"/>
                <a:ea typeface="Lato"/>
                <a:cs typeface="Lato"/>
                <a:sym typeface="Lato"/>
              </a:rPr>
              <a:t>standardisation</a:t>
            </a:r>
            <a:r>
              <a:rPr lang="en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procedures for climate services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34BD"/>
                </a:solidFill>
                <a:latin typeface="Lato"/>
                <a:ea typeface="Lato"/>
                <a:cs typeface="Lato"/>
                <a:sym typeface="Lato"/>
              </a:rPr>
              <a:t>Supporting</a:t>
            </a:r>
            <a:endParaRPr sz="1600" b="1" dirty="0">
              <a:solidFill>
                <a:srgbClr val="0034B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6499C2"/>
                </a:solidFill>
                <a:latin typeface="Lato"/>
                <a:ea typeface="Lato"/>
                <a:cs typeface="Lato"/>
                <a:sym typeface="Lato"/>
              </a:rPr>
              <a:t>Support</a:t>
            </a:r>
            <a:r>
              <a:rPr lang="en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an equitable European climate services community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34BD"/>
                </a:solidFill>
                <a:latin typeface="Lato"/>
                <a:ea typeface="Lato"/>
                <a:cs typeface="Lato"/>
                <a:sym typeface="Lato"/>
              </a:rPr>
              <a:t>Increasing uptake</a:t>
            </a:r>
            <a:endParaRPr sz="1600" b="1" dirty="0">
              <a:solidFill>
                <a:srgbClr val="0034B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Enhancement of the </a:t>
            </a:r>
            <a:r>
              <a:rPr lang="en" sz="1600" b="1" dirty="0">
                <a:solidFill>
                  <a:srgbClr val="6499C2"/>
                </a:solidFill>
                <a:latin typeface="Lato"/>
                <a:ea typeface="Lato"/>
                <a:cs typeface="Lato"/>
                <a:sym typeface="Lato"/>
              </a:rPr>
              <a:t>uptake</a:t>
            </a:r>
            <a:r>
              <a:rPr lang="en" sz="16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 quality-assured climate services to support climate adaptation and mitigation</a:t>
            </a:r>
            <a:endParaRPr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550" y="1149475"/>
            <a:ext cx="4419123" cy="369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494852" y="4709459"/>
            <a:ext cx="3497655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CC1C1"/>
                </a:solidFill>
                <a:latin typeface="Lato"/>
                <a:ea typeface="Lato"/>
                <a:cs typeface="Lato"/>
                <a:sym typeface="Lato"/>
              </a:rPr>
              <a:t>CSA Horizon Europe, Sep 2022-Feb 2027</a:t>
            </a:r>
            <a:endParaRPr dirty="0">
              <a:solidFill>
                <a:srgbClr val="7CC1C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449150" y="472975"/>
            <a:ext cx="67896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Objectives and structure</a:t>
            </a:r>
            <a:endParaRPr sz="3680" b="1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602650" y="1562713"/>
            <a:ext cx="3531900" cy="290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0034BD"/>
                </a:solidFill>
                <a:latin typeface="Lato"/>
                <a:ea typeface="Lato"/>
                <a:cs typeface="Lato"/>
                <a:sym typeface="Lato"/>
              </a:rPr>
              <a:t>Standardising</a:t>
            </a:r>
            <a:endParaRPr sz="1600" b="1" dirty="0">
              <a:solidFill>
                <a:srgbClr val="0034B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Development of </a:t>
            </a:r>
            <a:r>
              <a:rPr lang="en" sz="1600" b="1" dirty="0">
                <a:solidFill>
                  <a:srgbClr val="6499C2"/>
                </a:solidFill>
                <a:latin typeface="Lato"/>
                <a:ea typeface="Lato"/>
                <a:cs typeface="Lato"/>
                <a:sym typeface="Lato"/>
              </a:rPr>
              <a:t>standardisation</a:t>
            </a:r>
            <a:r>
              <a:rPr lang="en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procedures for climate services</a:t>
            </a:r>
            <a:endParaRPr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Char char="●"/>
            </a:pP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O1.1 Estimate the maturity of the climate services components</a:t>
            </a: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</a:pP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O1.2 Proceed with the standardisation of the components of climate services and the interoperability of the standards</a:t>
            </a: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</a:pP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O1.3 Develop a quality management approach for the verification of climate services</a:t>
            </a:r>
            <a:endParaRPr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550" y="1149475"/>
            <a:ext cx="4419123" cy="369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0670" y="1308300"/>
            <a:ext cx="4076600" cy="34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0670" y="1308300"/>
            <a:ext cx="4076600" cy="34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93723"/>
          <a:stretch/>
        </p:blipFill>
        <p:spPr>
          <a:xfrm>
            <a:off x="-31275" y="0"/>
            <a:ext cx="9175274" cy="3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449150" y="472975"/>
            <a:ext cx="67896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0" b="1" dirty="0">
                <a:solidFill>
                  <a:srgbClr val="0034BE"/>
                </a:solidFill>
                <a:latin typeface="Lato"/>
                <a:ea typeface="Lato"/>
                <a:cs typeface="Lato"/>
                <a:sym typeface="Lato"/>
              </a:rPr>
              <a:t>Objectives and structure</a:t>
            </a:r>
            <a:endParaRPr sz="3680" b="1" dirty="0">
              <a:solidFill>
                <a:srgbClr val="0034B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602650" y="1562713"/>
            <a:ext cx="3531900" cy="312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34BD"/>
                </a:solidFill>
                <a:latin typeface="Lato"/>
                <a:ea typeface="Lato"/>
                <a:cs typeface="Lato"/>
                <a:sym typeface="Lato"/>
              </a:rPr>
              <a:t>Supporting</a:t>
            </a:r>
            <a:endParaRPr sz="1600" b="1" dirty="0">
              <a:solidFill>
                <a:srgbClr val="0034B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6499C2"/>
                </a:solidFill>
                <a:latin typeface="Lato"/>
                <a:ea typeface="Lato"/>
                <a:cs typeface="Lato"/>
                <a:sym typeface="Lato"/>
              </a:rPr>
              <a:t>Support</a:t>
            </a:r>
            <a:r>
              <a:rPr lang="en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an equitable European climate services community</a:t>
            </a:r>
            <a:endParaRPr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</a:pP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O2.1 Sustain a community of European climate services actors, including underrepresented groups</a:t>
            </a: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</a:pP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O2.2 Develop an interactive platform and support service</a:t>
            </a: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</a:pPr>
            <a:r>
              <a:rPr lang="en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O2.3 Integrate ethical, political, anthropological and sociological perspectives from social sciences and humanities</a:t>
            </a: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50" y="49953"/>
            <a:ext cx="1120525" cy="2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0670" y="1308300"/>
            <a:ext cx="4076600" cy="34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759</Words>
  <Application>Microsoft Office PowerPoint</Application>
  <PresentationFormat>On-screen Show (16:9)</PresentationFormat>
  <Paragraphs>99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Lato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pcastell</dc:creator>
  <cp:lastModifiedBy>Francisco J Doblas Reyes</cp:lastModifiedBy>
  <cp:revision>44</cp:revision>
  <dcterms:modified xsi:type="dcterms:W3CDTF">2023-10-17T12:48:07Z</dcterms:modified>
</cp:coreProperties>
</file>