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0" r:id="rId3"/>
    <p:sldId id="282" r:id="rId4"/>
    <p:sldId id="281" r:id="rId5"/>
    <p:sldId id="283" r:id="rId6"/>
    <p:sldId id="284" r:id="rId7"/>
    <p:sldId id="289" r:id="rId8"/>
    <p:sldId id="285" r:id="rId9"/>
    <p:sldId id="287" r:id="rId10"/>
    <p:sldId id="286" r:id="rId11"/>
    <p:sldId id="290" r:id="rId12"/>
    <p:sldId id="288" r:id="rId13"/>
    <p:sldId id="263" r:id="rId14"/>
    <p:sldId id="26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lorenç Lledó" initials="L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34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8AEE-C0E9-4439-8AF4-9DCF2AA20CC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3A6C-221C-4225-B9DF-8F8133BB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simple example of what we can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62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serve society. We want to identify problems. First identify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07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2801566" y="-116732"/>
            <a:ext cx="612843" cy="703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01566" y="-116732"/>
            <a:ext cx="612843" cy="703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6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9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im4energy.climate.copernicus.eu/wind-powe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4e-visu.ipsl.upmc.fr/" TargetMode="External"/><Relationship Id="rId4" Type="http://schemas.openxmlformats.org/officeDocument/2006/relationships/hyperlink" Target="http://www.bsc.es/ess/resilien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ess/resilienc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ess/resilienc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522880" y="1994661"/>
            <a:ext cx="6078320" cy="1564617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Forecasting the European wind drought of winter </a:t>
            </a:r>
            <a:r>
              <a:rPr lang="en-GB" sz="3600" dirty="0"/>
              <a:t>2016/17</a:t>
            </a:r>
            <a:endParaRPr lang="en-GB" sz="3600" dirty="0" smtClean="0"/>
          </a:p>
          <a:p>
            <a:r>
              <a:rPr lang="en-GB" sz="2600" dirty="0" smtClean="0"/>
              <a:t>Case study</a:t>
            </a:r>
            <a:endParaRPr lang="en-GB" sz="2600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610017" y="4413635"/>
            <a:ext cx="2145257" cy="7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Llorenç Lledó </a:t>
            </a:r>
          </a:p>
          <a:p>
            <a:r>
              <a:rPr lang="en-GB" i="1" dirty="0" smtClean="0"/>
              <a:t>llledo@bsc.es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20" y="4295095"/>
            <a:ext cx="3271534" cy="10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61086" y="1177525"/>
            <a:ext cx="9212827" cy="4372959"/>
            <a:chOff x="0" y="1177525"/>
            <a:chExt cx="11684000" cy="4372959"/>
          </a:xfrm>
        </p:grpSpPr>
        <p:pic>
          <p:nvPicPr>
            <p:cNvPr id="6" name="Imat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77525"/>
              <a:ext cx="11684000" cy="4158946"/>
            </a:xfrm>
            <a:prstGeom prst="rect">
              <a:avLst/>
            </a:prstGeom>
          </p:spPr>
        </p:pic>
        <p:sp>
          <p:nvSpPr>
            <p:cNvPr id="7" name="QuadreDeText 1"/>
            <p:cNvSpPr txBox="1"/>
            <p:nvPr/>
          </p:nvSpPr>
          <p:spPr>
            <a:xfrm>
              <a:off x="461819" y="1500690"/>
              <a:ext cx="21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O&amp;M </a:t>
              </a:r>
              <a:r>
                <a:rPr lang="en-US" dirty="0" smtClean="0"/>
                <a:t>planning</a:t>
              </a:r>
            </a:p>
          </p:txBody>
        </p:sp>
        <p:sp>
          <p:nvSpPr>
            <p:cNvPr id="8" name="QuadreDeText 4"/>
            <p:cNvSpPr txBox="1"/>
            <p:nvPr/>
          </p:nvSpPr>
          <p:spPr>
            <a:xfrm>
              <a:off x="9245600" y="502875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trading</a:t>
              </a:r>
            </a:p>
          </p:txBody>
        </p:sp>
        <p:sp>
          <p:nvSpPr>
            <p:cNvPr id="9" name="QuadreDeText 6"/>
            <p:cNvSpPr txBox="1"/>
            <p:nvPr/>
          </p:nvSpPr>
          <p:spPr>
            <a:xfrm>
              <a:off x="4895275" y="1546858"/>
              <a:ext cx="2128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Balance </a:t>
              </a:r>
              <a:r>
                <a:rPr lang="en-US" dirty="0" smtClean="0"/>
                <a:t>supply</a:t>
              </a:r>
              <a:r>
                <a:rPr lang="es-ES" dirty="0" smtClean="0"/>
                <a:t> </a:t>
              </a:r>
            </a:p>
            <a:p>
              <a:r>
                <a:rPr lang="es-ES" dirty="0" smtClean="0"/>
                <a:t>and </a:t>
              </a:r>
              <a:r>
                <a:rPr lang="en-US" dirty="0" smtClean="0"/>
                <a:t>demand</a:t>
              </a:r>
            </a:p>
          </p:txBody>
        </p:sp>
        <p:sp>
          <p:nvSpPr>
            <p:cNvPr id="10" name="QuadreDeText 7"/>
            <p:cNvSpPr txBox="1"/>
            <p:nvPr/>
          </p:nvSpPr>
          <p:spPr>
            <a:xfrm>
              <a:off x="812800" y="5181152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Cash flow anticipation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7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 tuned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87093" y="4042411"/>
            <a:ext cx="5339410" cy="2031325"/>
            <a:chOff x="2373611" y="3680672"/>
            <a:chExt cx="4529610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2373611" y="3680672"/>
              <a:ext cx="4529610" cy="203132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Further investigation of the case under: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895" y="4050004"/>
              <a:ext cx="3566521" cy="151794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387091" y="1185240"/>
            <a:ext cx="5339410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Find the case study report at C4E website:</a:t>
            </a: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clim4energy.climate.copernicus.eu/wind-power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7091" y="2475326"/>
            <a:ext cx="5339410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Check the 2016/17 DJF forecasts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www.bsc.es/ess/resilience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://c4e-visu.ipsl.upmc.fr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1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522880" y="1994661"/>
            <a:ext cx="6078320" cy="1564617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Forecasting the European wind drought of winter </a:t>
            </a:r>
            <a:r>
              <a:rPr lang="en-GB" sz="3600" dirty="0"/>
              <a:t>2016/17</a:t>
            </a:r>
            <a:endParaRPr lang="en-GB" sz="3600" dirty="0" smtClean="0"/>
          </a:p>
          <a:p>
            <a:r>
              <a:rPr lang="en-GB" sz="2600" dirty="0" smtClean="0"/>
              <a:t>Case study</a:t>
            </a:r>
            <a:endParaRPr lang="en-GB" sz="2600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610017" y="4413635"/>
            <a:ext cx="2145257" cy="7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Llorenç Lledó </a:t>
            </a:r>
          </a:p>
          <a:p>
            <a:r>
              <a:rPr lang="en-GB" i="1" dirty="0" smtClean="0"/>
              <a:t>llledo@bsc.es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20" y="4295095"/>
            <a:ext cx="3271534" cy="10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866900" y="933450"/>
            <a:ext cx="10325100" cy="207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Capacity factor is a good indicator of wind power generation. </a:t>
            </a:r>
          </a:p>
          <a:p>
            <a:pPr marL="0" indent="0">
              <a:buNone/>
            </a:pPr>
            <a:r>
              <a:rPr lang="en-US" sz="2300" dirty="0" smtClean="0"/>
              <a:t>Is independent of:</a:t>
            </a:r>
          </a:p>
          <a:p>
            <a:r>
              <a:rPr lang="en-US" sz="2300" dirty="0" smtClean="0"/>
              <a:t>number of installed turbines</a:t>
            </a:r>
          </a:p>
          <a:p>
            <a:r>
              <a:rPr lang="en-US" sz="2300" dirty="0" smtClean="0"/>
              <a:t>nameplate capacity of installed turbines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73" y="2772696"/>
            <a:ext cx="6882702" cy="34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5950" y="3031432"/>
            <a:ext cx="2979174" cy="292387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tx2"/>
                </a:solidFill>
              </a:rPr>
              <a:t>Using manufacturer power curves for three turbines representing IEC classes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Fed with: 6-hourly model data, sheared at 100m.</a:t>
            </a: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59" y="1114931"/>
            <a:ext cx="7574456" cy="559067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08026" y="1124764"/>
            <a:ext cx="2674374" cy="4223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Skill assessment               for DJF (1981-2013)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Displaying: Ranked Probability Skill Score [RPSS]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2035" y="4296698"/>
            <a:ext cx="633198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“A </a:t>
            </a:r>
            <a:r>
              <a:rPr lang="en-US" sz="2400" dirty="0">
                <a:solidFill>
                  <a:schemeClr val="tx2"/>
                </a:solidFill>
              </a:rPr>
              <a:t>prediction has no value without an estimate of forecasting skill based on past </a:t>
            </a:r>
            <a:r>
              <a:rPr lang="en-US" sz="2400" dirty="0" smtClean="0">
                <a:solidFill>
                  <a:schemeClr val="tx2"/>
                </a:solidFill>
              </a:rPr>
              <a:t>performance”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SPECIFIC FORECASTS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4" y="1064633"/>
            <a:ext cx="9762571" cy="525677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56853" y="806023"/>
            <a:ext cx="6685934" cy="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Retrospective forecasts for JJA at </a:t>
            </a:r>
            <a:r>
              <a:rPr lang="en-US" sz="2000" dirty="0"/>
              <a:t>S</a:t>
            </a:r>
            <a:r>
              <a:rPr lang="en-US" sz="2000" dirty="0" smtClean="0"/>
              <a:t>ite1 (2000-2015)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95853" y="1480143"/>
            <a:ext cx="157927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CRPSS   = -0.01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RPSS    =  0.08</a:t>
            </a:r>
          </a:p>
          <a:p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EnsCorr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 0.44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Winter 2016/17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63676" y="803868"/>
            <a:ext cx="11163718" cy="6139544"/>
            <a:chOff x="829606" y="914400"/>
            <a:chExt cx="10856461" cy="58684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6" t="11250" b="7578"/>
            <a:stretch/>
          </p:blipFill>
          <p:spPr>
            <a:xfrm>
              <a:off x="6424605" y="914400"/>
              <a:ext cx="5255112" cy="27833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49"/>
            <a:stretch/>
          </p:blipFill>
          <p:spPr>
            <a:xfrm>
              <a:off x="829606" y="3732746"/>
              <a:ext cx="5486400" cy="30501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3" t="11648"/>
            <a:stretch/>
          </p:blipFill>
          <p:spPr>
            <a:xfrm>
              <a:off x="6445627" y="3753276"/>
              <a:ext cx="5240440" cy="3029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" t="12598" r="560" b="7403"/>
            <a:stretch/>
          </p:blipFill>
          <p:spPr>
            <a:xfrm>
              <a:off x="856052" y="954594"/>
              <a:ext cx="5426111" cy="2743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56939" y="326571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Oct 2016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45014" y="3265714"/>
            <a:ext cx="107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Nov 2016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56939" y="616957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 2016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45014" y="624165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2017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86464" r="21557" b="449"/>
          <a:stretch/>
        </p:blipFill>
        <p:spPr>
          <a:xfrm>
            <a:off x="7656829" y="204786"/>
            <a:ext cx="4213860" cy="6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880533"/>
            <a:ext cx="8407400" cy="491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2016-Q4 anomaly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880533"/>
            <a:ext cx="8737600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impacts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27674" y="3903653"/>
            <a:ext cx="9364226" cy="931427"/>
            <a:chOff x="2027674" y="4003772"/>
            <a:chExt cx="9364226" cy="931427"/>
          </a:xfrm>
        </p:grpSpPr>
        <p:sp>
          <p:nvSpPr>
            <p:cNvPr id="3" name="TextBox 2"/>
            <p:cNvSpPr txBox="1"/>
            <p:nvPr/>
          </p:nvSpPr>
          <p:spPr>
            <a:xfrm>
              <a:off x="3526274" y="4244487"/>
              <a:ext cx="7865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Cold temperatures increase electricity demand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74" y="4003772"/>
              <a:ext cx="931427" cy="931427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 rot="10800000">
              <a:off x="3098661" y="4003772"/>
              <a:ext cx="279538" cy="738763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27674" y="2475652"/>
            <a:ext cx="8122401" cy="955042"/>
            <a:chOff x="2027674" y="2552384"/>
            <a:chExt cx="8122401" cy="9550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74" y="2552384"/>
              <a:ext cx="955042" cy="955042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>
              <a:off x="3098731" y="2756854"/>
              <a:ext cx="279468" cy="75057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26274" y="2799073"/>
              <a:ext cx="6623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Mince precipitations and less water for hydropower</a:t>
              </a:r>
              <a:endParaRPr lang="en-GB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9575" y="1030831"/>
            <a:ext cx="5591783" cy="971862"/>
            <a:chOff x="1989575" y="1094331"/>
            <a:chExt cx="5591783" cy="971862"/>
          </a:xfrm>
        </p:grpSpPr>
        <p:sp>
          <p:nvSpPr>
            <p:cNvPr id="11" name="Rectangle 10"/>
            <p:cNvSpPr/>
            <p:nvPr/>
          </p:nvSpPr>
          <p:spPr>
            <a:xfrm>
              <a:off x="3526274" y="1349430"/>
              <a:ext cx="4055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Lack of wind power production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89575" y="1094331"/>
              <a:ext cx="1388553" cy="971862"/>
              <a:chOff x="1989575" y="1094331"/>
              <a:chExt cx="1388553" cy="9718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575" y="1094331"/>
                <a:ext cx="969526" cy="971862"/>
              </a:xfrm>
              <a:prstGeom prst="rect">
                <a:avLst/>
              </a:prstGeom>
            </p:spPr>
          </p:pic>
          <p:sp>
            <p:nvSpPr>
              <p:cNvPr id="14" name="Down Arrow 13"/>
              <p:cNvSpPr/>
              <p:nvPr/>
            </p:nvSpPr>
            <p:spPr>
              <a:xfrm>
                <a:off x="3098660" y="1315622"/>
                <a:ext cx="279468" cy="750571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027674" y="5308040"/>
            <a:ext cx="9017005" cy="931427"/>
            <a:chOff x="2027674" y="5498540"/>
            <a:chExt cx="9017005" cy="931427"/>
          </a:xfrm>
        </p:grpSpPr>
        <p:sp>
          <p:nvSpPr>
            <p:cNvPr id="13" name="Rectangle 12"/>
            <p:cNvSpPr/>
            <p:nvPr/>
          </p:nvSpPr>
          <p:spPr>
            <a:xfrm>
              <a:off x="3526274" y="5735177"/>
              <a:ext cx="75184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Power prices rise (coincidental with nuclear stop in France</a:t>
              </a:r>
              <a:r>
                <a:rPr lang="en-GB" sz="2400" dirty="0" smtClean="0"/>
                <a:t>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74" y="5498540"/>
              <a:ext cx="931427" cy="931427"/>
            </a:xfrm>
            <a:prstGeom prst="rect">
              <a:avLst/>
            </a:prstGeom>
          </p:spPr>
        </p:pic>
        <p:sp>
          <p:nvSpPr>
            <p:cNvPr id="16" name="Down Arrow 15"/>
            <p:cNvSpPr/>
            <p:nvPr/>
          </p:nvSpPr>
          <p:spPr>
            <a:xfrm rot="10800000">
              <a:off x="3098590" y="5498540"/>
              <a:ext cx="279538" cy="738763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49900" y="1593138"/>
            <a:ext cx="5778500" cy="3677362"/>
            <a:chOff x="4267200" y="819150"/>
            <a:chExt cx="4495801" cy="29852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19150"/>
              <a:ext cx="4495801" cy="29852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53200" y="3475757"/>
              <a:ext cx="2030493" cy="27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SOIL MOISTURE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04072" y="1962150"/>
              <a:ext cx="2106528" cy="279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SEA ICE EXTENT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67200" y="1731122"/>
              <a:ext cx="1779445" cy="474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OCEAN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CIRCULATION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3400" y="3475757"/>
              <a:ext cx="1837644" cy="279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SNOW COVER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92300" y="1606550"/>
            <a:ext cx="2991469" cy="1788600"/>
            <a:chOff x="867579" y="1047750"/>
            <a:chExt cx="2180421" cy="1447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79" y="1047750"/>
              <a:ext cx="2180421" cy="14478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78982" y="1068310"/>
              <a:ext cx="1049796" cy="278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ATMOSPHERE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21" y="3054350"/>
            <a:ext cx="1319474" cy="13194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90933" y="914140"/>
            <a:ext cx="193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Fast evolution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75246" y="914139"/>
            <a:ext cx="202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Slow evolution</a:t>
            </a:r>
            <a:endParaRPr lang="en-GB" sz="24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168900" y="863600"/>
            <a:ext cx="63502" cy="55245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62361" y="56769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Bad luck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185469" y="5676900"/>
            <a:ext cx="454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slow component is forcing the atmosphere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practical example: US drought Q1-2015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2" y="828674"/>
            <a:ext cx="5923771" cy="2692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02" y="3561801"/>
            <a:ext cx="5874837" cy="27659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36900" y="2009775"/>
            <a:ext cx="889000" cy="546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58726" y="3431122"/>
            <a:ext cx="317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January-March 2015</a:t>
            </a:r>
            <a:endParaRPr lang="en-GB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62500" y="4329113"/>
            <a:ext cx="152400" cy="2667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62538" y="4162425"/>
            <a:ext cx="452437" cy="76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7189" y="2341827"/>
            <a:ext cx="43747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High SSTs in western tropical pacific</a:t>
            </a:r>
          </a:p>
          <a:p>
            <a:pPr algn="ctr"/>
            <a:r>
              <a:rPr lang="en-GB" dirty="0"/>
              <a:t>↓</a:t>
            </a:r>
            <a:endParaRPr lang="en-GB" dirty="0" smtClean="0"/>
          </a:p>
          <a:p>
            <a:pPr algn="ctr"/>
            <a:r>
              <a:rPr lang="en-GB" dirty="0" smtClean="0"/>
              <a:t>Enhanced convection in the area</a:t>
            </a:r>
          </a:p>
          <a:p>
            <a:pPr algn="ctr"/>
            <a:r>
              <a:rPr lang="en-GB" dirty="0" smtClean="0"/>
              <a:t>↓</a:t>
            </a:r>
          </a:p>
          <a:p>
            <a:pPr algn="ctr"/>
            <a:r>
              <a:rPr lang="en-GB" dirty="0" smtClean="0"/>
              <a:t>Upward flow produces divergence at 200hPa</a:t>
            </a:r>
          </a:p>
          <a:p>
            <a:pPr algn="ctr"/>
            <a:r>
              <a:rPr lang="en-GB" dirty="0"/>
              <a:t>↓</a:t>
            </a:r>
          </a:p>
          <a:p>
            <a:pPr algn="ctr"/>
            <a:r>
              <a:rPr lang="en-GB" dirty="0" err="1" smtClean="0"/>
              <a:t>Rossby</a:t>
            </a:r>
            <a:r>
              <a:rPr lang="en-GB" dirty="0" smtClean="0"/>
              <a:t> wave propagates to North America</a:t>
            </a:r>
          </a:p>
          <a:p>
            <a:pPr algn="ctr"/>
            <a:r>
              <a:rPr lang="en-GB" dirty="0" smtClean="0"/>
              <a:t>↓</a:t>
            </a:r>
          </a:p>
          <a:p>
            <a:pPr algn="ctr"/>
            <a:r>
              <a:rPr lang="en-GB" dirty="0" smtClean="0"/>
              <a:t>Results in persistent low winds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400425" y="6488668"/>
            <a:ext cx="248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(images for March 2015)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6815442" y="1824497"/>
            <a:ext cx="1397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SST and </a:t>
            </a:r>
            <a:r>
              <a:rPr lang="en-GB" sz="1600" dirty="0" err="1" smtClean="0"/>
              <a:t>precip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6868501" y="4611699"/>
            <a:ext cx="129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GH @200hPa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849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forecast wind averages</a:t>
            </a:r>
            <a:r>
              <a:rPr lang="en-GB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3" b="13422"/>
          <a:stretch/>
        </p:blipFill>
        <p:spPr>
          <a:xfrm>
            <a:off x="2261424" y="3624639"/>
            <a:ext cx="8591375" cy="2440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2468" y="1068276"/>
            <a:ext cx="83496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Use a coupled Earth System Model:</a:t>
            </a:r>
          </a:p>
          <a:p>
            <a:pPr lvl="1"/>
            <a:r>
              <a:rPr lang="en-US" sz="2200" dirty="0" smtClean="0"/>
              <a:t>- Forecast slow evolution fields + impact on fast evolution</a:t>
            </a:r>
          </a:p>
          <a:p>
            <a:pPr lvl="1"/>
            <a:r>
              <a:rPr lang="en-US" sz="2200" dirty="0" smtClean="0"/>
              <a:t>- Several ensemble members to get rid of uncertainty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Bias adjust/calibrate ensemble members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Average whole season to filter out noise and get signal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Distribute the ensemble members into 3 categories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Compute probabilities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75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DJF 2016/17 forecasts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1006157"/>
            <a:ext cx="8896350" cy="5000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700" y="6329862"/>
            <a:ext cx="29374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hlinkClick r:id="rId3"/>
              </a:rPr>
              <a:t>www.bsc.es/ess/resilience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forecasts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9" y="923607"/>
            <a:ext cx="10432947" cy="4981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100" y="6291762"/>
            <a:ext cx="29374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hlinkClick r:id="rId3"/>
              </a:rPr>
              <a:t>www.bsc.es/ess/resilience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386</Words>
  <Application>Microsoft Office PowerPoint</Application>
  <PresentationFormat>Widescreen</PresentationFormat>
  <Paragraphs>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Climate Change</vt:lpstr>
      <vt:lpstr>PowerPoint Presentation</vt:lpstr>
      <vt:lpstr>Winter 2016/17</vt:lpstr>
      <vt:lpstr>2016-Q4 anomaly</vt:lpstr>
      <vt:lpstr>Event impacts</vt:lpstr>
      <vt:lpstr>Why?</vt:lpstr>
      <vt:lpstr>A practical example: US drought Q1-2015</vt:lpstr>
      <vt:lpstr>How to forecast wind averages?</vt:lpstr>
      <vt:lpstr>DJF 2016/17 forecasts</vt:lpstr>
      <vt:lpstr>Point forecasts</vt:lpstr>
      <vt:lpstr>Potential applications</vt:lpstr>
      <vt:lpstr>Stay tuned</vt:lpstr>
      <vt:lpstr>PowerPoint Presentation</vt:lpstr>
      <vt:lpstr>Capacity factors</vt:lpstr>
      <vt:lpstr>SKILL ASSESSMENT</vt:lpstr>
      <vt:lpstr>SITE SPECIFIC FORECASTS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Llorenç Lledó</cp:lastModifiedBy>
  <cp:revision>125</cp:revision>
  <dcterms:created xsi:type="dcterms:W3CDTF">2016-12-07T14:25:16Z</dcterms:created>
  <dcterms:modified xsi:type="dcterms:W3CDTF">2018-03-02T12:18:13Z</dcterms:modified>
</cp:coreProperties>
</file>