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0" r:id="rId3"/>
    <p:sldId id="282" r:id="rId4"/>
    <p:sldId id="281" r:id="rId5"/>
    <p:sldId id="283" r:id="rId6"/>
    <p:sldId id="284" r:id="rId7"/>
    <p:sldId id="289" r:id="rId8"/>
    <p:sldId id="285" r:id="rId9"/>
    <p:sldId id="287" r:id="rId10"/>
    <p:sldId id="286" r:id="rId11"/>
    <p:sldId id="290" r:id="rId12"/>
    <p:sldId id="288" r:id="rId13"/>
    <p:sldId id="263" r:id="rId14"/>
    <p:sldId id="266" r:id="rId15"/>
    <p:sldId id="26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lorenç Lledó" initials="LL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7" autoAdjust="0"/>
    <p:restoredTop sz="94660"/>
  </p:normalViewPr>
  <p:slideViewPr>
    <p:cSldViewPr snapToGrid="0">
      <p:cViewPr varScale="1">
        <p:scale>
          <a:sx n="95" d="100"/>
          <a:sy n="95" d="100"/>
        </p:scale>
        <p:origin x="58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-3468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B28AEE-C0E9-4439-8AF4-9DCF2AA20CC6}" type="datetimeFigureOut">
              <a:rPr lang="en-US" smtClean="0"/>
              <a:t>3/2/2018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6E3A6C-221C-4225-B9DF-8F8133BB3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4317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simple example of what we can do.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3623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want</a:t>
            </a:r>
            <a:r>
              <a:rPr lang="en-US" baseline="0" dirty="0" smtClean="0"/>
              <a:t> to serve society. We want to identify problems. First identify stakeholders.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0EC59-92A8-49D9-A266-1F666DA847F6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2076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1" y="-10925"/>
            <a:ext cx="3098105" cy="6926696"/>
            <a:chOff x="-2988840" y="-681190"/>
            <a:chExt cx="2323579" cy="5195022"/>
          </a:xfrm>
        </p:grpSpPr>
        <p:pic>
          <p:nvPicPr>
            <p:cNvPr id="34" name="Picture 2" descr="S:\F15015_Copernicus\3_Work\330_Work-in-process\SC4_BackgroundMat\Visual_ID\Photos\Climate_change_ThinkstockPhotos-147656737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69"/>
            <a:stretch/>
          </p:blipFill>
          <p:spPr bwMode="auto">
            <a:xfrm>
              <a:off x="-2988840" y="-668610"/>
              <a:ext cx="2323578" cy="51810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Rectangle 34"/>
            <p:cNvSpPr/>
            <p:nvPr userDrawn="1"/>
          </p:nvSpPr>
          <p:spPr>
            <a:xfrm>
              <a:off x="-2978397" y="-681190"/>
              <a:ext cx="2313136" cy="51847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4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36" name="Rectangle 35"/>
            <p:cNvSpPr/>
            <p:nvPr userDrawn="1"/>
          </p:nvSpPr>
          <p:spPr>
            <a:xfrm>
              <a:off x="-2988840" y="-667227"/>
              <a:ext cx="2323578" cy="518105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7" name="Rectangle 6"/>
          <p:cNvSpPr/>
          <p:nvPr userDrawn="1"/>
        </p:nvSpPr>
        <p:spPr>
          <a:xfrm>
            <a:off x="2801566" y="-116732"/>
            <a:ext cx="612843" cy="70325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1156939" y="313343"/>
            <a:ext cx="10425461" cy="370052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2400" b="0" spc="933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1849397" y="932723"/>
            <a:ext cx="9733004" cy="509743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09600" y="6571686"/>
            <a:ext cx="2844800" cy="365125"/>
          </a:xfrm>
        </p:spPr>
        <p:txBody>
          <a:bodyPr/>
          <a:lstStyle/>
          <a:p>
            <a:fld id="{30E17047-C597-4B34-8FEE-7A0D1EA692A4}" type="datetimeFigureOut">
              <a:rPr lang="en-US" smtClean="0"/>
              <a:t>3/2/2018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4165600" y="6571686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8737600" y="6571686"/>
            <a:ext cx="2844800" cy="365125"/>
          </a:xfrm>
        </p:spPr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grpSp>
        <p:nvGrpSpPr>
          <p:cNvPr id="41" name="Group 40"/>
          <p:cNvGrpSpPr/>
          <p:nvPr userDrawn="1"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42" name="Straight Connector 41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 userDrawn="1"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67" b="0" dirty="0" err="1">
                  <a:solidFill>
                    <a:srgbClr val="941333"/>
                  </a:solidFill>
                </a:rPr>
                <a:t>Climate</a:t>
              </a:r>
              <a:endParaRPr lang="es-ES" sz="1467" b="0" dirty="0">
                <a:solidFill>
                  <a:srgbClr val="941333"/>
                </a:solidFill>
              </a:endParaRPr>
            </a:p>
            <a:p>
              <a:r>
                <a:rPr lang="es-ES" sz="1467" b="0" dirty="0" err="1">
                  <a:solidFill>
                    <a:srgbClr val="941333"/>
                  </a:solidFill>
                </a:rPr>
                <a:t>Change</a:t>
              </a:r>
              <a:endParaRPr lang="en-US" sz="1467" b="0" dirty="0">
                <a:solidFill>
                  <a:srgbClr val="941333"/>
                </a:solidFill>
              </a:endParaRPr>
            </a:p>
          </p:txBody>
        </p:sp>
        <p:pic>
          <p:nvPicPr>
            <p:cNvPr id="44" name="Picture 2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62744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 userDrawn="1"/>
        </p:nvGrpSpPr>
        <p:grpSpPr>
          <a:xfrm>
            <a:off x="1" y="-10925"/>
            <a:ext cx="3098105" cy="6926696"/>
            <a:chOff x="-2988840" y="-681190"/>
            <a:chExt cx="2323579" cy="5195022"/>
          </a:xfrm>
        </p:grpSpPr>
        <p:pic>
          <p:nvPicPr>
            <p:cNvPr id="19" name="Picture 2" descr="S:\F15015_Copernicus\3_Work\330_Work-in-process\SC4_BackgroundMat\Visual_ID\Photos\Climate_change_ThinkstockPhotos-147656737.jpg"/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-69"/>
            <a:stretch/>
          </p:blipFill>
          <p:spPr bwMode="auto">
            <a:xfrm>
              <a:off x="-2988840" y="-668610"/>
              <a:ext cx="2323578" cy="51810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19"/>
            <p:cNvSpPr/>
            <p:nvPr userDrawn="1"/>
          </p:nvSpPr>
          <p:spPr>
            <a:xfrm>
              <a:off x="-2978397" y="-681190"/>
              <a:ext cx="2313136" cy="5184799"/>
            </a:xfrm>
            <a:prstGeom prst="rect">
              <a:avLst/>
            </a:prstGeom>
            <a:gradFill>
              <a:gsLst>
                <a:gs pos="0">
                  <a:schemeClr val="accent1">
                    <a:tint val="66000"/>
                    <a:satMod val="160000"/>
                    <a:alpha val="0"/>
                  </a:schemeClr>
                </a:gs>
                <a:gs pos="64000">
                  <a:schemeClr val="bg1"/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-2988840" y="-667227"/>
              <a:ext cx="2323578" cy="5181059"/>
            </a:xfrm>
            <a:prstGeom prst="rect">
              <a:avLst/>
            </a:prstGeom>
            <a:solidFill>
              <a:schemeClr val="bg1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3/2/2018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2801566" y="-116732"/>
            <a:ext cx="612843" cy="70325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1156939" y="313343"/>
            <a:ext cx="10425461" cy="370052"/>
          </a:xfrm>
          <a:solidFill>
            <a:srgbClr val="941333"/>
          </a:solidFill>
        </p:spPr>
        <p:txBody>
          <a:bodyPr>
            <a:noAutofit/>
          </a:bodyPr>
          <a:lstStyle>
            <a:lvl1pPr algn="l">
              <a:defRPr sz="2400" b="0" spc="933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143339" y="27779"/>
            <a:ext cx="1171511" cy="6572823"/>
            <a:chOff x="164975" y="20834"/>
            <a:chExt cx="878633" cy="4929617"/>
          </a:xfrm>
        </p:grpSpPr>
        <p:cxnSp>
          <p:nvCxnSpPr>
            <p:cNvPr id="24" name="Straight Connector 23"/>
            <p:cNvCxnSpPr/>
            <p:nvPr userDrawn="1"/>
          </p:nvCxnSpPr>
          <p:spPr>
            <a:xfrm>
              <a:off x="503610" y="1062019"/>
              <a:ext cx="0" cy="3888432"/>
            </a:xfrm>
            <a:prstGeom prst="line">
              <a:avLst/>
            </a:prstGeom>
            <a:ln w="31750">
              <a:solidFill>
                <a:srgbClr val="941333">
                  <a:alpha val="81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 userDrawn="1"/>
          </p:nvSpPr>
          <p:spPr>
            <a:xfrm>
              <a:off x="164975" y="614834"/>
              <a:ext cx="878633" cy="4079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67" b="0" dirty="0" err="1">
                  <a:solidFill>
                    <a:srgbClr val="941333"/>
                  </a:solidFill>
                </a:rPr>
                <a:t>Climate</a:t>
              </a:r>
              <a:endParaRPr lang="es-ES" sz="1467" b="0" dirty="0">
                <a:solidFill>
                  <a:srgbClr val="941333"/>
                </a:solidFill>
              </a:endParaRPr>
            </a:p>
            <a:p>
              <a:r>
                <a:rPr lang="es-ES" sz="1467" b="0" dirty="0" err="1">
                  <a:solidFill>
                    <a:srgbClr val="941333"/>
                  </a:solidFill>
                </a:rPr>
                <a:t>Change</a:t>
              </a:r>
              <a:endParaRPr lang="en-US" sz="1467" b="0" dirty="0">
                <a:solidFill>
                  <a:srgbClr val="941333"/>
                </a:solidFill>
              </a:endParaRPr>
            </a:p>
          </p:txBody>
        </p:sp>
        <p:pic>
          <p:nvPicPr>
            <p:cNvPr id="26" name="Picture 2"/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75246" y="20834"/>
              <a:ext cx="662953" cy="6840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13392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41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17047-C597-4B34-8FEE-7A0D1EA692A4}" type="datetimeFigureOut">
              <a:rPr lang="en-US" smtClean="0"/>
              <a:t>3/2/2018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3469846" y="3429335"/>
            <a:ext cx="6237717" cy="747515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kern="1200" spc="6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733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3"/>
          </p:nvPr>
        </p:nvSpPr>
        <p:spPr>
          <a:xfrm>
            <a:off x="3469846" y="4197085"/>
            <a:ext cx="6240693" cy="1536171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0242" name="Picture 2" descr="S:\F15015_Copernicus\3_Work\330_Work-in-process\SC4_BackgroundMat\PPT\item Copernicus\Icon-01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336715" y="1600939"/>
            <a:ext cx="4320480" cy="3622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03" y="6240800"/>
            <a:ext cx="1025637" cy="374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 descr="S:\F15015_Copernicus\3_Work\330_Work-in-process\SC4_BackgroundMat\PPT\item Copernicus\logo-ce-horizontal-en-negatif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382" y="6200011"/>
            <a:ext cx="1527441" cy="400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8"/>
          <a:stretch/>
        </p:blipFill>
        <p:spPr bwMode="auto">
          <a:xfrm>
            <a:off x="9721850" y="-15023"/>
            <a:ext cx="2470151" cy="6882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 userDrawn="1"/>
        </p:nvSpPr>
        <p:spPr>
          <a:xfrm>
            <a:off x="829139" y="4715239"/>
            <a:ext cx="1920213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67" b="0" dirty="0" err="1">
                <a:solidFill>
                  <a:schemeClr val="bg1"/>
                </a:solidFill>
              </a:rPr>
              <a:t>Climate</a:t>
            </a:r>
            <a:r>
              <a:rPr lang="es-ES" sz="1467" b="0" baseline="0" dirty="0">
                <a:solidFill>
                  <a:schemeClr val="bg1"/>
                </a:solidFill>
              </a:rPr>
              <a:t> </a:t>
            </a:r>
            <a:r>
              <a:rPr lang="es-ES" sz="1467" b="0" dirty="0" err="1">
                <a:solidFill>
                  <a:schemeClr val="bg1"/>
                </a:solidFill>
              </a:rPr>
              <a:t>Change</a:t>
            </a:r>
            <a:endParaRPr lang="en-US" sz="1467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960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57756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17047-C597-4B34-8FEE-7A0D1EA692A4}" type="datetimeFigureOut">
              <a:rPr lang="en-US" smtClean="0"/>
              <a:t>3/2/2018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57756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57756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68E1A-8455-4611-8763-3FA1B747F6B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6329" y="6147018"/>
            <a:ext cx="2717195" cy="54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093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9" r:id="rId3"/>
  </p:sldLayoutIdLst>
  <p:txStyles>
    <p:titleStyle>
      <a:lvl1pPr algn="ctr" defTabSz="1219170" rtl="0" eaLnBrk="1" latinLnBrk="0" hangingPunct="1">
        <a:spcBef>
          <a:spcPct val="0"/>
        </a:spcBef>
        <a:buNone/>
        <a:defRPr sz="42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clim4energy.climate.copernicus.eu/wind-power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4e-visu.ipsl.upmc.fr/" TargetMode="External"/><Relationship Id="rId4" Type="http://schemas.openxmlformats.org/officeDocument/2006/relationships/hyperlink" Target="http://www.bsc.es/ess/resilience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sc.es/ess/resilience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sc.es/ess/resilience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3"/>
          </p:nvPr>
        </p:nvSpPr>
        <p:spPr>
          <a:xfrm>
            <a:off x="3522880" y="1994661"/>
            <a:ext cx="6078320" cy="1564617"/>
          </a:xfrm>
        </p:spPr>
        <p:txBody>
          <a:bodyPr>
            <a:normAutofit lnSpcReduction="10000"/>
          </a:bodyPr>
          <a:lstStyle/>
          <a:p>
            <a:r>
              <a:rPr lang="en-GB" sz="3600" dirty="0" smtClean="0"/>
              <a:t>Forecasting the European wind drought of winter </a:t>
            </a:r>
            <a:r>
              <a:rPr lang="en-GB" sz="3600" dirty="0"/>
              <a:t>2016/17</a:t>
            </a:r>
            <a:endParaRPr lang="en-GB" sz="3600" dirty="0" smtClean="0"/>
          </a:p>
          <a:p>
            <a:r>
              <a:rPr lang="en-GB" sz="2600" dirty="0" smtClean="0"/>
              <a:t>Case study</a:t>
            </a:r>
            <a:endParaRPr lang="en-GB" sz="2600" dirty="0"/>
          </a:p>
        </p:txBody>
      </p:sp>
      <p:sp>
        <p:nvSpPr>
          <p:cNvPr id="3" name="Subtitle 3"/>
          <p:cNvSpPr txBox="1">
            <a:spLocks/>
          </p:cNvSpPr>
          <p:nvPr/>
        </p:nvSpPr>
        <p:spPr>
          <a:xfrm>
            <a:off x="3610017" y="4413635"/>
            <a:ext cx="2145257" cy="75948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Llorenç Lledó </a:t>
            </a:r>
          </a:p>
          <a:p>
            <a:r>
              <a:rPr lang="en-GB" i="1" dirty="0" smtClean="0"/>
              <a:t>llledo@bsc.es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120" y="4295095"/>
            <a:ext cx="3271534" cy="105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286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applications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2061086" y="1177525"/>
            <a:ext cx="9212827" cy="4372959"/>
            <a:chOff x="0" y="1177525"/>
            <a:chExt cx="11684000" cy="4372959"/>
          </a:xfrm>
        </p:grpSpPr>
        <p:pic>
          <p:nvPicPr>
            <p:cNvPr id="6" name="Imatg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177525"/>
              <a:ext cx="11684000" cy="4158946"/>
            </a:xfrm>
            <a:prstGeom prst="rect">
              <a:avLst/>
            </a:prstGeom>
          </p:spPr>
        </p:pic>
        <p:sp>
          <p:nvSpPr>
            <p:cNvPr id="7" name="QuadreDeText 1"/>
            <p:cNvSpPr txBox="1"/>
            <p:nvPr/>
          </p:nvSpPr>
          <p:spPr>
            <a:xfrm>
              <a:off x="461819" y="1500690"/>
              <a:ext cx="21520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O&amp;M </a:t>
              </a:r>
              <a:r>
                <a:rPr lang="en-US" dirty="0" smtClean="0"/>
                <a:t>planning</a:t>
              </a:r>
            </a:p>
          </p:txBody>
        </p:sp>
        <p:sp>
          <p:nvSpPr>
            <p:cNvPr id="8" name="QuadreDeText 4"/>
            <p:cNvSpPr txBox="1"/>
            <p:nvPr/>
          </p:nvSpPr>
          <p:spPr>
            <a:xfrm>
              <a:off x="9245600" y="5028752"/>
              <a:ext cx="2438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Energy trading</a:t>
              </a:r>
            </a:p>
          </p:txBody>
        </p:sp>
        <p:sp>
          <p:nvSpPr>
            <p:cNvPr id="9" name="QuadreDeText 6"/>
            <p:cNvSpPr txBox="1"/>
            <p:nvPr/>
          </p:nvSpPr>
          <p:spPr>
            <a:xfrm>
              <a:off x="4895275" y="1546858"/>
              <a:ext cx="21289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dirty="0" smtClean="0"/>
                <a:t>Balance </a:t>
              </a:r>
              <a:r>
                <a:rPr lang="en-US" dirty="0" smtClean="0"/>
                <a:t>supply</a:t>
              </a:r>
              <a:r>
                <a:rPr lang="es-ES" dirty="0" smtClean="0"/>
                <a:t> </a:t>
              </a:r>
            </a:p>
            <a:p>
              <a:r>
                <a:rPr lang="es-ES" dirty="0" smtClean="0"/>
                <a:t>and </a:t>
              </a:r>
              <a:r>
                <a:rPr lang="en-US" dirty="0" smtClean="0"/>
                <a:t>demand</a:t>
              </a:r>
            </a:p>
          </p:txBody>
        </p:sp>
        <p:sp>
          <p:nvSpPr>
            <p:cNvPr id="10" name="QuadreDeText 7"/>
            <p:cNvSpPr txBox="1"/>
            <p:nvPr/>
          </p:nvSpPr>
          <p:spPr>
            <a:xfrm>
              <a:off x="812800" y="5181152"/>
              <a:ext cx="3352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Cash flow anticipation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972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Stay tuned</a:t>
            </a:r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3387093" y="4042411"/>
            <a:ext cx="5339410" cy="2031325"/>
            <a:chOff x="2373611" y="3680672"/>
            <a:chExt cx="4529610" cy="2031325"/>
          </a:xfrm>
        </p:grpSpPr>
        <p:sp>
          <p:nvSpPr>
            <p:cNvPr id="5" name="TextBox 4"/>
            <p:cNvSpPr txBox="1"/>
            <p:nvPr/>
          </p:nvSpPr>
          <p:spPr>
            <a:xfrm>
              <a:off x="2373611" y="3680672"/>
              <a:ext cx="4529610" cy="2031325"/>
            </a:xfrm>
            <a:prstGeom prst="rect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GB" dirty="0" smtClean="0"/>
                <a:t>Further investigation of the case under:</a:t>
              </a:r>
            </a:p>
            <a:p>
              <a:endParaRPr lang="en-GB" dirty="0"/>
            </a:p>
            <a:p>
              <a:endParaRPr lang="en-GB" dirty="0" smtClean="0"/>
            </a:p>
            <a:p>
              <a:endParaRPr lang="en-GB" dirty="0"/>
            </a:p>
            <a:p>
              <a:endParaRPr lang="en-GB" dirty="0" smtClean="0"/>
            </a:p>
            <a:p>
              <a:endParaRPr lang="en-GB" dirty="0" smtClean="0"/>
            </a:p>
            <a:p>
              <a:endParaRPr lang="en-GB" dirty="0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1895" y="4050004"/>
              <a:ext cx="3566521" cy="1517942"/>
            </a:xfrm>
            <a:prstGeom prst="rect">
              <a:avLst/>
            </a:prstGeom>
          </p:spPr>
        </p:pic>
      </p:grpSp>
      <p:sp>
        <p:nvSpPr>
          <p:cNvPr id="4" name="Rectangle 3"/>
          <p:cNvSpPr/>
          <p:nvPr/>
        </p:nvSpPr>
        <p:spPr>
          <a:xfrm>
            <a:off x="3387091" y="1185240"/>
            <a:ext cx="5339410" cy="646331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dirty="0" smtClean="0"/>
              <a:t>Find the case study report at C4E website:</a:t>
            </a:r>
          </a:p>
          <a:p>
            <a:r>
              <a:rPr lang="en-GB" dirty="0" smtClean="0">
                <a:hlinkClick r:id="rId3"/>
              </a:rPr>
              <a:t>http</a:t>
            </a:r>
            <a:r>
              <a:rPr lang="en-GB" dirty="0">
                <a:hlinkClick r:id="rId3"/>
              </a:rPr>
              <a:t>://</a:t>
            </a:r>
            <a:r>
              <a:rPr lang="en-GB" dirty="0" smtClean="0">
                <a:hlinkClick r:id="rId3"/>
              </a:rPr>
              <a:t>clim4energy.climate.copernicus.eu/wind-power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387091" y="2475326"/>
            <a:ext cx="5339410" cy="923330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/>
              <a:t>Check the 2016/17 DJF forecasts at: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hlinkClick r:id="rId4"/>
              </a:rPr>
              <a:t>www.bsc.es/ess/resilience</a:t>
            </a: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hlinkClick r:id="rId5"/>
              </a:rPr>
              <a:t>http</a:t>
            </a:r>
            <a:r>
              <a:rPr lang="en-GB" dirty="0">
                <a:hlinkClick r:id="rId5"/>
              </a:rPr>
              <a:t>://c4e-visu.ipsl.upmc.fr</a:t>
            </a:r>
            <a:r>
              <a:rPr lang="en-GB" dirty="0" smtClean="0">
                <a:hlinkClick r:id="rId5"/>
              </a:rPr>
              <a:t>/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014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3"/>
          </p:nvPr>
        </p:nvSpPr>
        <p:spPr>
          <a:xfrm>
            <a:off x="3522880" y="1994661"/>
            <a:ext cx="6078320" cy="1564617"/>
          </a:xfrm>
        </p:spPr>
        <p:txBody>
          <a:bodyPr>
            <a:normAutofit lnSpcReduction="10000"/>
          </a:bodyPr>
          <a:lstStyle/>
          <a:p>
            <a:r>
              <a:rPr lang="en-GB" sz="3600" dirty="0" smtClean="0"/>
              <a:t>Forecasting the European wind drought of winter </a:t>
            </a:r>
            <a:r>
              <a:rPr lang="en-GB" sz="3600" dirty="0"/>
              <a:t>2016/17</a:t>
            </a:r>
            <a:endParaRPr lang="en-GB" sz="3600" dirty="0" smtClean="0"/>
          </a:p>
          <a:p>
            <a:r>
              <a:rPr lang="en-GB" sz="2600" dirty="0" smtClean="0"/>
              <a:t>Case study</a:t>
            </a:r>
            <a:endParaRPr lang="en-GB" sz="2600" dirty="0"/>
          </a:p>
        </p:txBody>
      </p:sp>
      <p:sp>
        <p:nvSpPr>
          <p:cNvPr id="3" name="Subtitle 3"/>
          <p:cNvSpPr txBox="1">
            <a:spLocks/>
          </p:cNvSpPr>
          <p:nvPr/>
        </p:nvSpPr>
        <p:spPr>
          <a:xfrm>
            <a:off x="3610017" y="4413635"/>
            <a:ext cx="2145257" cy="75948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133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/>
              <a:t>Llorenç Lledó </a:t>
            </a:r>
          </a:p>
          <a:p>
            <a:r>
              <a:rPr lang="en-GB" i="1" dirty="0" smtClean="0"/>
              <a:t>llledo@bsc.es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120" y="4295095"/>
            <a:ext cx="3271534" cy="105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43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Capacity factors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4294967295"/>
          </p:nvPr>
        </p:nvSpPr>
        <p:spPr>
          <a:xfrm>
            <a:off x="1866900" y="933450"/>
            <a:ext cx="10325100" cy="20748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300" dirty="0" smtClean="0"/>
              <a:t>Capacity factor is a good indicator of wind power generation. </a:t>
            </a:r>
          </a:p>
          <a:p>
            <a:pPr marL="0" indent="0">
              <a:buNone/>
            </a:pPr>
            <a:r>
              <a:rPr lang="en-US" sz="2300" dirty="0" smtClean="0"/>
              <a:t>Is independent of:</a:t>
            </a:r>
          </a:p>
          <a:p>
            <a:r>
              <a:rPr lang="en-US" sz="2300" dirty="0" smtClean="0"/>
              <a:t>number of installed turbines</a:t>
            </a:r>
          </a:p>
          <a:p>
            <a:r>
              <a:rPr lang="en-US" sz="2300" dirty="0" smtClean="0"/>
              <a:t>nameplate capacity of installed turbines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73" y="2772696"/>
            <a:ext cx="6882702" cy="3441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995950" y="3031432"/>
            <a:ext cx="2979174" cy="292387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en-US" sz="2300" dirty="0">
                <a:solidFill>
                  <a:schemeClr val="tx2"/>
                </a:solidFill>
              </a:rPr>
              <a:t>Using manufacturer power curves for three turbines representing IEC classes</a:t>
            </a:r>
            <a:r>
              <a:rPr lang="en-US" sz="2300" dirty="0" smtClean="0">
                <a:solidFill>
                  <a:schemeClr val="tx2"/>
                </a:solidFill>
              </a:rPr>
              <a:t>.</a:t>
            </a:r>
          </a:p>
          <a:p>
            <a:endParaRPr lang="en-US" sz="2300" dirty="0" smtClean="0">
              <a:solidFill>
                <a:schemeClr val="tx2"/>
              </a:solidFill>
            </a:endParaRPr>
          </a:p>
          <a:p>
            <a:r>
              <a:rPr lang="en-US" sz="2300" dirty="0" smtClean="0">
                <a:solidFill>
                  <a:schemeClr val="tx2"/>
                </a:solidFill>
              </a:rPr>
              <a:t>Fed with: 6-hourly model data, sheared at 100m.</a:t>
            </a:r>
            <a:endParaRPr lang="en-US" sz="23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08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SKILL ASSESSMENT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459" y="1114931"/>
            <a:ext cx="7574456" cy="5590670"/>
          </a:xfr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8908026" y="1124764"/>
            <a:ext cx="2674374" cy="42239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 smtClean="0"/>
              <a:t>Skill assessment               for DJF (1981-2013)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Displaying: Ranked Probability Skill Score [RPSS]</a:t>
            </a:r>
          </a:p>
        </p:txBody>
      </p:sp>
      <p:sp>
        <p:nvSpPr>
          <p:cNvPr id="5" name="Rectangle 4"/>
          <p:cNvSpPr/>
          <p:nvPr/>
        </p:nvSpPr>
        <p:spPr>
          <a:xfrm>
            <a:off x="5742035" y="4296698"/>
            <a:ext cx="633198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tx2"/>
                </a:solidFill>
              </a:rPr>
              <a:t>“A </a:t>
            </a:r>
            <a:r>
              <a:rPr lang="en-US" sz="2400" dirty="0">
                <a:solidFill>
                  <a:schemeClr val="tx2"/>
                </a:solidFill>
              </a:rPr>
              <a:t>prediction has no value without an estimate of forecasting skill based on past </a:t>
            </a:r>
            <a:r>
              <a:rPr lang="en-US" sz="2400" dirty="0" smtClean="0">
                <a:solidFill>
                  <a:schemeClr val="tx2"/>
                </a:solidFill>
              </a:rPr>
              <a:t>performance”</a:t>
            </a: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99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SITE SPECIFIC FORECASTS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554" y="1064633"/>
            <a:ext cx="9762571" cy="5256770"/>
          </a:xfr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356853" y="806023"/>
            <a:ext cx="6685934" cy="517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 smtClean="0"/>
              <a:t>Retrospective forecasts for JJA at </a:t>
            </a:r>
            <a:r>
              <a:rPr lang="en-US" sz="2000" dirty="0"/>
              <a:t>S</a:t>
            </a:r>
            <a:r>
              <a:rPr lang="en-US" sz="2000" dirty="0" smtClean="0"/>
              <a:t>ite1 (2000-2015)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9995853" y="1480143"/>
            <a:ext cx="1579278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CRPSS   = -0.01</a:t>
            </a:r>
          </a:p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RPSS    =  0.08</a:t>
            </a:r>
          </a:p>
          <a:p>
            <a:r>
              <a:rPr lang="en-US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EnsCorr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 0.44</a:t>
            </a:r>
            <a:endParaRPr lang="en-US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85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Winter 2016/17</a:t>
            </a:r>
            <a:endParaRPr lang="en-GB" dirty="0"/>
          </a:p>
        </p:txBody>
      </p:sp>
      <p:grpSp>
        <p:nvGrpSpPr>
          <p:cNvPr id="8" name="Group 7"/>
          <p:cNvGrpSpPr/>
          <p:nvPr/>
        </p:nvGrpSpPr>
        <p:grpSpPr>
          <a:xfrm>
            <a:off x="763676" y="803868"/>
            <a:ext cx="11163718" cy="6139544"/>
            <a:chOff x="829606" y="914400"/>
            <a:chExt cx="10856461" cy="586845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6" t="11250" b="7578"/>
            <a:stretch/>
          </p:blipFill>
          <p:spPr>
            <a:xfrm>
              <a:off x="6424605" y="914400"/>
              <a:ext cx="5255112" cy="2783394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49"/>
            <a:stretch/>
          </p:blipFill>
          <p:spPr>
            <a:xfrm>
              <a:off x="829606" y="3732746"/>
              <a:ext cx="5486400" cy="3050108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83" t="11648"/>
            <a:stretch/>
          </p:blipFill>
          <p:spPr>
            <a:xfrm>
              <a:off x="6445627" y="3753276"/>
              <a:ext cx="5240440" cy="302957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9" t="12598" r="560" b="7403"/>
            <a:stretch/>
          </p:blipFill>
          <p:spPr>
            <a:xfrm>
              <a:off x="856052" y="954594"/>
              <a:ext cx="5426111" cy="2743200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1156939" y="3265714"/>
            <a:ext cx="1032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Oct 2016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6645014" y="3265714"/>
            <a:ext cx="1079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Nov 2016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1156939" y="6169575"/>
            <a:ext cx="1061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Dec 2016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6645014" y="6241658"/>
            <a:ext cx="1011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Jan 2017</a:t>
            </a:r>
            <a:endParaRPr lang="en-GB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0" t="86464" r="21557" b="449"/>
          <a:stretch/>
        </p:blipFill>
        <p:spPr>
          <a:xfrm>
            <a:off x="7656829" y="204786"/>
            <a:ext cx="4213860" cy="64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38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57400" y="880533"/>
            <a:ext cx="8407400" cy="491066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2016-Q4 anomaly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0" y="880533"/>
            <a:ext cx="8737600" cy="5825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59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Event impacts</a:t>
            </a:r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2027674" y="3903653"/>
            <a:ext cx="9364226" cy="931427"/>
            <a:chOff x="2027674" y="4003772"/>
            <a:chExt cx="9364226" cy="931427"/>
          </a:xfrm>
        </p:grpSpPr>
        <p:sp>
          <p:nvSpPr>
            <p:cNvPr id="3" name="TextBox 2"/>
            <p:cNvSpPr txBox="1"/>
            <p:nvPr/>
          </p:nvSpPr>
          <p:spPr>
            <a:xfrm>
              <a:off x="3526274" y="4244487"/>
              <a:ext cx="78656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dirty="0" smtClean="0"/>
                <a:t>Cold temperatures increase electricity demand</a:t>
              </a:r>
            </a:p>
          </p:txBody>
        </p:sp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7674" y="4003772"/>
              <a:ext cx="931427" cy="931427"/>
            </a:xfrm>
            <a:prstGeom prst="rect">
              <a:avLst/>
            </a:prstGeom>
          </p:spPr>
        </p:pic>
        <p:sp>
          <p:nvSpPr>
            <p:cNvPr id="10" name="Down Arrow 9"/>
            <p:cNvSpPr/>
            <p:nvPr/>
          </p:nvSpPr>
          <p:spPr>
            <a:xfrm rot="10800000">
              <a:off x="3098661" y="4003772"/>
              <a:ext cx="279538" cy="738763"/>
            </a:xfrm>
            <a:prstGeom prst="down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027674" y="2475652"/>
            <a:ext cx="8122401" cy="955042"/>
            <a:chOff x="2027674" y="2552384"/>
            <a:chExt cx="8122401" cy="95504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7674" y="2552384"/>
              <a:ext cx="955042" cy="955042"/>
            </a:xfrm>
            <a:prstGeom prst="rect">
              <a:avLst/>
            </a:prstGeom>
          </p:spPr>
        </p:pic>
        <p:sp>
          <p:nvSpPr>
            <p:cNvPr id="9" name="Down Arrow 8"/>
            <p:cNvSpPr/>
            <p:nvPr/>
          </p:nvSpPr>
          <p:spPr>
            <a:xfrm>
              <a:off x="3098731" y="2756854"/>
              <a:ext cx="279468" cy="750571"/>
            </a:xfrm>
            <a:prstGeom prst="down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526274" y="2799073"/>
              <a:ext cx="6623801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400" dirty="0" smtClean="0"/>
                <a:t>Mince precipitations and less water for hydropower</a:t>
              </a:r>
              <a:endParaRPr lang="en-GB" sz="2400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989575" y="1030831"/>
            <a:ext cx="5591783" cy="971862"/>
            <a:chOff x="1989575" y="1094331"/>
            <a:chExt cx="5591783" cy="971862"/>
          </a:xfrm>
        </p:grpSpPr>
        <p:sp>
          <p:nvSpPr>
            <p:cNvPr id="11" name="Rectangle 10"/>
            <p:cNvSpPr/>
            <p:nvPr/>
          </p:nvSpPr>
          <p:spPr>
            <a:xfrm>
              <a:off x="3526274" y="1349430"/>
              <a:ext cx="405508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400" dirty="0"/>
                <a:t>Lack of wind power production</a:t>
              </a: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1989575" y="1094331"/>
              <a:ext cx="1388553" cy="971862"/>
              <a:chOff x="1989575" y="1094331"/>
              <a:chExt cx="1388553" cy="971862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989575" y="1094331"/>
                <a:ext cx="969526" cy="971862"/>
              </a:xfrm>
              <a:prstGeom prst="rect">
                <a:avLst/>
              </a:prstGeom>
            </p:spPr>
          </p:pic>
          <p:sp>
            <p:nvSpPr>
              <p:cNvPr id="14" name="Down Arrow 13"/>
              <p:cNvSpPr/>
              <p:nvPr/>
            </p:nvSpPr>
            <p:spPr>
              <a:xfrm>
                <a:off x="3098660" y="1315622"/>
                <a:ext cx="279468" cy="750571"/>
              </a:xfrm>
              <a:prstGeom prst="downArrow">
                <a:avLst/>
              </a:prstGeom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21" name="Group 20"/>
          <p:cNvGrpSpPr/>
          <p:nvPr/>
        </p:nvGrpSpPr>
        <p:grpSpPr>
          <a:xfrm>
            <a:off x="2027674" y="5308040"/>
            <a:ext cx="9017005" cy="931427"/>
            <a:chOff x="2027674" y="5498540"/>
            <a:chExt cx="9017005" cy="931427"/>
          </a:xfrm>
        </p:grpSpPr>
        <p:sp>
          <p:nvSpPr>
            <p:cNvPr id="13" name="Rectangle 12"/>
            <p:cNvSpPr/>
            <p:nvPr/>
          </p:nvSpPr>
          <p:spPr>
            <a:xfrm>
              <a:off x="3526274" y="5735177"/>
              <a:ext cx="751840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400" dirty="0"/>
                <a:t>Power prices rise (coincidental with nuclear stop in France</a:t>
              </a:r>
              <a:r>
                <a:rPr lang="en-GB" sz="2400" dirty="0" smtClean="0"/>
                <a:t>)</a:t>
              </a:r>
            </a:p>
          </p:txBody>
        </p: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7674" y="5498540"/>
              <a:ext cx="931427" cy="931427"/>
            </a:xfrm>
            <a:prstGeom prst="rect">
              <a:avLst/>
            </a:prstGeom>
          </p:spPr>
        </p:pic>
        <p:sp>
          <p:nvSpPr>
            <p:cNvPr id="16" name="Down Arrow 15"/>
            <p:cNvSpPr/>
            <p:nvPr/>
          </p:nvSpPr>
          <p:spPr>
            <a:xfrm rot="10800000">
              <a:off x="3098590" y="5498540"/>
              <a:ext cx="279538" cy="738763"/>
            </a:xfrm>
            <a:prstGeom prst="down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355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Why?</a:t>
            </a:r>
            <a:endParaRPr lang="en-GB" dirty="0"/>
          </a:p>
        </p:txBody>
      </p:sp>
      <p:grpSp>
        <p:nvGrpSpPr>
          <p:cNvPr id="13" name="Group 12"/>
          <p:cNvGrpSpPr/>
          <p:nvPr/>
        </p:nvGrpSpPr>
        <p:grpSpPr>
          <a:xfrm>
            <a:off x="5549900" y="1593138"/>
            <a:ext cx="5778500" cy="3677362"/>
            <a:chOff x="4267200" y="819150"/>
            <a:chExt cx="4495801" cy="2985212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7200" y="819150"/>
              <a:ext cx="4495801" cy="2985212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6553200" y="3475757"/>
              <a:ext cx="2030493" cy="2792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SOIL MOISTURE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504072" y="1962150"/>
              <a:ext cx="2106528" cy="2792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SEA ICE EXTENT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267200" y="1731122"/>
              <a:ext cx="1779445" cy="4747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OCEAN </a:t>
              </a:r>
            </a:p>
            <a:p>
              <a:r>
                <a:rPr lang="en-US" sz="1400" dirty="0" smtClean="0">
                  <a:solidFill>
                    <a:schemeClr val="bg1"/>
                  </a:solidFill>
                </a:rPr>
                <a:t>CIRCULATION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343400" y="3475757"/>
              <a:ext cx="1837644" cy="2792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SNOW COVER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892300" y="1606550"/>
            <a:ext cx="2991469" cy="1788600"/>
            <a:chOff x="867579" y="1047750"/>
            <a:chExt cx="2180421" cy="1447800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7579" y="1047750"/>
              <a:ext cx="2180421" cy="144780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878982" y="1068310"/>
              <a:ext cx="1049796" cy="2784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smtClean="0">
                  <a:solidFill>
                    <a:schemeClr val="bg1"/>
                  </a:solidFill>
                </a:rPr>
                <a:t>ATMOSPHERE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521" y="3054350"/>
            <a:ext cx="1319474" cy="131947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490933" y="914140"/>
            <a:ext cx="1933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Fast evolution</a:t>
            </a:r>
            <a:endParaRPr lang="en-GB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7475246" y="914139"/>
            <a:ext cx="2025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Slow evolution</a:t>
            </a:r>
            <a:endParaRPr lang="en-GB" sz="2400" dirty="0"/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5168900" y="863600"/>
            <a:ext cx="63502" cy="552450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862361" y="5676900"/>
            <a:ext cx="971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Bad luck</a:t>
            </a:r>
            <a:endParaRPr lang="en-GB" dirty="0"/>
          </a:p>
        </p:txBody>
      </p:sp>
      <p:sp>
        <p:nvSpPr>
          <p:cNvPr id="32" name="TextBox 31"/>
          <p:cNvSpPr txBox="1"/>
          <p:nvPr/>
        </p:nvSpPr>
        <p:spPr>
          <a:xfrm>
            <a:off x="6185469" y="5676900"/>
            <a:ext cx="45441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 slow component is forcing the atmosphere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621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practical example: US drought Q1-2015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202" y="828674"/>
            <a:ext cx="5923771" cy="26926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402" y="3561801"/>
            <a:ext cx="5874837" cy="276597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136900" y="2009775"/>
            <a:ext cx="889000" cy="54610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 rot="16200000">
            <a:off x="-358726" y="3431122"/>
            <a:ext cx="31723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January-March 2015</a:t>
            </a:r>
            <a:endParaRPr lang="en-GB" sz="2800" dirty="0"/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4762500" y="4329113"/>
            <a:ext cx="152400" cy="266701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5062538" y="4162425"/>
            <a:ext cx="452437" cy="7620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627189" y="2341827"/>
            <a:ext cx="437472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High SSTs in western tropical pacific</a:t>
            </a:r>
          </a:p>
          <a:p>
            <a:pPr algn="ctr"/>
            <a:r>
              <a:rPr lang="en-GB" dirty="0"/>
              <a:t>↓</a:t>
            </a:r>
            <a:endParaRPr lang="en-GB" dirty="0" smtClean="0"/>
          </a:p>
          <a:p>
            <a:pPr algn="ctr"/>
            <a:r>
              <a:rPr lang="en-GB" dirty="0" smtClean="0"/>
              <a:t>Enhanced convection in the area</a:t>
            </a:r>
          </a:p>
          <a:p>
            <a:pPr algn="ctr"/>
            <a:r>
              <a:rPr lang="en-GB" dirty="0" smtClean="0"/>
              <a:t>↓</a:t>
            </a:r>
          </a:p>
          <a:p>
            <a:pPr algn="ctr"/>
            <a:r>
              <a:rPr lang="en-GB" dirty="0" smtClean="0"/>
              <a:t>Upward flow produces divergence at 200hPa</a:t>
            </a:r>
          </a:p>
          <a:p>
            <a:pPr algn="ctr"/>
            <a:r>
              <a:rPr lang="en-GB" dirty="0"/>
              <a:t>↓</a:t>
            </a:r>
          </a:p>
          <a:p>
            <a:pPr algn="ctr"/>
            <a:r>
              <a:rPr lang="en-GB" dirty="0" err="1" smtClean="0"/>
              <a:t>Rossby</a:t>
            </a:r>
            <a:r>
              <a:rPr lang="en-GB" dirty="0" smtClean="0"/>
              <a:t> wave propagates to North America</a:t>
            </a:r>
          </a:p>
          <a:p>
            <a:pPr algn="ctr"/>
            <a:r>
              <a:rPr lang="en-GB" dirty="0" smtClean="0"/>
              <a:t>↓</a:t>
            </a:r>
          </a:p>
          <a:p>
            <a:pPr algn="ctr"/>
            <a:r>
              <a:rPr lang="en-GB" dirty="0" smtClean="0"/>
              <a:t>Results in persistent low winds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3400425" y="6488668"/>
            <a:ext cx="2484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(images for March 2015)</a:t>
            </a:r>
            <a:endParaRPr lang="en-GB" dirty="0"/>
          </a:p>
        </p:txBody>
      </p:sp>
      <p:sp>
        <p:nvSpPr>
          <p:cNvPr id="23" name="TextBox 22"/>
          <p:cNvSpPr txBox="1"/>
          <p:nvPr/>
        </p:nvSpPr>
        <p:spPr>
          <a:xfrm rot="5400000">
            <a:off x="6815442" y="1824497"/>
            <a:ext cx="13972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SST and </a:t>
            </a:r>
            <a:r>
              <a:rPr lang="en-GB" sz="1600" dirty="0" err="1" smtClean="0"/>
              <a:t>precip</a:t>
            </a:r>
            <a:endParaRPr lang="en-GB" sz="1600" dirty="0"/>
          </a:p>
        </p:txBody>
      </p:sp>
      <p:sp>
        <p:nvSpPr>
          <p:cNvPr id="24" name="TextBox 23"/>
          <p:cNvSpPr txBox="1"/>
          <p:nvPr/>
        </p:nvSpPr>
        <p:spPr>
          <a:xfrm rot="5400000">
            <a:off x="6868501" y="4611699"/>
            <a:ext cx="1291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GH @200hPa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48492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forecast wind averages</a:t>
            </a:r>
            <a:r>
              <a:rPr lang="en-GB" dirty="0" smtClean="0"/>
              <a:t>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53" b="13422"/>
          <a:stretch/>
        </p:blipFill>
        <p:spPr>
          <a:xfrm>
            <a:off x="2261424" y="3624639"/>
            <a:ext cx="8591375" cy="244077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102468" y="1068276"/>
            <a:ext cx="834963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200" dirty="0" smtClean="0"/>
              <a:t>Use a coupled Earth System Model:</a:t>
            </a:r>
          </a:p>
          <a:p>
            <a:pPr lvl="1"/>
            <a:r>
              <a:rPr lang="en-US" sz="2200" dirty="0" smtClean="0"/>
              <a:t>- Forecast slow evolution fields + impact on fast evolution</a:t>
            </a:r>
          </a:p>
          <a:p>
            <a:pPr lvl="1"/>
            <a:r>
              <a:rPr lang="en-US" sz="2200" dirty="0" smtClean="0"/>
              <a:t>- Several ensemble members to get rid of uncertainty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200" dirty="0" smtClean="0"/>
              <a:t>Bias adjust/calibrate ensemble members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200" dirty="0" smtClean="0"/>
              <a:t>Average whole season to filter out noise and get signal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200" dirty="0" smtClean="0"/>
              <a:t>Distribute the ensemble members into 3 categories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200" dirty="0" smtClean="0"/>
              <a:t>Compute probabilities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61756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DJF 2016/17 forecasts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950" y="1006157"/>
            <a:ext cx="8896350" cy="50009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03700" y="6329862"/>
            <a:ext cx="293740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hlinkClick r:id="rId3"/>
              </a:rPr>
              <a:t>www.bsc.es/ess/resilience</a:t>
            </a:r>
            <a:endParaRPr lang="en-GB" sz="20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18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Point forecasts</a:t>
            </a:r>
            <a:endParaRPr lang="en-GB" dirty="0"/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939" y="923607"/>
            <a:ext cx="10432947" cy="498189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10100" y="6291762"/>
            <a:ext cx="2937407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>
                <a:hlinkClick r:id="rId3"/>
              </a:rPr>
              <a:t>www.bsc.es/ess/resilience</a:t>
            </a:r>
            <a:endParaRPr lang="en-GB" sz="20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767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imate Chang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2515</TotalTime>
  <Words>386</Words>
  <Application>Microsoft Office PowerPoint</Application>
  <PresentationFormat>Widescreen</PresentationFormat>
  <Paragraphs>95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Courier New</vt:lpstr>
      <vt:lpstr>Climate Change</vt:lpstr>
      <vt:lpstr>PowerPoint Presentation</vt:lpstr>
      <vt:lpstr>Winter 2016/17</vt:lpstr>
      <vt:lpstr>2016-Q4 anomaly</vt:lpstr>
      <vt:lpstr>Event impacts</vt:lpstr>
      <vt:lpstr>Why?</vt:lpstr>
      <vt:lpstr>A practical example: US drought Q1-2015</vt:lpstr>
      <vt:lpstr>How to forecast wind averages?</vt:lpstr>
      <vt:lpstr>DJF 2016/17 forecasts</vt:lpstr>
      <vt:lpstr>Point forecasts</vt:lpstr>
      <vt:lpstr>Potential applications</vt:lpstr>
      <vt:lpstr>Stay tuned</vt:lpstr>
      <vt:lpstr>PowerPoint Presentation</vt:lpstr>
      <vt:lpstr>Capacity factors</vt:lpstr>
      <vt:lpstr>SKILL ASSESSMENT</vt:lpstr>
      <vt:lpstr>SITE SPECIFIC FORECASTS</vt:lpstr>
    </vt:vector>
  </TitlesOfParts>
  <Company>ECMWF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Armstrong-</dc:creator>
  <cp:lastModifiedBy>Llorenç Lledó</cp:lastModifiedBy>
  <cp:revision>125</cp:revision>
  <dcterms:created xsi:type="dcterms:W3CDTF">2016-12-07T14:25:16Z</dcterms:created>
  <dcterms:modified xsi:type="dcterms:W3CDTF">2018-03-02T12:18:13Z</dcterms:modified>
</cp:coreProperties>
</file>