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547">
          <p15:clr>
            <a:srgbClr val="FBAE40"/>
          </p15:clr>
        </p15:guide>
        <p15:guide id="2" pos="5133">
          <p15:clr>
            <a:srgbClr val="FBAE40"/>
          </p15:clr>
        </p15:guide>
        <p15:guide id="3" orient="horz" pos="1434">
          <p15:clr>
            <a:srgbClr val="FBAE40"/>
          </p15:clr>
        </p15:guide>
        <p15:guide id="4" orient="horz" pos="2886">
          <p15:clr>
            <a:srgbClr val="FBAE40"/>
          </p15:clr>
        </p15:guide>
        <p15:guide id="5" pos="257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pHbhGqigPwV5RHnoGTdjNPWL0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4F5E83-2E01-4D01-ABBE-0CB11150747C}">
  <a:tblStyle styleId="{F04F5E83-2E01-4D01-ABBE-0CB1115074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47"/>
        <p:guide pos="5133"/>
        <p:guide pos="1434" orient="horz"/>
        <p:guide pos="2886" orient="horz"/>
        <p:guide pos="25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610e0ff7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6610e0ff7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6610e0ff7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610e0ff71_2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610e0ff71_2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6610e0ff71_2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610e0ff71_2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610e0ff71_2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6610e0ff71_2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610e0ff71_2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610e0ff71_2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6610e0ff71_2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611672e8d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6611672e8d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6611672e8d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367025d1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367025d1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38367025d16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611672e8d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611672e8d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6611672e8d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07be38bb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807be38bb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807be38bb0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611672e8d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611672e8d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6611672e8d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07be38bb0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07be38bb0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807be38bb0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2"/>
          <p:cNvSpPr/>
          <p:nvPr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2"/>
          <p:cNvSpPr txBox="1"/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b="1" sz="52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" type="subTitle"/>
          </p:nvPr>
        </p:nvSpPr>
        <p:spPr>
          <a:xfrm>
            <a:off x="4963889" y="4762500"/>
            <a:ext cx="6702593" cy="108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2"/>
          <p:cNvSpPr txBox="1"/>
          <p:nvPr>
            <p:ph idx="2" type="body"/>
          </p:nvPr>
        </p:nvSpPr>
        <p:spPr>
          <a:xfrm>
            <a:off x="325968" y="6095686"/>
            <a:ext cx="3255433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3" type="body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  <a:defRPr>
                <a:solidFill>
                  <a:srgbClr val="00489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5200"/>
              <a:buFont typeface="Calibri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11296611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subtítulo y objetos">
  <p:cSld name="Título, sub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/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595618" y="1569411"/>
            <a:ext cx="10996916" cy="4566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0" y="1057275"/>
            <a:ext cx="12192000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Separado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603658" y="3028528"/>
            <a:ext cx="10984684" cy="800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7"/>
          <p:cNvSpPr txBox="1"/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  <a:defRPr b="1" sz="8000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subTitle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17"/>
          <p:cNvSpPr/>
          <p:nvPr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7"/>
          <p:cNvSpPr txBox="1"/>
          <p:nvPr>
            <p:ph idx="2" type="body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None/>
              <a:defRPr>
                <a:solidFill>
                  <a:srgbClr val="00489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484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1244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bscesshiny.bsc.es:3838/es/eduzenli_wineyard_dw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type="ctrTitle"/>
          </p:nvPr>
        </p:nvSpPr>
        <p:spPr>
          <a:xfrm>
            <a:off x="4963877" y="1929593"/>
            <a:ext cx="6702600" cy="29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</a:pPr>
            <a:r>
              <a:rPr lang="es-ES"/>
              <a:t>Statistical Downscaling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</a:pPr>
            <a:r>
              <a:rPr lang="es-ES"/>
              <a:t>-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</a:pPr>
            <a:r>
              <a:rPr lang="es-ES"/>
              <a:t>Strategy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/>
        </p:nvSpPr>
        <p:spPr>
          <a:xfrm>
            <a:off x="1138350" y="429450"/>
            <a:ext cx="99153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works (the deadline is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1-) Repeat the sensitivity analysis for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tasmin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s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prlr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i="0" lang="es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prlr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predictors will be different and more).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2-) Downscale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tasmin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tasmax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tdps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s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prlr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3-) Focus on the skill values and time series at the local grids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4-) Apply "logreg + glm with gamma" for </a:t>
            </a:r>
            <a:r>
              <a:rPr b="1" i="0" lang="es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prlr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downscaling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5-) Calculate the relevant indicators for 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frost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 balance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case studies at high resolution  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6-) The multi-model data have not been downloaded yet. For the deliverable, only </a:t>
            </a: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ECMWF-SEAS5v1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used.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7-) Any suggestion for the method comparison/assessment?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610e0ff71_0_0"/>
          <p:cNvSpPr txBox="1"/>
          <p:nvPr>
            <p:ph type="ctr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/>
              <a:t>26.09.2025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610e0ff71_2_4"/>
          <p:cNvSpPr txBox="1"/>
          <p:nvPr/>
        </p:nvSpPr>
        <p:spPr>
          <a:xfrm>
            <a:off x="1138300" y="1146925"/>
            <a:ext cx="99153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 </a:t>
            </a: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developments: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downscaling script including bias correction, logistic and linear regression and analogs (without full cross validation)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new downscaling script utilizing full cross validation (bias correction, linear and logistic regression and</a:t>
            </a:r>
            <a:r>
              <a:rPr b="1" lang="es-E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analogs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developments on </a:t>
            </a:r>
            <a:r>
              <a:rPr b="1" lang="es-E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analogs</a:t>
            </a: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full cross validation logic for skill calculation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Applicability over large areas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multiple predictors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6610e0ff71_2_4"/>
          <p:cNvSpPr txBox="1"/>
          <p:nvPr>
            <p:ph idx="1" type="subTitle"/>
          </p:nvPr>
        </p:nvSpPr>
        <p:spPr>
          <a:xfrm>
            <a:off x="490193" y="8"/>
            <a:ext cx="11360700" cy="105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124484"/>
                </a:solidFill>
              </a:rPr>
              <a:t>Sunset</a:t>
            </a:r>
            <a:endParaRPr b="1">
              <a:solidFill>
                <a:srgbClr val="12448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610e0ff71_2_11"/>
          <p:cNvSpPr txBox="1"/>
          <p:nvPr>
            <p:ph idx="1" type="subTitle"/>
          </p:nvPr>
        </p:nvSpPr>
        <p:spPr>
          <a:xfrm>
            <a:off x="490193" y="8"/>
            <a:ext cx="11360700" cy="105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124484"/>
                </a:solidFill>
              </a:rPr>
              <a:t>Downscaling.R</a:t>
            </a:r>
            <a:endParaRPr b="1">
              <a:solidFill>
                <a:srgbClr val="124484"/>
              </a:solidFill>
            </a:endParaRPr>
          </a:p>
        </p:txBody>
      </p:sp>
      <p:cxnSp>
        <p:nvCxnSpPr>
          <p:cNvPr id="145" name="Google Shape;145;g36610e0ff71_2_11"/>
          <p:cNvCxnSpPr/>
          <p:nvPr/>
        </p:nvCxnSpPr>
        <p:spPr>
          <a:xfrm flipH="1">
            <a:off x="3363825" y="908805"/>
            <a:ext cx="2608800" cy="88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g36610e0ff71_2_11"/>
          <p:cNvCxnSpPr/>
          <p:nvPr/>
        </p:nvCxnSpPr>
        <p:spPr>
          <a:xfrm>
            <a:off x="6134350" y="908805"/>
            <a:ext cx="2391600" cy="84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7" name="Google Shape;147;g36610e0ff71_2_11"/>
          <p:cNvSpPr txBox="1"/>
          <p:nvPr>
            <p:ph idx="1" type="subTitle"/>
          </p:nvPr>
        </p:nvSpPr>
        <p:spPr>
          <a:xfrm>
            <a:off x="74543" y="1863525"/>
            <a:ext cx="6308400" cy="670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None/>
            </a:pPr>
            <a:r>
              <a:rPr lang="es-ES" sz="2600"/>
              <a:t>Downscaling_csdownscale.R</a:t>
            </a:r>
            <a:endParaRPr sz="2600"/>
          </a:p>
        </p:txBody>
      </p:sp>
      <p:sp>
        <p:nvSpPr>
          <p:cNvPr id="148" name="Google Shape;148;g36610e0ff71_2_11"/>
          <p:cNvSpPr txBox="1"/>
          <p:nvPr>
            <p:ph idx="1" type="subTitle"/>
          </p:nvPr>
        </p:nvSpPr>
        <p:spPr>
          <a:xfrm>
            <a:off x="5542493" y="1863525"/>
            <a:ext cx="6308400" cy="670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None/>
            </a:pPr>
            <a:r>
              <a:rPr lang="es-ES" sz="2600"/>
              <a:t>Downscaling_analogs.R</a:t>
            </a:r>
            <a:endParaRPr sz="2600"/>
          </a:p>
        </p:txBody>
      </p:sp>
      <p:sp>
        <p:nvSpPr>
          <p:cNvPr id="149" name="Google Shape;149;g36610e0ff71_2_11"/>
          <p:cNvSpPr txBox="1"/>
          <p:nvPr>
            <p:ph idx="1" type="subTitle"/>
          </p:nvPr>
        </p:nvSpPr>
        <p:spPr>
          <a:xfrm>
            <a:off x="1248618" y="2599550"/>
            <a:ext cx="4938600" cy="94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1067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Utilizes CSDownscale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Intbc, Intlr, Logreg</a:t>
            </a:r>
            <a:endParaRPr sz="2400"/>
          </a:p>
        </p:txBody>
      </p:sp>
      <p:sp>
        <p:nvSpPr>
          <p:cNvPr id="150" name="Google Shape;150;g36610e0ff71_2_11"/>
          <p:cNvSpPr txBox="1"/>
          <p:nvPr>
            <p:ph idx="1" type="subTitle"/>
          </p:nvPr>
        </p:nvSpPr>
        <p:spPr>
          <a:xfrm>
            <a:off x="7053843" y="2599550"/>
            <a:ext cx="4938600" cy="292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1067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Utilizes downscaleR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ES" sz="2400"/>
              <a:t>Analogs</a:t>
            </a:r>
            <a:endParaRPr sz="2400"/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ES" sz="2400"/>
              <a:t>Use of multiple predictors</a:t>
            </a:r>
            <a:endParaRPr sz="2400"/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s-ES" sz="2400"/>
              <a:t>Applicability over large areas</a:t>
            </a:r>
            <a:endParaRPr sz="2400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1" name="Google Shape;151;g36610e0ff71_2_11"/>
          <p:cNvSpPr/>
          <p:nvPr/>
        </p:nvSpPr>
        <p:spPr>
          <a:xfrm>
            <a:off x="6974075" y="1863525"/>
            <a:ext cx="3429900" cy="670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610e0ff71_2_23"/>
          <p:cNvSpPr txBox="1"/>
          <p:nvPr>
            <p:ph idx="1" type="subTitle"/>
          </p:nvPr>
        </p:nvSpPr>
        <p:spPr>
          <a:xfrm>
            <a:off x="490193" y="8"/>
            <a:ext cx="11360700" cy="105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>
                <a:solidFill>
                  <a:srgbClr val="124484"/>
                </a:solidFill>
              </a:rPr>
              <a:t>Downscaling_analogs.R</a:t>
            </a:r>
            <a:endParaRPr b="1">
              <a:solidFill>
                <a:srgbClr val="124484"/>
              </a:solidFill>
            </a:endParaRPr>
          </a:p>
        </p:txBody>
      </p:sp>
      <p:graphicFrame>
        <p:nvGraphicFramePr>
          <p:cNvPr id="158" name="Google Shape;158;g36610e0ff71_2_23"/>
          <p:cNvGraphicFramePr/>
          <p:nvPr/>
        </p:nvGraphicFramePr>
        <p:xfrm>
          <a:off x="77628" y="1407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{F04F5E83-2E01-4D01-ABBE-0CB11150747C}</a:tableStyleId>
              </a:tblPr>
              <a:tblGrid>
                <a:gridCol w="2354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Step 1</a:t>
                      </a:r>
                      <a:r>
                        <a:rPr lang="es-ES"/>
                        <a:t> – Variable Selection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Predictors and predictand are selected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59" name="Google Shape;159;g36610e0ff71_2_23"/>
          <p:cNvCxnSpPr/>
          <p:nvPr/>
        </p:nvCxnSpPr>
        <p:spPr>
          <a:xfrm flipH="1" rot="10800000">
            <a:off x="2515267" y="1945628"/>
            <a:ext cx="559200" cy="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60" name="Google Shape;160;g36610e0ff71_2_23"/>
          <p:cNvGraphicFramePr/>
          <p:nvPr/>
        </p:nvGraphicFramePr>
        <p:xfrm>
          <a:off x="3139717" y="1407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{F04F5E83-2E01-4D01-ABBE-0CB11150747C}</a:tableStyleId>
              </a:tblPr>
              <a:tblGrid>
                <a:gridCol w="2354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Step 2</a:t>
                      </a:r>
                      <a:r>
                        <a:rPr lang="es-ES"/>
                        <a:t> – Data Loading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Variables loaded with </a:t>
                      </a:r>
                      <a:r>
                        <a:rPr b="1" i="1" lang="es-ES">
                          <a:solidFill>
                            <a:schemeClr val="dk1"/>
                          </a:solidFill>
                        </a:rPr>
                        <a:t>Loading</a:t>
                      </a:r>
                      <a:r>
                        <a:rPr i="1" lang="es-ES">
                          <a:solidFill>
                            <a:schemeClr val="dk1"/>
                          </a:solidFill>
                        </a:rPr>
                        <a:t> module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61" name="Google Shape;161;g36610e0ff71_2_23"/>
          <p:cNvCxnSpPr/>
          <p:nvPr/>
        </p:nvCxnSpPr>
        <p:spPr>
          <a:xfrm flipH="1" rot="10800000">
            <a:off x="5533259" y="1945628"/>
            <a:ext cx="559200" cy="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62" name="Google Shape;162;g36610e0ff71_2_23"/>
          <p:cNvGraphicFramePr/>
          <p:nvPr/>
        </p:nvGraphicFramePr>
        <p:xfrm>
          <a:off x="6156121" y="15323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{F04F5E83-2E01-4D01-ABBE-0CB11150747C}</a:tableStyleId>
              </a:tblPr>
              <a:tblGrid>
                <a:gridCol w="2522575"/>
              </a:tblGrid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Step 3</a:t>
                      </a:r>
                      <a:r>
                        <a:rPr lang="es-ES"/>
                        <a:t> – Format Conversion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s2dv_cube -&gt; </a:t>
                      </a:r>
                      <a:r>
                        <a:rPr b="1" i="1" lang="es-ES">
                          <a:solidFill>
                            <a:schemeClr val="dk1"/>
                          </a:solidFill>
                        </a:rPr>
                        <a:t>downscaleR</a:t>
                      </a:r>
                      <a:endParaRPr b="1"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3" name="Google Shape;163;g36610e0ff71_2_23"/>
          <p:cNvGraphicFramePr/>
          <p:nvPr/>
        </p:nvGraphicFramePr>
        <p:xfrm>
          <a:off x="9370698" y="16142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{F04F5E83-2E01-4D01-ABBE-0CB11150747C}</a:tableStyleId>
              </a:tblPr>
              <a:tblGrid>
                <a:gridCol w="2699525"/>
              </a:tblGrid>
              <a:tr h="43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Step 4</a:t>
                      </a:r>
                      <a:r>
                        <a:rPr lang="es-ES"/>
                        <a:t> </a:t>
                      </a:r>
                      <a:r>
                        <a:rPr lang="es-ES">
                          <a:solidFill>
                            <a:schemeClr val="dk1"/>
                          </a:solidFill>
                        </a:rPr>
                        <a:t>– </a:t>
                      </a:r>
                      <a:r>
                        <a:rPr b="1" lang="es-ES">
                          <a:solidFill>
                            <a:srgbClr val="FF0000"/>
                          </a:solidFill>
                        </a:rPr>
                        <a:t>Downscaling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21382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Predictors are standardized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Dimension reduction (</a:t>
                      </a:r>
                      <a:r>
                        <a:rPr b="1" i="1" lang="es-ES">
                          <a:solidFill>
                            <a:schemeClr val="dk1"/>
                          </a:solidFill>
                        </a:rPr>
                        <a:t>PCA</a:t>
                      </a:r>
                      <a:r>
                        <a:rPr i="1" lang="es-ES">
                          <a:solidFill>
                            <a:schemeClr val="dk1"/>
                          </a:solidFill>
                        </a:rPr>
                        <a:t> or </a:t>
                      </a:r>
                      <a:r>
                        <a:rPr b="1" i="1" lang="es-ES">
                          <a:solidFill>
                            <a:schemeClr val="dk1"/>
                          </a:solidFill>
                        </a:rPr>
                        <a:t>EOF</a:t>
                      </a:r>
                      <a:r>
                        <a:rPr i="1" lang="es-ES">
                          <a:solidFill>
                            <a:schemeClr val="dk1"/>
                          </a:solidFill>
                        </a:rPr>
                        <a:t>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Downscaling is performed for </a:t>
                      </a:r>
                      <a:r>
                        <a:rPr b="1" i="1" lang="es-ES">
                          <a:solidFill>
                            <a:schemeClr val="dk1"/>
                          </a:solidFill>
                        </a:rPr>
                        <a:t>each year</a:t>
                      </a:r>
                      <a:r>
                        <a:rPr i="1" lang="es-ES">
                          <a:solidFill>
                            <a:schemeClr val="dk1"/>
                          </a:solidFill>
                        </a:rPr>
                        <a:t> and the </a:t>
                      </a:r>
                      <a:r>
                        <a:rPr b="1" i="1" lang="es-ES">
                          <a:solidFill>
                            <a:schemeClr val="dk1"/>
                          </a:solidFill>
                        </a:rPr>
                        <a:t>remaining years </a:t>
                      </a:r>
                      <a:r>
                        <a:rPr i="1" lang="es-ES">
                          <a:solidFill>
                            <a:schemeClr val="dk1"/>
                          </a:solidFill>
                        </a:rPr>
                        <a:t>(to calculate category limits)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mclapply -&gt; ensemble members run in parallel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64" name="Google Shape;164;g36610e0ff71_2_23"/>
          <p:cNvCxnSpPr/>
          <p:nvPr/>
        </p:nvCxnSpPr>
        <p:spPr>
          <a:xfrm flipH="1" rot="10800000">
            <a:off x="8731111" y="1927989"/>
            <a:ext cx="559200" cy="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5" name="Google Shape;165;g36610e0ff71_2_23"/>
          <p:cNvCxnSpPr/>
          <p:nvPr/>
        </p:nvCxnSpPr>
        <p:spPr>
          <a:xfrm flipH="1">
            <a:off x="8852282" y="3672335"/>
            <a:ext cx="428700" cy="38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66" name="Google Shape;166;g36610e0ff71_2_23"/>
          <p:cNvGraphicFramePr/>
          <p:nvPr/>
        </p:nvGraphicFramePr>
        <p:xfrm>
          <a:off x="6197249" y="41077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{F04F5E83-2E01-4D01-ABBE-0CB11150747C}</a:tableStyleId>
              </a:tblPr>
              <a:tblGrid>
                <a:gridCol w="2574975"/>
              </a:tblGrid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Step 5</a:t>
                      </a:r>
                      <a:r>
                        <a:rPr lang="es-ES"/>
                        <a:t> – </a:t>
                      </a:r>
                      <a:r>
                        <a:rPr b="1" lang="es-ES">
                          <a:solidFill>
                            <a:srgbClr val="FF0000"/>
                          </a:solidFill>
                        </a:rPr>
                        <a:t>Format Conversion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40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s-ES">
                          <a:solidFill>
                            <a:schemeClr val="dk1"/>
                          </a:solidFill>
                        </a:rPr>
                        <a:t>s2dv_cube </a:t>
                      </a:r>
                      <a:r>
                        <a:rPr i="1" lang="es-ES">
                          <a:solidFill>
                            <a:schemeClr val="dk1"/>
                          </a:solidFill>
                        </a:rPr>
                        <a:t>&lt;- </a:t>
                      </a:r>
                      <a:r>
                        <a:rPr i="1" lang="es-ES">
                          <a:solidFill>
                            <a:schemeClr val="dk1"/>
                          </a:solidFill>
                        </a:rPr>
                        <a:t>downscaleR </a:t>
                      </a:r>
                      <a:endParaRPr b="1"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67" name="Google Shape;167;g36610e0ff71_2_23"/>
          <p:cNvCxnSpPr/>
          <p:nvPr/>
        </p:nvCxnSpPr>
        <p:spPr>
          <a:xfrm flipH="1">
            <a:off x="5545267" y="4506985"/>
            <a:ext cx="584400" cy="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68" name="Google Shape;168;g36610e0ff71_2_23"/>
          <p:cNvGraphicFramePr/>
          <p:nvPr/>
        </p:nvGraphicFramePr>
        <p:xfrm>
          <a:off x="3133017" y="3961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{F04F5E83-2E01-4D01-ABBE-0CB11150747C}</a:tableStyleId>
              </a:tblPr>
              <a:tblGrid>
                <a:gridCol w="2354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Step 6</a:t>
                      </a:r>
                      <a:r>
                        <a:rPr lang="es-ES"/>
                        <a:t> – </a:t>
                      </a:r>
                      <a:r>
                        <a:rPr b="1" lang="es-ES">
                          <a:solidFill>
                            <a:srgbClr val="FF0000"/>
                          </a:solidFill>
                        </a:rPr>
                        <a:t>Category Limits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Category limits are calculated for each year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69" name="Google Shape;169;g36610e0ff71_2_23"/>
          <p:cNvCxnSpPr/>
          <p:nvPr/>
        </p:nvCxnSpPr>
        <p:spPr>
          <a:xfrm flipH="1">
            <a:off x="2489878" y="4506985"/>
            <a:ext cx="584400" cy="3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70" name="Google Shape;170;g36610e0ff71_2_23"/>
          <p:cNvGraphicFramePr/>
          <p:nvPr/>
        </p:nvGraphicFramePr>
        <p:xfrm>
          <a:off x="68809" y="3961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{F04F5E83-2E01-4D01-ABBE-0CB11150747C}</a:tableStyleId>
              </a:tblPr>
              <a:tblGrid>
                <a:gridCol w="2354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/>
                        <a:t>Step 7</a:t>
                      </a:r>
                      <a:r>
                        <a:rPr lang="es-ES"/>
                        <a:t> – </a:t>
                      </a:r>
                      <a:r>
                        <a:rPr lang="es-ES"/>
                        <a:t>Probabilities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Probabilities are computed using category limits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g36611672e8d_0_17"/>
          <p:cNvGraphicFramePr/>
          <p:nvPr/>
        </p:nvGraphicFramePr>
        <p:xfrm>
          <a:off x="3203242" y="28194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{F04F5E83-2E01-4D01-ABBE-0CB11150747C}</a:tableStyleId>
              </a:tblPr>
              <a:tblGrid>
                <a:gridCol w="5785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Parallelization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Multi-noding → each lead time and month run on separate nodes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s-ES">
                          <a:solidFill>
                            <a:schemeClr val="dk1"/>
                          </a:solidFill>
                        </a:rPr>
                        <a:t>Multi-core → ensemble members run in parallel</a:t>
                      </a:r>
                      <a:endParaRPr i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g36611672e8d_0_17"/>
          <p:cNvSpPr txBox="1"/>
          <p:nvPr>
            <p:ph idx="1" type="subTitle"/>
          </p:nvPr>
        </p:nvSpPr>
        <p:spPr>
          <a:xfrm>
            <a:off x="490193" y="8"/>
            <a:ext cx="11360700" cy="105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124484"/>
                </a:solidFill>
              </a:rPr>
              <a:t>Downscaling_analogs.R</a:t>
            </a:r>
            <a:endParaRPr b="1">
              <a:solidFill>
                <a:srgbClr val="12448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8367025d16_0_1" title="Screenshot from 2025-09-30 11-11-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238" y="152400"/>
            <a:ext cx="726753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611672e8d_0_28"/>
          <p:cNvSpPr txBox="1"/>
          <p:nvPr/>
        </p:nvSpPr>
        <p:spPr>
          <a:xfrm>
            <a:off x="1051467" y="899975"/>
            <a:ext cx="10749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Predictors: 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"ua300", "ua500", "ua850", "g500", "g850", "hur500", "hur850", "psl"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Predictand: 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"prlr"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Mediterranean (26° N – 46° N &amp; 6° W – 30° E)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Resolution: 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100 km to 5 km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6611672e8d_0_28"/>
          <p:cNvSpPr txBox="1"/>
          <p:nvPr>
            <p:ph idx="1" type="subTitle"/>
          </p:nvPr>
        </p:nvSpPr>
        <p:spPr>
          <a:xfrm>
            <a:off x="490193" y="8"/>
            <a:ext cx="11360700" cy="105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124484"/>
                </a:solidFill>
              </a:rPr>
              <a:t>Downscaling of ECMWF-SEAS5v1 over Mediterranean</a:t>
            </a:r>
            <a:endParaRPr b="1">
              <a:solidFill>
                <a:srgbClr val="124484"/>
              </a:solidFill>
            </a:endParaRPr>
          </a:p>
        </p:txBody>
      </p:sp>
      <p:pic>
        <p:nvPicPr>
          <p:cNvPr id="191" name="Google Shape;191;g36611672e8d_0_28" title="Screenshot from 2025-09-17 17-48-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614" y="2907318"/>
            <a:ext cx="68199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g36611672e8d_0_28"/>
          <p:cNvCxnSpPr/>
          <p:nvPr/>
        </p:nvCxnSpPr>
        <p:spPr>
          <a:xfrm>
            <a:off x="6107565" y="3909917"/>
            <a:ext cx="0" cy="65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93" name="Google Shape;193;g36611672e8d_0_28" title="Screenshot from 2025-09-18 10-48-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2388" y="4640374"/>
            <a:ext cx="681037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3807be38bb0_0_6" title="Screenshot from 2025-09-18 10-51-0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816524"/>
            <a:ext cx="716280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3807be38bb0_0_6"/>
          <p:cNvSpPr txBox="1"/>
          <p:nvPr>
            <p:ph idx="1" type="subTitle"/>
          </p:nvPr>
        </p:nvSpPr>
        <p:spPr>
          <a:xfrm>
            <a:off x="490193" y="8"/>
            <a:ext cx="11360700" cy="105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124484"/>
                </a:solidFill>
              </a:rPr>
              <a:t>Downscaling of ECMWF-SEAS5v1 over Mediterranean</a:t>
            </a:r>
            <a:endParaRPr b="1">
              <a:solidFill>
                <a:srgbClr val="124484"/>
              </a:solidFill>
            </a:endParaRPr>
          </a:p>
        </p:txBody>
      </p:sp>
      <p:sp>
        <p:nvSpPr>
          <p:cNvPr id="201" name="Google Shape;201;g3807be38bb0_0_6"/>
          <p:cNvSpPr txBox="1"/>
          <p:nvPr>
            <p:ph idx="1" type="subTitle"/>
          </p:nvPr>
        </p:nvSpPr>
        <p:spPr>
          <a:xfrm>
            <a:off x="415643" y="1759633"/>
            <a:ext cx="11360700" cy="1056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1067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124484"/>
                </a:solidFill>
              </a:rPr>
              <a:t>Output:</a:t>
            </a:r>
            <a:endParaRPr b="1" sz="3000">
              <a:solidFill>
                <a:srgbClr val="12448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36611672e8d_0_41" title="Screenshot from 2025-09-17 17-06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97" y="140574"/>
            <a:ext cx="11799200" cy="28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6611672e8d_0_41"/>
          <p:cNvSpPr txBox="1"/>
          <p:nvPr/>
        </p:nvSpPr>
        <p:spPr>
          <a:xfrm>
            <a:off x="765292" y="3157750"/>
            <a:ext cx="10749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amd (1TB per node)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cpus-per-task = 16 =&gt; 9 hours 17 minutes &amp; max ram used = ~650 GB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cpus-per-task = 20 =&gt; 8 hours 41 minutes &amp; max ram used = ~760 GB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cpus-per-task = 24 =&gt; it fails because max ram used &gt; the allocated memory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ctr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/>
              <a:t>03.03.2025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07be38bb0_0_15"/>
          <p:cNvSpPr txBox="1"/>
          <p:nvPr/>
        </p:nvSpPr>
        <p:spPr>
          <a:xfrm>
            <a:off x="1077400" y="943750"/>
            <a:ext cx="99153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works: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sunset function now, but input and output formats and working mechanism are totally compatible with sunset modules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only for seasonal for now. After having everything in sunset, subseasonal feature can be added.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 of knowledge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/>
          <p:nvPr/>
        </p:nvSpPr>
        <p:spPr>
          <a:xfrm>
            <a:off x="4978350" y="81575"/>
            <a:ext cx="2235300" cy="9540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Downscaling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55;p3"/>
          <p:cNvCxnSpPr/>
          <p:nvPr/>
        </p:nvCxnSpPr>
        <p:spPr>
          <a:xfrm flipH="1">
            <a:off x="2844150" y="554975"/>
            <a:ext cx="2141700" cy="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3"/>
          <p:cNvSpPr/>
          <p:nvPr/>
        </p:nvSpPr>
        <p:spPr>
          <a:xfrm>
            <a:off x="8524200" y="1167275"/>
            <a:ext cx="1651800" cy="7506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tools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2016000" y="1167275"/>
            <a:ext cx="1651800" cy="7506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Scientific Research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3"/>
          <p:cNvCxnSpPr/>
          <p:nvPr/>
        </p:nvCxnSpPr>
        <p:spPr>
          <a:xfrm>
            <a:off x="2840650" y="560875"/>
            <a:ext cx="3600" cy="60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" name="Google Shape;59;p3"/>
          <p:cNvCxnSpPr/>
          <p:nvPr/>
        </p:nvCxnSpPr>
        <p:spPr>
          <a:xfrm>
            <a:off x="9345475" y="548550"/>
            <a:ext cx="6900" cy="61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" name="Google Shape;60;p3"/>
          <p:cNvCxnSpPr/>
          <p:nvPr/>
        </p:nvCxnSpPr>
        <p:spPr>
          <a:xfrm flipH="1">
            <a:off x="7213775" y="556050"/>
            <a:ext cx="2134200" cy="6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3"/>
          <p:cNvCxnSpPr/>
          <p:nvPr/>
        </p:nvCxnSpPr>
        <p:spPr>
          <a:xfrm flipH="1">
            <a:off x="1106400" y="1542425"/>
            <a:ext cx="909600" cy="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3"/>
          <p:cNvCxnSpPr/>
          <p:nvPr/>
        </p:nvCxnSpPr>
        <p:spPr>
          <a:xfrm flipH="1">
            <a:off x="3667800" y="1542425"/>
            <a:ext cx="909600" cy="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3"/>
          <p:cNvCxnSpPr/>
          <p:nvPr/>
        </p:nvCxnSpPr>
        <p:spPr>
          <a:xfrm rot="10800000">
            <a:off x="7668000" y="1539425"/>
            <a:ext cx="856200" cy="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3"/>
          <p:cNvCxnSpPr/>
          <p:nvPr/>
        </p:nvCxnSpPr>
        <p:spPr>
          <a:xfrm rot="10800000">
            <a:off x="10175925" y="1542700"/>
            <a:ext cx="848400" cy="7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3"/>
          <p:cNvCxnSpPr/>
          <p:nvPr/>
        </p:nvCxnSpPr>
        <p:spPr>
          <a:xfrm>
            <a:off x="1106407" y="1542430"/>
            <a:ext cx="4500" cy="48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" name="Google Shape;66;p3"/>
          <p:cNvCxnSpPr/>
          <p:nvPr/>
        </p:nvCxnSpPr>
        <p:spPr>
          <a:xfrm>
            <a:off x="4572907" y="1542430"/>
            <a:ext cx="4500" cy="48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" name="Google Shape;67;p3"/>
          <p:cNvCxnSpPr/>
          <p:nvPr/>
        </p:nvCxnSpPr>
        <p:spPr>
          <a:xfrm>
            <a:off x="7676932" y="1531605"/>
            <a:ext cx="4500" cy="48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" name="Google Shape;68;p3"/>
          <p:cNvCxnSpPr/>
          <p:nvPr/>
        </p:nvCxnSpPr>
        <p:spPr>
          <a:xfrm>
            <a:off x="11018782" y="1542430"/>
            <a:ext cx="4500" cy="48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" name="Google Shape;69;p3"/>
          <p:cNvSpPr/>
          <p:nvPr/>
        </p:nvSpPr>
        <p:spPr>
          <a:xfrm>
            <a:off x="417750" y="2026325"/>
            <a:ext cx="1381800" cy="609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Predictors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3884250" y="2026325"/>
            <a:ext cx="1385700" cy="609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6921900" y="2026325"/>
            <a:ext cx="1494900" cy="609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CSDownscale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10283475" y="2026325"/>
            <a:ext cx="1475100" cy="609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SUNSET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37800" y="2636225"/>
            <a:ext cx="2141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Considerable amount of  research and pre-analysis is needed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504300" y="2636225"/>
            <a:ext cx="28605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Neural Networks (</a:t>
            </a:r>
            <a:r>
              <a:rPr b="1" i="0" lang="es-E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traditional </a:t>
            </a: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s-E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600" u="none" cap="none" strike="noStrike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emulators*</a:t>
            </a: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Traditional methods (</a:t>
            </a:r>
            <a:r>
              <a:rPr b="1" i="0" lang="es-E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Basic relationships</a:t>
            </a: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as </a:t>
            </a:r>
            <a:r>
              <a:rPr b="1" i="0" lang="es-E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benchmark</a:t>
            </a: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constructed analogs)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6432775" y="2647050"/>
            <a:ext cx="26088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at MOS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Forecast downscaling improvement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suitable to use with predictors (except for specific cases)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2744850" y="4660200"/>
            <a:ext cx="3997200" cy="2197800"/>
          </a:xfrm>
          <a:prstGeom prst="ellipse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Details: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Detrending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b="0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Principle component analysis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9583200" y="2636225"/>
            <a:ext cx="26088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of the workflows with </a:t>
            </a:r>
            <a:r>
              <a:rPr b="1" i="0" lang="es-E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CSDownscale</a:t>
            </a: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s-E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other R packages</a:t>
            </a:r>
            <a:r>
              <a:rPr b="0" i="0" lang="es-E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3"/>
          <p:cNvCxnSpPr>
            <a:stCxn id="54" idx="2"/>
            <a:endCxn id="79" idx="0"/>
          </p:cNvCxnSpPr>
          <p:nvPr/>
        </p:nvCxnSpPr>
        <p:spPr>
          <a:xfrm>
            <a:off x="6096000" y="1035575"/>
            <a:ext cx="0" cy="22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9" name="Google Shape;79;p3"/>
          <p:cNvSpPr/>
          <p:nvPr/>
        </p:nvSpPr>
        <p:spPr>
          <a:xfrm>
            <a:off x="5270100" y="1264900"/>
            <a:ext cx="1651800" cy="7506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diagram of machine learning&#10;&#10;Description automatically generated" id="80" name="Google Shape;80;p3"/>
          <p:cNvPicPr preferRelativeResize="0"/>
          <p:nvPr/>
        </p:nvPicPr>
        <p:blipFill rotWithShape="1">
          <a:blip r:embed="rId3">
            <a:alphaModFix/>
          </a:blip>
          <a:srcRect b="28172" l="0" r="0" t="19665"/>
          <a:stretch/>
        </p:blipFill>
        <p:spPr>
          <a:xfrm>
            <a:off x="7515287" y="2010088"/>
            <a:ext cx="3667279" cy="425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type="ctr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/>
              <a:t>04.04.2025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/>
        </p:nvSpPr>
        <p:spPr>
          <a:xfrm>
            <a:off x="1568850" y="1136900"/>
            <a:ext cx="94152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Predictors: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1-)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</a:t>
            </a:r>
            <a:endParaRPr b="1" i="0" sz="24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2-)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s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Local_4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es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at the four closest grids</a:t>
            </a:r>
            <a:endParaRPr b="1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3-)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s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Local_4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ta850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g850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psl 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es-ES" sz="24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at the four closest grids</a:t>
            </a:r>
            <a:endParaRPr b="1" i="0" sz="2400" u="none" cap="none" strike="noStrik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4-)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ta850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g850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psl</a:t>
            </a:r>
            <a:endParaRPr b="1" i="0" sz="24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5-)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s-E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WR_EOF4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b="1" i="0" lang="es-ES" sz="24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ES" sz="240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weather regimes</a:t>
            </a:r>
            <a:endParaRPr b="1" i="0" sz="240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6-)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ta850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g850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s-ES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psl</a:t>
            </a:r>
            <a:endParaRPr b="1" i="0" sz="24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1568850" y="582800"/>
            <a:ext cx="774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Predictand: tas</a:t>
            </a:r>
            <a:endParaRPr b="1" i="0" sz="24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503425" y="3399550"/>
            <a:ext cx="4586100" cy="44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1503425" y="4511000"/>
            <a:ext cx="4586100" cy="44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 title="Boxplot_analogs_pca_tas_BSS10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9250" y="152400"/>
            <a:ext cx="81935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7" title="Boxplot_analogs_pca_tas_BSS90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9250" y="152400"/>
            <a:ext cx="81935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8" title="Boxplot_analogs_pca_tas_RP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9250" y="152400"/>
            <a:ext cx="81935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/>
        </p:nvSpPr>
        <p:spPr>
          <a:xfrm>
            <a:off x="0" y="2482350"/>
            <a:ext cx="1219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http://bscesshiny.bsc.es:3838/es/eduzenli_wineyard_dwn/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 name: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Aspect-Codorniu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Password: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climateservices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