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4"/>
  </p:notesMasterIdLst>
  <p:handoutMasterIdLst>
    <p:handoutMasterId r:id="rId15"/>
  </p:handoutMasterIdLst>
  <p:sldIdLst>
    <p:sldId id="256" r:id="rId2"/>
    <p:sldId id="258" r:id="rId3"/>
    <p:sldId id="270" r:id="rId4"/>
    <p:sldId id="273" r:id="rId5"/>
    <p:sldId id="274" r:id="rId6"/>
    <p:sldId id="279" r:id="rId7"/>
    <p:sldId id="276" r:id="rId8"/>
    <p:sldId id="277" r:id="rId9"/>
    <p:sldId id="278" r:id="rId10"/>
    <p:sldId id="271" r:id="rId11"/>
    <p:sldId id="272"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1" initials="u" lastIdx="2" clrIdx="0">
    <p:extLst>
      <p:ext uri="{19B8F6BF-5375-455C-9EA6-DF929625EA0E}">
        <p15:presenceInfo xmlns:p15="http://schemas.microsoft.com/office/powerpoint/2012/main" userId="user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D7E7F5"/>
    <a:srgbClr val="D4E5F4"/>
    <a:srgbClr val="EAEDF2"/>
    <a:srgbClr val="1E2B33"/>
    <a:srgbClr val="6BA072"/>
    <a:srgbClr val="8FAADC"/>
    <a:srgbClr val="31681E"/>
    <a:srgbClr val="477A2E"/>
    <a:srgbClr val="58A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46623" autoAdjust="0"/>
  </p:normalViewPr>
  <p:slideViewPr>
    <p:cSldViewPr snapToGrid="0">
      <p:cViewPr varScale="1">
        <p:scale>
          <a:sx n="74" d="100"/>
          <a:sy n="74" d="100"/>
        </p:scale>
        <p:origin x="72" y="424"/>
      </p:cViewPr>
      <p:guideLst>
        <p:guide orient="horz" pos="2115"/>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EED872-E939-46AE-A581-BA92A953253A}" type="datetimeFigureOut">
              <a:rPr lang="es-ES_tradnl" smtClean="0"/>
              <a:t>14/12/2017</a:t>
            </a:fld>
            <a:endParaRPr lang="es-ES_tradn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699DBD-F3AF-4AE2-9219-01B173B4358E}" type="slidenum">
              <a:rPr lang="es-ES_tradnl" smtClean="0"/>
              <a:t>‹Nº›</a:t>
            </a:fld>
            <a:endParaRPr lang="es-ES_tradnl"/>
          </a:p>
        </p:txBody>
      </p:sp>
    </p:spTree>
    <p:extLst>
      <p:ext uri="{BB962C8B-B14F-4D97-AF65-F5344CB8AC3E}">
        <p14:creationId xmlns:p14="http://schemas.microsoft.com/office/powerpoint/2010/main" val="38425875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0A98B-92B9-4661-8148-70A28B87BFA7}" type="datetimeFigureOut">
              <a:rPr lang="es-ES" smtClean="0"/>
              <a:t>14/12/2017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0EC59-92A8-49D9-A266-1F666DA847F6}" type="slidenum">
              <a:rPr lang="es-ES" smtClean="0"/>
              <a:t>‹Nº›</a:t>
            </a:fld>
            <a:endParaRPr lang="es-ES"/>
          </a:p>
        </p:txBody>
      </p:sp>
    </p:spTree>
    <p:extLst>
      <p:ext uri="{BB962C8B-B14F-4D97-AF65-F5344CB8AC3E}">
        <p14:creationId xmlns:p14="http://schemas.microsoft.com/office/powerpoint/2010/main" val="30498262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(25seg)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Hello. I am </a:t>
            </a:r>
            <a:r>
              <a:rPr lang="en-US" sz="1200" b="0" i="0" u="none" strike="noStrike" kern="1200" dirty="0" err="1" smtClean="0">
                <a:solidFill>
                  <a:schemeClr val="tx1"/>
                </a:solidFill>
                <a:effectLst/>
                <a:latin typeface="+mn-lt"/>
                <a:ea typeface="+mn-ea"/>
                <a:cs typeface="+mn-cs"/>
              </a:rPr>
              <a:t>Nicolau</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Manubens</a:t>
            </a:r>
            <a:r>
              <a:rPr lang="en-US" sz="1200" b="0" i="0" u="none" strike="noStrike" kern="1200" dirty="0" smtClean="0">
                <a:solidFill>
                  <a:schemeClr val="tx1"/>
                </a:solidFill>
                <a:effectLst/>
                <a:latin typeface="+mn-lt"/>
                <a:ea typeface="+mn-ea"/>
                <a:cs typeface="+mn-cs"/>
              </a:rPr>
              <a:t>, from the Barcelona Supercomputing Center.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I am going to talk about the quality control and </a:t>
            </a:r>
            <a:r>
              <a:rPr lang="en-US" sz="1200" b="0" i="0" u="none" strike="noStrike" kern="1200" smtClean="0">
                <a:solidFill>
                  <a:schemeClr val="tx1"/>
                </a:solidFill>
                <a:effectLst/>
                <a:latin typeface="+mn-lt"/>
                <a:ea typeface="+mn-ea"/>
                <a:cs typeface="+mn-cs"/>
              </a:rPr>
              <a:t>provenance approaches  </a:t>
            </a:r>
            <a:r>
              <a:rPr lang="en-US" sz="1200" b="0" i="0" u="none" strike="noStrike" kern="1200" dirty="0" smtClean="0">
                <a:solidFill>
                  <a:schemeClr val="tx1"/>
                </a:solidFill>
                <a:effectLst/>
                <a:latin typeface="+mn-lt"/>
                <a:ea typeface="+mn-ea"/>
                <a:cs typeface="+mn-cs"/>
              </a:rPr>
              <a:t>in a European-funded project, from a producer perspective</a:t>
            </a:r>
            <a:r>
              <a:rPr lang="en-US" sz="1200" b="0" i="0" u="none" strike="noStrike" kern="1200" baseline="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I am a computer scientist and I am</a:t>
            </a:r>
            <a:r>
              <a:rPr lang="en-US" sz="1200" b="0" i="0" u="none" strike="noStrike" kern="1200" baseline="0" dirty="0" smtClean="0">
                <a:solidFill>
                  <a:schemeClr val="tx1"/>
                </a:solidFill>
                <a:effectLst/>
                <a:latin typeface="+mn-lt"/>
                <a:ea typeface="+mn-ea"/>
                <a:cs typeface="+mn-cs"/>
              </a:rPr>
              <a:t> not the main author of this work, I </a:t>
            </a:r>
            <a:r>
              <a:rPr lang="en-US" sz="1200" b="0" i="0" u="none" strike="noStrike" kern="1200" dirty="0" smtClean="0">
                <a:solidFill>
                  <a:schemeClr val="tx1"/>
                </a:solidFill>
                <a:effectLst/>
                <a:latin typeface="+mn-lt"/>
                <a:ea typeface="+mn-ea"/>
                <a:cs typeface="+mn-cs"/>
              </a:rPr>
              <a:t>will</a:t>
            </a:r>
            <a:r>
              <a:rPr lang="en-US" sz="1200" b="0" i="0" u="none" strike="noStrike" kern="1200" baseline="0" dirty="0" smtClean="0">
                <a:solidFill>
                  <a:schemeClr val="tx1"/>
                </a:solidFill>
                <a:effectLst/>
                <a:latin typeface="+mn-lt"/>
                <a:ea typeface="+mn-ea"/>
                <a:cs typeface="+mn-cs"/>
              </a:rPr>
              <a:t> rather present the work done in behalf of the whole team.</a:t>
            </a:r>
            <a:r>
              <a:rPr lang="en-US" sz="1200" b="0" i="0" u="none" strike="noStrike" kern="1200" dirty="0" smtClean="0">
                <a:solidFill>
                  <a:schemeClr val="tx1"/>
                </a:solidFill>
                <a:effectLst/>
                <a:latin typeface="+mn-lt"/>
                <a:ea typeface="+mn-ea"/>
                <a:cs typeface="+mn-cs"/>
              </a:rPr>
              <a:t>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Let me start by introducing the </a:t>
            </a:r>
            <a:r>
              <a:rPr lang="en-US" sz="1200" b="0" i="0" u="none" strike="noStrike" kern="1200" dirty="0" smtClean="0">
                <a:solidFill>
                  <a:schemeClr val="tx1"/>
                </a:solidFill>
                <a:effectLst/>
                <a:latin typeface="+mn-lt"/>
                <a:ea typeface="+mn-ea"/>
                <a:cs typeface="+mn-cs"/>
              </a:rPr>
              <a:t>Copernicus </a:t>
            </a:r>
            <a:r>
              <a:rPr lang="en-US" sz="1200" b="0" i="0" u="none" strike="noStrike" kern="1200" dirty="0" err="1" smtClean="0">
                <a:solidFill>
                  <a:schemeClr val="tx1"/>
                </a:solidFill>
                <a:effectLst/>
                <a:latin typeface="+mn-lt"/>
                <a:ea typeface="+mn-ea"/>
                <a:cs typeface="+mn-cs"/>
              </a:rPr>
              <a:t>programme</a:t>
            </a:r>
            <a:r>
              <a:rPr lang="es" dirty="0" smtClean="0">
                <a:solidFill>
                  <a:schemeClr val="dk1"/>
                </a:solidFill>
              </a:rPr>
              <a:t>.</a:t>
            </a:r>
            <a:endParaRPr lang="es-ES_tradnl" dirty="0"/>
          </a:p>
        </p:txBody>
      </p:sp>
    </p:spTree>
    <p:extLst>
      <p:ext uri="{BB962C8B-B14F-4D97-AF65-F5344CB8AC3E}">
        <p14:creationId xmlns:p14="http://schemas.microsoft.com/office/powerpoint/2010/main" val="3886607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spcBef>
                <a:spcPts val="0"/>
              </a:spcBef>
              <a:buNone/>
            </a:pPr>
            <a:r>
              <a:rPr lang="en-US" dirty="0" smtClean="0">
                <a:solidFill>
                  <a:schemeClr val="dk1"/>
                </a:solidFill>
              </a:rPr>
              <a:t>(1min 00seg) </a:t>
            </a:r>
          </a:p>
          <a:p>
            <a:pPr marL="0" lvl="0" indent="0">
              <a:spcBef>
                <a:spcPts val="0"/>
              </a:spcBef>
              <a:buNone/>
            </a:pPr>
            <a:endParaRPr lang="en-US" dirty="0" smtClean="0">
              <a:solidFill>
                <a:schemeClr val="dk1"/>
              </a:solidFill>
            </a:endParaRPr>
          </a:p>
          <a:p>
            <a:pPr marL="0" lvl="0" indent="0">
              <a:spcBef>
                <a:spcPts val="0"/>
              </a:spcBef>
              <a:buNone/>
            </a:pPr>
            <a:r>
              <a:rPr lang="en-US" dirty="0" smtClean="0">
                <a:solidFill>
                  <a:schemeClr val="dk1"/>
                </a:solidFill>
              </a:rPr>
              <a:t>The last piece of the metadata and provenance strategy consists in developing a proof-of-concept software prototype that demonstrates the viability of the designed mechanism.</a:t>
            </a:r>
          </a:p>
          <a:p>
            <a:pPr marL="0" lvl="0" indent="0">
              <a:spcBef>
                <a:spcPts val="0"/>
              </a:spcBef>
              <a:buNone/>
            </a:pPr>
            <a:endParaRPr lang="en-US" dirty="0" smtClean="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dk1"/>
                </a:solidFill>
              </a:rPr>
              <a:t>On the overhead you can see a module diagram of the prototype. It is quite complex. The important thing is that it shows how existing open-source R packages have been considered. They are </a:t>
            </a:r>
            <a:r>
              <a:rPr lang="en-US" dirty="0" err="1" smtClean="0">
                <a:solidFill>
                  <a:schemeClr val="dk1"/>
                </a:solidFill>
              </a:rPr>
              <a:t>coloured</a:t>
            </a:r>
            <a:r>
              <a:rPr lang="en-US" dirty="0" smtClean="0">
                <a:solidFill>
                  <a:schemeClr val="dk1"/>
                </a:solidFill>
              </a:rPr>
              <a:t> in green and highlighted with a red box. These packages are being extended with an implementation of </a:t>
            </a:r>
            <a:r>
              <a:rPr lang="en-US" dirty="0" err="1" smtClean="0">
                <a:solidFill>
                  <a:schemeClr val="dk1"/>
                </a:solidFill>
              </a:rPr>
              <a:t>Metaclip</a:t>
            </a:r>
            <a:r>
              <a:rPr lang="en-US" dirty="0" smtClean="0">
                <a:solidFill>
                  <a:schemeClr val="dk1"/>
                </a:solidFill>
              </a:rPr>
              <a:t>.</a:t>
            </a:r>
            <a:br>
              <a:rPr lang="en-US" dirty="0" smtClean="0">
                <a:solidFill>
                  <a:schemeClr val="dk1"/>
                </a:solidFill>
              </a:rPr>
            </a:br>
            <a:r>
              <a:rPr lang="en-US" dirty="0" smtClean="0">
                <a:solidFill>
                  <a:schemeClr val="dk1"/>
                </a:solidFill>
              </a:rPr>
              <a:t/>
            </a:r>
            <a:br>
              <a:rPr lang="en-US" dirty="0" smtClean="0">
                <a:solidFill>
                  <a:schemeClr val="dk1"/>
                </a:solidFill>
              </a:rPr>
            </a:br>
            <a:r>
              <a:rPr lang="es" dirty="0" smtClean="0">
                <a:solidFill>
                  <a:schemeClr val="dk1"/>
                </a:solidFill>
              </a:rPr>
              <a:t>Not all of the other surrounding software modules in the diagram will be publicly available, but these will not be required to generate the EQC products with attached provenance.</a:t>
            </a:r>
            <a:br>
              <a:rPr lang="es" dirty="0" smtClean="0">
                <a:solidFill>
                  <a:schemeClr val="dk1"/>
                </a:solidFill>
              </a:rPr>
            </a:br>
            <a:r>
              <a:rPr lang="es" dirty="0" smtClean="0">
                <a:solidFill>
                  <a:schemeClr val="dk1"/>
                </a:solidFill>
              </a:rPr>
              <a:t/>
            </a:r>
            <a:br>
              <a:rPr lang="es" dirty="0" smtClean="0">
                <a:solidFill>
                  <a:schemeClr val="dk1"/>
                </a:solidFill>
              </a:rPr>
            </a:br>
            <a:r>
              <a:rPr lang="es" dirty="0" smtClean="0">
                <a:solidFill>
                  <a:schemeClr val="dk1"/>
                </a:solidFill>
              </a:rPr>
              <a:t>Additionally, the prototype will also try to perform as well as possible by exploiting multicore and cluster resources,</a:t>
            </a:r>
            <a:r>
              <a:rPr lang="es" baseline="0" dirty="0" smtClean="0">
                <a:solidFill>
                  <a:schemeClr val="dk1"/>
                </a:solidFill>
              </a:rPr>
              <a:t> using a distributed multidimensional cube approach</a:t>
            </a:r>
            <a:r>
              <a:rPr lang="es" dirty="0" smtClean="0">
                <a:solidFill>
                  <a:schemeClr val="dk1"/>
                </a:solidFill>
              </a:rPr>
              <a:t>.</a:t>
            </a:r>
          </a:p>
        </p:txBody>
      </p:sp>
    </p:spTree>
    <p:extLst>
      <p:ext uri="{BB962C8B-B14F-4D97-AF65-F5344CB8AC3E}">
        <p14:creationId xmlns:p14="http://schemas.microsoft.com/office/powerpoint/2010/main" val="3833879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spcBef>
                <a:spcPts val="0"/>
              </a:spcBef>
              <a:buNone/>
            </a:pPr>
            <a:r>
              <a:rPr lang="es" dirty="0" smtClean="0"/>
              <a:t>(10seg)</a:t>
            </a:r>
          </a:p>
          <a:p>
            <a:pPr marL="0" lvl="0" indent="0">
              <a:spcBef>
                <a:spcPts val="0"/>
              </a:spcBef>
              <a:buNone/>
            </a:pPr>
            <a:endParaRPr lang="es" dirty="0" smtClean="0"/>
          </a:p>
          <a:p>
            <a:pPr marL="0" lvl="0" indent="0">
              <a:spcBef>
                <a:spcPts val="0"/>
              </a:spcBef>
              <a:buNone/>
            </a:pPr>
            <a:r>
              <a:rPr lang="es" dirty="0" smtClean="0"/>
              <a:t>This is all, I will leave</a:t>
            </a:r>
            <a:r>
              <a:rPr lang="es" baseline="0" dirty="0" smtClean="0"/>
              <a:t> here the highlights, please ask if you have questions.</a:t>
            </a:r>
            <a:r>
              <a:rPr lang="es" dirty="0" smtClean="0">
                <a:solidFill>
                  <a:schemeClr val="dk1"/>
                </a:solidFill>
              </a:rPr>
              <a:t/>
            </a:r>
            <a:br>
              <a:rPr lang="es" dirty="0" smtClean="0">
                <a:solidFill>
                  <a:schemeClr val="dk1"/>
                </a:solidFill>
              </a:rPr>
            </a:br>
            <a:r>
              <a:rPr lang="es" dirty="0" smtClean="0">
                <a:solidFill>
                  <a:schemeClr val="dk1"/>
                </a:solidFill>
              </a:rPr>
              <a:t/>
            </a:r>
            <a:br>
              <a:rPr lang="es" dirty="0" smtClean="0">
                <a:solidFill>
                  <a:schemeClr val="dk1"/>
                </a:solidFill>
              </a:rPr>
            </a:br>
            <a:r>
              <a:rPr lang="es" dirty="0" smtClean="0">
                <a:solidFill>
                  <a:schemeClr val="dk1"/>
                </a:solidFill>
              </a:rPr>
              <a:t>Thanks.</a:t>
            </a:r>
            <a:endParaRPr lang="es" dirty="0">
              <a:solidFill>
                <a:schemeClr val="dk1"/>
              </a:solidFill>
            </a:endParaRPr>
          </a:p>
        </p:txBody>
      </p:sp>
    </p:spTree>
    <p:extLst>
      <p:ext uri="{BB962C8B-B14F-4D97-AF65-F5344CB8AC3E}">
        <p14:creationId xmlns:p14="http://schemas.microsoft.com/office/powerpoint/2010/main" val="32112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(30seg) </a:t>
            </a:r>
          </a:p>
          <a:p>
            <a:endParaRPr lang="es-ES" dirty="0" smtClean="0"/>
          </a:p>
          <a:p>
            <a:r>
              <a:rPr lang="es-ES" dirty="0" err="1" smtClean="0"/>
              <a:t>Copernicus</a:t>
            </a:r>
            <a:r>
              <a:rPr lang="es-ES" dirty="0" smtClean="0"/>
              <a:t> </a:t>
            </a:r>
            <a:r>
              <a:rPr lang="es-ES" dirty="0" err="1" smtClean="0"/>
              <a:t>is</a:t>
            </a:r>
            <a:r>
              <a:rPr lang="es-ES" baseline="0" dirty="0" smtClean="0"/>
              <a:t> </a:t>
            </a:r>
            <a:r>
              <a:rPr lang="es-ES" baseline="0" dirty="0" err="1" smtClean="0"/>
              <a:t>the</a:t>
            </a:r>
            <a:r>
              <a:rPr lang="es-ES" baseline="0" dirty="0" smtClean="0"/>
              <a:t> </a:t>
            </a:r>
            <a:r>
              <a:rPr lang="es-ES" baseline="0" dirty="0" err="1" smtClean="0"/>
              <a:t>European</a:t>
            </a:r>
            <a:r>
              <a:rPr lang="es-ES" baseline="0" dirty="0" smtClean="0"/>
              <a:t> </a:t>
            </a:r>
            <a:r>
              <a:rPr lang="es-ES" baseline="0" dirty="0" err="1" smtClean="0"/>
              <a:t>flagship</a:t>
            </a:r>
            <a:r>
              <a:rPr lang="es-ES" baseline="0" dirty="0" smtClean="0"/>
              <a:t> </a:t>
            </a:r>
            <a:r>
              <a:rPr lang="es-ES" baseline="0" dirty="0" err="1" smtClean="0"/>
              <a:t>Programme</a:t>
            </a:r>
            <a:r>
              <a:rPr lang="es-ES" baseline="0" dirty="0" smtClean="0"/>
              <a:t> </a:t>
            </a:r>
            <a:r>
              <a:rPr lang="es-ES" baseline="0" dirty="0" err="1" smtClean="0"/>
              <a:t>for</a:t>
            </a:r>
            <a:r>
              <a:rPr lang="es-ES" baseline="0" dirty="0" smtClean="0"/>
              <a:t> </a:t>
            </a:r>
            <a:r>
              <a:rPr lang="es-ES" baseline="0" dirty="0" err="1" smtClean="0"/>
              <a:t>the</a:t>
            </a:r>
            <a:r>
              <a:rPr lang="es-ES" baseline="0" dirty="0" smtClean="0"/>
              <a:t> establishment of a </a:t>
            </a:r>
            <a:r>
              <a:rPr lang="es-ES" baseline="0" dirty="0" err="1" smtClean="0"/>
              <a:t>European</a:t>
            </a:r>
            <a:r>
              <a:rPr lang="es-ES" baseline="0" dirty="0" smtClean="0"/>
              <a:t> </a:t>
            </a:r>
            <a:r>
              <a:rPr lang="es-ES" baseline="0" dirty="0" err="1" smtClean="0"/>
              <a:t>capacity</a:t>
            </a:r>
            <a:r>
              <a:rPr lang="es-ES" baseline="0" dirty="0" smtClean="0"/>
              <a:t> </a:t>
            </a:r>
            <a:r>
              <a:rPr lang="es-ES" baseline="0" dirty="0" err="1" smtClean="0"/>
              <a:t>for</a:t>
            </a:r>
            <a:r>
              <a:rPr lang="es-ES" baseline="0" dirty="0" smtClean="0"/>
              <a:t> </a:t>
            </a:r>
            <a:r>
              <a:rPr lang="es-ES" baseline="0" dirty="0" err="1" smtClean="0"/>
              <a:t>Earth</a:t>
            </a:r>
            <a:r>
              <a:rPr lang="es-ES" baseline="0" dirty="0" smtClean="0"/>
              <a:t> </a:t>
            </a:r>
            <a:r>
              <a:rPr lang="es-ES" baseline="0" dirty="0" err="1" smtClean="0"/>
              <a:t>Observation</a:t>
            </a:r>
            <a:r>
              <a:rPr lang="es-ES" baseline="0" dirty="0" smtClean="0"/>
              <a:t>.</a:t>
            </a:r>
          </a:p>
          <a:p>
            <a:endParaRPr lang="es-ES" baseline="0" dirty="0" smtClean="0"/>
          </a:p>
          <a:p>
            <a:r>
              <a:rPr lang="es-ES" baseline="0" dirty="0" err="1" smtClean="0"/>
              <a:t>On</a:t>
            </a:r>
            <a:r>
              <a:rPr lang="es-ES" baseline="0" dirty="0" smtClean="0"/>
              <a:t> top of in situ and </a:t>
            </a:r>
            <a:r>
              <a:rPr lang="es-ES" baseline="0" dirty="0" err="1" smtClean="0"/>
              <a:t>satellite</a:t>
            </a:r>
            <a:r>
              <a:rPr lang="es-ES" baseline="0" dirty="0" smtClean="0"/>
              <a:t> </a:t>
            </a:r>
            <a:r>
              <a:rPr lang="es-ES" baseline="0" dirty="0" err="1" smtClean="0"/>
              <a:t>observations</a:t>
            </a:r>
            <a:r>
              <a:rPr lang="es-ES" baseline="0" dirty="0" smtClean="0"/>
              <a:t>, a </a:t>
            </a:r>
            <a:r>
              <a:rPr lang="es-ES" baseline="0" dirty="0" err="1" smtClean="0"/>
              <a:t>range</a:t>
            </a:r>
            <a:r>
              <a:rPr lang="es-ES" baseline="0" dirty="0" smtClean="0"/>
              <a:t> of </a:t>
            </a:r>
            <a:r>
              <a:rPr lang="es-ES" baseline="0" dirty="0" err="1" smtClean="0"/>
              <a:t>services</a:t>
            </a:r>
            <a:r>
              <a:rPr lang="es-ES" baseline="0" dirty="0" smtClean="0"/>
              <a:t> are </a:t>
            </a:r>
            <a:r>
              <a:rPr lang="es-ES" baseline="0" dirty="0" err="1" smtClean="0"/>
              <a:t>being</a:t>
            </a:r>
            <a:r>
              <a:rPr lang="es-ES" baseline="0" dirty="0" smtClean="0"/>
              <a:t> </a:t>
            </a:r>
            <a:r>
              <a:rPr lang="es-ES" baseline="0" dirty="0" err="1" smtClean="0"/>
              <a:t>developed</a:t>
            </a:r>
            <a:r>
              <a:rPr lang="es-ES" baseline="0" dirty="0" smtClean="0"/>
              <a:t> as </a:t>
            </a:r>
            <a:r>
              <a:rPr lang="es-ES" baseline="0" dirty="0" err="1" smtClean="0"/>
              <a:t>part</a:t>
            </a:r>
            <a:r>
              <a:rPr lang="es-ES" baseline="0" dirty="0" smtClean="0"/>
              <a:t> of </a:t>
            </a:r>
            <a:r>
              <a:rPr lang="es-ES" baseline="0" dirty="0" err="1" smtClean="0"/>
              <a:t>this</a:t>
            </a:r>
            <a:r>
              <a:rPr lang="es-ES" baseline="0" dirty="0" smtClean="0"/>
              <a:t> </a:t>
            </a:r>
            <a:r>
              <a:rPr lang="es-ES" baseline="0" dirty="0" err="1" smtClean="0"/>
              <a:t>programme</a:t>
            </a:r>
            <a:r>
              <a:rPr lang="es-ES" baseline="0" dirty="0" smtClean="0"/>
              <a:t> to monitor and </a:t>
            </a:r>
            <a:r>
              <a:rPr lang="es-ES" baseline="0" dirty="0" err="1" smtClean="0"/>
              <a:t>provide</a:t>
            </a:r>
            <a:r>
              <a:rPr lang="es-ES" baseline="0" dirty="0" smtClean="0"/>
              <a:t> </a:t>
            </a:r>
            <a:r>
              <a:rPr lang="es-ES" baseline="0" dirty="0" err="1" smtClean="0"/>
              <a:t>information</a:t>
            </a:r>
            <a:r>
              <a:rPr lang="es-ES" baseline="0" dirty="0" smtClean="0"/>
              <a:t> </a:t>
            </a:r>
            <a:r>
              <a:rPr lang="es-ES" baseline="0" dirty="0" err="1" smtClean="0"/>
              <a:t>about</a:t>
            </a:r>
            <a:r>
              <a:rPr lang="es-ES" baseline="0" dirty="0" smtClean="0"/>
              <a:t> </a:t>
            </a:r>
            <a:r>
              <a:rPr lang="es-ES" baseline="0" dirty="0" err="1" smtClean="0"/>
              <a:t>the</a:t>
            </a:r>
            <a:r>
              <a:rPr lang="es-ES" baseline="0" dirty="0" smtClean="0"/>
              <a:t> </a:t>
            </a:r>
            <a:r>
              <a:rPr lang="es-ES" baseline="0" dirty="0" err="1" smtClean="0"/>
              <a:t>atmosphere</a:t>
            </a:r>
            <a:r>
              <a:rPr lang="es-ES" baseline="0" dirty="0" smtClean="0"/>
              <a:t>, seas, </a:t>
            </a:r>
            <a:r>
              <a:rPr lang="es-ES" baseline="0" dirty="0" err="1" smtClean="0"/>
              <a:t>land</a:t>
            </a:r>
            <a:r>
              <a:rPr lang="es-ES" baseline="0" dirty="0" smtClean="0"/>
              <a:t> use, and </a:t>
            </a:r>
            <a:r>
              <a:rPr lang="es-ES" baseline="0" dirty="0" err="1" smtClean="0"/>
              <a:t>others</a:t>
            </a:r>
            <a:r>
              <a:rPr lang="es-ES" baseline="0" dirty="0" smtClean="0"/>
              <a:t>.</a:t>
            </a:r>
          </a:p>
          <a:p>
            <a:endParaRPr lang="es-ES" baseline="0" dirty="0" smtClean="0"/>
          </a:p>
          <a:p>
            <a:r>
              <a:rPr lang="es-ES" baseline="0" dirty="0" err="1" smtClean="0"/>
              <a:t>One</a:t>
            </a:r>
            <a:r>
              <a:rPr lang="es-ES" baseline="0" dirty="0" smtClean="0"/>
              <a:t> of </a:t>
            </a:r>
            <a:r>
              <a:rPr lang="es-ES" baseline="0" dirty="0" err="1" smtClean="0"/>
              <a:t>these</a:t>
            </a:r>
            <a:r>
              <a:rPr lang="es-ES" baseline="0" dirty="0" smtClean="0"/>
              <a:t> </a:t>
            </a:r>
            <a:r>
              <a:rPr lang="es-ES" baseline="0" dirty="0" err="1" smtClean="0"/>
              <a:t>services</a:t>
            </a:r>
            <a:r>
              <a:rPr lang="es-ES" baseline="0" dirty="0" smtClean="0"/>
              <a:t> </a:t>
            </a:r>
            <a:r>
              <a:rPr lang="es-ES" baseline="0" dirty="0" err="1" smtClean="0"/>
              <a:t>is</a:t>
            </a:r>
            <a:r>
              <a:rPr lang="es-ES" baseline="0" dirty="0" smtClean="0"/>
              <a:t> </a:t>
            </a:r>
            <a:r>
              <a:rPr lang="es-ES" baseline="0" dirty="0" err="1" smtClean="0"/>
              <a:t>the</a:t>
            </a:r>
            <a:r>
              <a:rPr lang="es-ES" baseline="0" dirty="0" smtClean="0"/>
              <a:t> </a:t>
            </a:r>
            <a:r>
              <a:rPr lang="es-ES" baseline="0" dirty="0" err="1" smtClean="0"/>
              <a:t>Copernicus</a:t>
            </a:r>
            <a:r>
              <a:rPr lang="es-ES" baseline="0" dirty="0" smtClean="0"/>
              <a:t> </a:t>
            </a:r>
            <a:r>
              <a:rPr lang="es-ES" baseline="0" dirty="0" err="1" smtClean="0"/>
              <a:t>Climate</a:t>
            </a:r>
            <a:r>
              <a:rPr lang="es-ES" baseline="0" dirty="0" smtClean="0"/>
              <a:t> </a:t>
            </a:r>
            <a:r>
              <a:rPr lang="es-ES" baseline="0" dirty="0" err="1" smtClean="0"/>
              <a:t>Change</a:t>
            </a:r>
            <a:r>
              <a:rPr lang="es-ES" baseline="0" dirty="0" smtClean="0"/>
              <a:t> </a:t>
            </a:r>
            <a:r>
              <a:rPr lang="es-ES" baseline="0" dirty="0" err="1" smtClean="0"/>
              <a:t>Service</a:t>
            </a:r>
            <a:r>
              <a:rPr lang="es-ES" baseline="0" dirty="0" smtClean="0"/>
              <a:t>. </a:t>
            </a:r>
            <a:r>
              <a:rPr lang="es" dirty="0" smtClean="0">
                <a:solidFill>
                  <a:schemeClr val="dk1"/>
                </a:solidFill>
              </a:rPr>
              <a:t>For short, I will be using C3S.</a:t>
            </a:r>
            <a:endParaRPr lang="es-ES_tradnl" dirty="0"/>
          </a:p>
        </p:txBody>
      </p:sp>
    </p:spTree>
    <p:extLst>
      <p:ext uri="{BB962C8B-B14F-4D97-AF65-F5344CB8AC3E}">
        <p14:creationId xmlns:p14="http://schemas.microsoft.com/office/powerpoint/2010/main" val="4226537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69850" rtl="0">
              <a:spcBef>
                <a:spcPts val="0"/>
              </a:spcBef>
              <a:buClr>
                <a:schemeClr val="dk1"/>
              </a:buClr>
              <a:buSzPts val="1100"/>
              <a:buFont typeface="Arial"/>
              <a:buNone/>
            </a:pPr>
            <a:r>
              <a:rPr lang="es" dirty="0" smtClean="0">
                <a:solidFill>
                  <a:schemeClr val="dk1"/>
                </a:solidFill>
              </a:rPr>
              <a:t>(1min 30seg) </a:t>
            </a:r>
          </a:p>
          <a:p>
            <a:pPr marL="0" lvl="0" indent="-69850" rtl="0">
              <a:spcBef>
                <a:spcPts val="0"/>
              </a:spcBef>
              <a:buClr>
                <a:schemeClr val="dk1"/>
              </a:buClr>
              <a:buSzPts val="1100"/>
              <a:buFont typeface="Arial"/>
              <a:buNone/>
            </a:pPr>
            <a:endParaRPr lang="es" dirty="0" smtClean="0">
              <a:solidFill>
                <a:schemeClr val="dk1"/>
              </a:solidFill>
            </a:endParaRPr>
          </a:p>
          <a:p>
            <a:pPr marL="0" lvl="0" indent="-69850" rtl="0">
              <a:spcBef>
                <a:spcPts val="0"/>
              </a:spcBef>
              <a:buClr>
                <a:schemeClr val="dk1"/>
              </a:buClr>
              <a:buSzPts val="1100"/>
              <a:buFont typeface="Arial"/>
              <a:buNone/>
            </a:pPr>
            <a:r>
              <a:rPr lang="es" dirty="0" smtClean="0">
                <a:solidFill>
                  <a:schemeClr val="dk1"/>
                </a:solidFill>
              </a:rPr>
              <a:t>The C3S will provide information about the climate of the past, present and future. </a:t>
            </a:r>
            <a:r>
              <a:rPr lang="es" dirty="0" smtClean="0">
                <a:solidFill>
                  <a:srgbClr val="FF0000"/>
                </a:solidFill>
              </a:rPr>
              <a:t>This information will be provided at global and regional scales, and </a:t>
            </a:r>
            <a:r>
              <a:rPr lang="es" dirty="0" smtClean="0">
                <a:solidFill>
                  <a:schemeClr val="dk1"/>
                </a:solidFill>
              </a:rPr>
              <a:t>will be openly accessible through a web portal and mobile applications. Although it is not fully functional yet, you can access it through the URL on the overhead and take a look. </a:t>
            </a:r>
          </a:p>
          <a:p>
            <a:pPr marL="0" lvl="0" indent="-69850" rtl="0">
              <a:spcBef>
                <a:spcPts val="0"/>
              </a:spcBef>
              <a:buClr>
                <a:schemeClr val="dk1"/>
              </a:buClr>
              <a:buSzPts val="1100"/>
              <a:buFont typeface="Arial"/>
              <a:buNone/>
            </a:pPr>
            <a:endParaRPr lang="es" dirty="0" smtClean="0">
              <a:solidFill>
                <a:schemeClr val="dk1"/>
              </a:solidFill>
            </a:endParaRPr>
          </a:p>
          <a:p>
            <a:pPr marL="0" lvl="0" indent="-69850" rtl="0">
              <a:spcBef>
                <a:spcPts val="0"/>
              </a:spcBef>
              <a:buClr>
                <a:schemeClr val="dk1"/>
              </a:buClr>
              <a:buSzPts val="1100"/>
              <a:buFont typeface="Arial"/>
              <a:buNone/>
            </a:pPr>
            <a:r>
              <a:rPr lang="es" dirty="0" smtClean="0">
                <a:solidFill>
                  <a:schemeClr val="dk1"/>
                </a:solidFill>
              </a:rPr>
              <a:t>I have attached here a screenshot of a section of the portal that shows the records for monthly averages, in this case of air temperature at</a:t>
            </a:r>
            <a:r>
              <a:rPr lang="es" baseline="0" dirty="0" smtClean="0">
                <a:solidFill>
                  <a:schemeClr val="dk1"/>
                </a:solidFill>
              </a:rPr>
              <a:t> surface level</a:t>
            </a:r>
            <a:r>
              <a:rPr lang="es" dirty="0" smtClean="0">
                <a:solidFill>
                  <a:schemeClr val="dk1"/>
                </a:solidFill>
              </a:rPr>
              <a:t>.</a:t>
            </a:r>
            <a:br>
              <a:rPr lang="es" dirty="0" smtClean="0">
                <a:solidFill>
                  <a:schemeClr val="dk1"/>
                </a:solidFill>
              </a:rPr>
            </a:br>
            <a:r>
              <a:rPr lang="es" dirty="0" smtClean="0">
                <a:solidFill>
                  <a:schemeClr val="dk1"/>
                </a:solidFill>
              </a:rPr>
              <a:t/>
            </a:r>
            <a:br>
              <a:rPr lang="es" dirty="0" smtClean="0">
                <a:solidFill>
                  <a:schemeClr val="dk1"/>
                </a:solidFill>
              </a:rPr>
            </a:br>
            <a:r>
              <a:rPr lang="es" dirty="0" smtClean="0">
                <a:solidFill>
                  <a:schemeClr val="dk1"/>
                </a:solidFill>
              </a:rPr>
              <a:t>The C3S will target a wide range of users, including researchers and private stakeholders. Two examples of applications of this service could be policy making in the insurance sector and decision making in the energy sector. These examples are important because they imply that the publication of erroneous products or having a user choose an unsuitable product could lead to third-party losses of huge amounts of money.</a:t>
            </a:r>
            <a:br>
              <a:rPr lang="es" dirty="0" smtClean="0">
                <a:solidFill>
                  <a:schemeClr val="dk1"/>
                </a:solidFill>
              </a:rPr>
            </a:br>
            <a:r>
              <a:rPr lang="es" dirty="0" smtClean="0">
                <a:solidFill>
                  <a:schemeClr val="dk1"/>
                </a:solidFill>
              </a:rPr>
              <a:t/>
            </a:r>
            <a:br>
              <a:rPr lang="es" dirty="0" smtClean="0">
                <a:solidFill>
                  <a:schemeClr val="dk1"/>
                </a:solidFill>
              </a:rPr>
            </a:br>
            <a:r>
              <a:rPr lang="es" dirty="0" smtClean="0">
                <a:solidFill>
                  <a:schemeClr val="dk1"/>
                </a:solidFill>
              </a:rPr>
              <a:t>We will be back to these responsibilities</a:t>
            </a:r>
            <a:r>
              <a:rPr lang="es" baseline="0" dirty="0" smtClean="0">
                <a:solidFill>
                  <a:schemeClr val="dk1"/>
                </a:solidFill>
              </a:rPr>
              <a:t> in a minute. Now let me introduce the seasonal forecasting activity in C3S. </a:t>
            </a:r>
            <a:r>
              <a:rPr lang="es" dirty="0" smtClean="0">
                <a:solidFill>
                  <a:schemeClr val="dk1"/>
                </a:solidFill>
              </a:rPr>
              <a:t>Although the</a:t>
            </a:r>
            <a:r>
              <a:rPr lang="es" baseline="0" dirty="0" smtClean="0">
                <a:solidFill>
                  <a:schemeClr val="dk1"/>
                </a:solidFill>
              </a:rPr>
              <a:t> C3S</a:t>
            </a:r>
            <a:r>
              <a:rPr lang="es" dirty="0" smtClean="0">
                <a:solidFill>
                  <a:schemeClr val="dk1"/>
                </a:solidFill>
              </a:rPr>
              <a:t> will cover other</a:t>
            </a:r>
            <a:r>
              <a:rPr lang="es" baseline="0" dirty="0" smtClean="0">
                <a:solidFill>
                  <a:schemeClr val="dk1"/>
                </a:solidFill>
              </a:rPr>
              <a:t> aspects of the climate change, </a:t>
            </a:r>
            <a:r>
              <a:rPr lang="es" baseline="0" dirty="0" smtClean="0">
                <a:solidFill>
                  <a:srgbClr val="FF0000"/>
                </a:solidFill>
              </a:rPr>
              <a:t>i</a:t>
            </a:r>
            <a:r>
              <a:rPr lang="es" dirty="0" smtClean="0">
                <a:solidFill>
                  <a:srgbClr val="FF0000"/>
                </a:solidFill>
              </a:rPr>
              <a:t>n this talk I will focus</a:t>
            </a:r>
            <a:r>
              <a:rPr lang="es" baseline="0" dirty="0" smtClean="0">
                <a:solidFill>
                  <a:srgbClr val="FF0000"/>
                </a:solidFill>
              </a:rPr>
              <a:t> </a:t>
            </a:r>
            <a:r>
              <a:rPr lang="es" dirty="0" smtClean="0">
                <a:solidFill>
                  <a:srgbClr val="FF0000"/>
                </a:solidFill>
              </a:rPr>
              <a:t>on the developments devoted to seasonal forecasts.</a:t>
            </a:r>
          </a:p>
        </p:txBody>
      </p:sp>
    </p:spTree>
    <p:extLst>
      <p:ext uri="{BB962C8B-B14F-4D97-AF65-F5344CB8AC3E}">
        <p14:creationId xmlns:p14="http://schemas.microsoft.com/office/powerpoint/2010/main" val="211712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spcBef>
                <a:spcPts val="0"/>
              </a:spcBef>
              <a:buNone/>
            </a:pPr>
            <a:r>
              <a:rPr lang="es" dirty="0" smtClean="0">
                <a:solidFill>
                  <a:srgbClr val="FF0000"/>
                </a:solidFill>
              </a:rPr>
              <a:t>(1min 50seg) </a:t>
            </a:r>
          </a:p>
          <a:p>
            <a:pPr marL="0" lvl="0" indent="0">
              <a:spcBef>
                <a:spcPts val="0"/>
              </a:spcBef>
              <a:buNone/>
            </a:pPr>
            <a:endParaRPr lang="es" dirty="0" smtClean="0">
              <a:solidFill>
                <a:srgbClr val="FF0000"/>
              </a:solidFill>
            </a:endParaRPr>
          </a:p>
          <a:p>
            <a:pPr marL="0" lvl="0" indent="0">
              <a:spcBef>
                <a:spcPts val="0"/>
              </a:spcBef>
              <a:buNone/>
            </a:pPr>
            <a:r>
              <a:rPr lang="es" dirty="0" smtClean="0">
                <a:solidFill>
                  <a:srgbClr val="FF0000"/>
                </a:solidFill>
              </a:rPr>
              <a:t>The</a:t>
            </a:r>
            <a:r>
              <a:rPr lang="es" baseline="0" dirty="0" smtClean="0">
                <a:solidFill>
                  <a:srgbClr val="FF0000"/>
                </a:solidFill>
              </a:rPr>
              <a:t> </a:t>
            </a:r>
            <a:r>
              <a:rPr lang="es" dirty="0" smtClean="0">
                <a:solidFill>
                  <a:srgbClr val="FF0000"/>
                </a:solidFill>
              </a:rPr>
              <a:t>C3S has contracted a number of institutions</a:t>
            </a:r>
            <a:r>
              <a:rPr lang="es" baseline="0" dirty="0" smtClean="0">
                <a:solidFill>
                  <a:srgbClr val="FF0000"/>
                </a:solidFill>
              </a:rPr>
              <a:t> who dispose of state-of-the-art seasonal forecast systems, commonly named models, and run them each month to generate ensemble forecasts. The institutions are represented in the diagram on the overhad by the Earth globes, </a:t>
            </a:r>
          </a:p>
          <a:p>
            <a:pPr marL="0" lvl="0" indent="0">
              <a:spcBef>
                <a:spcPts val="0"/>
              </a:spcBef>
              <a:buNone/>
            </a:pPr>
            <a:endParaRPr lang="es" baseline="0" dirty="0" smtClean="0">
              <a:solidFill>
                <a:srgbClr val="FF0000"/>
              </a:solidFill>
            </a:endParaRPr>
          </a:p>
          <a:p>
            <a:pPr marL="0" lvl="0" indent="0">
              <a:spcBef>
                <a:spcPts val="0"/>
              </a:spcBef>
              <a:buNone/>
            </a:pPr>
            <a:r>
              <a:rPr lang="es" dirty="0" smtClean="0"/>
              <a:t>The forecasts go usually through a preliminary processing stage and are then ingested by the C3S service. </a:t>
            </a:r>
          </a:p>
          <a:p>
            <a:pPr marL="0" lvl="0" indent="0">
              <a:spcBef>
                <a:spcPts val="0"/>
              </a:spcBef>
              <a:buNone/>
            </a:pPr>
            <a:endParaRPr lang="es" dirty="0" smtClean="0"/>
          </a:p>
          <a:p>
            <a:pPr marL="0" lvl="0" indent="0">
              <a:spcBef>
                <a:spcPts val="0"/>
              </a:spcBef>
              <a:buNone/>
            </a:pPr>
            <a:r>
              <a:rPr lang="es" dirty="0" smtClean="0"/>
              <a:t>Afterwards, according to the users’ demands, the forecasts go through additional procedures. </a:t>
            </a:r>
          </a:p>
          <a:p>
            <a:pPr marL="0" lvl="0" indent="0">
              <a:spcBef>
                <a:spcPts val="0"/>
              </a:spcBef>
              <a:buNone/>
            </a:pPr>
            <a:endParaRPr lang="es" dirty="0" smtClean="0"/>
          </a:p>
          <a:p>
            <a:pPr marL="0" lvl="0" indent="0">
              <a:spcBef>
                <a:spcPts val="0"/>
              </a:spcBef>
              <a:buNone/>
            </a:pPr>
            <a:r>
              <a:rPr lang="es" dirty="0" smtClean="0"/>
              <a:t>This diagram represents the steps followed to generate a</a:t>
            </a:r>
            <a:r>
              <a:rPr lang="es" baseline="0" dirty="0" smtClean="0"/>
              <a:t> selected</a:t>
            </a:r>
            <a:r>
              <a:rPr lang="es" dirty="0" smtClean="0"/>
              <a:t> example product. As you can see, the seasonal forecast data can potentially go through different types of procedures before being sent to the final user. </a:t>
            </a:r>
          </a:p>
          <a:p>
            <a:pPr marL="0" lvl="0" indent="0">
              <a:spcBef>
                <a:spcPts val="0"/>
              </a:spcBef>
              <a:buNone/>
            </a:pPr>
            <a:endParaRPr lang="es" dirty="0" smtClean="0"/>
          </a:p>
          <a:p>
            <a:pPr marL="0" lvl="0" indent="0">
              <a:spcBef>
                <a:spcPts val="0"/>
              </a:spcBef>
              <a:buNone/>
            </a:pPr>
            <a:r>
              <a:rPr lang="es" dirty="0" smtClean="0"/>
              <a:t>This is a very complete example, but even when the user only wants the seasonal forecast, usually the forecast data needs to be processed or at least plotted as a visual product.</a:t>
            </a:r>
            <a:endParaRPr lang="es" dirty="0" smtClean="0">
              <a:solidFill>
                <a:srgbClr val="FF0000"/>
              </a:solidFill>
            </a:endParaRPr>
          </a:p>
          <a:p>
            <a:pPr marL="0" lvl="0" indent="0">
              <a:spcBef>
                <a:spcPts val="0"/>
              </a:spcBef>
              <a:buNone/>
            </a:pPr>
            <a:endParaRPr lang="es" dirty="0" smtClean="0">
              <a:solidFill>
                <a:srgbClr val="FF0000"/>
              </a:solidFill>
            </a:endParaRPr>
          </a:p>
          <a:p>
            <a:pPr marL="0" lvl="0" indent="0">
              <a:spcBef>
                <a:spcPts val="0"/>
              </a:spcBef>
              <a:buNone/>
            </a:pPr>
            <a:r>
              <a:rPr lang="es" dirty="0" smtClean="0"/>
              <a:t>As I was saying before,</a:t>
            </a:r>
            <a:r>
              <a:rPr lang="es" baseline="0" dirty="0" smtClean="0"/>
              <a:t> a wrong product or a wrong chosen product can have bad consequences, so C3S has to </a:t>
            </a:r>
            <a:r>
              <a:rPr lang="en-US" sz="1200" b="0" i="0" u="none" strike="noStrike" kern="1200" dirty="0" smtClean="0">
                <a:solidFill>
                  <a:schemeClr val="tx1"/>
                </a:solidFill>
                <a:effectLst/>
                <a:latin typeface="+mn-lt"/>
                <a:ea typeface="+mn-ea"/>
                <a:cs typeface="+mn-cs"/>
              </a:rPr>
              <a:t>take responsibility and follow a robust quality assurance strategy.</a:t>
            </a:r>
            <a:endParaRPr lang="en-US" sz="1200" b="0" i="0" u="none" strike="noStrike" kern="1200" baseline="0" dirty="0" smtClean="0">
              <a:solidFill>
                <a:schemeClr val="tx1"/>
              </a:solidFill>
              <a:effectLst/>
              <a:latin typeface="+mn-lt"/>
              <a:ea typeface="+mn-ea"/>
              <a:cs typeface="+mn-cs"/>
            </a:endParaRPr>
          </a:p>
          <a:p>
            <a:pPr marL="0" lvl="0" indent="0">
              <a:spcBef>
                <a:spcPts val="0"/>
              </a:spcBef>
              <a:buNone/>
            </a:pPr>
            <a:endParaRPr lang="en-US" sz="1200" b="0" i="0" u="none" strike="noStrike" kern="1200" baseline="0" dirty="0" smtClean="0">
              <a:solidFill>
                <a:schemeClr val="tx1"/>
              </a:solidFill>
              <a:effectLst/>
              <a:latin typeface="+mn-lt"/>
              <a:ea typeface="+mn-ea"/>
              <a:cs typeface="+mn-cs"/>
            </a:endParaRPr>
          </a:p>
          <a:p>
            <a:pPr marL="0" lvl="0" indent="0">
              <a:spcBef>
                <a:spcPts val="0"/>
              </a:spcBef>
              <a:buNone/>
            </a:pPr>
            <a:r>
              <a:rPr lang="en-US" sz="1200" b="0" i="0" u="none" strike="noStrike" kern="1200" baseline="0" dirty="0" smtClean="0">
                <a:solidFill>
                  <a:schemeClr val="tx1"/>
                </a:solidFill>
                <a:effectLst/>
                <a:latin typeface="+mn-lt"/>
                <a:ea typeface="+mn-ea"/>
                <a:cs typeface="+mn-cs"/>
              </a:rPr>
              <a:t>In this direction, t</a:t>
            </a:r>
            <a:r>
              <a:rPr lang="es" dirty="0" smtClean="0"/>
              <a:t>he Barcelona Supercomputing Center is leading the development of the quality assurance strategy for the provision of seasonal forecasts and related products. </a:t>
            </a:r>
          </a:p>
          <a:p>
            <a:pPr marL="0" lvl="0" indent="0">
              <a:spcBef>
                <a:spcPts val="0"/>
              </a:spcBef>
              <a:buNone/>
            </a:pPr>
            <a:endParaRPr lang="es" dirty="0" smtClean="0"/>
          </a:p>
          <a:p>
            <a:pPr marL="0" lvl="0" indent="0">
              <a:spcBef>
                <a:spcPts val="0"/>
              </a:spcBef>
              <a:buNone/>
            </a:pPr>
            <a:r>
              <a:rPr lang="es" dirty="0" smtClean="0"/>
              <a:t>The partners involved are PREDICTIA, a Spanish private company, MeteoSwiss and other European and UK partners.</a:t>
            </a:r>
            <a:endParaRPr lang="es" dirty="0"/>
          </a:p>
        </p:txBody>
      </p:sp>
    </p:spTree>
    <p:extLst>
      <p:ext uri="{BB962C8B-B14F-4D97-AF65-F5344CB8AC3E}">
        <p14:creationId xmlns:p14="http://schemas.microsoft.com/office/powerpoint/2010/main" val="3489746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rtl="0">
              <a:lnSpc>
                <a:spcPct val="115000"/>
              </a:lnSpc>
              <a:spcBef>
                <a:spcPts val="0"/>
              </a:spcBef>
              <a:spcAft>
                <a:spcPts val="1600"/>
              </a:spcAft>
              <a:buNone/>
            </a:pPr>
            <a:r>
              <a:rPr lang="es" dirty="0" smtClean="0">
                <a:solidFill>
                  <a:schemeClr val="dk1"/>
                </a:solidFill>
              </a:rPr>
              <a:t>(1min</a:t>
            </a:r>
            <a:r>
              <a:rPr lang="es" baseline="0" dirty="0" smtClean="0">
                <a:solidFill>
                  <a:schemeClr val="dk1"/>
                </a:solidFill>
              </a:rPr>
              <a:t> 0</a:t>
            </a:r>
            <a:r>
              <a:rPr lang="es" dirty="0" smtClean="0">
                <a:solidFill>
                  <a:schemeClr val="dk1"/>
                </a:solidFill>
              </a:rPr>
              <a:t>0</a:t>
            </a:r>
            <a:r>
              <a:rPr lang="es" baseline="0" dirty="0" smtClean="0">
                <a:solidFill>
                  <a:schemeClr val="dk1"/>
                </a:solidFill>
              </a:rPr>
              <a:t>seg) </a:t>
            </a:r>
          </a:p>
          <a:p>
            <a:pPr marL="0" lvl="0" indent="0" rtl="0">
              <a:lnSpc>
                <a:spcPct val="115000"/>
              </a:lnSpc>
              <a:spcBef>
                <a:spcPts val="0"/>
              </a:spcBef>
              <a:spcAft>
                <a:spcPts val="1600"/>
              </a:spcAft>
              <a:buNone/>
            </a:pPr>
            <a:endParaRPr lang="es" baseline="0" dirty="0" smtClean="0">
              <a:solidFill>
                <a:schemeClr val="dk1"/>
              </a:solidFill>
            </a:endParaRPr>
          </a:p>
          <a:p>
            <a:pPr marL="0" lvl="0" indent="0" rtl="0">
              <a:lnSpc>
                <a:spcPct val="115000"/>
              </a:lnSpc>
              <a:spcBef>
                <a:spcPts val="0"/>
              </a:spcBef>
              <a:spcAft>
                <a:spcPts val="1600"/>
              </a:spcAft>
              <a:buNone/>
            </a:pPr>
            <a:r>
              <a:rPr lang="es" dirty="0" smtClean="0">
                <a:solidFill>
                  <a:schemeClr val="dk1"/>
                </a:solidFill>
              </a:rPr>
              <a:t>The strategy is multi-faceted and comprehensive. I won’t have time to explain all of its</a:t>
            </a:r>
            <a:r>
              <a:rPr lang="es" baseline="0" dirty="0" smtClean="0">
                <a:solidFill>
                  <a:schemeClr val="dk1"/>
                </a:solidFill>
              </a:rPr>
              <a:t> aspects but, in short, it builds upon three main pillars: first, </a:t>
            </a:r>
            <a:r>
              <a:rPr lang="es" dirty="0" smtClean="0">
                <a:solidFill>
                  <a:schemeClr val="dk1"/>
                </a:solidFill>
              </a:rPr>
              <a:t>providing user guidance for the user to select the correct product; estimates of the quality of the products, or QA measures, for the user to know how trustworthy a product is; and provenance information, which by one side contributes to user guidance and by the other side</a:t>
            </a:r>
            <a:r>
              <a:rPr lang="es" baseline="0" dirty="0" smtClean="0">
                <a:solidFill>
                  <a:schemeClr val="dk1"/>
                </a:solidFill>
              </a:rPr>
              <a:t> </a:t>
            </a:r>
            <a:r>
              <a:rPr lang="es" dirty="0" smtClean="0">
                <a:solidFill>
                  <a:schemeClr val="dk1"/>
                </a:solidFill>
              </a:rPr>
              <a:t>allows for product inspection and comparison. </a:t>
            </a:r>
          </a:p>
          <a:p>
            <a:pPr marL="0" lvl="0" indent="0" rtl="0">
              <a:lnSpc>
                <a:spcPct val="115000"/>
              </a:lnSpc>
              <a:spcBef>
                <a:spcPts val="0"/>
              </a:spcBef>
              <a:spcAft>
                <a:spcPts val="1600"/>
              </a:spcAft>
              <a:buNone/>
            </a:pPr>
            <a:endParaRPr lang="es" dirty="0" smtClean="0">
              <a:solidFill>
                <a:schemeClr val="dk1"/>
              </a:solidFill>
            </a:endParaRPr>
          </a:p>
          <a:p>
            <a:pPr marL="0" lvl="0" indent="0" rtl="0">
              <a:lnSpc>
                <a:spcPct val="115000"/>
              </a:lnSpc>
              <a:spcBef>
                <a:spcPts val="0"/>
              </a:spcBef>
              <a:spcAft>
                <a:spcPts val="1600"/>
              </a:spcAft>
              <a:buNone/>
            </a:pPr>
            <a:r>
              <a:rPr lang="es" dirty="0" smtClean="0">
                <a:solidFill>
                  <a:schemeClr val="dk1"/>
                </a:solidFill>
              </a:rPr>
              <a:t>These three ingredients are the only way for C3S to minimize issues and build trust in the offered service.</a:t>
            </a:r>
          </a:p>
          <a:p>
            <a:pPr marL="0" lvl="0" indent="0" rtl="0">
              <a:lnSpc>
                <a:spcPct val="115000"/>
              </a:lnSpc>
              <a:spcBef>
                <a:spcPts val="0"/>
              </a:spcBef>
              <a:spcAft>
                <a:spcPts val="1600"/>
              </a:spcAft>
              <a:buNone/>
            </a:pPr>
            <a:endParaRPr lang="es" dirty="0" smtClean="0">
              <a:solidFill>
                <a:schemeClr val="dk1"/>
              </a:solidFill>
            </a:endParaRPr>
          </a:p>
          <a:p>
            <a:pPr marL="0" lvl="0" indent="0" rtl="0">
              <a:lnSpc>
                <a:spcPct val="115000"/>
              </a:lnSpc>
              <a:spcBef>
                <a:spcPts val="0"/>
              </a:spcBef>
              <a:spcAft>
                <a:spcPts val="1600"/>
              </a:spcAft>
              <a:buNone/>
            </a:pPr>
            <a:r>
              <a:rPr lang="es" dirty="0" smtClean="0">
                <a:solidFill>
                  <a:schemeClr val="dk1"/>
                </a:solidFill>
              </a:rPr>
              <a:t>Although</a:t>
            </a:r>
            <a:r>
              <a:rPr lang="es" baseline="0" dirty="0" smtClean="0">
                <a:solidFill>
                  <a:schemeClr val="dk1"/>
                </a:solidFill>
              </a:rPr>
              <a:t> all of these aspects are very intersting, I will focus here on the provenance solution we are developing.</a:t>
            </a:r>
            <a:endParaRPr lang="es" dirty="0">
              <a:solidFill>
                <a:schemeClr val="dk1"/>
              </a:solidFill>
            </a:endParaRPr>
          </a:p>
        </p:txBody>
      </p:sp>
    </p:spTree>
    <p:extLst>
      <p:ext uri="{BB962C8B-B14F-4D97-AF65-F5344CB8AC3E}">
        <p14:creationId xmlns:p14="http://schemas.microsoft.com/office/powerpoint/2010/main" val="570426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spcBef>
                <a:spcPts val="0"/>
              </a:spcBef>
              <a:buNone/>
            </a:pPr>
            <a:r>
              <a:rPr lang="es" dirty="0" smtClean="0">
                <a:solidFill>
                  <a:schemeClr val="dk1"/>
                </a:solidFill>
              </a:rPr>
              <a:t>(1min 20seg)</a:t>
            </a:r>
          </a:p>
          <a:p>
            <a:pPr marL="0" lvl="0" indent="0">
              <a:spcBef>
                <a:spcPts val="0"/>
              </a:spcBef>
              <a:buNone/>
            </a:pPr>
            <a:endParaRPr lang="es" dirty="0" smtClean="0">
              <a:solidFill>
                <a:schemeClr val="dk1"/>
              </a:solidFill>
            </a:endParaRPr>
          </a:p>
          <a:p>
            <a:pPr marL="0" lvl="0" indent="0">
              <a:spcBef>
                <a:spcPts val="0"/>
              </a:spcBef>
              <a:buNone/>
            </a:pPr>
            <a:r>
              <a:rPr lang="en-US" dirty="0" smtClean="0">
                <a:solidFill>
                  <a:schemeClr val="dk1"/>
                </a:solidFill>
              </a:rPr>
              <a:t>It is only possible to think of a metadata propagation and provenance tracking</a:t>
            </a:r>
            <a:r>
              <a:rPr lang="en-US" baseline="0" dirty="0" smtClean="0">
                <a:solidFill>
                  <a:schemeClr val="dk1"/>
                </a:solidFill>
              </a:rPr>
              <a:t> </a:t>
            </a:r>
            <a:r>
              <a:rPr lang="en-US" dirty="0" smtClean="0">
                <a:solidFill>
                  <a:schemeClr val="dk1"/>
                </a:solidFill>
              </a:rPr>
              <a:t>mechanism </a:t>
            </a:r>
            <a:r>
              <a:rPr lang="es" dirty="0" smtClean="0">
                <a:solidFill>
                  <a:schemeClr val="dk1"/>
                </a:solidFill>
              </a:rPr>
              <a:t>if some conventions are established for the seasonal forecasts to be stored in a homogeneous way and with all the required information.</a:t>
            </a:r>
          </a:p>
          <a:p>
            <a:pPr marL="0" lvl="0" indent="0">
              <a:spcBef>
                <a:spcPts val="0"/>
              </a:spcBef>
              <a:buNone/>
            </a:pPr>
            <a:r>
              <a:rPr lang="es" dirty="0" smtClean="0">
                <a:solidFill>
                  <a:schemeClr val="dk1"/>
                </a:solidFill>
              </a:rPr>
              <a:t/>
            </a:r>
            <a:br>
              <a:rPr lang="es" dirty="0" smtClean="0">
                <a:solidFill>
                  <a:schemeClr val="dk1"/>
                </a:solidFill>
              </a:rPr>
            </a:br>
            <a:r>
              <a:rPr lang="es" dirty="0" smtClean="0">
                <a:solidFill>
                  <a:schemeClr val="dk1"/>
                </a:solidFill>
              </a:rPr>
              <a:t>A strict convention has been set at the C3S</a:t>
            </a:r>
            <a:r>
              <a:rPr lang="es" baseline="0" dirty="0" smtClean="0">
                <a:solidFill>
                  <a:schemeClr val="dk1"/>
                </a:solidFill>
              </a:rPr>
              <a:t> level </a:t>
            </a:r>
            <a:r>
              <a:rPr lang="es" dirty="0" smtClean="0">
                <a:solidFill>
                  <a:schemeClr val="dk1"/>
                </a:solidFill>
              </a:rPr>
              <a:t>for the data to be stored, which establishes what should be the content of the data</a:t>
            </a:r>
            <a:r>
              <a:rPr lang="es" baseline="0" dirty="0" smtClean="0">
                <a:solidFill>
                  <a:schemeClr val="dk1"/>
                </a:solidFill>
              </a:rPr>
              <a:t> files</a:t>
            </a:r>
            <a:r>
              <a:rPr lang="es" dirty="0" smtClean="0">
                <a:solidFill>
                  <a:schemeClr val="dk1"/>
                </a:solidFill>
              </a:rPr>
              <a:t>, which format should be used, how to structure the data and which metadata to store. </a:t>
            </a:r>
          </a:p>
          <a:p>
            <a:pPr marL="0" lvl="0" indent="0">
              <a:spcBef>
                <a:spcPts val="0"/>
              </a:spcBef>
              <a:buNone/>
            </a:pPr>
            <a:endParaRPr lang="es" dirty="0" smtClean="0">
              <a:solidFill>
                <a:schemeClr val="dk1"/>
              </a:solidFill>
            </a:endParaRPr>
          </a:p>
          <a:p>
            <a:pPr marL="0" lvl="0" indent="0">
              <a:spcBef>
                <a:spcPts val="0"/>
              </a:spcBef>
              <a:buNone/>
            </a:pPr>
            <a:r>
              <a:rPr lang="es" dirty="0" smtClean="0">
                <a:solidFill>
                  <a:schemeClr val="dk1"/>
                </a:solidFill>
              </a:rPr>
              <a:t>The convention results from combining and extending other existing conventions: the CF conventions, SPECS, CMIP and the ACDD conventions. </a:t>
            </a:r>
          </a:p>
          <a:p>
            <a:pPr marL="0" lvl="0" indent="0">
              <a:spcBef>
                <a:spcPts val="0"/>
              </a:spcBef>
              <a:buNone/>
            </a:pPr>
            <a:endParaRPr lang="es" dirty="0" smtClean="0">
              <a:solidFill>
                <a:schemeClr val="dk1"/>
              </a:solidFill>
            </a:endParaRPr>
          </a:p>
          <a:p>
            <a:pPr marL="0" lvl="0" indent="0">
              <a:spcBef>
                <a:spcPts val="0"/>
              </a:spcBef>
              <a:buNone/>
            </a:pPr>
            <a:r>
              <a:rPr lang="es" dirty="0" smtClean="0">
                <a:solidFill>
                  <a:schemeClr val="dk1"/>
                </a:solidFill>
              </a:rPr>
              <a:t>In short, the resulting convention establishes NetCDF as the standard file format, and provides indications on how to name and distribute the files, which attributes must be defined, how to define the space and time coordinates and axes, and includes also, for each climate varriable, an extensive list of standard names, units, dimension names, cell methods, etcetera.</a:t>
            </a:r>
          </a:p>
          <a:p>
            <a:pPr marL="0" lvl="0" indent="0">
              <a:spcBef>
                <a:spcPts val="0"/>
              </a:spcBef>
              <a:buNone/>
            </a:pPr>
            <a:endParaRPr lang="es" dirty="0" smtClean="0">
              <a:solidFill>
                <a:schemeClr val="dk1"/>
              </a:solidFill>
            </a:endParaRPr>
          </a:p>
          <a:p>
            <a:pPr marL="0" lvl="0" indent="0">
              <a:spcBef>
                <a:spcPts val="0"/>
              </a:spcBef>
              <a:buNone/>
            </a:pPr>
            <a:r>
              <a:rPr lang="es" dirty="0" smtClean="0">
                <a:solidFill>
                  <a:schemeClr val="dk1"/>
                </a:solidFill>
              </a:rPr>
              <a:t>Two</a:t>
            </a:r>
            <a:r>
              <a:rPr lang="es" baseline="0" dirty="0" smtClean="0">
                <a:solidFill>
                  <a:schemeClr val="dk1"/>
                </a:solidFill>
              </a:rPr>
              <a:t> relevant attributes included in the convention are the ‘source’, to document the exact version of the climate model that was used; and ‘commit’, which should point to the exact software used to ‘preprocess’ the forecast data before being ingested by the C3S.</a:t>
            </a:r>
            <a:endParaRPr lang="es" dirty="0" smtClean="0">
              <a:solidFill>
                <a:schemeClr val="dk1"/>
              </a:solidFill>
            </a:endParaRPr>
          </a:p>
        </p:txBody>
      </p:sp>
    </p:spTree>
    <p:extLst>
      <p:ext uri="{BB962C8B-B14F-4D97-AF65-F5344CB8AC3E}">
        <p14:creationId xmlns:p14="http://schemas.microsoft.com/office/powerpoint/2010/main" val="719574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rtl="0">
              <a:spcBef>
                <a:spcPts val="0"/>
              </a:spcBef>
              <a:buNone/>
            </a:pPr>
            <a:r>
              <a:rPr lang="en-US" dirty="0" smtClean="0">
                <a:solidFill>
                  <a:schemeClr val="dk1"/>
                </a:solidFill>
              </a:rPr>
              <a:t>(1min 05seg)</a:t>
            </a:r>
          </a:p>
          <a:p>
            <a:pPr marL="0" lvl="0" indent="0" rtl="0">
              <a:spcBef>
                <a:spcPts val="0"/>
              </a:spcBef>
              <a:buNone/>
            </a:pPr>
            <a:endParaRPr lang="en-US" dirty="0" smtClean="0">
              <a:solidFill>
                <a:schemeClr val="dk1"/>
              </a:solidFill>
            </a:endParaRPr>
          </a:p>
          <a:p>
            <a:pPr marL="0" lvl="0" indent="0">
              <a:spcBef>
                <a:spcPts val="0"/>
              </a:spcBef>
              <a:buNone/>
            </a:pPr>
            <a:r>
              <a:rPr lang="en-US" dirty="0" smtClean="0">
                <a:solidFill>
                  <a:schemeClr val="dk1"/>
                </a:solidFill>
              </a:rPr>
              <a:t>Having these conventions,</a:t>
            </a:r>
            <a:r>
              <a:rPr lang="en-US" baseline="0" dirty="0" smtClean="0">
                <a:solidFill>
                  <a:schemeClr val="dk1"/>
                </a:solidFill>
              </a:rPr>
              <a:t> w</a:t>
            </a:r>
            <a:r>
              <a:rPr lang="en-US" dirty="0" smtClean="0">
                <a:solidFill>
                  <a:schemeClr val="dk1"/>
                </a:solidFill>
              </a:rPr>
              <a:t>e have developed a framework, or model, called </a:t>
            </a:r>
            <a:r>
              <a:rPr lang="en-US" dirty="0" err="1" smtClean="0">
                <a:solidFill>
                  <a:schemeClr val="dk1"/>
                </a:solidFill>
              </a:rPr>
              <a:t>Metaclip</a:t>
            </a:r>
            <a:r>
              <a:rPr lang="en-US" dirty="0" smtClean="0">
                <a:solidFill>
                  <a:schemeClr val="dk1"/>
                </a:solidFill>
              </a:rPr>
              <a:t>, that allows for encoding and propagating the metadata involved in climate forecasting. </a:t>
            </a:r>
          </a:p>
          <a:p>
            <a:pPr marL="0" lvl="0" indent="0">
              <a:spcBef>
                <a:spcPts val="0"/>
              </a:spcBef>
              <a:buNone/>
            </a:pPr>
            <a:endParaRPr lang="en-US" dirty="0" smtClean="0">
              <a:solidFill>
                <a:schemeClr val="dk1"/>
              </a:solidFill>
            </a:endParaRPr>
          </a:p>
          <a:p>
            <a:pPr marL="0" lvl="0" indent="0">
              <a:spcBef>
                <a:spcPts val="0"/>
              </a:spcBef>
              <a:buNone/>
            </a:pPr>
            <a:r>
              <a:rPr lang="en-US" dirty="0" smtClean="0">
                <a:solidFill>
                  <a:schemeClr val="dk1"/>
                </a:solidFill>
              </a:rPr>
              <a:t>It is encoded in the form of a directed graph. On</a:t>
            </a:r>
            <a:r>
              <a:rPr lang="en-US" baseline="0" dirty="0" smtClean="0">
                <a:solidFill>
                  <a:schemeClr val="dk1"/>
                </a:solidFill>
              </a:rPr>
              <a:t> the overhead, these blue balls are the graph explaining the involved data sources and containing their most essential metadata.</a:t>
            </a:r>
            <a:endParaRPr lang="en-US" dirty="0" smtClean="0">
              <a:solidFill>
                <a:schemeClr val="dk1"/>
              </a:solidFill>
            </a:endParaRPr>
          </a:p>
          <a:p>
            <a:pPr marL="0" lvl="0" indent="0">
              <a:spcBef>
                <a:spcPts val="0"/>
              </a:spcBef>
              <a:buNone/>
            </a:pPr>
            <a:endParaRPr lang="en-US" dirty="0" smtClean="0">
              <a:solidFill>
                <a:schemeClr val="dk1"/>
              </a:solidFill>
            </a:endParaRPr>
          </a:p>
          <a:p>
            <a:pPr marL="0" lvl="0" indent="0">
              <a:spcBef>
                <a:spcPts val="0"/>
              </a:spcBef>
              <a:buNone/>
            </a:pPr>
            <a:r>
              <a:rPr lang="en-US" dirty="0" smtClean="0">
                <a:solidFill>
                  <a:schemeClr val="dk1"/>
                </a:solidFill>
              </a:rPr>
              <a:t>Once this basic set of metadata is encoded, the resulting graph can easily be extended with information on the steps applied to the data. Additional</a:t>
            </a:r>
            <a:r>
              <a:rPr lang="en-US" baseline="0" dirty="0" smtClean="0">
                <a:solidFill>
                  <a:schemeClr val="dk1"/>
                </a:solidFill>
              </a:rPr>
              <a:t> steps are </a:t>
            </a:r>
            <a:r>
              <a:rPr lang="en-US" baseline="0" dirty="0" err="1" smtClean="0">
                <a:solidFill>
                  <a:schemeClr val="dk1"/>
                </a:solidFill>
              </a:rPr>
              <a:t>coloured</a:t>
            </a:r>
            <a:r>
              <a:rPr lang="en-US" baseline="0" dirty="0" smtClean="0">
                <a:solidFill>
                  <a:schemeClr val="dk1"/>
                </a:solidFill>
              </a:rPr>
              <a:t> in green on the overhead.</a:t>
            </a:r>
            <a:r>
              <a:rPr lang="en-US" dirty="0" smtClean="0">
                <a:solidFill>
                  <a:schemeClr val="dk1"/>
                </a:solidFill>
              </a:rPr>
              <a:t> </a:t>
            </a:r>
          </a:p>
          <a:p>
            <a:pPr marL="0" lvl="0" indent="0" rtl="0">
              <a:spcBef>
                <a:spcPts val="0"/>
              </a:spcBef>
              <a:buNone/>
            </a:pPr>
            <a:endParaRPr lang="en-US" dirty="0" smtClean="0">
              <a:solidFill>
                <a:schemeClr val="dk1"/>
              </a:solidFill>
            </a:endParaRPr>
          </a:p>
          <a:p>
            <a:pPr marL="0" lvl="0" indent="0" rtl="0">
              <a:spcBef>
                <a:spcPts val="0"/>
              </a:spcBef>
              <a:buNone/>
            </a:pPr>
            <a:r>
              <a:rPr lang="en-US" dirty="0" smtClean="0">
                <a:solidFill>
                  <a:schemeClr val="dk1"/>
                </a:solidFill>
              </a:rPr>
              <a:t>Once all the processing steps are encoded, the graph can easily be serialized as an XML string, which can be attached to </a:t>
            </a:r>
            <a:r>
              <a:rPr lang="en-US" dirty="0" err="1" smtClean="0">
                <a:solidFill>
                  <a:schemeClr val="dk1"/>
                </a:solidFill>
              </a:rPr>
              <a:t>NetCDF</a:t>
            </a:r>
            <a:r>
              <a:rPr lang="en-US" dirty="0" smtClean="0">
                <a:solidFill>
                  <a:schemeClr val="dk1"/>
                </a:solidFill>
              </a:rPr>
              <a:t> files or image files. </a:t>
            </a:r>
          </a:p>
          <a:p>
            <a:pPr marL="0" lvl="0" indent="0" rtl="0">
              <a:spcBef>
                <a:spcPts val="0"/>
              </a:spcBef>
              <a:buNone/>
            </a:pPr>
            <a:endParaRPr lang="en-US" dirty="0" smtClean="0">
              <a:solidFill>
                <a:schemeClr val="dk1"/>
              </a:solidFill>
            </a:endParaRPr>
          </a:p>
          <a:p>
            <a:pPr marL="0" lvl="0" indent="0" rtl="0">
              <a:spcBef>
                <a:spcPts val="0"/>
              </a:spcBef>
              <a:buNone/>
            </a:pPr>
            <a:r>
              <a:rPr lang="en-US" dirty="0" smtClean="0">
                <a:solidFill>
                  <a:schemeClr val="dk1"/>
                </a:solidFill>
              </a:rPr>
              <a:t>After, the produced file with metadata can be ingested by a provenance visualization engine, which will interpret and graphically display the provenance and metadata graph.</a:t>
            </a:r>
            <a:endParaRPr lang="en-US" dirty="0">
              <a:solidFill>
                <a:schemeClr val="dk1"/>
              </a:solidFill>
            </a:endParaRPr>
          </a:p>
        </p:txBody>
      </p:sp>
    </p:spTree>
    <p:extLst>
      <p:ext uri="{BB962C8B-B14F-4D97-AF65-F5344CB8AC3E}">
        <p14:creationId xmlns:p14="http://schemas.microsoft.com/office/powerpoint/2010/main" val="160221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rtl="0">
              <a:spcBef>
                <a:spcPts val="0"/>
              </a:spcBef>
              <a:buNone/>
            </a:pPr>
            <a:r>
              <a:rPr lang="es" dirty="0" smtClean="0">
                <a:solidFill>
                  <a:schemeClr val="dk1"/>
                </a:solidFill>
              </a:rPr>
              <a:t>(1min 10seg) </a:t>
            </a:r>
          </a:p>
          <a:p>
            <a:pPr marL="0" lvl="0" indent="0" rtl="0">
              <a:spcBef>
                <a:spcPts val="0"/>
              </a:spcBef>
              <a:buNone/>
            </a:pPr>
            <a:endParaRPr lang="es" dirty="0" smtClean="0">
              <a:solidFill>
                <a:schemeClr val="dk1"/>
              </a:solidFill>
            </a:endParaRPr>
          </a:p>
          <a:p>
            <a:pPr marL="0" lvl="0" indent="0" rtl="0">
              <a:spcBef>
                <a:spcPts val="0"/>
              </a:spcBef>
              <a:buNone/>
            </a:pPr>
            <a:r>
              <a:rPr lang="es" dirty="0" smtClean="0">
                <a:solidFill>
                  <a:schemeClr val="dk1"/>
                </a:solidFill>
              </a:rPr>
              <a:t>In this demonstration video, you can see the provenance inspection application. </a:t>
            </a:r>
          </a:p>
          <a:p>
            <a:pPr marL="0" lvl="0" indent="0" rtl="0">
              <a:spcBef>
                <a:spcPts val="0"/>
              </a:spcBef>
              <a:buNone/>
            </a:pPr>
            <a:endParaRPr lang="es" dirty="0" smtClean="0">
              <a:solidFill>
                <a:schemeClr val="dk1"/>
              </a:solidFill>
            </a:endParaRPr>
          </a:p>
          <a:p>
            <a:pPr marL="0" lvl="0" indent="0" rtl="0">
              <a:spcBef>
                <a:spcPts val="0"/>
              </a:spcBef>
              <a:buNone/>
            </a:pPr>
            <a:r>
              <a:rPr lang="es" dirty="0" smtClean="0">
                <a:solidFill>
                  <a:schemeClr val="dk1"/>
                </a:solidFill>
              </a:rPr>
              <a:t>An example product with attached Metaclip information is dragged and dropped into the box,</a:t>
            </a:r>
            <a:r>
              <a:rPr lang="es" baseline="0" dirty="0" smtClean="0">
                <a:solidFill>
                  <a:schemeClr val="dk1"/>
                </a:solidFill>
              </a:rPr>
              <a:t> and</a:t>
            </a:r>
            <a:r>
              <a:rPr lang="es" dirty="0" smtClean="0">
                <a:solidFill>
                  <a:schemeClr val="dk1"/>
                </a:solidFill>
              </a:rPr>
              <a:t> a visualization of the metadata and provenance graph is displayed. </a:t>
            </a:r>
          </a:p>
          <a:p>
            <a:pPr marL="0" lvl="0" indent="0" rtl="0">
              <a:spcBef>
                <a:spcPts val="0"/>
              </a:spcBef>
              <a:buNone/>
            </a:pPr>
            <a:endParaRPr lang="es" dirty="0" smtClean="0">
              <a:solidFill>
                <a:schemeClr val="dk1"/>
              </a:solidFill>
            </a:endParaRPr>
          </a:p>
          <a:p>
            <a:pPr marL="0" lvl="0" indent="0" rtl="0">
              <a:spcBef>
                <a:spcPts val="0"/>
              </a:spcBef>
              <a:buNone/>
            </a:pPr>
            <a:r>
              <a:rPr lang="es" dirty="0" smtClean="0">
                <a:solidFill>
                  <a:schemeClr val="dk1"/>
                </a:solidFill>
              </a:rPr>
              <a:t>We can move the components around and double click for more information. </a:t>
            </a:r>
          </a:p>
          <a:p>
            <a:pPr marL="0" lvl="0" indent="0" rtl="0">
              <a:spcBef>
                <a:spcPts val="0"/>
              </a:spcBef>
              <a:buNone/>
            </a:pPr>
            <a:endParaRPr lang="es" dirty="0" smtClean="0">
              <a:solidFill>
                <a:schemeClr val="dk1"/>
              </a:solidFill>
            </a:endParaRPr>
          </a:p>
          <a:p>
            <a:pPr marL="0" lvl="0" indent="0" rtl="0">
              <a:spcBef>
                <a:spcPts val="0"/>
              </a:spcBef>
              <a:buNone/>
            </a:pPr>
            <a:r>
              <a:rPr lang="es" dirty="0" smtClean="0">
                <a:solidFill>
                  <a:schemeClr val="dk1"/>
                </a:solidFill>
              </a:rPr>
              <a:t>Here we can see that data coming from the System 4 forecast system has been used to generate this product, and we can check the model version for example. </a:t>
            </a:r>
          </a:p>
          <a:p>
            <a:pPr marL="0" lvl="0" indent="0" rtl="0">
              <a:spcBef>
                <a:spcPts val="0"/>
              </a:spcBef>
              <a:buNone/>
            </a:pPr>
            <a:endParaRPr lang="es" dirty="0" smtClean="0">
              <a:solidFill>
                <a:schemeClr val="dk1"/>
              </a:solidFill>
            </a:endParaRPr>
          </a:p>
          <a:p>
            <a:pPr marL="0" lvl="0" indent="0" rtl="0">
              <a:spcBef>
                <a:spcPts val="0"/>
              </a:spcBef>
              <a:buNone/>
            </a:pPr>
            <a:r>
              <a:rPr lang="es" dirty="0" smtClean="0">
                <a:solidFill>
                  <a:schemeClr val="dk1"/>
                </a:solidFill>
              </a:rPr>
              <a:t>We can also see that this forecast data has been used in combination with observational data and has gone through transformation and verification processes</a:t>
            </a:r>
            <a:r>
              <a:rPr lang="es" baseline="0" dirty="0" smtClean="0">
                <a:solidFill>
                  <a:schemeClr val="dk1"/>
                </a:solidFill>
              </a:rPr>
              <a:t> (in purple and yellow. respectively).</a:t>
            </a:r>
            <a:endParaRPr lang="es" dirty="0" smtClean="0">
              <a:solidFill>
                <a:schemeClr val="dk1"/>
              </a:solidFill>
            </a:endParaRPr>
          </a:p>
          <a:p>
            <a:pPr marL="0" lvl="0" indent="0" rtl="0">
              <a:spcBef>
                <a:spcPts val="0"/>
              </a:spcBef>
              <a:buNone/>
            </a:pPr>
            <a:endParaRPr lang="es" dirty="0" smtClean="0">
              <a:solidFill>
                <a:schemeClr val="dk1"/>
              </a:solidFill>
            </a:endParaRPr>
          </a:p>
          <a:p>
            <a:pPr marL="0" lvl="0" indent="0" rtl="0">
              <a:spcBef>
                <a:spcPts val="0"/>
              </a:spcBef>
              <a:buNone/>
            </a:pPr>
            <a:r>
              <a:rPr lang="es" dirty="0" smtClean="0">
                <a:solidFill>
                  <a:schemeClr val="dk1"/>
                </a:solidFill>
              </a:rPr>
              <a:t>Finally, we see that a visual product has been generated. With this, we can tell that the product that has been dragged and dropped is a plot of the AUC verification score for a System 4 seasonal forecast.</a:t>
            </a:r>
          </a:p>
          <a:p>
            <a:pPr marL="0" lvl="0" indent="0" rtl="0">
              <a:spcBef>
                <a:spcPts val="0"/>
              </a:spcBef>
              <a:buNone/>
            </a:pPr>
            <a:endParaRPr lang="es" dirty="0" smtClean="0">
              <a:solidFill>
                <a:schemeClr val="dk1"/>
              </a:solidFill>
            </a:endParaRPr>
          </a:p>
          <a:p>
            <a:pPr marL="0" lvl="0" indent="0" rtl="0">
              <a:spcBef>
                <a:spcPts val="0"/>
              </a:spcBef>
              <a:buNone/>
            </a:pPr>
            <a:r>
              <a:rPr lang="es" dirty="0" smtClean="0">
                <a:solidFill>
                  <a:schemeClr val="dk1"/>
                </a:solidFill>
              </a:rPr>
              <a:t>We can check</a:t>
            </a:r>
            <a:r>
              <a:rPr lang="es" baseline="0" dirty="0" smtClean="0">
                <a:solidFill>
                  <a:schemeClr val="dk1"/>
                </a:solidFill>
              </a:rPr>
              <a:t> all the details of the process, and we can see it in various levels of granularity.</a:t>
            </a:r>
            <a:endParaRPr lang="es" dirty="0">
              <a:solidFill>
                <a:schemeClr val="dk1"/>
              </a:solidFill>
            </a:endParaRPr>
          </a:p>
        </p:txBody>
      </p:sp>
    </p:spTree>
    <p:extLst>
      <p:ext uri="{BB962C8B-B14F-4D97-AF65-F5344CB8AC3E}">
        <p14:creationId xmlns:p14="http://schemas.microsoft.com/office/powerpoint/2010/main" val="1372322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rtl="0">
              <a:lnSpc>
                <a:spcPct val="115000"/>
              </a:lnSpc>
              <a:spcBef>
                <a:spcPts val="0"/>
              </a:spcBef>
              <a:spcAft>
                <a:spcPts val="1600"/>
              </a:spcAft>
              <a:buNone/>
            </a:pPr>
            <a:r>
              <a:rPr lang="es" dirty="0" smtClean="0"/>
              <a:t>(1min 10seg) </a:t>
            </a:r>
          </a:p>
          <a:p>
            <a:pPr marL="0" lvl="0" indent="0" rtl="0">
              <a:lnSpc>
                <a:spcPct val="115000"/>
              </a:lnSpc>
              <a:spcBef>
                <a:spcPts val="0"/>
              </a:spcBef>
              <a:spcAft>
                <a:spcPts val="1600"/>
              </a:spcAft>
              <a:buNone/>
            </a:pPr>
            <a:endParaRPr lang="es" dirty="0" smtClean="0"/>
          </a:p>
          <a:p>
            <a:pPr marL="0" lvl="0" indent="0" rtl="0">
              <a:lnSpc>
                <a:spcPct val="115000"/>
              </a:lnSpc>
              <a:spcBef>
                <a:spcPts val="0"/>
              </a:spcBef>
              <a:spcAft>
                <a:spcPts val="1600"/>
              </a:spcAft>
              <a:buNone/>
            </a:pPr>
            <a:r>
              <a:rPr lang="es" dirty="0" smtClean="0"/>
              <a:t>Metaclip is based on RDF, which is a W3C standard widely used for the web semantics. RDF allows to describe relationships between entities or concepts. A set of relationships is called a “vocabulary”.</a:t>
            </a:r>
            <a:br>
              <a:rPr lang="es" dirty="0" smtClean="0"/>
            </a:br>
            <a:r>
              <a:rPr lang="es" dirty="0" smtClean="0"/>
              <a:t/>
            </a:r>
            <a:br>
              <a:rPr lang="es" dirty="0" smtClean="0"/>
            </a:br>
            <a:r>
              <a:rPr lang="es" dirty="0" smtClean="0"/>
              <a:t>Metaclip is modular and benefits from existing community efforts by importing some already defined vocabularies such as the PROV, the GEO or the SEQ. Thanks to its modularity, it can be extended to other research fields.</a:t>
            </a:r>
            <a:br>
              <a:rPr lang="es" dirty="0" smtClean="0"/>
            </a:br>
            <a:endParaRPr lang="es" dirty="0" smtClean="0"/>
          </a:p>
          <a:p>
            <a:pPr marL="0" lvl="0" indent="0" rtl="0">
              <a:lnSpc>
                <a:spcPct val="115000"/>
              </a:lnSpc>
              <a:spcBef>
                <a:spcPts val="0"/>
              </a:spcBef>
              <a:spcAft>
                <a:spcPts val="1600"/>
              </a:spcAft>
              <a:buNone/>
            </a:pPr>
            <a:r>
              <a:rPr lang="es" dirty="0" smtClean="0"/>
              <a:t>Metaclip is an abstract framework. It means it can be implemented in any programming language.</a:t>
            </a:r>
            <a:br>
              <a:rPr lang="es" dirty="0" smtClean="0"/>
            </a:br>
            <a:endParaRPr lang="es" dirty="0" smtClean="0"/>
          </a:p>
          <a:p>
            <a:pPr marL="0" lvl="0" indent="0" rtl="0">
              <a:lnSpc>
                <a:spcPct val="115000"/>
              </a:lnSpc>
              <a:spcBef>
                <a:spcPts val="0"/>
              </a:spcBef>
              <a:spcAft>
                <a:spcPts val="1600"/>
              </a:spcAft>
              <a:buNone/>
            </a:pPr>
            <a:r>
              <a:rPr lang="es" dirty="0" smtClean="0"/>
              <a:t>The main advantages of using Metaclip are that it allows to generate clean and meaningful provenance traces, that it helps in generating description digests of products, for example figure titles, which is a big challenge, and that it provides a governance solution for provenance standards, since it uses already established vocabularies.</a:t>
            </a:r>
            <a:endParaRPr lang="es" dirty="0"/>
          </a:p>
        </p:txBody>
      </p:sp>
    </p:spTree>
    <p:extLst>
      <p:ext uri="{BB962C8B-B14F-4D97-AF65-F5344CB8AC3E}">
        <p14:creationId xmlns:p14="http://schemas.microsoft.com/office/powerpoint/2010/main" val="1814574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0909571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3435339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3947785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SC2017-Fir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p:cNvSpPr/>
          <p:nvPr userDrawn="1"/>
        </p:nvSpPr>
        <p:spPr>
          <a:xfrm>
            <a:off x="4064000" y="6095688"/>
            <a:ext cx="8128000" cy="48753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2" name="Title 1"/>
          <p:cNvSpPr>
            <a:spLocks noGrp="1"/>
          </p:cNvSpPr>
          <p:nvPr>
            <p:ph type="ctrTitle"/>
          </p:nvPr>
        </p:nvSpPr>
        <p:spPr>
          <a:xfrm>
            <a:off x="4963890" y="1631730"/>
            <a:ext cx="6702593" cy="2998826"/>
          </a:xfrm>
          <a:prstGeom prst="rect">
            <a:avLst/>
          </a:prstGeom>
        </p:spPr>
        <p:txBody>
          <a:bodyPr anchor="ctr">
            <a:normAutofit/>
          </a:bodyPr>
          <a:lstStyle>
            <a:lvl1pPr algn="l">
              <a:defRPr sz="5200" b="1">
                <a:solidFill>
                  <a:srgbClr val="004890"/>
                </a:solidFill>
                <a:latin typeface="+mn-lt"/>
              </a:defRPr>
            </a:lvl1pPr>
          </a:lstStyle>
          <a:p>
            <a:r>
              <a:rPr lang="es-ES" dirty="0" smtClean="0"/>
              <a:t>Haga clic para modificar el estilo de título del patrón</a:t>
            </a:r>
            <a:endParaRPr lang="en-US" dirty="0"/>
          </a:p>
        </p:txBody>
      </p:sp>
      <p:sp>
        <p:nvSpPr>
          <p:cNvPr id="3" name="Subtitle 2"/>
          <p:cNvSpPr>
            <a:spLocks noGrp="1"/>
          </p:cNvSpPr>
          <p:nvPr>
            <p:ph type="subTitle" idx="1" hasCustomPrompt="1"/>
          </p:nvPr>
        </p:nvSpPr>
        <p:spPr>
          <a:xfrm>
            <a:off x="4963890" y="4900141"/>
            <a:ext cx="6702593" cy="822742"/>
          </a:xfrm>
          <a:prstGeom prst="rect">
            <a:avLst/>
          </a:prstGeom>
          <a:noFill/>
          <a:effectLst/>
        </p:spPr>
        <p:txBody>
          <a:bodyPr anchor="ctr">
            <a:noAutofit/>
          </a:bodyPr>
          <a:lstStyle>
            <a:lvl1pPr marL="0" indent="0" algn="l">
              <a:buNone/>
              <a:defRPr sz="320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a:t>
            </a:r>
            <a:r>
              <a:rPr lang="es-ES" dirty="0" err="1" smtClean="0"/>
              <a:t>click</a:t>
            </a:r>
            <a:r>
              <a:rPr lang="es-ES" dirty="0" smtClean="0"/>
              <a:t> aquí para modificar el subtítulo</a:t>
            </a:r>
          </a:p>
        </p:txBody>
      </p:sp>
      <p:sp>
        <p:nvSpPr>
          <p:cNvPr id="13" name="Rectángulo 12"/>
          <p:cNvSpPr/>
          <p:nvPr userDrawn="1"/>
        </p:nvSpPr>
        <p:spPr>
          <a:xfrm>
            <a:off x="1" y="6095688"/>
            <a:ext cx="4064000" cy="487533"/>
          </a:xfrm>
          <a:prstGeom prst="rect">
            <a:avLst/>
          </a:prstGeom>
          <a:solidFill>
            <a:srgbClr val="00489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bg1"/>
              </a:solidFill>
            </a:endParaRPr>
          </a:p>
        </p:txBody>
      </p:sp>
      <p:sp>
        <p:nvSpPr>
          <p:cNvPr id="15" name="Marcador de texto 14"/>
          <p:cNvSpPr>
            <a:spLocks noGrp="1"/>
          </p:cNvSpPr>
          <p:nvPr>
            <p:ph type="body" sz="quarter" idx="10" hasCustomPrompt="1"/>
          </p:nvPr>
        </p:nvSpPr>
        <p:spPr>
          <a:xfrm>
            <a:off x="325969" y="6095688"/>
            <a:ext cx="3255433" cy="487533"/>
          </a:xfrm>
          <a:prstGeom prst="rect">
            <a:avLst/>
          </a:prstGeom>
        </p:spPr>
        <p:txBody>
          <a:bodyPr anchor="ctr"/>
          <a:lstStyle>
            <a:lvl1pPr marL="0" indent="0" algn="ctr">
              <a:buNone/>
              <a:defRPr>
                <a:solidFill>
                  <a:schemeClr val="bg1"/>
                </a:solidFill>
              </a:defRPr>
            </a:lvl1pPr>
          </a:lstStyle>
          <a:p>
            <a:pPr lvl="0"/>
            <a:r>
              <a:rPr lang="es-ES" dirty="0" err="1" smtClean="0"/>
              <a:t>day</a:t>
            </a:r>
            <a:r>
              <a:rPr lang="es-ES" dirty="0" smtClean="0"/>
              <a:t>/</a:t>
            </a:r>
            <a:r>
              <a:rPr lang="es-ES" dirty="0" err="1" smtClean="0"/>
              <a:t>month</a:t>
            </a:r>
            <a:r>
              <a:rPr lang="es-ES" dirty="0" smtClean="0"/>
              <a:t>/</a:t>
            </a:r>
            <a:r>
              <a:rPr lang="es-ES" dirty="0" err="1" smtClean="0"/>
              <a:t>year</a:t>
            </a:r>
            <a:endParaRPr lang="es-ES" dirty="0"/>
          </a:p>
        </p:txBody>
      </p:sp>
      <p:sp>
        <p:nvSpPr>
          <p:cNvPr id="17" name="Marcador de texto 16"/>
          <p:cNvSpPr>
            <a:spLocks noGrp="1"/>
          </p:cNvSpPr>
          <p:nvPr>
            <p:ph type="body" sz="quarter" idx="11" hasCustomPrompt="1"/>
          </p:nvPr>
        </p:nvSpPr>
        <p:spPr>
          <a:xfrm>
            <a:off x="4963889" y="6095687"/>
            <a:ext cx="6702595" cy="487533"/>
          </a:xfrm>
          <a:prstGeom prst="rect">
            <a:avLst/>
          </a:prstGeom>
        </p:spPr>
        <p:txBody>
          <a:bodyPr anchor="ctr"/>
          <a:lstStyle>
            <a:lvl1pPr marL="0" indent="0" algn="l">
              <a:buNone/>
              <a:defRPr>
                <a:solidFill>
                  <a:srgbClr val="004890"/>
                </a:solidFill>
              </a:defRPr>
            </a:lvl1pPr>
          </a:lstStyle>
          <a:p>
            <a:pPr lvl="0"/>
            <a:r>
              <a:rPr lang="es-ES" dirty="0" err="1" smtClean="0"/>
              <a:t>Venue</a:t>
            </a:r>
            <a:endParaRPr lang="es-ES" dirty="0"/>
          </a:p>
        </p:txBody>
      </p:sp>
    </p:spTree>
    <p:extLst>
      <p:ext uri="{BB962C8B-B14F-4D97-AF65-F5344CB8AC3E}">
        <p14:creationId xmlns:p14="http://schemas.microsoft.com/office/powerpoint/2010/main" val="16229724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SC2017-Generic">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19737" y="217896"/>
            <a:ext cx="10972797" cy="838397"/>
          </a:xfrm>
          <a:prstGeom prst="rect">
            <a:avLst/>
          </a:prstGeom>
        </p:spPr>
        <p:txBody>
          <a:bodyPr vert="horz" lIns="91440" tIns="45720" rIns="91440" bIns="45720" rtlCol="0" anchor="ctr">
            <a:noAutofit/>
          </a:bodyPr>
          <a:lstStyle>
            <a:lvl1pPr algn="ctr">
              <a:defRPr sz="3500" b="1"/>
            </a:lvl1pPr>
          </a:lstStyle>
          <a:p>
            <a:r>
              <a:rPr lang="es-ES" dirty="0" smtClean="0"/>
              <a:t>Haga clic para modificar el estilo de título del patrón</a:t>
            </a:r>
            <a:endParaRPr lang="en-US" dirty="0"/>
          </a:p>
        </p:txBody>
      </p:sp>
      <p:sp>
        <p:nvSpPr>
          <p:cNvPr id="7" name="Text Placeholder 2"/>
          <p:cNvSpPr>
            <a:spLocks noGrp="1"/>
          </p:cNvSpPr>
          <p:nvPr>
            <p:ph idx="1"/>
          </p:nvPr>
        </p:nvSpPr>
        <p:spPr>
          <a:xfrm>
            <a:off x="619737" y="1215072"/>
            <a:ext cx="10972797" cy="4833258"/>
          </a:xfrm>
          <a:prstGeom prst="rect">
            <a:avLst/>
          </a:prstGeom>
        </p:spPr>
        <p:txBody>
          <a:bodyPr vert="horz" lIns="91440" tIns="45720" rIns="91440" bIns="45720" rtlCol="0">
            <a:normAutofit/>
          </a:bodyPr>
          <a:lstStyle>
            <a:lvl1pPr>
              <a:buClr>
                <a:srgbClr val="0070C0"/>
              </a:buClr>
              <a:defRPr/>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946" y="6232144"/>
            <a:ext cx="2501900" cy="4572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8789420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SC2017-Last">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p:cNvSpPr txBox="1"/>
          <p:nvPr userDrawn="1"/>
        </p:nvSpPr>
        <p:spPr>
          <a:xfrm>
            <a:off x="2654968" y="2486933"/>
            <a:ext cx="6882067" cy="1200329"/>
          </a:xfrm>
          <a:prstGeom prst="rect">
            <a:avLst/>
          </a:prstGeom>
          <a:effectLst>
            <a:outerShdw blurRad="127000" algn="ctr" rotWithShape="0">
              <a:schemeClr val="accent1">
                <a:lumMod val="50000"/>
                <a:alpha val="85000"/>
              </a:schemeClr>
            </a:outerShdw>
          </a:effectLst>
        </p:spPr>
        <p:txBody>
          <a:bodyPr wrap="square" rtlCol="0" anchor="ctr">
            <a:spAutoFit/>
          </a:bodyPr>
          <a:lstStyle/>
          <a:p>
            <a:pPr algn="ctr"/>
            <a:r>
              <a:rPr lang="es-ES" sz="7200" dirty="0" smtClean="0">
                <a:solidFill>
                  <a:schemeClr val="bg1"/>
                </a:solidFill>
              </a:rPr>
              <a:t>THANK YOU!</a:t>
            </a:r>
            <a:endParaRPr lang="es-ES" sz="7200" dirty="0">
              <a:solidFill>
                <a:schemeClr val="bg1"/>
              </a:solidFill>
            </a:endParaRPr>
          </a:p>
        </p:txBody>
      </p:sp>
      <p:sp>
        <p:nvSpPr>
          <p:cNvPr id="5" name="CuadroTexto 4"/>
          <p:cNvSpPr txBox="1"/>
          <p:nvPr userDrawn="1"/>
        </p:nvSpPr>
        <p:spPr>
          <a:xfrm>
            <a:off x="4480134" y="5866000"/>
            <a:ext cx="3210535" cy="646331"/>
          </a:xfrm>
          <a:prstGeom prst="rect">
            <a:avLst/>
          </a:prstGeom>
          <a:noFill/>
          <a:effectLst>
            <a:outerShdw blurRad="127000" algn="ctr" rotWithShape="0">
              <a:schemeClr val="accent1">
                <a:lumMod val="50000"/>
                <a:alpha val="85000"/>
              </a:schemeClr>
            </a:outerShdw>
          </a:effectLst>
        </p:spPr>
        <p:txBody>
          <a:bodyPr wrap="square" rtlCol="0" anchor="ctr">
            <a:spAutoFit/>
          </a:bodyPr>
          <a:lstStyle/>
          <a:p>
            <a:pPr algn="ctr"/>
            <a:r>
              <a:rPr lang="es-ES" sz="3600" dirty="0" smtClean="0">
                <a:solidFill>
                  <a:schemeClr val="bg1"/>
                </a:solidFill>
              </a:rPr>
              <a:t>www.bsc.es</a:t>
            </a:r>
            <a:endParaRPr lang="es-ES" sz="3600" dirty="0">
              <a:solidFill>
                <a:schemeClr val="bg1"/>
              </a:solidFill>
            </a:endParaRPr>
          </a:p>
        </p:txBody>
      </p:sp>
      <p:sp>
        <p:nvSpPr>
          <p:cNvPr id="2" name="Título 1"/>
          <p:cNvSpPr>
            <a:spLocks noGrp="1"/>
          </p:cNvSpPr>
          <p:nvPr>
            <p:ph type="title" hasCustomPrompt="1"/>
          </p:nvPr>
        </p:nvSpPr>
        <p:spPr>
          <a:xfrm>
            <a:off x="1213759" y="4101711"/>
            <a:ext cx="9764485" cy="688936"/>
          </a:xfrm>
          <a:prstGeom prst="rect">
            <a:avLst/>
          </a:prstGeom>
        </p:spPr>
        <p:txBody>
          <a:bodyPr/>
          <a:lstStyle>
            <a:lvl1pPr algn="ctr">
              <a:defRPr sz="3600">
                <a:solidFill>
                  <a:schemeClr val="bg1"/>
                </a:solidFill>
              </a:defRPr>
            </a:lvl1pPr>
          </a:lstStyle>
          <a:p>
            <a:r>
              <a:rPr lang="es-ES" dirty="0" smtClean="0"/>
              <a:t>YOUR-EMAIL@bsc.es</a:t>
            </a:r>
            <a:endParaRPr lang="es-ES" dirty="0"/>
          </a:p>
        </p:txBody>
      </p:sp>
    </p:spTree>
    <p:extLst>
      <p:ext uri="{BB962C8B-B14F-4D97-AF65-F5344CB8AC3E}">
        <p14:creationId xmlns:p14="http://schemas.microsoft.com/office/powerpoint/2010/main" val="4070562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6735648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6225739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970403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8263085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395818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9394325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4219498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7558406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dirty="0"/>
          </a:p>
        </p:txBody>
      </p:sp>
    </p:spTree>
    <p:extLst>
      <p:ext uri="{BB962C8B-B14F-4D97-AF65-F5344CB8AC3E}">
        <p14:creationId xmlns:p14="http://schemas.microsoft.com/office/powerpoint/2010/main" val="328564501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54"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0.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7.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hyperlink" Target="http://demo.predictia.es/qa4seas/metadata/"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060166" y="0"/>
            <a:ext cx="8131834" cy="6858000"/>
          </a:xfrm>
          <a:prstGeom prst="rect">
            <a:avLst/>
          </a:prstGeom>
          <a:gradFill flip="none" rotWithShape="1">
            <a:gsLst>
              <a:gs pos="0">
                <a:schemeClr val="accent1">
                  <a:lumMod val="5000"/>
                  <a:lumOff val="95000"/>
                  <a:alpha val="26000"/>
                </a:schemeClr>
              </a:gs>
              <a:gs pos="68000">
                <a:schemeClr val="bg1"/>
              </a:gs>
            </a:gsLst>
            <a:lin ang="16200000" scaled="1"/>
            <a:tileRect/>
          </a:gradFill>
        </p:spPr>
        <p:txBody>
          <a:bodyPr wrap="square" rtlCol="0">
            <a:spAutoFit/>
          </a:bodyPr>
          <a:lstStyle/>
          <a:p>
            <a:endParaRPr lang="es-ES_tradnl" dirty="0"/>
          </a:p>
        </p:txBody>
      </p:sp>
      <p:sp>
        <p:nvSpPr>
          <p:cNvPr id="4" name="Título 3"/>
          <p:cNvSpPr>
            <a:spLocks noGrp="1"/>
          </p:cNvSpPr>
          <p:nvPr>
            <p:ph type="ctrTitle"/>
          </p:nvPr>
        </p:nvSpPr>
        <p:spPr>
          <a:xfrm>
            <a:off x="4278521" y="1631730"/>
            <a:ext cx="7712015" cy="2998826"/>
          </a:xfrm>
        </p:spPr>
        <p:txBody>
          <a:bodyPr>
            <a:noAutofit/>
          </a:bodyPr>
          <a:lstStyle/>
          <a:p>
            <a:pPr algn="ctr"/>
            <a:r>
              <a:rPr lang="es-ES" sz="5400" dirty="0" err="1" smtClean="0"/>
              <a:t>Evaluation</a:t>
            </a:r>
            <a:r>
              <a:rPr lang="es-ES" sz="5400" dirty="0" smtClean="0"/>
              <a:t> and </a:t>
            </a:r>
            <a:r>
              <a:rPr lang="es-ES" sz="5400" dirty="0" err="1" smtClean="0"/>
              <a:t>Quality</a:t>
            </a:r>
            <a:r>
              <a:rPr lang="es-ES" sz="5400" dirty="0" smtClean="0"/>
              <a:t> Control </a:t>
            </a:r>
            <a:r>
              <a:rPr lang="es-ES" sz="5400" dirty="0" err="1" smtClean="0"/>
              <a:t>for</a:t>
            </a:r>
            <a:r>
              <a:rPr lang="es-ES" sz="5400" dirty="0" smtClean="0"/>
              <a:t> </a:t>
            </a:r>
            <a:r>
              <a:rPr lang="es-ES" sz="5400" dirty="0" err="1"/>
              <a:t>t</a:t>
            </a:r>
            <a:r>
              <a:rPr lang="es-ES" sz="5400" dirty="0" err="1" smtClean="0"/>
              <a:t>he</a:t>
            </a:r>
            <a:r>
              <a:rPr lang="es-ES" sz="5400" dirty="0" smtClean="0"/>
              <a:t> </a:t>
            </a:r>
            <a:r>
              <a:rPr lang="es-ES" sz="5400" dirty="0" err="1" smtClean="0"/>
              <a:t>Copernicus</a:t>
            </a:r>
            <a:r>
              <a:rPr lang="es-ES" sz="5400" dirty="0" smtClean="0"/>
              <a:t> </a:t>
            </a:r>
            <a:r>
              <a:rPr lang="es-ES" sz="5400" dirty="0" err="1" smtClean="0"/>
              <a:t>Seasonal</a:t>
            </a:r>
            <a:r>
              <a:rPr lang="es-ES" sz="5400" dirty="0" smtClean="0"/>
              <a:t> </a:t>
            </a:r>
            <a:r>
              <a:rPr lang="es-ES" sz="5400" dirty="0" err="1" smtClean="0"/>
              <a:t>Forecast</a:t>
            </a:r>
            <a:r>
              <a:rPr lang="es-ES" sz="5400" dirty="0" smtClean="0"/>
              <a:t> </a:t>
            </a:r>
            <a:r>
              <a:rPr lang="es-ES" sz="5400" dirty="0" err="1" smtClean="0"/>
              <a:t>Systems</a:t>
            </a:r>
            <a:endParaRPr lang="es-ES" sz="5400" dirty="0"/>
          </a:p>
        </p:txBody>
      </p:sp>
      <p:sp>
        <p:nvSpPr>
          <p:cNvPr id="5" name="Subtítulo 4"/>
          <p:cNvSpPr>
            <a:spLocks noGrp="1"/>
          </p:cNvSpPr>
          <p:nvPr>
            <p:ph type="subTitle" idx="1"/>
          </p:nvPr>
        </p:nvSpPr>
        <p:spPr>
          <a:xfrm>
            <a:off x="4315890" y="4572000"/>
            <a:ext cx="6702593" cy="1150883"/>
          </a:xfrm>
        </p:spPr>
        <p:txBody>
          <a:bodyPr/>
          <a:lstStyle/>
          <a:p>
            <a:r>
              <a:rPr lang="es-ES" dirty="0"/>
              <a:t>Nicolau</a:t>
            </a:r>
            <a:r>
              <a:rPr lang="es-ES" dirty="0" smtClean="0"/>
              <a:t> </a:t>
            </a:r>
            <a:r>
              <a:rPr lang="es-ES" dirty="0" err="1" smtClean="0"/>
              <a:t>Manubens</a:t>
            </a:r>
            <a:endParaRPr lang="es-ES" dirty="0" smtClean="0"/>
          </a:p>
          <a:p>
            <a:r>
              <a:rPr lang="es-ES" dirty="0" err="1" smtClean="0"/>
              <a:t>Computer</a:t>
            </a:r>
            <a:r>
              <a:rPr lang="es-ES" dirty="0" smtClean="0"/>
              <a:t> </a:t>
            </a:r>
            <a:r>
              <a:rPr lang="es-ES" dirty="0" err="1" smtClean="0"/>
              <a:t>Scientist</a:t>
            </a:r>
            <a:endParaRPr lang="es-ES" dirty="0"/>
          </a:p>
        </p:txBody>
      </p:sp>
      <p:sp>
        <p:nvSpPr>
          <p:cNvPr id="2" name="Marcador de texto 1"/>
          <p:cNvSpPr>
            <a:spLocks noGrp="1"/>
          </p:cNvSpPr>
          <p:nvPr>
            <p:ph type="body" sz="quarter" idx="10"/>
          </p:nvPr>
        </p:nvSpPr>
        <p:spPr/>
        <p:txBody>
          <a:bodyPr/>
          <a:lstStyle/>
          <a:p>
            <a:r>
              <a:rPr lang="es-ES" dirty="0" smtClean="0"/>
              <a:t>13 / 12 / 2017</a:t>
            </a:r>
            <a:endParaRPr lang="es-ES" dirty="0"/>
          </a:p>
        </p:txBody>
      </p:sp>
      <p:sp>
        <p:nvSpPr>
          <p:cNvPr id="3" name="Marcador de texto 2"/>
          <p:cNvSpPr>
            <a:spLocks noGrp="1"/>
          </p:cNvSpPr>
          <p:nvPr>
            <p:ph type="body" sz="quarter" idx="11"/>
          </p:nvPr>
        </p:nvSpPr>
        <p:spPr>
          <a:xfrm>
            <a:off x="4323089" y="6095687"/>
            <a:ext cx="7667447" cy="487533"/>
          </a:xfrm>
        </p:spPr>
        <p:txBody>
          <a:bodyPr/>
          <a:lstStyle/>
          <a:p>
            <a:pPr algn="ctr"/>
            <a:r>
              <a:rPr lang="es-ES" dirty="0" smtClean="0"/>
              <a:t>AGU </a:t>
            </a:r>
            <a:r>
              <a:rPr lang="es-ES" dirty="0" err="1" smtClean="0"/>
              <a:t>Fall</a:t>
            </a:r>
            <a:r>
              <a:rPr lang="es-ES" dirty="0" smtClean="0"/>
              <a:t> Meeting, New Orleans</a:t>
            </a:r>
            <a:endParaRPr lang="es-ES" dirty="0"/>
          </a:p>
        </p:txBody>
      </p:sp>
      <p:pic>
        <p:nvPicPr>
          <p:cNvPr id="9" name="Imagen 8"/>
          <p:cNvPicPr>
            <a:picLocks noChangeAspect="1"/>
          </p:cNvPicPr>
          <p:nvPr/>
        </p:nvPicPr>
        <p:blipFill rotWithShape="1">
          <a:blip r:embed="rId3"/>
          <a:srcRect t="14452" r="-221" b="20789"/>
          <a:stretch/>
        </p:blipFill>
        <p:spPr>
          <a:xfrm>
            <a:off x="5463885" y="1071532"/>
            <a:ext cx="1343821" cy="651743"/>
          </a:xfrm>
          <a:prstGeom prst="rect">
            <a:avLst/>
          </a:prstGeom>
        </p:spPr>
      </p:pic>
      <p:pic>
        <p:nvPicPr>
          <p:cNvPr id="8" name="Imagen 7"/>
          <p:cNvPicPr>
            <a:picLocks noChangeAspect="1"/>
          </p:cNvPicPr>
          <p:nvPr/>
        </p:nvPicPr>
        <p:blipFill>
          <a:blip r:embed="rId4"/>
          <a:stretch>
            <a:fillRect/>
          </a:stretch>
        </p:blipFill>
        <p:spPr>
          <a:xfrm>
            <a:off x="4650565" y="259201"/>
            <a:ext cx="3085663" cy="827999"/>
          </a:xfrm>
          <a:prstGeom prst="rect">
            <a:avLst/>
          </a:prstGeom>
        </p:spPr>
      </p:pic>
      <p:pic>
        <p:nvPicPr>
          <p:cNvPr id="10" name="Imagen 9"/>
          <p:cNvPicPr>
            <a:picLocks noChangeAspect="1"/>
          </p:cNvPicPr>
          <p:nvPr/>
        </p:nvPicPr>
        <p:blipFill>
          <a:blip r:embed="rId5"/>
          <a:stretch>
            <a:fillRect/>
          </a:stretch>
        </p:blipFill>
        <p:spPr>
          <a:xfrm>
            <a:off x="7904218" y="208800"/>
            <a:ext cx="1877493" cy="938747"/>
          </a:xfrm>
          <a:prstGeom prst="rect">
            <a:avLst/>
          </a:prstGeom>
        </p:spPr>
      </p:pic>
      <p:pic>
        <p:nvPicPr>
          <p:cNvPr id="11" name="Imagen 10"/>
          <p:cNvPicPr>
            <a:picLocks noChangeAspect="1"/>
          </p:cNvPicPr>
          <p:nvPr/>
        </p:nvPicPr>
        <p:blipFill rotWithShape="1">
          <a:blip r:embed="rId6"/>
          <a:srcRect t="6811" b="28803"/>
          <a:stretch/>
        </p:blipFill>
        <p:spPr>
          <a:xfrm>
            <a:off x="7984800" y="1169148"/>
            <a:ext cx="1742400" cy="629912"/>
          </a:xfrm>
          <a:prstGeom prst="rect">
            <a:avLst/>
          </a:prstGeom>
        </p:spPr>
      </p:pic>
      <p:pic>
        <p:nvPicPr>
          <p:cNvPr id="12" name="Imagen 11"/>
          <p:cNvPicPr>
            <a:picLocks noChangeAspect="1"/>
          </p:cNvPicPr>
          <p:nvPr/>
        </p:nvPicPr>
        <p:blipFill>
          <a:blip r:embed="rId7"/>
          <a:stretch>
            <a:fillRect/>
          </a:stretch>
        </p:blipFill>
        <p:spPr>
          <a:xfrm>
            <a:off x="10205327" y="556555"/>
            <a:ext cx="1077846" cy="1077846"/>
          </a:xfrm>
          <a:prstGeom prst="rect">
            <a:avLst/>
          </a:prstGeom>
        </p:spPr>
      </p:pic>
    </p:spTree>
    <p:extLst>
      <p:ext uri="{BB962C8B-B14F-4D97-AF65-F5344CB8AC3E}">
        <p14:creationId xmlns:p14="http://schemas.microsoft.com/office/powerpoint/2010/main" val="2967086876"/>
      </p:ext>
    </p:extLst>
  </p:cSld>
  <p:clrMapOvr>
    <a:masterClrMapping/>
  </p:clrMapOvr>
  <mc:AlternateContent xmlns:mc="http://schemas.openxmlformats.org/markup-compatibility/2006" xmlns:p14="http://schemas.microsoft.com/office/powerpoint/2010/main">
    <mc:Choice Requires="p14">
      <p:transition p14:dur="10" advTm="11043"/>
    </mc:Choice>
    <mc:Fallback xmlns="">
      <p:transition advTm="1104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n-US" altLang="ca-ES" dirty="0" smtClean="0">
                <a:solidFill>
                  <a:srgbClr val="2F5597"/>
                </a:solidFill>
                <a:latin typeface="+mn-lt"/>
              </a:rPr>
              <a:t>Prototype</a:t>
            </a:r>
            <a:endParaRPr lang="es-ES" dirty="0">
              <a:solidFill>
                <a:srgbClr val="2F5597"/>
              </a:solidFill>
              <a:latin typeface="+mn-lt"/>
            </a:endParaRPr>
          </a:p>
        </p:txBody>
      </p:sp>
      <p:sp>
        <p:nvSpPr>
          <p:cNvPr id="24" name="Marcador de contenido 23"/>
          <p:cNvSpPr>
            <a:spLocks noGrp="1"/>
          </p:cNvSpPr>
          <p:nvPr>
            <p:ph idx="1"/>
          </p:nvPr>
        </p:nvSpPr>
        <p:spPr>
          <a:xfrm>
            <a:off x="448575" y="1215072"/>
            <a:ext cx="5320907" cy="5141278"/>
          </a:xfrm>
        </p:spPr>
        <p:txBody>
          <a:bodyPr>
            <a:normAutofit/>
          </a:bodyPr>
          <a:lstStyle/>
          <a:p>
            <a:r>
              <a:rPr lang="en-US" dirty="0" smtClean="0"/>
              <a:t>Proof-of-concept software</a:t>
            </a:r>
          </a:p>
          <a:p>
            <a:endParaRPr lang="en-US" dirty="0"/>
          </a:p>
          <a:p>
            <a:r>
              <a:rPr lang="en-US" dirty="0" smtClean="0"/>
              <a:t>Existing open-source R packages are being evolved</a:t>
            </a:r>
          </a:p>
          <a:p>
            <a:endParaRPr lang="en-US" dirty="0"/>
          </a:p>
          <a:p>
            <a:r>
              <a:rPr lang="en-US" dirty="0" smtClean="0"/>
              <a:t>Performance will also be addressed</a:t>
            </a:r>
            <a:endParaRPr lang="en-US" dirty="0"/>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10</a:t>
            </a:fld>
            <a:endParaRPr lang="en-US" dirty="0"/>
          </a:p>
        </p:txBody>
      </p:sp>
      <p:pic>
        <p:nvPicPr>
          <p:cNvPr id="16" name="Imagen 15"/>
          <p:cNvPicPr>
            <a:picLocks noChangeAspect="1"/>
          </p:cNvPicPr>
          <p:nvPr/>
        </p:nvPicPr>
        <p:blipFill rotWithShape="1">
          <a:blip r:embed="rId4"/>
          <a:srcRect t="14452" r="-221" b="20789"/>
          <a:stretch/>
        </p:blipFill>
        <p:spPr>
          <a:xfrm>
            <a:off x="4031934" y="5594475"/>
            <a:ext cx="981494" cy="476017"/>
          </a:xfrm>
          <a:prstGeom prst="rect">
            <a:avLst/>
          </a:prstGeom>
        </p:spPr>
      </p:pic>
      <p:pic>
        <p:nvPicPr>
          <p:cNvPr id="17" name="Imagen 16"/>
          <p:cNvPicPr>
            <a:picLocks noChangeAspect="1"/>
          </p:cNvPicPr>
          <p:nvPr/>
        </p:nvPicPr>
        <p:blipFill>
          <a:blip r:embed="rId5"/>
          <a:stretch>
            <a:fillRect/>
          </a:stretch>
        </p:blipFill>
        <p:spPr>
          <a:xfrm>
            <a:off x="1215482" y="5557437"/>
            <a:ext cx="1911978" cy="513055"/>
          </a:xfrm>
          <a:prstGeom prst="rect">
            <a:avLst/>
          </a:prstGeom>
        </p:spPr>
      </p:pic>
      <p:pic>
        <p:nvPicPr>
          <p:cNvPr id="18" name="Imagen 17"/>
          <p:cNvPicPr>
            <a:picLocks noChangeAspect="1"/>
          </p:cNvPicPr>
          <p:nvPr/>
        </p:nvPicPr>
        <p:blipFill>
          <a:blip r:embed="rId6"/>
          <a:stretch>
            <a:fillRect/>
          </a:stretch>
        </p:blipFill>
        <p:spPr>
          <a:xfrm>
            <a:off x="444565" y="6184018"/>
            <a:ext cx="1205268" cy="602634"/>
          </a:xfrm>
          <a:prstGeom prst="rect">
            <a:avLst/>
          </a:prstGeom>
        </p:spPr>
      </p:pic>
      <p:pic>
        <p:nvPicPr>
          <p:cNvPr id="19" name="Imagen 18"/>
          <p:cNvPicPr>
            <a:picLocks noChangeAspect="1"/>
          </p:cNvPicPr>
          <p:nvPr/>
        </p:nvPicPr>
        <p:blipFill rotWithShape="1">
          <a:blip r:embed="rId7"/>
          <a:srcRect t="6811" b="28803"/>
          <a:stretch/>
        </p:blipFill>
        <p:spPr>
          <a:xfrm>
            <a:off x="2548708" y="6245641"/>
            <a:ext cx="1326035" cy="479388"/>
          </a:xfrm>
          <a:prstGeom prst="rect">
            <a:avLst/>
          </a:prstGeom>
        </p:spPr>
      </p:pic>
      <p:pic>
        <p:nvPicPr>
          <p:cNvPr id="20" name="Imagen 19"/>
          <p:cNvPicPr>
            <a:picLocks noChangeAspect="1"/>
          </p:cNvPicPr>
          <p:nvPr/>
        </p:nvPicPr>
        <p:blipFill>
          <a:blip r:embed="rId8"/>
          <a:stretch>
            <a:fillRect/>
          </a:stretch>
        </p:blipFill>
        <p:spPr>
          <a:xfrm>
            <a:off x="4955516" y="6156439"/>
            <a:ext cx="673982" cy="673982"/>
          </a:xfrm>
          <a:prstGeom prst="rect">
            <a:avLst/>
          </a:prstGeom>
        </p:spPr>
      </p:pic>
      <p:pic>
        <p:nvPicPr>
          <p:cNvPr id="14" name="Shape 142"/>
          <p:cNvPicPr preferRelativeResize="0"/>
          <p:nvPr/>
        </p:nvPicPr>
        <p:blipFill rotWithShape="1">
          <a:blip r:embed="rId9">
            <a:alphaModFix/>
          </a:blip>
          <a:srcRect l="26265" r="11495" b="2095"/>
          <a:stretch/>
        </p:blipFill>
        <p:spPr>
          <a:xfrm>
            <a:off x="6090246" y="466490"/>
            <a:ext cx="5181524" cy="6112880"/>
          </a:xfrm>
          <a:prstGeom prst="rect">
            <a:avLst/>
          </a:prstGeom>
          <a:noFill/>
          <a:ln>
            <a:noFill/>
          </a:ln>
        </p:spPr>
      </p:pic>
      <p:sp>
        <p:nvSpPr>
          <p:cNvPr id="6" name="Rectángulo 5"/>
          <p:cNvSpPr/>
          <p:nvPr/>
        </p:nvSpPr>
        <p:spPr>
          <a:xfrm>
            <a:off x="5846618" y="3325091"/>
            <a:ext cx="5310909" cy="20320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ustDataLst>
      <p:tags r:id="rId1"/>
    </p:custDataLst>
    <p:extLst>
      <p:ext uri="{BB962C8B-B14F-4D97-AF65-F5344CB8AC3E}">
        <p14:creationId xmlns:p14="http://schemas.microsoft.com/office/powerpoint/2010/main" val="534039871"/>
      </p:ext>
    </p:extLst>
  </p:cSld>
  <p:clrMapOvr>
    <a:masterClrMapping/>
  </p:clrMapOvr>
  <mc:AlternateContent xmlns:mc="http://schemas.openxmlformats.org/markup-compatibility/2006" xmlns:p14="http://schemas.microsoft.com/office/powerpoint/2010/main">
    <mc:Choice Requires="p14">
      <p:transition p14:dur="0" advTm="1331"/>
    </mc:Choice>
    <mc:Fallback xmlns="">
      <p:transition advTm="13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ltLang="ca-ES" dirty="0" smtClean="0">
                <a:solidFill>
                  <a:srgbClr val="2F5597"/>
                </a:solidFill>
                <a:latin typeface="+mn-lt"/>
              </a:rPr>
              <a:t>Conclusions</a:t>
            </a:r>
            <a:endParaRPr lang="es-ES" dirty="0">
              <a:solidFill>
                <a:srgbClr val="2F5597"/>
              </a:solidFill>
              <a:latin typeface="+mn-lt"/>
            </a:endParaRPr>
          </a:p>
        </p:txBody>
      </p:sp>
      <p:sp>
        <p:nvSpPr>
          <p:cNvPr id="24" name="Marcador de contenido 23"/>
          <p:cNvSpPr>
            <a:spLocks noGrp="1"/>
          </p:cNvSpPr>
          <p:nvPr>
            <p:ph idx="1"/>
          </p:nvPr>
        </p:nvSpPr>
        <p:spPr>
          <a:xfrm>
            <a:off x="448575" y="1215072"/>
            <a:ext cx="11059484" cy="5141278"/>
          </a:xfrm>
        </p:spPr>
        <p:txBody>
          <a:bodyPr>
            <a:normAutofit/>
          </a:bodyPr>
          <a:lstStyle/>
          <a:p>
            <a:r>
              <a:rPr lang="en-US" b="1" dirty="0"/>
              <a:t>A quality control and provenance strategy for climate seasonal forecasts has been shown from a producer perspective</a:t>
            </a:r>
            <a:br>
              <a:rPr lang="en-US" b="1" dirty="0"/>
            </a:br>
            <a:endParaRPr lang="en-US" b="1" dirty="0"/>
          </a:p>
          <a:p>
            <a:r>
              <a:rPr lang="en-US" dirty="0"/>
              <a:t>The solution consists in defining </a:t>
            </a:r>
            <a:r>
              <a:rPr lang="en-US" b="1" dirty="0"/>
              <a:t>quality measures </a:t>
            </a:r>
            <a:r>
              <a:rPr lang="en-US" dirty="0"/>
              <a:t>for the products and in establishing a </a:t>
            </a:r>
            <a:r>
              <a:rPr lang="en-US" b="1" dirty="0"/>
              <a:t>provenance mechanism</a:t>
            </a:r>
            <a:br>
              <a:rPr lang="en-US" b="1" dirty="0"/>
            </a:br>
            <a:endParaRPr lang="en-US" b="1" dirty="0"/>
          </a:p>
          <a:p>
            <a:r>
              <a:rPr lang="en-US" b="1" dirty="0"/>
              <a:t>User guidance and data conventions </a:t>
            </a:r>
            <a:r>
              <a:rPr lang="en-US" dirty="0"/>
              <a:t>are fundamental</a:t>
            </a:r>
            <a:br>
              <a:rPr lang="en-US" dirty="0"/>
            </a:br>
            <a:endParaRPr lang="en-US" dirty="0"/>
          </a:p>
          <a:p>
            <a:r>
              <a:rPr lang="en-US" dirty="0"/>
              <a:t>An extensible </a:t>
            </a:r>
            <a:r>
              <a:rPr lang="en-US" b="1" dirty="0"/>
              <a:t>provenance framework called </a:t>
            </a:r>
            <a:r>
              <a:rPr lang="en-US" b="1" dirty="0" err="1"/>
              <a:t>Metaclip</a:t>
            </a:r>
            <a:r>
              <a:rPr lang="en-US" b="1" dirty="0"/>
              <a:t> </a:t>
            </a:r>
            <a:r>
              <a:rPr lang="en-US" dirty="0"/>
              <a:t>has been shown</a:t>
            </a:r>
            <a:br>
              <a:rPr lang="en-US" dirty="0"/>
            </a:br>
            <a:endParaRPr lang="en-US" dirty="0"/>
          </a:p>
          <a:p>
            <a:r>
              <a:rPr lang="en-US" dirty="0"/>
              <a:t>Open-source software for the QC of seasonal forecasts is being </a:t>
            </a:r>
            <a:r>
              <a:rPr lang="en-US" dirty="0" smtClean="0"/>
              <a:t>developed</a:t>
            </a:r>
            <a:endParaRPr lang="en-US" dirty="0"/>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11</a:t>
            </a:fld>
            <a:endParaRPr lang="en-US" dirty="0"/>
          </a:p>
        </p:txBody>
      </p:sp>
      <p:pic>
        <p:nvPicPr>
          <p:cNvPr id="16" name="Imagen 15"/>
          <p:cNvPicPr>
            <a:picLocks noChangeAspect="1"/>
          </p:cNvPicPr>
          <p:nvPr/>
        </p:nvPicPr>
        <p:blipFill rotWithShape="1">
          <a:blip r:embed="rId3"/>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4"/>
          <a:stretch>
            <a:fillRect/>
          </a:stretch>
        </p:blipFill>
        <p:spPr>
          <a:xfrm>
            <a:off x="1182029" y="6262762"/>
            <a:ext cx="1911978" cy="513055"/>
          </a:xfrm>
          <a:prstGeom prst="rect">
            <a:avLst/>
          </a:prstGeom>
        </p:spPr>
      </p:pic>
      <p:pic>
        <p:nvPicPr>
          <p:cNvPr id="18" name="Imagen 17"/>
          <p:cNvPicPr>
            <a:picLocks noChangeAspect="1"/>
          </p:cNvPicPr>
          <p:nvPr/>
        </p:nvPicPr>
        <p:blipFill>
          <a:blip r:embed="rId5"/>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6"/>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7"/>
          <a:stretch>
            <a:fillRect/>
          </a:stretch>
        </p:blipFill>
        <p:spPr>
          <a:xfrm>
            <a:off x="10397304" y="6156439"/>
            <a:ext cx="673982" cy="673982"/>
          </a:xfrm>
          <a:prstGeom prst="rect">
            <a:avLst/>
          </a:prstGeom>
        </p:spPr>
      </p:pic>
    </p:spTree>
    <p:extLst>
      <p:ext uri="{BB962C8B-B14F-4D97-AF65-F5344CB8AC3E}">
        <p14:creationId xmlns:p14="http://schemas.microsoft.com/office/powerpoint/2010/main" val="1373723216"/>
      </p:ext>
    </p:extLst>
  </p:cSld>
  <p:clrMapOvr>
    <a:masterClrMapping/>
  </p:clrMapOvr>
  <mc:AlternateContent xmlns:mc="http://schemas.openxmlformats.org/markup-compatibility/2006" xmlns:p14="http://schemas.microsoft.com/office/powerpoint/2010/main">
    <mc:Choice Requires="p14">
      <p:transition p14:dur="0" advTm="1177"/>
    </mc:Choice>
    <mc:Fallback xmlns="">
      <p:transition advTm="117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060166" y="0"/>
            <a:ext cx="8131834" cy="6858000"/>
          </a:xfrm>
          <a:prstGeom prst="rect">
            <a:avLst/>
          </a:prstGeom>
          <a:gradFill flip="none" rotWithShape="1">
            <a:gsLst>
              <a:gs pos="0">
                <a:schemeClr val="accent1">
                  <a:lumMod val="5000"/>
                  <a:lumOff val="95000"/>
                  <a:alpha val="26000"/>
                </a:schemeClr>
              </a:gs>
              <a:gs pos="68000">
                <a:schemeClr val="bg1"/>
              </a:gs>
            </a:gsLst>
            <a:lin ang="16200000" scaled="1"/>
            <a:tileRect/>
          </a:gradFill>
        </p:spPr>
        <p:txBody>
          <a:bodyPr wrap="square" rtlCol="0">
            <a:spAutoFit/>
          </a:bodyPr>
          <a:lstStyle/>
          <a:p>
            <a:endParaRPr lang="es-ES_tradnl" dirty="0"/>
          </a:p>
        </p:txBody>
      </p:sp>
      <p:sp>
        <p:nvSpPr>
          <p:cNvPr id="4" name="Título 3"/>
          <p:cNvSpPr>
            <a:spLocks noGrp="1"/>
          </p:cNvSpPr>
          <p:nvPr>
            <p:ph type="ctrTitle"/>
          </p:nvPr>
        </p:nvSpPr>
        <p:spPr>
          <a:xfrm>
            <a:off x="4276801" y="1360071"/>
            <a:ext cx="7704000" cy="3191772"/>
          </a:xfrm>
        </p:spPr>
        <p:txBody>
          <a:bodyPr>
            <a:noAutofit/>
          </a:bodyPr>
          <a:lstStyle/>
          <a:p>
            <a:pPr algn="ctr"/>
            <a:r>
              <a:rPr lang="es-ES" sz="5400" dirty="0" err="1"/>
              <a:t>Thank</a:t>
            </a:r>
            <a:r>
              <a:rPr lang="es-ES" sz="5400" dirty="0"/>
              <a:t> </a:t>
            </a:r>
            <a:r>
              <a:rPr lang="es-ES" sz="5400" dirty="0" err="1" smtClean="0"/>
              <a:t>you</a:t>
            </a:r>
            <a:endParaRPr lang="es-ES" sz="3200" b="0" dirty="0">
              <a:solidFill>
                <a:schemeClr val="tx1"/>
              </a:solidFill>
            </a:endParaRPr>
          </a:p>
        </p:txBody>
      </p:sp>
      <p:sp>
        <p:nvSpPr>
          <p:cNvPr id="2" name="Subtítulo 1"/>
          <p:cNvSpPr>
            <a:spLocks noGrp="1"/>
          </p:cNvSpPr>
          <p:nvPr>
            <p:ph type="subTitle" idx="1"/>
          </p:nvPr>
        </p:nvSpPr>
        <p:spPr>
          <a:xfrm>
            <a:off x="5627403" y="6107242"/>
            <a:ext cx="4569950" cy="464416"/>
          </a:xfrm>
        </p:spPr>
        <p:txBody>
          <a:bodyPr/>
          <a:lstStyle/>
          <a:p>
            <a:pPr algn="ctr"/>
            <a:r>
              <a:rPr lang="es-ES" sz="2800" dirty="0" smtClean="0">
                <a:solidFill>
                  <a:srgbClr val="004890"/>
                </a:solidFill>
                <a:ea typeface="+mj-ea"/>
                <a:cs typeface="+mj-cs"/>
              </a:rPr>
              <a:t>nicolau.manubens@bsc.es</a:t>
            </a:r>
            <a:endParaRPr lang="es-ES" sz="2800" dirty="0">
              <a:solidFill>
                <a:srgbClr val="004890"/>
              </a:solidFill>
              <a:ea typeface="+mj-ea"/>
              <a:cs typeface="+mj-cs"/>
            </a:endParaRPr>
          </a:p>
        </p:txBody>
      </p:sp>
      <p:sp>
        <p:nvSpPr>
          <p:cNvPr id="7" name="Título 3"/>
          <p:cNvSpPr txBox="1">
            <a:spLocks/>
          </p:cNvSpPr>
          <p:nvPr/>
        </p:nvSpPr>
        <p:spPr>
          <a:xfrm>
            <a:off x="4278001" y="3190071"/>
            <a:ext cx="7704000" cy="31917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200" b="1" kern="1200">
                <a:solidFill>
                  <a:srgbClr val="004890"/>
                </a:solidFill>
                <a:latin typeface="+mn-lt"/>
                <a:ea typeface="+mj-ea"/>
                <a:cs typeface="+mj-cs"/>
              </a:defRPr>
            </a:lvl1pPr>
          </a:lstStyle>
          <a:p>
            <a:r>
              <a:rPr lang="en-US" sz="3200" b="0" dirty="0" smtClean="0">
                <a:solidFill>
                  <a:schemeClr val="tx1"/>
                </a:solidFill>
              </a:rPr>
              <a:t>This project has received funding from the EU Copernicus </a:t>
            </a:r>
            <a:r>
              <a:rPr lang="en-US" sz="3200" b="0" dirty="0" err="1" smtClean="0">
                <a:solidFill>
                  <a:schemeClr val="tx1"/>
                </a:solidFill>
              </a:rPr>
              <a:t>Programme</a:t>
            </a:r>
            <a:r>
              <a:rPr lang="en-US" sz="3200" b="0" dirty="0" smtClean="0">
                <a:solidFill>
                  <a:schemeClr val="tx1"/>
                </a:solidFill>
              </a:rPr>
              <a:t> under Framework Agreement No. 2016/C3S_51_Lot3_BSC</a:t>
            </a:r>
            <a:endParaRPr lang="es-ES" sz="3200" b="0" dirty="0">
              <a:solidFill>
                <a:schemeClr val="tx1"/>
              </a:solidFill>
            </a:endParaRPr>
          </a:p>
        </p:txBody>
      </p:sp>
    </p:spTree>
    <p:extLst>
      <p:ext uri="{BB962C8B-B14F-4D97-AF65-F5344CB8AC3E}">
        <p14:creationId xmlns:p14="http://schemas.microsoft.com/office/powerpoint/2010/main" val="2972815262"/>
      </p:ext>
    </p:extLst>
  </p:cSld>
  <p:clrMapOvr>
    <a:masterClrMapping/>
  </p:clrMapOvr>
  <mc:AlternateContent xmlns:mc="http://schemas.openxmlformats.org/markup-compatibility/2006" xmlns:p14="http://schemas.microsoft.com/office/powerpoint/2010/main">
    <mc:Choice Requires="p14">
      <p:transition p14:dur="0" advTm="871"/>
    </mc:Choice>
    <mc:Fallback xmlns="">
      <p:transition advTm="87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ltLang="ca-ES" dirty="0" smtClean="0">
                <a:solidFill>
                  <a:srgbClr val="2F5597"/>
                </a:solidFill>
                <a:latin typeface="+mn-lt"/>
              </a:rPr>
              <a:t>The Copernicus </a:t>
            </a:r>
            <a:r>
              <a:rPr lang="en-US" altLang="ca-ES" dirty="0" err="1" smtClean="0">
                <a:solidFill>
                  <a:srgbClr val="2F5597"/>
                </a:solidFill>
                <a:latin typeface="+mn-lt"/>
              </a:rPr>
              <a:t>Programme</a:t>
            </a:r>
            <a:endParaRPr lang="es-ES" dirty="0">
              <a:solidFill>
                <a:srgbClr val="2F5597"/>
              </a:solidFill>
              <a:latin typeface="+mn-lt"/>
            </a:endParaRPr>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2</a:t>
            </a:fld>
            <a:endParaRPr lang="en-US" dirty="0"/>
          </a:p>
        </p:txBody>
      </p:sp>
      <p:pic>
        <p:nvPicPr>
          <p:cNvPr id="16" name="Imagen 15"/>
          <p:cNvPicPr>
            <a:picLocks noChangeAspect="1"/>
          </p:cNvPicPr>
          <p:nvPr/>
        </p:nvPicPr>
        <p:blipFill rotWithShape="1">
          <a:blip r:embed="rId4"/>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5"/>
          <a:stretch>
            <a:fillRect/>
          </a:stretch>
        </p:blipFill>
        <p:spPr>
          <a:xfrm>
            <a:off x="1182029" y="6262762"/>
            <a:ext cx="1911978" cy="513055"/>
          </a:xfrm>
          <a:prstGeom prst="rect">
            <a:avLst/>
          </a:prstGeom>
        </p:spPr>
      </p:pic>
      <p:pic>
        <p:nvPicPr>
          <p:cNvPr id="18" name="Imagen 17"/>
          <p:cNvPicPr>
            <a:picLocks noChangeAspect="1"/>
          </p:cNvPicPr>
          <p:nvPr/>
        </p:nvPicPr>
        <p:blipFill>
          <a:blip r:embed="rId6"/>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7"/>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8"/>
          <a:stretch>
            <a:fillRect/>
          </a:stretch>
        </p:blipFill>
        <p:spPr>
          <a:xfrm>
            <a:off x="10397304" y="6156439"/>
            <a:ext cx="673982" cy="673982"/>
          </a:xfrm>
          <a:prstGeom prst="rect">
            <a:avLst/>
          </a:prstGeom>
        </p:spPr>
      </p:pic>
      <p:pic>
        <p:nvPicPr>
          <p:cNvPr id="26" name="Picture 3"/>
          <p:cNvPicPr>
            <a:picLocks noChangeAspect="1"/>
          </p:cNvPicPr>
          <p:nvPr/>
        </p:nvPicPr>
        <p:blipFill rotWithShape="1">
          <a:blip r:embed="rId9">
            <a:extLst>
              <a:ext uri="{28A0092B-C50C-407E-A947-70E740481C1C}">
                <a14:useLocalDpi xmlns:a14="http://schemas.microsoft.com/office/drawing/2010/main" val="0"/>
              </a:ext>
            </a:extLst>
          </a:blip>
          <a:srcRect t="25862"/>
          <a:stretch/>
        </p:blipFill>
        <p:spPr>
          <a:xfrm>
            <a:off x="3530738" y="1923650"/>
            <a:ext cx="8097837" cy="4278454"/>
          </a:xfrm>
          <a:prstGeom prst="rect">
            <a:avLst/>
          </a:prstGeom>
        </p:spPr>
      </p:pic>
      <p:pic>
        <p:nvPicPr>
          <p:cNvPr id="27" name="Imagen 26"/>
          <p:cNvPicPr>
            <a:picLocks noChangeAspect="1"/>
          </p:cNvPicPr>
          <p:nvPr/>
        </p:nvPicPr>
        <p:blipFill>
          <a:blip r:embed="rId6"/>
          <a:stretch>
            <a:fillRect/>
          </a:stretch>
        </p:blipFill>
        <p:spPr>
          <a:xfrm>
            <a:off x="6180528" y="1139436"/>
            <a:ext cx="3139274" cy="1569637"/>
          </a:xfrm>
          <a:prstGeom prst="rect">
            <a:avLst/>
          </a:prstGeom>
        </p:spPr>
      </p:pic>
      <p:sp>
        <p:nvSpPr>
          <p:cNvPr id="24" name="Marcador de contenido 23"/>
          <p:cNvSpPr>
            <a:spLocks noGrp="1"/>
          </p:cNvSpPr>
          <p:nvPr>
            <p:ph idx="1"/>
          </p:nvPr>
        </p:nvSpPr>
        <p:spPr>
          <a:xfrm>
            <a:off x="448575" y="1215072"/>
            <a:ext cx="5350059" cy="5141278"/>
          </a:xfrm>
        </p:spPr>
        <p:txBody>
          <a:bodyPr>
            <a:normAutofit/>
          </a:bodyPr>
          <a:lstStyle/>
          <a:p>
            <a:r>
              <a:rPr lang="es-ES" dirty="0" smtClean="0"/>
              <a:t>Establishment of a </a:t>
            </a:r>
            <a:r>
              <a:rPr lang="es-ES" dirty="0" err="1" smtClean="0"/>
              <a:t>European</a:t>
            </a:r>
            <a:r>
              <a:rPr lang="es-ES" dirty="0" smtClean="0"/>
              <a:t> </a:t>
            </a:r>
            <a:r>
              <a:rPr lang="es-ES" dirty="0" err="1" smtClean="0"/>
              <a:t>capacity</a:t>
            </a:r>
            <a:r>
              <a:rPr lang="es-ES" dirty="0" smtClean="0"/>
              <a:t> </a:t>
            </a:r>
            <a:r>
              <a:rPr lang="es-ES" dirty="0" err="1" smtClean="0"/>
              <a:t>for</a:t>
            </a:r>
            <a:r>
              <a:rPr lang="es-ES" dirty="0" smtClean="0"/>
              <a:t> </a:t>
            </a:r>
            <a:r>
              <a:rPr lang="es-ES" dirty="0" err="1" smtClean="0"/>
              <a:t>Earth</a:t>
            </a:r>
            <a:r>
              <a:rPr lang="es-ES" dirty="0" smtClean="0"/>
              <a:t> </a:t>
            </a:r>
            <a:r>
              <a:rPr lang="es-ES" dirty="0" err="1" smtClean="0"/>
              <a:t>Observation</a:t>
            </a:r>
            <a:r>
              <a:rPr lang="es-ES" dirty="0" smtClean="0"/>
              <a:t> </a:t>
            </a:r>
            <a:endParaRPr lang="es-ES_tradnl" dirty="0"/>
          </a:p>
        </p:txBody>
      </p:sp>
      <p:sp>
        <p:nvSpPr>
          <p:cNvPr id="3" name="Rectángulo 2"/>
          <p:cNvSpPr/>
          <p:nvPr/>
        </p:nvSpPr>
        <p:spPr>
          <a:xfrm>
            <a:off x="6419271" y="4498108"/>
            <a:ext cx="2419928" cy="618837"/>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ustDataLst>
      <p:tags r:id="rId1"/>
    </p:custDataLst>
    <p:extLst>
      <p:ext uri="{BB962C8B-B14F-4D97-AF65-F5344CB8AC3E}">
        <p14:creationId xmlns:p14="http://schemas.microsoft.com/office/powerpoint/2010/main" val="1595477690"/>
      </p:ext>
    </p:extLst>
  </p:cSld>
  <p:clrMapOvr>
    <a:masterClrMapping/>
  </p:clrMapOvr>
  <mc:AlternateContent xmlns:mc="http://schemas.openxmlformats.org/markup-compatibility/2006" xmlns:p14="http://schemas.microsoft.com/office/powerpoint/2010/main">
    <mc:Choice Requires="p14">
      <p:transition p14:dur="10" advTm="11571"/>
    </mc:Choice>
    <mc:Fallback xmlns="">
      <p:transition advTm="115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ltLang="ca-ES" dirty="0" smtClean="0">
                <a:solidFill>
                  <a:srgbClr val="2F5597"/>
                </a:solidFill>
                <a:latin typeface="+mn-lt"/>
              </a:rPr>
              <a:t>The Copernicus Climate Change Service (C3S)</a:t>
            </a:r>
            <a:endParaRPr lang="es-ES" dirty="0">
              <a:solidFill>
                <a:srgbClr val="2F5597"/>
              </a:solidFill>
              <a:latin typeface="+mn-lt"/>
            </a:endParaRPr>
          </a:p>
        </p:txBody>
      </p:sp>
      <p:sp>
        <p:nvSpPr>
          <p:cNvPr id="24" name="Marcador de contenido 23"/>
          <p:cNvSpPr>
            <a:spLocks noGrp="1"/>
          </p:cNvSpPr>
          <p:nvPr>
            <p:ph idx="1"/>
          </p:nvPr>
        </p:nvSpPr>
        <p:spPr>
          <a:xfrm>
            <a:off x="448575" y="1215072"/>
            <a:ext cx="5316606" cy="3809510"/>
          </a:xfrm>
        </p:spPr>
        <p:txBody>
          <a:bodyPr>
            <a:normAutofit/>
          </a:bodyPr>
          <a:lstStyle/>
          <a:p>
            <a:r>
              <a:rPr lang="es-ES" dirty="0" err="1" smtClean="0"/>
              <a:t>The</a:t>
            </a:r>
            <a:r>
              <a:rPr lang="es-ES" dirty="0" smtClean="0"/>
              <a:t> C3S </a:t>
            </a:r>
            <a:r>
              <a:rPr lang="es-ES" dirty="0" err="1" smtClean="0"/>
              <a:t>will</a:t>
            </a:r>
            <a:r>
              <a:rPr lang="es-ES" dirty="0" smtClean="0"/>
              <a:t> </a:t>
            </a:r>
            <a:r>
              <a:rPr lang="es-ES" dirty="0" err="1" smtClean="0"/>
              <a:t>openly</a:t>
            </a:r>
            <a:r>
              <a:rPr lang="es-ES" dirty="0" smtClean="0"/>
              <a:t> </a:t>
            </a:r>
            <a:r>
              <a:rPr lang="es-ES" dirty="0" err="1" smtClean="0"/>
              <a:t>provide</a:t>
            </a:r>
            <a:r>
              <a:rPr lang="es-ES" dirty="0" smtClean="0"/>
              <a:t> </a:t>
            </a:r>
            <a:r>
              <a:rPr lang="es-ES" dirty="0" err="1" smtClean="0"/>
              <a:t>authoritative</a:t>
            </a:r>
            <a:r>
              <a:rPr lang="es-ES" dirty="0" smtClean="0"/>
              <a:t> </a:t>
            </a:r>
            <a:r>
              <a:rPr lang="es-ES" dirty="0" err="1" smtClean="0"/>
              <a:t>information</a:t>
            </a:r>
            <a:r>
              <a:rPr lang="es-ES" dirty="0" smtClean="0"/>
              <a:t> </a:t>
            </a:r>
            <a:r>
              <a:rPr lang="es-ES" dirty="0" err="1" smtClean="0"/>
              <a:t>about</a:t>
            </a:r>
            <a:r>
              <a:rPr lang="es-ES" dirty="0" smtClean="0"/>
              <a:t> </a:t>
            </a:r>
            <a:r>
              <a:rPr lang="es-ES" dirty="0" err="1" smtClean="0"/>
              <a:t>past</a:t>
            </a:r>
            <a:r>
              <a:rPr lang="es-ES" dirty="0" smtClean="0"/>
              <a:t>, </a:t>
            </a:r>
            <a:r>
              <a:rPr lang="es-ES" dirty="0" err="1" smtClean="0"/>
              <a:t>present</a:t>
            </a:r>
            <a:r>
              <a:rPr lang="es-ES" dirty="0" smtClean="0"/>
              <a:t> and </a:t>
            </a:r>
            <a:r>
              <a:rPr lang="es-ES" dirty="0" err="1" smtClean="0"/>
              <a:t>future</a:t>
            </a:r>
            <a:r>
              <a:rPr lang="es-ES" dirty="0" smtClean="0"/>
              <a:t> </a:t>
            </a:r>
            <a:r>
              <a:rPr lang="es-ES" dirty="0" err="1" smtClean="0"/>
              <a:t>climate</a:t>
            </a:r>
            <a:endParaRPr lang="es-ES" dirty="0" smtClean="0"/>
          </a:p>
          <a:p>
            <a:pPr marL="0" indent="0">
              <a:buNone/>
            </a:pPr>
            <a:endParaRPr lang="es-ES" dirty="0" smtClean="0"/>
          </a:p>
          <a:p>
            <a:pPr marL="0" indent="0">
              <a:buNone/>
            </a:pPr>
            <a:endParaRPr lang="es-ES" dirty="0"/>
          </a:p>
          <a:p>
            <a:r>
              <a:rPr lang="es-ES" dirty="0" err="1" smtClean="0"/>
              <a:t>Targetting</a:t>
            </a:r>
            <a:r>
              <a:rPr lang="es-ES" dirty="0" smtClean="0"/>
              <a:t> </a:t>
            </a:r>
            <a:r>
              <a:rPr lang="es-ES" dirty="0" err="1" smtClean="0"/>
              <a:t>the</a:t>
            </a:r>
            <a:r>
              <a:rPr lang="es-ES" dirty="0" smtClean="0"/>
              <a:t> </a:t>
            </a:r>
            <a:r>
              <a:rPr lang="es-ES" dirty="0" err="1" smtClean="0"/>
              <a:t>private</a:t>
            </a:r>
            <a:r>
              <a:rPr lang="es-ES" dirty="0" smtClean="0"/>
              <a:t> and </a:t>
            </a:r>
            <a:r>
              <a:rPr lang="es-ES" dirty="0" err="1" smtClean="0"/>
              <a:t>public</a:t>
            </a:r>
            <a:r>
              <a:rPr lang="es-ES" dirty="0" smtClean="0"/>
              <a:t> </a:t>
            </a:r>
            <a:r>
              <a:rPr lang="es-ES" dirty="0" err="1" smtClean="0"/>
              <a:t>sectors</a:t>
            </a:r>
            <a:r>
              <a:rPr lang="es-ES" dirty="0" smtClean="0"/>
              <a:t>, </a:t>
            </a:r>
            <a:r>
              <a:rPr lang="es-ES" dirty="0" err="1" smtClean="0"/>
              <a:t>e.g</a:t>
            </a:r>
            <a:r>
              <a:rPr lang="es-ES" dirty="0" smtClean="0"/>
              <a:t>. </a:t>
            </a:r>
            <a:r>
              <a:rPr lang="es-ES" dirty="0" err="1" smtClean="0"/>
              <a:t>for</a:t>
            </a:r>
            <a:r>
              <a:rPr lang="es-ES" dirty="0" smtClean="0"/>
              <a:t> </a:t>
            </a:r>
            <a:r>
              <a:rPr lang="es-ES" dirty="0" err="1" smtClean="0"/>
              <a:t>decision</a:t>
            </a:r>
            <a:r>
              <a:rPr lang="es-ES" dirty="0" smtClean="0"/>
              <a:t> </a:t>
            </a:r>
            <a:r>
              <a:rPr lang="es-ES" dirty="0" err="1" smtClean="0"/>
              <a:t>making</a:t>
            </a:r>
            <a:r>
              <a:rPr lang="es-ES" dirty="0" smtClean="0"/>
              <a:t> in </a:t>
            </a:r>
            <a:r>
              <a:rPr lang="es-ES" dirty="0" err="1" smtClean="0"/>
              <a:t>the</a:t>
            </a:r>
            <a:r>
              <a:rPr lang="es-ES" dirty="0" smtClean="0"/>
              <a:t> </a:t>
            </a:r>
            <a:r>
              <a:rPr lang="es-ES" dirty="0" err="1" smtClean="0"/>
              <a:t>energy</a:t>
            </a:r>
            <a:r>
              <a:rPr lang="es-ES" dirty="0" smtClean="0"/>
              <a:t> sector</a:t>
            </a:r>
            <a:endParaRPr lang="es-ES_tradnl" b="1" dirty="0"/>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3</a:t>
            </a:fld>
            <a:endParaRPr lang="en-US" dirty="0"/>
          </a:p>
        </p:txBody>
      </p:sp>
      <p:pic>
        <p:nvPicPr>
          <p:cNvPr id="1026" name="Picture 2" descr="https://lh4.googleusercontent.com/U9RxcJTjJ-j87votiHGrvWLSE5V2nCt0CSENkDGbDy8Z6Ef6oRy-kxLXIi2h2wQWJyOwiH12JV-J0238kYhbbMSGL0Oli0WlSQsFCDYA6oOdevXSa0zGFySeGa-NwGuVH8oiF1qfpy8"/>
          <p:cNvPicPr>
            <a:picLocks noChangeAspect="1" noChangeArrowheads="1"/>
          </p:cNvPicPr>
          <p:nvPr/>
        </p:nvPicPr>
        <p:blipFill rotWithShape="1">
          <a:blip r:embed="rId3">
            <a:extLst>
              <a:ext uri="{28A0092B-C50C-407E-A947-70E740481C1C}">
                <a14:useLocalDpi xmlns:a14="http://schemas.microsoft.com/office/drawing/2010/main" val="0"/>
              </a:ext>
            </a:extLst>
          </a:blip>
          <a:srcRect t="8336" r="35857" b="12340"/>
          <a:stretch/>
        </p:blipFill>
        <p:spPr bwMode="auto">
          <a:xfrm>
            <a:off x="5864051" y="1156652"/>
            <a:ext cx="5876787" cy="4846711"/>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a:picLocks noChangeAspect="1"/>
          </p:cNvPicPr>
          <p:nvPr/>
        </p:nvPicPr>
        <p:blipFill rotWithShape="1">
          <a:blip r:embed="rId4"/>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5"/>
          <a:stretch>
            <a:fillRect/>
          </a:stretch>
        </p:blipFill>
        <p:spPr>
          <a:xfrm>
            <a:off x="1182029" y="6262762"/>
            <a:ext cx="1911978" cy="513055"/>
          </a:xfrm>
          <a:prstGeom prst="rect">
            <a:avLst/>
          </a:prstGeom>
        </p:spPr>
      </p:pic>
      <p:pic>
        <p:nvPicPr>
          <p:cNvPr id="18" name="Imagen 17"/>
          <p:cNvPicPr>
            <a:picLocks noChangeAspect="1"/>
          </p:cNvPicPr>
          <p:nvPr/>
        </p:nvPicPr>
        <p:blipFill>
          <a:blip r:embed="rId6"/>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7"/>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8"/>
          <a:stretch>
            <a:fillRect/>
          </a:stretch>
        </p:blipFill>
        <p:spPr>
          <a:xfrm>
            <a:off x="10397304" y="6156439"/>
            <a:ext cx="673982" cy="673982"/>
          </a:xfrm>
          <a:prstGeom prst="rect">
            <a:avLst/>
          </a:prstGeom>
        </p:spPr>
      </p:pic>
      <p:sp>
        <p:nvSpPr>
          <p:cNvPr id="12" name="Marcador de contenido 23"/>
          <p:cNvSpPr txBox="1">
            <a:spLocks/>
          </p:cNvSpPr>
          <p:nvPr/>
        </p:nvSpPr>
        <p:spPr>
          <a:xfrm>
            <a:off x="453199" y="5560292"/>
            <a:ext cx="5316606" cy="5961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70C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70C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b="1" dirty="0" smtClean="0"/>
              <a:t>https://climate.copernicus.eu</a:t>
            </a:r>
            <a:endParaRPr lang="es-ES_tradnl" b="1" dirty="0"/>
          </a:p>
        </p:txBody>
      </p:sp>
    </p:spTree>
    <p:extLst>
      <p:ext uri="{BB962C8B-B14F-4D97-AF65-F5344CB8AC3E}">
        <p14:creationId xmlns:p14="http://schemas.microsoft.com/office/powerpoint/2010/main" val="1265790901"/>
      </p:ext>
    </p:extLst>
  </p:cSld>
  <p:clrMapOvr>
    <a:masterClrMapping/>
  </p:clrMapOvr>
  <mc:AlternateContent xmlns:mc="http://schemas.openxmlformats.org/markup-compatibility/2006" xmlns:p14="http://schemas.microsoft.com/office/powerpoint/2010/main">
    <mc:Choice Requires="p14">
      <p:transition p14:dur="0" advTm="830"/>
    </mc:Choice>
    <mc:Fallback xmlns="">
      <p:transition advTm="83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619738" y="217896"/>
            <a:ext cx="6621572" cy="1398468"/>
          </a:xfrm>
        </p:spPr>
        <p:txBody>
          <a:bodyPr/>
          <a:lstStyle/>
          <a:p>
            <a:pPr algn="l"/>
            <a:r>
              <a:rPr lang="en-US" altLang="ca-ES" dirty="0" smtClean="0">
                <a:solidFill>
                  <a:srgbClr val="2F5597"/>
                </a:solidFill>
                <a:latin typeface="+mn-lt"/>
              </a:rPr>
              <a:t>Quality assurance strategy for seasonal forecasts</a:t>
            </a:r>
            <a:endParaRPr lang="es-ES" dirty="0">
              <a:solidFill>
                <a:srgbClr val="2F5597"/>
              </a:solidFill>
              <a:latin typeface="+mn-lt"/>
            </a:endParaRPr>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4</a:t>
            </a:fld>
            <a:endParaRPr lang="en-US" dirty="0"/>
          </a:p>
        </p:txBody>
      </p:sp>
      <p:pic>
        <p:nvPicPr>
          <p:cNvPr id="12" name="Shape 79"/>
          <p:cNvPicPr preferRelativeResize="0"/>
          <p:nvPr/>
        </p:nvPicPr>
        <p:blipFill>
          <a:blip r:embed="rId4">
            <a:alphaModFix/>
          </a:blip>
          <a:stretch>
            <a:fillRect/>
          </a:stretch>
        </p:blipFill>
        <p:spPr>
          <a:xfrm>
            <a:off x="10106760" y="477088"/>
            <a:ext cx="547629" cy="547609"/>
          </a:xfrm>
          <a:prstGeom prst="rect">
            <a:avLst/>
          </a:prstGeom>
          <a:noFill/>
          <a:ln>
            <a:noFill/>
          </a:ln>
        </p:spPr>
      </p:pic>
      <p:pic>
        <p:nvPicPr>
          <p:cNvPr id="13" name="Shape 88"/>
          <p:cNvPicPr preferRelativeResize="0"/>
          <p:nvPr/>
        </p:nvPicPr>
        <p:blipFill rotWithShape="1">
          <a:blip r:embed="rId5">
            <a:alphaModFix/>
          </a:blip>
          <a:srcRect l="31592" t="4489" r="21811" b="23902"/>
          <a:stretch/>
        </p:blipFill>
        <p:spPr>
          <a:xfrm>
            <a:off x="6826880" y="1790546"/>
            <a:ext cx="4248552" cy="4896641"/>
          </a:xfrm>
          <a:prstGeom prst="rect">
            <a:avLst/>
          </a:prstGeom>
          <a:noFill/>
          <a:ln>
            <a:noFill/>
          </a:ln>
        </p:spPr>
      </p:pic>
      <p:pic>
        <p:nvPicPr>
          <p:cNvPr id="26" name="Shape 79"/>
          <p:cNvPicPr preferRelativeResize="0"/>
          <p:nvPr/>
        </p:nvPicPr>
        <p:blipFill>
          <a:blip r:embed="rId4">
            <a:alphaModFix/>
          </a:blip>
          <a:stretch>
            <a:fillRect/>
          </a:stretch>
        </p:blipFill>
        <p:spPr>
          <a:xfrm>
            <a:off x="9235397" y="481657"/>
            <a:ext cx="547629" cy="547609"/>
          </a:xfrm>
          <a:prstGeom prst="rect">
            <a:avLst/>
          </a:prstGeom>
          <a:noFill/>
          <a:ln>
            <a:noFill/>
          </a:ln>
        </p:spPr>
      </p:pic>
      <p:pic>
        <p:nvPicPr>
          <p:cNvPr id="27" name="Shape 79"/>
          <p:cNvPicPr preferRelativeResize="0"/>
          <p:nvPr/>
        </p:nvPicPr>
        <p:blipFill>
          <a:blip r:embed="rId4">
            <a:alphaModFix/>
          </a:blip>
          <a:stretch>
            <a:fillRect/>
          </a:stretch>
        </p:blipFill>
        <p:spPr>
          <a:xfrm>
            <a:off x="8362398" y="503882"/>
            <a:ext cx="547629" cy="547609"/>
          </a:xfrm>
          <a:prstGeom prst="rect">
            <a:avLst/>
          </a:prstGeom>
          <a:noFill/>
          <a:ln>
            <a:noFill/>
          </a:ln>
        </p:spPr>
      </p:pic>
      <p:pic>
        <p:nvPicPr>
          <p:cNvPr id="28" name="Shape 79"/>
          <p:cNvPicPr preferRelativeResize="0"/>
          <p:nvPr/>
        </p:nvPicPr>
        <p:blipFill>
          <a:blip r:embed="rId4">
            <a:alphaModFix/>
          </a:blip>
          <a:stretch>
            <a:fillRect/>
          </a:stretch>
        </p:blipFill>
        <p:spPr>
          <a:xfrm>
            <a:off x="7491035" y="497038"/>
            <a:ext cx="547629" cy="547609"/>
          </a:xfrm>
          <a:prstGeom prst="rect">
            <a:avLst/>
          </a:prstGeom>
          <a:noFill/>
          <a:ln>
            <a:noFill/>
          </a:ln>
        </p:spPr>
      </p:pic>
      <p:sp>
        <p:nvSpPr>
          <p:cNvPr id="22" name="Shape 93"/>
          <p:cNvSpPr/>
          <p:nvPr/>
        </p:nvSpPr>
        <p:spPr>
          <a:xfrm>
            <a:off x="6983788" y="846065"/>
            <a:ext cx="4030577" cy="504214"/>
          </a:xfrm>
          <a:prstGeom prst="downArrowCallout">
            <a:avLst>
              <a:gd name="adj1" fmla="val 25000"/>
              <a:gd name="adj2" fmla="val 25000"/>
              <a:gd name="adj3" fmla="val 25000"/>
              <a:gd name="adj4" fmla="val 6497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69850" algn="ctr" rtl="0">
              <a:spcBef>
                <a:spcPts val="0"/>
              </a:spcBef>
              <a:buClr>
                <a:schemeClr val="dk1"/>
              </a:buClr>
              <a:buSzPts val="1100"/>
              <a:buFont typeface="Arial"/>
              <a:buNone/>
            </a:pPr>
            <a:r>
              <a:rPr lang="es" sz="1050" dirty="0">
                <a:solidFill>
                  <a:schemeClr val="dk1"/>
                </a:solidFill>
              </a:rPr>
              <a:t>RAW CLIMATE FORECASTS FROM GCMs</a:t>
            </a:r>
          </a:p>
        </p:txBody>
      </p:sp>
      <p:sp>
        <p:nvSpPr>
          <p:cNvPr id="23" name="Shape 93"/>
          <p:cNvSpPr/>
          <p:nvPr/>
        </p:nvSpPr>
        <p:spPr>
          <a:xfrm>
            <a:off x="8229008" y="1346242"/>
            <a:ext cx="1530760" cy="504214"/>
          </a:xfrm>
          <a:prstGeom prst="downArrowCallout">
            <a:avLst>
              <a:gd name="adj1" fmla="val 25000"/>
              <a:gd name="adj2" fmla="val 25000"/>
              <a:gd name="adj3" fmla="val 25000"/>
              <a:gd name="adj4" fmla="val 6497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69850" algn="ctr" rtl="0">
              <a:spcBef>
                <a:spcPts val="0"/>
              </a:spcBef>
              <a:buClr>
                <a:schemeClr val="dk1"/>
              </a:buClr>
              <a:buSzPts val="1100"/>
              <a:buFont typeface="Arial"/>
              <a:buNone/>
            </a:pPr>
            <a:r>
              <a:rPr lang="es" sz="1050" dirty="0" smtClean="0">
                <a:solidFill>
                  <a:schemeClr val="dk1"/>
                </a:solidFill>
              </a:rPr>
              <a:t>C3S STORE</a:t>
            </a:r>
            <a:endParaRPr lang="es" sz="1050" dirty="0">
              <a:solidFill>
                <a:schemeClr val="dk1"/>
              </a:solidFill>
            </a:endParaRPr>
          </a:p>
        </p:txBody>
      </p:sp>
      <p:sp>
        <p:nvSpPr>
          <p:cNvPr id="25" name="CuadroTexto 24"/>
          <p:cNvSpPr txBox="1"/>
          <p:nvPr/>
        </p:nvSpPr>
        <p:spPr>
          <a:xfrm>
            <a:off x="10951893" y="2392216"/>
            <a:ext cx="353943" cy="3457755"/>
          </a:xfrm>
          <a:prstGeom prst="rect">
            <a:avLst/>
          </a:prstGeom>
          <a:noFill/>
        </p:spPr>
        <p:txBody>
          <a:bodyPr vert="vert270" wrap="square" rtlCol="0">
            <a:spAutoFit/>
          </a:bodyPr>
          <a:lstStyle/>
          <a:p>
            <a:r>
              <a:rPr lang="es-ES" sz="1100" dirty="0" smtClean="0"/>
              <a:t>EXAMPLE C3S PRODUCT GENERATION WORKFLOW</a:t>
            </a:r>
            <a:endParaRPr lang="es-ES_tradnl" sz="1100" dirty="0"/>
          </a:p>
        </p:txBody>
      </p:sp>
      <p:pic>
        <p:nvPicPr>
          <p:cNvPr id="29" name="Shape 81"/>
          <p:cNvPicPr preferRelativeResize="0"/>
          <p:nvPr/>
        </p:nvPicPr>
        <p:blipFill>
          <a:blip r:embed="rId6">
            <a:alphaModFix/>
          </a:blip>
          <a:stretch>
            <a:fillRect/>
          </a:stretch>
        </p:blipFill>
        <p:spPr>
          <a:xfrm>
            <a:off x="695465" y="1831657"/>
            <a:ext cx="1971817" cy="1764152"/>
          </a:xfrm>
          <a:prstGeom prst="rect">
            <a:avLst/>
          </a:prstGeom>
          <a:noFill/>
          <a:ln>
            <a:noFill/>
          </a:ln>
        </p:spPr>
      </p:pic>
      <p:pic>
        <p:nvPicPr>
          <p:cNvPr id="30" name="Shape 82"/>
          <p:cNvPicPr preferRelativeResize="0"/>
          <p:nvPr/>
        </p:nvPicPr>
        <p:blipFill>
          <a:blip r:embed="rId7">
            <a:alphaModFix/>
          </a:blip>
          <a:stretch>
            <a:fillRect/>
          </a:stretch>
        </p:blipFill>
        <p:spPr>
          <a:xfrm>
            <a:off x="966440" y="4231074"/>
            <a:ext cx="964924" cy="969369"/>
          </a:xfrm>
          <a:prstGeom prst="rect">
            <a:avLst/>
          </a:prstGeom>
          <a:noFill/>
          <a:ln>
            <a:noFill/>
          </a:ln>
        </p:spPr>
      </p:pic>
      <p:pic>
        <p:nvPicPr>
          <p:cNvPr id="31" name="Shape 83"/>
          <p:cNvPicPr preferRelativeResize="0"/>
          <p:nvPr/>
        </p:nvPicPr>
        <p:blipFill>
          <a:blip r:embed="rId8">
            <a:alphaModFix/>
          </a:blip>
          <a:stretch>
            <a:fillRect/>
          </a:stretch>
        </p:blipFill>
        <p:spPr>
          <a:xfrm>
            <a:off x="1943694" y="4231079"/>
            <a:ext cx="691814" cy="969370"/>
          </a:xfrm>
          <a:prstGeom prst="rect">
            <a:avLst/>
          </a:prstGeom>
          <a:noFill/>
          <a:ln>
            <a:noFill/>
          </a:ln>
        </p:spPr>
      </p:pic>
      <p:pic>
        <p:nvPicPr>
          <p:cNvPr id="32" name="Shape 84"/>
          <p:cNvPicPr preferRelativeResize="0"/>
          <p:nvPr/>
        </p:nvPicPr>
        <p:blipFill>
          <a:blip r:embed="rId9">
            <a:alphaModFix/>
          </a:blip>
          <a:stretch>
            <a:fillRect/>
          </a:stretch>
        </p:blipFill>
        <p:spPr>
          <a:xfrm>
            <a:off x="3275234" y="2766663"/>
            <a:ext cx="2903636" cy="715203"/>
          </a:xfrm>
          <a:prstGeom prst="rect">
            <a:avLst/>
          </a:prstGeom>
          <a:noFill/>
          <a:ln>
            <a:noFill/>
          </a:ln>
        </p:spPr>
      </p:pic>
      <p:pic>
        <p:nvPicPr>
          <p:cNvPr id="33" name="Shape 85"/>
          <p:cNvPicPr preferRelativeResize="0"/>
          <p:nvPr/>
        </p:nvPicPr>
        <p:blipFill>
          <a:blip r:embed="rId10">
            <a:alphaModFix/>
          </a:blip>
          <a:stretch>
            <a:fillRect/>
          </a:stretch>
        </p:blipFill>
        <p:spPr>
          <a:xfrm>
            <a:off x="3275245" y="2025606"/>
            <a:ext cx="2903626" cy="626226"/>
          </a:xfrm>
          <a:prstGeom prst="rect">
            <a:avLst/>
          </a:prstGeom>
          <a:noFill/>
          <a:ln>
            <a:noFill/>
          </a:ln>
        </p:spPr>
      </p:pic>
      <p:pic>
        <p:nvPicPr>
          <p:cNvPr id="34" name="Shape 86"/>
          <p:cNvPicPr preferRelativeResize="0"/>
          <p:nvPr/>
        </p:nvPicPr>
        <p:blipFill>
          <a:blip r:embed="rId11">
            <a:alphaModFix/>
          </a:blip>
          <a:stretch>
            <a:fillRect/>
          </a:stretch>
        </p:blipFill>
        <p:spPr>
          <a:xfrm>
            <a:off x="3183960" y="3986594"/>
            <a:ext cx="883481" cy="1661501"/>
          </a:xfrm>
          <a:prstGeom prst="rect">
            <a:avLst/>
          </a:prstGeom>
          <a:noFill/>
          <a:ln>
            <a:noFill/>
          </a:ln>
        </p:spPr>
      </p:pic>
      <p:pic>
        <p:nvPicPr>
          <p:cNvPr id="35" name="Shape 87"/>
          <p:cNvPicPr preferRelativeResize="0"/>
          <p:nvPr/>
        </p:nvPicPr>
        <p:blipFill>
          <a:blip r:embed="rId12">
            <a:alphaModFix/>
          </a:blip>
          <a:stretch>
            <a:fillRect/>
          </a:stretch>
        </p:blipFill>
        <p:spPr>
          <a:xfrm>
            <a:off x="4522697" y="4367046"/>
            <a:ext cx="1730326" cy="715203"/>
          </a:xfrm>
          <a:prstGeom prst="rect">
            <a:avLst/>
          </a:prstGeom>
          <a:noFill/>
          <a:ln>
            <a:noFill/>
          </a:ln>
        </p:spPr>
      </p:pic>
      <p:pic>
        <p:nvPicPr>
          <p:cNvPr id="36" name="Imagen 35"/>
          <p:cNvPicPr>
            <a:picLocks noChangeAspect="1"/>
          </p:cNvPicPr>
          <p:nvPr/>
        </p:nvPicPr>
        <p:blipFill>
          <a:blip r:embed="rId13"/>
          <a:stretch>
            <a:fillRect/>
          </a:stretch>
        </p:blipFill>
        <p:spPr>
          <a:xfrm>
            <a:off x="444565" y="6184018"/>
            <a:ext cx="1205268" cy="602634"/>
          </a:xfrm>
          <a:prstGeom prst="rect">
            <a:avLst/>
          </a:prstGeom>
        </p:spPr>
      </p:pic>
      <p:pic>
        <p:nvPicPr>
          <p:cNvPr id="37" name="Imagen 36"/>
          <p:cNvPicPr>
            <a:picLocks noChangeAspect="1"/>
          </p:cNvPicPr>
          <p:nvPr/>
        </p:nvPicPr>
        <p:blipFill rotWithShape="1">
          <a:blip r:embed="rId14"/>
          <a:srcRect t="6811" b="28803"/>
          <a:stretch/>
        </p:blipFill>
        <p:spPr>
          <a:xfrm>
            <a:off x="2548708" y="6245641"/>
            <a:ext cx="1326035" cy="479388"/>
          </a:xfrm>
          <a:prstGeom prst="rect">
            <a:avLst/>
          </a:prstGeom>
        </p:spPr>
      </p:pic>
      <p:pic>
        <p:nvPicPr>
          <p:cNvPr id="38" name="Imagen 37"/>
          <p:cNvPicPr>
            <a:picLocks noChangeAspect="1"/>
          </p:cNvPicPr>
          <p:nvPr/>
        </p:nvPicPr>
        <p:blipFill>
          <a:blip r:embed="rId15"/>
          <a:stretch>
            <a:fillRect/>
          </a:stretch>
        </p:blipFill>
        <p:spPr>
          <a:xfrm>
            <a:off x="4955516" y="6156439"/>
            <a:ext cx="673982" cy="673982"/>
          </a:xfrm>
          <a:prstGeom prst="rect">
            <a:avLst/>
          </a:prstGeom>
        </p:spPr>
      </p:pic>
    </p:spTree>
    <p:custDataLst>
      <p:tags r:id="rId1"/>
    </p:custDataLst>
    <p:extLst>
      <p:ext uri="{BB962C8B-B14F-4D97-AF65-F5344CB8AC3E}">
        <p14:creationId xmlns:p14="http://schemas.microsoft.com/office/powerpoint/2010/main" val="3336467931"/>
      </p:ext>
    </p:extLst>
  </p:cSld>
  <p:clrMapOvr>
    <a:masterClrMapping/>
  </p:clrMapOvr>
  <mc:AlternateContent xmlns:mc="http://schemas.openxmlformats.org/markup-compatibility/2006" xmlns:p14="http://schemas.microsoft.com/office/powerpoint/2010/main">
    <mc:Choice Requires="p14">
      <p:transition p14:dur="0" advTm="1912"/>
    </mc:Choice>
    <mc:Fallback xmlns="">
      <p:transition advTm="19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Pentágono regular 27"/>
          <p:cNvSpPr/>
          <p:nvPr/>
        </p:nvSpPr>
        <p:spPr>
          <a:xfrm>
            <a:off x="4343442" y="2066846"/>
            <a:ext cx="3711274" cy="2945359"/>
          </a:xfrm>
          <a:prstGeom prst="pent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ítulo 1"/>
          <p:cNvSpPr>
            <a:spLocks noGrp="1"/>
          </p:cNvSpPr>
          <p:nvPr>
            <p:ph type="title"/>
          </p:nvPr>
        </p:nvSpPr>
        <p:spPr/>
        <p:txBody>
          <a:bodyPr/>
          <a:lstStyle/>
          <a:p>
            <a:r>
              <a:rPr lang="en-US" altLang="ca-ES" dirty="0" smtClean="0">
                <a:solidFill>
                  <a:srgbClr val="2F5597"/>
                </a:solidFill>
                <a:latin typeface="+mn-lt"/>
              </a:rPr>
              <a:t>Quality assurance strategy for seasonal forecasts</a:t>
            </a:r>
            <a:endParaRPr lang="es-ES" dirty="0">
              <a:solidFill>
                <a:srgbClr val="2F5597"/>
              </a:solidFill>
              <a:latin typeface="+mn-lt"/>
            </a:endParaRPr>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5</a:t>
            </a:fld>
            <a:endParaRPr lang="en-US" dirty="0"/>
          </a:p>
        </p:txBody>
      </p:sp>
      <p:pic>
        <p:nvPicPr>
          <p:cNvPr id="16" name="Imagen 15"/>
          <p:cNvPicPr>
            <a:picLocks noChangeAspect="1"/>
          </p:cNvPicPr>
          <p:nvPr/>
        </p:nvPicPr>
        <p:blipFill rotWithShape="1">
          <a:blip r:embed="rId4"/>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5"/>
          <a:stretch>
            <a:fillRect/>
          </a:stretch>
        </p:blipFill>
        <p:spPr>
          <a:xfrm>
            <a:off x="1182029" y="6262762"/>
            <a:ext cx="1911978" cy="513055"/>
          </a:xfrm>
          <a:prstGeom prst="rect">
            <a:avLst/>
          </a:prstGeom>
        </p:spPr>
      </p:pic>
      <p:pic>
        <p:nvPicPr>
          <p:cNvPr id="18" name="Imagen 17"/>
          <p:cNvPicPr>
            <a:picLocks noChangeAspect="1"/>
          </p:cNvPicPr>
          <p:nvPr/>
        </p:nvPicPr>
        <p:blipFill>
          <a:blip r:embed="rId6"/>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7"/>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8"/>
          <a:stretch>
            <a:fillRect/>
          </a:stretch>
        </p:blipFill>
        <p:spPr>
          <a:xfrm>
            <a:off x="10397304" y="6156439"/>
            <a:ext cx="673982" cy="673982"/>
          </a:xfrm>
          <a:prstGeom prst="rect">
            <a:avLst/>
          </a:prstGeom>
        </p:spPr>
      </p:pic>
      <p:sp>
        <p:nvSpPr>
          <p:cNvPr id="3" name="CuadroTexto 2"/>
          <p:cNvSpPr txBox="1"/>
          <p:nvPr/>
        </p:nvSpPr>
        <p:spPr>
          <a:xfrm>
            <a:off x="4982412" y="3126170"/>
            <a:ext cx="2316421" cy="1077218"/>
          </a:xfrm>
          <a:prstGeom prst="rect">
            <a:avLst/>
          </a:prstGeom>
          <a:noFill/>
        </p:spPr>
        <p:txBody>
          <a:bodyPr wrap="square" rtlCol="0">
            <a:spAutoFit/>
          </a:bodyPr>
          <a:lstStyle/>
          <a:p>
            <a:pPr algn="ctr"/>
            <a:r>
              <a:rPr lang="es-ES" sz="3200" b="1" dirty="0" err="1" smtClean="0"/>
              <a:t>Quality</a:t>
            </a:r>
            <a:r>
              <a:rPr lang="es-ES" sz="3200" b="1" dirty="0" smtClean="0"/>
              <a:t> </a:t>
            </a:r>
            <a:r>
              <a:rPr lang="es-ES" sz="3200" b="1" dirty="0" err="1" smtClean="0"/>
              <a:t>Assurance</a:t>
            </a:r>
            <a:endParaRPr lang="es-ES_tradnl" sz="3200" b="1" dirty="0"/>
          </a:p>
        </p:txBody>
      </p:sp>
      <p:sp>
        <p:nvSpPr>
          <p:cNvPr id="4" name="Elipse 3"/>
          <p:cNvSpPr/>
          <p:nvPr/>
        </p:nvSpPr>
        <p:spPr>
          <a:xfrm>
            <a:off x="4551518" y="1039861"/>
            <a:ext cx="3178208" cy="1525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Assessment</a:t>
            </a:r>
            <a:r>
              <a:rPr lang="es-ES" sz="2800" dirty="0" smtClean="0"/>
              <a:t> of </a:t>
            </a:r>
            <a:r>
              <a:rPr lang="es-ES" sz="2800" dirty="0" err="1" smtClean="0"/>
              <a:t>user</a:t>
            </a:r>
            <a:r>
              <a:rPr lang="es-ES" sz="2800" dirty="0" smtClean="0"/>
              <a:t> </a:t>
            </a:r>
            <a:r>
              <a:rPr lang="es-ES" sz="2800" dirty="0" err="1" smtClean="0"/>
              <a:t>needs</a:t>
            </a:r>
            <a:endParaRPr lang="es-ES_tradnl" sz="2800" dirty="0"/>
          </a:p>
        </p:txBody>
      </p:sp>
      <p:sp>
        <p:nvSpPr>
          <p:cNvPr id="12" name="Elipse 11"/>
          <p:cNvSpPr/>
          <p:nvPr/>
        </p:nvSpPr>
        <p:spPr>
          <a:xfrm>
            <a:off x="7612813" y="2269614"/>
            <a:ext cx="3922944" cy="1590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Identification</a:t>
            </a:r>
            <a:r>
              <a:rPr lang="es-ES" sz="2800" dirty="0" smtClean="0"/>
              <a:t> of data </a:t>
            </a:r>
            <a:r>
              <a:rPr lang="es-ES" sz="2800" dirty="0" err="1" smtClean="0"/>
              <a:t>sources</a:t>
            </a:r>
            <a:r>
              <a:rPr lang="es-ES" sz="2800" dirty="0" smtClean="0"/>
              <a:t> and </a:t>
            </a:r>
            <a:r>
              <a:rPr lang="es-ES" sz="2800" dirty="0" err="1" smtClean="0"/>
              <a:t>conventions</a:t>
            </a:r>
            <a:endParaRPr lang="es-ES_tradnl" sz="2800" dirty="0"/>
          </a:p>
        </p:txBody>
      </p:sp>
      <p:sp>
        <p:nvSpPr>
          <p:cNvPr id="13" name="Elipse 12"/>
          <p:cNvSpPr/>
          <p:nvPr/>
        </p:nvSpPr>
        <p:spPr>
          <a:xfrm>
            <a:off x="329185" y="2347547"/>
            <a:ext cx="4630350" cy="17307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Scientific</a:t>
            </a:r>
            <a:r>
              <a:rPr lang="es-ES" sz="2800" dirty="0" smtClean="0"/>
              <a:t> </a:t>
            </a:r>
            <a:r>
              <a:rPr lang="es-ES" sz="2800" dirty="0" err="1" smtClean="0"/>
              <a:t>assessment</a:t>
            </a:r>
            <a:endParaRPr lang="es-ES" sz="2800" dirty="0" smtClean="0"/>
          </a:p>
          <a:p>
            <a:pPr marL="457200" indent="-457200">
              <a:buFontTx/>
              <a:buChar char="-"/>
            </a:pPr>
            <a:r>
              <a:rPr lang="es-ES" sz="2800" b="1" dirty="0" err="1" smtClean="0"/>
              <a:t>User</a:t>
            </a:r>
            <a:r>
              <a:rPr lang="es-ES" sz="2800" b="1" dirty="0" smtClean="0"/>
              <a:t> </a:t>
            </a:r>
            <a:r>
              <a:rPr lang="es-ES" sz="2800" b="1" dirty="0" err="1" smtClean="0"/>
              <a:t>guidance</a:t>
            </a:r>
            <a:endParaRPr lang="es-ES" sz="2800" b="1" dirty="0" smtClean="0"/>
          </a:p>
          <a:p>
            <a:pPr marL="457200" indent="-457200">
              <a:buFontTx/>
              <a:buChar char="-"/>
            </a:pPr>
            <a:r>
              <a:rPr lang="es-ES" sz="2800" b="1" dirty="0" smtClean="0"/>
              <a:t>QA </a:t>
            </a:r>
            <a:r>
              <a:rPr lang="es-ES" sz="2800" b="1" dirty="0" err="1" smtClean="0"/>
              <a:t>measures</a:t>
            </a:r>
            <a:endParaRPr lang="es-ES_tradnl" sz="2800" b="1" dirty="0"/>
          </a:p>
        </p:txBody>
      </p:sp>
      <p:sp>
        <p:nvSpPr>
          <p:cNvPr id="14" name="Elipse 13"/>
          <p:cNvSpPr/>
          <p:nvPr/>
        </p:nvSpPr>
        <p:spPr>
          <a:xfrm>
            <a:off x="6488987" y="4436347"/>
            <a:ext cx="4471793" cy="1551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Technical</a:t>
            </a:r>
            <a:r>
              <a:rPr lang="es-ES" sz="2800" dirty="0" smtClean="0"/>
              <a:t> </a:t>
            </a:r>
            <a:r>
              <a:rPr lang="es-ES" sz="2800" dirty="0" err="1" smtClean="0"/>
              <a:t>assessmet</a:t>
            </a:r>
            <a:endParaRPr lang="es-ES" sz="2800" dirty="0" smtClean="0"/>
          </a:p>
          <a:p>
            <a:pPr marL="914400" lvl="1" indent="-457200">
              <a:buFontTx/>
              <a:buChar char="-"/>
            </a:pPr>
            <a:r>
              <a:rPr lang="es-ES" sz="2800" b="1" dirty="0" err="1" smtClean="0"/>
              <a:t>Provenance</a:t>
            </a:r>
            <a:endParaRPr lang="es-ES" sz="2800" dirty="0" smtClean="0"/>
          </a:p>
        </p:txBody>
      </p:sp>
      <p:sp>
        <p:nvSpPr>
          <p:cNvPr id="15" name="Elipse 14"/>
          <p:cNvSpPr/>
          <p:nvPr/>
        </p:nvSpPr>
        <p:spPr>
          <a:xfrm>
            <a:off x="2506919" y="4436347"/>
            <a:ext cx="3178208" cy="1525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Software </a:t>
            </a:r>
            <a:r>
              <a:rPr lang="es-ES" sz="2800" dirty="0" err="1" smtClean="0"/>
              <a:t>prototype</a:t>
            </a:r>
            <a:endParaRPr lang="es-ES_tradnl" sz="2800" dirty="0"/>
          </a:p>
        </p:txBody>
      </p:sp>
    </p:spTree>
    <p:custDataLst>
      <p:tags r:id="rId1"/>
    </p:custDataLst>
    <p:extLst>
      <p:ext uri="{BB962C8B-B14F-4D97-AF65-F5344CB8AC3E}">
        <p14:creationId xmlns:p14="http://schemas.microsoft.com/office/powerpoint/2010/main" val="1416434269"/>
      </p:ext>
    </p:extLst>
  </p:cSld>
  <p:clrMapOvr>
    <a:masterClrMapping/>
  </p:clrMapOvr>
  <mc:AlternateContent xmlns:mc="http://schemas.openxmlformats.org/markup-compatibility/2006" xmlns:p14="http://schemas.microsoft.com/office/powerpoint/2010/main">
    <mc:Choice Requires="p14">
      <p:transition p14:dur="10" advTm="3331"/>
    </mc:Choice>
    <mc:Fallback xmlns="">
      <p:transition advTm="33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ltLang="ca-ES" dirty="0" smtClean="0">
                <a:solidFill>
                  <a:srgbClr val="2F5597"/>
                </a:solidFill>
                <a:latin typeface="+mn-lt"/>
              </a:rPr>
              <a:t>C3S data conventions</a:t>
            </a:r>
            <a:endParaRPr lang="es-ES" dirty="0">
              <a:solidFill>
                <a:srgbClr val="2F5597"/>
              </a:solidFill>
              <a:latin typeface="+mn-lt"/>
            </a:endParaRPr>
          </a:p>
        </p:txBody>
      </p:sp>
      <p:sp>
        <p:nvSpPr>
          <p:cNvPr id="24" name="Marcador de contenido 23"/>
          <p:cNvSpPr>
            <a:spLocks noGrp="1"/>
          </p:cNvSpPr>
          <p:nvPr>
            <p:ph idx="1"/>
          </p:nvPr>
        </p:nvSpPr>
        <p:spPr>
          <a:xfrm>
            <a:off x="448574" y="1215072"/>
            <a:ext cx="11143959" cy="5141278"/>
          </a:xfrm>
        </p:spPr>
        <p:txBody>
          <a:bodyPr>
            <a:normAutofit/>
          </a:bodyPr>
          <a:lstStyle/>
          <a:p>
            <a:r>
              <a:rPr lang="es-ES" dirty="0" smtClean="0"/>
              <a:t>File </a:t>
            </a:r>
            <a:r>
              <a:rPr lang="es-ES" dirty="0" err="1" smtClean="0"/>
              <a:t>content</a:t>
            </a:r>
            <a:r>
              <a:rPr lang="es-ES" dirty="0"/>
              <a:t>,</a:t>
            </a:r>
            <a:r>
              <a:rPr lang="es-ES" dirty="0" smtClean="0"/>
              <a:t> </a:t>
            </a:r>
            <a:r>
              <a:rPr lang="es-ES" dirty="0" err="1" smtClean="0"/>
              <a:t>format</a:t>
            </a:r>
            <a:r>
              <a:rPr lang="es-ES" dirty="0" smtClean="0"/>
              <a:t>, </a:t>
            </a:r>
            <a:r>
              <a:rPr lang="es-ES" dirty="0" err="1" smtClean="0"/>
              <a:t>structure</a:t>
            </a:r>
            <a:r>
              <a:rPr lang="es-ES" dirty="0" smtClean="0"/>
              <a:t> and </a:t>
            </a:r>
            <a:r>
              <a:rPr lang="es-ES" dirty="0" err="1" smtClean="0"/>
              <a:t>metadata</a:t>
            </a:r>
            <a:endParaRPr lang="es-ES" dirty="0"/>
          </a:p>
          <a:p>
            <a:endParaRPr lang="es-ES" dirty="0"/>
          </a:p>
          <a:p>
            <a:r>
              <a:rPr lang="es-ES" dirty="0" err="1" smtClean="0"/>
              <a:t>Based</a:t>
            </a:r>
            <a:r>
              <a:rPr lang="es-ES" dirty="0" smtClean="0"/>
              <a:t> </a:t>
            </a:r>
            <a:r>
              <a:rPr lang="es-ES" dirty="0" err="1" smtClean="0"/>
              <a:t>on</a:t>
            </a:r>
            <a:r>
              <a:rPr lang="es-ES" dirty="0" smtClean="0"/>
              <a:t> CF </a:t>
            </a:r>
            <a:r>
              <a:rPr lang="es-ES" dirty="0" err="1" smtClean="0"/>
              <a:t>conventions</a:t>
            </a:r>
            <a:r>
              <a:rPr lang="es-ES" dirty="0" smtClean="0"/>
              <a:t>, SPECS, CMIP, and ACDD</a:t>
            </a:r>
          </a:p>
          <a:p>
            <a:pPr lvl="1"/>
            <a:r>
              <a:rPr lang="es-ES" dirty="0" err="1" smtClean="0"/>
              <a:t>NetCDF</a:t>
            </a:r>
            <a:endParaRPr lang="es-ES" dirty="0" smtClean="0"/>
          </a:p>
          <a:p>
            <a:pPr lvl="1"/>
            <a:r>
              <a:rPr lang="es-ES" dirty="0" smtClean="0"/>
              <a:t>File </a:t>
            </a:r>
            <a:r>
              <a:rPr lang="es-ES" dirty="0" err="1" smtClean="0"/>
              <a:t>naming</a:t>
            </a:r>
            <a:r>
              <a:rPr lang="es-ES" dirty="0" smtClean="0"/>
              <a:t> and </a:t>
            </a:r>
            <a:r>
              <a:rPr lang="es-ES" dirty="0" err="1" smtClean="0"/>
              <a:t>distribution</a:t>
            </a:r>
            <a:endParaRPr lang="es-ES" dirty="0"/>
          </a:p>
          <a:p>
            <a:pPr lvl="1"/>
            <a:r>
              <a:rPr lang="es-ES" dirty="0" err="1" smtClean="0"/>
              <a:t>Attributes</a:t>
            </a:r>
            <a:r>
              <a:rPr lang="es-ES" dirty="0" smtClean="0"/>
              <a:t> (</a:t>
            </a:r>
            <a:r>
              <a:rPr lang="es-ES" dirty="0" err="1" smtClean="0"/>
              <a:t>e.g</a:t>
            </a:r>
            <a:r>
              <a:rPr lang="es-ES" dirty="0" smtClean="0"/>
              <a:t>. </a:t>
            </a:r>
            <a:r>
              <a:rPr lang="es-ES" b="1" dirty="0" err="1" smtClean="0"/>
              <a:t>source</a:t>
            </a:r>
            <a:r>
              <a:rPr lang="es-ES" dirty="0" smtClean="0"/>
              <a:t>, </a:t>
            </a:r>
            <a:r>
              <a:rPr lang="es-ES" b="1" dirty="0" err="1" smtClean="0"/>
              <a:t>commit</a:t>
            </a:r>
            <a:r>
              <a:rPr lang="es-ES" dirty="0" smtClean="0"/>
              <a:t>)</a:t>
            </a:r>
            <a:endParaRPr lang="es-ES" dirty="0"/>
          </a:p>
          <a:p>
            <a:pPr lvl="1"/>
            <a:r>
              <a:rPr lang="es-ES" dirty="0" err="1" smtClean="0"/>
              <a:t>Spatial</a:t>
            </a:r>
            <a:r>
              <a:rPr lang="es-ES" dirty="0" smtClean="0"/>
              <a:t> and time </a:t>
            </a:r>
            <a:r>
              <a:rPr lang="es-ES" dirty="0" err="1" smtClean="0"/>
              <a:t>coordinates</a:t>
            </a:r>
            <a:r>
              <a:rPr lang="es-ES" dirty="0" smtClean="0"/>
              <a:t> and </a:t>
            </a:r>
            <a:r>
              <a:rPr lang="es-ES" dirty="0" err="1" smtClean="0"/>
              <a:t>axes</a:t>
            </a:r>
            <a:r>
              <a:rPr lang="es-ES" dirty="0" smtClean="0"/>
              <a:t>: </a:t>
            </a:r>
            <a:r>
              <a:rPr lang="es-ES" dirty="0" err="1" smtClean="0"/>
              <a:t>names</a:t>
            </a:r>
            <a:r>
              <a:rPr lang="es-ES" dirty="0" smtClean="0"/>
              <a:t>, </a:t>
            </a:r>
            <a:r>
              <a:rPr lang="es-ES" dirty="0" err="1" smtClean="0"/>
              <a:t>valid_min</a:t>
            </a:r>
            <a:r>
              <a:rPr lang="es-ES" dirty="0" smtClean="0"/>
              <a:t>/</a:t>
            </a:r>
            <a:r>
              <a:rPr lang="es-ES" dirty="0" err="1" smtClean="0"/>
              <a:t>max</a:t>
            </a:r>
            <a:r>
              <a:rPr lang="es-ES" dirty="0" smtClean="0"/>
              <a:t>, </a:t>
            </a:r>
            <a:r>
              <a:rPr lang="es-ES" dirty="0" err="1" smtClean="0"/>
              <a:t>units</a:t>
            </a:r>
            <a:r>
              <a:rPr lang="es-ES" dirty="0" smtClean="0"/>
              <a:t>, </a:t>
            </a:r>
            <a:r>
              <a:rPr lang="es-ES" dirty="0" err="1" smtClean="0"/>
              <a:t>bounds</a:t>
            </a:r>
            <a:endParaRPr lang="es-ES" dirty="0"/>
          </a:p>
          <a:p>
            <a:pPr lvl="1"/>
            <a:r>
              <a:rPr lang="es-ES" dirty="0" smtClean="0"/>
              <a:t>Variables: </a:t>
            </a:r>
            <a:r>
              <a:rPr lang="es-ES" dirty="0" err="1" smtClean="0"/>
              <a:t>names</a:t>
            </a:r>
            <a:r>
              <a:rPr lang="es-ES" dirty="0" smtClean="0"/>
              <a:t>, </a:t>
            </a:r>
            <a:r>
              <a:rPr lang="es-ES" dirty="0" err="1" smtClean="0"/>
              <a:t>units</a:t>
            </a:r>
            <a:r>
              <a:rPr lang="es-ES" dirty="0" smtClean="0"/>
              <a:t>, </a:t>
            </a:r>
            <a:r>
              <a:rPr lang="es-ES" dirty="0" err="1" smtClean="0"/>
              <a:t>dimension</a:t>
            </a:r>
            <a:r>
              <a:rPr lang="es-ES" dirty="0" smtClean="0"/>
              <a:t> </a:t>
            </a:r>
            <a:r>
              <a:rPr lang="es-ES" dirty="0" err="1" smtClean="0"/>
              <a:t>names</a:t>
            </a:r>
            <a:r>
              <a:rPr lang="es-ES" dirty="0" smtClean="0"/>
              <a:t>, </a:t>
            </a:r>
            <a:r>
              <a:rPr lang="es-ES" dirty="0" err="1" smtClean="0"/>
              <a:t>cell</a:t>
            </a:r>
            <a:r>
              <a:rPr lang="es-ES" dirty="0" smtClean="0"/>
              <a:t> </a:t>
            </a:r>
            <a:r>
              <a:rPr lang="es-ES" dirty="0" err="1" smtClean="0"/>
              <a:t>methods</a:t>
            </a:r>
            <a:endParaRPr lang="es-ES" dirty="0" smtClean="0"/>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6</a:t>
            </a:fld>
            <a:endParaRPr lang="en-US" dirty="0"/>
          </a:p>
        </p:txBody>
      </p:sp>
      <p:pic>
        <p:nvPicPr>
          <p:cNvPr id="16" name="Imagen 15"/>
          <p:cNvPicPr>
            <a:picLocks noChangeAspect="1"/>
          </p:cNvPicPr>
          <p:nvPr/>
        </p:nvPicPr>
        <p:blipFill rotWithShape="1">
          <a:blip r:embed="rId4"/>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5"/>
          <a:stretch>
            <a:fillRect/>
          </a:stretch>
        </p:blipFill>
        <p:spPr>
          <a:xfrm>
            <a:off x="1182029" y="6262762"/>
            <a:ext cx="1911978" cy="513055"/>
          </a:xfrm>
          <a:prstGeom prst="rect">
            <a:avLst/>
          </a:prstGeom>
        </p:spPr>
      </p:pic>
      <p:pic>
        <p:nvPicPr>
          <p:cNvPr id="18" name="Imagen 17"/>
          <p:cNvPicPr>
            <a:picLocks noChangeAspect="1"/>
          </p:cNvPicPr>
          <p:nvPr/>
        </p:nvPicPr>
        <p:blipFill>
          <a:blip r:embed="rId6"/>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7"/>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8"/>
          <a:stretch>
            <a:fillRect/>
          </a:stretch>
        </p:blipFill>
        <p:spPr>
          <a:xfrm>
            <a:off x="10397304" y="6156439"/>
            <a:ext cx="673982" cy="673982"/>
          </a:xfrm>
          <a:prstGeom prst="rect">
            <a:avLst/>
          </a:prstGeom>
        </p:spPr>
      </p:pic>
    </p:spTree>
    <p:custDataLst>
      <p:tags r:id="rId1"/>
    </p:custDataLst>
    <p:extLst>
      <p:ext uri="{BB962C8B-B14F-4D97-AF65-F5344CB8AC3E}">
        <p14:creationId xmlns:p14="http://schemas.microsoft.com/office/powerpoint/2010/main" val="865069739"/>
      </p:ext>
    </p:extLst>
  </p:cSld>
  <p:clrMapOvr>
    <a:masterClrMapping/>
  </p:clrMapOvr>
  <mc:AlternateContent xmlns:mc="http://schemas.openxmlformats.org/markup-compatibility/2006" xmlns:p14="http://schemas.microsoft.com/office/powerpoint/2010/main">
    <mc:Choice Requires="p14">
      <p:transition p14:dur="0" advTm="2589"/>
    </mc:Choice>
    <mc:Fallback xmlns="">
      <p:transition advTm="25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xEl>
                                              <p:pRg st="2" end="2"/>
                                            </p:txEl>
                                          </p:spTgt>
                                        </p:tgtEl>
                                        <p:attrNameLst>
                                          <p:attrName>style.visibility</p:attrName>
                                        </p:attrNameLst>
                                      </p:cBhvr>
                                      <p:to>
                                        <p:strVal val="visible"/>
                                      </p:to>
                                    </p:set>
                                    <p:anim calcmode="lin" valueType="num">
                                      <p:cBhvr additive="base">
                                        <p:cTn id="13"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4">
                                            <p:txEl>
                                              <p:pRg st="3" end="3"/>
                                            </p:txEl>
                                          </p:spTgt>
                                        </p:tgtEl>
                                        <p:attrNameLst>
                                          <p:attrName>style.visibility</p:attrName>
                                        </p:attrNameLst>
                                      </p:cBhvr>
                                      <p:to>
                                        <p:strVal val="visible"/>
                                      </p:to>
                                    </p:set>
                                    <p:anim calcmode="lin" valueType="num">
                                      <p:cBhvr additive="base">
                                        <p:cTn id="17"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4">
                                            <p:txEl>
                                              <p:pRg st="4" end="4"/>
                                            </p:txEl>
                                          </p:spTgt>
                                        </p:tgtEl>
                                        <p:attrNameLst>
                                          <p:attrName>style.visibility</p:attrName>
                                        </p:attrNameLst>
                                      </p:cBhvr>
                                      <p:to>
                                        <p:strVal val="visible"/>
                                      </p:to>
                                    </p:set>
                                    <p:anim calcmode="lin" valueType="num">
                                      <p:cBhvr additive="base">
                                        <p:cTn id="21" dur="500" fill="hold"/>
                                        <p:tgtEl>
                                          <p:spTgt spid="2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4">
                                            <p:txEl>
                                              <p:pRg st="5" end="5"/>
                                            </p:txEl>
                                          </p:spTgt>
                                        </p:tgtEl>
                                        <p:attrNameLst>
                                          <p:attrName>style.visibility</p:attrName>
                                        </p:attrNameLst>
                                      </p:cBhvr>
                                      <p:to>
                                        <p:strVal val="visible"/>
                                      </p:to>
                                    </p:set>
                                    <p:anim calcmode="lin" valueType="num">
                                      <p:cBhvr additive="base">
                                        <p:cTn id="25" dur="500" fill="hold"/>
                                        <p:tgtEl>
                                          <p:spTgt spid="2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
                                            <p:txEl>
                                              <p:pRg st="6" end="6"/>
                                            </p:txEl>
                                          </p:spTgt>
                                        </p:tgtEl>
                                        <p:attrNameLst>
                                          <p:attrName>style.visibility</p:attrName>
                                        </p:attrNameLst>
                                      </p:cBhvr>
                                      <p:to>
                                        <p:strVal val="visible"/>
                                      </p:to>
                                    </p:set>
                                    <p:anim calcmode="lin" valueType="num">
                                      <p:cBhvr additive="base">
                                        <p:cTn id="29" dur="500" fill="hold"/>
                                        <p:tgtEl>
                                          <p:spTgt spid="2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4">
                                            <p:txEl>
                                              <p:pRg st="7" end="7"/>
                                            </p:txEl>
                                          </p:spTgt>
                                        </p:tgtEl>
                                        <p:attrNameLst>
                                          <p:attrName>style.visibility</p:attrName>
                                        </p:attrNameLst>
                                      </p:cBhvr>
                                      <p:to>
                                        <p:strVal val="visible"/>
                                      </p:to>
                                    </p:set>
                                    <p:anim calcmode="lin" valueType="num">
                                      <p:cBhvr additive="base">
                                        <p:cTn id="33" dur="500" fill="hold"/>
                                        <p:tgtEl>
                                          <p:spTgt spid="2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ltLang="ca-ES" dirty="0" smtClean="0">
                <a:solidFill>
                  <a:srgbClr val="2F5597"/>
                </a:solidFill>
                <a:latin typeface="+mn-lt"/>
              </a:rPr>
              <a:t>Metadata and provenance model</a:t>
            </a:r>
            <a:endParaRPr lang="es-ES" dirty="0">
              <a:solidFill>
                <a:srgbClr val="2F5597"/>
              </a:solidFill>
              <a:latin typeface="+mn-lt"/>
            </a:endParaRPr>
          </a:p>
        </p:txBody>
      </p:sp>
      <p:sp>
        <p:nvSpPr>
          <p:cNvPr id="24" name="Marcador de contenido 23"/>
          <p:cNvSpPr>
            <a:spLocks noGrp="1"/>
          </p:cNvSpPr>
          <p:nvPr>
            <p:ph idx="1"/>
          </p:nvPr>
        </p:nvSpPr>
        <p:spPr>
          <a:xfrm>
            <a:off x="448575" y="1215072"/>
            <a:ext cx="5894118" cy="5141278"/>
          </a:xfrm>
        </p:spPr>
        <p:txBody>
          <a:bodyPr>
            <a:normAutofit/>
          </a:bodyPr>
          <a:lstStyle/>
          <a:p>
            <a:r>
              <a:rPr lang="es-ES" b="1" dirty="0" err="1" smtClean="0"/>
              <a:t>Metaclip</a:t>
            </a:r>
            <a:r>
              <a:rPr lang="es-ES" dirty="0" smtClean="0"/>
              <a:t>. </a:t>
            </a:r>
            <a:r>
              <a:rPr lang="es-ES" dirty="0" err="1" smtClean="0"/>
              <a:t>It</a:t>
            </a:r>
            <a:r>
              <a:rPr lang="es-ES" dirty="0" smtClean="0"/>
              <a:t> </a:t>
            </a:r>
            <a:r>
              <a:rPr lang="es-ES" dirty="0" err="1" smtClean="0"/>
              <a:t>allows</a:t>
            </a:r>
            <a:r>
              <a:rPr lang="es-ES" dirty="0" smtClean="0"/>
              <a:t> </a:t>
            </a:r>
            <a:r>
              <a:rPr lang="es-ES" dirty="0" err="1" smtClean="0"/>
              <a:t>encoding</a:t>
            </a:r>
            <a:r>
              <a:rPr lang="es-ES" dirty="0" smtClean="0"/>
              <a:t> meta-data and </a:t>
            </a:r>
            <a:r>
              <a:rPr lang="es-ES" dirty="0" err="1" smtClean="0"/>
              <a:t>provenance</a:t>
            </a:r>
            <a:r>
              <a:rPr lang="es-ES" dirty="0" smtClean="0"/>
              <a:t> as a </a:t>
            </a:r>
            <a:r>
              <a:rPr lang="es-ES" dirty="0" err="1" smtClean="0"/>
              <a:t>graph</a:t>
            </a:r>
            <a:endParaRPr lang="es-ES" dirty="0" smtClean="0"/>
          </a:p>
          <a:p>
            <a:endParaRPr lang="es-ES" dirty="0"/>
          </a:p>
          <a:p>
            <a:endParaRPr lang="es-ES" dirty="0" smtClean="0"/>
          </a:p>
          <a:p>
            <a:r>
              <a:rPr lang="es-ES" dirty="0" err="1" smtClean="0"/>
              <a:t>The</a:t>
            </a:r>
            <a:r>
              <a:rPr lang="es-ES" dirty="0" smtClean="0"/>
              <a:t> </a:t>
            </a:r>
            <a:r>
              <a:rPr lang="es-ES" dirty="0" err="1" smtClean="0"/>
              <a:t>graph</a:t>
            </a:r>
            <a:r>
              <a:rPr lang="es-ES" dirty="0" smtClean="0"/>
              <a:t> can be </a:t>
            </a:r>
            <a:r>
              <a:rPr lang="es-ES" dirty="0" err="1" smtClean="0"/>
              <a:t>serialized</a:t>
            </a:r>
            <a:r>
              <a:rPr lang="es-ES" dirty="0" smtClean="0"/>
              <a:t> and </a:t>
            </a:r>
            <a:r>
              <a:rPr lang="es-ES" dirty="0" err="1" smtClean="0"/>
              <a:t>attached</a:t>
            </a:r>
            <a:r>
              <a:rPr lang="es-ES" dirty="0" smtClean="0"/>
              <a:t> to </a:t>
            </a:r>
            <a:r>
              <a:rPr lang="es-ES" dirty="0" err="1" smtClean="0"/>
              <a:t>products</a:t>
            </a:r>
            <a:endParaRPr lang="es-ES" dirty="0" smtClean="0"/>
          </a:p>
          <a:p>
            <a:endParaRPr lang="es-ES" dirty="0"/>
          </a:p>
          <a:p>
            <a:r>
              <a:rPr lang="es-ES" dirty="0" err="1" smtClean="0"/>
              <a:t>Metaclip</a:t>
            </a:r>
            <a:r>
              <a:rPr lang="es-ES" dirty="0" smtClean="0"/>
              <a:t> </a:t>
            </a:r>
            <a:r>
              <a:rPr lang="es-ES" dirty="0" err="1" smtClean="0"/>
              <a:t>info</a:t>
            </a:r>
            <a:r>
              <a:rPr lang="es-ES" dirty="0" smtClean="0"/>
              <a:t>. of a </a:t>
            </a:r>
            <a:r>
              <a:rPr lang="es-ES" dirty="0" err="1" smtClean="0"/>
              <a:t>product</a:t>
            </a:r>
            <a:r>
              <a:rPr lang="es-ES" dirty="0" smtClean="0"/>
              <a:t> can be </a:t>
            </a:r>
            <a:r>
              <a:rPr lang="es-ES" dirty="0" err="1" smtClean="0"/>
              <a:t>visually</a:t>
            </a:r>
            <a:r>
              <a:rPr lang="es-ES" dirty="0" smtClean="0"/>
              <a:t> </a:t>
            </a:r>
            <a:r>
              <a:rPr lang="es-ES" dirty="0" err="1" smtClean="0"/>
              <a:t>inspected</a:t>
            </a:r>
            <a:endParaRPr lang="es-ES" dirty="0" smtClean="0"/>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7</a:t>
            </a:fld>
            <a:endParaRPr lang="en-US" dirty="0"/>
          </a:p>
        </p:txBody>
      </p:sp>
      <p:pic>
        <p:nvPicPr>
          <p:cNvPr id="16" name="Imagen 15"/>
          <p:cNvPicPr>
            <a:picLocks noChangeAspect="1"/>
          </p:cNvPicPr>
          <p:nvPr/>
        </p:nvPicPr>
        <p:blipFill rotWithShape="1">
          <a:blip r:embed="rId4"/>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5"/>
          <a:stretch>
            <a:fillRect/>
          </a:stretch>
        </p:blipFill>
        <p:spPr>
          <a:xfrm>
            <a:off x="1182029" y="6262762"/>
            <a:ext cx="1911978" cy="513055"/>
          </a:xfrm>
          <a:prstGeom prst="rect">
            <a:avLst/>
          </a:prstGeom>
        </p:spPr>
      </p:pic>
      <p:pic>
        <p:nvPicPr>
          <p:cNvPr id="18" name="Imagen 17"/>
          <p:cNvPicPr>
            <a:picLocks noChangeAspect="1"/>
          </p:cNvPicPr>
          <p:nvPr/>
        </p:nvPicPr>
        <p:blipFill>
          <a:blip r:embed="rId6"/>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7"/>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8"/>
          <a:stretch>
            <a:fillRect/>
          </a:stretch>
        </p:blipFill>
        <p:spPr>
          <a:xfrm>
            <a:off x="10397304" y="6156439"/>
            <a:ext cx="673982" cy="673982"/>
          </a:xfrm>
          <a:prstGeom prst="rect">
            <a:avLst/>
          </a:prstGeom>
        </p:spPr>
      </p:pic>
      <p:sp>
        <p:nvSpPr>
          <p:cNvPr id="10" name="Shape 112"/>
          <p:cNvSpPr/>
          <p:nvPr/>
        </p:nvSpPr>
        <p:spPr>
          <a:xfrm rot="10800000">
            <a:off x="6667480" y="2980242"/>
            <a:ext cx="2443479" cy="2950907"/>
          </a:xfrm>
          <a:prstGeom prst="foldedCorner">
            <a:avLst>
              <a:gd name="adj" fmla="val 2295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115"/>
          <p:cNvSpPr txBox="1"/>
          <p:nvPr/>
        </p:nvSpPr>
        <p:spPr>
          <a:xfrm>
            <a:off x="1097888" y="2089022"/>
            <a:ext cx="3946065" cy="566228"/>
          </a:xfrm>
          <a:prstGeom prst="rect">
            <a:avLst/>
          </a:prstGeom>
          <a:noFill/>
          <a:ln>
            <a:noFill/>
          </a:ln>
        </p:spPr>
        <p:txBody>
          <a:bodyPr wrap="square" lIns="91425" tIns="91425" rIns="91425" bIns="91425" anchor="t" anchorCtr="0">
            <a:noAutofit/>
          </a:bodyPr>
          <a:lstStyle/>
          <a:p>
            <a:pPr marL="0" lvl="0" indent="0">
              <a:spcBef>
                <a:spcPts val="0"/>
              </a:spcBef>
              <a:buNone/>
            </a:pPr>
            <a:r>
              <a:rPr lang="es" sz="2400" b="1" dirty="0">
                <a:solidFill>
                  <a:srgbClr val="4A86E8"/>
                </a:solidFill>
              </a:rPr>
              <a:t>http://metaclip.predictia.es</a:t>
            </a:r>
          </a:p>
        </p:txBody>
      </p:sp>
      <p:pic>
        <p:nvPicPr>
          <p:cNvPr id="13" name="Shape 116"/>
          <p:cNvPicPr preferRelativeResize="0"/>
          <p:nvPr/>
        </p:nvPicPr>
        <p:blipFill>
          <a:blip r:embed="rId9">
            <a:alphaModFix/>
          </a:blip>
          <a:stretch>
            <a:fillRect/>
          </a:stretch>
        </p:blipFill>
        <p:spPr>
          <a:xfrm>
            <a:off x="6905547" y="3545254"/>
            <a:ext cx="2000841" cy="1833763"/>
          </a:xfrm>
          <a:prstGeom prst="rect">
            <a:avLst/>
          </a:prstGeom>
          <a:noFill/>
          <a:ln>
            <a:noFill/>
          </a:ln>
        </p:spPr>
      </p:pic>
      <p:sp>
        <p:nvSpPr>
          <p:cNvPr id="14" name="Shape 117"/>
          <p:cNvSpPr txBox="1"/>
          <p:nvPr/>
        </p:nvSpPr>
        <p:spPr>
          <a:xfrm>
            <a:off x="6787249" y="5465463"/>
            <a:ext cx="2244338" cy="388909"/>
          </a:xfrm>
          <a:prstGeom prst="rect">
            <a:avLst/>
          </a:prstGeom>
          <a:noFill/>
          <a:ln>
            <a:noFill/>
          </a:ln>
        </p:spPr>
        <p:txBody>
          <a:bodyPr wrap="square" lIns="91425" tIns="91425" rIns="91425" bIns="91425" anchor="ctr" anchorCtr="0">
            <a:noAutofit/>
          </a:bodyPr>
          <a:lstStyle/>
          <a:p>
            <a:pPr marL="0" lvl="0" indent="0" rtl="0">
              <a:spcBef>
                <a:spcPts val="0"/>
              </a:spcBef>
              <a:buNone/>
            </a:pPr>
            <a:r>
              <a:rPr lang="es" dirty="0"/>
              <a:t>EXIF </a:t>
            </a:r>
            <a:r>
              <a:rPr lang="es" dirty="0" smtClean="0"/>
              <a:t>tags</a:t>
            </a:r>
            <a:endParaRPr lang="es" dirty="0"/>
          </a:p>
        </p:txBody>
      </p:sp>
      <p:sp>
        <p:nvSpPr>
          <p:cNvPr id="15" name="Shape 118"/>
          <p:cNvSpPr txBox="1"/>
          <p:nvPr/>
        </p:nvSpPr>
        <p:spPr>
          <a:xfrm>
            <a:off x="7475150" y="2994006"/>
            <a:ext cx="1005720" cy="433649"/>
          </a:xfrm>
          <a:prstGeom prst="rect">
            <a:avLst/>
          </a:prstGeom>
          <a:noFill/>
          <a:ln>
            <a:noFill/>
          </a:ln>
        </p:spPr>
        <p:txBody>
          <a:bodyPr wrap="square" lIns="91425" tIns="91425" rIns="91425" bIns="91425" anchor="ctr" anchorCtr="0">
            <a:noAutofit/>
          </a:bodyPr>
          <a:lstStyle/>
          <a:p>
            <a:pPr marL="0" lvl="0" indent="0" rtl="0">
              <a:spcBef>
                <a:spcPts val="0"/>
              </a:spcBef>
              <a:buNone/>
            </a:pPr>
            <a:r>
              <a:rPr lang="es" dirty="0"/>
              <a:t>JPG file</a:t>
            </a:r>
          </a:p>
        </p:txBody>
      </p:sp>
      <p:sp>
        <p:nvSpPr>
          <p:cNvPr id="21" name="Shape 119"/>
          <p:cNvSpPr txBox="1"/>
          <p:nvPr/>
        </p:nvSpPr>
        <p:spPr>
          <a:xfrm>
            <a:off x="9402215" y="4453041"/>
            <a:ext cx="2510385" cy="1067568"/>
          </a:xfrm>
          <a:prstGeom prst="rect">
            <a:avLst/>
          </a:prstGeom>
          <a:noFill/>
          <a:ln>
            <a:noFill/>
          </a:ln>
        </p:spPr>
        <p:txBody>
          <a:bodyPr wrap="square" lIns="91425" tIns="91425" rIns="91425" bIns="91425" anchor="ctr" anchorCtr="0">
            <a:noAutofit/>
          </a:bodyPr>
          <a:lstStyle/>
          <a:p>
            <a:pPr marL="0" lvl="0" indent="0" rtl="0">
              <a:spcBef>
                <a:spcPts val="0"/>
              </a:spcBef>
              <a:buNone/>
            </a:pPr>
            <a:r>
              <a:rPr lang="es" dirty="0"/>
              <a:t>The </a:t>
            </a:r>
            <a:r>
              <a:rPr lang="es" dirty="0" smtClean="0"/>
              <a:t>metadata and provenance information is </a:t>
            </a:r>
            <a:r>
              <a:rPr lang="es" dirty="0"/>
              <a:t>delivered within the image</a:t>
            </a:r>
          </a:p>
        </p:txBody>
      </p:sp>
      <p:sp>
        <p:nvSpPr>
          <p:cNvPr id="3" name="Conector 2"/>
          <p:cNvSpPr/>
          <p:nvPr/>
        </p:nvSpPr>
        <p:spPr>
          <a:xfrm>
            <a:off x="7170494" y="1381222"/>
            <a:ext cx="234833" cy="2067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Conector 24"/>
          <p:cNvSpPr/>
          <p:nvPr/>
        </p:nvSpPr>
        <p:spPr>
          <a:xfrm>
            <a:off x="6932427" y="1959084"/>
            <a:ext cx="234833" cy="2067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Conector 25"/>
          <p:cNvSpPr/>
          <p:nvPr/>
        </p:nvSpPr>
        <p:spPr>
          <a:xfrm>
            <a:off x="7410440" y="1731757"/>
            <a:ext cx="234833" cy="2067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6" name="Conector recto 5"/>
          <p:cNvCxnSpPr>
            <a:stCxn id="25" idx="0"/>
            <a:endCxn id="3" idx="3"/>
          </p:cNvCxnSpPr>
          <p:nvPr/>
        </p:nvCxnSpPr>
        <p:spPr>
          <a:xfrm flipV="1">
            <a:off x="7049844" y="1557682"/>
            <a:ext cx="155040" cy="401402"/>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8" name="Conector recto 7"/>
          <p:cNvCxnSpPr>
            <a:stCxn id="3" idx="5"/>
            <a:endCxn id="26" idx="1"/>
          </p:cNvCxnSpPr>
          <p:nvPr/>
        </p:nvCxnSpPr>
        <p:spPr>
          <a:xfrm>
            <a:off x="7370937" y="1557682"/>
            <a:ext cx="73893" cy="204351"/>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a:stCxn id="26" idx="3"/>
            <a:endCxn id="25" idx="6"/>
          </p:cNvCxnSpPr>
          <p:nvPr/>
        </p:nvCxnSpPr>
        <p:spPr>
          <a:xfrm flipH="1">
            <a:off x="7167260" y="1908217"/>
            <a:ext cx="277570" cy="1542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Conector 41"/>
          <p:cNvSpPr/>
          <p:nvPr/>
        </p:nvSpPr>
        <p:spPr>
          <a:xfrm>
            <a:off x="8874685" y="1134464"/>
            <a:ext cx="234833" cy="2067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3" name="Conector 42"/>
          <p:cNvSpPr/>
          <p:nvPr/>
        </p:nvSpPr>
        <p:spPr>
          <a:xfrm>
            <a:off x="8636618" y="1712326"/>
            <a:ext cx="234833" cy="2067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Conector 43"/>
          <p:cNvSpPr/>
          <p:nvPr/>
        </p:nvSpPr>
        <p:spPr>
          <a:xfrm>
            <a:off x="9114631" y="1484999"/>
            <a:ext cx="234833" cy="2067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45" name="Conector recto 44"/>
          <p:cNvCxnSpPr>
            <a:stCxn id="43" idx="0"/>
            <a:endCxn id="42" idx="3"/>
          </p:cNvCxnSpPr>
          <p:nvPr/>
        </p:nvCxnSpPr>
        <p:spPr>
          <a:xfrm flipV="1">
            <a:off x="8754035" y="1310924"/>
            <a:ext cx="155040" cy="401402"/>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46" name="Conector recto 45"/>
          <p:cNvCxnSpPr>
            <a:stCxn id="42" idx="5"/>
            <a:endCxn id="44" idx="1"/>
          </p:cNvCxnSpPr>
          <p:nvPr/>
        </p:nvCxnSpPr>
        <p:spPr>
          <a:xfrm>
            <a:off x="9075128" y="1310924"/>
            <a:ext cx="73893" cy="204351"/>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p:cNvCxnSpPr>
            <a:stCxn id="44" idx="3"/>
            <a:endCxn id="43" idx="6"/>
          </p:cNvCxnSpPr>
          <p:nvPr/>
        </p:nvCxnSpPr>
        <p:spPr>
          <a:xfrm flipH="1">
            <a:off x="8871451" y="1661459"/>
            <a:ext cx="277570" cy="1542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Conector 49"/>
          <p:cNvSpPr/>
          <p:nvPr/>
        </p:nvSpPr>
        <p:spPr>
          <a:xfrm>
            <a:off x="8958854" y="2201011"/>
            <a:ext cx="234833" cy="206736"/>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51" name="Conector recto 50"/>
          <p:cNvCxnSpPr>
            <a:stCxn id="43" idx="5"/>
            <a:endCxn id="50" idx="1"/>
          </p:cNvCxnSpPr>
          <p:nvPr/>
        </p:nvCxnSpPr>
        <p:spPr>
          <a:xfrm>
            <a:off x="8837061" y="1888786"/>
            <a:ext cx="156183" cy="342501"/>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Conector 56"/>
          <p:cNvSpPr/>
          <p:nvPr/>
        </p:nvSpPr>
        <p:spPr>
          <a:xfrm>
            <a:off x="10717301" y="915648"/>
            <a:ext cx="234833" cy="2067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8" name="Conector 57"/>
          <p:cNvSpPr/>
          <p:nvPr/>
        </p:nvSpPr>
        <p:spPr>
          <a:xfrm>
            <a:off x="10479234" y="1493510"/>
            <a:ext cx="234833" cy="2067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9" name="Conector 58"/>
          <p:cNvSpPr/>
          <p:nvPr/>
        </p:nvSpPr>
        <p:spPr>
          <a:xfrm>
            <a:off x="10957247" y="1266183"/>
            <a:ext cx="234833" cy="2067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60" name="Conector recto 59"/>
          <p:cNvCxnSpPr>
            <a:stCxn id="58" idx="0"/>
            <a:endCxn id="57" idx="3"/>
          </p:cNvCxnSpPr>
          <p:nvPr/>
        </p:nvCxnSpPr>
        <p:spPr>
          <a:xfrm flipV="1">
            <a:off x="10596651" y="1092108"/>
            <a:ext cx="155040" cy="401402"/>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61" name="Conector recto 60"/>
          <p:cNvCxnSpPr>
            <a:stCxn id="57" idx="5"/>
            <a:endCxn id="59" idx="1"/>
          </p:cNvCxnSpPr>
          <p:nvPr/>
        </p:nvCxnSpPr>
        <p:spPr>
          <a:xfrm>
            <a:off x="10917744" y="1092108"/>
            <a:ext cx="73893" cy="204351"/>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recto de flecha 61"/>
          <p:cNvCxnSpPr>
            <a:stCxn id="59" idx="3"/>
            <a:endCxn id="58" idx="6"/>
          </p:cNvCxnSpPr>
          <p:nvPr/>
        </p:nvCxnSpPr>
        <p:spPr>
          <a:xfrm flipH="1">
            <a:off x="10714067" y="1442643"/>
            <a:ext cx="277570" cy="1542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Conector 62"/>
          <p:cNvSpPr/>
          <p:nvPr/>
        </p:nvSpPr>
        <p:spPr>
          <a:xfrm>
            <a:off x="10801470" y="1982195"/>
            <a:ext cx="234833" cy="206736"/>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64" name="Conector recto 63"/>
          <p:cNvCxnSpPr>
            <a:stCxn id="58" idx="5"/>
            <a:endCxn id="63" idx="1"/>
          </p:cNvCxnSpPr>
          <p:nvPr/>
        </p:nvCxnSpPr>
        <p:spPr>
          <a:xfrm>
            <a:off x="10679677" y="1669970"/>
            <a:ext cx="156183" cy="342501"/>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Conector 97"/>
          <p:cNvSpPr/>
          <p:nvPr/>
        </p:nvSpPr>
        <p:spPr>
          <a:xfrm>
            <a:off x="10598267" y="2390436"/>
            <a:ext cx="234833" cy="206736"/>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9" name="Conector 98"/>
          <p:cNvSpPr/>
          <p:nvPr/>
        </p:nvSpPr>
        <p:spPr>
          <a:xfrm>
            <a:off x="10984580" y="2384649"/>
            <a:ext cx="234833" cy="206736"/>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00" name="Conector recto 99"/>
          <p:cNvCxnSpPr>
            <a:stCxn id="98" idx="0"/>
            <a:endCxn id="63" idx="3"/>
          </p:cNvCxnSpPr>
          <p:nvPr/>
        </p:nvCxnSpPr>
        <p:spPr>
          <a:xfrm flipV="1">
            <a:off x="10715684" y="2158655"/>
            <a:ext cx="120176" cy="231781"/>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01" name="Conector recto 100"/>
          <p:cNvCxnSpPr>
            <a:stCxn id="63" idx="5"/>
            <a:endCxn id="99" idx="0"/>
          </p:cNvCxnSpPr>
          <p:nvPr/>
        </p:nvCxnSpPr>
        <p:spPr>
          <a:xfrm>
            <a:off x="11001913" y="2158655"/>
            <a:ext cx="100084" cy="225994"/>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Proceso 114"/>
          <p:cNvSpPr/>
          <p:nvPr/>
        </p:nvSpPr>
        <p:spPr>
          <a:xfrm>
            <a:off x="10461994" y="3686205"/>
            <a:ext cx="917017" cy="51946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XML</a:t>
            </a:r>
            <a:endParaRPr lang="es-ES_tradnl" dirty="0">
              <a:solidFill>
                <a:schemeClr val="tx1"/>
              </a:solidFill>
            </a:endParaRPr>
          </a:p>
        </p:txBody>
      </p:sp>
      <p:sp>
        <p:nvSpPr>
          <p:cNvPr id="116" name="Shape 120"/>
          <p:cNvSpPr/>
          <p:nvPr/>
        </p:nvSpPr>
        <p:spPr>
          <a:xfrm rot="10800000">
            <a:off x="7849990" y="1631178"/>
            <a:ext cx="602666" cy="204841"/>
          </a:xfrm>
          <a:prstGeom prst="leftArrow">
            <a:avLst>
              <a:gd name="adj1" fmla="val 50000"/>
              <a:gd name="adj2" fmla="val 50000"/>
            </a:avLst>
          </a:prstGeom>
          <a:solidFill>
            <a:srgbClr val="EEEEEE"/>
          </a:solidFill>
          <a:ln w="9525" cap="flat" cmpd="sng">
            <a:solidFill>
              <a:srgbClr val="595959"/>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7" name="Shape 120"/>
          <p:cNvSpPr/>
          <p:nvPr/>
        </p:nvSpPr>
        <p:spPr>
          <a:xfrm rot="10800000">
            <a:off x="9577788" y="1629345"/>
            <a:ext cx="602666" cy="204841"/>
          </a:xfrm>
          <a:prstGeom prst="leftArrow">
            <a:avLst>
              <a:gd name="adj1" fmla="val 50000"/>
              <a:gd name="adj2" fmla="val 50000"/>
            </a:avLst>
          </a:prstGeom>
          <a:solidFill>
            <a:srgbClr val="EEEEEE"/>
          </a:solidFill>
          <a:ln w="9525" cap="flat" cmpd="sng">
            <a:solidFill>
              <a:srgbClr val="595959"/>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8" name="Shape 120"/>
          <p:cNvSpPr/>
          <p:nvPr/>
        </p:nvSpPr>
        <p:spPr>
          <a:xfrm rot="16200000">
            <a:off x="10595018" y="2991981"/>
            <a:ext cx="610966" cy="277983"/>
          </a:xfrm>
          <a:prstGeom prst="leftArrow">
            <a:avLst>
              <a:gd name="adj1" fmla="val 50000"/>
              <a:gd name="adj2" fmla="val 50000"/>
            </a:avLst>
          </a:prstGeom>
          <a:solidFill>
            <a:srgbClr val="EEEEEE"/>
          </a:solidFill>
          <a:ln w="9525" cap="flat" cmpd="sng">
            <a:solidFill>
              <a:srgbClr val="595959"/>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9" name="Shape 120"/>
          <p:cNvSpPr/>
          <p:nvPr/>
        </p:nvSpPr>
        <p:spPr>
          <a:xfrm>
            <a:off x="9553927" y="3801721"/>
            <a:ext cx="610966" cy="277983"/>
          </a:xfrm>
          <a:prstGeom prst="leftArrow">
            <a:avLst>
              <a:gd name="adj1" fmla="val 50000"/>
              <a:gd name="adj2" fmla="val 50000"/>
            </a:avLst>
          </a:prstGeom>
          <a:solidFill>
            <a:srgbClr val="EEEEEE"/>
          </a:solidFill>
          <a:ln w="9525" cap="flat" cmpd="sng">
            <a:solidFill>
              <a:srgbClr val="595959"/>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Tree>
    <p:custDataLst>
      <p:tags r:id="rId1"/>
    </p:custDataLst>
    <p:extLst>
      <p:ext uri="{BB962C8B-B14F-4D97-AF65-F5344CB8AC3E}">
        <p14:creationId xmlns:p14="http://schemas.microsoft.com/office/powerpoint/2010/main" val="4119849744"/>
      </p:ext>
    </p:extLst>
  </p:cSld>
  <p:clrMapOvr>
    <a:masterClrMapping/>
  </p:clrMapOvr>
  <mc:AlternateContent xmlns:mc="http://schemas.openxmlformats.org/markup-compatibility/2006" xmlns:p14="http://schemas.microsoft.com/office/powerpoint/2010/main">
    <mc:Choice Requires="p14">
      <p:transition p14:dur="0" advTm="4994"/>
    </mc:Choice>
    <mc:Fallback xmlns="">
      <p:transition advTm="49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10" presetClass="entr" presetSubtype="0"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par>
                                <p:cTn id="37" presetID="10"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0" presetClass="entr" presetSubtype="0" fill="hold"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par>
                                <p:cTn id="46" presetID="10" presetClass="entr" presetSubtype="0"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6"/>
                                        </p:tgtEl>
                                        <p:attrNameLst>
                                          <p:attrName>style.visibility</p:attrName>
                                        </p:attrNameLst>
                                      </p:cBhvr>
                                      <p:to>
                                        <p:strVal val="visible"/>
                                      </p:to>
                                    </p:set>
                                    <p:animEffect transition="in" filter="fade">
                                      <p:cBhvr>
                                        <p:cTn id="51" dur="500"/>
                                        <p:tgtEl>
                                          <p:spTgt spid="1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par>
                                <p:cTn id="63" presetID="10"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500"/>
                                        <p:tgtEl>
                                          <p:spTgt spid="60"/>
                                        </p:tgtEl>
                                      </p:cBhvr>
                                    </p:animEffect>
                                  </p:childTnLst>
                                </p:cTn>
                              </p:par>
                              <p:par>
                                <p:cTn id="66" presetID="10" presetClass="entr" presetSubtype="0" fill="hold" nodeType="with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500"/>
                                        <p:tgtEl>
                                          <p:spTgt spid="61"/>
                                        </p:tgtEl>
                                      </p:cBhvr>
                                    </p:animEffect>
                                  </p:childTnLst>
                                </p:cTn>
                              </p:par>
                              <p:par>
                                <p:cTn id="69" presetID="10" presetClass="entr" presetSubtype="0" fill="hold"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500"/>
                                        <p:tgtEl>
                                          <p:spTgt spid="63"/>
                                        </p:tgtEl>
                                      </p:cBhvr>
                                    </p:animEffect>
                                  </p:childTnLst>
                                </p:cTn>
                              </p:par>
                              <p:par>
                                <p:cTn id="75" presetID="10"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500"/>
                                        <p:tgtEl>
                                          <p:spTgt spid="6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8"/>
                                        </p:tgtEl>
                                        <p:attrNameLst>
                                          <p:attrName>style.visibility</p:attrName>
                                        </p:attrNameLst>
                                      </p:cBhvr>
                                      <p:to>
                                        <p:strVal val="visible"/>
                                      </p:to>
                                    </p:set>
                                    <p:animEffect transition="in" filter="fade">
                                      <p:cBhvr>
                                        <p:cTn id="80" dur="500"/>
                                        <p:tgtEl>
                                          <p:spTgt spid="9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fade">
                                      <p:cBhvr>
                                        <p:cTn id="83" dur="500"/>
                                        <p:tgtEl>
                                          <p:spTgt spid="99"/>
                                        </p:tgtEl>
                                      </p:cBhvr>
                                    </p:animEffect>
                                  </p:childTnLst>
                                </p:cTn>
                              </p:par>
                              <p:par>
                                <p:cTn id="84" presetID="10" presetClass="entr" presetSubtype="0" fill="hold" nodeType="withEffect">
                                  <p:stCondLst>
                                    <p:cond delay="0"/>
                                  </p:stCondLst>
                                  <p:childTnLst>
                                    <p:set>
                                      <p:cBhvr>
                                        <p:cTn id="85" dur="1" fill="hold">
                                          <p:stCondLst>
                                            <p:cond delay="0"/>
                                          </p:stCondLst>
                                        </p:cTn>
                                        <p:tgtEl>
                                          <p:spTgt spid="100"/>
                                        </p:tgtEl>
                                        <p:attrNameLst>
                                          <p:attrName>style.visibility</p:attrName>
                                        </p:attrNameLst>
                                      </p:cBhvr>
                                      <p:to>
                                        <p:strVal val="visible"/>
                                      </p:to>
                                    </p:set>
                                    <p:animEffect transition="in" filter="fade">
                                      <p:cBhvr>
                                        <p:cTn id="86" dur="500"/>
                                        <p:tgtEl>
                                          <p:spTgt spid="100"/>
                                        </p:tgtEl>
                                      </p:cBhvr>
                                    </p:animEffect>
                                  </p:childTnLst>
                                </p:cTn>
                              </p:par>
                              <p:par>
                                <p:cTn id="87" presetID="10" presetClass="entr" presetSubtype="0" fill="hold" nodeType="with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fade">
                                      <p:cBhvr>
                                        <p:cTn id="89" dur="500"/>
                                        <p:tgtEl>
                                          <p:spTgt spid="10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17"/>
                                        </p:tgtEl>
                                        <p:attrNameLst>
                                          <p:attrName>style.visibility</p:attrName>
                                        </p:attrNameLst>
                                      </p:cBhvr>
                                      <p:to>
                                        <p:strVal val="visible"/>
                                      </p:to>
                                    </p:set>
                                    <p:animEffect transition="in" filter="fade">
                                      <p:cBhvr>
                                        <p:cTn id="92" dur="500"/>
                                        <p:tgtEl>
                                          <p:spTgt spid="11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15"/>
                                        </p:tgtEl>
                                        <p:attrNameLst>
                                          <p:attrName>style.visibility</p:attrName>
                                        </p:attrNameLst>
                                      </p:cBhvr>
                                      <p:to>
                                        <p:strVal val="visible"/>
                                      </p:to>
                                    </p:set>
                                    <p:animEffect transition="in" filter="fade">
                                      <p:cBhvr>
                                        <p:cTn id="97" dur="500"/>
                                        <p:tgtEl>
                                          <p:spTgt spid="11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18"/>
                                        </p:tgtEl>
                                        <p:attrNameLst>
                                          <p:attrName>style.visibility</p:attrName>
                                        </p:attrNameLst>
                                      </p:cBhvr>
                                      <p:to>
                                        <p:strVal val="visible"/>
                                      </p:to>
                                    </p:set>
                                    <p:animEffect transition="in" filter="fade">
                                      <p:cBhvr>
                                        <p:cTn id="100" dur="500"/>
                                        <p:tgtEl>
                                          <p:spTgt spid="118"/>
                                        </p:tgtEl>
                                      </p:cBhvr>
                                    </p:animEffect>
                                  </p:childTnLst>
                                </p:cTn>
                              </p:par>
                              <p:par>
                                <p:cTn id="101" presetID="10" presetClass="entr" presetSubtype="0" fill="hold" nodeType="withEffect">
                                  <p:stCondLst>
                                    <p:cond delay="0"/>
                                  </p:stCondLst>
                                  <p:childTnLst>
                                    <p:set>
                                      <p:cBhvr>
                                        <p:cTn id="102" dur="1" fill="hold">
                                          <p:stCondLst>
                                            <p:cond delay="0"/>
                                          </p:stCondLst>
                                        </p:cTn>
                                        <p:tgtEl>
                                          <p:spTgt spid="24">
                                            <p:txEl>
                                              <p:pRg st="3" end="3"/>
                                            </p:txEl>
                                          </p:spTgt>
                                        </p:tgtEl>
                                        <p:attrNameLst>
                                          <p:attrName>style.visibility</p:attrName>
                                        </p:attrNameLst>
                                      </p:cBhvr>
                                      <p:to>
                                        <p:strVal val="visible"/>
                                      </p:to>
                                    </p:set>
                                    <p:animEffect transition="in" filter="fade">
                                      <p:cBhvr>
                                        <p:cTn id="103" dur="500"/>
                                        <p:tgtEl>
                                          <p:spTgt spid="24">
                                            <p:txEl>
                                              <p:pRg st="3" end="3"/>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fade">
                                      <p:cBhvr>
                                        <p:cTn id="108" dur="500"/>
                                        <p:tgtEl>
                                          <p:spTgt spid="10"/>
                                        </p:tgtEl>
                                      </p:cBhvr>
                                    </p:animEffect>
                                  </p:childTnLst>
                                </p:cTn>
                              </p:par>
                              <p:par>
                                <p:cTn id="109" presetID="10" presetClass="entr" presetSubtype="0" fill="hold" nodeType="with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fade">
                                      <p:cBhvr>
                                        <p:cTn id="111" dur="500"/>
                                        <p:tgtEl>
                                          <p:spTgt spid="1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4"/>
                                        </p:tgtEl>
                                        <p:attrNameLst>
                                          <p:attrName>style.visibility</p:attrName>
                                        </p:attrNameLst>
                                      </p:cBhvr>
                                      <p:to>
                                        <p:strVal val="visible"/>
                                      </p:to>
                                    </p:set>
                                    <p:animEffect transition="in" filter="fade">
                                      <p:cBhvr>
                                        <p:cTn id="114" dur="500"/>
                                        <p:tgtEl>
                                          <p:spTgt spid="1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fade">
                                      <p:cBhvr>
                                        <p:cTn id="117" dur="500"/>
                                        <p:tgtEl>
                                          <p:spTgt spid="1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19"/>
                                        </p:tgtEl>
                                        <p:attrNameLst>
                                          <p:attrName>style.visibility</p:attrName>
                                        </p:attrNameLst>
                                      </p:cBhvr>
                                      <p:to>
                                        <p:strVal val="visible"/>
                                      </p:to>
                                    </p:set>
                                    <p:animEffect transition="in" filter="fade">
                                      <p:cBhvr>
                                        <p:cTn id="120" dur="500"/>
                                        <p:tgtEl>
                                          <p:spTgt spid="119"/>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fade">
                                      <p:cBhvr>
                                        <p:cTn id="123" dur="500"/>
                                        <p:tgtEl>
                                          <p:spTgt spid="21"/>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4">
                                            <p:txEl>
                                              <p:pRg st="5" end="5"/>
                                            </p:txEl>
                                          </p:spTgt>
                                        </p:tgtEl>
                                        <p:attrNameLst>
                                          <p:attrName>style.visibility</p:attrName>
                                        </p:attrNameLst>
                                      </p:cBhvr>
                                      <p:to>
                                        <p:strVal val="visible"/>
                                      </p:to>
                                    </p:set>
                                    <p:animEffect transition="in" filter="fade">
                                      <p:cBhvr>
                                        <p:cTn id="128"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P spid="21" grpId="0"/>
      <p:bldP spid="3" grpId="0" animBg="1"/>
      <p:bldP spid="25" grpId="0" animBg="1"/>
      <p:bldP spid="26" grpId="0" animBg="1"/>
      <p:bldP spid="42" grpId="0" animBg="1"/>
      <p:bldP spid="43" grpId="0" animBg="1"/>
      <p:bldP spid="44" grpId="0" animBg="1"/>
      <p:bldP spid="50" grpId="0" animBg="1"/>
      <p:bldP spid="57" grpId="0" animBg="1"/>
      <p:bldP spid="58" grpId="0" animBg="1"/>
      <p:bldP spid="59" grpId="0" animBg="1"/>
      <p:bldP spid="63" grpId="0" animBg="1"/>
      <p:bldP spid="98" grpId="0" animBg="1"/>
      <p:bldP spid="99" grpId="0" animBg="1"/>
      <p:bldP spid="115" grpId="0" animBg="1"/>
      <p:bldP spid="116" grpId="0" animBg="1"/>
      <p:bldP spid="117" grpId="0" animBg="1"/>
      <p:bldP spid="118" grpId="0" animBg="1"/>
      <p:bldP spid="11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ltLang="ca-ES" dirty="0" smtClean="0">
                <a:solidFill>
                  <a:srgbClr val="2F5597"/>
                </a:solidFill>
                <a:latin typeface="+mn-lt"/>
              </a:rPr>
              <a:t>Metadata and provenance model</a:t>
            </a:r>
            <a:endParaRPr lang="es-ES" dirty="0">
              <a:solidFill>
                <a:srgbClr val="2F5597"/>
              </a:solidFill>
              <a:latin typeface="+mn-lt"/>
            </a:endParaRPr>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8</a:t>
            </a:fld>
            <a:endParaRPr lang="en-US" dirty="0"/>
          </a:p>
        </p:txBody>
      </p:sp>
      <p:pic>
        <p:nvPicPr>
          <p:cNvPr id="16" name="Imagen 15"/>
          <p:cNvPicPr>
            <a:picLocks noChangeAspect="1"/>
          </p:cNvPicPr>
          <p:nvPr/>
        </p:nvPicPr>
        <p:blipFill rotWithShape="1">
          <a:blip r:embed="rId3"/>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4"/>
          <a:stretch>
            <a:fillRect/>
          </a:stretch>
        </p:blipFill>
        <p:spPr>
          <a:xfrm>
            <a:off x="1182029" y="6262762"/>
            <a:ext cx="1911978" cy="513055"/>
          </a:xfrm>
          <a:prstGeom prst="rect">
            <a:avLst/>
          </a:prstGeom>
        </p:spPr>
      </p:pic>
      <p:pic>
        <p:nvPicPr>
          <p:cNvPr id="18" name="Imagen 17"/>
          <p:cNvPicPr>
            <a:picLocks noChangeAspect="1"/>
          </p:cNvPicPr>
          <p:nvPr/>
        </p:nvPicPr>
        <p:blipFill>
          <a:blip r:embed="rId5"/>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6"/>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7"/>
          <a:stretch>
            <a:fillRect/>
          </a:stretch>
        </p:blipFill>
        <p:spPr>
          <a:xfrm>
            <a:off x="10397304" y="6156439"/>
            <a:ext cx="673982" cy="673982"/>
          </a:xfrm>
          <a:prstGeom prst="rect">
            <a:avLst/>
          </a:prstGeom>
        </p:spPr>
      </p:pic>
      <p:sp>
        <p:nvSpPr>
          <p:cNvPr id="4" name="CuadroTexto 3"/>
          <p:cNvSpPr txBox="1"/>
          <p:nvPr/>
        </p:nvSpPr>
        <p:spPr>
          <a:xfrm>
            <a:off x="1886309" y="2242868"/>
            <a:ext cx="8510995" cy="1569660"/>
          </a:xfrm>
          <a:prstGeom prst="rect">
            <a:avLst/>
          </a:prstGeom>
          <a:noFill/>
        </p:spPr>
        <p:txBody>
          <a:bodyPr wrap="square" rtlCol="0">
            <a:spAutoFit/>
          </a:bodyPr>
          <a:lstStyle/>
          <a:p>
            <a:r>
              <a:rPr lang="es-ES" sz="3200" dirty="0" err="1" smtClean="0"/>
              <a:t>Missing</a:t>
            </a:r>
            <a:r>
              <a:rPr lang="es-ES" sz="3200" dirty="0" smtClean="0"/>
              <a:t> DEMO video </a:t>
            </a:r>
            <a:r>
              <a:rPr lang="es-ES" sz="3200" dirty="0"/>
              <a:t>of use of </a:t>
            </a:r>
            <a:r>
              <a:rPr lang="es-ES" sz="3200" dirty="0">
                <a:hlinkClick r:id="rId8"/>
              </a:rPr>
              <a:t>http://</a:t>
            </a:r>
            <a:r>
              <a:rPr lang="es-ES" sz="3200" dirty="0" smtClean="0">
                <a:hlinkClick r:id="rId8"/>
              </a:rPr>
              <a:t>demo.predictia.es/qa4seas/metadata/</a:t>
            </a:r>
            <a:r>
              <a:rPr lang="es-ES" sz="3200" dirty="0" smtClean="0"/>
              <a:t> , </a:t>
            </a:r>
            <a:r>
              <a:rPr lang="es-ES" sz="3200" dirty="0" err="1" smtClean="0"/>
              <a:t>you</a:t>
            </a:r>
            <a:r>
              <a:rPr lang="es-ES" sz="3200" dirty="0" smtClean="0"/>
              <a:t> can </a:t>
            </a:r>
            <a:r>
              <a:rPr lang="es-ES" sz="3200" dirty="0" err="1" smtClean="0"/>
              <a:t>ask</a:t>
            </a:r>
            <a:r>
              <a:rPr lang="es-ES" sz="3200" dirty="0" smtClean="0"/>
              <a:t> nicolau.manubens@bsc.es</a:t>
            </a:r>
            <a:endParaRPr lang="es-ES_tradnl" sz="3200" dirty="0"/>
          </a:p>
        </p:txBody>
      </p:sp>
    </p:spTree>
    <p:extLst>
      <p:ext uri="{BB962C8B-B14F-4D97-AF65-F5344CB8AC3E}">
        <p14:creationId xmlns:p14="http://schemas.microsoft.com/office/powerpoint/2010/main" val="2933835269"/>
      </p:ext>
    </p:extLst>
  </p:cSld>
  <p:clrMapOvr>
    <a:masterClrMapping/>
  </p:clrMapOvr>
  <mc:AlternateContent xmlns:mc="http://schemas.openxmlformats.org/markup-compatibility/2006" xmlns:p14="http://schemas.microsoft.com/office/powerpoint/2010/main">
    <mc:Choice Requires="p14">
      <p:transition p14:dur="0" advTm="988"/>
    </mc:Choice>
    <mc:Fallback xmlns="">
      <p:transition advTm="988"/>
    </mc:Fallback>
  </mc:AlternateContent>
  <p:timing>
    <p:tnLst>
      <p:par>
        <p:cTn id="1" dur="indefinite" restart="never" nodeType="tmRoot"/>
      </p:par>
    </p:tnLst>
  </p:timing>
  <p:extLst mod="1">
    <p:ext uri="{E180D4A7-C9FB-4DFB-919C-405C955672EB}">
      <p14:showEvtLst xmlns:p14="http://schemas.microsoft.com/office/powerpoint/2010/main">
        <p14:playEvt time="3" objId="3"/>
        <p14:stopEvt time="988" objId="3"/>
      </p14:showEvtLst>
    </p:ext>
  </p:extLs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ltLang="ca-ES" dirty="0" smtClean="0">
                <a:solidFill>
                  <a:srgbClr val="2F5597"/>
                </a:solidFill>
                <a:latin typeface="+mn-lt"/>
              </a:rPr>
              <a:t>Metadata and provenance model</a:t>
            </a:r>
            <a:endParaRPr lang="es-ES" dirty="0">
              <a:solidFill>
                <a:srgbClr val="2F5597"/>
              </a:solidFill>
              <a:latin typeface="+mn-lt"/>
            </a:endParaRPr>
          </a:p>
        </p:txBody>
      </p:sp>
      <p:sp>
        <p:nvSpPr>
          <p:cNvPr id="24" name="Marcador de contenido 23"/>
          <p:cNvSpPr>
            <a:spLocks noGrp="1"/>
          </p:cNvSpPr>
          <p:nvPr>
            <p:ph idx="1"/>
          </p:nvPr>
        </p:nvSpPr>
        <p:spPr>
          <a:xfrm>
            <a:off x="448574" y="1215072"/>
            <a:ext cx="11143959" cy="5141278"/>
          </a:xfrm>
        </p:spPr>
        <p:txBody>
          <a:bodyPr>
            <a:normAutofit/>
          </a:bodyPr>
          <a:lstStyle/>
          <a:p>
            <a:r>
              <a:rPr lang="es-ES" dirty="0" err="1" smtClean="0"/>
              <a:t>Based</a:t>
            </a:r>
            <a:r>
              <a:rPr lang="es-ES" dirty="0" smtClean="0"/>
              <a:t> </a:t>
            </a:r>
            <a:r>
              <a:rPr lang="es-ES" dirty="0" err="1" smtClean="0"/>
              <a:t>on</a:t>
            </a:r>
            <a:r>
              <a:rPr lang="es-ES" dirty="0" smtClean="0"/>
              <a:t> </a:t>
            </a:r>
            <a:r>
              <a:rPr lang="es-ES" dirty="0" err="1" smtClean="0"/>
              <a:t>the</a:t>
            </a:r>
            <a:r>
              <a:rPr lang="es-ES" dirty="0" smtClean="0"/>
              <a:t> W3C </a:t>
            </a:r>
            <a:r>
              <a:rPr lang="es-ES" dirty="0" err="1" smtClean="0"/>
              <a:t>Resource</a:t>
            </a:r>
            <a:r>
              <a:rPr lang="es-ES" dirty="0" smtClean="0"/>
              <a:t> </a:t>
            </a:r>
            <a:r>
              <a:rPr lang="es-ES" dirty="0" err="1" smtClean="0"/>
              <a:t>Description</a:t>
            </a:r>
            <a:r>
              <a:rPr lang="es-ES" dirty="0" smtClean="0"/>
              <a:t> Framework</a:t>
            </a:r>
          </a:p>
          <a:p>
            <a:endParaRPr lang="es-ES" dirty="0"/>
          </a:p>
          <a:p>
            <a:r>
              <a:rPr lang="es-ES" dirty="0" smtClean="0"/>
              <a:t>Modular and extensible</a:t>
            </a:r>
          </a:p>
          <a:p>
            <a:endParaRPr lang="es-ES" dirty="0"/>
          </a:p>
          <a:p>
            <a:r>
              <a:rPr lang="es-ES" dirty="0" err="1" smtClean="0"/>
              <a:t>Abstract</a:t>
            </a:r>
            <a:endParaRPr lang="es-ES" dirty="0" smtClean="0"/>
          </a:p>
          <a:p>
            <a:endParaRPr lang="es-ES" dirty="0"/>
          </a:p>
          <a:p>
            <a:r>
              <a:rPr lang="es-ES" dirty="0" err="1" smtClean="0"/>
              <a:t>Provides</a:t>
            </a:r>
            <a:r>
              <a:rPr lang="es-ES" dirty="0" smtClean="0"/>
              <a:t> </a:t>
            </a:r>
            <a:r>
              <a:rPr lang="es-ES" dirty="0" err="1" smtClean="0"/>
              <a:t>meaningful</a:t>
            </a:r>
            <a:r>
              <a:rPr lang="es-ES" dirty="0" smtClean="0"/>
              <a:t> </a:t>
            </a:r>
            <a:r>
              <a:rPr lang="es-ES" dirty="0" err="1" smtClean="0"/>
              <a:t>provenance</a:t>
            </a:r>
            <a:r>
              <a:rPr lang="es-ES" dirty="0" smtClean="0"/>
              <a:t> traces</a:t>
            </a:r>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9</a:t>
            </a:fld>
            <a:endParaRPr lang="en-US" dirty="0"/>
          </a:p>
        </p:txBody>
      </p:sp>
      <p:pic>
        <p:nvPicPr>
          <p:cNvPr id="16" name="Imagen 15"/>
          <p:cNvPicPr>
            <a:picLocks noChangeAspect="1"/>
          </p:cNvPicPr>
          <p:nvPr/>
        </p:nvPicPr>
        <p:blipFill rotWithShape="1">
          <a:blip r:embed="rId3"/>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4"/>
          <a:stretch>
            <a:fillRect/>
          </a:stretch>
        </p:blipFill>
        <p:spPr>
          <a:xfrm>
            <a:off x="1182029" y="6262762"/>
            <a:ext cx="1911978" cy="513055"/>
          </a:xfrm>
          <a:prstGeom prst="rect">
            <a:avLst/>
          </a:prstGeom>
        </p:spPr>
      </p:pic>
      <p:pic>
        <p:nvPicPr>
          <p:cNvPr id="18" name="Imagen 17"/>
          <p:cNvPicPr>
            <a:picLocks noChangeAspect="1"/>
          </p:cNvPicPr>
          <p:nvPr/>
        </p:nvPicPr>
        <p:blipFill>
          <a:blip r:embed="rId5"/>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6"/>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7"/>
          <a:stretch>
            <a:fillRect/>
          </a:stretch>
        </p:blipFill>
        <p:spPr>
          <a:xfrm>
            <a:off x="10397304" y="6156439"/>
            <a:ext cx="673982" cy="673982"/>
          </a:xfrm>
          <a:prstGeom prst="rect">
            <a:avLst/>
          </a:prstGeom>
        </p:spPr>
      </p:pic>
    </p:spTree>
    <p:extLst>
      <p:ext uri="{BB962C8B-B14F-4D97-AF65-F5344CB8AC3E}">
        <p14:creationId xmlns:p14="http://schemas.microsoft.com/office/powerpoint/2010/main" val="3961115818"/>
      </p:ext>
    </p:extLst>
  </p:cSld>
  <p:clrMapOvr>
    <a:masterClrMapping/>
  </p:clrMapOvr>
  <mc:AlternateContent xmlns:mc="http://schemas.openxmlformats.org/markup-compatibility/2006" xmlns:p14="http://schemas.microsoft.com/office/powerpoint/2010/main">
    <mc:Choice Requires="p14">
      <p:transition p14:dur="0" advTm="624"/>
    </mc:Choice>
    <mc:Fallback xmlns="">
      <p:transition advTm="624"/>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6|0.9"/>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0.7|0.8|0.8"/>
</p:tagLst>
</file>

<file path=ppt/tags/tag4.xml><?xml version="1.0" encoding="utf-8"?>
<p:tagLst xmlns:a="http://schemas.openxmlformats.org/drawingml/2006/main" xmlns:r="http://schemas.openxmlformats.org/officeDocument/2006/relationships" xmlns:p="http://schemas.openxmlformats.org/presentationml/2006/main">
  <p:tag name="TIMING" val="|0.8|0.9"/>
</p:tagLst>
</file>

<file path=ppt/tags/tag5.xml><?xml version="1.0" encoding="utf-8"?>
<p:tagLst xmlns:a="http://schemas.openxmlformats.org/drawingml/2006/main" xmlns:r="http://schemas.openxmlformats.org/officeDocument/2006/relationships" xmlns:p="http://schemas.openxmlformats.org/presentationml/2006/main">
  <p:tag name="TIMING" val="|0.9|0.7|0.6|0.6|0.6|0.6"/>
</p:tagLst>
</file>

<file path=ppt/tags/tag6.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4128</TotalTime>
  <Words>1492</Words>
  <Application>Microsoft Office PowerPoint</Application>
  <PresentationFormat>Panorámica</PresentationFormat>
  <Paragraphs>177</Paragraphs>
  <Slides>12</Slides>
  <Notes>11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Calibri Light</vt:lpstr>
      <vt:lpstr>Tema de Office</vt:lpstr>
      <vt:lpstr>Evaluation and Quality Control for the Copernicus Seasonal Forecast Systems</vt:lpstr>
      <vt:lpstr>The Copernicus Programme</vt:lpstr>
      <vt:lpstr>The Copernicus Climate Change Service (C3S)</vt:lpstr>
      <vt:lpstr>Quality assurance strategy for seasonal forecasts</vt:lpstr>
      <vt:lpstr>Quality assurance strategy for seasonal forecasts</vt:lpstr>
      <vt:lpstr>C3S data conventions</vt:lpstr>
      <vt:lpstr>Metadata and provenance model</vt:lpstr>
      <vt:lpstr>Metadata and provenance model</vt:lpstr>
      <vt:lpstr>Metadata and provenance model</vt:lpstr>
      <vt:lpstr>Prototype</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BSC Slides v.1</dc:title>
  <dc:creator>BSC-CNS</dc:creator>
  <cp:lastModifiedBy>user1</cp:lastModifiedBy>
  <cp:revision>352</cp:revision>
  <dcterms:created xsi:type="dcterms:W3CDTF">2016-07-07T10:13:32Z</dcterms:created>
  <dcterms:modified xsi:type="dcterms:W3CDTF">2017-12-14T09:22:19Z</dcterms:modified>
</cp:coreProperties>
</file>