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147FA0A-84C3-455B-830B-414404DBC313}">
  <a:tblStyle styleId="{5147FA0A-84C3-455B-830B-414404DBC3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77233a76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77233a76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577233a769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577233a76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77233a769_0_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77233a7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3" name="Google Shape;18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0" name="Google Shape;19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560092b723_0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560092b72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661c2fb25_0_3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661c2fb2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697b6394a6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697b6394a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697b6394a6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697b6394a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697b6394a6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697b6394a6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97b6394a6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97b6394a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697b6394a6_0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697b6394a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d29ae911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d29ae91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hyperlink" Target="mailto:info@terradt.eu" TargetMode="External"/><Relationship Id="rId4" Type="http://schemas.openxmlformats.org/officeDocument/2006/relationships/image" Target="../media/image3.gif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4090087" y="234778"/>
            <a:ext cx="7871254" cy="15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4800"/>
              <a:buFont typeface="Calibri"/>
              <a:buNone/>
              <a:defRPr sz="4800">
                <a:solidFill>
                  <a:srgbClr val="57793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090087" y="1928298"/>
            <a:ext cx="7871254" cy="11856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18AB1"/>
              </a:buClr>
              <a:buSzPts val="2400"/>
              <a:buFont typeface="Calibri"/>
              <a:buNone/>
              <a:defRPr b="1" i="0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211" y="6318989"/>
            <a:ext cx="1989438" cy="41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259492" y="1210962"/>
            <a:ext cx="11664778" cy="4966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No lin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259492" y="1210962"/>
            <a:ext cx="11664778" cy="4966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White BKG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59492" y="1210962"/>
            <a:ext cx="11664778" cy="4966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2500012" y="165144"/>
            <a:ext cx="9251264" cy="17748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2500012" y="2165264"/>
            <a:ext cx="6779912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7793C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Calibri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1"/>
                </a:solidFill>
              </a:defRPr>
            </a:lvl1pPr>
            <a:lvl2pPr lvl="1">
              <a:buNone/>
              <a:defRPr sz="1300">
                <a:solidFill>
                  <a:schemeClr val="lt1"/>
                </a:solidFill>
              </a:defRPr>
            </a:lvl2pPr>
            <a:lvl3pPr lvl="2">
              <a:buNone/>
              <a:defRPr sz="1300">
                <a:solidFill>
                  <a:schemeClr val="lt1"/>
                </a:solidFill>
              </a:defRPr>
            </a:lvl3pPr>
            <a:lvl4pPr lvl="3">
              <a:buNone/>
              <a:defRPr sz="1300">
                <a:solidFill>
                  <a:schemeClr val="lt1"/>
                </a:solidFill>
              </a:defRPr>
            </a:lvl4pPr>
            <a:lvl5pPr lvl="4">
              <a:buNone/>
              <a:defRPr sz="1300">
                <a:solidFill>
                  <a:schemeClr val="lt1"/>
                </a:solidFill>
              </a:defRPr>
            </a:lvl5pPr>
            <a:lvl6pPr lvl="5">
              <a:buNone/>
              <a:defRPr sz="1300">
                <a:solidFill>
                  <a:schemeClr val="lt1"/>
                </a:solidFill>
              </a:defRPr>
            </a:lvl6pPr>
            <a:lvl7pPr lvl="6">
              <a:buNone/>
              <a:defRPr sz="1300">
                <a:solidFill>
                  <a:schemeClr val="lt1"/>
                </a:solidFill>
              </a:defRPr>
            </a:lvl7pPr>
            <a:lvl8pPr lvl="7">
              <a:buNone/>
              <a:defRPr sz="1300">
                <a:solidFill>
                  <a:schemeClr val="lt1"/>
                </a:solidFill>
              </a:defRPr>
            </a:lvl8pPr>
            <a:lvl9pPr lvl="8">
              <a:buNone/>
              <a:defRPr sz="1300"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>
  <p:cSld name="End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ctrTitle"/>
          </p:nvPr>
        </p:nvSpPr>
        <p:spPr>
          <a:xfrm>
            <a:off x="3917088" y="256634"/>
            <a:ext cx="6969211" cy="1409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4800"/>
              <a:buFont typeface="Calibri"/>
              <a:buNone/>
              <a:defRPr sz="4800">
                <a:solidFill>
                  <a:srgbClr val="57793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9" name="Google Shape;39;p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1285875" y="-326707"/>
            <a:ext cx="165100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uble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ly Title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9492" y="1210962"/>
            <a:ext cx="11664778" cy="4966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259492" y="64583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49287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9181070" y="645837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i.org/10.1109/IGARSS46834.2022.9883071" TargetMode="External"/><Relationship Id="rId4" Type="http://schemas.openxmlformats.org/officeDocument/2006/relationships/image" Target="../media/image8.png"/><Relationship Id="rId5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spreadsheets/d/1mzzQ2altIytUJ-Afxcw-C2uK_-JeGeIfaEhOqX_F19Q/edit?usp=sharing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9.png"/><Relationship Id="rId10" Type="http://schemas.openxmlformats.org/officeDocument/2006/relationships/image" Target="../media/image21.png"/><Relationship Id="rId13" Type="http://schemas.openxmlformats.org/officeDocument/2006/relationships/image" Target="../media/image20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info@terradt.eu" TargetMode="External"/><Relationship Id="rId4" Type="http://schemas.openxmlformats.org/officeDocument/2006/relationships/hyperlink" Target="https://bsky.app/profile/terradt.bsky.social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3.png"/><Relationship Id="rId5" Type="http://schemas.openxmlformats.org/officeDocument/2006/relationships/hyperlink" Target="https://x.com/TerraDT_EU" TargetMode="External"/><Relationship Id="rId6" Type="http://schemas.openxmlformats.org/officeDocument/2006/relationships/hyperlink" Target="http://www.youtube.com/@TerraDT" TargetMode="External"/><Relationship Id="rId7" Type="http://schemas.openxmlformats.org/officeDocument/2006/relationships/hyperlink" Target="https://www.linkedin.com/company/terradt-eu/" TargetMode="External"/><Relationship Id="rId8" Type="http://schemas.openxmlformats.org/officeDocument/2006/relationships/hyperlink" Target="https://zenodo.org/communities/terradt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png"/><Relationship Id="rId4" Type="http://schemas.openxmlformats.org/officeDocument/2006/relationships/hyperlink" Target="https://geoportalcartografia.amb.cat/AppGeoportalCartografia2/index.html#" TargetMode="External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ctrTitle"/>
          </p:nvPr>
        </p:nvSpPr>
        <p:spPr>
          <a:xfrm>
            <a:off x="4090087" y="463378"/>
            <a:ext cx="7871400" cy="1519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ct val="100000"/>
              <a:buFont typeface="Calibri"/>
              <a:buNone/>
            </a:pPr>
            <a:r>
              <a:rPr lang="it-IT"/>
              <a:t>Urban Impact Model in the metropolitan area of Barcelona (AMB)</a:t>
            </a:r>
            <a:endParaRPr/>
          </a:p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4090087" y="2156898"/>
            <a:ext cx="7871400" cy="11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AB1"/>
              </a:buClr>
              <a:buSzPts val="2400"/>
              <a:buFont typeface="Calibri"/>
              <a:buNone/>
            </a:pPr>
            <a:r>
              <a:rPr lang="it-IT"/>
              <a:t>Preliminary strategy plan (Session 2)</a:t>
            </a:r>
            <a:br>
              <a:rPr lang="it-IT"/>
            </a:br>
            <a:r>
              <a:rPr lang="it-IT"/>
              <a:t>2025/06/20 - Downscaling meeting at BSC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What has +Atlantic done in the past? (1)</a:t>
            </a:r>
            <a:endParaRPr/>
          </a:p>
        </p:txBody>
      </p:sp>
      <p:sp>
        <p:nvSpPr>
          <p:cNvPr id="157" name="Google Shape;157;p20"/>
          <p:cNvSpPr txBox="1"/>
          <p:nvPr/>
        </p:nvSpPr>
        <p:spPr>
          <a:xfrm>
            <a:off x="604650" y="1289400"/>
            <a:ext cx="519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/>
              <a:t>Oliveira et al.  (2022) </a:t>
            </a:r>
            <a:r>
              <a:rPr lang="it-IT" sz="1200" u="sng">
                <a:solidFill>
                  <a:schemeClr val="hlink"/>
                </a:solidFill>
                <a:hlinkClick r:id="rId3"/>
              </a:rPr>
              <a:t>AI for Urban Climate: An Eo-Based Approach for High-Resolution Mapping of Human Exposure to Heatwaves</a:t>
            </a:r>
            <a:r>
              <a:rPr lang="it-IT" sz="1200"/>
              <a:t>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158" name="Google Shape;158;p20"/>
          <p:cNvSpPr txBox="1"/>
          <p:nvPr/>
        </p:nvSpPr>
        <p:spPr>
          <a:xfrm>
            <a:off x="672375" y="1878875"/>
            <a:ext cx="5194200" cy="4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pinpoint the neighborhoods where people are relatively more exposed to the excess heat.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Downscaling short-term numerical weather prediction (NWP, AROME) from 2.5 km to 250 m using a Random Forest Algorithm.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Lisbon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used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Netatmo stations (</a:t>
            </a:r>
            <a:r>
              <a:rPr i="1" lang="it-IT">
                <a:solidFill>
                  <a:schemeClr val="dk1"/>
                </a:solidFill>
                <a:highlight>
                  <a:srgbClr val="FFF2CC"/>
                </a:highlight>
                <a:latin typeface="Calibri"/>
                <a:ea typeface="Calibri"/>
                <a:cs typeface="Calibri"/>
                <a:sym typeface="Calibri"/>
              </a:rPr>
              <a:t>predictand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AROME NWP model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2m-temperature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 surface level 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pressure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Wind speed and direction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Relative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humidity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elevation model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Exposure to prevailing winds, topographic exposure level (TOPEX)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Proximity to the coast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 coverage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Imperviousness degree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Local Climate Zones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275" y="3792925"/>
            <a:ext cx="4445986" cy="2494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1700" y="1213475"/>
            <a:ext cx="4459124" cy="249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What has +Atlantic done in the past? (2)</a:t>
            </a:r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299850" y="1392875"/>
            <a:ext cx="5968200" cy="49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CLIM4CITIES project, October 2024</a:t>
            </a:r>
            <a:b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DMI, +Atlantic, ESA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Same as before + including satellite-based Essential Climate Variables.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same method as before.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danish cities of Aalborg, Ä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rhus, Odense and Kobenhavn.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used</a:t>
            </a: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Predictands (0.002 degrees)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High-resolution LST - unspecified resolution and origin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Netatmo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Predictors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Low-resolution LST - unspecified resolution and origin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Low-resolution weather forecast (T2m, wind) - DANRA, 0.04 degrees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EO products: Land use/Land cover, Vegetation densities/Typologies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elevation model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Shoreline distance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Imperviousness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</a:pPr>
            <a:r>
              <a:rPr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Tree cover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69" name="Google Shape;16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5625" y="3578925"/>
            <a:ext cx="5833974" cy="251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Literature</a:t>
            </a:r>
            <a:endParaRPr/>
          </a:p>
        </p:txBody>
      </p:sp>
      <p:sp>
        <p:nvSpPr>
          <p:cNvPr id="175" name="Google Shape;175;p22"/>
          <p:cNvSpPr txBox="1"/>
          <p:nvPr>
            <p:ph idx="1" type="body"/>
          </p:nvPr>
        </p:nvSpPr>
        <p:spPr>
          <a:xfrm>
            <a:off x="259500" y="1210961"/>
            <a:ext cx="11664900" cy="588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it-IT" sz="2400">
                <a:solidFill>
                  <a:srgbClr val="FF0000"/>
                </a:solidFill>
              </a:rPr>
              <a:t>Only to be shared internally</a:t>
            </a:r>
            <a:r>
              <a:rPr lang="it-IT" sz="2400"/>
              <a:t>: </a:t>
            </a:r>
            <a:r>
              <a:rPr lang="it-IT" sz="2400" u="sng">
                <a:solidFill>
                  <a:schemeClr val="hlink"/>
                </a:solidFill>
                <a:hlinkClick r:id="rId3"/>
              </a:rPr>
              <a:t>Google Sheet with summarised literature</a:t>
            </a:r>
            <a:endParaRPr sz="2400"/>
          </a:p>
        </p:txBody>
      </p:sp>
      <p:sp>
        <p:nvSpPr>
          <p:cNvPr id="176" name="Google Shape;176;p22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77" name="Google Shape;177;p22" title="Screenshot from 2025-05-12 11-01-5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0600" y="4114725"/>
            <a:ext cx="8641202" cy="216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2" title="Screenshot from 2025-05-12 11-01-38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0600" y="1748775"/>
            <a:ext cx="8641148" cy="2161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/>
        </p:nvSpPr>
        <p:spPr>
          <a:xfrm>
            <a:off x="427225" y="2376100"/>
            <a:ext cx="1389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 analysis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427225" y="4802100"/>
            <a:ext cx="13896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sources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2335427" y="34496"/>
            <a:ext cx="9588843" cy="929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32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884" y="1489779"/>
            <a:ext cx="11278232" cy="4315597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/>
          <p:nvPr>
            <p:ph type="ctrTitle"/>
          </p:nvPr>
        </p:nvSpPr>
        <p:spPr>
          <a:xfrm>
            <a:off x="3917088" y="256634"/>
            <a:ext cx="6969211" cy="14093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4800"/>
              <a:buFont typeface="Calibri"/>
              <a:buNone/>
            </a:pPr>
            <a:r>
              <a:rPr lang="it-IT"/>
              <a:t>THANK YOU</a:t>
            </a:r>
            <a:endParaRPr/>
          </a:p>
        </p:txBody>
      </p:sp>
      <p:sp>
        <p:nvSpPr>
          <p:cNvPr id="193" name="Google Shape;193;p24"/>
          <p:cNvSpPr txBox="1"/>
          <p:nvPr/>
        </p:nvSpPr>
        <p:spPr>
          <a:xfrm>
            <a:off x="586880" y="3429000"/>
            <a:ext cx="55605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Font typeface="Calibri"/>
              <a:buNone/>
            </a:pPr>
            <a:r>
              <a:rPr b="0" i="0" lang="it-IT" sz="1800" u="sng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info@terradt.eu</a:t>
            </a:r>
            <a:endParaRPr b="0" baseline="30000" i="0" sz="1800" u="none" cap="none" strike="noStrike">
              <a:solidFill>
                <a:srgbClr val="5779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Font typeface="Calibri"/>
              <a:buNone/>
            </a:pPr>
            <a:r>
              <a:rPr b="0" i="0" lang="it-IT" sz="1800" u="sng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@terradt.bsky.social</a:t>
            </a:r>
            <a:endParaRPr b="0" i="0" sz="1800" u="none" cap="none" strike="noStrike">
              <a:solidFill>
                <a:srgbClr val="5779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Font typeface="Calibri"/>
              <a:buNone/>
            </a:pPr>
            <a:r>
              <a:rPr b="0" i="0" lang="it-IT" sz="1800" u="sng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@TerraDT_EU</a:t>
            </a:r>
            <a:endParaRPr b="0" i="0" sz="1800" u="none" cap="none" strike="noStrike">
              <a:solidFill>
                <a:srgbClr val="5779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Font typeface="Calibri"/>
              <a:buNone/>
            </a:pPr>
            <a:r>
              <a:rPr b="0" i="0" lang="it-IT" sz="1800" u="sng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@TerraDT</a:t>
            </a:r>
            <a:endParaRPr b="0" i="0" sz="1800" u="none" cap="none" strike="noStrike">
              <a:solidFill>
                <a:srgbClr val="5779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Font typeface="Calibri"/>
              <a:buNone/>
            </a:pPr>
            <a:r>
              <a:rPr b="0" i="0" lang="it-IT" sz="1800" u="sng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TerraDT</a:t>
            </a:r>
            <a:r>
              <a:rPr b="0" i="0" lang="it-IT" sz="1800" u="none" cap="none" strike="noStrike">
                <a:solidFill>
                  <a:srgbClr val="818AB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7793C"/>
              </a:buClr>
              <a:buSzPts val="1800"/>
              <a:buFont typeface="Calibri"/>
              <a:buNone/>
            </a:pPr>
            <a:r>
              <a:rPr b="0" i="0" lang="it-IT" sz="1800" u="sng" cap="none" strike="noStrike">
                <a:solidFill>
                  <a:srgbClr val="57793C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Zenodo</a:t>
            </a:r>
            <a:endParaRPr b="0" i="0" sz="1800" u="none" cap="none" strike="noStrike">
              <a:solidFill>
                <a:srgbClr val="57793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172B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5378" y="5693594"/>
            <a:ext cx="394882" cy="131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8160" y="4843204"/>
            <a:ext cx="292100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98160" y="5195728"/>
            <a:ext cx="2921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19327" y="3986374"/>
            <a:ext cx="270933" cy="2451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9327" y="3597930"/>
            <a:ext cx="270933" cy="20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23560" y="4393302"/>
            <a:ext cx="266700" cy="26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Table of contents</a:t>
            </a:r>
            <a:endParaRPr/>
          </a:p>
        </p:txBody>
      </p:sp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259500" y="1732100"/>
            <a:ext cx="11664900" cy="412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it-IT" sz="2400"/>
              <a:t>Recap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it-IT" sz="2400"/>
              <a:t>Suggestions from the last meeting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it-IT" sz="2400"/>
              <a:t>Preliminary analysis of citizen data in the AMB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it-IT" sz="2400"/>
              <a:t>Deal with CoLab +Atlantic</a:t>
            </a:r>
            <a:endParaRPr sz="2400"/>
          </a:p>
          <a:p>
            <a:pPr indent="-3810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lphaLcPeriod"/>
            </a:pPr>
            <a:r>
              <a:rPr lang="it-IT"/>
              <a:t>What has +Atlantic done in the past?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it-IT" sz="2400"/>
              <a:t>Next steps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it-IT" sz="2400"/>
              <a:t>Literature</a:t>
            </a:r>
            <a:endParaRPr sz="2400"/>
          </a:p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Recap</a:t>
            </a:r>
            <a:endParaRPr/>
          </a:p>
        </p:txBody>
      </p:sp>
      <p:pic>
        <p:nvPicPr>
          <p:cNvPr id="75" name="Google Shape;75;p13" title="Screenshot from 2025-05-09 14-04-2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675" y="1419151"/>
            <a:ext cx="5023701" cy="28375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 txBox="1"/>
          <p:nvPr/>
        </p:nvSpPr>
        <p:spPr>
          <a:xfrm>
            <a:off x="219675" y="1153075"/>
            <a:ext cx="5023800" cy="5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taken from the </a:t>
            </a:r>
            <a:r>
              <a:rPr i="1" lang="it-IT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Geoportal de Geografia, Àrea Metropolitana de Barcelona</a:t>
            </a:r>
            <a:r>
              <a:rPr i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(Accessed on 2025/05/09)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675" y="4341650"/>
            <a:ext cx="1755650" cy="23426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219625" y="4341650"/>
            <a:ext cx="5023800" cy="5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Citizen Weather Stations from the company Netatmo.</a:t>
            </a:r>
            <a:endParaRPr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0" name="Google Shape;80;p13"/>
          <p:cNvGraphicFramePr/>
          <p:nvPr/>
        </p:nvGraphicFramePr>
        <p:xfrm>
          <a:off x="6240825" y="1153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{5147FA0A-84C3-455B-830B-414404DBC313}</a:tableStyleId>
              </a:tblPr>
              <a:tblGrid>
                <a:gridCol w="889200"/>
                <a:gridCol w="889200"/>
                <a:gridCol w="889200"/>
                <a:gridCol w="889200"/>
              </a:tblGrid>
              <a:tr h="68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84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1" name="Google Shape;81;p13"/>
          <p:cNvSpPr/>
          <p:nvPr/>
        </p:nvSpPr>
        <p:spPr>
          <a:xfrm>
            <a:off x="7441075" y="13808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3"/>
          <p:cNvSpPr/>
          <p:nvPr/>
        </p:nvSpPr>
        <p:spPr>
          <a:xfrm>
            <a:off x="7745875" y="15332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7441075" y="19904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8126875" y="19142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8355475" y="21428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8507875" y="17618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8584075" y="23714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8203075" y="27524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8660275" y="32858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9041275" y="27524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9193675" y="20666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/>
          <p:nvPr/>
        </p:nvSpPr>
        <p:spPr>
          <a:xfrm>
            <a:off x="9117475" y="32858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7212475" y="29048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6298075" y="36668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6831475" y="32858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6614275" y="3285825"/>
            <a:ext cx="217200" cy="2172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6260275" y="4174140"/>
            <a:ext cx="4712400" cy="10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Grid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climate and urban characteristics.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Dots</a:t>
            </a: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weather stations.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Suggestions from the last meeting</a:t>
            </a:r>
            <a:endParaRPr/>
          </a:p>
        </p:txBody>
      </p:sp>
      <p:sp>
        <p:nvSpPr>
          <p:cNvPr id="103" name="Google Shape;103;p14"/>
          <p:cNvSpPr txBox="1"/>
          <p:nvPr>
            <p:ph idx="1" type="body"/>
          </p:nvPr>
        </p:nvSpPr>
        <p:spPr>
          <a:xfrm>
            <a:off x="259492" y="1210962"/>
            <a:ext cx="11664900" cy="4965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t-IT" sz="2400"/>
              <a:t>Comments / </a:t>
            </a:r>
            <a:r>
              <a:rPr lang="it-IT" sz="2400">
                <a:solidFill>
                  <a:srgbClr val="FF0000"/>
                </a:solidFill>
              </a:rPr>
              <a:t>status</a:t>
            </a:r>
            <a:endParaRPr sz="2400">
              <a:solidFill>
                <a:srgbClr val="FF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-"/>
            </a:pPr>
            <a:r>
              <a:rPr lang="it-IT" sz="2400"/>
              <a:t>No correspondance between DestinE and actual observations.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-"/>
            </a:pPr>
            <a:r>
              <a:rPr lang="it-IT">
                <a:solidFill>
                  <a:srgbClr val="FF0000"/>
                </a:solidFill>
              </a:rPr>
              <a:t>We will use reanalysis data to train the model.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it-IT" sz="2400"/>
              <a:t>Limited amount of citizen data.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-"/>
            </a:pPr>
            <a:r>
              <a:rPr lang="it-IT">
                <a:solidFill>
                  <a:srgbClr val="FF0000"/>
                </a:solidFill>
              </a:rPr>
              <a:t>Currently only 3 years of hourly data for Barcelona.</a:t>
            </a:r>
            <a:endParaRPr>
              <a:solidFill>
                <a:srgbClr val="FF000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it-IT" sz="2400"/>
              <a:t>We could use Vito’s urban physical model as an intermediary between citizen data and reanalysis to extend the time span.</a:t>
            </a:r>
            <a:endParaRPr sz="2400"/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-"/>
            </a:pPr>
            <a:r>
              <a:rPr lang="it-IT">
                <a:solidFill>
                  <a:srgbClr val="FF0000"/>
                </a:solidFill>
              </a:rPr>
              <a:t>VITO has freely available data over Barcelona from 2008 to 2017 at 100 m, but it is daily.</a:t>
            </a:r>
            <a:endParaRPr>
              <a:solidFill>
                <a:srgbClr val="FF0000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-"/>
            </a:pPr>
            <a:r>
              <a:rPr lang="it-IT">
                <a:solidFill>
                  <a:srgbClr val="FF0000"/>
                </a:solidFill>
              </a:rPr>
              <a:t>According to Florence, VITO won’t be running their model in Barcelona in the context of the UrbanAir project.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Preliminary analysis of citizen data in the AMB</a:t>
            </a:r>
            <a:endParaRPr/>
          </a:p>
        </p:txBody>
      </p:sp>
      <p:sp>
        <p:nvSpPr>
          <p:cNvPr id="110" name="Google Shape;110;p15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11" name="Google Shape;111;p15" title="temporal_evolutions_netatmo_stations_AM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950" y="1467988"/>
            <a:ext cx="5883075" cy="392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6510250" y="1506288"/>
            <a:ext cx="5230500" cy="4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 is working on the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download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data from 2012 onwards.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CoLab +Atlantic say they always work with data from 2019 to 2024.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Preliminary analysis of citizen data in the AMB</a:t>
            </a:r>
            <a:endParaRPr/>
          </a:p>
        </p:txBody>
      </p:sp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pic>
        <p:nvPicPr>
          <p:cNvPr id="119" name="Google Shape;119;p16" title="map_netatmo_meteocat_stations_AMB_2023_1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300" y="1335475"/>
            <a:ext cx="6264550" cy="4698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876375" y="1224750"/>
            <a:ext cx="1585800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2023/12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6510250" y="1506288"/>
            <a:ext cx="5230500" cy="4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is not well distributed throughout the AMB.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dense over urban regions, mainly Barcelona.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There’s almost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nothing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over: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Parks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Forest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Cultivated land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Airport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9181070" y="64583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27" name="Google Shape;127;p17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Preliminary analysis of citizen data in the AMB</a:t>
            </a:r>
            <a:endParaRPr/>
          </a:p>
        </p:txBody>
      </p:sp>
      <p:pic>
        <p:nvPicPr>
          <p:cNvPr id="128" name="Google Shape;128;p17" title="netatmo_vs_meteocat_2023_12_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75" y="1210225"/>
            <a:ext cx="11857650" cy="39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309150" y="5520775"/>
            <a:ext cx="11573700" cy="5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you be able to distinguish between outliers and valid data?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9448795" y="6453978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5814600" y="407900"/>
            <a:ext cx="6377400" cy="4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Previous studies have done Quality Control comparing data from Professional Weather Stations to Netatmo data within a radius of 2 km, and within 100m of elevation difference.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Stations with these characteristics (disregarding elevation):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XL: 7 netatmo stations, X8: 22 “”, X4: 76 “”, D5: 21 “”, WU: 17 “”, XV: 29 “”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do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study the applicability of Kriging.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 and questions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don’t know the elevation of Netatmo.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location of Netatmo is set by the user, sometimes incorrectly.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Meteocat time </a:t>
            </a: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series seem noisy in comparison to Netatmo average.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○"/>
            </a:pPr>
            <a:r>
              <a:rPr lang="it-IT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we filter by proximity, are we forcing the loss of diversity within neighborhoods?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18" title="Screenshot from 2025-06-19 16-28-4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75" y="84775"/>
            <a:ext cx="5275200" cy="141457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806825" y="0"/>
            <a:ext cx="7929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X4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8" title="Screenshot from 2025-06-19 16-29-48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325" y="1784250"/>
            <a:ext cx="5197218" cy="14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8"/>
          <p:cNvSpPr txBox="1"/>
          <p:nvPr/>
        </p:nvSpPr>
        <p:spPr>
          <a:xfrm>
            <a:off x="806825" y="1705825"/>
            <a:ext cx="7929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XV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8" title="Screenshot from 2025-06-19 16-33-00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325" y="3411650"/>
            <a:ext cx="5275201" cy="147799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862475" y="3483725"/>
            <a:ext cx="7929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X8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18" title="Screenshot from 2025-06-19 16-34-2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325" y="4991854"/>
            <a:ext cx="5275199" cy="148927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/>
          <p:nvPr/>
        </p:nvSpPr>
        <p:spPr>
          <a:xfrm>
            <a:off x="589325" y="4997500"/>
            <a:ext cx="7929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/>
          <p:nvPr/>
        </p:nvSpPr>
        <p:spPr>
          <a:xfrm>
            <a:off x="533975" y="6511275"/>
            <a:ext cx="3575700" cy="2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closest Netatmo station.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p18"/>
          <p:cNvCxnSpPr/>
          <p:nvPr/>
        </p:nvCxnSpPr>
        <p:spPr>
          <a:xfrm flipH="1" rot="10800000">
            <a:off x="2078375" y="5969575"/>
            <a:ext cx="486900" cy="681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2335427" y="34496"/>
            <a:ext cx="9588900" cy="929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Deal with CoLab +Atlantic</a:t>
            </a:r>
            <a:endParaRPr/>
          </a:p>
        </p:txBody>
      </p:sp>
      <p:sp>
        <p:nvSpPr>
          <p:cNvPr id="151" name="Google Shape;151;p19"/>
          <p:cNvSpPr txBox="1"/>
          <p:nvPr/>
        </p:nvSpPr>
        <p:spPr>
          <a:xfrm>
            <a:off x="672375" y="1431625"/>
            <a:ext cx="11003100" cy="42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 Ana Oliveira’s last email (2025/06/10):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have submitted to ESA their draft manuscript with the </a:t>
            </a: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details of all the steps.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expect to submit the manuscript to a peer-reviewed journal.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Char char="○"/>
            </a:pPr>
            <a:r>
              <a:rPr lang="it-IT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 have asked if they will share it with us. She will ask DMI, lead of the project.</a:t>
            </a:r>
            <a:endParaRPr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code will be released afterwards (January - February 2026)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Char char="○"/>
            </a:pPr>
            <a:r>
              <a:rPr lang="it-IT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Publicly: the trained model, the code to put into production, all the necessary predictors.</a:t>
            </a:r>
            <a:endParaRPr sz="1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Char char="○"/>
            </a:pPr>
            <a:r>
              <a:rPr lang="it-IT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Not shareable: model training code.</a:t>
            </a:r>
            <a:endParaRPr sz="1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wants to kick-start the proper machine learning activities afterwards.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Regarding local climate models they are using: DANRA, AROME, Extremes DT, Climate DT, CERRA and E-OBS, in different projects.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from their side: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●"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wonder if we would like to take the lead on the Exploratory Data Analysis (EDA) in Barcelona.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Char char="○"/>
            </a:pPr>
            <a:r>
              <a:rPr lang="it-IT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They use GIS software to manually process the predictors.</a:t>
            </a:r>
            <a:endParaRPr sz="1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Char char="○"/>
            </a:pPr>
            <a:r>
              <a:rPr lang="it-IT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 full set of predictors is described in the previous papers she sent (kindof, but not in detail).</a:t>
            </a:r>
            <a:endParaRPr sz="1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Calibri"/>
              <a:buChar char="○"/>
            </a:pPr>
            <a:r>
              <a:rPr lang="it-IT" sz="1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They are willing to share analysis methodologies (plots, codes, discussion). This is the task they want us to share if we go to Lisbon or they come to Barcelona.</a:t>
            </a:r>
            <a:endParaRPr sz="16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from my side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Calibri"/>
              <a:buChar char="●"/>
            </a:pPr>
            <a:r>
              <a:rPr b="1" lang="it-IT" sz="1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are we going to share with them?</a:t>
            </a:r>
            <a:endParaRPr b="1" sz="1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