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3" r:id="rId1"/>
  </p:sldMasterIdLst>
  <p:notesMasterIdLst>
    <p:notesMasterId r:id="rId22"/>
  </p:notesMasterIdLst>
  <p:handoutMasterIdLst>
    <p:handoutMasterId r:id="rId23"/>
  </p:handoutMasterIdLst>
  <p:sldIdLst>
    <p:sldId id="596" r:id="rId2"/>
    <p:sldId id="639" r:id="rId3"/>
    <p:sldId id="630" r:id="rId4"/>
    <p:sldId id="608" r:id="rId5"/>
    <p:sldId id="643" r:id="rId6"/>
    <p:sldId id="649" r:id="rId7"/>
    <p:sldId id="624" r:id="rId8"/>
    <p:sldId id="625" r:id="rId9"/>
    <p:sldId id="647" r:id="rId10"/>
    <p:sldId id="650" r:id="rId11"/>
    <p:sldId id="646" r:id="rId12"/>
    <p:sldId id="636" r:id="rId13"/>
    <p:sldId id="638" r:id="rId14"/>
    <p:sldId id="631" r:id="rId15"/>
    <p:sldId id="640" r:id="rId16"/>
    <p:sldId id="641" r:id="rId17"/>
    <p:sldId id="642" r:id="rId18"/>
    <p:sldId id="637" r:id="rId19"/>
    <p:sldId id="644" r:id="rId20"/>
    <p:sldId id="613" r:id="rId21"/>
  </p:sldIdLst>
  <p:sldSz cx="9144000" cy="5143500" type="screen16x9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49E"/>
    <a:srgbClr val="9BBE14"/>
    <a:srgbClr val="0078A0"/>
    <a:srgbClr val="00749C"/>
    <a:srgbClr val="F09600"/>
    <a:srgbClr val="F8AF3F"/>
    <a:srgbClr val="0080A5"/>
    <a:srgbClr val="A2A2A2"/>
    <a:srgbClr val="FFFF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166" autoAdjust="0"/>
  </p:normalViewPr>
  <p:slideViewPr>
    <p:cSldViewPr>
      <p:cViewPr varScale="1">
        <p:scale>
          <a:sx n="132" d="100"/>
          <a:sy n="132" d="100"/>
        </p:scale>
        <p:origin x="99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21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720" y="-96"/>
      </p:cViewPr>
      <p:guideLst>
        <p:guide orient="horz" pos="3225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3075983" cy="512214"/>
          </a:xfrm>
          <a:prstGeom prst="rect">
            <a:avLst/>
          </a:prstGeom>
        </p:spPr>
        <p:txBody>
          <a:bodyPr vert="horz" lIns="95690" tIns="47847" rIns="95690" bIns="47847" rtlCol="0"/>
          <a:lstStyle>
            <a:lvl1pPr algn="l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2180" y="5"/>
            <a:ext cx="3075983" cy="512214"/>
          </a:xfrm>
          <a:prstGeom prst="rect">
            <a:avLst/>
          </a:prstGeom>
        </p:spPr>
        <p:txBody>
          <a:bodyPr vert="horz" lIns="95690" tIns="47847" rIns="95690" bIns="47847" rtlCol="0"/>
          <a:lstStyle>
            <a:lvl1pPr algn="r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34D5C64-745A-4627-BCD3-A5FAE75DB2FD}" type="datetimeFigureOut">
              <a:rPr lang="de-DE"/>
              <a:pPr>
                <a:defRPr/>
              </a:pPr>
              <a:t>11.03.2019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5" y="9722405"/>
            <a:ext cx="3075983" cy="509799"/>
          </a:xfrm>
          <a:prstGeom prst="rect">
            <a:avLst/>
          </a:prstGeom>
        </p:spPr>
        <p:txBody>
          <a:bodyPr vert="horz" lIns="95690" tIns="47847" rIns="95690" bIns="47847" rtlCol="0" anchor="b"/>
          <a:lstStyle>
            <a:lvl1pPr algn="l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2180" y="9722405"/>
            <a:ext cx="3075983" cy="509799"/>
          </a:xfrm>
          <a:prstGeom prst="rect">
            <a:avLst/>
          </a:prstGeom>
        </p:spPr>
        <p:txBody>
          <a:bodyPr vert="horz" wrap="square" lIns="95690" tIns="47847" rIns="95690" bIns="4784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9F197F1B-60AB-4EF8-9EA4-2DBDA549F280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928802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3075983" cy="512214"/>
          </a:xfrm>
          <a:prstGeom prst="rect">
            <a:avLst/>
          </a:prstGeom>
        </p:spPr>
        <p:txBody>
          <a:bodyPr vert="horz" lIns="95690" tIns="47847" rIns="95690" bIns="4784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180" y="5"/>
            <a:ext cx="3075983" cy="512214"/>
          </a:xfrm>
          <a:prstGeom prst="rect">
            <a:avLst/>
          </a:prstGeom>
        </p:spPr>
        <p:txBody>
          <a:bodyPr vert="horz" lIns="95690" tIns="47847" rIns="95690" bIns="4784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1C0D0529-AAE7-4F38-96E7-85F79EE34557}" type="datetimeFigureOut">
              <a:rPr lang="de-DE"/>
              <a:pPr>
                <a:defRPr/>
              </a:pPr>
              <a:t>11.03.2019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90" tIns="47847" rIns="95690" bIns="47847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209"/>
            <a:ext cx="5679440" cy="4605092"/>
          </a:xfrm>
          <a:prstGeom prst="rect">
            <a:avLst/>
          </a:prstGeom>
        </p:spPr>
        <p:txBody>
          <a:bodyPr vert="horz" lIns="95690" tIns="47847" rIns="95690" bIns="47847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5" y="9722405"/>
            <a:ext cx="3075983" cy="509799"/>
          </a:xfrm>
          <a:prstGeom prst="rect">
            <a:avLst/>
          </a:prstGeom>
        </p:spPr>
        <p:txBody>
          <a:bodyPr vert="horz" lIns="95690" tIns="47847" rIns="95690" bIns="4784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180" y="9722405"/>
            <a:ext cx="3075983" cy="509799"/>
          </a:xfrm>
          <a:prstGeom prst="rect">
            <a:avLst/>
          </a:prstGeom>
        </p:spPr>
        <p:txBody>
          <a:bodyPr vert="horz" wrap="square" lIns="95690" tIns="47847" rIns="95690" bIns="4784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2C844F0A-0B86-4A99-9A6C-939FE65E0D2F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9673850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44F0A-0B86-4A99-9A6C-939FE65E0D2F}" type="slidenum">
              <a:rPr lang="de-DE" altLang="en-US" smtClean="0"/>
              <a:pPr>
                <a:defRPr/>
              </a:pPr>
              <a:t>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80827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0882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ESiWACE General Assembly</a:t>
            </a:r>
            <a:endParaRPr lang="en-US" dirty="0">
              <a:cs typeface="+mn-cs"/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292080" y="4673377"/>
            <a:ext cx="5057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298782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en-US" smtClean="0"/>
              <a:t>Hamburg, 11/03/2019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02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ESiWACE General Assembly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7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ESiWACE General Assembly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768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251520" y="545033"/>
            <a:ext cx="8712968" cy="0"/>
          </a:xfrm>
          <a:prstGeom prst="line">
            <a:avLst/>
          </a:prstGeom>
          <a:ln>
            <a:solidFill>
              <a:srgbClr val="00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ESiWACE General Assembly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40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0882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ESiWACE General Assembly</a:t>
            </a:r>
            <a:endParaRPr lang="en-US" dirty="0">
              <a:cs typeface="+mn-cs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292080" y="4673377"/>
            <a:ext cx="5057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298782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en-US" smtClean="0"/>
              <a:t>Hamburg, 11/03/2019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2207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ESiWACE General Assembly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4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ESiWACE General Assembly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1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ESiWACE General Assembly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562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ESiWACE General Assembly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324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ESiWACE General Assembly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84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467544" y="987575"/>
            <a:ext cx="8208912" cy="3312368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ESiWACE General Assembly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43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ESiWACE General Assembly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37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07026" y="205979"/>
            <a:ext cx="7009390" cy="339054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/>
          <a:p>
            <a:pPr lvl="0"/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856576"/>
            <a:ext cx="8229600" cy="373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0882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ESiWACE General Assembly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292080" y="4673377"/>
            <a:ext cx="5057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494"/>
            <a:ext cx="1055506" cy="25002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06" y="267494"/>
            <a:ext cx="377058" cy="252000"/>
          </a:xfrm>
          <a:prstGeom prst="rect">
            <a:avLst/>
          </a:prstGeom>
        </p:spPr>
      </p:pic>
      <p:cxnSp>
        <p:nvCxnSpPr>
          <p:cNvPr id="9" name="Gerader Verbinder 8"/>
          <p:cNvCxnSpPr/>
          <p:nvPr userDrawn="1"/>
        </p:nvCxnSpPr>
        <p:spPr>
          <a:xfrm>
            <a:off x="251520" y="545033"/>
            <a:ext cx="8712968" cy="0"/>
          </a:xfrm>
          <a:prstGeom prst="line">
            <a:avLst/>
          </a:prstGeom>
          <a:ln>
            <a:solidFill>
              <a:srgbClr val="00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98782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en-US" smtClean="0"/>
              <a:t>Hamburg, 11/03/2019</a:t>
            </a:r>
            <a:endParaRPr lang="de-DE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530143" y="4652270"/>
            <a:ext cx="1396909" cy="37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6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lang="de-DE" sz="2000" kern="1200" dirty="0">
          <a:solidFill>
            <a:schemeClr val="bg1">
              <a:lumMod val="50000"/>
            </a:schemeClr>
          </a:solidFill>
          <a:latin typeface="+mj-lt"/>
          <a:ea typeface="+mj-ea"/>
          <a:cs typeface="Lucida Sans Unicode" panose="020B0602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ZwDwy-uGCHM&amp;t=2s" TargetMode="External"/><Relationship Id="rId4" Type="http://schemas.openxmlformats.org/officeDocument/2006/relationships/hyperlink" Target="https://www.youtube.com/watch?v=Pl5QdYRP8qE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48780" y="3870216"/>
            <a:ext cx="621956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The </a:t>
            </a:r>
            <a:r>
              <a:rPr lang="en-US" alt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ESiWACE project has received funding from the European Union’s Horizon 2020 research and innovation </a:t>
            </a:r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program </a:t>
            </a:r>
            <a:r>
              <a:rPr lang="en-US" alt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under grant agreement No </a:t>
            </a:r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675191</a:t>
            </a:r>
            <a:endParaRPr lang="en-US" altLang="de-DE" sz="11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462218" y="4301103"/>
            <a:ext cx="621956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This </a:t>
            </a:r>
            <a:r>
              <a:rPr lang="en-US" alt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material reflects only the author's view and the Commission is not responsible for any use that may be made of the information it contains</a:t>
            </a:r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</a:t>
            </a:r>
            <a:endParaRPr lang="en-US" altLang="de-DE" sz="11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16207"/>
            <a:ext cx="4392488" cy="1042013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72008" y="72008"/>
            <a:ext cx="2843808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2112988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2000" b="1" dirty="0">
                <a:solidFill>
                  <a:srgbClr val="0080A5"/>
                </a:solidFill>
              </a:rPr>
              <a:t>Implementation of EC-Earth 10km global coupled demonstrator and performance analysis</a:t>
            </a:r>
            <a:r>
              <a:rPr lang="en-GB" sz="1600" b="1" dirty="0">
                <a:solidFill>
                  <a:srgbClr val="0080A5"/>
                </a:solidFill>
              </a:rPr>
              <a:t> </a:t>
            </a:r>
            <a:endParaRPr lang="en-GB" dirty="0">
              <a:solidFill>
                <a:srgbClr val="0080A5"/>
              </a:solidFill>
            </a:endParaRPr>
          </a:p>
          <a:p>
            <a:pPr lvl="0" algn="ctr"/>
            <a:endParaRPr lang="en-US" altLang="de-DE" sz="1600" b="1" i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lvl="0" algn="ctr"/>
            <a:r>
              <a:rPr lang="en-US" altLang="de-DE" sz="1600" b="1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Miguel </a:t>
            </a:r>
            <a:r>
              <a:rPr lang="en-US" altLang="de-DE" sz="1600" b="1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Castrillo</a:t>
            </a:r>
            <a:r>
              <a:rPr lang="en-US" altLang="de-DE" sz="1600" b="1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, Kim </a:t>
            </a:r>
            <a:r>
              <a:rPr lang="en-US" altLang="de-DE" sz="1600" b="1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Serradell</a:t>
            </a:r>
            <a:r>
              <a:rPr lang="en-US" altLang="de-DE" sz="1600" b="1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, Mario Acosta</a:t>
            </a:r>
            <a:r>
              <a:rPr lang="en-US" altLang="de-DE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</a:p>
          <a:p>
            <a:pPr lvl="0" algn="ctr"/>
            <a:r>
              <a:rPr lang="en-US" altLang="de-DE" sz="1600" b="1" i="1" dirty="0" smtClean="0">
                <a:solidFill>
                  <a:srgbClr val="002060"/>
                </a:solidFill>
                <a:latin typeface="+mj-lt"/>
              </a:rPr>
              <a:t>Barcelona Supercomputing Center</a:t>
            </a:r>
          </a:p>
        </p:txBody>
      </p:sp>
    </p:spTree>
    <p:extLst>
      <p:ext uri="{BB962C8B-B14F-4D97-AF65-F5344CB8AC3E}">
        <p14:creationId xmlns:p14="http://schemas.microsoft.com/office/powerpoint/2010/main" val="5822781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17"/>
            <a:ext cx="4572000" cy="454504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30424" y="683212"/>
            <a:ext cx="8229600" cy="3738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 smtClean="0">
                <a:solidFill>
                  <a:srgbClr val="00749C"/>
                </a:solidFill>
              </a:rPr>
              <a:t>Production</a:t>
            </a:r>
            <a:r>
              <a:rPr lang="en-GB" sz="2800" dirty="0" smtClean="0">
                <a:solidFill>
                  <a:srgbClr val="00749C"/>
                </a:solidFill>
              </a:rPr>
              <a:t> runs: </a:t>
            </a:r>
            <a:r>
              <a:rPr lang="en-GB" sz="2800" b="1" dirty="0" smtClean="0">
                <a:solidFill>
                  <a:srgbClr val="00749C"/>
                </a:solidFill>
              </a:rPr>
              <a:t>Managing the workflow</a:t>
            </a:r>
            <a:endParaRPr lang="en-GB" sz="2800" dirty="0">
              <a:solidFill>
                <a:srgbClr val="00749C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Running production runs in </a:t>
            </a:r>
            <a:r>
              <a:rPr lang="en-GB" dirty="0" err="1" smtClean="0"/>
              <a:t>Autosubmit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ESiWACE General Assembly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98" b="72000"/>
          <a:stretch/>
        </p:blipFill>
        <p:spPr>
          <a:xfrm>
            <a:off x="4507249" y="4371950"/>
            <a:ext cx="2995618" cy="7780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26201"/>
          <a:stretch/>
        </p:blipFill>
        <p:spPr>
          <a:xfrm>
            <a:off x="3820769" y="1771932"/>
            <a:ext cx="4631028" cy="239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22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6532">
            <a:off x="1131277" y="1851539"/>
            <a:ext cx="2418978" cy="17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4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47614"/>
            <a:ext cx="8147247" cy="3024336"/>
          </a:xfrm>
        </p:spPr>
        <p:txBody>
          <a:bodyPr>
            <a:noAutofit/>
          </a:bodyPr>
          <a:lstStyle/>
          <a:p>
            <a:pPr algn="just"/>
            <a:r>
              <a:rPr lang="en-GB" sz="1800" b="1" dirty="0" smtClean="0">
                <a:solidFill>
                  <a:srgbClr val="00749E"/>
                </a:solidFill>
              </a:rPr>
              <a:t>PRIMAVERA</a:t>
            </a:r>
            <a:r>
              <a:rPr lang="en-GB" sz="1800" dirty="0" smtClean="0"/>
              <a:t> </a:t>
            </a:r>
            <a:r>
              <a:rPr lang="en-GB" sz="1800" dirty="0"/>
              <a:t>is a </a:t>
            </a:r>
            <a:r>
              <a:rPr lang="en-GB" sz="1800" b="1" dirty="0">
                <a:solidFill>
                  <a:srgbClr val="0078A0"/>
                </a:solidFill>
              </a:rPr>
              <a:t>Horizon 2020</a:t>
            </a:r>
            <a:r>
              <a:rPr lang="en-GB" sz="1800" dirty="0"/>
              <a:t> project </a:t>
            </a:r>
            <a:r>
              <a:rPr lang="en-GB" sz="1800" dirty="0" smtClean="0"/>
              <a:t>which aims </a:t>
            </a:r>
            <a:r>
              <a:rPr lang="en-GB" sz="1800" dirty="0"/>
              <a:t>to develop a </a:t>
            </a:r>
            <a:r>
              <a:rPr lang="en-GB" sz="1800" b="1" dirty="0">
                <a:solidFill>
                  <a:srgbClr val="0078A0"/>
                </a:solidFill>
              </a:rPr>
              <a:t>new generation of advanced and well-evaluated high-resolution global climate models</a:t>
            </a:r>
            <a:r>
              <a:rPr lang="en-GB" sz="1800" dirty="0"/>
              <a:t>, capable of simulating and predicting regional climate with </a:t>
            </a:r>
            <a:r>
              <a:rPr lang="en-GB" sz="1800" b="1" dirty="0">
                <a:solidFill>
                  <a:srgbClr val="0078A0"/>
                </a:solidFill>
              </a:rPr>
              <a:t>unprecedented fidelity</a:t>
            </a:r>
            <a:r>
              <a:rPr lang="en-GB" sz="1800" dirty="0"/>
              <a:t>, for the </a:t>
            </a:r>
            <a:r>
              <a:rPr lang="en-GB" sz="1800" b="1" dirty="0">
                <a:solidFill>
                  <a:srgbClr val="0078A0"/>
                </a:solidFill>
              </a:rPr>
              <a:t>benefit</a:t>
            </a:r>
            <a:r>
              <a:rPr lang="en-GB" sz="1800" dirty="0"/>
              <a:t> of governments, business and society in general.</a:t>
            </a:r>
            <a:endParaRPr lang="en-GB" sz="1800" dirty="0" smtClean="0"/>
          </a:p>
          <a:p>
            <a:pPr marL="0" indent="0" algn="just">
              <a:buNone/>
            </a:pPr>
            <a:endParaRPr lang="en-GB" sz="1800" dirty="0" smtClean="0"/>
          </a:p>
          <a:p>
            <a:pPr marL="0" indent="0" algn="just">
              <a:buNone/>
            </a:pPr>
            <a:endParaRPr lang="en-GB" sz="1800" dirty="0" smtClean="0"/>
          </a:p>
          <a:p>
            <a:pPr marL="0" indent="0" algn="just">
              <a:buNone/>
            </a:pPr>
            <a:endParaRPr lang="en-GB" sz="1800" dirty="0" smtClean="0"/>
          </a:p>
          <a:p>
            <a:pPr algn="just"/>
            <a:r>
              <a:rPr lang="en-GB" sz="1800" dirty="0" smtClean="0"/>
              <a:t>The </a:t>
            </a:r>
            <a:r>
              <a:rPr lang="en-GB" sz="1800" b="1" dirty="0">
                <a:solidFill>
                  <a:srgbClr val="92D050"/>
                </a:solidFill>
              </a:rPr>
              <a:t>High Resolution Model </a:t>
            </a:r>
            <a:r>
              <a:rPr lang="en-GB" sz="1800" b="1" dirty="0" err="1">
                <a:solidFill>
                  <a:srgbClr val="92D050"/>
                </a:solidFill>
              </a:rPr>
              <a:t>Intercomparison</a:t>
            </a:r>
            <a:r>
              <a:rPr lang="en-GB" sz="1800" b="1" dirty="0">
                <a:solidFill>
                  <a:srgbClr val="92D050"/>
                </a:solidFill>
              </a:rPr>
              <a:t> Project (</a:t>
            </a:r>
            <a:r>
              <a:rPr lang="en-GB" sz="1800" b="1" dirty="0" err="1">
                <a:solidFill>
                  <a:srgbClr val="92D050"/>
                </a:solidFill>
              </a:rPr>
              <a:t>HighResMIP</a:t>
            </a:r>
            <a:r>
              <a:rPr lang="en-GB" sz="1800" b="1" dirty="0">
                <a:solidFill>
                  <a:srgbClr val="92D050"/>
                </a:solidFill>
              </a:rPr>
              <a:t>)</a:t>
            </a:r>
            <a:r>
              <a:rPr lang="en-GB" sz="1800" dirty="0"/>
              <a:t> is a </a:t>
            </a:r>
            <a:r>
              <a:rPr lang="en-GB" sz="1800" b="1" dirty="0">
                <a:solidFill>
                  <a:srgbClr val="9BBE14"/>
                </a:solidFill>
              </a:rPr>
              <a:t>CMIP6</a:t>
            </a:r>
            <a:r>
              <a:rPr lang="en-GB" sz="1800" dirty="0"/>
              <a:t> endorsed MIP </a:t>
            </a:r>
            <a:r>
              <a:rPr lang="en-GB" sz="1800" dirty="0" smtClean="0"/>
              <a:t>that </a:t>
            </a:r>
            <a:r>
              <a:rPr lang="en-GB" sz="1800" dirty="0"/>
              <a:t>applies, for the </a:t>
            </a:r>
            <a:r>
              <a:rPr lang="en-GB" sz="1800" b="1" dirty="0">
                <a:solidFill>
                  <a:srgbClr val="9BBE14"/>
                </a:solidFill>
              </a:rPr>
              <a:t>first time</a:t>
            </a:r>
            <a:r>
              <a:rPr lang="en-GB" sz="1800" dirty="0"/>
              <a:t>, a </a:t>
            </a:r>
            <a:r>
              <a:rPr lang="en-GB" sz="1800" b="1" dirty="0">
                <a:solidFill>
                  <a:srgbClr val="9BBE14"/>
                </a:solidFill>
              </a:rPr>
              <a:t>multi-model approach</a:t>
            </a:r>
            <a:r>
              <a:rPr lang="en-GB" sz="1800" dirty="0"/>
              <a:t> to the systematic investigation of the </a:t>
            </a:r>
            <a:r>
              <a:rPr lang="en-GB" sz="1800" b="1" dirty="0">
                <a:solidFill>
                  <a:srgbClr val="9BBE14"/>
                </a:solidFill>
              </a:rPr>
              <a:t>impact of horizontal resolution</a:t>
            </a:r>
            <a:r>
              <a:rPr lang="en-GB" sz="1800" dirty="0" smtClean="0"/>
              <a:t>.</a:t>
            </a: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EC-Earth coupled 10km demonstrator: production runs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ESiWACE General Assembly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41" y="667008"/>
            <a:ext cx="2344307" cy="680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607754"/>
            <a:ext cx="1800200" cy="9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1">
            <a:noAutofit/>
          </a:bodyPr>
          <a:lstStyle/>
          <a:p>
            <a:r>
              <a:rPr lang="en-GB" dirty="0" smtClean="0"/>
              <a:t>The </a:t>
            </a:r>
            <a:r>
              <a:rPr lang="en-GB" dirty="0"/>
              <a:t>EC-Earth coupled 10km </a:t>
            </a:r>
            <a:r>
              <a:rPr lang="en-GB" dirty="0" smtClean="0"/>
              <a:t>demonstrator: production runs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92288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Miguel Castrillo (BSC), ESiWACE General Assembly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Hamburg, 11/03/2019</a:t>
            </a:r>
            <a:endParaRPr lang="de-DE" dirty="0"/>
          </a:p>
        </p:txBody>
      </p:sp>
      <p:pic>
        <p:nvPicPr>
          <p:cNvPr id="2" name="currents_glob_19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623020"/>
            <a:ext cx="6012668" cy="4008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9851" y="4269745"/>
            <a:ext cx="1872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Courtesy of: Thomas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Arsouze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9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EC-Earth coupled 10km demonstrator: production runs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20280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Miguel Castrillo (BSC), ESiWACE General Assembly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Hamburg, 11/03/2019</a:t>
            </a:r>
            <a:endParaRPr lang="de-DE" dirty="0"/>
          </a:p>
        </p:txBody>
      </p:sp>
      <p:pic>
        <p:nvPicPr>
          <p:cNvPr id="9" name="curre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627534"/>
            <a:ext cx="7344816" cy="3672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9851" y="4269745"/>
            <a:ext cx="1872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Courtesy of: Thomas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Arsouze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77920"/>
            <a:ext cx="8229600" cy="3738046"/>
          </a:xfrm>
        </p:spPr>
        <p:txBody>
          <a:bodyPr/>
          <a:lstStyle/>
          <a:p>
            <a:pPr>
              <a:defRPr/>
            </a:pPr>
            <a:r>
              <a:rPr lang="en-US" sz="1400" dirty="0"/>
              <a:t>Since 1991</a:t>
            </a:r>
          </a:p>
          <a:p>
            <a:pPr>
              <a:defRPr/>
            </a:pPr>
            <a:r>
              <a:rPr lang="en-US" sz="1400" dirty="0"/>
              <a:t>Based on traces</a:t>
            </a:r>
          </a:p>
          <a:p>
            <a:pPr>
              <a:defRPr/>
            </a:pPr>
            <a:r>
              <a:rPr lang="en-US" sz="1400" dirty="0"/>
              <a:t>Open Source: </a:t>
            </a:r>
            <a:r>
              <a:rPr lang="en-US" sz="1400" dirty="0">
                <a:solidFill>
                  <a:srgbClr val="002060"/>
                </a:solidFill>
                <a:ea typeface="DejaVu Sans"/>
              </a:rPr>
              <a:t>http://www.bsc.es/paraver</a:t>
            </a:r>
            <a:endParaRPr lang="en-US" sz="14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1400" b="1" dirty="0" err="1"/>
              <a:t>Extrae</a:t>
            </a:r>
            <a:r>
              <a:rPr lang="en-US" sz="1400" dirty="0"/>
              <a:t>: Package that generates </a:t>
            </a:r>
            <a:r>
              <a:rPr lang="en-US" sz="1400" dirty="0" err="1"/>
              <a:t>Paraver</a:t>
            </a:r>
            <a:r>
              <a:rPr lang="en-US" sz="1400" dirty="0"/>
              <a:t> trace-files for a post-mortem analysis</a:t>
            </a:r>
          </a:p>
          <a:p>
            <a:pPr>
              <a:defRPr/>
            </a:pPr>
            <a:r>
              <a:rPr lang="en-US" sz="1400" b="1" dirty="0" err="1"/>
              <a:t>Paraver</a:t>
            </a:r>
            <a:r>
              <a:rPr lang="en-US" sz="1400" dirty="0"/>
              <a:t>: Trace visualization and analysis browser</a:t>
            </a:r>
          </a:p>
          <a:p>
            <a:pPr lvl="1">
              <a:defRPr/>
            </a:pPr>
            <a:r>
              <a:rPr lang="en-US" sz="1100" dirty="0"/>
              <a:t>Includes trace manipulation: Filter, cut traces</a:t>
            </a:r>
          </a:p>
          <a:p>
            <a:pPr>
              <a:defRPr/>
            </a:pPr>
            <a:r>
              <a:rPr lang="en-US" sz="1400" b="1" dirty="0" err="1"/>
              <a:t>Dimemas</a:t>
            </a:r>
            <a:r>
              <a:rPr lang="en-US" sz="1400" dirty="0"/>
              <a:t>: Message passing simulator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analysis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43758"/>
            <a:ext cx="5832648" cy="2165149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92288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Miguel Castrillo (BSC), ESiWACE General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Hamburg, 11/03/2019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71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T1279-ORCA12</a:t>
            </a:r>
            <a:r>
              <a:rPr lang="en-GB" dirty="0" smtClean="0"/>
              <a:t>: Performance analysis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880320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Miguel Castrillo (BSC), ESiWACE General Assembly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Hamburg, 11/03/2019</a:t>
            </a:r>
            <a:endParaRPr lang="de-DE" dirty="0"/>
          </a:p>
        </p:txBody>
      </p:sp>
      <p:pic>
        <p:nvPicPr>
          <p:cNvPr id="7" name="image9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39552" y="987574"/>
            <a:ext cx="7344816" cy="3363837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987574"/>
            <a:ext cx="589638" cy="33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3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T1279-ORCA12</a:t>
            </a:r>
            <a:r>
              <a:rPr lang="en-GB" dirty="0" smtClean="0"/>
              <a:t>: Performance analysis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92288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Miguel Castrillo (BSC), ESiWACE General Assembly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Hamburg, 11/03/2019</a:t>
            </a:r>
            <a:endParaRPr lang="de-DE" dirty="0"/>
          </a:p>
        </p:txBody>
      </p:sp>
      <p:pic>
        <p:nvPicPr>
          <p:cNvPr id="10" name="image7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80120" y="896313"/>
            <a:ext cx="7272808" cy="3425784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02" y="896313"/>
            <a:ext cx="374079" cy="34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T1279-ORCA12</a:t>
            </a:r>
            <a:r>
              <a:rPr lang="en-GB" dirty="0" smtClean="0"/>
              <a:t>: Performance analysis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92288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Miguel Castrillo (BSC), ESiWACE General Assembly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Hamburg, 11/03/2019</a:t>
            </a:r>
            <a:endParaRPr lang="de-DE" dirty="0"/>
          </a:p>
        </p:txBody>
      </p:sp>
      <p:pic>
        <p:nvPicPr>
          <p:cNvPr id="12" name="image10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67544" y="987574"/>
            <a:ext cx="7128792" cy="3393547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927" y="987574"/>
            <a:ext cx="594845" cy="33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4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(bottlenecks)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ESiWACE General Assembly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57200" y="856576"/>
            <a:ext cx="8229600" cy="37380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endParaRPr lang="en-US" sz="2200" b="1" dirty="0">
              <a:solidFill>
                <a:srgbClr val="9BBE14"/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endParaRPr lang="en-US" sz="2000" b="1" dirty="0" smtClean="0">
              <a:solidFill>
                <a:srgbClr val="0078A0"/>
              </a:solidFill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609600" y="771550"/>
            <a:ext cx="8229600" cy="373804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/>
              <a:t>Reduce </a:t>
            </a:r>
            <a:r>
              <a:rPr lang="en-US" sz="2400" b="1" dirty="0" smtClean="0">
                <a:solidFill>
                  <a:srgbClr val="00749E"/>
                </a:solidFill>
              </a:rPr>
              <a:t>I/O overhead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 Interface IFS with </a:t>
            </a:r>
            <a:r>
              <a:rPr lang="en-US" sz="2400" b="1" dirty="0" smtClean="0">
                <a:solidFill>
                  <a:srgbClr val="00749E"/>
                </a:solidFill>
                <a:sym typeface="Wingdings" panose="05000000000000000000" pitchFamily="2" charset="2"/>
              </a:rPr>
              <a:t>XIOS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/>
              <a:t>NEMO-LIM (ORCA12): Up to </a:t>
            </a:r>
            <a:r>
              <a:rPr lang="en-US" sz="2000" b="1" dirty="0" smtClean="0">
                <a:solidFill>
                  <a:srgbClr val="9BBE14"/>
                </a:solidFill>
              </a:rPr>
              <a:t>3 SYPD</a:t>
            </a:r>
            <a:r>
              <a:rPr lang="en-US" sz="2000" dirty="0" smtClean="0"/>
              <a:t> in MareNostrum4 (LIM -&gt; 2OCE </a:t>
            </a:r>
            <a:r>
              <a:rPr lang="en-US" sz="2000" dirty="0" err="1" smtClean="0"/>
              <a:t>stp</a:t>
            </a:r>
            <a:r>
              <a:rPr lang="en-US" sz="2000" dirty="0" smtClean="0"/>
              <a:t>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749E"/>
                </a:solidFill>
              </a:rPr>
              <a:t>Detach sea-ice</a:t>
            </a:r>
            <a:r>
              <a:rPr lang="en-US" sz="2400" dirty="0" smtClean="0"/>
              <a:t> from NEMO. Couple through </a:t>
            </a:r>
            <a:r>
              <a:rPr lang="en-US" sz="2400" b="1" dirty="0" smtClean="0">
                <a:solidFill>
                  <a:srgbClr val="00749E"/>
                </a:solidFill>
              </a:rPr>
              <a:t>OASIS</a:t>
            </a:r>
            <a:r>
              <a:rPr lang="en-US" sz="2400" dirty="0" smtClean="0"/>
              <a:t>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749E"/>
                </a:solidFill>
              </a:rPr>
              <a:t>Update IFS</a:t>
            </a:r>
            <a:r>
              <a:rPr lang="en-US" sz="2400" dirty="0" smtClean="0"/>
              <a:t> to newest cycle, using octahedral grid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749E"/>
                </a:solidFill>
              </a:rPr>
              <a:t>Update NEMO</a:t>
            </a:r>
            <a:r>
              <a:rPr lang="en-US" sz="2400" dirty="0" smtClean="0"/>
              <a:t> to NEMO4 (and beyond)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/>
              <a:t>Most of these improvements can be real in </a:t>
            </a:r>
            <a:r>
              <a:rPr lang="en-US" sz="2400" b="1" dirty="0" smtClean="0">
                <a:solidFill>
                  <a:srgbClr val="F09600"/>
                </a:solidFill>
              </a:rPr>
              <a:t>EC-Earth</a:t>
            </a:r>
            <a:r>
              <a:rPr lang="en-US" sz="2400" b="1" dirty="0">
                <a:solidFill>
                  <a:srgbClr val="F09600"/>
                </a:solidFill>
              </a:rPr>
              <a:t>4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endParaRPr lang="en-US" sz="2000" b="1" dirty="0" smtClean="0">
              <a:solidFill>
                <a:srgbClr val="0078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6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200" dirty="0" smtClean="0">
                <a:solidFill>
                  <a:srgbClr val="00749E"/>
                </a:solidFill>
              </a:rPr>
              <a:t>At </a:t>
            </a:r>
            <a:r>
              <a:rPr lang="en-GB" sz="2200" dirty="0">
                <a:solidFill>
                  <a:srgbClr val="00749E"/>
                </a:solidFill>
              </a:rPr>
              <a:t>the </a:t>
            </a:r>
            <a:r>
              <a:rPr lang="en-GB" sz="2200" dirty="0" smtClean="0">
                <a:solidFill>
                  <a:srgbClr val="00749E"/>
                </a:solidFill>
              </a:rPr>
              <a:t>end of this project </a:t>
            </a:r>
            <a:r>
              <a:rPr lang="en-GB" sz="2200" b="1" dirty="0" smtClean="0">
                <a:solidFill>
                  <a:srgbClr val="00749E"/>
                </a:solidFill>
              </a:rPr>
              <a:t>T1279-ORCA12</a:t>
            </a:r>
            <a:r>
              <a:rPr lang="en-GB" sz="2200" dirty="0" smtClean="0">
                <a:solidFill>
                  <a:srgbClr val="00749E"/>
                </a:solidFill>
              </a:rPr>
              <a:t> is:</a:t>
            </a:r>
          </a:p>
          <a:p>
            <a:pPr marL="720000" lvl="1">
              <a:spcBef>
                <a:spcPts val="1800"/>
              </a:spcBef>
            </a:pPr>
            <a:r>
              <a:rPr lang="en-GB" sz="2000" dirty="0" smtClean="0"/>
              <a:t>Developed </a:t>
            </a:r>
            <a:r>
              <a:rPr lang="en-GB" sz="2000" dirty="0"/>
              <a:t>and shared among </a:t>
            </a:r>
            <a:r>
              <a:rPr lang="en-GB" sz="2000" b="1" dirty="0">
                <a:solidFill>
                  <a:srgbClr val="00749C"/>
                </a:solidFill>
              </a:rPr>
              <a:t>EC-Earth consortium</a:t>
            </a:r>
            <a:r>
              <a:rPr lang="en-GB" sz="2000" dirty="0"/>
              <a:t> </a:t>
            </a:r>
            <a:r>
              <a:rPr lang="en-GB" sz="2000" dirty="0" smtClean="0"/>
              <a:t>partners</a:t>
            </a:r>
          </a:p>
          <a:p>
            <a:pPr marL="720000" lvl="1">
              <a:spcBef>
                <a:spcPts val="1800"/>
              </a:spcBef>
            </a:pPr>
            <a:r>
              <a:rPr lang="en-GB" sz="2000" b="1" dirty="0" smtClean="0">
                <a:solidFill>
                  <a:srgbClr val="00749C"/>
                </a:solidFill>
              </a:rPr>
              <a:t>Deployed and tested</a:t>
            </a:r>
            <a:r>
              <a:rPr lang="en-GB" sz="2000" dirty="0" smtClean="0"/>
              <a:t> in </a:t>
            </a:r>
            <a:r>
              <a:rPr lang="en-GB" sz="2000" b="1" dirty="0" smtClean="0">
                <a:solidFill>
                  <a:srgbClr val="9BBE14"/>
                </a:solidFill>
              </a:rPr>
              <a:t>MareNostrum3</a:t>
            </a:r>
            <a:r>
              <a:rPr lang="en-GB" sz="2000" dirty="0" smtClean="0"/>
              <a:t> </a:t>
            </a:r>
            <a:r>
              <a:rPr lang="en-GB" sz="2000" dirty="0"/>
              <a:t>and </a:t>
            </a:r>
            <a:r>
              <a:rPr lang="en-GB" sz="2000" b="1" dirty="0" smtClean="0">
                <a:solidFill>
                  <a:srgbClr val="9BBE14"/>
                </a:solidFill>
              </a:rPr>
              <a:t>MareNostrum4</a:t>
            </a:r>
            <a:r>
              <a:rPr lang="en-GB" sz="2000" dirty="0" smtClean="0"/>
              <a:t> HPC systems</a:t>
            </a:r>
          </a:p>
          <a:p>
            <a:pPr marL="720000" lvl="1">
              <a:spcBef>
                <a:spcPts val="1800"/>
              </a:spcBef>
            </a:pPr>
            <a:r>
              <a:rPr lang="en-GB" sz="2000" dirty="0" smtClean="0"/>
              <a:t>Used </a:t>
            </a:r>
            <a:r>
              <a:rPr lang="en-GB" sz="2000" dirty="0"/>
              <a:t>in </a:t>
            </a:r>
            <a:r>
              <a:rPr lang="en-GB" sz="2000" b="1" dirty="0">
                <a:solidFill>
                  <a:srgbClr val="00749C"/>
                </a:solidFill>
              </a:rPr>
              <a:t>production</a:t>
            </a:r>
            <a:r>
              <a:rPr lang="en-GB" sz="2000" dirty="0"/>
              <a:t> for other </a:t>
            </a:r>
            <a:r>
              <a:rPr lang="en-GB" sz="2000" b="1" dirty="0">
                <a:solidFill>
                  <a:srgbClr val="00749C"/>
                </a:solidFill>
              </a:rPr>
              <a:t>H2020</a:t>
            </a:r>
            <a:r>
              <a:rPr lang="en-GB" sz="2000" dirty="0"/>
              <a:t> projects such as </a:t>
            </a:r>
            <a:r>
              <a:rPr lang="en-GB" sz="2000" dirty="0" smtClean="0"/>
              <a:t>PRIMAVERA</a:t>
            </a:r>
          </a:p>
          <a:p>
            <a:pPr marL="720000" lvl="1">
              <a:spcBef>
                <a:spcPts val="1800"/>
              </a:spcBef>
            </a:pPr>
            <a:r>
              <a:rPr lang="en-GB" sz="2000" dirty="0" smtClean="0"/>
              <a:t>Used </a:t>
            </a:r>
            <a:r>
              <a:rPr lang="en-GB" sz="2000" dirty="0"/>
              <a:t>to investigate the </a:t>
            </a:r>
            <a:r>
              <a:rPr lang="en-GB" sz="2000" b="1" dirty="0">
                <a:solidFill>
                  <a:srgbClr val="00749C"/>
                </a:solidFill>
              </a:rPr>
              <a:t>scalability</a:t>
            </a:r>
            <a:r>
              <a:rPr lang="en-GB" sz="2000" dirty="0"/>
              <a:t> of </a:t>
            </a:r>
            <a:r>
              <a:rPr lang="en-GB" sz="2000" b="1" dirty="0" smtClean="0">
                <a:solidFill>
                  <a:srgbClr val="00749C"/>
                </a:solidFill>
              </a:rPr>
              <a:t>ultra-high resolution</a:t>
            </a:r>
            <a:r>
              <a:rPr lang="en-GB" sz="2000" dirty="0" smtClean="0"/>
              <a:t> coupled models, </a:t>
            </a:r>
            <a:r>
              <a:rPr lang="en-GB" sz="2000" dirty="0"/>
              <a:t>enabling to </a:t>
            </a:r>
            <a:r>
              <a:rPr lang="en-GB" sz="2000" b="1" dirty="0">
                <a:solidFill>
                  <a:srgbClr val="00749C"/>
                </a:solidFill>
              </a:rPr>
              <a:t>push computational challenges</a:t>
            </a:r>
            <a:r>
              <a:rPr lang="en-GB" sz="2000" dirty="0"/>
              <a:t> of the current HPC </a:t>
            </a:r>
            <a:r>
              <a:rPr lang="en-GB" sz="2000" dirty="0" smtClean="0"/>
              <a:t>generation</a:t>
            </a:r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 and conclusions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ESiWACE General Assembly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Hamburg, 11/03/2019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047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en-GB" sz="2400" b="1" dirty="0">
                <a:solidFill>
                  <a:srgbClr val="00749C"/>
                </a:solidFill>
              </a:rPr>
              <a:t>EC-Earth - A European community Earth-System </a:t>
            </a:r>
            <a:r>
              <a:rPr lang="en-GB" sz="2400" b="1" dirty="0" smtClean="0">
                <a:solidFill>
                  <a:srgbClr val="00749C"/>
                </a:solidFill>
              </a:rPr>
              <a:t>Model</a:t>
            </a:r>
            <a:endParaRPr lang="en-GB" b="1" dirty="0" smtClean="0"/>
          </a:p>
          <a:p>
            <a:pPr lvl="1">
              <a:lnSpc>
                <a:spcPct val="160000"/>
              </a:lnSpc>
            </a:pPr>
            <a:r>
              <a:rPr lang="en-GB" sz="2400" b="1" dirty="0" smtClean="0">
                <a:solidFill>
                  <a:srgbClr val="9BBE14"/>
                </a:solidFill>
              </a:rPr>
              <a:t>IFS</a:t>
            </a:r>
            <a:r>
              <a:rPr lang="en-GB" sz="2400" dirty="0" smtClean="0">
                <a:solidFill>
                  <a:srgbClr val="9BBE14"/>
                </a:solidFill>
              </a:rPr>
              <a:t> (atmosphere)</a:t>
            </a:r>
          </a:p>
          <a:p>
            <a:pPr lvl="2">
              <a:lnSpc>
                <a:spcPct val="160000"/>
              </a:lnSpc>
            </a:pPr>
            <a:r>
              <a:rPr lang="en-GB" sz="2200" dirty="0" smtClean="0"/>
              <a:t>T1279L91: ~16km grid point distance,  </a:t>
            </a:r>
            <a:r>
              <a:rPr lang="en-GB" sz="2200" b="1" dirty="0" smtClean="0"/>
              <a:t>2.1M</a:t>
            </a:r>
            <a:r>
              <a:rPr lang="en-GB" sz="2200" dirty="0" smtClean="0"/>
              <a:t> grid points</a:t>
            </a:r>
          </a:p>
          <a:p>
            <a:pPr lvl="1">
              <a:lnSpc>
                <a:spcPct val="160000"/>
              </a:lnSpc>
            </a:pPr>
            <a:r>
              <a:rPr lang="en-GB" sz="2400" b="1" dirty="0" smtClean="0">
                <a:solidFill>
                  <a:srgbClr val="9BBE14"/>
                </a:solidFill>
              </a:rPr>
              <a:t>NEMO-LIM</a:t>
            </a:r>
            <a:r>
              <a:rPr lang="en-GB" sz="2400" dirty="0" smtClean="0">
                <a:solidFill>
                  <a:srgbClr val="9BBE14"/>
                </a:solidFill>
              </a:rPr>
              <a:t> (ocean – sea-ice)</a:t>
            </a:r>
          </a:p>
          <a:p>
            <a:pPr lvl="2">
              <a:lnSpc>
                <a:spcPct val="160000"/>
              </a:lnSpc>
            </a:pPr>
            <a:r>
              <a:rPr lang="en-GB" sz="2200" dirty="0" smtClean="0"/>
              <a:t>ORCA12L75: </a:t>
            </a:r>
            <a:r>
              <a:rPr lang="en-GB" sz="2200" dirty="0" smtClean="0"/>
              <a:t>~</a:t>
            </a:r>
            <a:r>
              <a:rPr lang="en-GB" sz="2200" dirty="0"/>
              <a:t>9</a:t>
            </a:r>
            <a:r>
              <a:rPr lang="en-GB" sz="2200" dirty="0" smtClean="0"/>
              <a:t>km </a:t>
            </a:r>
            <a:r>
              <a:rPr lang="en-GB" sz="2200" dirty="0"/>
              <a:t>grid point distance, </a:t>
            </a:r>
            <a:r>
              <a:rPr lang="en-GB" sz="2200" b="1" dirty="0" smtClean="0"/>
              <a:t>13.2M</a:t>
            </a:r>
            <a:r>
              <a:rPr lang="en-GB" sz="2200" dirty="0" smtClean="0"/>
              <a:t> grid points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Total 3D space: 1,024kM vertices</a:t>
            </a:r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1">
            <a:noAutofit/>
          </a:bodyPr>
          <a:lstStyle/>
          <a:p>
            <a:r>
              <a:rPr lang="en-GB" dirty="0"/>
              <a:t>The EC-Earth coupled 10km demonstrator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Hamburg, 11/03/2019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7544" y="4673377"/>
            <a:ext cx="2520280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dirty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ESiWACE General Assembly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3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83568" y="1923678"/>
            <a:ext cx="4752528" cy="1125140"/>
          </a:xfrm>
        </p:spPr>
        <p:txBody>
          <a:bodyPr anchor="ctr">
            <a:noAutofit/>
          </a:bodyPr>
          <a:lstStyle/>
          <a:p>
            <a:r>
              <a:rPr lang="en-US" sz="3600" b="1" dirty="0" smtClean="0"/>
              <a:t>THANK YOU</a:t>
            </a:r>
          </a:p>
          <a:p>
            <a:endParaRPr lang="en-US" sz="3600" b="1" dirty="0" smtClean="0"/>
          </a:p>
          <a:p>
            <a:pPr algn="r"/>
            <a:r>
              <a:rPr lang="en-US" sz="2400" b="1" dirty="0" smtClean="0"/>
              <a:t>miguel.castrillo@bsc.es</a:t>
            </a:r>
            <a:endParaRPr lang="en-US" sz="2400" b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Hamburg, 11/03/2019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9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703435"/>
            <a:ext cx="2444357" cy="3811540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7544" y="4673377"/>
            <a:ext cx="2952328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Miguel </a:t>
            </a:r>
            <a:r>
              <a:rPr lang="en-US" dirty="0" err="1" smtClean="0"/>
              <a:t>Castrillo</a:t>
            </a:r>
            <a:r>
              <a:rPr lang="en-US" dirty="0" smtClean="0"/>
              <a:t> (BSC), </a:t>
            </a:r>
            <a:r>
              <a:rPr lang="en-US" dirty="0" err="1" smtClean="0"/>
              <a:t>ESiWACE</a:t>
            </a:r>
            <a:r>
              <a:rPr lang="en-US" dirty="0" smtClean="0"/>
              <a:t> General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57200" y="843558"/>
            <a:ext cx="8229600" cy="37380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/>
              <a:t>Develop </a:t>
            </a:r>
            <a:r>
              <a:rPr lang="en-US" sz="2400" b="1" dirty="0" smtClean="0">
                <a:solidFill>
                  <a:srgbClr val="00749E"/>
                </a:solidFill>
              </a:rPr>
              <a:t>initial data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Including OASIS</a:t>
            </a:r>
            <a:r>
              <a:rPr lang="en-US" sz="2200" dirty="0" smtClean="0">
                <a:solidFill>
                  <a:srgbClr val="9BBE14"/>
                </a:solidFill>
              </a:rPr>
              <a:t> </a:t>
            </a:r>
            <a:r>
              <a:rPr lang="en-US" sz="2200" b="1" dirty="0" smtClean="0">
                <a:solidFill>
                  <a:srgbClr val="9BBE14"/>
                </a:solidFill>
              </a:rPr>
              <a:t>interpolation weight</a:t>
            </a:r>
            <a:r>
              <a:rPr lang="en-US" sz="2200" dirty="0" smtClean="0">
                <a:solidFill>
                  <a:srgbClr val="9BBE14"/>
                </a:solidFill>
              </a:rPr>
              <a:t> </a:t>
            </a:r>
            <a:r>
              <a:rPr lang="en-US" sz="2200" dirty="0" smtClean="0"/>
              <a:t>files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/>
              <a:t>Create</a:t>
            </a:r>
            <a:r>
              <a:rPr lang="en-US" sz="2400" dirty="0" smtClean="0">
                <a:solidFill>
                  <a:srgbClr val="00749E"/>
                </a:solidFill>
              </a:rPr>
              <a:t> </a:t>
            </a:r>
            <a:r>
              <a:rPr lang="en-US" sz="2400" b="1" dirty="0" err="1" smtClean="0">
                <a:solidFill>
                  <a:srgbClr val="00749E"/>
                </a:solidFill>
              </a:rPr>
              <a:t>namelists</a:t>
            </a:r>
            <a:r>
              <a:rPr lang="en-US" sz="2400" dirty="0" smtClean="0">
                <a:solidFill>
                  <a:srgbClr val="00749E"/>
                </a:solidFill>
              </a:rPr>
              <a:t> </a:t>
            </a:r>
            <a:r>
              <a:rPr lang="en-US" sz="2400" dirty="0" smtClean="0"/>
              <a:t>for IFS, NEMO-LIM (XIOS) and OASIS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/>
              <a:t>Adapt</a:t>
            </a:r>
            <a:r>
              <a:rPr lang="en-US" sz="2400" dirty="0" smtClean="0">
                <a:solidFill>
                  <a:srgbClr val="00749E"/>
                </a:solidFill>
              </a:rPr>
              <a:t> </a:t>
            </a:r>
            <a:r>
              <a:rPr lang="en-US" sz="2400" b="1" dirty="0" smtClean="0">
                <a:solidFill>
                  <a:srgbClr val="00749E"/>
                </a:solidFill>
              </a:rPr>
              <a:t>source code</a:t>
            </a:r>
            <a:r>
              <a:rPr lang="en-US" sz="2400" dirty="0" smtClean="0">
                <a:solidFill>
                  <a:srgbClr val="00749E"/>
                </a:solidFill>
              </a:rPr>
              <a:t> </a:t>
            </a:r>
            <a:r>
              <a:rPr lang="en-US" sz="2400" dirty="0" smtClean="0"/>
              <a:t>and existing </a:t>
            </a:r>
            <a:r>
              <a:rPr lang="en-US" sz="2400" b="1" dirty="0" err="1" smtClean="0">
                <a:solidFill>
                  <a:srgbClr val="00749E"/>
                </a:solidFill>
              </a:rPr>
              <a:t>runscripts</a:t>
            </a:r>
            <a:endParaRPr lang="en-US" sz="2400" b="1" dirty="0">
              <a:solidFill>
                <a:srgbClr val="00749E"/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/>
              <a:t>Introduce required changes in the experiment </a:t>
            </a:r>
            <a:r>
              <a:rPr lang="en-US" sz="2400" b="1" dirty="0" smtClean="0">
                <a:solidFill>
                  <a:srgbClr val="00749E"/>
                </a:solidFill>
              </a:rPr>
              <a:t>workflow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749E"/>
                </a:solidFill>
              </a:rPr>
              <a:t>Scalability</a:t>
            </a:r>
            <a:r>
              <a:rPr lang="en-US" sz="2400" dirty="0" smtClean="0">
                <a:solidFill>
                  <a:srgbClr val="00749E"/>
                </a:solidFill>
              </a:rPr>
              <a:t> </a:t>
            </a:r>
            <a:r>
              <a:rPr lang="en-US" sz="2400" dirty="0" smtClean="0"/>
              <a:t>tests / load </a:t>
            </a:r>
            <a:r>
              <a:rPr lang="en-US" sz="2400" b="1" dirty="0" smtClean="0">
                <a:solidFill>
                  <a:srgbClr val="00749E"/>
                </a:solidFill>
              </a:rPr>
              <a:t>balance</a:t>
            </a:r>
            <a:r>
              <a:rPr lang="en-US" sz="2400" dirty="0" smtClean="0">
                <a:solidFill>
                  <a:srgbClr val="00749E"/>
                </a:solidFill>
              </a:rPr>
              <a:t> </a:t>
            </a:r>
            <a:r>
              <a:rPr lang="en-US" sz="2400" dirty="0" smtClean="0"/>
              <a:t>studies /</a:t>
            </a:r>
            <a:r>
              <a:rPr lang="en-US" sz="2400" dirty="0" smtClean="0">
                <a:solidFill>
                  <a:srgbClr val="00749E"/>
                </a:solidFill>
              </a:rPr>
              <a:t> </a:t>
            </a:r>
            <a:r>
              <a:rPr lang="en-US" sz="2400" b="1" dirty="0" smtClean="0">
                <a:solidFill>
                  <a:srgbClr val="00749E"/>
                </a:solidFill>
              </a:rPr>
              <a:t>profiling</a:t>
            </a:r>
            <a:endParaRPr lang="en-US" sz="2400" b="1" dirty="0">
              <a:solidFill>
                <a:srgbClr val="00749E"/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endParaRPr lang="en-US" sz="2200" b="1" dirty="0">
              <a:solidFill>
                <a:srgbClr val="9BBE14"/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endParaRPr lang="en-US" sz="2000" b="1" dirty="0" smtClean="0">
              <a:solidFill>
                <a:srgbClr val="0078A0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307026" y="205979"/>
            <a:ext cx="7009390" cy="339054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eaLnBrk="1" latinLnBrk="0" hangingPunct="1">
              <a:buNone/>
              <a:defRPr lang="de-DE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Development of T1279-ORCA12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87824" y="4673377"/>
            <a:ext cx="2057400" cy="2746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Hamburg, 11/03/2019</a:t>
            </a:r>
            <a:endParaRPr lang="de-DE" sz="9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67544" y="4673377"/>
            <a:ext cx="2520280" cy="273844"/>
          </a:xfrm>
          <a:prstGeom prst="rect">
            <a:avLst/>
          </a:prstGeo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900" dirty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ESiWACE General Assembly</a:t>
            </a:r>
            <a:endParaRPr lang="de-DE" sz="900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38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EC-Earth </a:t>
            </a:r>
            <a:r>
              <a:rPr lang="en-GB" dirty="0"/>
              <a:t>coupled 10km </a:t>
            </a:r>
            <a:r>
              <a:rPr lang="en-GB" dirty="0" smtClean="0"/>
              <a:t>demonstrator in MareNostrum3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92288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Miguel Castrillo (BSC), ESiWACE General Assembly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Hamburg, 11/03/2019</a:t>
            </a:r>
            <a:endParaRPr lang="de-DE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5536" y="915566"/>
            <a:ext cx="8568952" cy="3477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0078A0"/>
                </a:solidFill>
                <a:latin typeface="+mj-lt"/>
              </a:rPr>
              <a:t>First global, coupled ~10km simulations (T1279 – ORCA12):</a:t>
            </a:r>
          </a:p>
          <a:p>
            <a:endParaRPr lang="en-GB" sz="2000" b="1" dirty="0" smtClean="0">
              <a:solidFill>
                <a:srgbClr val="0078A0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BBE14"/>
                </a:solidFill>
                <a:latin typeface="+mj-lt"/>
              </a:rPr>
              <a:t>EC-Earth 3.2</a:t>
            </a:r>
            <a:r>
              <a:rPr lang="en-GB" sz="2000" dirty="0">
                <a:solidFill>
                  <a:srgbClr val="9BBE14"/>
                </a:solidFill>
                <a:latin typeface="+mj-lt"/>
              </a:rPr>
              <a:t> (IFS36r4 + NEMO 3.6 + OASIS3-MCT</a:t>
            </a:r>
            <a:r>
              <a:rPr lang="en-GB" sz="2000" dirty="0" smtClean="0">
                <a:solidFill>
                  <a:srgbClr val="9BBE14"/>
                </a:solidFill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9BBE14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09600"/>
                </a:solidFill>
                <a:latin typeface="+mj-lt"/>
              </a:rPr>
              <a:t>2,035 </a:t>
            </a:r>
            <a:r>
              <a:rPr lang="en-GB" sz="2000" dirty="0">
                <a:solidFill>
                  <a:srgbClr val="F09600"/>
                </a:solidFill>
                <a:latin typeface="+mj-lt"/>
              </a:rPr>
              <a:t>MPI </a:t>
            </a:r>
            <a:r>
              <a:rPr lang="en-GB" sz="2000" dirty="0" smtClean="0">
                <a:solidFill>
                  <a:srgbClr val="F09600"/>
                </a:solidFill>
                <a:latin typeface="+mj-lt"/>
              </a:rPr>
              <a:t>tasks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- </a:t>
            </a:r>
            <a:r>
              <a:rPr lang="en-GB" sz="2000" u="sng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60 </a:t>
            </a:r>
            <a:r>
              <a:rPr lang="en-GB" sz="2000" u="sng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SDPD</a:t>
            </a:r>
            <a:endParaRPr lang="en-GB" sz="2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1,170 NEMO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848 IFS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16 XIOS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runoff mapper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9BBE14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9BBE14"/>
                </a:solidFill>
                <a:latin typeface="+mj-lt"/>
              </a:rPr>
              <a:t>MareNostrum</a:t>
            </a:r>
            <a:r>
              <a:rPr lang="en-GB" sz="2000" b="1" dirty="0">
                <a:solidFill>
                  <a:srgbClr val="9BBE14"/>
                </a:solidFill>
                <a:latin typeface="+mj-lt"/>
              </a:rPr>
              <a:t>3</a:t>
            </a:r>
            <a:r>
              <a:rPr lang="en-GB" sz="2000" dirty="0" smtClean="0">
                <a:solidFill>
                  <a:srgbClr val="9BBE14"/>
                </a:solidFill>
                <a:latin typeface="+mj-lt"/>
              </a:rPr>
              <a:t> @ BSC</a:t>
            </a:r>
            <a:endParaRPr lang="en-GB" sz="2000" dirty="0">
              <a:solidFill>
                <a:srgbClr val="9BBE14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3" y="1995686"/>
            <a:ext cx="2376264" cy="1028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63" y="3231801"/>
            <a:ext cx="2313969" cy="130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5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simulations from the </a:t>
            </a:r>
            <a:r>
              <a:rPr lang="en-GB" dirty="0"/>
              <a:t>EC-Earth coupled 10km </a:t>
            </a:r>
            <a:r>
              <a:rPr lang="en-GB" dirty="0" smtClean="0"/>
              <a:t>demonstrator</a:t>
            </a:r>
            <a:endParaRPr lang="en-US" dirty="0">
              <a:solidFill>
                <a:srgbClr val="A2A2A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92288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Miguel Castrillo (BSC), ESiWACE General Assembly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Hamburg, 11/03/2019</a:t>
            </a:r>
            <a:endParaRPr lang="de-DE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5536" y="752966"/>
            <a:ext cx="8568952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0078A0"/>
                </a:solidFill>
                <a:latin typeface="+mj-lt"/>
              </a:rPr>
              <a:t>First global, coupled ~16km simulations (T1279 – ORCA12):</a:t>
            </a:r>
          </a:p>
          <a:p>
            <a:endParaRPr lang="en-GB" sz="2000" b="1" dirty="0" smtClean="0">
              <a:solidFill>
                <a:srgbClr val="0078A0"/>
              </a:solidFill>
            </a:endParaRPr>
          </a:p>
        </p:txBody>
      </p:sp>
      <p:pic>
        <p:nvPicPr>
          <p:cNvPr id="7" name="image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31632" y="1347615"/>
            <a:ext cx="4043655" cy="2304256"/>
          </a:xfrm>
          <a:prstGeom prst="rect">
            <a:avLst/>
          </a:prstGeom>
          <a:ln/>
        </p:spPr>
      </p:pic>
      <p:pic>
        <p:nvPicPr>
          <p:cNvPr id="9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72000" y="1419275"/>
            <a:ext cx="4042105" cy="2016571"/>
          </a:xfrm>
          <a:prstGeom prst="rect">
            <a:avLst/>
          </a:prstGeom>
          <a:ln/>
        </p:spPr>
      </p:pic>
      <p:sp>
        <p:nvSpPr>
          <p:cNvPr id="2" name="TextBox 1"/>
          <p:cNvSpPr txBox="1"/>
          <p:nvPr/>
        </p:nvSpPr>
        <p:spPr>
          <a:xfrm>
            <a:off x="395536" y="3651870"/>
            <a:ext cx="4320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Left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Global Sea Surface Temperature of the ocean component NEMO. Right, Global Speed Wind at 10m of atmosphere component IFS.</a:t>
            </a:r>
          </a:p>
          <a:p>
            <a:endParaRPr lang="en-GB" sz="1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008" y="3651870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Left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regional crop Sea Surface Temperature of the ocean component NEMO. Right, regional crop Temperature at 2m of the atmosphere component IFS.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4850" y="4198317"/>
            <a:ext cx="4330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1200" u="sng" dirty="0">
                <a:solidFill>
                  <a:srgbClr val="002060"/>
                </a:solidFill>
                <a:latin typeface="+mj-lt"/>
                <a:hlinkClick r:id="rId4"/>
              </a:rPr>
              <a:t>Surface current speed in ORCA12 coupled to IFS (EC-Earth 3.2)</a:t>
            </a:r>
            <a:endParaRPr lang="en-GB" sz="1200" b="1" dirty="0">
              <a:solidFill>
                <a:srgbClr val="002060"/>
              </a:solidFill>
              <a:latin typeface="+mj-lt"/>
            </a:endParaRPr>
          </a:p>
          <a:p>
            <a:pPr lvl="0"/>
            <a:r>
              <a:rPr lang="en-GB" sz="1200" u="sng" dirty="0">
                <a:solidFill>
                  <a:srgbClr val="002060"/>
                </a:solidFill>
                <a:latin typeface="+mj-lt"/>
                <a:hlinkClick r:id="rId5"/>
              </a:rPr>
              <a:t>Wind speed at 10m in IFS T1279 coupled to ORCA12 (EC-Earth 3.2</a:t>
            </a:r>
            <a:r>
              <a:rPr lang="en-GB" sz="1200" u="sng" dirty="0" smtClean="0">
                <a:solidFill>
                  <a:srgbClr val="002060"/>
                </a:solidFill>
                <a:latin typeface="+mj-lt"/>
                <a:hlinkClick r:id="rId5"/>
              </a:rPr>
              <a:t>)</a:t>
            </a:r>
            <a:endParaRPr lang="en-GB" sz="1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67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600" b="1" dirty="0" smtClean="0">
                <a:solidFill>
                  <a:srgbClr val="00749E"/>
                </a:solidFill>
              </a:rPr>
              <a:t>I/O management</a:t>
            </a:r>
          </a:p>
          <a:p>
            <a:pPr lvl="1"/>
            <a:r>
              <a:rPr lang="en-GB" sz="2200" dirty="0" smtClean="0"/>
              <a:t>Use of MareNostrum4 </a:t>
            </a:r>
            <a:r>
              <a:rPr lang="en-GB" sz="2200" b="1" dirty="0" smtClean="0">
                <a:solidFill>
                  <a:srgbClr val="9BBE14"/>
                </a:solidFill>
              </a:rPr>
              <a:t>data-transfer nodes</a:t>
            </a:r>
          </a:p>
          <a:p>
            <a:r>
              <a:rPr lang="en-GB" sz="2600" dirty="0" smtClean="0">
                <a:solidFill>
                  <a:srgbClr val="00749E"/>
                </a:solidFill>
              </a:rPr>
              <a:t>Optimal libraries and </a:t>
            </a:r>
            <a:r>
              <a:rPr lang="en-GB" sz="2600" b="1" dirty="0" smtClean="0">
                <a:solidFill>
                  <a:srgbClr val="00749E"/>
                </a:solidFill>
              </a:rPr>
              <a:t>dependencies</a:t>
            </a:r>
          </a:p>
          <a:p>
            <a:r>
              <a:rPr lang="en-GB" sz="2600" dirty="0" smtClean="0">
                <a:solidFill>
                  <a:srgbClr val="00749E"/>
                </a:solidFill>
              </a:rPr>
              <a:t>Come up with a </a:t>
            </a:r>
            <a:r>
              <a:rPr lang="en-GB" sz="2600" b="1" dirty="0" smtClean="0">
                <a:solidFill>
                  <a:srgbClr val="00749E"/>
                </a:solidFill>
              </a:rPr>
              <a:t>stable environment</a:t>
            </a:r>
          </a:p>
          <a:p>
            <a:pPr lvl="1"/>
            <a:r>
              <a:rPr lang="en-GB" sz="2200" dirty="0" err="1" smtClean="0">
                <a:solidFill>
                  <a:srgbClr val="F8AF3F"/>
                </a:solidFill>
              </a:rPr>
              <a:t>OmniPath</a:t>
            </a:r>
            <a:r>
              <a:rPr lang="en-GB" sz="2200" dirty="0" smtClean="0">
                <a:solidFill>
                  <a:srgbClr val="F8AF3F"/>
                </a:solidFill>
              </a:rPr>
              <a:t>:</a:t>
            </a:r>
            <a:r>
              <a:rPr lang="en-GB" sz="2200" dirty="0" smtClean="0">
                <a:solidFill>
                  <a:srgbClr val="9BBE14"/>
                </a:solidFill>
              </a:rPr>
              <a:t> </a:t>
            </a:r>
            <a:r>
              <a:rPr lang="en-GB" sz="2200" dirty="0" smtClean="0"/>
              <a:t>numerous </a:t>
            </a:r>
            <a:r>
              <a:rPr lang="en-GB" sz="2200" b="1" dirty="0" smtClean="0">
                <a:solidFill>
                  <a:srgbClr val="9BBE14"/>
                </a:solidFill>
              </a:rPr>
              <a:t>tests</a:t>
            </a:r>
            <a:r>
              <a:rPr lang="en-GB" sz="2200" dirty="0" smtClean="0"/>
              <a:t> and </a:t>
            </a:r>
            <a:r>
              <a:rPr lang="en-GB" sz="2200" b="1" dirty="0" smtClean="0">
                <a:solidFill>
                  <a:srgbClr val="9BBE14"/>
                </a:solidFill>
              </a:rPr>
              <a:t>collaboration</a:t>
            </a:r>
            <a:r>
              <a:rPr lang="en-GB" sz="2200" dirty="0" smtClean="0"/>
              <a:t> with operations to find a good </a:t>
            </a:r>
            <a:r>
              <a:rPr lang="en-GB" sz="2200" b="1" dirty="0" smtClean="0">
                <a:solidFill>
                  <a:srgbClr val="9BBE14"/>
                </a:solidFill>
              </a:rPr>
              <a:t>configuration</a:t>
            </a:r>
            <a:r>
              <a:rPr lang="en-GB" sz="2200" dirty="0" smtClean="0"/>
              <a:t> (</a:t>
            </a:r>
            <a:r>
              <a:rPr lang="en-GB" sz="2200" dirty="0" err="1" smtClean="0"/>
              <a:t>tmi</a:t>
            </a:r>
            <a:r>
              <a:rPr lang="en-GB" sz="2200" dirty="0" smtClean="0"/>
              <a:t>, PSM2)</a:t>
            </a:r>
          </a:p>
          <a:p>
            <a:pPr lvl="1"/>
            <a:r>
              <a:rPr lang="en-GB" sz="2200" dirty="0" smtClean="0">
                <a:solidFill>
                  <a:srgbClr val="F8AF3F"/>
                </a:solidFill>
              </a:rPr>
              <a:t>XIOS update:</a:t>
            </a:r>
            <a:r>
              <a:rPr lang="en-GB" sz="2200" dirty="0" smtClean="0">
                <a:solidFill>
                  <a:srgbClr val="9BBE14"/>
                </a:solidFill>
              </a:rPr>
              <a:t> </a:t>
            </a:r>
            <a:r>
              <a:rPr lang="en-GB" sz="2200" dirty="0" smtClean="0"/>
              <a:t>decrease number of </a:t>
            </a:r>
            <a:r>
              <a:rPr lang="en-GB" sz="2200" b="1" dirty="0" smtClean="0">
                <a:solidFill>
                  <a:srgbClr val="9BBE14"/>
                </a:solidFill>
              </a:rPr>
              <a:t>communications</a:t>
            </a:r>
          </a:p>
          <a:p>
            <a:pPr lvl="1"/>
            <a:r>
              <a:rPr lang="en-GB" sz="2200" dirty="0" smtClean="0">
                <a:solidFill>
                  <a:srgbClr val="F8AF3F"/>
                </a:solidFill>
              </a:rPr>
              <a:t>Controlling process pinning:</a:t>
            </a:r>
            <a:r>
              <a:rPr lang="en-GB" sz="2200" dirty="0" smtClean="0">
                <a:solidFill>
                  <a:srgbClr val="9BBE14"/>
                </a:solidFill>
              </a:rPr>
              <a:t> </a:t>
            </a:r>
            <a:r>
              <a:rPr lang="en-GB" sz="2200" dirty="0" smtClean="0"/>
              <a:t>better</a:t>
            </a:r>
            <a:r>
              <a:rPr lang="en-GB" sz="2200" dirty="0" smtClean="0">
                <a:solidFill>
                  <a:srgbClr val="9BBE14"/>
                </a:solidFill>
              </a:rPr>
              <a:t> </a:t>
            </a:r>
            <a:r>
              <a:rPr lang="en-GB" sz="2200" b="1" dirty="0" smtClean="0">
                <a:solidFill>
                  <a:srgbClr val="9BBE14"/>
                </a:solidFill>
              </a:rPr>
              <a:t>memory</a:t>
            </a:r>
            <a:r>
              <a:rPr lang="en-GB" sz="2200" dirty="0" smtClean="0">
                <a:solidFill>
                  <a:srgbClr val="9BBE14"/>
                </a:solidFill>
              </a:rPr>
              <a:t> </a:t>
            </a:r>
            <a:r>
              <a:rPr lang="en-GB" sz="2200" b="1" dirty="0" smtClean="0">
                <a:solidFill>
                  <a:srgbClr val="9BBE14"/>
                </a:solidFill>
              </a:rPr>
              <a:t>management</a:t>
            </a:r>
          </a:p>
          <a:p>
            <a:pPr lvl="1"/>
            <a:endParaRPr lang="en-GB" dirty="0" smtClean="0">
              <a:solidFill>
                <a:srgbClr val="00749E"/>
              </a:solidFill>
            </a:endParaRP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Deployment for production in MareNostrum4: Tackled issues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ESiWACE General Assembly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872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1">
            <a:noAutofit/>
          </a:bodyPr>
          <a:lstStyle/>
          <a:p>
            <a:r>
              <a:rPr lang="en-GB" dirty="0"/>
              <a:t>The EC-Earth coupled 10km demonstrator in </a:t>
            </a:r>
            <a:r>
              <a:rPr lang="en-GB" dirty="0" smtClean="0"/>
              <a:t>MareNostrum4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664296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Miguel Castrillo (BSC), ESiWACE General Assembly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Hamburg, 11/03/2019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7534"/>
            <a:ext cx="6626568" cy="3973834"/>
          </a:xfrm>
          <a:prstGeom prst="rect">
            <a:avLst/>
          </a:prstGeom>
        </p:spPr>
      </p:pic>
      <p:sp>
        <p:nvSpPr>
          <p:cNvPr id="21" name="Down Arrow 20"/>
          <p:cNvSpPr/>
          <p:nvPr/>
        </p:nvSpPr>
        <p:spPr>
          <a:xfrm>
            <a:off x="2195736" y="2197196"/>
            <a:ext cx="144016" cy="1008112"/>
          </a:xfrm>
          <a:prstGeom prst="down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Down Arrow 21"/>
          <p:cNvSpPr/>
          <p:nvPr/>
        </p:nvSpPr>
        <p:spPr>
          <a:xfrm>
            <a:off x="2880093" y="2204453"/>
            <a:ext cx="136758" cy="749108"/>
          </a:xfrm>
          <a:prstGeom prst="down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00749C"/>
                </a:solidFill>
              </a:ln>
              <a:noFill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79712" y="138071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49C"/>
                </a:solidFill>
                <a:latin typeface="+mj-lt"/>
              </a:rPr>
              <a:t>Load balance study</a:t>
            </a:r>
            <a:endParaRPr lang="en-GB" sz="1600" b="1" dirty="0">
              <a:solidFill>
                <a:srgbClr val="00749C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9792" y="138071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49C"/>
                </a:solidFill>
                <a:latin typeface="+mj-lt"/>
              </a:rPr>
              <a:t>Load balance study</a:t>
            </a:r>
            <a:endParaRPr lang="en-GB" sz="1600" b="1" dirty="0">
              <a:solidFill>
                <a:srgbClr val="00749C"/>
              </a:solidFill>
              <a:latin typeface="+mj-lt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3571145" y="2211710"/>
            <a:ext cx="165785" cy="461076"/>
          </a:xfrm>
          <a:prstGeom prst="down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00749C"/>
                </a:solidFill>
              </a:ln>
              <a:noFill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95228" y="187315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49C"/>
                </a:solidFill>
                <a:latin typeface="+mj-lt"/>
              </a:rPr>
              <a:t>…</a:t>
            </a:r>
            <a:endParaRPr lang="en-GB" sz="1600" b="1" dirty="0">
              <a:solidFill>
                <a:srgbClr val="00749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034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1">
            <a:noAutofit/>
          </a:bodyPr>
          <a:lstStyle/>
          <a:p>
            <a:r>
              <a:rPr lang="en-GB" dirty="0"/>
              <a:t>The EC-Earth coupled 10km demonstrator in </a:t>
            </a:r>
            <a:r>
              <a:rPr lang="en-GB" dirty="0" smtClean="0"/>
              <a:t>MareNostrum4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20280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Miguel Castrillo (BSC), ESiWACE General Assembly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Hamburg, 11/03/2019</a:t>
            </a:r>
            <a:endParaRPr lang="de-DE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5536" y="1010138"/>
            <a:ext cx="8568952" cy="3416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00749C"/>
                </a:solidFill>
                <a:latin typeface="+mj-lt"/>
              </a:rPr>
              <a:t>Operational global, coupled ~10 km simulations (T1279 – ORCA12):</a:t>
            </a:r>
          </a:p>
          <a:p>
            <a:endParaRPr lang="en-GB" sz="1400" b="1" dirty="0" smtClean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BBE14"/>
                </a:solidFill>
                <a:latin typeface="+mj-lt"/>
              </a:rPr>
              <a:t>EC-Earth 3.2</a:t>
            </a:r>
            <a:r>
              <a:rPr lang="en-GB" sz="2000" dirty="0">
                <a:solidFill>
                  <a:srgbClr val="9BBE14"/>
                </a:solidFill>
                <a:latin typeface="+mj-lt"/>
              </a:rPr>
              <a:t> (IFS36r4 + NEMO 3.6 + OASIS3-MCT</a:t>
            </a:r>
            <a:r>
              <a:rPr lang="en-GB" sz="2000" dirty="0" smtClean="0">
                <a:solidFill>
                  <a:srgbClr val="9BBE14"/>
                </a:solidFill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9BBE14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8AF3F"/>
                </a:solidFill>
                <a:latin typeface="+mj-lt"/>
              </a:rPr>
              <a:t>5,040 </a:t>
            </a:r>
            <a:r>
              <a:rPr lang="en-GB" sz="2000" b="1" dirty="0">
                <a:solidFill>
                  <a:srgbClr val="F8AF3F"/>
                </a:solidFill>
                <a:latin typeface="+mj-lt"/>
              </a:rPr>
              <a:t>MPI </a:t>
            </a:r>
            <a:r>
              <a:rPr lang="en-GB" sz="2000" b="1" dirty="0" smtClean="0">
                <a:solidFill>
                  <a:srgbClr val="F8AF3F"/>
                </a:solidFill>
                <a:latin typeface="+mj-lt"/>
              </a:rPr>
              <a:t>tasks </a:t>
            </a: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-</a:t>
            </a:r>
            <a:r>
              <a:rPr lang="en-GB" sz="2000" dirty="0" smtClean="0">
                <a:solidFill>
                  <a:srgbClr val="F8AF3F"/>
                </a:solidFill>
                <a:latin typeface="+mj-lt"/>
              </a:rPr>
              <a:t>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0.44 SYPD, 160 SDPD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3,209 NEMO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,584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IFS </a:t>
            </a:r>
            <a:endParaRPr lang="en-GB" sz="2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69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XIOS </a:t>
            </a:r>
            <a:endParaRPr lang="en-GB" sz="2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 runoff mapper</a:t>
            </a:r>
            <a:endParaRPr lang="en-GB" sz="2000" u="sng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9BBE14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9BBE14"/>
                </a:solidFill>
                <a:latin typeface="+mj-lt"/>
              </a:rPr>
              <a:t>MareNostrum</a:t>
            </a:r>
            <a:r>
              <a:rPr lang="en-GB" sz="2000" b="1" dirty="0">
                <a:solidFill>
                  <a:srgbClr val="9BBE14"/>
                </a:solidFill>
                <a:latin typeface="+mj-lt"/>
              </a:rPr>
              <a:t>4</a:t>
            </a:r>
            <a:r>
              <a:rPr lang="en-GB" sz="2000" dirty="0" smtClean="0">
                <a:solidFill>
                  <a:srgbClr val="9BBE14"/>
                </a:solidFill>
                <a:latin typeface="+mj-lt"/>
              </a:rPr>
              <a:t> @ BSC</a:t>
            </a:r>
            <a:endParaRPr lang="en-GB" sz="2000" dirty="0">
              <a:solidFill>
                <a:srgbClr val="9BBE14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29" y="1995686"/>
            <a:ext cx="2376264" cy="1028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5"/>
          <a:stretch/>
        </p:blipFill>
        <p:spPr>
          <a:xfrm>
            <a:off x="6180225" y="3171371"/>
            <a:ext cx="2484804" cy="1302402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3779912" y="2787774"/>
            <a:ext cx="2017959" cy="1368152"/>
          </a:xfrm>
          <a:prstGeom prst="wedgeEllipseCallout">
            <a:avLst>
              <a:gd name="adj1" fmla="val -32394"/>
              <a:gd name="adj2" fmla="val -569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100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year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exp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~40M </a:t>
            </a:r>
            <a:r>
              <a:rPr lang="en-GB" b="1" dirty="0" err="1" smtClean="0">
                <a:solidFill>
                  <a:schemeClr val="bg1">
                    <a:lumMod val="50000"/>
                  </a:schemeClr>
                </a:solidFill>
              </a:rPr>
              <a:t>ch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!!!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2"/>
          <a:stretch/>
        </p:blipFill>
        <p:spPr>
          <a:xfrm>
            <a:off x="713408" y="1378655"/>
            <a:ext cx="6142552" cy="330129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192" y="784618"/>
            <a:ext cx="8229600" cy="3738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solidFill>
                  <a:srgbClr val="00749C"/>
                </a:solidFill>
              </a:rPr>
              <a:t>Adapting workflow for production: </a:t>
            </a:r>
            <a:r>
              <a:rPr lang="en-GB" sz="2800" b="1" dirty="0" smtClean="0">
                <a:solidFill>
                  <a:srgbClr val="00749C"/>
                </a:solidFill>
              </a:rPr>
              <a:t>data transfer nodes</a:t>
            </a:r>
            <a:endParaRPr lang="en-GB" sz="2800" b="1" dirty="0">
              <a:solidFill>
                <a:srgbClr val="00749C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Running production runs in </a:t>
            </a:r>
            <a:r>
              <a:rPr lang="en-GB" dirty="0" err="1" smtClean="0"/>
              <a:t>Autosubmit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ESiWACE General Assembly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Hamburg, 11/03/2019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98" b="72000"/>
          <a:stretch/>
        </p:blipFill>
        <p:spPr>
          <a:xfrm>
            <a:off x="4677756" y="4371950"/>
            <a:ext cx="2918580" cy="7580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2886" y="1378617"/>
            <a:ext cx="3240360" cy="276999"/>
          </a:xfrm>
          <a:prstGeom prst="rect">
            <a:avLst/>
          </a:prstGeom>
          <a:noFill/>
          <a:ln w="19050">
            <a:solidFill>
              <a:srgbClr val="F096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749C"/>
                </a:solidFill>
                <a:latin typeface="+mj-lt"/>
              </a:rPr>
              <a:t>localhost</a:t>
            </a:r>
            <a:endParaRPr lang="en-GB" sz="1200" dirty="0">
              <a:solidFill>
                <a:srgbClr val="00749C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83718"/>
            <a:ext cx="3394720" cy="1327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2886" y="1666649"/>
            <a:ext cx="3240360" cy="276999"/>
          </a:xfrm>
          <a:prstGeom prst="rect">
            <a:avLst/>
          </a:prstGeom>
          <a:noFill/>
          <a:ln w="19050">
            <a:solidFill>
              <a:srgbClr val="00749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749C"/>
                </a:solidFill>
                <a:latin typeface="+mj-lt"/>
              </a:rPr>
              <a:t>dt01.bsc.es</a:t>
            </a:r>
            <a:endParaRPr lang="en-GB" sz="1200" dirty="0">
              <a:solidFill>
                <a:srgbClr val="00749C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2729" y="4010671"/>
            <a:ext cx="2570517" cy="276999"/>
          </a:xfrm>
          <a:prstGeom prst="rect">
            <a:avLst/>
          </a:prstGeom>
          <a:noFill/>
          <a:ln w="19050">
            <a:solidFill>
              <a:srgbClr val="00749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749C"/>
                </a:solidFill>
                <a:latin typeface="+mj-lt"/>
              </a:rPr>
              <a:t>dt01.bsc.es</a:t>
            </a:r>
            <a:endParaRPr lang="en-GB" sz="1200" dirty="0">
              <a:solidFill>
                <a:srgbClr val="00749C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7863" y="4330945"/>
            <a:ext cx="2096637" cy="276999"/>
          </a:xfrm>
          <a:prstGeom prst="rect">
            <a:avLst/>
          </a:prstGeom>
          <a:noFill/>
          <a:ln w="19050">
            <a:solidFill>
              <a:srgbClr val="00749C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749C"/>
                </a:solidFill>
                <a:latin typeface="+mj-lt"/>
              </a:rPr>
              <a:t>dt01.bsc.es</a:t>
            </a:r>
            <a:endParaRPr lang="en-GB" sz="1200" dirty="0">
              <a:solidFill>
                <a:srgbClr val="00749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56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 small logos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1850</TotalTime>
  <Words>988</Words>
  <Application>Microsoft Office PowerPoint</Application>
  <PresentationFormat>On-screen Show (16:9)</PresentationFormat>
  <Paragraphs>167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DejaVu Sans</vt:lpstr>
      <vt:lpstr>Lucida Sans Unicode</vt:lpstr>
      <vt:lpstr>Wingdings</vt:lpstr>
      <vt:lpstr>Larissa small logos</vt:lpstr>
      <vt:lpstr>PowerPoint Presentation</vt:lpstr>
      <vt:lpstr>The EC-Earth coupled 10km demonstrator</vt:lpstr>
      <vt:lpstr>PowerPoint Presentation</vt:lpstr>
      <vt:lpstr>The EC-Earth coupled 10km demonstrator in MareNostrum3</vt:lpstr>
      <vt:lpstr>First simulations from the EC-Earth coupled 10km demonstrator</vt:lpstr>
      <vt:lpstr>Deployment for production in MareNostrum4: Tackled issues</vt:lpstr>
      <vt:lpstr>The EC-Earth coupled 10km demonstrator in MareNostrum4</vt:lpstr>
      <vt:lpstr>The EC-Earth coupled 10km demonstrator in MareNostrum4</vt:lpstr>
      <vt:lpstr>Running production runs in Autosubmit</vt:lpstr>
      <vt:lpstr>Running production runs in Autosubmit</vt:lpstr>
      <vt:lpstr>The EC-Earth coupled 10km demonstrator: production runs</vt:lpstr>
      <vt:lpstr>The EC-Earth coupled 10km demonstrator: production runs</vt:lpstr>
      <vt:lpstr>The EC-Earth coupled 10km demonstrator: production runs</vt:lpstr>
      <vt:lpstr>Performance analysis</vt:lpstr>
      <vt:lpstr>T1279-ORCA12: Performance analysis</vt:lpstr>
      <vt:lpstr>T1279-ORCA12: Performance analysis</vt:lpstr>
      <vt:lpstr>T1279-ORCA12: Performance analysis</vt:lpstr>
      <vt:lpstr>Challenges (bottlenecks)</vt:lpstr>
      <vt:lpstr>Results and conclusions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Niklas Röber</dc:creator>
  <cp:lastModifiedBy>Windows User</cp:lastModifiedBy>
  <cp:revision>1390</cp:revision>
  <cp:lastPrinted>2017-03-17T15:30:48Z</cp:lastPrinted>
  <dcterms:created xsi:type="dcterms:W3CDTF">2010-02-23T08:33:49Z</dcterms:created>
  <dcterms:modified xsi:type="dcterms:W3CDTF">2019-03-11T15:39:32Z</dcterms:modified>
</cp:coreProperties>
</file>