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</p:sldMasterIdLst>
  <p:notesMasterIdLst>
    <p:notesMasterId r:id="rId15"/>
  </p:notesMasterIdLst>
  <p:handoutMasterIdLst>
    <p:handoutMasterId r:id="rId16"/>
  </p:handoutMasterIdLst>
  <p:sldIdLst>
    <p:sldId id="262" r:id="rId3"/>
    <p:sldId id="269" r:id="rId4"/>
    <p:sldId id="270" r:id="rId5"/>
    <p:sldId id="271" r:id="rId6"/>
    <p:sldId id="272" r:id="rId7"/>
    <p:sldId id="273" r:id="rId8"/>
    <p:sldId id="274" r:id="rId9"/>
    <p:sldId id="277" r:id="rId10"/>
    <p:sldId id="278" r:id="rId11"/>
    <p:sldId id="264" r:id="rId12"/>
    <p:sldId id="279" r:id="rId13"/>
    <p:sldId id="263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ffaele Bernardello" initials="R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77C"/>
    <a:srgbClr val="008E40"/>
    <a:srgbClr val="586FB1"/>
    <a:srgbClr val="27387D"/>
    <a:srgbClr val="597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0860" autoAdjust="0"/>
  </p:normalViewPr>
  <p:slideViewPr>
    <p:cSldViewPr snapToGrid="0" snapToObjects="1">
      <p:cViewPr varScale="1">
        <p:scale>
          <a:sx n="53" d="100"/>
          <a:sy n="53" d="100"/>
        </p:scale>
        <p:origin x="-17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DE14C-7F55-654A-AC95-BC9886E1BCD3}" type="datetimeFigureOut">
              <a:rPr lang="it-IT" smtClean="0"/>
              <a:pPr/>
              <a:t>05/02/2019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D98B-AD7F-B14D-ABF0-8103D85F879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12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3BA6-C0BD-3947-9198-90EFAEFE6099}" type="datetimeFigureOut">
              <a:rPr lang="it-IT" smtClean="0"/>
              <a:pPr/>
              <a:t>05/02/2019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F435B-0658-7449-8C2E-7E00A4B0D0C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43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435B-0658-7449-8C2E-7E00A4B0D0C9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2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D0E0DFE-5D41-4BF2-B427-389FC56237C3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51" y="374161"/>
            <a:ext cx="8110017" cy="2852737"/>
          </a:xfrm>
        </p:spPr>
        <p:txBody>
          <a:bodyPr anchor="b"/>
          <a:lstStyle>
            <a:lvl1pPr>
              <a:defRPr sz="5000" b="1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50" y="3291437"/>
            <a:ext cx="81100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Titolo 6">
            <a:extLst>
              <a:ext uri="{FF2B5EF4-FFF2-40B4-BE49-F238E27FC236}">
                <a16:creationId xmlns="" xmlns:a16="http://schemas.microsoft.com/office/drawing/2014/main" id="{61E79D5E-82FF-FB42-A63F-5B093F85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4149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A9EDDE-165C-1847-931C-4A448E1B7366}" type="datetimeFigureOut">
              <a:rPr lang="it-IT" smtClean="0"/>
              <a:pPr/>
              <a:t>05/02/2019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72D0961-2383-8D46-9881-E3C48B0D899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3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06886" y="587432"/>
            <a:ext cx="3589260" cy="1325563"/>
          </a:xfr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27387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27387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885" y="1816908"/>
            <a:ext cx="3886200" cy="4351338"/>
          </a:xfrm>
        </p:spPr>
        <p:txBody>
          <a:bodyPr/>
          <a:lstStyle>
            <a:lvl1pPr>
              <a:buClr>
                <a:srgbClr val="27387D"/>
              </a:buClr>
              <a:defRPr/>
            </a:lvl1pPr>
            <a:lvl2pPr>
              <a:buClr>
                <a:srgbClr val="27387D"/>
              </a:buClr>
              <a:defRPr/>
            </a:lvl2pPr>
            <a:lvl3pPr>
              <a:buClr>
                <a:srgbClr val="27387D"/>
              </a:buClr>
              <a:defRPr/>
            </a:lvl3pPr>
            <a:lvl4pPr>
              <a:buClr>
                <a:srgbClr val="27387D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rgbClr val="27387D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437610" y="1816908"/>
            <a:ext cx="3886200" cy="4351338"/>
          </a:xfrm>
        </p:spPr>
        <p:txBody>
          <a:bodyPr/>
          <a:lstStyle>
            <a:lvl1pPr>
              <a:buClr>
                <a:srgbClr val="27387D"/>
              </a:buClr>
              <a:defRPr/>
            </a:lvl1pPr>
            <a:lvl2pPr>
              <a:buClr>
                <a:srgbClr val="27387D"/>
              </a:buClr>
              <a:defRPr/>
            </a:lvl2pPr>
            <a:lvl3pPr>
              <a:buClr>
                <a:srgbClr val="27387D"/>
              </a:buClr>
              <a:defRPr/>
            </a:lvl3pPr>
            <a:lvl4pPr>
              <a:buClr>
                <a:srgbClr val="27387D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rgbClr val="27387D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1" y="365126"/>
            <a:ext cx="8115149" cy="1325563"/>
          </a:xfrm>
        </p:spPr>
        <p:txBody>
          <a:bodyPr/>
          <a:lstStyle>
            <a:lvl1pPr>
              <a:defRPr b="1" i="0" baseline="0">
                <a:solidFill>
                  <a:srgbClr val="27387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278" y="1690689"/>
            <a:ext cx="3868340" cy="823912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278" y="2514601"/>
            <a:ext cx="3868340" cy="368458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4455470" y="1694846"/>
            <a:ext cx="3868340" cy="823912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4455470" y="2522915"/>
            <a:ext cx="3868340" cy="368458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215900" y="382588"/>
            <a:ext cx="8107363" cy="5557837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2" y="371302"/>
            <a:ext cx="2949178" cy="17803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93427" y="826713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2" y="2229196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885" y="353600"/>
            <a:ext cx="8116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86" y="1825625"/>
            <a:ext cx="81169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Rettangolo 3"/>
          <p:cNvSpPr/>
          <p:nvPr userDrawn="1"/>
        </p:nvSpPr>
        <p:spPr>
          <a:xfrm flipV="1">
            <a:off x="897776" y="155171"/>
            <a:ext cx="8024552" cy="45719"/>
          </a:xfrm>
          <a:prstGeom prst="rect">
            <a:avLst/>
          </a:prstGeom>
          <a:solidFill>
            <a:srgbClr val="1D4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09F03814-4BD1-794D-AEA4-ECED4841FDA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9177" y="83537"/>
            <a:ext cx="574918" cy="2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1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7387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5608320"/>
          </a:xfrm>
          <a:prstGeom prst="rect">
            <a:avLst/>
          </a:prstGeom>
          <a:solidFill>
            <a:srgbClr val="1D4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61" y="6139385"/>
            <a:ext cx="552454" cy="37502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53E27774-3A53-0747-BB31-30D512D58F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37311" y="4488874"/>
            <a:ext cx="10139233" cy="114715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F32197E8-040C-2148-98EA-EA191E39523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9732" y="5974298"/>
            <a:ext cx="1308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0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31813" y="688188"/>
            <a:ext cx="85253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chemeClr val="bg1"/>
                </a:solidFill>
              </a:rPr>
              <a:t>Decadal Climate Prediction at  BSC </a:t>
            </a:r>
            <a:endParaRPr lang="it-IT" sz="4600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8678" y="1654798"/>
            <a:ext cx="816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S. Wild, F.J. Doblas-Reyes, J. Acosta-Navarro, R. Bilbao, L.-P. Caron</a:t>
            </a:r>
            <a:r>
              <a:rPr lang="en" sz="2400" b="1" baseline="3000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, R. Cruz-García, M. Donat, M. M</a:t>
            </a:r>
            <a:r>
              <a:rPr lang="en-GB" sz="2400" b="1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éné</a:t>
            </a:r>
            <a:r>
              <a:rPr lang="it-IT" sz="2400" b="1" dirty="0" smtClean="0">
                <a:solidFill>
                  <a:schemeClr val="bg1"/>
                </a:solidFill>
              </a:rPr>
              <a:t>goz, Y. Ruprich-Robert, B .Solaraju Murali, P. Ortega, V. Sicardi</a:t>
            </a:r>
          </a:p>
        </p:txBody>
      </p:sp>
      <p:sp>
        <p:nvSpPr>
          <p:cNvPr id="4" name="Google Shape;103;p27"/>
          <p:cNvSpPr txBox="1"/>
          <p:nvPr/>
        </p:nvSpPr>
        <p:spPr>
          <a:xfrm>
            <a:off x="5376450" y="3852550"/>
            <a:ext cx="34056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EUCP General </a:t>
            </a:r>
            <a:r>
              <a:rPr lang="en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Assembly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Venice, </a:t>
            </a:r>
            <a:r>
              <a:rPr lang="en" sz="2000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5th </a:t>
            </a:r>
            <a:r>
              <a:rPr lang="en" sz="2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February 2019</a:t>
            </a:r>
            <a:endParaRPr dirty="0"/>
          </a:p>
        </p:txBody>
      </p:sp>
      <p:grpSp>
        <p:nvGrpSpPr>
          <p:cNvPr id="6" name="Google Shape;104;p27"/>
          <p:cNvGrpSpPr/>
          <p:nvPr/>
        </p:nvGrpSpPr>
        <p:grpSpPr>
          <a:xfrm>
            <a:off x="2793350" y="5912624"/>
            <a:ext cx="4020971" cy="602825"/>
            <a:chOff x="2793350" y="5912624"/>
            <a:chExt cx="4020971" cy="602825"/>
          </a:xfrm>
        </p:grpSpPr>
        <p:pic>
          <p:nvPicPr>
            <p:cNvPr id="7" name="Google Shape;105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93350" y="5912624"/>
              <a:ext cx="2245403" cy="60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06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17808" y="5946749"/>
              <a:ext cx="1196513" cy="53457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521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1140" b="16709"/>
          <a:stretch>
            <a:fillRect/>
          </a:stretch>
        </p:blipFill>
        <p:spPr bwMode="auto">
          <a:xfrm>
            <a:off x="1905000" y="1048051"/>
            <a:ext cx="6990588" cy="215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10322"/>
          <a:stretch>
            <a:fillRect/>
          </a:stretch>
        </p:blipFill>
        <p:spPr bwMode="auto">
          <a:xfrm>
            <a:off x="2017056" y="3317400"/>
            <a:ext cx="7128415" cy="27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805" y="1673720"/>
            <a:ext cx="140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Temperature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4045" y="4005440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Precipitation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1027" y="6090863"/>
            <a:ext cx="879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spc="-1" dirty="0">
                <a:solidFill>
                  <a:srgbClr val="004990"/>
                </a:solidFill>
                <a:uFill>
                  <a:solidFill>
                    <a:srgbClr val="FFFFFF"/>
                  </a:solidFill>
                </a:uFill>
                <a:ea typeface="Trebuchet MS"/>
              </a:rPr>
              <a:t>Probabilistic forecast of most likely </a:t>
            </a:r>
            <a:r>
              <a:rPr lang="en-GB" sz="1200" spc="-1" dirty="0" err="1">
                <a:solidFill>
                  <a:srgbClr val="004990"/>
                </a:solidFill>
                <a:uFill>
                  <a:solidFill>
                    <a:srgbClr val="FFFFFF"/>
                  </a:solidFill>
                </a:uFill>
                <a:ea typeface="Trebuchet MS"/>
              </a:rPr>
              <a:t>tercile</a:t>
            </a:r>
            <a:r>
              <a:rPr lang="en-GB" sz="1200" spc="-1" dirty="0">
                <a:solidFill>
                  <a:srgbClr val="004990"/>
                </a:solidFill>
                <a:uFill>
                  <a:solidFill>
                    <a:srgbClr val="FFFFFF"/>
                  </a:solidFill>
                </a:uFill>
                <a:ea typeface="Trebuchet MS"/>
              </a:rPr>
              <a:t> category for Nov 2017 – Oct 2018 (left column)  and  Nov 2017 – Oct 2022 (right column). The most likely category (below, normal, and above normal) and its percentage of probability to occur is shown. White indicates forecast probabilities are below 40% for all 3 categories.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1535" y="791586"/>
            <a:ext cx="76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Year 1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48253" y="774560"/>
            <a:ext cx="104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Years 1-5</a:t>
            </a:r>
            <a:endParaRPr lang="en-GB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7240" y="246027"/>
            <a:ext cx="8925125" cy="854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738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Real-time forecasts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671" y="1136389"/>
            <a:ext cx="857852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/>
              <a:t>EC-Earth 3.3 is ready to start with the DCPP A </a:t>
            </a:r>
            <a:r>
              <a:rPr lang="en-GB" sz="2400" b="1" dirty="0" err="1" smtClean="0"/>
              <a:t>hindcasts</a:t>
            </a:r>
            <a:r>
              <a:rPr lang="en-GB" sz="2400" b="1" dirty="0" smtClean="0"/>
              <a:t>. This will also be the next real-time forecast system.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/>
              <a:t>High-resolution decadal predictions (every second start date, five forecast years) will be performed by this summer.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/>
              <a:t>Pre-CMIP6 DCPP C experiments (volcanoes and AMV) will be repeated with the CMIP6 version.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/>
              <a:t>Work ongoing to illustrate the potential value of decadal predictions in insurance (tropical cyclones), wind energy and agriculture.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40" y="246027"/>
            <a:ext cx="8925125" cy="854826"/>
          </a:xfrm>
        </p:spPr>
        <p:txBody>
          <a:bodyPr/>
          <a:lstStyle/>
          <a:p>
            <a:pPr algn="ctr"/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62815" y="1968190"/>
            <a:ext cx="19681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b="1" dirty="0">
                <a:solidFill>
                  <a:schemeClr val="bg1"/>
                </a:solidFill>
              </a:rPr>
              <a:t>Thanks</a:t>
            </a:r>
          </a:p>
        </p:txBody>
      </p:sp>
      <p:grpSp>
        <p:nvGrpSpPr>
          <p:cNvPr id="4" name="Google Shape;104;p27"/>
          <p:cNvGrpSpPr/>
          <p:nvPr/>
        </p:nvGrpSpPr>
        <p:grpSpPr>
          <a:xfrm>
            <a:off x="2793350" y="5912624"/>
            <a:ext cx="4020971" cy="602825"/>
            <a:chOff x="2793350" y="5912624"/>
            <a:chExt cx="4020971" cy="602825"/>
          </a:xfrm>
        </p:grpSpPr>
        <p:pic>
          <p:nvPicPr>
            <p:cNvPr id="5" name="Google Shape;105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793350" y="5912624"/>
              <a:ext cx="2245403" cy="60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06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17808" y="5946749"/>
              <a:ext cx="1196513" cy="53457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262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885" y="1620472"/>
            <a:ext cx="542257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EC-Earth 3.3 </a:t>
            </a:r>
          </a:p>
          <a:p>
            <a:r>
              <a:rPr lang="en-GB" dirty="0" smtClean="0"/>
              <a:t>yearly start dates</a:t>
            </a:r>
          </a:p>
          <a:p>
            <a:r>
              <a:rPr lang="en-GB" dirty="0" smtClean="0"/>
              <a:t>1960-2017, starting 1</a:t>
            </a:r>
            <a:r>
              <a:rPr lang="en-GB" baseline="30000" dirty="0" smtClean="0"/>
              <a:t>st</a:t>
            </a:r>
            <a:r>
              <a:rPr lang="en-GB" dirty="0" smtClean="0"/>
              <a:t> Nov</a:t>
            </a:r>
          </a:p>
          <a:p>
            <a:r>
              <a:rPr lang="en-GB" dirty="0" smtClean="0"/>
              <a:t>10 members</a:t>
            </a:r>
          </a:p>
          <a:p>
            <a:endParaRPr lang="en-GB" dirty="0" smtClean="0"/>
          </a:p>
          <a:p>
            <a:r>
              <a:rPr lang="en-GB" b="1" dirty="0" smtClean="0"/>
              <a:t>Model: </a:t>
            </a:r>
          </a:p>
          <a:p>
            <a:r>
              <a:rPr lang="en-GB" dirty="0" smtClean="0"/>
              <a:t>Atmosphere: IFS, T255L91</a:t>
            </a:r>
          </a:p>
          <a:p>
            <a:r>
              <a:rPr lang="en-GB" dirty="0" smtClean="0"/>
              <a:t>Ocean: NEMO, ORCA1L75</a:t>
            </a:r>
          </a:p>
          <a:p>
            <a:r>
              <a:rPr lang="en-GB" dirty="0" smtClean="0"/>
              <a:t>Sea ice: LIM 3</a:t>
            </a:r>
          </a:p>
          <a:p>
            <a:r>
              <a:rPr lang="en-GB" dirty="0" smtClean="0"/>
              <a:t>+ OASIS coupler</a:t>
            </a:r>
          </a:p>
          <a:p>
            <a:endParaRPr lang="en-GB" dirty="0" smtClean="0"/>
          </a:p>
          <a:p>
            <a:r>
              <a:rPr lang="en-GB" b="1" dirty="0" smtClean="0"/>
              <a:t>Initial conditions, full-field</a:t>
            </a:r>
          </a:p>
          <a:p>
            <a:r>
              <a:rPr lang="en-GB" u="sng" dirty="0" smtClean="0"/>
              <a:t>Atmosphere: </a:t>
            </a:r>
          </a:p>
          <a:p>
            <a:r>
              <a:rPr lang="en-GB" dirty="0" smtClean="0"/>
              <a:t>ECMWF reanalyses (</a:t>
            </a:r>
            <a:r>
              <a:rPr lang="en-GB" dirty="0" err="1" smtClean="0"/>
              <a:t>ERAInt</a:t>
            </a:r>
            <a:r>
              <a:rPr lang="en-GB" dirty="0" smtClean="0"/>
              <a:t> + ERA40)</a:t>
            </a:r>
          </a:p>
          <a:p>
            <a:r>
              <a:rPr lang="en-GB" dirty="0" smtClean="0"/>
              <a:t>with GPCP-corrected land surface</a:t>
            </a:r>
          </a:p>
          <a:p>
            <a:r>
              <a:rPr lang="en-GB" u="sng" dirty="0" smtClean="0"/>
              <a:t>Ocean and sea-ice reconstruction:</a:t>
            </a:r>
          </a:p>
          <a:p>
            <a:r>
              <a:rPr lang="en-GB" dirty="0" smtClean="0"/>
              <a:t>ICs are produced using a NEMO only simulation</a:t>
            </a:r>
          </a:p>
          <a:p>
            <a:r>
              <a:rPr lang="en-GB" dirty="0" smtClean="0"/>
              <a:t>forced by DFS (ERA-I) fluxes and nudged towards ORA S4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40" y="246027"/>
            <a:ext cx="8925125" cy="854826"/>
          </a:xfrm>
        </p:spPr>
        <p:txBody>
          <a:bodyPr/>
          <a:lstStyle/>
          <a:p>
            <a:pPr algn="ctr"/>
            <a:r>
              <a:rPr lang="en-GB" dirty="0" smtClean="0"/>
              <a:t>Producing decadal </a:t>
            </a:r>
            <a:r>
              <a:rPr lang="en-GB" dirty="0" err="1"/>
              <a:t>h</a:t>
            </a:r>
            <a:r>
              <a:rPr lang="en-GB" dirty="0" err="1" smtClean="0"/>
              <a:t>indcasts</a:t>
            </a:r>
            <a:r>
              <a:rPr lang="en-GB" dirty="0" smtClean="0"/>
              <a:t> DCPP 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417590" y="5795693"/>
            <a:ext cx="3698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Following </a:t>
            </a:r>
            <a:r>
              <a:rPr lang="en-GB" sz="1600" dirty="0" err="1" smtClean="0"/>
              <a:t>Guemas</a:t>
            </a:r>
            <a:r>
              <a:rPr lang="en-GB" sz="1600" dirty="0" smtClean="0"/>
              <a:t> et al. (</a:t>
            </a:r>
            <a:r>
              <a:rPr lang="en-GB" sz="1600" dirty="0" err="1" smtClean="0"/>
              <a:t>Clim</a:t>
            </a:r>
            <a:r>
              <a:rPr lang="en-GB" sz="1600" dirty="0" smtClean="0"/>
              <a:t>. </a:t>
            </a:r>
            <a:r>
              <a:rPr lang="en-GB" sz="1600" dirty="0" err="1" smtClean="0"/>
              <a:t>Dyn</a:t>
            </a:r>
            <a:r>
              <a:rPr lang="en-GB" sz="1600" dirty="0" smtClean="0"/>
              <a:t>., 2014)</a:t>
            </a:r>
            <a:endParaRPr lang="en-GB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49080" y="1926519"/>
            <a:ext cx="37446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49080" y="2017959"/>
            <a:ext cx="37446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49080" y="2109399"/>
            <a:ext cx="37446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49080" y="2216079"/>
            <a:ext cx="37446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49080" y="2307519"/>
            <a:ext cx="37446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80068" y="1515039"/>
            <a:ext cx="295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NEMO only:  DFS  +  ORA-S4  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3749245" y="23226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D477C"/>
                </a:solidFill>
              </a:rPr>
              <a:t>1958</a:t>
            </a:r>
            <a:endParaRPr lang="en-GB" dirty="0">
              <a:solidFill>
                <a:srgbClr val="1D477C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742125" y="23226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D477C"/>
                </a:solidFill>
              </a:rPr>
              <a:t>2015</a:t>
            </a:r>
            <a:endParaRPr lang="en-GB" dirty="0">
              <a:solidFill>
                <a:srgbClr val="1D477C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99765" y="4166667"/>
            <a:ext cx="288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1960......                         yearly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62165" y="416666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.....2017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8104800" y="1926519"/>
            <a:ext cx="36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8104800" y="2017959"/>
            <a:ext cx="36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8104800" y="2109399"/>
            <a:ext cx="36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8104800" y="2216079"/>
            <a:ext cx="36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104800" y="2307519"/>
            <a:ext cx="36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336485" y="23226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D477C"/>
                </a:solidFill>
              </a:rPr>
              <a:t>2017</a:t>
            </a:r>
            <a:endParaRPr lang="en-GB" dirty="0">
              <a:solidFill>
                <a:srgbClr val="1D477C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830480" y="939491"/>
            <a:ext cx="888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ERA I</a:t>
            </a:r>
          </a:p>
          <a:p>
            <a:pPr algn="ctr"/>
            <a:r>
              <a:rPr lang="en-GB" dirty="0" smtClean="0"/>
              <a:t>+</a:t>
            </a:r>
          </a:p>
          <a:p>
            <a:pPr algn="ctr"/>
            <a:r>
              <a:rPr lang="en-GB" dirty="0" smtClean="0"/>
              <a:t>ORA-S4</a:t>
            </a:r>
            <a:endParaRPr lang="en-GB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4447708" y="2413839"/>
            <a:ext cx="0" cy="6249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600108" y="2413839"/>
            <a:ext cx="0" cy="6249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752508" y="2413839"/>
            <a:ext cx="0" cy="6249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867250" y="2598733"/>
            <a:ext cx="440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Ocean and Ice Initial Conditions (5 members)</a:t>
            </a:r>
            <a:endParaRPr lang="en-GB" dirty="0"/>
          </a:p>
        </p:txBody>
      </p:sp>
      <p:cxnSp>
        <p:nvCxnSpPr>
          <p:cNvPr id="105" name="Straight Arrow Connector 104"/>
          <p:cNvCxnSpPr/>
          <p:nvPr/>
        </p:nvCxnSpPr>
        <p:spPr>
          <a:xfrm rot="10800000">
            <a:off x="4432468" y="4654119"/>
            <a:ext cx="0" cy="6249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0800000">
            <a:off x="4584868" y="4654119"/>
            <a:ext cx="0" cy="6249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0800000">
            <a:off x="4737268" y="4654119"/>
            <a:ext cx="0" cy="6249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821530" y="4823773"/>
            <a:ext cx="325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ECMWF Reanalyses (3D T-Pert.)</a:t>
            </a:r>
            <a:endParaRPr lang="en-GB" dirty="0"/>
          </a:p>
        </p:txBody>
      </p:sp>
      <p:grpSp>
        <p:nvGrpSpPr>
          <p:cNvPr id="142" name="Group 141"/>
          <p:cNvGrpSpPr/>
          <p:nvPr/>
        </p:nvGrpSpPr>
        <p:grpSpPr>
          <a:xfrm rot="1197895">
            <a:off x="4416425" y="3207891"/>
            <a:ext cx="809883" cy="850682"/>
            <a:chOff x="4416425" y="3369252"/>
            <a:chExt cx="809883" cy="850682"/>
          </a:xfrm>
        </p:grpSpPr>
        <p:cxnSp>
          <p:nvCxnSpPr>
            <p:cNvPr id="110" name="Straight Arrow Connector 109"/>
            <p:cNvCxnSpPr/>
            <p:nvPr/>
          </p:nvCxnSpPr>
          <p:spPr>
            <a:xfrm rot="18105336">
              <a:off x="4606419" y="3527830"/>
              <a:ext cx="555777" cy="68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8405336">
              <a:off x="4605511" y="3568116"/>
              <a:ext cx="555777" cy="68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6305336">
              <a:off x="4511161" y="3331591"/>
              <a:ext cx="555777" cy="68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18705336">
              <a:off x="4590665" y="3600046"/>
              <a:ext cx="555777" cy="68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16905336">
              <a:off x="4554576" y="3391153"/>
              <a:ext cx="555777" cy="68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16005336">
              <a:off x="4480536" y="3305141"/>
              <a:ext cx="555777" cy="68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17205336">
              <a:off x="4573821" y="3423210"/>
              <a:ext cx="555777" cy="68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16605336">
              <a:off x="4540547" y="3355616"/>
              <a:ext cx="555777" cy="68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17505336">
              <a:off x="4582641" y="3459148"/>
              <a:ext cx="555777" cy="68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7805336">
              <a:off x="4583442" y="3495183"/>
              <a:ext cx="555777" cy="68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 rot="1197895">
            <a:off x="4675505" y="3207891"/>
            <a:ext cx="809883" cy="850682"/>
            <a:chOff x="4416425" y="3369252"/>
            <a:chExt cx="809883" cy="850682"/>
          </a:xfrm>
        </p:grpSpPr>
        <p:cxnSp>
          <p:nvCxnSpPr>
            <p:cNvPr id="144" name="Straight Arrow Connector 143"/>
            <p:cNvCxnSpPr/>
            <p:nvPr/>
          </p:nvCxnSpPr>
          <p:spPr>
            <a:xfrm rot="18105336">
              <a:off x="4606419" y="3527830"/>
              <a:ext cx="555777" cy="684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18405336">
              <a:off x="4605511" y="3568116"/>
              <a:ext cx="555777" cy="684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16305336">
              <a:off x="4511161" y="3331591"/>
              <a:ext cx="555777" cy="684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18705336">
              <a:off x="4590665" y="3600046"/>
              <a:ext cx="555777" cy="684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rot="16905336">
              <a:off x="4554576" y="3391153"/>
              <a:ext cx="555777" cy="684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rot="16005336">
              <a:off x="4480536" y="3305141"/>
              <a:ext cx="555777" cy="684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rot="17205336">
              <a:off x="4573821" y="3423210"/>
              <a:ext cx="555777" cy="684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16605336">
              <a:off x="4540547" y="3355616"/>
              <a:ext cx="555777" cy="684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17505336">
              <a:off x="4582641" y="3459148"/>
              <a:ext cx="555777" cy="684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17805336">
              <a:off x="4583442" y="3495183"/>
              <a:ext cx="555777" cy="684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 rot="1197895">
            <a:off x="4949825" y="3207891"/>
            <a:ext cx="809883" cy="850682"/>
            <a:chOff x="4416425" y="3369252"/>
            <a:chExt cx="809883" cy="850682"/>
          </a:xfrm>
        </p:grpSpPr>
        <p:cxnSp>
          <p:nvCxnSpPr>
            <p:cNvPr id="155" name="Straight Arrow Connector 154"/>
            <p:cNvCxnSpPr/>
            <p:nvPr/>
          </p:nvCxnSpPr>
          <p:spPr>
            <a:xfrm rot="18105336">
              <a:off x="4606419" y="3527830"/>
              <a:ext cx="555777" cy="68400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18405336">
              <a:off x="4605511" y="3568116"/>
              <a:ext cx="555777" cy="68400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rot="16305336">
              <a:off x="4511161" y="3331591"/>
              <a:ext cx="555777" cy="68400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18705336">
              <a:off x="4590665" y="3600046"/>
              <a:ext cx="555777" cy="68400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6905336">
              <a:off x="4554576" y="3391153"/>
              <a:ext cx="555777" cy="68400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16005336">
              <a:off x="4480536" y="3305141"/>
              <a:ext cx="555777" cy="68400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rot="17205336">
              <a:off x="4573821" y="3423210"/>
              <a:ext cx="555777" cy="68400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16605336">
              <a:off x="4540547" y="3355616"/>
              <a:ext cx="555777" cy="68400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rot="17505336">
              <a:off x="4582641" y="3459148"/>
              <a:ext cx="555777" cy="68400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rot="17805336">
              <a:off x="4583442" y="3495183"/>
              <a:ext cx="555777" cy="68400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Box 175"/>
          <p:cNvSpPr txBox="1"/>
          <p:nvPr/>
        </p:nvSpPr>
        <p:spPr>
          <a:xfrm>
            <a:off x="6020307" y="3468352"/>
            <a:ext cx="194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EC-Earth </a:t>
            </a:r>
            <a:r>
              <a:rPr lang="en-GB" dirty="0" err="1" smtClean="0"/>
              <a:t>Hindcasts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3"/>
          <p:cNvSpPr/>
          <p:nvPr/>
        </p:nvSpPr>
        <p:spPr>
          <a:xfrm>
            <a:off x="2020320" y="5835047"/>
            <a:ext cx="309240" cy="382485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C6D9F1"/>
          </a:solidFill>
          <a:ln w="9360">
            <a:solidFill>
              <a:srgbClr val="1F497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5344515" y="923133"/>
            <a:ext cx="3678840" cy="189889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Trebuchet MS"/>
              </a:rPr>
              <a:t>*SEAS5 (initialized with ORAS5) has been reported to have non-stationary SST biases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r>
              <a:rPr lang="en-GB" sz="1600" b="0" strike="noStrike" spc="-1" dirty="0">
                <a:uFill>
                  <a:solidFill>
                    <a:srgbClr val="FFFFFF"/>
                  </a:solidFill>
                </a:uFill>
                <a:ea typeface="Trebuchet MS"/>
              </a:rPr>
              <a:t>A comparison of ORAS5 with different observational products shows large changes near the Labrador Sea, potentially linked to AMOC processes</a:t>
            </a:r>
            <a:r>
              <a:rPr lang="en-GB" sz="1600" b="0" strike="noStrike" spc="-1" dirty="0" smtClean="0">
                <a:solidFill>
                  <a:srgbClr val="004990"/>
                </a:solidFill>
                <a:uFill>
                  <a:solidFill>
                    <a:srgbClr val="FFFFFF"/>
                  </a:solidFill>
                </a:uFill>
                <a:ea typeface="Trebuchet MS"/>
              </a:rPr>
              <a:t>.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-671400" y="6339600"/>
            <a:ext cx="6501960" cy="82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Later used to generate the initial condition ensemble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6"/>
          <p:cNvSpPr/>
          <p:nvPr/>
        </p:nvSpPr>
        <p:spPr>
          <a:xfrm>
            <a:off x="5452089" y="5537048"/>
            <a:ext cx="3531763" cy="1310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To smooth the effect of theses non-stationary biases in ORAS5 in our OCE+SI reconstruction, we apply a relatively weak restoring coefficient (40 W/m</a:t>
            </a:r>
            <a:r>
              <a:rPr lang="en-GB" sz="16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/K)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885" y="1080793"/>
            <a:ext cx="49799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Model: </a:t>
            </a:r>
          </a:p>
          <a:p>
            <a:r>
              <a:rPr lang="en-GB" dirty="0" smtClean="0"/>
              <a:t>Atmosphere: IFS, T255L91 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 T511L91 (HR) 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Ocean: NEMO, ORCA1L75 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 ORCA025L75 (HR) 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Sea ice: LIM 3</a:t>
            </a:r>
          </a:p>
          <a:p>
            <a:r>
              <a:rPr lang="en-GB" dirty="0" smtClean="0"/>
              <a:t>+ OASIS coupler</a:t>
            </a:r>
          </a:p>
          <a:p>
            <a:endParaRPr lang="en-GB" dirty="0" smtClean="0"/>
          </a:p>
          <a:p>
            <a:r>
              <a:rPr lang="en-GB" b="1" dirty="0" smtClean="0"/>
              <a:t>Initial conditions</a:t>
            </a:r>
          </a:p>
          <a:p>
            <a:r>
              <a:rPr lang="en-GB" u="sng" dirty="0" smtClean="0"/>
              <a:t>Atmosphere: </a:t>
            </a:r>
          </a:p>
          <a:p>
            <a:r>
              <a:rPr lang="en-GB" dirty="0" err="1" smtClean="0"/>
              <a:t>ERAInt</a:t>
            </a:r>
            <a:r>
              <a:rPr lang="en-GB" dirty="0" smtClean="0"/>
              <a:t> + ERA40 (with corrected land)</a:t>
            </a:r>
          </a:p>
          <a:p>
            <a:endParaRPr lang="en-GB" dirty="0" smtClean="0"/>
          </a:p>
          <a:p>
            <a:r>
              <a:rPr lang="en-GB" u="sng" dirty="0" smtClean="0"/>
              <a:t>Ocean and sea-ice </a:t>
            </a:r>
            <a:r>
              <a:rPr lang="en-GB" u="sng" dirty="0"/>
              <a:t>r</a:t>
            </a:r>
            <a:r>
              <a:rPr lang="en-GB" u="sng" dirty="0" smtClean="0"/>
              <a:t>econstruction:</a:t>
            </a:r>
          </a:p>
          <a:p>
            <a:r>
              <a:rPr lang="en-GB" dirty="0" smtClean="0"/>
              <a:t>ICs are produced using a NEMO only simulation</a:t>
            </a:r>
          </a:p>
          <a:p>
            <a:r>
              <a:rPr lang="en-GB" dirty="0" smtClean="0"/>
              <a:t>forced by DFS fluxes and nudged towards </a:t>
            </a:r>
            <a:r>
              <a:rPr lang="en-GB" b="1" dirty="0" smtClean="0">
                <a:solidFill>
                  <a:srgbClr val="FF0000"/>
                </a:solidFill>
              </a:rPr>
              <a:t>ORA S5*</a:t>
            </a:r>
          </a:p>
          <a:p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pc="-1" dirty="0" smtClean="0">
                <a:uFill>
                  <a:solidFill>
                    <a:srgbClr val="FFFFFF"/>
                  </a:solidFill>
                </a:uFill>
                <a:ea typeface="Trebuchet MS"/>
              </a:rPr>
              <a:t>5 reconstructions are generated by applying random perturbations to surface air temperature and turbulent fluxes in atmospheric forcing fields</a:t>
            </a:r>
            <a:endParaRPr lang="en-GB" spc="-1" dirty="0" smtClean="0">
              <a:uFill>
                <a:solidFill>
                  <a:srgbClr val="FFFFFF"/>
                </a:solidFill>
              </a:u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435955" y="4723797"/>
            <a:ext cx="3531763" cy="1111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4990"/>
                </a:solidFill>
                <a:ea typeface="Trebuchet MS" pitchFamily="1" charset="0"/>
                <a:cs typeface="Trebuchet MS" pitchFamily="1" charset="0"/>
              </a:rPr>
              <a:t>SST difference between ORAS5 and EN4 in the </a:t>
            </a:r>
            <a:r>
              <a:rPr lang="en-US" sz="1200" dirty="0" smtClean="0">
                <a:solidFill>
                  <a:srgbClr val="004990"/>
                </a:solidFill>
                <a:ea typeface="Trebuchet MS" pitchFamily="1" charset="0"/>
                <a:cs typeface="Trebuchet MS" pitchFamily="1" charset="0"/>
              </a:rPr>
              <a:t>periods </a:t>
            </a:r>
            <a:r>
              <a:rPr lang="en-US" sz="1200" dirty="0">
                <a:solidFill>
                  <a:srgbClr val="004990"/>
                </a:solidFill>
                <a:ea typeface="Trebuchet MS" pitchFamily="1" charset="0"/>
                <a:cs typeface="Trebuchet MS" pitchFamily="1" charset="0"/>
              </a:rPr>
              <a:t>1981-1995 and 2000-2015</a:t>
            </a:r>
          </a:p>
        </p:txBody>
      </p:sp>
      <p:sp>
        <p:nvSpPr>
          <p:cNvPr id="15" name="CustomShape 3"/>
          <p:cNvSpPr/>
          <p:nvPr/>
        </p:nvSpPr>
        <p:spPr>
          <a:xfrm>
            <a:off x="6890346" y="5172379"/>
            <a:ext cx="309240" cy="382485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C6D9F1"/>
          </a:solidFill>
          <a:ln w="9360">
            <a:solidFill>
              <a:srgbClr val="1F497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Title 1"/>
          <p:cNvSpPr txBox="1">
            <a:spLocks/>
          </p:cNvSpPr>
          <p:nvPr/>
        </p:nvSpPr>
        <p:spPr>
          <a:xfrm>
            <a:off x="117240" y="246027"/>
            <a:ext cx="8925125" cy="854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738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Towards high resolution prediction</a:t>
            </a:r>
            <a:endParaRPr lang="en-GB" dirty="0"/>
          </a:p>
        </p:txBody>
      </p:sp>
      <p:pic>
        <p:nvPicPr>
          <p:cNvPr id="17" name="Google Shape;144;p26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7358" t="16079" r="5662"/>
          <a:stretch/>
        </p:blipFill>
        <p:spPr>
          <a:xfrm>
            <a:off x="5227160" y="2833480"/>
            <a:ext cx="3880970" cy="187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40613" y="1343251"/>
            <a:ext cx="3604680" cy="5021682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just"/>
            <a:r>
              <a:rPr lang="en-GB" sz="1600" spc="-1" dirty="0">
                <a:uFill>
                  <a:solidFill>
                    <a:srgbClr val="FFFFFF"/>
                  </a:solidFill>
                </a:uFill>
                <a:ea typeface="Trebuchet MS"/>
              </a:rPr>
              <a:t>EC-Earth2.3 (CMIP5) </a:t>
            </a:r>
            <a:r>
              <a:rPr lang="en-GB" sz="1600" spc="-1" dirty="0" err="1">
                <a:uFill>
                  <a:solidFill>
                    <a:srgbClr val="FFFFFF"/>
                  </a:solidFill>
                </a:uFill>
                <a:ea typeface="Trebuchet MS"/>
              </a:rPr>
              <a:t>hindcasts</a:t>
            </a:r>
            <a:r>
              <a:rPr lang="en-GB" sz="1600" spc="-1" dirty="0">
                <a:uFill>
                  <a:solidFill>
                    <a:srgbClr val="FFFFFF"/>
                  </a:solidFill>
                </a:uFill>
                <a:ea typeface="Trebuchet MS"/>
              </a:rPr>
              <a:t> (1961-2001) show significant skill in surface temperature the first two forecast years due to the initialisation. Afterwards skill becomes dominated by the external </a:t>
            </a:r>
            <a:r>
              <a:rPr lang="en-GB" sz="1600" spc="-1" dirty="0" err="1">
                <a:uFill>
                  <a:solidFill>
                    <a:srgbClr val="FFFFFF"/>
                  </a:solidFill>
                </a:uFill>
                <a:ea typeface="Trebuchet MS"/>
              </a:rPr>
              <a:t>forcings</a:t>
            </a:r>
            <a:r>
              <a:rPr lang="en-GB" sz="1600" spc="-1" dirty="0" smtClean="0">
                <a:uFill>
                  <a:solidFill>
                    <a:srgbClr val="FFFFFF"/>
                  </a:solidFill>
                </a:uFill>
                <a:ea typeface="Trebuchet MS"/>
              </a:rPr>
              <a:t>.</a:t>
            </a:r>
          </a:p>
          <a:p>
            <a:pPr algn="just"/>
            <a:endParaRPr lang="en-GB" sz="1600" spc="-1" dirty="0">
              <a:uFill>
                <a:solidFill>
                  <a:srgbClr val="FFFFFF"/>
                </a:solidFill>
              </a:uFill>
              <a:ea typeface="Trebuchet MS"/>
            </a:endParaRPr>
          </a:p>
          <a:p>
            <a:pPr algn="just"/>
            <a:r>
              <a:rPr lang="en-GB" sz="1600" spc="-1" dirty="0" smtClean="0">
                <a:uFill>
                  <a:solidFill>
                    <a:srgbClr val="FFFFFF"/>
                  </a:solidFill>
                </a:uFill>
                <a:ea typeface="Trebuchet MS"/>
              </a:rPr>
              <a:t>A comparison </a:t>
            </a:r>
            <a:r>
              <a:rPr lang="en-GB" sz="1600" spc="-1" dirty="0">
                <a:uFill>
                  <a:solidFill>
                    <a:srgbClr val="FFFFFF"/>
                  </a:solidFill>
                </a:uFill>
                <a:ea typeface="Trebuchet MS"/>
              </a:rPr>
              <a:t>with </a:t>
            </a:r>
            <a:r>
              <a:rPr lang="en-GB" sz="1600" spc="-1" dirty="0" err="1">
                <a:uFill>
                  <a:solidFill>
                    <a:srgbClr val="FFFFFF"/>
                  </a:solidFill>
                </a:uFill>
                <a:ea typeface="Trebuchet MS"/>
              </a:rPr>
              <a:t>hindcasts</a:t>
            </a:r>
            <a:r>
              <a:rPr lang="en-GB" sz="1600" spc="-1" dirty="0">
                <a:uFill>
                  <a:solidFill>
                    <a:srgbClr val="FFFFFF"/>
                  </a:solidFill>
                </a:uFill>
                <a:ea typeface="Trebuchet MS"/>
              </a:rPr>
              <a:t> that exclude the volcanic forcing (DCPP-C</a:t>
            </a:r>
            <a:r>
              <a:rPr lang="en-GB" sz="1600" spc="-1" dirty="0" smtClean="0">
                <a:uFill>
                  <a:solidFill>
                    <a:srgbClr val="FFFFFF"/>
                  </a:solidFill>
                </a:uFill>
                <a:ea typeface="Trebuchet MS"/>
              </a:rPr>
              <a:t>) </a:t>
            </a:r>
            <a:r>
              <a:rPr lang="en-GB" sz="1600" spc="-1" dirty="0">
                <a:uFill>
                  <a:solidFill>
                    <a:srgbClr val="FFFFFF"/>
                  </a:solidFill>
                </a:uFill>
                <a:ea typeface="Trebuchet MS"/>
              </a:rPr>
              <a:t>shows that the volcanic forcing contributes to an increase in skill, but is only statistically significant after </a:t>
            </a:r>
            <a:r>
              <a:rPr lang="en-GB" sz="1600" spc="-1" dirty="0" err="1">
                <a:uFill>
                  <a:solidFill>
                    <a:srgbClr val="FFFFFF"/>
                  </a:solidFill>
                </a:uFill>
                <a:ea typeface="Trebuchet MS"/>
              </a:rPr>
              <a:t>detrending</a:t>
            </a:r>
            <a:r>
              <a:rPr lang="en-GB" sz="1600" spc="-1" dirty="0">
                <a:uFill>
                  <a:solidFill>
                    <a:srgbClr val="FFFFFF"/>
                  </a:solidFill>
                </a:uFill>
                <a:ea typeface="Trebuchet MS"/>
              </a:rPr>
              <a:t>.</a:t>
            </a:r>
          </a:p>
          <a:p>
            <a:pPr algn="just"/>
            <a:endParaRPr lang="en-GB" sz="1600" spc="-1" dirty="0" smtClean="0">
              <a:uFill>
                <a:solidFill>
                  <a:srgbClr val="FFFFFF"/>
                </a:solidFill>
              </a:uFill>
              <a:ea typeface="Trebuchet MS"/>
            </a:endParaRPr>
          </a:p>
          <a:p>
            <a:pPr algn="just"/>
            <a:r>
              <a:rPr lang="en-GB" sz="1600" spc="-1" dirty="0" smtClean="0">
                <a:uFill>
                  <a:solidFill>
                    <a:srgbClr val="FFFFFF"/>
                  </a:solidFill>
                </a:uFill>
                <a:ea typeface="Trebuchet MS"/>
              </a:rPr>
              <a:t>EC-Earth2.3 </a:t>
            </a:r>
            <a:r>
              <a:rPr lang="en-GB" sz="1600" spc="-1" dirty="0">
                <a:uFill>
                  <a:solidFill>
                    <a:srgbClr val="FFFFFF"/>
                  </a:solidFill>
                </a:uFill>
                <a:ea typeface="Trebuchet MS"/>
              </a:rPr>
              <a:t>simulates a lack of </a:t>
            </a:r>
            <a:r>
              <a:rPr lang="en-GB" sz="1600" spc="-1" dirty="0" smtClean="0">
                <a:uFill>
                  <a:solidFill>
                    <a:srgbClr val="FFFFFF"/>
                  </a:solidFill>
                </a:uFill>
                <a:ea typeface="Trebuchet MS"/>
              </a:rPr>
              <a:t>cooling, </a:t>
            </a:r>
            <a:r>
              <a:rPr lang="en-GB" sz="1600" spc="-1" dirty="0">
                <a:uFill>
                  <a:solidFill>
                    <a:srgbClr val="FFFFFF"/>
                  </a:solidFill>
                </a:uFill>
                <a:ea typeface="Trebuchet MS"/>
              </a:rPr>
              <a:t>or a slight </a:t>
            </a:r>
            <a:r>
              <a:rPr lang="en-GB" sz="1600" spc="-1" dirty="0" smtClean="0">
                <a:uFill>
                  <a:solidFill>
                    <a:srgbClr val="FFFFFF"/>
                  </a:solidFill>
                </a:uFill>
                <a:ea typeface="Trebuchet MS"/>
              </a:rPr>
              <a:t>warming, </a:t>
            </a:r>
            <a:r>
              <a:rPr lang="en-GB" sz="1600" spc="-1" dirty="0">
                <a:uFill>
                  <a:solidFill>
                    <a:srgbClr val="FFFFFF"/>
                  </a:solidFill>
                </a:uFill>
                <a:ea typeface="Trebuchet MS"/>
              </a:rPr>
              <a:t>in the Niño3.4 region during three years after volcanic eruptions (dynamical response attributed to the volcanic forcing), but shows no clear impact on </a:t>
            </a:r>
            <a:r>
              <a:rPr lang="en-GB" sz="1600" spc="-1" dirty="0" smtClean="0">
                <a:uFill>
                  <a:solidFill>
                    <a:srgbClr val="FFFFFF"/>
                  </a:solidFill>
                </a:uFill>
                <a:ea typeface="Trebuchet MS"/>
              </a:rPr>
              <a:t>ENSO (larger ensemble size </a:t>
            </a:r>
            <a:r>
              <a:rPr lang="en-GB" sz="1600" spc="-1" dirty="0">
                <a:uFill>
                  <a:solidFill>
                    <a:srgbClr val="FFFFFF"/>
                  </a:solidFill>
                </a:uFill>
                <a:ea typeface="Trebuchet MS"/>
              </a:rPr>
              <a:t>needed).</a:t>
            </a:r>
          </a:p>
        </p:txBody>
      </p:sp>
      <p:sp>
        <p:nvSpPr>
          <p:cNvPr id="128" name="CustomShape 2"/>
          <p:cNvSpPr/>
          <p:nvPr/>
        </p:nvSpPr>
        <p:spPr>
          <a:xfrm>
            <a:off x="-2819" y="6490690"/>
            <a:ext cx="3601800" cy="35010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480" tIns="60480" rIns="60480" bIns="60480"/>
          <a:lstStyle/>
          <a:p>
            <a:pPr>
              <a:lnSpc>
                <a:spcPct val="100000"/>
              </a:lnSpc>
            </a:pPr>
            <a:r>
              <a:rPr lang="en-GB" sz="1600" b="0" strike="noStrike" spc="-1" dirty="0" err="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Ménégoz</a:t>
            </a:r>
            <a:r>
              <a:rPr lang="en-GB" sz="1600" b="0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et al. (2018, ERL</a:t>
            </a:r>
            <a:r>
              <a:rPr lang="en-GB" sz="1600" b="0" strike="noStrike" spc="-1" dirty="0">
                <a:solidFill>
                  <a:srgbClr val="0049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Image"/>
          <p:cNvPicPr/>
          <p:nvPr/>
        </p:nvPicPr>
        <p:blipFill>
          <a:blip r:embed="rId2"/>
          <a:stretch/>
        </p:blipFill>
        <p:spPr>
          <a:xfrm>
            <a:off x="3831120" y="1002600"/>
            <a:ext cx="5281200" cy="4662000"/>
          </a:xfrm>
          <a:prstGeom prst="rect">
            <a:avLst/>
          </a:prstGeom>
          <a:ln w="12600"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3929978" y="5719496"/>
            <a:ext cx="5203440" cy="946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4990"/>
                </a:solidFill>
                <a:uFill>
                  <a:solidFill>
                    <a:srgbClr val="FFFFFF"/>
                  </a:solidFill>
                </a:uFill>
                <a:ea typeface="Trebuchet MS"/>
              </a:rPr>
              <a:t>Skill of EC-Earth simulations over the first five forecast years estimated from a comparison with HadCRUT4 observations: Correlation (a and b) and RMSE (c) of 12 months running mean anomalies of the global near-surface temperature; (d) Correlation of the SST in the Nino 3.4 region.</a:t>
            </a: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240" y="246027"/>
            <a:ext cx="8925125" cy="854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738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Climate response to volcanic aerosols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130320"/>
            <a:ext cx="914364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Decadal Climate Prediction Panel of CMIP6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Picture 4"/>
          <p:cNvPicPr/>
          <p:nvPr/>
        </p:nvPicPr>
        <p:blipFill>
          <a:blip r:embed="rId2"/>
          <a:srcRect l="2084" t="35719" r="46549" b="43154"/>
          <a:stretch/>
        </p:blipFill>
        <p:spPr>
          <a:xfrm>
            <a:off x="16920" y="4158360"/>
            <a:ext cx="5159160" cy="244944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832680" y="3818160"/>
            <a:ext cx="4250160" cy="3646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North Atlantic SST time series </a:t>
            </a: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(Ting et al. 2009)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Line 3"/>
          <p:cNvSpPr/>
          <p:nvPr/>
        </p:nvSpPr>
        <p:spPr>
          <a:xfrm>
            <a:off x="922680" y="4568400"/>
            <a:ext cx="216000" cy="360"/>
          </a:xfrm>
          <a:prstGeom prst="line">
            <a:avLst/>
          </a:prstGeom>
          <a:ln w="3816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4"/>
          <p:cNvSpPr/>
          <p:nvPr/>
        </p:nvSpPr>
        <p:spPr>
          <a:xfrm>
            <a:off x="1375920" y="4420080"/>
            <a:ext cx="5378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AMV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Line 5"/>
          <p:cNvSpPr/>
          <p:nvPr/>
        </p:nvSpPr>
        <p:spPr>
          <a:xfrm>
            <a:off x="922680" y="4350960"/>
            <a:ext cx="449280" cy="360"/>
          </a:xfrm>
          <a:prstGeom prst="line">
            <a:avLst/>
          </a:prstGeom>
          <a:ln w="38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6"/>
          <p:cNvSpPr/>
          <p:nvPr/>
        </p:nvSpPr>
        <p:spPr>
          <a:xfrm>
            <a:off x="1387440" y="4202640"/>
            <a:ext cx="21423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Externally forced variability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Line 7"/>
          <p:cNvSpPr/>
          <p:nvPr/>
        </p:nvSpPr>
        <p:spPr>
          <a:xfrm>
            <a:off x="1139760" y="4568400"/>
            <a:ext cx="216000" cy="360"/>
          </a:xfrm>
          <a:prstGeom prst="line">
            <a:avLst/>
          </a:prstGeom>
          <a:ln w="38160">
            <a:solidFill>
              <a:srgbClr val="0E1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8"/>
          <p:cNvSpPr/>
          <p:nvPr/>
        </p:nvSpPr>
        <p:spPr>
          <a:xfrm>
            <a:off x="6284160" y="3789000"/>
            <a:ext cx="1406520" cy="3646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AMV pattern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9"/>
          <p:cNvSpPr/>
          <p:nvPr/>
        </p:nvSpPr>
        <p:spPr>
          <a:xfrm>
            <a:off x="0" y="6605640"/>
            <a:ext cx="9143640" cy="252000"/>
          </a:xfrm>
          <a:prstGeom prst="rect">
            <a:avLst/>
          </a:prstGeom>
          <a:gradFill>
            <a:gsLst>
              <a:gs pos="0">
                <a:srgbClr val="486BB8"/>
              </a:gs>
              <a:gs pos="100000">
                <a:srgbClr val="000000"/>
              </a:gs>
            </a:gsLst>
            <a:lin ang="10800000"/>
          </a:gradFill>
          <a:ln w="9360">
            <a:noFill/>
          </a:ln>
          <a:effectLst>
            <a:outerShdw blurRad="50800" dist="5080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</a:pPr>
            <a:r>
              <a:rPr lang="en-GB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10"/>
          <p:cNvSpPr/>
          <p:nvPr/>
        </p:nvSpPr>
        <p:spPr>
          <a:xfrm>
            <a:off x="8763120" y="6580080"/>
            <a:ext cx="29808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GB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14"/>
          <p:cNvPicPr/>
          <p:nvPr/>
        </p:nvPicPr>
        <p:blipFill>
          <a:blip r:embed="rId3"/>
          <a:srcRect l="38469" t="53029" r="28215" b="13694"/>
          <a:stretch/>
        </p:blipFill>
        <p:spPr>
          <a:xfrm>
            <a:off x="5458320" y="4226040"/>
            <a:ext cx="3602880" cy="2023920"/>
          </a:xfrm>
          <a:prstGeom prst="rect">
            <a:avLst/>
          </a:prstGeom>
          <a:ln>
            <a:noFill/>
          </a:ln>
        </p:spPr>
      </p:pic>
      <p:sp>
        <p:nvSpPr>
          <p:cNvPr id="145" name="CustomShape 11"/>
          <p:cNvSpPr/>
          <p:nvPr/>
        </p:nvSpPr>
        <p:spPr>
          <a:xfrm>
            <a:off x="6287400" y="6219000"/>
            <a:ext cx="15098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(dataset: Ersst_v4)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12"/>
          <p:cNvSpPr/>
          <p:nvPr/>
        </p:nvSpPr>
        <p:spPr>
          <a:xfrm>
            <a:off x="307440" y="896040"/>
            <a:ext cx="84168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Coupled model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daily North Atlantic SST                                 Climatology </a:t>
            </a: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+/- AMV pattern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Picture 2"/>
          <p:cNvPicPr/>
          <p:nvPr/>
        </p:nvPicPr>
        <p:blipFill>
          <a:blip r:embed="rId4"/>
          <a:srcRect l="36243" t="36412" r="58765" b="37367"/>
          <a:stretch/>
        </p:blipFill>
        <p:spPr>
          <a:xfrm rot="5400000">
            <a:off x="4794840" y="320400"/>
            <a:ext cx="532080" cy="1574280"/>
          </a:xfrm>
          <a:prstGeom prst="rect">
            <a:avLst/>
          </a:prstGeom>
          <a:ln w="9360">
            <a:noFill/>
          </a:ln>
        </p:spPr>
      </p:pic>
      <p:sp>
        <p:nvSpPr>
          <p:cNvPr id="148" name="CustomShape 13"/>
          <p:cNvSpPr/>
          <p:nvPr/>
        </p:nvSpPr>
        <p:spPr>
          <a:xfrm>
            <a:off x="4416480" y="1109160"/>
            <a:ext cx="935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14"/>
          <p:cNvSpPr/>
          <p:nvPr/>
        </p:nvSpPr>
        <p:spPr>
          <a:xfrm>
            <a:off x="997560" y="2702520"/>
            <a:ext cx="6972840" cy="1268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Restoring coefficient of 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ɣ = -40W/m</a:t>
            </a:r>
            <a:r>
              <a:rPr lang="en-GB" sz="1800" b="1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/K 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over North Atlantic (Eq-70</a:t>
            </a:r>
            <a:r>
              <a:rPr lang="en-GB" sz="18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N)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Free ocean-ice-land-atmosphere interactions outside of North 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Atlantic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 members, 10 years of simulation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15"/>
          <p:cNvSpPr/>
          <p:nvPr/>
        </p:nvSpPr>
        <p:spPr>
          <a:xfrm>
            <a:off x="2887920" y="2092320"/>
            <a:ext cx="3424680" cy="370440"/>
          </a:xfrm>
          <a:prstGeom prst="rect">
            <a:avLst/>
          </a:prstGeom>
          <a:blipFill>
            <a:blip r:embed="rId5"/>
            <a:stretch>
              <a:fillRect b="-7906"/>
            </a:stretch>
          </a:blip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16"/>
          <p:cNvSpPr/>
          <p:nvPr/>
        </p:nvSpPr>
        <p:spPr>
          <a:xfrm>
            <a:off x="653400" y="1577520"/>
            <a:ext cx="6109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Restoring (like a spring) of SST through non-solar surface fluxes :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7240" y="246027"/>
            <a:ext cx="8925125" cy="854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738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Idealised AMV experiments, DCPP 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0"/>
          <p:cNvPicPr>
            <a:picLocks noChangeAspect="1"/>
          </p:cNvPicPr>
          <p:nvPr/>
        </p:nvPicPr>
        <p:blipFill rotWithShape="1">
          <a:blip r:embed="rId2"/>
          <a:srcRect t="9574" r="64982" b="1907"/>
          <a:stretch/>
        </p:blipFill>
        <p:spPr>
          <a:xfrm>
            <a:off x="3380556" y="1196074"/>
            <a:ext cx="2239909" cy="566086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1452657" y="813465"/>
            <a:ext cx="6222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Impact of AMV on number of </a:t>
            </a:r>
            <a:r>
              <a:rPr lang="en-GB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heat 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wave days in June-July-August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2588282" y="2057280"/>
            <a:ext cx="561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2468762" y="3230880"/>
            <a:ext cx="905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1x AMV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2484242" y="4343280"/>
            <a:ext cx="905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2x AMV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6"/>
          <p:cNvSpPr/>
          <p:nvPr/>
        </p:nvSpPr>
        <p:spPr>
          <a:xfrm>
            <a:off x="2484242" y="5471160"/>
            <a:ext cx="905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3x AMV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7240" y="246027"/>
            <a:ext cx="8925125" cy="854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738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Idealised AMV experiments, DCPP C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243840" y="86112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b="1" u="sng" strike="noStrike" spc="-1" dirty="0" smtClean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SPEI6</a:t>
            </a:r>
            <a:endParaRPr lang="en-US" sz="1800" b="0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464760" y="1215000"/>
            <a:ext cx="8229240" cy="483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</p:txBody>
      </p:sp>
      <p:sp>
        <p:nvSpPr>
          <p:cNvPr id="7" name="CustomShape 3"/>
          <p:cNvSpPr/>
          <p:nvPr/>
        </p:nvSpPr>
        <p:spPr>
          <a:xfrm rot="16200000">
            <a:off x="1681200" y="3519360"/>
            <a:ext cx="111240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500" b="1" strike="noStrike" spc="-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Aug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3265560" y="1407960"/>
            <a:ext cx="67752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500" b="1" strike="noStrike" spc="-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4578480" y="1407960"/>
            <a:ext cx="145368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500" b="1" strike="noStrike" spc="-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INIT - NoINIT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Google Shape;123;p13"/>
          <p:cNvPicPr/>
          <p:nvPr/>
        </p:nvPicPr>
        <p:blipFill>
          <a:blip r:embed="rId2"/>
          <a:stretch/>
        </p:blipFill>
        <p:spPr>
          <a:xfrm>
            <a:off x="6947280" y="2839320"/>
            <a:ext cx="2010600" cy="1620360"/>
          </a:xfrm>
          <a:prstGeom prst="rect">
            <a:avLst/>
          </a:prstGeom>
          <a:ln>
            <a:noFill/>
          </a:ln>
        </p:spPr>
      </p:pic>
      <p:sp>
        <p:nvSpPr>
          <p:cNvPr id="11" name="CustomShape 6"/>
          <p:cNvSpPr/>
          <p:nvPr/>
        </p:nvSpPr>
        <p:spPr>
          <a:xfrm>
            <a:off x="5753546" y="861120"/>
            <a:ext cx="3388679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500" b="1" strike="noStrike" spc="-1" dirty="0" smtClean="0">
                <a:uFill>
                  <a:solidFill>
                    <a:srgbClr val="FFFFFF"/>
                  </a:solidFill>
                </a:uFill>
              </a:rPr>
              <a:t>INIT:</a:t>
            </a:r>
            <a:r>
              <a:rPr lang="en-GB" sz="1500" b="0" strike="noStrike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z="1500" b="0" strike="noStrike" spc="-1" dirty="0">
                <a:uFill>
                  <a:solidFill>
                    <a:srgbClr val="FFFFFF"/>
                  </a:solidFill>
                </a:uFill>
              </a:rPr>
              <a:t>Initialized decadal prediction</a:t>
            </a:r>
            <a:endParaRPr lang="en-GB" sz="18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GB" sz="1500" b="1" strike="noStrike" spc="-1" dirty="0" err="1" smtClean="0">
                <a:uFill>
                  <a:solidFill>
                    <a:srgbClr val="FFFFFF"/>
                  </a:solidFill>
                </a:uFill>
              </a:rPr>
              <a:t>NoINIT</a:t>
            </a:r>
            <a:r>
              <a:rPr lang="en-GB" sz="1500" b="1" strike="noStrike" spc="-1" dirty="0" smtClean="0"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n-GB" sz="1500" b="0" strike="noStrike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z="1500" b="0" strike="noStrike" spc="-1" dirty="0">
                <a:uFill>
                  <a:solidFill>
                    <a:srgbClr val="FFFFFF"/>
                  </a:solidFill>
                </a:uFill>
              </a:rPr>
              <a:t>Non initialized climate projection</a:t>
            </a:r>
            <a:endParaRPr lang="en-GB" sz="1800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2" name="Picture 4"/>
          <p:cNvPicPr/>
          <p:nvPr/>
        </p:nvPicPr>
        <p:blipFill>
          <a:blip r:embed="rId3"/>
          <a:srcRect t="82795"/>
          <a:stretch/>
        </p:blipFill>
        <p:spPr>
          <a:xfrm>
            <a:off x="1962360" y="5735520"/>
            <a:ext cx="4637520" cy="665640"/>
          </a:xfrm>
          <a:prstGeom prst="rect">
            <a:avLst/>
          </a:prstGeom>
          <a:ln>
            <a:noFill/>
          </a:ln>
        </p:spPr>
      </p:pic>
      <p:sp>
        <p:nvSpPr>
          <p:cNvPr id="13" name="CustomShape 7"/>
          <p:cNvSpPr/>
          <p:nvPr/>
        </p:nvSpPr>
        <p:spPr>
          <a:xfrm>
            <a:off x="3184920" y="6377040"/>
            <a:ext cx="22806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Correlation coefficient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" name="Picture 9"/>
          <p:cNvPicPr/>
          <p:nvPr/>
        </p:nvPicPr>
        <p:blipFill>
          <a:blip r:embed="rId4"/>
          <a:srcRect t="24184"/>
          <a:stretch/>
        </p:blipFill>
        <p:spPr>
          <a:xfrm>
            <a:off x="2517120" y="1690920"/>
            <a:ext cx="1710360" cy="4149720"/>
          </a:xfrm>
          <a:prstGeom prst="rect">
            <a:avLst/>
          </a:prstGeom>
          <a:ln>
            <a:noFill/>
          </a:ln>
        </p:spPr>
      </p:pic>
      <p:sp>
        <p:nvSpPr>
          <p:cNvPr id="15" name="CustomShape 8"/>
          <p:cNvSpPr/>
          <p:nvPr/>
        </p:nvSpPr>
        <p:spPr>
          <a:xfrm rot="16200000">
            <a:off x="1681200" y="2243880"/>
            <a:ext cx="111240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500" b="1" strike="noStrike" spc="-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Jul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9"/>
          <p:cNvSpPr/>
          <p:nvPr/>
        </p:nvSpPr>
        <p:spPr>
          <a:xfrm rot="16200000">
            <a:off x="1681200" y="4857480"/>
            <a:ext cx="111240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500" b="1" strike="noStrike" spc="-1" dirty="0" smtClean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" name="Picture 10"/>
          <p:cNvPicPr/>
          <p:nvPr/>
        </p:nvPicPr>
        <p:blipFill>
          <a:blip r:embed="rId5"/>
          <a:srcRect t="24406"/>
          <a:stretch/>
        </p:blipFill>
        <p:spPr>
          <a:xfrm>
            <a:off x="4352040" y="1680840"/>
            <a:ext cx="1719720" cy="4159800"/>
          </a:xfrm>
          <a:prstGeom prst="rect">
            <a:avLst/>
          </a:prstGeom>
          <a:ln>
            <a:noFill/>
          </a:ln>
        </p:spPr>
      </p:pic>
      <p:sp>
        <p:nvSpPr>
          <p:cNvPr id="18" name="CustomShape 10"/>
          <p:cNvSpPr/>
          <p:nvPr/>
        </p:nvSpPr>
        <p:spPr>
          <a:xfrm>
            <a:off x="0" y="1692000"/>
            <a:ext cx="2067660" cy="31310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Multi-model </a:t>
            </a:r>
            <a:r>
              <a:rPr lang="en-GB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correlation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between the </a:t>
            </a:r>
            <a:r>
              <a:rPr lang="en-GB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predicted ensemble mean and reference (from GHCN and GPCC) </a:t>
            </a:r>
            <a:r>
              <a:rPr lang="en-GB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SPEI6 </a:t>
            </a: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index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the </a:t>
            </a:r>
            <a:r>
              <a:rPr lang="en-GB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boreal summer (July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September) averaged over </a:t>
            </a:r>
            <a:r>
              <a:rPr lang="en-GB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forecast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years </a:t>
            </a:r>
            <a:r>
              <a:rPr lang="en-GB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r>
              <a:rPr lang="en-GB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17240" y="246027"/>
            <a:ext cx="8925125" cy="854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738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Applications: agriculture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18639" y="1011207"/>
            <a:ext cx="5559779" cy="52202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Six-month mean temperature index (T6)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464760" y="1215000"/>
            <a:ext cx="8229240" cy="483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</p:txBody>
      </p:sp>
      <p:sp>
        <p:nvSpPr>
          <p:cNvPr id="5" name="CustomShape 3"/>
          <p:cNvSpPr/>
          <p:nvPr/>
        </p:nvSpPr>
        <p:spPr>
          <a:xfrm rot="16200000">
            <a:off x="1544040" y="3519360"/>
            <a:ext cx="111240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500" b="1" strike="noStrike" spc="-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Aug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3128400" y="1407960"/>
            <a:ext cx="67752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500" b="1" strike="noStrike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INIT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4441320" y="1407960"/>
            <a:ext cx="145368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500" b="1" strike="noStrike" spc="-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INIT - NoINIT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4"/>
          <p:cNvPicPr/>
          <p:nvPr/>
        </p:nvPicPr>
        <p:blipFill>
          <a:blip r:embed="rId2"/>
          <a:srcRect t="82795"/>
          <a:stretch/>
        </p:blipFill>
        <p:spPr>
          <a:xfrm>
            <a:off x="1825200" y="5735520"/>
            <a:ext cx="4637520" cy="665640"/>
          </a:xfrm>
          <a:prstGeom prst="rect">
            <a:avLst/>
          </a:prstGeom>
          <a:ln>
            <a:noFill/>
          </a:ln>
        </p:spPr>
      </p:pic>
      <p:sp>
        <p:nvSpPr>
          <p:cNvPr id="9" name="CustomShape 7"/>
          <p:cNvSpPr/>
          <p:nvPr/>
        </p:nvSpPr>
        <p:spPr>
          <a:xfrm>
            <a:off x="3047760" y="6377040"/>
            <a:ext cx="22806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Correlation coefficient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8"/>
          <p:cNvSpPr/>
          <p:nvPr/>
        </p:nvSpPr>
        <p:spPr>
          <a:xfrm rot="16200000">
            <a:off x="1544040" y="2243880"/>
            <a:ext cx="111240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500" b="1" strike="noStrike" spc="-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Jul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9"/>
          <p:cNvSpPr/>
          <p:nvPr/>
        </p:nvSpPr>
        <p:spPr>
          <a:xfrm rot="16200000">
            <a:off x="1544040" y="4857480"/>
            <a:ext cx="111240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500" b="1" strike="noStrike" spc="-1" dirty="0" smtClean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" name="Picture 9"/>
          <p:cNvPicPr/>
          <p:nvPr/>
        </p:nvPicPr>
        <p:blipFill>
          <a:blip r:embed="rId3"/>
          <a:srcRect t="24614"/>
          <a:stretch/>
        </p:blipFill>
        <p:spPr>
          <a:xfrm>
            <a:off x="2501640" y="1731240"/>
            <a:ext cx="1702800" cy="4108320"/>
          </a:xfrm>
          <a:prstGeom prst="rect">
            <a:avLst/>
          </a:prstGeom>
          <a:ln>
            <a:noFill/>
          </a:ln>
        </p:spPr>
      </p:pic>
      <p:pic>
        <p:nvPicPr>
          <p:cNvPr id="15" name="Picture 10"/>
          <p:cNvPicPr/>
          <p:nvPr/>
        </p:nvPicPr>
        <p:blipFill>
          <a:blip r:embed="rId4"/>
          <a:srcRect t="24203"/>
          <a:stretch/>
        </p:blipFill>
        <p:spPr>
          <a:xfrm>
            <a:off x="4283280" y="1723680"/>
            <a:ext cx="1696680" cy="4115880"/>
          </a:xfrm>
          <a:prstGeom prst="rect">
            <a:avLst/>
          </a:prstGeom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77400" y="1407960"/>
            <a:ext cx="1968480" cy="4452840"/>
            <a:chOff x="6377400" y="1407960"/>
            <a:chExt cx="1968480" cy="4452840"/>
          </a:xfrm>
        </p:grpSpPr>
        <p:sp>
          <p:nvSpPr>
            <p:cNvPr id="13" name="CustomShape 11"/>
            <p:cNvSpPr/>
            <p:nvPr/>
          </p:nvSpPr>
          <p:spPr>
            <a:xfrm>
              <a:off x="6377400" y="1407960"/>
              <a:ext cx="1968480" cy="318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GB" sz="1500" b="1" strike="noStrike" spc="-1" dirty="0">
                  <a:solidFill>
                    <a:srgbClr val="124484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Residual Correlation</a:t>
              </a:r>
              <a:endPara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16" name="Picture 12"/>
            <p:cNvPicPr/>
            <p:nvPr/>
          </p:nvPicPr>
          <p:blipFill>
            <a:blip r:embed="rId5"/>
            <a:srcRect t="24406"/>
            <a:stretch/>
          </p:blipFill>
          <p:spPr>
            <a:xfrm>
              <a:off x="6510600" y="1744920"/>
              <a:ext cx="1701360" cy="4115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117240" y="246027"/>
            <a:ext cx="8925125" cy="854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738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Applications: agriculture</a:t>
            </a:r>
            <a:endParaRPr lang="en-GB" dirty="0"/>
          </a:p>
        </p:txBody>
      </p:sp>
      <p:sp>
        <p:nvSpPr>
          <p:cNvPr id="21" name="CustomShape 10"/>
          <p:cNvSpPr/>
          <p:nvPr/>
        </p:nvSpPr>
        <p:spPr>
          <a:xfrm>
            <a:off x="0" y="1692000"/>
            <a:ext cx="2067660" cy="31310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Multi-model </a:t>
            </a:r>
            <a:r>
              <a:rPr lang="en-GB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correlation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between the </a:t>
            </a:r>
            <a:r>
              <a:rPr lang="en-GB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predicted ensemble mean and reference (from GHCN) </a:t>
            </a:r>
            <a:r>
              <a:rPr lang="en-GB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T6 index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the </a:t>
            </a:r>
            <a:r>
              <a:rPr lang="en-GB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boreal summer (July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September) averaged over </a:t>
            </a:r>
            <a:r>
              <a:rPr lang="en-GB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forecast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years </a:t>
            </a:r>
            <a:r>
              <a:rPr lang="en-GB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r>
              <a:rPr lang="en-GB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CustomShape 6"/>
          <p:cNvSpPr/>
          <p:nvPr/>
        </p:nvSpPr>
        <p:spPr>
          <a:xfrm>
            <a:off x="5753546" y="861120"/>
            <a:ext cx="3388679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500" b="1" strike="noStrike" spc="-1" dirty="0" smtClean="0">
                <a:uFill>
                  <a:solidFill>
                    <a:srgbClr val="FFFFFF"/>
                  </a:solidFill>
                </a:uFill>
              </a:rPr>
              <a:t>INIT:</a:t>
            </a:r>
            <a:r>
              <a:rPr lang="en-GB" sz="1500" b="0" strike="noStrike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z="1500" b="0" strike="noStrike" spc="-1" dirty="0">
                <a:uFill>
                  <a:solidFill>
                    <a:srgbClr val="FFFFFF"/>
                  </a:solidFill>
                </a:uFill>
              </a:rPr>
              <a:t>Initialized decadal prediction</a:t>
            </a:r>
            <a:endParaRPr lang="en-GB" sz="18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GB" sz="1500" b="1" strike="noStrike" spc="-1" dirty="0" err="1" smtClean="0">
                <a:uFill>
                  <a:solidFill>
                    <a:srgbClr val="FFFFFF"/>
                  </a:solidFill>
                </a:uFill>
              </a:rPr>
              <a:t>NoINIT</a:t>
            </a:r>
            <a:r>
              <a:rPr lang="en-GB" sz="1500" b="1" strike="noStrike" spc="-1" dirty="0" smtClean="0"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n-GB" sz="1500" b="0" strike="noStrike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z="1500" b="0" strike="noStrike" spc="-1" dirty="0">
                <a:uFill>
                  <a:solidFill>
                    <a:srgbClr val="FFFFFF"/>
                  </a:solidFill>
                </a:uFill>
              </a:rPr>
              <a:t>Non initialized climate projection</a:t>
            </a:r>
            <a:endParaRPr lang="en-GB" sz="1800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/>
          <p:nvPr/>
        </p:nvPicPr>
        <p:blipFill>
          <a:blip r:embed="rId2"/>
          <a:stretch/>
        </p:blipFill>
        <p:spPr>
          <a:xfrm>
            <a:off x="392040" y="1378800"/>
            <a:ext cx="8229240" cy="4748760"/>
          </a:xfrm>
          <a:prstGeom prst="rect">
            <a:avLst/>
          </a:prstGeom>
          <a:ln>
            <a:noFill/>
          </a:ln>
        </p:spPr>
      </p:pic>
      <p:sp>
        <p:nvSpPr>
          <p:cNvPr id="4" name="CustomShape 2"/>
          <p:cNvSpPr/>
          <p:nvPr/>
        </p:nvSpPr>
        <p:spPr>
          <a:xfrm>
            <a:off x="3231000" y="1101960"/>
            <a:ext cx="3702960" cy="27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RMSSS   -  average 2-5 years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5111" y="6585120"/>
            <a:ext cx="66290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Caron et al. 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(BAMS, 2018)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152280" y="5745960"/>
            <a:ext cx="181728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How often was the right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tercile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forecasted?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5"/>
          <p:cNvSpPr/>
          <p:nvPr/>
        </p:nvSpPr>
        <p:spPr>
          <a:xfrm flipV="1">
            <a:off x="392040" y="5205960"/>
            <a:ext cx="826920" cy="53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6"/>
          <p:cNvSpPr/>
          <p:nvPr/>
        </p:nvSpPr>
        <p:spPr>
          <a:xfrm>
            <a:off x="2743200" y="5872320"/>
            <a:ext cx="4190760" cy="2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7"/>
          <p:cNvSpPr/>
          <p:nvPr/>
        </p:nvSpPr>
        <p:spPr>
          <a:xfrm>
            <a:off x="7924680" y="4814280"/>
            <a:ext cx="228240" cy="31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8"/>
          <p:cNvSpPr/>
          <p:nvPr/>
        </p:nvSpPr>
        <p:spPr>
          <a:xfrm>
            <a:off x="6934320" y="3946680"/>
            <a:ext cx="159984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Indicate that the right tercile was forecasted for that 4-year period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5"/>
          <p:cNvSpPr/>
          <p:nvPr/>
        </p:nvSpPr>
        <p:spPr>
          <a:xfrm rot="4301102" flipV="1">
            <a:off x="1948707" y="1219859"/>
            <a:ext cx="600281" cy="53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4"/>
          <p:cNvSpPr/>
          <p:nvPr/>
        </p:nvSpPr>
        <p:spPr>
          <a:xfrm>
            <a:off x="1123560" y="1013940"/>
            <a:ext cx="2214000" cy="364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different techniques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7240" y="246027"/>
            <a:ext cx="8925125" cy="854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738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Applications: tropical cyclones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EUCP_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24476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1452</TotalTime>
  <Words>969</Words>
  <Application>Microsoft Office PowerPoint</Application>
  <PresentationFormat>On-screen Show (4:3)</PresentationFormat>
  <Paragraphs>132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Tema di Office</vt:lpstr>
      <vt:lpstr>Personalizza struttura</vt:lpstr>
      <vt:lpstr>PowerPoint Presentation</vt:lpstr>
      <vt:lpstr>Producing decadal hindcasts DCPP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Paco Doblas-Reyes</cp:lastModifiedBy>
  <cp:revision>79</cp:revision>
  <dcterms:created xsi:type="dcterms:W3CDTF">2017-11-14T08:52:01Z</dcterms:created>
  <dcterms:modified xsi:type="dcterms:W3CDTF">2019-02-05T07:02:32Z</dcterms:modified>
</cp:coreProperties>
</file>