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56" r:id="rId9"/>
    <p:sldId id="257" r:id="rId10"/>
    <p:sldId id="291" r:id="rId11"/>
    <p:sldId id="258" r:id="rId12"/>
    <p:sldId id="259" r:id="rId13"/>
    <p:sldId id="261" r:id="rId14"/>
    <p:sldId id="262" r:id="rId15"/>
    <p:sldId id="263" r:id="rId16"/>
    <p:sldId id="292" r:id="rId17"/>
    <p:sldId id="265" r:id="rId18"/>
    <p:sldId id="264" r:id="rId19"/>
    <p:sldId id="268" r:id="rId20"/>
    <p:sldId id="267" r:id="rId21"/>
    <p:sldId id="269" r:id="rId22"/>
    <p:sldId id="266" r:id="rId23"/>
    <p:sldId id="270" r:id="rId24"/>
    <p:sldId id="293" r:id="rId25"/>
    <p:sldId id="271" r:id="rId26"/>
    <p:sldId id="272" r:id="rId27"/>
    <p:sldId id="273" r:id="rId28"/>
    <p:sldId id="275" r:id="rId29"/>
    <p:sldId id="274" r:id="rId30"/>
    <p:sldId id="280" r:id="rId31"/>
    <p:sldId id="276" r:id="rId32"/>
    <p:sldId id="294" r:id="rId33"/>
    <p:sldId id="277" r:id="rId34"/>
    <p:sldId id="278" r:id="rId35"/>
    <p:sldId id="279" r:id="rId36"/>
    <p:sldId id="281" r:id="rId37"/>
    <p:sldId id="295" r:id="rId38"/>
    <p:sldId id="282" r:id="rId39"/>
    <p:sldId id="260" r:id="rId40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8E8E8E"/>
    <a:srgbClr val="525252"/>
    <a:srgbClr val="008000"/>
    <a:srgbClr val="FF8000"/>
    <a:srgbClr val="8000FF"/>
    <a:srgbClr val="000080"/>
    <a:srgbClr val="EA6400"/>
    <a:srgbClr val="06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9872" autoAdjust="0"/>
  </p:normalViewPr>
  <p:slideViewPr>
    <p:cSldViewPr>
      <p:cViewPr varScale="1">
        <p:scale>
          <a:sx n="87" d="100"/>
          <a:sy n="87" d="100"/>
        </p:scale>
        <p:origin x="1550" y="67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kf.nersc.n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685800" y="2581076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4400" b="1" dirty="0" smtClean="0">
                <a:solidFill>
                  <a:srgbClr val="FFFFFF"/>
                </a:solidFill>
              </a:rPr>
              <a:t>EC-Earth3.2 at </a:t>
            </a:r>
            <a:r>
              <a:rPr lang="es-ES" altLang="en-US" sz="4400" b="1" dirty="0" err="1" smtClean="0">
                <a:solidFill>
                  <a:srgbClr val="FFFFFF"/>
                </a:solidFill>
              </a:rPr>
              <a:t>the</a:t>
            </a:r>
            <a:r>
              <a:rPr lang="es-ES" altLang="en-US" sz="4400" b="1" dirty="0" smtClean="0">
                <a:solidFill>
                  <a:srgbClr val="FFFFFF"/>
                </a:solidFill>
              </a:rPr>
              <a:t> BSC-ES</a:t>
            </a:r>
          </a:p>
        </p:txBody>
      </p:sp>
      <p:sp>
        <p:nvSpPr>
          <p:cNvPr id="10244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245" name="TextShape 4"/>
          <p:cNvSpPr txBox="1">
            <a:spLocks noChangeArrowheads="1"/>
          </p:cNvSpPr>
          <p:nvPr/>
        </p:nvSpPr>
        <p:spPr bwMode="auto">
          <a:xfrm>
            <a:off x="1350963" y="4158034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dirty="0" smtClean="0">
                <a:solidFill>
                  <a:srgbClr val="FFFFFF"/>
                </a:solidFill>
                <a:latin typeface="+mj-lt"/>
              </a:rPr>
              <a:t>François </a:t>
            </a:r>
            <a:r>
              <a:rPr lang="es-ES" altLang="en-US" dirty="0" err="1" smtClean="0">
                <a:solidFill>
                  <a:srgbClr val="FFFFFF"/>
                </a:solidFill>
                <a:latin typeface="+mj-lt"/>
              </a:rPr>
              <a:t>Massonnet</a:t>
            </a:r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and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the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Climate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Prediction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Group</a:t>
            </a:r>
            <a:endParaRPr lang="es-ES" altLang="en-US" sz="1400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r>
              <a:rPr lang="es-ES" altLang="en-US" dirty="0">
                <a:solidFill>
                  <a:srgbClr val="FFFFFF"/>
                </a:solidFill>
              </a:rPr>
              <a:t>R. Bilbao, O. </a:t>
            </a:r>
            <a:r>
              <a:rPr lang="es-ES" altLang="en-US" dirty="0" err="1">
                <a:solidFill>
                  <a:srgbClr val="FFFFFF"/>
                </a:solidFill>
              </a:rPr>
              <a:t>Bellprat</a:t>
            </a:r>
            <a:r>
              <a:rPr lang="es-ES" altLang="en-US" dirty="0">
                <a:solidFill>
                  <a:srgbClr val="FFFFFF"/>
                </a:solidFill>
              </a:rPr>
              <a:t> L. </a:t>
            </a:r>
            <a:r>
              <a:rPr lang="es-ES" altLang="en-US" dirty="0" err="1">
                <a:solidFill>
                  <a:srgbClr val="FFFFFF"/>
                </a:solidFill>
              </a:rPr>
              <a:t>Brodeau</a:t>
            </a:r>
            <a:r>
              <a:rPr lang="es-ES" altLang="en-US" dirty="0">
                <a:solidFill>
                  <a:srgbClr val="FFFFFF"/>
                </a:solidFill>
              </a:rPr>
              <a:t>, R. Cruz-García, F. Doblas-Reyes, E. </a:t>
            </a:r>
            <a:r>
              <a:rPr lang="es-ES" altLang="en-US" dirty="0" err="1">
                <a:solidFill>
                  <a:srgbClr val="FFFFFF"/>
                </a:solidFill>
              </a:rPr>
              <a:t>Exarchou</a:t>
            </a:r>
            <a:r>
              <a:rPr lang="es-ES" altLang="en-US" dirty="0">
                <a:solidFill>
                  <a:srgbClr val="FFFFFF"/>
                </a:solidFill>
              </a:rPr>
              <a:t>, N. </a:t>
            </a:r>
            <a:r>
              <a:rPr lang="es-ES" altLang="en-US" dirty="0" err="1">
                <a:solidFill>
                  <a:srgbClr val="FFFFFF"/>
                </a:solidFill>
              </a:rPr>
              <a:t>Fučkar</a:t>
            </a:r>
            <a:r>
              <a:rPr lang="es-ES" altLang="en-US" dirty="0">
                <a:solidFill>
                  <a:srgbClr val="FFFFFF"/>
                </a:solidFill>
              </a:rPr>
              <a:t>, J. García-Serrano, V. </a:t>
            </a:r>
            <a:r>
              <a:rPr lang="es-ES" altLang="en-US" dirty="0" err="1">
                <a:solidFill>
                  <a:srgbClr val="FFFFFF"/>
                </a:solidFill>
              </a:rPr>
              <a:t>Guemas</a:t>
            </a:r>
            <a:r>
              <a:rPr lang="es-ES" altLang="en-US" dirty="0">
                <a:solidFill>
                  <a:srgbClr val="FFFFFF"/>
                </a:solidFill>
              </a:rPr>
              <a:t>, M. </a:t>
            </a:r>
            <a:r>
              <a:rPr lang="es-ES" altLang="en-US" dirty="0" err="1">
                <a:solidFill>
                  <a:srgbClr val="FFFFFF"/>
                </a:solidFill>
              </a:rPr>
              <a:t>Ménégoz</a:t>
            </a:r>
            <a:r>
              <a:rPr lang="es-ES" altLang="en-US" dirty="0">
                <a:solidFill>
                  <a:srgbClr val="FFFFFF"/>
                </a:solidFill>
              </a:rPr>
              <a:t>, C. </a:t>
            </a:r>
            <a:r>
              <a:rPr lang="es-ES" altLang="en-US" dirty="0" err="1">
                <a:solidFill>
                  <a:srgbClr val="FFFFFF"/>
                </a:solidFill>
              </a:rPr>
              <a:t>Prodhomme</a:t>
            </a:r>
            <a:r>
              <a:rPr lang="es-ES" altLang="en-US" dirty="0">
                <a:solidFill>
                  <a:srgbClr val="FFFFFF"/>
                </a:solidFill>
              </a:rPr>
              <a:t>, V. Sicardi, E. </a:t>
            </a:r>
            <a:r>
              <a:rPr lang="es-ES" altLang="en-US" dirty="0" err="1">
                <a:solidFill>
                  <a:srgbClr val="FFFFFF"/>
                </a:solidFill>
              </a:rPr>
              <a:t>Tourigny</a:t>
            </a:r>
            <a:endParaRPr lang="es-ES" altLang="en-US" dirty="0">
              <a:solidFill>
                <a:srgbClr val="FFFFFF"/>
              </a:solidFill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DMI, 26-27 October 2016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2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ensemble </a:t>
            </a:r>
            <a:r>
              <a:rPr lang="fr-BE" dirty="0" err="1" smtClean="0"/>
              <a:t>Kalman</a:t>
            </a:r>
            <a:r>
              <a:rPr lang="fr-BE" dirty="0" smtClean="0"/>
              <a:t> </a:t>
            </a:r>
            <a:r>
              <a:rPr lang="fr-BE" dirty="0" err="1" smtClean="0"/>
              <a:t>Filter</a:t>
            </a:r>
            <a:r>
              <a:rPr lang="fr-BE" dirty="0" smtClean="0"/>
              <a:t> (</a:t>
            </a:r>
            <a:r>
              <a:rPr lang="fr-BE" dirty="0" err="1" smtClean="0"/>
              <a:t>EnKF</a:t>
            </a:r>
            <a:r>
              <a:rPr lang="fr-BE" dirty="0" smtClean="0"/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scientific</a:t>
            </a:r>
            <a:r>
              <a:rPr lang="fr-BE" dirty="0" smtClean="0"/>
              <a:t> </a:t>
            </a:r>
            <a:r>
              <a:rPr lang="fr-BE" dirty="0" err="1" smtClean="0"/>
              <a:t>purpose</a:t>
            </a:r>
            <a:r>
              <a:rPr lang="fr-BE" dirty="0" smtClean="0"/>
              <a:t> of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possible applications of the </a:t>
            </a:r>
            <a:r>
              <a:rPr lang="fr-BE" dirty="0" err="1" smtClean="0"/>
              <a:t>EnKF</a:t>
            </a:r>
            <a:r>
              <a:rPr lang="fr-BE" dirty="0" smtClean="0"/>
              <a:t> in </a:t>
            </a:r>
            <a:r>
              <a:rPr lang="fr-BE" dirty="0" err="1" smtClean="0"/>
              <a:t>climate</a:t>
            </a:r>
            <a:r>
              <a:rPr lang="fr-BE" dirty="0" smtClean="0"/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advantages</a:t>
            </a:r>
            <a:r>
              <a:rPr lang="fr-BE" dirty="0" smtClean="0"/>
              <a:t> and </a:t>
            </a:r>
            <a:r>
              <a:rPr lang="fr-BE" dirty="0" err="1" smtClean="0"/>
              <a:t>downsides</a:t>
            </a:r>
            <a:r>
              <a:rPr lang="fr-BE" dirty="0" smtClean="0"/>
              <a:t> </a:t>
            </a:r>
            <a:r>
              <a:rPr lang="fr-BE" dirty="0" err="1" smtClean="0"/>
              <a:t>wrt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methods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happens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ocean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when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sea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assimilated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73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b="1" dirty="0" err="1" smtClean="0"/>
              <a:t>What</a:t>
            </a:r>
            <a:r>
              <a:rPr lang="fr-BE" b="1" dirty="0" smtClean="0"/>
              <a:t> </a:t>
            </a:r>
            <a:r>
              <a:rPr lang="fr-BE" b="1" dirty="0" err="1" smtClean="0"/>
              <a:t>is</a:t>
            </a:r>
            <a:r>
              <a:rPr lang="fr-BE" b="1" dirty="0" smtClean="0"/>
              <a:t> the </a:t>
            </a:r>
            <a:r>
              <a:rPr lang="fr-BE" b="1" dirty="0" err="1" smtClean="0"/>
              <a:t>scientific</a:t>
            </a:r>
            <a:r>
              <a:rPr lang="fr-BE" b="1" dirty="0" smtClean="0"/>
              <a:t> </a:t>
            </a:r>
            <a:r>
              <a:rPr lang="fr-BE" b="1" dirty="0" err="1" smtClean="0"/>
              <a:t>purpose</a:t>
            </a:r>
            <a:r>
              <a:rPr lang="fr-BE" b="1" dirty="0" smtClean="0"/>
              <a:t> of an </a:t>
            </a:r>
            <a:r>
              <a:rPr lang="fr-BE" b="1" dirty="0" err="1" smtClean="0"/>
              <a:t>EnKF</a:t>
            </a:r>
            <a:r>
              <a:rPr lang="fr-BE" b="1" dirty="0" smtClean="0"/>
              <a:t>?</a:t>
            </a:r>
          </a:p>
          <a:p>
            <a:pPr marL="457200" indent="-457200">
              <a:buAutoNum type="arabicPeriod"/>
            </a:pPr>
            <a:endParaRPr lang="fr-BE" dirty="0"/>
          </a:p>
          <a:p>
            <a:pPr marL="0" indent="0" algn="just">
              <a:buNone/>
            </a:pPr>
            <a:r>
              <a:rPr lang="fr-BE" dirty="0" smtClean="0"/>
              <a:t>A </a:t>
            </a:r>
            <a:r>
              <a:rPr lang="fr-BE" dirty="0" err="1" smtClean="0"/>
              <a:t>Kalman</a:t>
            </a:r>
            <a:r>
              <a:rPr lang="fr-BE" dirty="0" smtClean="0"/>
              <a:t> </a:t>
            </a:r>
            <a:r>
              <a:rPr lang="fr-BE" dirty="0" err="1" smtClean="0"/>
              <a:t>Filter</a:t>
            </a:r>
            <a:r>
              <a:rPr lang="fr-BE" dirty="0" smtClean="0"/>
              <a:t> (KF)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u="sng" dirty="0" err="1" smtClean="0">
                <a:solidFill>
                  <a:srgbClr val="36C495"/>
                </a:solidFill>
              </a:rPr>
              <a:t>multivariate</a:t>
            </a:r>
            <a:r>
              <a:rPr lang="fr-BE" dirty="0" smtClean="0"/>
              <a:t> </a:t>
            </a:r>
            <a:r>
              <a:rPr lang="fr-BE" u="sng" dirty="0" err="1" smtClean="0">
                <a:solidFill>
                  <a:srgbClr val="7030A0"/>
                </a:solidFill>
              </a:rPr>
              <a:t>statistica</a:t>
            </a:r>
            <a:r>
              <a:rPr lang="fr-BE" dirty="0" err="1" smtClean="0">
                <a:solidFill>
                  <a:srgbClr val="7030A0"/>
                </a:solidFill>
              </a:rPr>
              <a:t>l</a:t>
            </a:r>
            <a:r>
              <a:rPr lang="fr-BE" dirty="0" smtClean="0"/>
              <a:t> </a:t>
            </a:r>
            <a:r>
              <a:rPr lang="fr-BE" dirty="0" err="1" smtClean="0"/>
              <a:t>problem</a:t>
            </a:r>
            <a:r>
              <a:rPr lang="fr-BE" dirty="0" smtClean="0"/>
              <a:t> of </a:t>
            </a:r>
            <a:r>
              <a:rPr lang="fr-BE" u="sng" dirty="0" smtClean="0">
                <a:solidFill>
                  <a:srgbClr val="00B0F0"/>
                </a:solidFill>
              </a:rPr>
              <a:t>state estimation</a:t>
            </a:r>
            <a:r>
              <a:rPr lang="fr-BE" dirty="0" smtClean="0"/>
              <a:t> by </a:t>
            </a:r>
            <a:r>
              <a:rPr lang="fr-BE" u="sng" dirty="0" err="1" smtClean="0">
                <a:solidFill>
                  <a:srgbClr val="FF0000"/>
                </a:solidFill>
              </a:rPr>
              <a:t>maximizing</a:t>
            </a:r>
            <a:r>
              <a:rPr lang="fr-BE" dirty="0" smtClean="0"/>
              <a:t> the </a:t>
            </a:r>
            <a:r>
              <a:rPr lang="fr-BE" dirty="0" err="1" smtClean="0"/>
              <a:t>posterior</a:t>
            </a:r>
            <a:r>
              <a:rPr lang="fr-BE" dirty="0" smtClean="0"/>
              <a:t> state distribution, </a:t>
            </a:r>
            <a:r>
              <a:rPr lang="fr-BE" dirty="0" err="1" smtClean="0"/>
              <a:t>given</a:t>
            </a:r>
            <a:r>
              <a:rPr lang="fr-BE" dirty="0" smtClean="0"/>
              <a:t> </a:t>
            </a:r>
            <a:r>
              <a:rPr lang="fr-BE" u="sng" dirty="0" smtClean="0">
                <a:solidFill>
                  <a:srgbClr val="000000"/>
                </a:solidFill>
              </a:rPr>
              <a:t>observations</a:t>
            </a:r>
            <a:r>
              <a:rPr lang="fr-BE" dirty="0" smtClean="0"/>
              <a:t>, </a:t>
            </a:r>
            <a:r>
              <a:rPr lang="fr-BE" u="sng" dirty="0" err="1" smtClean="0">
                <a:solidFill>
                  <a:srgbClr val="068A8A"/>
                </a:solidFill>
              </a:rPr>
              <a:t>assuming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-free </a:t>
            </a:r>
            <a:r>
              <a:rPr lang="fr-BE" dirty="0" err="1" smtClean="0"/>
              <a:t>models</a:t>
            </a:r>
            <a:r>
              <a:rPr lang="fr-BE" dirty="0" smtClean="0"/>
              <a:t> and observations and </a:t>
            </a:r>
            <a:r>
              <a:rPr lang="fr-BE" dirty="0" err="1" smtClean="0"/>
              <a:t>gaussian</a:t>
            </a:r>
            <a:r>
              <a:rPr lang="fr-BE" dirty="0" smtClean="0"/>
              <a:t> distribution of </a:t>
            </a:r>
            <a:r>
              <a:rPr lang="fr-BE" dirty="0" err="1" smtClean="0"/>
              <a:t>errors</a:t>
            </a:r>
            <a:r>
              <a:rPr lang="fr-BE" dirty="0" smtClean="0"/>
              <a:t>.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19872" y="394201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err="1" smtClean="0">
                <a:solidFill>
                  <a:srgbClr val="000000"/>
                </a:solidFill>
              </a:rPr>
              <a:t>Every</a:t>
            </a:r>
            <a:r>
              <a:rPr lang="fr-BE" sz="2400" i="1" dirty="0" smtClean="0">
                <a:solidFill>
                  <a:srgbClr val="000000"/>
                </a:solidFill>
              </a:rPr>
              <a:t> </a:t>
            </a:r>
            <a:r>
              <a:rPr lang="fr-BE" sz="2400" i="1" dirty="0" err="1" smtClean="0">
                <a:solidFill>
                  <a:srgbClr val="000000"/>
                </a:solidFill>
              </a:rPr>
              <a:t>word</a:t>
            </a:r>
            <a:r>
              <a:rPr lang="fr-BE" sz="2400" i="1" dirty="0" smtClean="0">
                <a:solidFill>
                  <a:srgbClr val="000000"/>
                </a:solidFill>
              </a:rPr>
              <a:t> </a:t>
            </a:r>
            <a:r>
              <a:rPr lang="fr-BE" sz="2400" i="1" dirty="0" err="1" smtClean="0">
                <a:solidFill>
                  <a:srgbClr val="000000"/>
                </a:solidFill>
              </a:rPr>
              <a:t>is</a:t>
            </a:r>
            <a:r>
              <a:rPr lang="fr-BE" sz="2400" i="1" dirty="0" smtClean="0">
                <a:solidFill>
                  <a:srgbClr val="000000"/>
                </a:solidFill>
              </a:rPr>
              <a:t> important!!!</a:t>
            </a:r>
            <a:endParaRPr lang="en-US" sz="2400" i="1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b="1" dirty="0" err="1" smtClean="0"/>
              <a:t>What</a:t>
            </a:r>
            <a:r>
              <a:rPr lang="fr-BE" b="1" dirty="0" smtClean="0"/>
              <a:t> </a:t>
            </a:r>
            <a:r>
              <a:rPr lang="fr-BE" b="1" dirty="0" err="1" smtClean="0"/>
              <a:t>is</a:t>
            </a:r>
            <a:r>
              <a:rPr lang="fr-BE" b="1" dirty="0" smtClean="0"/>
              <a:t> the </a:t>
            </a:r>
            <a:r>
              <a:rPr lang="fr-BE" b="1" dirty="0" err="1" smtClean="0"/>
              <a:t>scientific</a:t>
            </a:r>
            <a:r>
              <a:rPr lang="fr-BE" b="1" dirty="0" smtClean="0"/>
              <a:t> </a:t>
            </a:r>
            <a:r>
              <a:rPr lang="fr-BE" b="1" dirty="0" err="1" smtClean="0"/>
              <a:t>purpose</a:t>
            </a:r>
            <a:r>
              <a:rPr lang="fr-BE" b="1" dirty="0" smtClean="0"/>
              <a:t> of an </a:t>
            </a:r>
            <a:r>
              <a:rPr lang="fr-BE" b="1" dirty="0" err="1" smtClean="0"/>
              <a:t>EnKF</a:t>
            </a:r>
            <a:r>
              <a:rPr lang="fr-BE" b="1" dirty="0" smtClean="0"/>
              <a:t>?</a:t>
            </a:r>
          </a:p>
          <a:p>
            <a:pPr marL="457200" indent="-457200">
              <a:buAutoNum type="arabicPeriod"/>
            </a:pPr>
            <a:endParaRPr lang="fr-BE" dirty="0"/>
          </a:p>
          <a:p>
            <a:pPr marL="0" indent="0" algn="just">
              <a:buNone/>
            </a:pPr>
            <a:r>
              <a:rPr lang="fr-BE" dirty="0" smtClean="0"/>
              <a:t>A </a:t>
            </a:r>
            <a:r>
              <a:rPr lang="fr-BE" dirty="0" err="1" smtClean="0"/>
              <a:t>Kalman</a:t>
            </a:r>
            <a:r>
              <a:rPr lang="fr-BE" dirty="0" smtClean="0"/>
              <a:t> </a:t>
            </a:r>
            <a:r>
              <a:rPr lang="fr-BE" dirty="0" err="1" smtClean="0"/>
              <a:t>Filter</a:t>
            </a:r>
            <a:r>
              <a:rPr lang="fr-BE" dirty="0" smtClean="0"/>
              <a:t> (KF)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u="sng" dirty="0" err="1" smtClean="0">
                <a:solidFill>
                  <a:srgbClr val="36C495"/>
                </a:solidFill>
              </a:rPr>
              <a:t>multivariate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7030A0"/>
                </a:solidFill>
              </a:rPr>
              <a:t>statistical</a:t>
            </a:r>
            <a:r>
              <a:rPr lang="fr-BE" dirty="0" smtClean="0"/>
              <a:t> </a:t>
            </a:r>
            <a:r>
              <a:rPr lang="fr-BE" dirty="0" err="1" smtClean="0"/>
              <a:t>problem</a:t>
            </a:r>
            <a:r>
              <a:rPr lang="fr-BE" dirty="0" smtClean="0"/>
              <a:t> of </a:t>
            </a:r>
            <a:r>
              <a:rPr lang="fr-BE" u="sng" dirty="0" smtClean="0">
                <a:solidFill>
                  <a:srgbClr val="00B0F0"/>
                </a:solidFill>
              </a:rPr>
              <a:t>state estimation</a:t>
            </a:r>
            <a:r>
              <a:rPr lang="fr-BE" dirty="0" smtClean="0"/>
              <a:t> by </a:t>
            </a:r>
            <a:r>
              <a:rPr lang="fr-BE" u="sng" dirty="0" err="1" smtClean="0">
                <a:solidFill>
                  <a:srgbClr val="FF0000"/>
                </a:solidFill>
              </a:rPr>
              <a:t>maximizing</a:t>
            </a:r>
            <a:r>
              <a:rPr lang="fr-BE" dirty="0" smtClean="0"/>
              <a:t> the </a:t>
            </a:r>
            <a:r>
              <a:rPr lang="fr-BE" dirty="0" err="1" smtClean="0"/>
              <a:t>posterior</a:t>
            </a:r>
            <a:r>
              <a:rPr lang="fr-BE" dirty="0" smtClean="0"/>
              <a:t> state distribution, </a:t>
            </a:r>
            <a:r>
              <a:rPr lang="fr-BE" dirty="0" err="1" smtClean="0"/>
              <a:t>given</a:t>
            </a:r>
            <a:r>
              <a:rPr lang="fr-BE" dirty="0" smtClean="0"/>
              <a:t> </a:t>
            </a:r>
            <a:r>
              <a:rPr lang="fr-BE" u="sng" dirty="0" smtClean="0">
                <a:solidFill>
                  <a:srgbClr val="000000"/>
                </a:solidFill>
              </a:rPr>
              <a:t>observations</a:t>
            </a:r>
            <a:r>
              <a:rPr lang="fr-BE" dirty="0" smtClean="0"/>
              <a:t>, </a:t>
            </a:r>
            <a:r>
              <a:rPr lang="fr-BE" u="sng" dirty="0" err="1" smtClean="0">
                <a:solidFill>
                  <a:srgbClr val="068A8A"/>
                </a:solidFill>
              </a:rPr>
              <a:t>assuming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-free </a:t>
            </a:r>
            <a:r>
              <a:rPr lang="fr-BE" dirty="0" err="1" smtClean="0"/>
              <a:t>models</a:t>
            </a:r>
            <a:r>
              <a:rPr lang="fr-BE" dirty="0" smtClean="0"/>
              <a:t> and observations and </a:t>
            </a:r>
            <a:r>
              <a:rPr lang="fr-BE" dirty="0" err="1" smtClean="0"/>
              <a:t>gaussian</a:t>
            </a:r>
            <a:r>
              <a:rPr lang="fr-BE" dirty="0" smtClean="0"/>
              <a:t> distribution of </a:t>
            </a:r>
            <a:r>
              <a:rPr lang="fr-BE" dirty="0" err="1" smtClean="0"/>
              <a:t>errors</a:t>
            </a:r>
            <a:r>
              <a:rPr lang="fr-BE" dirty="0" smtClean="0"/>
              <a:t>.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3310"/>
            <a:ext cx="1766190" cy="18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786213"/>
            <a:ext cx="1699769" cy="3693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accent1"/>
                </a:solidFill>
              </a:rPr>
              <a:t>Kalman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err="1" smtClean="0">
                <a:solidFill>
                  <a:schemeClr val="accent1"/>
                </a:solidFill>
              </a:rPr>
              <a:t>Filter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117018"/>
            <a:ext cx="205672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Prior </a:t>
            </a:r>
            <a:r>
              <a:rPr lang="fr-BE" dirty="0" err="1" smtClean="0"/>
              <a:t>knowledge</a:t>
            </a:r>
            <a:r>
              <a:rPr lang="fr-BE" dirty="0" smtClean="0"/>
              <a:t> (model)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uncertainty</a:t>
            </a:r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2217215" y="5424971"/>
            <a:ext cx="1869746" cy="69371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Observations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uncertainty</a:t>
            </a:r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30196" y="36539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inputs</a:t>
            </a:r>
            <a:endParaRPr lang="en-US" b="1" dirty="0" err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4400000">
            <a:off x="4318428" y="5184918"/>
            <a:ext cx="288032" cy="567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000000">
            <a:off x="4318427" y="4266328"/>
            <a:ext cx="288032" cy="567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6583794" y="4727927"/>
            <a:ext cx="288032" cy="567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6749" y="4590082"/>
            <a:ext cx="1869747" cy="90024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Most consistent model state </a:t>
            </a:r>
            <a:r>
              <a:rPr lang="fr-BE" dirty="0" err="1" smtClean="0"/>
              <a:t>with</a:t>
            </a:r>
            <a:r>
              <a:rPr lang="fr-BE" dirty="0" smtClean="0"/>
              <a:t> observations</a:t>
            </a:r>
            <a:endParaRPr lang="en-US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36539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 output</a:t>
            </a:r>
            <a:endParaRPr lang="en-US" b="1" dirty="0" err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717" y="6318274"/>
            <a:ext cx="9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An </a:t>
            </a:r>
            <a:r>
              <a:rPr lang="fr-BE" sz="2000" b="1" dirty="0" err="1" smtClean="0"/>
              <a:t>EnKF</a:t>
            </a:r>
            <a:r>
              <a:rPr lang="fr-BE" sz="2000" b="1" dirty="0" smtClean="0"/>
              <a:t> </a:t>
            </a:r>
            <a:r>
              <a:rPr lang="fr-BE" sz="2000" dirty="0" err="1" smtClean="0"/>
              <a:t>works</a:t>
            </a:r>
            <a:r>
              <a:rPr lang="fr-BE" sz="2000" dirty="0" smtClean="0"/>
              <a:t> as a KF, but uses </a:t>
            </a:r>
            <a:r>
              <a:rPr lang="fr-BE" sz="2000" b="1" dirty="0" smtClean="0"/>
              <a:t>ensembles</a:t>
            </a:r>
            <a:r>
              <a:rPr lang="fr-BE" sz="2000" dirty="0" smtClean="0"/>
              <a:t> to </a:t>
            </a:r>
            <a:r>
              <a:rPr lang="fr-BE" sz="2000" dirty="0" err="1" smtClean="0"/>
              <a:t>estimate</a:t>
            </a:r>
            <a:r>
              <a:rPr lang="fr-BE" sz="2000" dirty="0" smtClean="0"/>
              <a:t> </a:t>
            </a:r>
            <a:r>
              <a:rPr lang="fr-BE" sz="2000" dirty="0" err="1" smtClean="0"/>
              <a:t>prior</a:t>
            </a:r>
            <a:r>
              <a:rPr lang="fr-BE" sz="2000" dirty="0" smtClean="0"/>
              <a:t> </a:t>
            </a:r>
            <a:r>
              <a:rPr lang="fr-BE" sz="2000" dirty="0" err="1" smtClean="0"/>
              <a:t>uncertainty</a:t>
            </a:r>
            <a:endParaRPr lang="en-US"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4762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 smtClean="0"/>
              <a:t>2. </a:t>
            </a:r>
            <a:r>
              <a:rPr lang="fr-BE" b="1" dirty="0" err="1" smtClean="0"/>
              <a:t>What</a:t>
            </a:r>
            <a:r>
              <a:rPr lang="fr-BE" b="1" dirty="0" smtClean="0"/>
              <a:t> are possible applications of the </a:t>
            </a:r>
            <a:r>
              <a:rPr lang="fr-BE" b="1" dirty="0" err="1" smtClean="0"/>
              <a:t>EnKF</a:t>
            </a:r>
            <a:r>
              <a:rPr lang="fr-BE" b="1" dirty="0" smtClean="0"/>
              <a:t> in </a:t>
            </a:r>
            <a:r>
              <a:rPr lang="fr-BE" b="1" dirty="0" err="1" smtClean="0"/>
              <a:t>climate</a:t>
            </a:r>
            <a:r>
              <a:rPr lang="fr-BE" b="1" dirty="0" smtClean="0"/>
              <a:t> science?</a:t>
            </a:r>
          </a:p>
          <a:p>
            <a:pPr marL="0" indent="0">
              <a:buNone/>
            </a:pPr>
            <a:endParaRPr lang="fr-BE" b="1" dirty="0"/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fr-BE" dirty="0" smtClean="0"/>
              <a:t>State estimation for reconstruction (</a:t>
            </a:r>
            <a:r>
              <a:rPr lang="fr-BE" dirty="0" err="1" smtClean="0"/>
              <a:t>reanalyses</a:t>
            </a:r>
            <a:r>
              <a:rPr lang="fr-BE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fr-BE" dirty="0" smtClean="0"/>
              <a:t>State estimation for </a:t>
            </a:r>
            <a:r>
              <a:rPr lang="fr-BE" dirty="0" err="1" smtClean="0"/>
              <a:t>initialization</a:t>
            </a:r>
            <a:r>
              <a:rPr lang="fr-BE" dirty="0" smtClean="0"/>
              <a:t> (initial conditions)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fr-BE" dirty="0" err="1" smtClean="0"/>
              <a:t>Parameter</a:t>
            </a:r>
            <a:r>
              <a:rPr lang="fr-BE" dirty="0" smtClean="0"/>
              <a:t> estimation (</a:t>
            </a:r>
            <a:r>
              <a:rPr lang="fr-BE" dirty="0" err="1" smtClean="0"/>
              <a:t>tuning</a:t>
            </a:r>
            <a:r>
              <a:rPr lang="fr-BE" dirty="0" smtClean="0"/>
              <a:t>/calibration)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err="1" smtClean="0"/>
              <a:t>Three</a:t>
            </a:r>
            <a:r>
              <a:rPr lang="fr-BE" dirty="0" smtClean="0"/>
              <a:t> « hot » questions of </a:t>
            </a:r>
            <a:r>
              <a:rPr lang="fr-BE" dirty="0" err="1" smtClean="0"/>
              <a:t>climate</a:t>
            </a:r>
            <a:r>
              <a:rPr lang="fr-BE" dirty="0" smtClean="0"/>
              <a:t> science are </a:t>
            </a:r>
            <a:r>
              <a:rPr lang="fr-BE" dirty="0" err="1" smtClean="0"/>
              <a:t>addressed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same</a:t>
            </a:r>
            <a:r>
              <a:rPr lang="fr-BE" dirty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! How cool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This </a:t>
            </a:r>
            <a:r>
              <a:rPr lang="fr-BE" dirty="0" err="1" smtClean="0"/>
              <a:t>was</a:t>
            </a:r>
            <a:r>
              <a:rPr lang="fr-BE" dirty="0" smtClean="0"/>
              <a:t> the </a:t>
            </a:r>
            <a:r>
              <a:rPr lang="fr-BE" dirty="0" err="1" smtClean="0"/>
              <a:t>subject</a:t>
            </a:r>
            <a:r>
              <a:rPr lang="fr-BE" dirty="0" smtClean="0"/>
              <a:t> of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thesis</a:t>
            </a:r>
            <a:r>
              <a:rPr lang="fr-BE" dirty="0" smtClean="0"/>
              <a:t>, </a:t>
            </a:r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references</a:t>
            </a:r>
            <a:r>
              <a:rPr lang="fr-BE" dirty="0" smtClean="0"/>
              <a:t>.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9961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1" y="985391"/>
            <a:ext cx="10153129" cy="5520184"/>
          </a:xfrm>
        </p:spPr>
        <p:txBody>
          <a:bodyPr/>
          <a:lstStyle/>
          <a:p>
            <a:pPr marL="0" indent="0">
              <a:buNone/>
            </a:pPr>
            <a:r>
              <a:rPr lang="fr-BE" sz="2000" b="1" dirty="0"/>
              <a:t>3</a:t>
            </a:r>
            <a:r>
              <a:rPr lang="fr-BE" sz="2000" b="1" dirty="0" smtClean="0"/>
              <a:t>. </a:t>
            </a:r>
            <a:r>
              <a:rPr lang="fr-BE" sz="2000" b="1" dirty="0" err="1" smtClean="0"/>
              <a:t>What</a:t>
            </a:r>
            <a:r>
              <a:rPr lang="fr-BE" sz="2000" b="1" dirty="0" smtClean="0"/>
              <a:t> are the </a:t>
            </a:r>
            <a:r>
              <a:rPr lang="fr-BE" sz="2000" b="1" dirty="0" err="1" smtClean="0"/>
              <a:t>advantages</a:t>
            </a:r>
            <a:r>
              <a:rPr lang="fr-BE" sz="2000" b="1" dirty="0" smtClean="0"/>
              <a:t> and </a:t>
            </a:r>
            <a:r>
              <a:rPr lang="fr-BE" sz="2000" b="1" dirty="0" err="1" smtClean="0"/>
              <a:t>downsides</a:t>
            </a:r>
            <a:r>
              <a:rPr lang="fr-BE" sz="2000" b="1" dirty="0" smtClean="0"/>
              <a:t> w.r.t. </a:t>
            </a:r>
            <a:r>
              <a:rPr lang="fr-BE" sz="2000" b="1" dirty="0" err="1" smtClean="0"/>
              <a:t>other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methods</a:t>
            </a:r>
            <a:r>
              <a:rPr lang="fr-BE" sz="2000" b="1" dirty="0" smtClean="0"/>
              <a:t>?</a:t>
            </a: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endParaRPr lang="fr-BE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35055"/>
              </p:ext>
            </p:extLst>
          </p:nvPr>
        </p:nvGraphicFramePr>
        <p:xfrm>
          <a:off x="251520" y="1493738"/>
          <a:ext cx="842493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8"/>
                <a:gridCol w="1872210"/>
                <a:gridCol w="1382553"/>
                <a:gridCol w="1684987"/>
                <a:gridCol w="1684987"/>
              </a:tblGrid>
              <a:tr h="4896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Nudging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Variational</a:t>
                      </a:r>
                      <a:r>
                        <a:rPr lang="fr-BE" sz="1400" baseline="0" dirty="0" smtClean="0"/>
                        <a:t> (3D/4D Var)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Sequential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methods</a:t>
                      </a:r>
                      <a:r>
                        <a:rPr lang="fr-BE" sz="1400" baseline="0" dirty="0" smtClean="0"/>
                        <a:t> (</a:t>
                      </a:r>
                      <a:r>
                        <a:rPr lang="fr-BE" sz="1400" baseline="0" dirty="0" err="1" smtClean="0"/>
                        <a:t>EnKF</a:t>
                      </a:r>
                      <a:r>
                        <a:rPr lang="fr-BE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Particle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filtering</a:t>
                      </a:r>
                      <a:endParaRPr lang="en-US" sz="140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Ease</a:t>
                      </a:r>
                      <a:r>
                        <a:rPr lang="fr-BE" sz="1400" b="1" i="1" baseline="0" dirty="0" smtClean="0"/>
                        <a:t> of </a:t>
                      </a:r>
                      <a:r>
                        <a:rPr lang="fr-BE" sz="1400" b="1" i="1" baseline="0" dirty="0" err="1" smtClean="0"/>
                        <a:t>implementation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Fair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Hard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coding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adjoint)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Medium-Hard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Medium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CPU </a:t>
                      </a:r>
                      <a:r>
                        <a:rPr lang="fr-BE" sz="1400" b="1" i="1" dirty="0" err="1" smtClean="0"/>
                        <a:t>consumption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C000"/>
                          </a:solidFill>
                        </a:rPr>
                        <a:t>Low</a:t>
                      </a:r>
                      <a:r>
                        <a:rPr lang="fr-BE" sz="1400" dirty="0" smtClean="0">
                          <a:solidFill>
                            <a:srgbClr val="FFC000"/>
                          </a:solidFill>
                        </a:rPr>
                        <a:t>-Medium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High (~20-50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members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high (~100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members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avoid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degenerate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solution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Needs</a:t>
                      </a:r>
                      <a:r>
                        <a:rPr lang="fr-BE" sz="1400" b="1" i="1" baseline="0" dirty="0" smtClean="0"/>
                        <a:t> changes in model code?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restoring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term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added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tendencies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(adjoint)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Physical </a:t>
                      </a:r>
                      <a:r>
                        <a:rPr lang="fr-BE" sz="1400" b="1" i="1" dirty="0" err="1" smtClean="0"/>
                        <a:t>consistency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Little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univariate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Up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to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linear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approximation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Up to </a:t>
                      </a:r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linear</a:t>
                      </a:r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 approximation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Full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consistency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Estimation</a:t>
                      </a:r>
                      <a:r>
                        <a:rPr lang="fr-BE" sz="1400" b="1" i="1" baseline="0" dirty="0" smtClean="0"/>
                        <a:t> of </a:t>
                      </a:r>
                      <a:r>
                        <a:rPr lang="fr-BE" sz="1400" b="1" i="1" baseline="0" dirty="0" err="1" smtClean="0"/>
                        <a:t>prior</a:t>
                      </a:r>
                      <a:r>
                        <a:rPr lang="fr-BE" sz="1400" b="1" i="1" baseline="0" dirty="0" smtClean="0"/>
                        <a:t> </a:t>
                      </a:r>
                      <a:r>
                        <a:rPr lang="fr-BE" sz="1400" b="1" i="1" dirty="0" err="1" smtClean="0"/>
                        <a:t>uncertainty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None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Static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Dynamic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Dynamic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Assumptions</a:t>
                      </a:r>
                      <a:r>
                        <a:rPr lang="fr-BE" sz="1400" b="1" i="1" dirty="0" smtClean="0"/>
                        <a:t> to </a:t>
                      </a:r>
                      <a:r>
                        <a:rPr lang="fr-BE" sz="1400" b="1" i="1" dirty="0" err="1" smtClean="0"/>
                        <a:t>reach</a:t>
                      </a:r>
                      <a:r>
                        <a:rPr lang="fr-BE" sz="1400" b="1" i="1" dirty="0" smtClean="0"/>
                        <a:t> </a:t>
                      </a:r>
                      <a:r>
                        <a:rPr lang="fr-BE" sz="1400" b="1" i="1" dirty="0" err="1" smtClean="0"/>
                        <a:t>optimality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Not </a:t>
                      </a:r>
                      <a:r>
                        <a:rPr lang="fr-BE" sz="1400" dirty="0" err="1" smtClean="0"/>
                        <a:t>defined</a:t>
                      </a:r>
                      <a:r>
                        <a:rPr lang="fr-BE" sz="1400" dirty="0" smtClean="0"/>
                        <a:t> as an </a:t>
                      </a:r>
                      <a:r>
                        <a:rPr lang="fr-BE" sz="1400" dirty="0" err="1" smtClean="0"/>
                        <a:t>optimization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problem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Gaussian</a:t>
                      </a:r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centered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errors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Gaussian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centered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errors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None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Produces</a:t>
                      </a:r>
                      <a:r>
                        <a:rPr lang="fr-BE" sz="1400" b="1" i="1" baseline="0" dirty="0" smtClean="0"/>
                        <a:t> ensembles?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hence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available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as IC)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hence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available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as IC)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3310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The </a:t>
            </a:r>
            <a:r>
              <a:rPr lang="fr-BE" dirty="0" err="1" smtClean="0"/>
              <a:t>EnKF</a:t>
            </a:r>
            <a:r>
              <a:rPr lang="fr-BE" dirty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, all in all, a </a:t>
            </a:r>
            <a:r>
              <a:rPr lang="fr-BE" dirty="0" err="1" smtClean="0"/>
              <a:t>honest</a:t>
            </a:r>
            <a:r>
              <a:rPr lang="fr-BE" dirty="0" smtClean="0"/>
              <a:t> </a:t>
            </a:r>
            <a:r>
              <a:rPr lang="fr-BE" dirty="0" err="1" smtClean="0"/>
              <a:t>tradeoff</a:t>
            </a:r>
            <a:r>
              <a:rPr lang="fr-BE" dirty="0" smtClean="0"/>
              <a:t> to </a:t>
            </a:r>
            <a:r>
              <a:rPr lang="fr-BE" dirty="0" err="1" smtClean="0"/>
              <a:t>estimate</a:t>
            </a:r>
            <a:r>
              <a:rPr lang="fr-BE" dirty="0" smtClean="0"/>
              <a:t> a system state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satisfactory</a:t>
            </a:r>
            <a:r>
              <a:rPr lang="fr-BE" dirty="0" smtClean="0"/>
              <a:t> </a:t>
            </a:r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consistency</a:t>
            </a:r>
            <a:r>
              <a:rPr lang="fr-BE" dirty="0" smtClean="0"/>
              <a:t> </a:t>
            </a:r>
            <a:r>
              <a:rPr lang="fr-BE" dirty="0" err="1" smtClean="0"/>
              <a:t>given</a:t>
            </a:r>
            <a:r>
              <a:rPr lang="fr-BE" dirty="0" smtClean="0"/>
              <a:t> </a:t>
            </a:r>
            <a:r>
              <a:rPr lang="fr-BE" dirty="0" err="1" smtClean="0"/>
              <a:t>limited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</a:t>
            </a:r>
            <a:r>
              <a:rPr lang="fr-BE" dirty="0" err="1" smtClean="0"/>
              <a:t>available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6110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ensemble </a:t>
            </a:r>
            <a:r>
              <a:rPr lang="fr-BE" dirty="0" err="1" smtClean="0"/>
              <a:t>Kalman</a:t>
            </a:r>
            <a:r>
              <a:rPr lang="fr-BE" dirty="0" smtClean="0"/>
              <a:t> </a:t>
            </a:r>
            <a:r>
              <a:rPr lang="fr-BE" dirty="0" err="1" smtClean="0"/>
              <a:t>Filter</a:t>
            </a:r>
            <a:r>
              <a:rPr lang="fr-BE" dirty="0" smtClean="0"/>
              <a:t> (</a:t>
            </a:r>
            <a:r>
              <a:rPr lang="fr-BE" dirty="0" err="1" smtClean="0"/>
              <a:t>EnKF</a:t>
            </a:r>
            <a:r>
              <a:rPr lang="fr-BE" dirty="0" smtClean="0"/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scientific</a:t>
            </a:r>
            <a:r>
              <a:rPr lang="fr-BE" dirty="0" smtClean="0"/>
              <a:t> </a:t>
            </a:r>
            <a:r>
              <a:rPr lang="fr-BE" dirty="0" err="1" smtClean="0"/>
              <a:t>purpose</a:t>
            </a:r>
            <a:r>
              <a:rPr lang="fr-BE" dirty="0" smtClean="0"/>
              <a:t> of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possible applications of the </a:t>
            </a:r>
            <a:r>
              <a:rPr lang="fr-BE" dirty="0" err="1" smtClean="0"/>
              <a:t>EnKF</a:t>
            </a:r>
            <a:r>
              <a:rPr lang="fr-BE" dirty="0" smtClean="0"/>
              <a:t> in </a:t>
            </a:r>
            <a:r>
              <a:rPr lang="fr-BE" dirty="0" err="1" smtClean="0"/>
              <a:t>climate</a:t>
            </a:r>
            <a:r>
              <a:rPr lang="fr-BE" dirty="0" smtClean="0"/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advantages</a:t>
            </a:r>
            <a:r>
              <a:rPr lang="fr-BE" dirty="0" smtClean="0"/>
              <a:t> and </a:t>
            </a:r>
            <a:r>
              <a:rPr lang="fr-BE" dirty="0" err="1" smtClean="0"/>
              <a:t>downsides</a:t>
            </a:r>
            <a:r>
              <a:rPr lang="fr-BE" dirty="0" smtClean="0"/>
              <a:t> </a:t>
            </a:r>
            <a:r>
              <a:rPr lang="fr-BE" dirty="0" err="1" smtClean="0"/>
              <a:t>wrt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methods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71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Is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dependent</a:t>
            </a:r>
            <a:r>
              <a:rPr lang="fr-BE" dirty="0" smtClean="0"/>
              <a:t> on the version of EC-</a:t>
            </a:r>
            <a:r>
              <a:rPr lang="fr-BE" dirty="0" err="1" smtClean="0"/>
              <a:t>Earth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en-US" dirty="0"/>
              <a:t>What happens with the ocean when sea ice is assimilated</a:t>
            </a:r>
            <a:r>
              <a:rPr lang="en-US" dirty="0" smtClean="0"/>
              <a:t>?</a:t>
            </a:r>
            <a:endParaRPr lang="fr-BE" dirty="0" smtClean="0"/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66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3369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1. How </a:t>
            </a:r>
            <a:r>
              <a:rPr lang="fr-BE" b="1" dirty="0" err="1" smtClean="0"/>
              <a:t>does</a:t>
            </a:r>
            <a:r>
              <a:rPr lang="fr-BE" b="1" dirty="0" smtClean="0"/>
              <a:t> </a:t>
            </a:r>
            <a:r>
              <a:rPr lang="fr-BE" b="1" dirty="0" err="1" smtClean="0"/>
              <a:t>it</a:t>
            </a:r>
            <a:r>
              <a:rPr lang="fr-BE" b="1" dirty="0" smtClean="0"/>
              <a:t> affect the workflow?</a:t>
            </a:r>
            <a:endParaRPr lang="en-US" b="1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1907704" y="2429842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ece-ifs+nemo.sh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19930501</a:t>
            </a:r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19930531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59819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ece-ifs+nemo.sh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19930601</a:t>
            </a:r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19930630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4391980" y="3942010"/>
            <a:ext cx="126014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2051720" y="4338054"/>
            <a:ext cx="2520280" cy="12700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91679" y="2141810"/>
            <a:ext cx="3453779" cy="439248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>
            <a:stCxn id="5" idx="2"/>
          </p:cNvCxnSpPr>
          <p:nvPr/>
        </p:nvCxnSpPr>
        <p:spPr>
          <a:xfrm rot="5400000">
            <a:off x="1853698" y="2267824"/>
            <a:ext cx="648072" cy="2268252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57319" y="3367687"/>
            <a:ext cx="94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outputs</a:t>
            </a:r>
            <a:endParaRPr lang="en-US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08520" y="3509962"/>
            <a:ext cx="134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 archive</a:t>
            </a:r>
            <a:endParaRPr lang="en-US" dirty="0" err="1" smtClean="0"/>
          </a:p>
        </p:txBody>
      </p:sp>
      <p:sp>
        <p:nvSpPr>
          <p:cNvPr id="41" name="TextBox 40"/>
          <p:cNvSpPr txBox="1"/>
          <p:nvPr/>
        </p:nvSpPr>
        <p:spPr>
          <a:xfrm>
            <a:off x="3344083" y="4066862"/>
            <a:ext cx="1371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restarts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(31 May 1993)</a:t>
            </a:r>
            <a:endParaRPr lang="en-US" sz="14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Elbow Connector 43"/>
          <p:cNvCxnSpPr>
            <a:stCxn id="6" idx="2"/>
          </p:cNvCxnSpPr>
          <p:nvPr/>
        </p:nvCxnSpPr>
        <p:spPr>
          <a:xfrm rot="16200000" flipH="1">
            <a:off x="4626007" y="4932119"/>
            <a:ext cx="360040" cy="2988334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2"/>
          </p:cNvCxnSpPr>
          <p:nvPr/>
        </p:nvCxnSpPr>
        <p:spPr>
          <a:xfrm rot="5400000">
            <a:off x="1986913" y="5497383"/>
            <a:ext cx="576064" cy="2073830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" idx="0"/>
          </p:cNvCxnSpPr>
          <p:nvPr/>
        </p:nvCxnSpPr>
        <p:spPr>
          <a:xfrm>
            <a:off x="3311860" y="1781770"/>
            <a:ext cx="0" cy="64807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644008" y="17004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00B050"/>
                </a:solidFill>
              </a:rPr>
              <a:t>Physics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err="1" smtClean="0">
                <a:solidFill>
                  <a:srgbClr val="00B050"/>
                </a:solidFill>
              </a:rPr>
              <a:t>rules</a:t>
            </a:r>
            <a:endParaRPr lang="en-US" dirty="0" err="1" smtClean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9652815">
            <a:off x="188551" y="1805245"/>
            <a:ext cx="192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Before</a:t>
            </a:r>
            <a:endParaRPr lang="en-US" sz="3200" dirty="0" err="1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5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3369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1. How </a:t>
            </a:r>
            <a:r>
              <a:rPr lang="fr-BE" b="1" dirty="0" err="1" smtClean="0"/>
              <a:t>does</a:t>
            </a:r>
            <a:r>
              <a:rPr lang="fr-BE" b="1" dirty="0" smtClean="0"/>
              <a:t> </a:t>
            </a:r>
            <a:r>
              <a:rPr lang="fr-BE" b="1" dirty="0" err="1" smtClean="0"/>
              <a:t>it</a:t>
            </a:r>
            <a:r>
              <a:rPr lang="fr-BE" b="1" dirty="0" smtClean="0"/>
              <a:t> affect the workflow?</a:t>
            </a:r>
            <a:endParaRPr lang="en-US" b="1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1907704" y="2429842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ece-ifs+nemo.sh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19930501</a:t>
            </a:r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19930531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59819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ece-ifs+nemo.sh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19930601</a:t>
            </a:r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19930630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652815">
            <a:off x="188551" y="1805245"/>
            <a:ext cx="192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After</a:t>
            </a:r>
            <a:endParaRPr lang="en-US" sz="3200" dirty="0" err="1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4391980" y="3942010"/>
            <a:ext cx="126014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16" idx="0"/>
          </p:cNvCxnSpPr>
          <p:nvPr/>
        </p:nvCxnSpPr>
        <p:spPr>
          <a:xfrm rot="16200000" flipH="1">
            <a:off x="4844279" y="1545494"/>
            <a:ext cx="807025" cy="3871863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88224" y="3884939"/>
            <a:ext cx="1190998" cy="53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EnKF</a:t>
            </a:r>
            <a:endParaRPr lang="fr-B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(NERSC)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Elbow Connector 17"/>
          <p:cNvCxnSpPr>
            <a:stCxn id="16" idx="3"/>
            <a:endCxn id="21" idx="2"/>
          </p:cNvCxnSpPr>
          <p:nvPr/>
        </p:nvCxnSpPr>
        <p:spPr>
          <a:xfrm flipV="1">
            <a:off x="7779222" y="2709953"/>
            <a:ext cx="344124" cy="1442784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64288" y="1925786"/>
            <a:ext cx="1918115" cy="78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Observations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ESA-CCI or OSI-SAF SIC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4" name="Elbow Connector 23"/>
          <p:cNvCxnSpPr>
            <a:stCxn id="16" idx="2"/>
            <a:endCxn id="27" idx="3"/>
          </p:cNvCxnSpPr>
          <p:nvPr/>
        </p:nvCxnSpPr>
        <p:spPr>
          <a:xfrm rot="5400000">
            <a:off x="6531171" y="4261565"/>
            <a:ext cx="493583" cy="811523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89475" y="4692797"/>
            <a:ext cx="1082725" cy="44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SanityCheck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0" name="Elbow Connector 29"/>
          <p:cNvCxnSpPr>
            <a:stCxn id="27" idx="1"/>
            <a:endCxn id="6" idx="0"/>
          </p:cNvCxnSpPr>
          <p:nvPr/>
        </p:nvCxnSpPr>
        <p:spPr>
          <a:xfrm rot="10800000" flipV="1">
            <a:off x="3311861" y="4914118"/>
            <a:ext cx="1977615" cy="684076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91679" y="2141810"/>
            <a:ext cx="3453779" cy="439248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58161" y="3194099"/>
            <a:ext cx="2146287" cy="1421954"/>
          </a:xfrm>
          <a:prstGeom prst="rect">
            <a:avLst/>
          </a:prstGeom>
          <a:noFill/>
          <a:ln>
            <a:solidFill>
              <a:srgbClr val="EA6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>
            <a:stCxn id="5" idx="2"/>
          </p:cNvCxnSpPr>
          <p:nvPr/>
        </p:nvCxnSpPr>
        <p:spPr>
          <a:xfrm rot="5400000">
            <a:off x="1853698" y="2267824"/>
            <a:ext cx="648072" cy="2268252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57319" y="3367687"/>
            <a:ext cx="94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outputs</a:t>
            </a:r>
            <a:endParaRPr lang="en-US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08520" y="3509962"/>
            <a:ext cx="134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 archive</a:t>
            </a:r>
            <a:endParaRPr lang="en-US" dirty="0" err="1" smtClean="0"/>
          </a:p>
        </p:txBody>
      </p:sp>
      <p:sp>
        <p:nvSpPr>
          <p:cNvPr id="41" name="TextBox 40"/>
          <p:cNvSpPr txBox="1"/>
          <p:nvPr/>
        </p:nvSpPr>
        <p:spPr>
          <a:xfrm>
            <a:off x="3652939" y="3183021"/>
            <a:ext cx="3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Ice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oce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restarts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(31 May 1993)</a:t>
            </a:r>
            <a:endParaRPr lang="en-US" sz="14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3031" y="4890888"/>
            <a:ext cx="147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Updated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ice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oce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restarts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(31 May 1993)</a:t>
            </a:r>
            <a:endParaRPr lang="en-US" sz="14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Elbow Connector 43"/>
          <p:cNvCxnSpPr>
            <a:stCxn id="6" idx="2"/>
          </p:cNvCxnSpPr>
          <p:nvPr/>
        </p:nvCxnSpPr>
        <p:spPr>
          <a:xfrm rot="16200000" flipH="1">
            <a:off x="4626007" y="4932119"/>
            <a:ext cx="360040" cy="2988334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2"/>
          </p:cNvCxnSpPr>
          <p:nvPr/>
        </p:nvCxnSpPr>
        <p:spPr>
          <a:xfrm rot="5400000">
            <a:off x="1986913" y="5497383"/>
            <a:ext cx="576064" cy="2073830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" idx="0"/>
          </p:cNvCxnSpPr>
          <p:nvPr/>
        </p:nvCxnSpPr>
        <p:spPr>
          <a:xfrm>
            <a:off x="3311860" y="1781770"/>
            <a:ext cx="0" cy="64807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644008" y="17004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00B050"/>
                </a:solidFill>
              </a:rPr>
              <a:t>Physics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err="1" smtClean="0">
                <a:solidFill>
                  <a:srgbClr val="00B050"/>
                </a:solidFill>
              </a:rPr>
              <a:t>rules</a:t>
            </a:r>
            <a:endParaRPr lang="en-US" dirty="0" err="1" smtClean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1304" y="459008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EA6400"/>
                </a:solidFill>
              </a:rPr>
              <a:t>Statistics</a:t>
            </a:r>
            <a:r>
              <a:rPr lang="fr-BE" dirty="0" smtClean="0">
                <a:solidFill>
                  <a:srgbClr val="EA6400"/>
                </a:solidFill>
              </a:rPr>
              <a:t> </a:t>
            </a:r>
            <a:r>
              <a:rPr lang="fr-BE" dirty="0" err="1" smtClean="0">
                <a:solidFill>
                  <a:srgbClr val="EA6400"/>
                </a:solidFill>
              </a:rPr>
              <a:t>rules</a:t>
            </a:r>
            <a:endParaRPr lang="en-US" dirty="0" err="1" smtClean="0">
              <a:solidFill>
                <a:srgbClr val="EA6400"/>
              </a:solidFill>
            </a:endParaRPr>
          </a:p>
        </p:txBody>
      </p:sp>
      <p:cxnSp>
        <p:nvCxnSpPr>
          <p:cNvPr id="62" name="Elbow Connector 61"/>
          <p:cNvCxnSpPr>
            <a:stCxn id="5" idx="2"/>
            <a:endCxn id="6" idx="0"/>
          </p:cNvCxnSpPr>
          <p:nvPr/>
        </p:nvCxnSpPr>
        <p:spPr>
          <a:xfrm rot="5400000">
            <a:off x="2051720" y="4338054"/>
            <a:ext cx="2520280" cy="12700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18211" y="4076444"/>
            <a:ext cx="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IFS + oasis</a:t>
            </a:r>
          </a:p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restarts</a:t>
            </a:r>
            <a:endParaRPr lang="en-US" sz="14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does</a:t>
            </a:r>
            <a:r>
              <a:rPr lang="fr-BE" dirty="0"/>
              <a:t> an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1770"/>
            <a:ext cx="5400600" cy="31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0800000" flipV="1">
            <a:off x="4572000" y="3005903"/>
            <a:ext cx="2880320" cy="144018"/>
          </a:xfrm>
          <a:prstGeom prst="bentConnector3">
            <a:avLst>
              <a:gd name="adj1" fmla="val 50000"/>
            </a:avLst>
          </a:prstGeom>
          <a:ln w="31750"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48264" y="2267822"/>
            <a:ext cx="1222834" cy="147616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20272" y="4232323"/>
            <a:ext cx="1222834" cy="147616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4499992" y="3376087"/>
            <a:ext cx="2952328" cy="133876"/>
          </a:xfrm>
          <a:prstGeom prst="bentConnector3">
            <a:avLst>
              <a:gd name="adj1" fmla="val 50000"/>
            </a:avLst>
          </a:prstGeom>
          <a:ln w="31750"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>
            <a:off x="4572000" y="3149922"/>
            <a:ext cx="2736304" cy="151217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499992" y="3509963"/>
            <a:ext cx="2830760" cy="146044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2280" y="18537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00B050"/>
                </a:solidFill>
              </a:rPr>
              <a:t>Member</a:t>
            </a:r>
            <a:r>
              <a:rPr lang="fr-BE" dirty="0" smtClean="0">
                <a:solidFill>
                  <a:srgbClr val="00B050"/>
                </a:solidFill>
              </a:rPr>
              <a:t> 2</a:t>
            </a:r>
            <a:endParaRPr lang="en-US" dirty="0" err="1" smtClean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39073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00B050"/>
                </a:solidFill>
              </a:rPr>
              <a:t>Member</a:t>
            </a:r>
            <a:r>
              <a:rPr lang="fr-BE" dirty="0" smtClean="0">
                <a:solidFill>
                  <a:srgbClr val="00B050"/>
                </a:solidFill>
              </a:rPr>
              <a:t> 3</a:t>
            </a:r>
            <a:endParaRPr lang="en-US" dirty="0" err="1" smtClean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16377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err="1" smtClean="0">
                <a:solidFill>
                  <a:srgbClr val="00B050"/>
                </a:solidFill>
              </a:rPr>
              <a:t>Member</a:t>
            </a:r>
            <a:r>
              <a:rPr lang="fr-BE" dirty="0" smtClean="0">
                <a:solidFill>
                  <a:srgbClr val="00B050"/>
                </a:solidFill>
              </a:rPr>
              <a:t> 1</a:t>
            </a:r>
            <a:endParaRPr lang="en-US" dirty="0" err="1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Status</a:t>
            </a:r>
            <a:r>
              <a:rPr lang="fr-BE" dirty="0" smtClean="0"/>
              <a:t> of EC-Earth3.2 at BSC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sz="2000" dirty="0" smtClean="0"/>
              <a:t>ORCA1L75</a:t>
            </a:r>
          </a:p>
          <a:p>
            <a:pPr lvl="1"/>
            <a:r>
              <a:rPr lang="fr-BE" sz="1800" dirty="0" err="1" smtClean="0"/>
              <a:t>Runs</a:t>
            </a:r>
            <a:r>
              <a:rPr lang="fr-BE" sz="1800" dirty="0" smtClean="0"/>
              <a:t> in </a:t>
            </a:r>
            <a:r>
              <a:rPr lang="fr-BE" sz="1800" dirty="0" err="1" smtClean="0"/>
              <a:t>seasonal</a:t>
            </a:r>
            <a:r>
              <a:rPr lang="fr-BE" sz="1800" dirty="0" smtClean="0"/>
              <a:t> </a:t>
            </a:r>
            <a:r>
              <a:rPr lang="fr-BE" sz="1800" dirty="0" err="1" smtClean="0"/>
              <a:t>prediction</a:t>
            </a:r>
            <a:r>
              <a:rPr lang="fr-BE" sz="1800" dirty="0" smtClean="0"/>
              <a:t> mode</a:t>
            </a:r>
          </a:p>
          <a:p>
            <a:pPr lvl="1"/>
            <a:r>
              <a:rPr lang="fr-BE" sz="1800" dirty="0" err="1" smtClean="0"/>
              <a:t>Stratospheric</a:t>
            </a:r>
            <a:r>
              <a:rPr lang="fr-BE" sz="1800" dirty="0" smtClean="0"/>
              <a:t> </a:t>
            </a:r>
            <a:r>
              <a:rPr lang="fr-BE" sz="1800" dirty="0" err="1" smtClean="0"/>
              <a:t>aerosols</a:t>
            </a:r>
            <a:r>
              <a:rPr lang="fr-BE" sz="1800" dirty="0" smtClean="0"/>
              <a:t> are </a:t>
            </a:r>
            <a:r>
              <a:rPr lang="fr-BE" sz="1800" dirty="0" err="1" smtClean="0"/>
              <a:t>being</a:t>
            </a:r>
            <a:r>
              <a:rPr lang="fr-BE" sz="1800" dirty="0" smtClean="0"/>
              <a:t> </a:t>
            </a:r>
            <a:r>
              <a:rPr lang="fr-BE" sz="1800" dirty="0" err="1" smtClean="0"/>
              <a:t>added</a:t>
            </a:r>
            <a:r>
              <a:rPr lang="fr-BE" sz="1800" dirty="0" smtClean="0"/>
              <a:t> (M. </a:t>
            </a:r>
            <a:r>
              <a:rPr lang="fr-BE" sz="1800" dirty="0" err="1" smtClean="0"/>
              <a:t>Ménégoz</a:t>
            </a:r>
            <a:r>
              <a:rPr lang="fr-BE" sz="1800" dirty="0" smtClean="0"/>
              <a:t>)</a:t>
            </a:r>
          </a:p>
          <a:p>
            <a:pPr lvl="1"/>
            <a:endParaRPr lang="fr-BE" sz="1800" dirty="0"/>
          </a:p>
          <a:p>
            <a:r>
              <a:rPr lang="fr-BE" sz="2000" dirty="0" smtClean="0"/>
              <a:t>ORCA025L75</a:t>
            </a:r>
          </a:p>
          <a:p>
            <a:pPr lvl="1"/>
            <a:r>
              <a:rPr lang="fr-BE" sz="1800" dirty="0" err="1" smtClean="0"/>
              <a:t>Many</a:t>
            </a:r>
            <a:r>
              <a:rPr lang="fr-BE" sz="1800" dirty="0" smtClean="0"/>
              <a:t> compatibility issues </a:t>
            </a:r>
            <a:r>
              <a:rPr lang="fr-BE" sz="1800" dirty="0" err="1" smtClean="0"/>
              <a:t>were</a:t>
            </a:r>
            <a:r>
              <a:rPr lang="fr-BE" sz="1800" dirty="0" smtClean="0"/>
              <a:t> </a:t>
            </a:r>
            <a:r>
              <a:rPr lang="fr-BE" sz="1800" dirty="0" err="1" smtClean="0"/>
              <a:t>fixed</a:t>
            </a:r>
            <a:r>
              <a:rPr lang="fr-BE" sz="1800" dirty="0" smtClean="0"/>
              <a:t> (</a:t>
            </a:r>
            <a:r>
              <a:rPr lang="fr-BE" sz="1800" dirty="0" err="1" smtClean="0"/>
              <a:t>see</a:t>
            </a:r>
            <a:r>
              <a:rPr lang="fr-BE" sz="1800" dirty="0" smtClean="0"/>
              <a:t> portal): </a:t>
            </a:r>
            <a:r>
              <a:rPr lang="fr-BE" sz="1800" dirty="0" err="1" smtClean="0"/>
              <a:t>bathymetry</a:t>
            </a:r>
            <a:r>
              <a:rPr lang="fr-BE" sz="1800" dirty="0" smtClean="0"/>
              <a:t>, </a:t>
            </a:r>
            <a:r>
              <a:rPr lang="fr-BE" sz="1800" dirty="0" err="1" smtClean="0"/>
              <a:t>closed</a:t>
            </a:r>
            <a:r>
              <a:rPr lang="fr-BE" sz="1800" dirty="0" smtClean="0"/>
              <a:t> </a:t>
            </a:r>
            <a:r>
              <a:rPr lang="fr-BE" sz="1800" dirty="0" err="1" smtClean="0"/>
              <a:t>seas</a:t>
            </a:r>
            <a:r>
              <a:rPr lang="fr-BE" sz="1800" dirty="0" smtClean="0"/>
              <a:t>, …</a:t>
            </a:r>
          </a:p>
          <a:p>
            <a:pPr lvl="1"/>
            <a:r>
              <a:rPr lang="fr-BE" sz="1800" dirty="0" err="1" smtClean="0"/>
              <a:t>Does</a:t>
            </a:r>
            <a:r>
              <a:rPr lang="fr-BE" sz="1800" dirty="0" smtClean="0"/>
              <a:t> not </a:t>
            </a:r>
            <a:r>
              <a:rPr lang="fr-BE" sz="1800" dirty="0" err="1" smtClean="0"/>
              <a:t>run</a:t>
            </a:r>
            <a:r>
              <a:rPr lang="fr-BE" sz="1800" dirty="0" smtClean="0"/>
              <a:t> </a:t>
            </a:r>
            <a:r>
              <a:rPr lang="fr-BE" sz="1800" dirty="0" err="1" smtClean="0"/>
              <a:t>beyond</a:t>
            </a:r>
            <a:r>
              <a:rPr lang="fr-BE" sz="1800" dirty="0" smtClean="0"/>
              <a:t> 20 time </a:t>
            </a:r>
            <a:r>
              <a:rPr lang="fr-BE" sz="1800" dirty="0" err="1" smtClean="0"/>
              <a:t>steps</a:t>
            </a:r>
            <a:r>
              <a:rPr lang="fr-BE" sz="1800" dirty="0" smtClean="0"/>
              <a:t>, </a:t>
            </a:r>
            <a:r>
              <a:rPr lang="fr-BE" sz="1800" dirty="0" err="1" smtClean="0"/>
              <a:t>trying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short time </a:t>
            </a:r>
            <a:r>
              <a:rPr lang="fr-BE" sz="1800" dirty="0" err="1" smtClean="0"/>
              <a:t>step</a:t>
            </a:r>
            <a:r>
              <a:rPr lang="fr-BE" sz="1800" dirty="0" smtClean="0"/>
              <a:t>.</a:t>
            </a:r>
          </a:p>
          <a:p>
            <a:endParaRPr lang="fr-BE" sz="2000" dirty="0"/>
          </a:p>
          <a:p>
            <a:r>
              <a:rPr lang="fr-BE" sz="2000" dirty="0" smtClean="0"/>
              <a:t>PRIMAVERA &amp; </a:t>
            </a:r>
            <a:r>
              <a:rPr lang="fr-BE" sz="2000" dirty="0" err="1" smtClean="0"/>
              <a:t>HighResMIP</a:t>
            </a:r>
            <a:r>
              <a:rPr lang="fr-BE" sz="2000" dirty="0" smtClean="0"/>
              <a:t> </a:t>
            </a:r>
            <a:r>
              <a:rPr lang="fr-BE" sz="2000" dirty="0" err="1" smtClean="0"/>
              <a:t>formatting</a:t>
            </a:r>
            <a:r>
              <a:rPr lang="fr-BE" sz="2000" dirty="0" smtClean="0"/>
              <a:t>: </a:t>
            </a:r>
            <a:r>
              <a:rPr lang="fr-BE" sz="2000" dirty="0" err="1" smtClean="0"/>
              <a:t>ongoing</a:t>
            </a:r>
            <a:r>
              <a:rPr lang="fr-BE" sz="2000" dirty="0" smtClean="0"/>
              <a:t> (E. </a:t>
            </a:r>
            <a:r>
              <a:rPr lang="fr-BE" sz="2000" dirty="0" err="1" smtClean="0"/>
              <a:t>Tourigny</a:t>
            </a:r>
            <a:r>
              <a:rPr lang="fr-BE" sz="2000" dirty="0" smtClean="0"/>
              <a:t>)</a:t>
            </a:r>
          </a:p>
          <a:p>
            <a:endParaRPr lang="fr-BE" sz="2000" dirty="0"/>
          </a:p>
          <a:p>
            <a:r>
              <a:rPr lang="fr-BE" sz="2000" dirty="0" err="1" smtClean="0"/>
              <a:t>Reproducibility</a:t>
            </a:r>
            <a:r>
              <a:rPr lang="fr-BE" sz="2000" dirty="0" smtClean="0"/>
              <a:t> tests are </a:t>
            </a:r>
            <a:r>
              <a:rPr lang="fr-BE" sz="2000" dirty="0" err="1" smtClean="0"/>
              <a:t>underway</a:t>
            </a:r>
            <a:r>
              <a:rPr lang="fr-BE" sz="2000" dirty="0" smtClean="0"/>
              <a:t> (Massonnet, </a:t>
            </a:r>
            <a:r>
              <a:rPr lang="fr-BE" sz="2000" dirty="0" err="1" smtClean="0"/>
              <a:t>Ménégoz</a:t>
            </a:r>
            <a:r>
              <a:rPr lang="fr-BE" sz="2000" dirty="0" smtClean="0"/>
              <a:t>, Acosta)</a:t>
            </a:r>
          </a:p>
          <a:p>
            <a:endParaRPr lang="fr-BE" sz="2000" dirty="0"/>
          </a:p>
          <a:p>
            <a:r>
              <a:rPr lang="fr-BE" sz="2000" dirty="0" smtClean="0"/>
              <a:t>More to </a:t>
            </a:r>
            <a:r>
              <a:rPr lang="fr-BE" sz="2000" dirty="0" err="1" smtClean="0"/>
              <a:t>follow</a:t>
            </a:r>
            <a:r>
              <a:rPr lang="fr-BE" sz="2000" dirty="0" smtClean="0"/>
              <a:t> at the EC-</a:t>
            </a:r>
            <a:r>
              <a:rPr lang="fr-BE" sz="2000" dirty="0" err="1" smtClean="0"/>
              <a:t>Earth</a:t>
            </a:r>
            <a:r>
              <a:rPr lang="fr-BE" sz="2000" dirty="0" smtClean="0"/>
              <a:t> meeting</a:t>
            </a:r>
            <a:endParaRPr lang="en-US" sz="2000" dirty="0"/>
          </a:p>
        </p:txBody>
      </p:sp>
      <p:pic>
        <p:nvPicPr>
          <p:cNvPr id="6146" name="Picture 2" descr="https://cdn.knmi.nl/system/data_center_article_blocks/image1s/000/000/176/large/tsr_106_fig1VOORKANT.jpg?14331719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86226"/>
            <a:ext cx="1944216" cy="8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4391980" y="3942010"/>
            <a:ext cx="126014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16" idx="0"/>
          </p:cNvCxnSpPr>
          <p:nvPr/>
        </p:nvCxnSpPr>
        <p:spPr>
          <a:xfrm>
            <a:off x="694358" y="2433000"/>
            <a:ext cx="4545149" cy="1095057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44008" y="3528057"/>
            <a:ext cx="1190998" cy="53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EnKF</a:t>
            </a:r>
            <a:endParaRPr lang="fr-B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(NERSC)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Elbow Connector 17"/>
          <p:cNvCxnSpPr>
            <a:stCxn id="16" idx="3"/>
            <a:endCxn id="21" idx="2"/>
          </p:cNvCxnSpPr>
          <p:nvPr/>
        </p:nvCxnSpPr>
        <p:spPr>
          <a:xfrm flipV="1">
            <a:off x="5835006" y="1953946"/>
            <a:ext cx="1811607" cy="1841909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87555" y="1169779"/>
            <a:ext cx="1918115" cy="78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Observations</a:t>
            </a:r>
          </a:p>
          <a:p>
            <a:pPr algn="ctr"/>
            <a:r>
              <a:rPr lang="fr-B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ESA-CCI or OSI-SAF SIC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4" name="Elbow Connector 23"/>
          <p:cNvCxnSpPr>
            <a:stCxn id="16" idx="2"/>
            <a:endCxn id="27" idx="3"/>
          </p:cNvCxnSpPr>
          <p:nvPr/>
        </p:nvCxnSpPr>
        <p:spPr>
          <a:xfrm rot="5400000">
            <a:off x="4387816" y="3818394"/>
            <a:ext cx="606433" cy="1096950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59832" y="4448765"/>
            <a:ext cx="1082725" cy="44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SanityCheck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0" name="Elbow Connector 29"/>
          <p:cNvCxnSpPr>
            <a:stCxn id="27" idx="1"/>
          </p:cNvCxnSpPr>
          <p:nvPr/>
        </p:nvCxnSpPr>
        <p:spPr>
          <a:xfrm rot="10800000" flipV="1">
            <a:off x="544208" y="4670086"/>
            <a:ext cx="2515624" cy="959466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0815" y="2141810"/>
            <a:ext cx="1222834" cy="439248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79712" y="2141810"/>
            <a:ext cx="6595708" cy="4392488"/>
          </a:xfrm>
          <a:prstGeom prst="rect">
            <a:avLst/>
          </a:prstGeom>
          <a:noFill/>
          <a:ln>
            <a:solidFill>
              <a:srgbClr val="EA6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021415" y="65342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EA6400"/>
                </a:solidFill>
              </a:rPr>
              <a:t>Statistics</a:t>
            </a:r>
            <a:r>
              <a:rPr lang="fr-BE" dirty="0" smtClean="0">
                <a:solidFill>
                  <a:srgbClr val="EA6400"/>
                </a:solidFill>
              </a:rPr>
              <a:t> </a:t>
            </a:r>
            <a:r>
              <a:rPr lang="fr-BE" dirty="0" err="1" smtClean="0">
                <a:solidFill>
                  <a:srgbClr val="EA6400"/>
                </a:solidFill>
              </a:rPr>
              <a:t>rules</a:t>
            </a:r>
            <a:endParaRPr lang="en-US" dirty="0" err="1" smtClean="0">
              <a:solidFill>
                <a:srgbClr val="EA64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7984" y="1169779"/>
            <a:ext cx="2109927" cy="78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Offline interpolation to model </a:t>
            </a:r>
            <a:r>
              <a:rPr lang="fr-BE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fr-B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SIC + </a:t>
            </a:r>
            <a:r>
              <a:rPr lang="fr-BE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uncertainty</a:t>
            </a:r>
            <a:r>
              <a:rPr lang="fr-B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BE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bash</a:t>
            </a:r>
            <a:r>
              <a:rPr lang="fr-B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6" name="Elbow Connector 45"/>
          <p:cNvCxnSpPr>
            <a:stCxn id="21" idx="1"/>
            <a:endCxn id="45" idx="3"/>
          </p:cNvCxnSpPr>
          <p:nvPr/>
        </p:nvCxnSpPr>
        <p:spPr>
          <a:xfrm rot="10800000">
            <a:off x="6537911" y="1561863"/>
            <a:ext cx="149644" cy="12700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52120" y="4063653"/>
            <a:ext cx="234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200" dirty="0" smtClean="0"/>
              <a:t>List of variables to update</a:t>
            </a:r>
          </a:p>
          <a:p>
            <a:pPr marL="285750" indent="-285750">
              <a:buFontTx/>
              <a:buChar char="-"/>
            </a:pPr>
            <a:r>
              <a:rPr lang="fr-BE" sz="1200" dirty="0" smtClean="0"/>
              <a:t>Inflation</a:t>
            </a:r>
          </a:p>
          <a:p>
            <a:pPr marL="285750" indent="-285750">
              <a:buFontTx/>
              <a:buChar char="-"/>
            </a:pPr>
            <a:r>
              <a:rPr lang="fr-BE" sz="1200" dirty="0" smtClean="0"/>
              <a:t>Radius of </a:t>
            </a:r>
            <a:r>
              <a:rPr lang="fr-BE" sz="1200" dirty="0" err="1" smtClean="0"/>
              <a:t>localization</a:t>
            </a:r>
            <a:endParaRPr lang="en-US" sz="1200" dirty="0" err="1" smtClean="0"/>
          </a:p>
        </p:txBody>
      </p:sp>
      <p:sp>
        <p:nvSpPr>
          <p:cNvPr id="50" name="TextBox 49"/>
          <p:cNvSpPr txBox="1"/>
          <p:nvPr/>
        </p:nvSpPr>
        <p:spPr>
          <a:xfrm>
            <a:off x="2555776" y="5149819"/>
            <a:ext cx="234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200" dirty="0" err="1" smtClean="0"/>
              <a:t>Checks</a:t>
            </a:r>
            <a:r>
              <a:rPr lang="fr-BE" sz="1200" dirty="0" smtClean="0"/>
              <a:t> variables are </a:t>
            </a:r>
            <a:r>
              <a:rPr lang="fr-BE" sz="1200" dirty="0" err="1" smtClean="0"/>
              <a:t>within</a:t>
            </a:r>
            <a:r>
              <a:rPr lang="fr-BE" sz="1200" dirty="0" smtClean="0"/>
              <a:t> </a:t>
            </a:r>
            <a:r>
              <a:rPr lang="fr-BE" sz="1200" dirty="0" err="1" smtClean="0"/>
              <a:t>physical</a:t>
            </a:r>
            <a:r>
              <a:rPr lang="fr-BE" sz="1200" dirty="0" smtClean="0"/>
              <a:t> </a:t>
            </a:r>
            <a:r>
              <a:rPr lang="fr-BE" sz="1200" dirty="0" err="1" smtClean="0"/>
              <a:t>bounds</a:t>
            </a:r>
            <a:endParaRPr lang="fr-BE" sz="1200" dirty="0"/>
          </a:p>
          <a:p>
            <a:pPr marL="285750" indent="-285750">
              <a:buFontTx/>
              <a:buChar char="-"/>
            </a:pPr>
            <a:r>
              <a:rPr lang="fr-BE" sz="1200" dirty="0" err="1" smtClean="0"/>
              <a:t>Checks</a:t>
            </a:r>
            <a:r>
              <a:rPr lang="fr-BE" sz="1200" dirty="0" smtClean="0"/>
              <a:t> </a:t>
            </a:r>
            <a:r>
              <a:rPr lang="fr-BE" sz="1200" dirty="0" err="1" smtClean="0"/>
              <a:t>physical</a:t>
            </a:r>
            <a:r>
              <a:rPr lang="fr-BE" sz="1200" dirty="0" smtClean="0"/>
              <a:t> </a:t>
            </a:r>
            <a:r>
              <a:rPr lang="fr-BE" sz="1200" dirty="0" err="1" smtClean="0"/>
              <a:t>consistency</a:t>
            </a:r>
            <a:r>
              <a:rPr lang="fr-BE" sz="1200" dirty="0" smtClean="0"/>
              <a:t> </a:t>
            </a:r>
            <a:r>
              <a:rPr lang="fr-BE" sz="1200" dirty="0" err="1" smtClean="0"/>
              <a:t>between</a:t>
            </a:r>
            <a:r>
              <a:rPr lang="fr-BE" sz="1200" dirty="0" smtClean="0"/>
              <a:t> variables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26903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148722"/>
            <a:ext cx="6191348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does</a:t>
            </a:r>
            <a:r>
              <a:rPr lang="fr-BE" dirty="0"/>
              <a:t> an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925786"/>
            <a:ext cx="11233248" cy="40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13369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Implementation</a:t>
            </a:r>
            <a:r>
              <a:rPr lang="fr-BE" dirty="0" smtClean="0"/>
              <a:t> in a workflow manager: </a:t>
            </a:r>
            <a:r>
              <a:rPr lang="fr-BE" dirty="0" err="1" smtClean="0"/>
              <a:t>Autosubmit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42369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148722"/>
            <a:ext cx="4625174" cy="696944"/>
          </a:xfrm>
        </p:spPr>
        <p:txBody>
          <a:bodyPr/>
          <a:lstStyle/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3369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2. Is </a:t>
            </a:r>
            <a:r>
              <a:rPr lang="fr-BE" b="1" dirty="0" err="1" smtClean="0"/>
              <a:t>it</a:t>
            </a:r>
            <a:r>
              <a:rPr lang="fr-BE" b="1" dirty="0" smtClean="0"/>
              <a:t> </a:t>
            </a:r>
            <a:r>
              <a:rPr lang="fr-BE" b="1" dirty="0" err="1" smtClean="0"/>
              <a:t>dependent</a:t>
            </a:r>
            <a:r>
              <a:rPr lang="fr-BE" b="1" dirty="0" smtClean="0"/>
              <a:t> on the version of EC-</a:t>
            </a:r>
            <a:r>
              <a:rPr lang="fr-BE" b="1" dirty="0" err="1" smtClean="0"/>
              <a:t>Earth</a:t>
            </a:r>
            <a:r>
              <a:rPr lang="fr-BE" b="1" dirty="0" smtClean="0"/>
              <a:t> </a:t>
            </a:r>
            <a:r>
              <a:rPr lang="fr-BE" b="1" dirty="0" err="1" smtClean="0"/>
              <a:t>used</a:t>
            </a:r>
            <a:r>
              <a:rPr lang="fr-BE" b="1" dirty="0" smtClean="0"/>
              <a:t>?</a:t>
            </a:r>
            <a:endParaRPr lang="en-US" b="1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99779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NO, </a:t>
            </a:r>
            <a:r>
              <a:rPr lang="fr-BE" dirty="0" err="1" smtClean="0"/>
              <a:t>unless</a:t>
            </a:r>
            <a:r>
              <a:rPr lang="fr-BE" dirty="0" smtClean="0"/>
              <a:t> state variables are </a:t>
            </a:r>
            <a:r>
              <a:rPr lang="fr-BE" dirty="0" err="1" smtClean="0"/>
              <a:t>added</a:t>
            </a:r>
            <a:r>
              <a:rPr lang="fr-BE" dirty="0" smtClean="0"/>
              <a:t>, </a:t>
            </a:r>
            <a:r>
              <a:rPr lang="fr-BE" dirty="0" err="1" smtClean="0"/>
              <a:t>deleted</a:t>
            </a:r>
            <a:r>
              <a:rPr lang="fr-BE" dirty="0" smtClean="0"/>
              <a:t> or </a:t>
            </a:r>
            <a:r>
              <a:rPr lang="fr-BE" dirty="0" err="1" smtClean="0"/>
              <a:t>renamed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endParaRPr lang="en-US" dirty="0" err="1" smtClean="0"/>
          </a:p>
        </p:txBody>
      </p:sp>
      <p:sp>
        <p:nvSpPr>
          <p:cNvPr id="29" name="TextBox 28"/>
          <p:cNvSpPr txBox="1"/>
          <p:nvPr/>
        </p:nvSpPr>
        <p:spPr>
          <a:xfrm>
            <a:off x="467544" y="314992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3</a:t>
            </a:r>
            <a:r>
              <a:rPr lang="fr-BE" b="1" dirty="0" smtClean="0"/>
              <a:t>. </a:t>
            </a:r>
            <a:r>
              <a:rPr lang="fr-BE" b="1" dirty="0" err="1" smtClean="0"/>
              <a:t>What</a:t>
            </a:r>
            <a:r>
              <a:rPr lang="fr-BE" b="1" dirty="0" smtClean="0"/>
              <a:t> </a:t>
            </a:r>
            <a:r>
              <a:rPr lang="fr-BE" b="1" dirty="0" err="1" smtClean="0"/>
              <a:t>happens</a:t>
            </a:r>
            <a:r>
              <a:rPr lang="fr-BE" b="1" dirty="0" smtClean="0"/>
              <a:t> to the </a:t>
            </a:r>
            <a:r>
              <a:rPr lang="fr-BE" b="1" dirty="0" err="1" smtClean="0"/>
              <a:t>ocean</a:t>
            </a:r>
            <a:r>
              <a:rPr lang="fr-BE" b="1" dirty="0" smtClean="0"/>
              <a:t> </a:t>
            </a:r>
            <a:r>
              <a:rPr lang="fr-BE" b="1" dirty="0" err="1" smtClean="0"/>
              <a:t>when</a:t>
            </a:r>
            <a:r>
              <a:rPr lang="fr-BE" b="1" dirty="0" smtClean="0"/>
              <a:t> </a:t>
            </a:r>
            <a:r>
              <a:rPr lang="fr-BE" b="1" dirty="0" err="1" smtClean="0"/>
              <a:t>sea</a:t>
            </a:r>
            <a:r>
              <a:rPr lang="fr-BE" b="1" dirty="0" smtClean="0"/>
              <a:t> </a:t>
            </a:r>
            <a:r>
              <a:rPr lang="fr-BE" b="1" dirty="0" err="1" smtClean="0"/>
              <a:t>ice</a:t>
            </a:r>
            <a:r>
              <a:rPr lang="fr-BE" b="1" dirty="0" smtClean="0"/>
              <a:t> </a:t>
            </a:r>
            <a:r>
              <a:rPr lang="fr-BE" b="1" dirty="0" err="1" smtClean="0"/>
              <a:t>is</a:t>
            </a:r>
            <a:r>
              <a:rPr lang="fr-BE" b="1" dirty="0" smtClean="0"/>
              <a:t> </a:t>
            </a:r>
            <a:r>
              <a:rPr lang="fr-BE" b="1" dirty="0" err="1" smtClean="0"/>
              <a:t>assimilated</a:t>
            </a:r>
            <a:endParaRPr lang="en-US" b="1" dirty="0" err="1" smtClean="0"/>
          </a:p>
        </p:txBody>
      </p:sp>
      <p:sp>
        <p:nvSpPr>
          <p:cNvPr id="31" name="TextBox 30"/>
          <p:cNvSpPr txBox="1"/>
          <p:nvPr/>
        </p:nvSpPr>
        <p:spPr>
          <a:xfrm>
            <a:off x="611560" y="4014018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 </a:t>
            </a:r>
            <a:r>
              <a:rPr lang="fr-BE" dirty="0" err="1" smtClean="0"/>
              <a:t>cut</a:t>
            </a:r>
            <a:r>
              <a:rPr lang="fr-BE" dirty="0" smtClean="0"/>
              <a:t> a long story short, all </a:t>
            </a:r>
            <a:r>
              <a:rPr lang="fr-BE" dirty="0" err="1" smtClean="0"/>
              <a:t>oceanic</a:t>
            </a:r>
            <a:r>
              <a:rPr lang="fr-BE" dirty="0" smtClean="0"/>
              <a:t> variables and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variables are </a:t>
            </a:r>
            <a:r>
              <a:rPr lang="fr-BE" dirty="0" err="1" smtClean="0"/>
              <a:t>updated</a:t>
            </a:r>
            <a:r>
              <a:rPr lang="fr-BE" dirty="0" smtClean="0"/>
              <a:t> </a:t>
            </a:r>
            <a:r>
              <a:rPr lang="fr-BE" dirty="0" err="1" smtClean="0"/>
              <a:t>even</a:t>
            </a:r>
            <a:r>
              <a:rPr lang="fr-BE" dirty="0" smtClean="0"/>
              <a:t> </a:t>
            </a:r>
            <a:r>
              <a:rPr lang="fr-BE" dirty="0" err="1" smtClean="0"/>
              <a:t>though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SIC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assimilated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dirty="0" smtClean="0"/>
              <a:t>The update of </a:t>
            </a:r>
            <a:r>
              <a:rPr lang="fr-BE" dirty="0" err="1" smtClean="0"/>
              <a:t>each</a:t>
            </a:r>
            <a:r>
              <a:rPr lang="fr-BE" dirty="0" smtClean="0"/>
              <a:t> variable (T, S, U, V, …)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the </a:t>
            </a:r>
            <a:r>
              <a:rPr lang="fr-BE" dirty="0" err="1" smtClean="0"/>
              <a:t>relationship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has </a:t>
            </a:r>
            <a:r>
              <a:rPr lang="fr-BE" dirty="0" err="1" smtClean="0"/>
              <a:t>with</a:t>
            </a:r>
            <a:r>
              <a:rPr lang="fr-BE" dirty="0" smtClean="0"/>
              <a:t> SIC, </a:t>
            </a:r>
            <a:r>
              <a:rPr lang="fr-BE" dirty="0" err="1" smtClean="0"/>
              <a:t>learned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ensemble.</a:t>
            </a:r>
          </a:p>
          <a:p>
            <a:endParaRPr lang="fr-BE" dirty="0"/>
          </a:p>
          <a:p>
            <a:r>
              <a:rPr lang="fr-BE" dirty="0" smtClean="0"/>
              <a:t>This </a:t>
            </a:r>
            <a:r>
              <a:rPr lang="fr-BE" dirty="0" err="1" smtClean="0"/>
              <a:t>guarantees</a:t>
            </a:r>
            <a:r>
              <a:rPr lang="fr-BE" dirty="0" smtClean="0"/>
              <a:t> a state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consistent up to the </a:t>
            </a:r>
            <a:r>
              <a:rPr lang="fr-BE" dirty="0" err="1" smtClean="0"/>
              <a:t>linear</a:t>
            </a:r>
            <a:r>
              <a:rPr lang="fr-BE" dirty="0" smtClean="0"/>
              <a:t> approximation.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0630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Is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dependent</a:t>
            </a:r>
            <a:r>
              <a:rPr lang="fr-BE" dirty="0" smtClean="0"/>
              <a:t> on the version of EC-</a:t>
            </a:r>
            <a:r>
              <a:rPr lang="fr-BE" dirty="0" err="1" smtClean="0"/>
              <a:t>Earth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en-US" dirty="0"/>
              <a:t>What happens with the ocean when sea ice is assimilated</a:t>
            </a:r>
            <a:r>
              <a:rPr lang="en-US" dirty="0" smtClean="0"/>
              <a:t>?</a:t>
            </a:r>
            <a:endParaRPr lang="fr-BE" dirty="0" smtClean="0"/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37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bg1"/>
                </a:solidFill>
              </a:rPr>
              <a:t>How </a:t>
            </a:r>
            <a:r>
              <a:rPr lang="fr-BE" dirty="0" err="1" smtClean="0">
                <a:solidFill>
                  <a:schemeClr val="bg1"/>
                </a:solidFill>
              </a:rPr>
              <a:t>much</a:t>
            </a:r>
            <a:r>
              <a:rPr lang="fr-BE" dirty="0" smtClean="0">
                <a:solidFill>
                  <a:schemeClr val="bg1"/>
                </a:solidFill>
              </a:rPr>
              <a:t> extra </a:t>
            </a:r>
            <a:r>
              <a:rPr lang="fr-BE" dirty="0" err="1" smtClean="0">
                <a:solidFill>
                  <a:schemeClr val="bg1"/>
                </a:solidFill>
              </a:rPr>
              <a:t>resources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does</a:t>
            </a:r>
            <a:r>
              <a:rPr lang="fr-BE" dirty="0" smtClean="0">
                <a:solidFill>
                  <a:schemeClr val="bg1"/>
                </a:solidFill>
              </a:rPr>
              <a:t> the </a:t>
            </a:r>
            <a:r>
              <a:rPr lang="fr-BE" dirty="0" err="1" smtClean="0">
                <a:solidFill>
                  <a:schemeClr val="bg1"/>
                </a:solidFill>
              </a:rPr>
              <a:t>EnKF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require</a:t>
            </a:r>
            <a:r>
              <a:rPr lang="fr-BE" dirty="0" smtClean="0">
                <a:solidFill>
                  <a:schemeClr val="bg1"/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bg1"/>
                </a:solidFill>
              </a:rPr>
              <a:t>What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is</a:t>
            </a:r>
            <a:r>
              <a:rPr lang="fr-BE" dirty="0" smtClean="0">
                <a:solidFill>
                  <a:schemeClr val="bg1"/>
                </a:solidFill>
              </a:rPr>
              <a:t> the </a:t>
            </a:r>
            <a:r>
              <a:rPr lang="fr-BE" dirty="0" err="1" smtClean="0">
                <a:solidFill>
                  <a:schemeClr val="bg1"/>
                </a:solidFill>
              </a:rPr>
              <a:t>typical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length</a:t>
            </a:r>
            <a:r>
              <a:rPr lang="fr-BE" dirty="0" smtClean="0">
                <a:solidFill>
                  <a:schemeClr val="bg1"/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bg1"/>
                </a:solidFill>
              </a:rPr>
              <a:t>What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is</a:t>
            </a:r>
            <a:r>
              <a:rPr lang="fr-BE" dirty="0" smtClean="0">
                <a:solidFill>
                  <a:schemeClr val="bg1"/>
                </a:solidFill>
              </a:rPr>
              <a:t> the </a:t>
            </a:r>
            <a:r>
              <a:rPr lang="fr-BE" dirty="0" err="1" smtClean="0">
                <a:solidFill>
                  <a:schemeClr val="bg1"/>
                </a:solidFill>
              </a:rPr>
              <a:t>space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required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smtClean="0">
                <a:solidFill>
                  <a:schemeClr val="bg1"/>
                </a:solidFill>
              </a:rPr>
              <a:t>to </a:t>
            </a:r>
            <a:r>
              <a:rPr lang="fr-BE" dirty="0" err="1" smtClean="0">
                <a:solidFill>
                  <a:schemeClr val="bg1"/>
                </a:solidFill>
              </a:rPr>
              <a:t>save</a:t>
            </a:r>
            <a:r>
              <a:rPr lang="fr-BE" dirty="0" smtClean="0">
                <a:solidFill>
                  <a:schemeClr val="bg1"/>
                </a:solidFill>
              </a:rPr>
              <a:t> the </a:t>
            </a:r>
            <a:r>
              <a:rPr lang="fr-BE" dirty="0" err="1" smtClean="0">
                <a:solidFill>
                  <a:schemeClr val="bg1"/>
                </a:solidFill>
              </a:rPr>
              <a:t>experiment</a:t>
            </a:r>
            <a:r>
              <a:rPr lang="fr-BE" dirty="0" smtClean="0">
                <a:solidFill>
                  <a:schemeClr val="bg1"/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bg1"/>
                </a:solidFill>
              </a:rPr>
              <a:t>Can </a:t>
            </a:r>
            <a:r>
              <a:rPr lang="fr-BE" dirty="0" err="1">
                <a:solidFill>
                  <a:schemeClr val="bg1"/>
                </a:solidFill>
              </a:rPr>
              <a:t>we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run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with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less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than</a:t>
            </a:r>
            <a:r>
              <a:rPr lang="fr-BE" dirty="0">
                <a:solidFill>
                  <a:schemeClr val="bg1"/>
                </a:solidFill>
              </a:rPr>
              <a:t> 25 </a:t>
            </a:r>
            <a:r>
              <a:rPr lang="fr-BE" dirty="0" err="1">
                <a:solidFill>
                  <a:schemeClr val="bg1"/>
                </a:solidFill>
              </a:rPr>
              <a:t>members</a:t>
            </a:r>
            <a:r>
              <a:rPr lang="fr-BE" dirty="0" smtClean="0">
                <a:solidFill>
                  <a:schemeClr val="bg1"/>
                </a:solidFill>
              </a:rPr>
              <a:t>?</a:t>
            </a:r>
            <a:endParaRPr lang="fr-BE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54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4823196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br>
              <a:rPr lang="fr-BE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BE" dirty="0" smtClean="0"/>
              <a:t>There are N=24 </a:t>
            </a:r>
            <a:r>
              <a:rPr lang="fr-BE" dirty="0" err="1" smtClean="0"/>
              <a:t>members</a:t>
            </a:r>
            <a:r>
              <a:rPr lang="fr-BE" dirty="0" smtClean="0"/>
              <a:t> to </a:t>
            </a:r>
            <a:r>
              <a:rPr lang="fr-BE" dirty="0" err="1" smtClean="0"/>
              <a:t>integrate</a:t>
            </a:r>
            <a:r>
              <a:rPr lang="fr-BE" dirty="0" smtClean="0"/>
              <a:t>, </a:t>
            </a:r>
            <a:r>
              <a:rPr lang="fr-BE" dirty="0" err="1" smtClean="0"/>
              <a:t>hence</a:t>
            </a:r>
            <a:r>
              <a:rPr lang="fr-BE" dirty="0" smtClean="0"/>
              <a:t> 24 SIM jobs, but all 24 jobs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submitted</a:t>
            </a:r>
            <a:r>
              <a:rPr lang="fr-BE" dirty="0" smtClean="0"/>
              <a:t> </a:t>
            </a:r>
            <a:r>
              <a:rPr lang="fr-BE" dirty="0" err="1" smtClean="0"/>
              <a:t>independently</a:t>
            </a:r>
            <a:r>
              <a:rPr lang="fr-BE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EnKF</a:t>
            </a:r>
            <a:r>
              <a:rPr lang="fr-BE" dirty="0" smtClean="0"/>
              <a:t> job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itself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</a:t>
            </a:r>
            <a:r>
              <a:rPr lang="fr-BE" dirty="0" err="1" smtClean="0"/>
              <a:t>fast</a:t>
            </a:r>
            <a:r>
              <a:rPr lang="fr-BE" dirty="0" smtClean="0"/>
              <a:t> (15 min on 16 procs) but </a:t>
            </a:r>
            <a:r>
              <a:rPr lang="fr-BE" dirty="0" err="1" smtClean="0"/>
              <a:t>cannot</a:t>
            </a:r>
            <a:r>
              <a:rPr lang="fr-BE" dirty="0" smtClean="0"/>
              <a:t> </a:t>
            </a:r>
            <a:r>
              <a:rPr lang="fr-BE" dirty="0" err="1" smtClean="0"/>
              <a:t>start</a:t>
            </a:r>
            <a:r>
              <a:rPr lang="fr-BE" dirty="0" smtClean="0"/>
              <a:t> </a:t>
            </a:r>
            <a:r>
              <a:rPr lang="fr-BE" dirty="0" err="1" smtClean="0"/>
              <a:t>until</a:t>
            </a:r>
            <a:r>
              <a:rPr lang="fr-BE" dirty="0" smtClean="0"/>
              <a:t> the last of the 24 SIM jobs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finished</a:t>
            </a:r>
            <a:r>
              <a:rPr lang="fr-BE" dirty="0" smtClean="0"/>
              <a:t> </a:t>
            </a:r>
            <a:r>
              <a:rPr lang="fr-BE" dirty="0" smtClean="0">
                <a:sym typeface="Wingdings" panose="05000000000000000000" pitchFamily="2" charset="2"/>
              </a:rPr>
              <a:t>. </a:t>
            </a:r>
            <a:r>
              <a:rPr lang="fr-BE" dirty="0" err="1" smtClean="0">
                <a:sym typeface="Wingdings" panose="05000000000000000000" pitchFamily="2" charset="2"/>
              </a:rPr>
              <a:t>That’s</a:t>
            </a:r>
            <a:r>
              <a:rPr lang="fr-BE" dirty="0" smtClean="0">
                <a:sym typeface="Wingdings" panose="05000000000000000000" pitchFamily="2" charset="2"/>
              </a:rPr>
              <a:t> the </a:t>
            </a:r>
            <a:r>
              <a:rPr lang="fr-BE" dirty="0" err="1" smtClean="0">
                <a:sym typeface="Wingdings" panose="05000000000000000000" pitchFamily="2" charset="2"/>
              </a:rPr>
              <a:t>bottleneck</a:t>
            </a:r>
            <a:r>
              <a:rPr lang="fr-BE" dirty="0" smtClean="0">
                <a:sym typeface="Wingdings" panose="05000000000000000000" pitchFamily="2" charset="2"/>
              </a:rPr>
              <a:t> of </a:t>
            </a:r>
            <a:r>
              <a:rPr lang="fr-BE" dirty="0" err="1" smtClean="0">
                <a:sym typeface="Wingdings" panose="05000000000000000000" pitchFamily="2" charset="2"/>
              </a:rPr>
              <a:t>sequential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methods</a:t>
            </a:r>
            <a:r>
              <a:rPr lang="fr-BE" dirty="0" smtClean="0">
                <a:sym typeface="Wingdings" panose="05000000000000000000" pitchFamily="2" charset="2"/>
              </a:rPr>
              <a:t>. </a:t>
            </a:r>
            <a:endParaRPr lang="fr-BE" dirty="0" smtClean="0"/>
          </a:p>
          <a:p>
            <a:pPr>
              <a:buFont typeface="Arial" charset="0"/>
              <a:buChar char="•"/>
            </a:pPr>
            <a:endParaRPr lang="fr-B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3024603"/>
            <a:ext cx="11233248" cy="40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3024603"/>
            <a:ext cx="11233248" cy="40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4823196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br>
              <a:rPr lang="fr-BE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17674"/>
            <a:ext cx="9071993" cy="552018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BE" sz="2000" dirty="0" smtClean="0"/>
              <a:t>At ORCA1L75 </a:t>
            </a:r>
            <a:r>
              <a:rPr lang="fr-BE" sz="2000" dirty="0" err="1" smtClean="0"/>
              <a:t>with</a:t>
            </a:r>
            <a:r>
              <a:rPr lang="fr-BE" sz="2000" dirty="0" smtClean="0"/>
              <a:t> EC-Earth3.2:</a:t>
            </a:r>
          </a:p>
          <a:p>
            <a:pPr lvl="1">
              <a:buFont typeface="Arial" charset="0"/>
              <a:buChar char="•"/>
            </a:pPr>
            <a:r>
              <a:rPr lang="fr-BE" sz="1800" dirty="0" smtClean="0"/>
              <a:t>CPU </a:t>
            </a:r>
            <a:r>
              <a:rPr lang="fr-BE" sz="1800" dirty="0" err="1"/>
              <a:t>consumption</a:t>
            </a:r>
            <a:r>
              <a:rPr lang="fr-BE" sz="1800" dirty="0"/>
              <a:t> </a:t>
            </a:r>
            <a:r>
              <a:rPr lang="fr-BE" sz="1800" dirty="0" err="1"/>
              <a:t>is</a:t>
            </a:r>
            <a:r>
              <a:rPr lang="fr-BE" sz="1800" dirty="0"/>
              <a:t> ~ 24 [</a:t>
            </a:r>
            <a:r>
              <a:rPr lang="fr-BE" sz="1800" dirty="0" err="1"/>
              <a:t>members</a:t>
            </a:r>
            <a:r>
              <a:rPr lang="fr-BE" sz="1800" dirty="0"/>
              <a:t>] x 432 [procs] x 0.2 [</a:t>
            </a:r>
            <a:r>
              <a:rPr lang="fr-BE" sz="1800" dirty="0" err="1"/>
              <a:t>hrs</a:t>
            </a:r>
            <a:r>
              <a:rPr lang="fr-BE" sz="1800" dirty="0"/>
              <a:t>] = </a:t>
            </a:r>
            <a:r>
              <a:rPr lang="fr-BE" sz="1800" b="1" dirty="0"/>
              <a:t>2 </a:t>
            </a:r>
            <a:r>
              <a:rPr lang="fr-BE" sz="1800" b="1" dirty="0" err="1"/>
              <a:t>kCPUhrs</a:t>
            </a:r>
            <a:r>
              <a:rPr lang="fr-BE" sz="1800" b="1" dirty="0"/>
              <a:t> per cycle.</a:t>
            </a:r>
            <a:r>
              <a:rPr lang="fr-BE" sz="1800" dirty="0"/>
              <a:t> (one cycle = one </a:t>
            </a:r>
            <a:r>
              <a:rPr lang="fr-BE" sz="1800" dirty="0" err="1"/>
              <a:t>month</a:t>
            </a:r>
            <a:r>
              <a:rPr lang="fr-BE" sz="1800" dirty="0"/>
              <a:t> </a:t>
            </a:r>
            <a:r>
              <a:rPr lang="fr-BE" sz="1800" dirty="0" err="1"/>
              <a:t>here</a:t>
            </a:r>
            <a:r>
              <a:rPr lang="fr-BE" sz="1800" dirty="0"/>
              <a:t>). This </a:t>
            </a:r>
            <a:r>
              <a:rPr lang="fr-BE" sz="1800" dirty="0" err="1"/>
              <a:t>makes</a:t>
            </a:r>
            <a:r>
              <a:rPr lang="fr-BE" sz="1800" dirty="0"/>
              <a:t> </a:t>
            </a:r>
            <a:r>
              <a:rPr lang="fr-BE" sz="1800" b="1" dirty="0"/>
              <a:t>~0.8 million </a:t>
            </a:r>
            <a:r>
              <a:rPr lang="fr-BE" sz="1800" b="1" dirty="0" err="1"/>
              <a:t>CPUhrs</a:t>
            </a:r>
            <a:r>
              <a:rPr lang="fr-BE" sz="1800" b="1" dirty="0"/>
              <a:t> for </a:t>
            </a:r>
            <a:r>
              <a:rPr lang="fr-BE" sz="1800" b="1" dirty="0" err="1" smtClean="0"/>
              <a:t>producing</a:t>
            </a:r>
            <a:r>
              <a:rPr lang="fr-BE" sz="1800" b="1" dirty="0" smtClean="0"/>
              <a:t> initial conditions over a full </a:t>
            </a:r>
            <a:r>
              <a:rPr lang="fr-BE" sz="1800" b="1" dirty="0" err="1" smtClean="0"/>
              <a:t>period</a:t>
            </a:r>
            <a:r>
              <a:rPr lang="fr-BE" sz="1800" b="1" dirty="0" smtClean="0"/>
              <a:t>. </a:t>
            </a:r>
            <a:r>
              <a:rPr lang="fr-BE" sz="1800" dirty="0" smtClean="0"/>
              <a:t>CPU </a:t>
            </a:r>
            <a:r>
              <a:rPr lang="fr-BE" sz="1800" dirty="0" err="1" smtClean="0"/>
              <a:t>consumed</a:t>
            </a:r>
            <a:r>
              <a:rPr lang="fr-BE" sz="1800" dirty="0" smtClean="0"/>
              <a:t> </a:t>
            </a:r>
            <a:r>
              <a:rPr lang="fr-BE" sz="1800" dirty="0" err="1" smtClean="0"/>
              <a:t>during</a:t>
            </a:r>
            <a:r>
              <a:rPr lang="fr-BE" sz="1800" dirty="0" smtClean="0"/>
              <a:t> </a:t>
            </a:r>
            <a:r>
              <a:rPr lang="fr-BE" sz="1800" dirty="0" err="1" smtClean="0"/>
              <a:t>EnKF</a:t>
            </a:r>
            <a:r>
              <a:rPr lang="fr-BE" sz="1800" dirty="0" smtClean="0"/>
              <a:t> jobs </a:t>
            </a:r>
            <a:r>
              <a:rPr lang="fr-BE" sz="1800" dirty="0" err="1" smtClean="0"/>
              <a:t>is</a:t>
            </a:r>
            <a:r>
              <a:rPr lang="fr-BE" sz="1800" dirty="0" smtClean="0"/>
              <a:t> </a:t>
            </a:r>
            <a:r>
              <a:rPr lang="fr-BE" sz="1800" dirty="0" err="1" smtClean="0"/>
              <a:t>negligible</a:t>
            </a:r>
            <a:r>
              <a:rPr lang="fr-BE" sz="1800" dirty="0" smtClean="0"/>
              <a:t>.</a:t>
            </a:r>
            <a:endParaRPr lang="fr-BE" sz="1800" b="1" dirty="0"/>
          </a:p>
          <a:p>
            <a:pPr lvl="1">
              <a:buFont typeface="Arial" charset="0"/>
              <a:buChar char="•"/>
            </a:pPr>
            <a:r>
              <a:rPr lang="fr-BE" sz="1800" dirty="0" smtClean="0"/>
              <a:t>At ORCA1, </a:t>
            </a:r>
            <a:r>
              <a:rPr lang="fr-BE" sz="1800" dirty="0" err="1" smtClean="0"/>
              <a:t>with</a:t>
            </a:r>
            <a:r>
              <a:rPr lang="fr-BE" sz="1800" dirty="0" smtClean="0"/>
              <a:t> EC-Earth3.2, </a:t>
            </a:r>
            <a:r>
              <a:rPr lang="fr-BE" sz="1800" dirty="0" err="1" smtClean="0"/>
              <a:t>it</a:t>
            </a:r>
            <a:r>
              <a:rPr lang="fr-BE" sz="1800" dirty="0" smtClean="0"/>
              <a:t> </a:t>
            </a:r>
            <a:r>
              <a:rPr lang="fr-BE" sz="1800" dirty="0" err="1" smtClean="0"/>
              <a:t>takes</a:t>
            </a:r>
            <a:r>
              <a:rPr lang="fr-BE" sz="1800" dirty="0" smtClean="0"/>
              <a:t>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2 </a:t>
            </a:r>
            <a:r>
              <a:rPr lang="fr-BE" sz="1800" dirty="0" err="1" smtClean="0"/>
              <a:t>hours</a:t>
            </a:r>
            <a:r>
              <a:rPr lang="fr-BE" sz="1800" dirty="0" smtClean="0"/>
              <a:t> and 5 </a:t>
            </a:r>
            <a:r>
              <a:rPr lang="fr-BE" sz="1800" dirty="0" err="1" smtClean="0"/>
              <a:t>hours</a:t>
            </a:r>
            <a:r>
              <a:rPr lang="fr-BE" sz="1800" dirty="0" smtClean="0"/>
              <a:t> of </a:t>
            </a:r>
            <a:r>
              <a:rPr lang="fr-BE" sz="1800" dirty="0" err="1" smtClean="0"/>
              <a:t>physical</a:t>
            </a:r>
            <a:r>
              <a:rPr lang="fr-BE" sz="1800" dirty="0" smtClean="0"/>
              <a:t> time (</a:t>
            </a:r>
            <a:r>
              <a:rPr lang="fr-BE" sz="1800" dirty="0" err="1" smtClean="0"/>
              <a:t>depending</a:t>
            </a:r>
            <a:r>
              <a:rPr lang="fr-BE" sz="1800" dirty="0" smtClean="0"/>
              <a:t> on </a:t>
            </a:r>
            <a:r>
              <a:rPr lang="fr-BE" sz="1800" dirty="0" err="1" smtClean="0"/>
              <a:t>load</a:t>
            </a:r>
            <a:r>
              <a:rPr lang="fr-BE" sz="1800" dirty="0" smtClean="0"/>
              <a:t> on machine) to </a:t>
            </a:r>
            <a:r>
              <a:rPr lang="fr-BE" sz="1800" dirty="0" err="1" smtClean="0"/>
              <a:t>complete</a:t>
            </a:r>
            <a:r>
              <a:rPr lang="fr-BE" sz="1800" dirty="0" smtClean="0"/>
              <a:t> a full SIM-</a:t>
            </a:r>
            <a:r>
              <a:rPr lang="fr-BE" sz="1800" dirty="0" err="1" smtClean="0"/>
              <a:t>EnKF</a:t>
            </a:r>
            <a:r>
              <a:rPr lang="fr-BE" sz="1800" dirty="0" smtClean="0"/>
              <a:t> cycle. </a:t>
            </a:r>
            <a:r>
              <a:rPr lang="fr-BE" sz="1800" dirty="0" err="1" smtClean="0"/>
              <a:t>Expect</a:t>
            </a:r>
            <a:r>
              <a:rPr lang="fr-BE" sz="1800" dirty="0" smtClean="0"/>
              <a:t> at least  3 </a:t>
            </a:r>
            <a:r>
              <a:rPr lang="fr-BE" sz="1800" dirty="0" err="1" smtClean="0"/>
              <a:t>physical</a:t>
            </a:r>
            <a:r>
              <a:rPr lang="fr-BE" sz="1800" dirty="0" smtClean="0"/>
              <a:t> </a:t>
            </a:r>
            <a:r>
              <a:rPr lang="fr-BE" sz="1800" dirty="0" err="1" smtClean="0"/>
              <a:t>days</a:t>
            </a:r>
            <a:r>
              <a:rPr lang="fr-BE" sz="1800" dirty="0"/>
              <a:t> </a:t>
            </a:r>
            <a:r>
              <a:rPr lang="fr-BE" sz="1800" dirty="0" smtClean="0"/>
              <a:t>to finish one </a:t>
            </a:r>
            <a:r>
              <a:rPr lang="fr-BE" sz="1800" dirty="0" err="1" smtClean="0"/>
              <a:t>year</a:t>
            </a:r>
            <a:endParaRPr lang="fr-BE" sz="1800" dirty="0" smtClean="0"/>
          </a:p>
          <a:p>
            <a:pPr>
              <a:buFont typeface="Arial" charset="0"/>
              <a:buChar char="•"/>
            </a:pPr>
            <a:endParaRPr lang="fr-BE" sz="2000" dirty="0" smtClean="0"/>
          </a:p>
          <a:p>
            <a:pPr>
              <a:buFont typeface="Arial" charset="0"/>
              <a:buChar char="•"/>
            </a:pPr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3830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5255244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br>
              <a:rPr lang="fr-BE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845666"/>
            <a:ext cx="8329365" cy="5520184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Disk </a:t>
            </a:r>
            <a:r>
              <a:rPr lang="fr-BE" dirty="0" err="1" smtClean="0"/>
              <a:t>space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- 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want</a:t>
            </a:r>
            <a:r>
              <a:rPr lang="fr-BE" dirty="0" smtClean="0"/>
              <a:t> to </a:t>
            </a:r>
            <a:r>
              <a:rPr lang="fr-BE" dirty="0" err="1" smtClean="0"/>
              <a:t>save</a:t>
            </a:r>
            <a:r>
              <a:rPr lang="fr-BE" dirty="0" smtClean="0"/>
              <a:t> </a:t>
            </a:r>
            <a:r>
              <a:rPr lang="fr-BE" dirty="0" err="1" smtClean="0"/>
              <a:t>everything</a:t>
            </a:r>
            <a:endParaRPr lang="fr-BE" dirty="0" smtClean="0"/>
          </a:p>
          <a:p>
            <a:pPr>
              <a:buFont typeface="Arial" charset="0"/>
              <a:buChar char="•"/>
            </a:pPr>
            <a:r>
              <a:rPr lang="fr-BE" dirty="0" smtClean="0"/>
              <a:t>24 </a:t>
            </a:r>
            <a:r>
              <a:rPr lang="fr-BE" dirty="0" err="1" smtClean="0"/>
              <a:t>members</a:t>
            </a:r>
            <a:r>
              <a:rPr lang="fr-BE" dirty="0" smtClean="0"/>
              <a:t>, </a:t>
            </a:r>
            <a:r>
              <a:rPr lang="fr-BE" dirty="0" err="1" smtClean="0"/>
              <a:t>save</a:t>
            </a:r>
            <a:r>
              <a:rPr lang="fr-BE" dirty="0" smtClean="0"/>
              <a:t> original (</a:t>
            </a:r>
            <a:r>
              <a:rPr lang="fr-BE" dirty="0" err="1" smtClean="0"/>
              <a:t>forecast</a:t>
            </a:r>
            <a:r>
              <a:rPr lang="fr-BE" dirty="0" smtClean="0"/>
              <a:t>) and </a:t>
            </a:r>
            <a:r>
              <a:rPr lang="fr-BE" dirty="0" err="1" smtClean="0"/>
              <a:t>updated</a:t>
            </a:r>
            <a:r>
              <a:rPr lang="fr-BE" dirty="0" smtClean="0"/>
              <a:t> (</a:t>
            </a:r>
            <a:r>
              <a:rPr lang="fr-BE" dirty="0" err="1" smtClean="0"/>
              <a:t>analysis</a:t>
            </a:r>
            <a:r>
              <a:rPr lang="fr-BE" dirty="0" smtClean="0"/>
              <a:t>)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and </a:t>
            </a:r>
            <a:r>
              <a:rPr lang="fr-BE" dirty="0" err="1" smtClean="0"/>
              <a:t>ocean</a:t>
            </a:r>
            <a:r>
              <a:rPr lang="fr-BE" dirty="0" smtClean="0"/>
              <a:t> </a:t>
            </a:r>
            <a:r>
              <a:rPr lang="fr-BE" dirty="0" err="1" smtClean="0"/>
              <a:t>restarts</a:t>
            </a:r>
            <a:r>
              <a:rPr lang="fr-BE" dirty="0" smtClean="0"/>
              <a:t> + IFS + OASIS </a:t>
            </a:r>
            <a:r>
              <a:rPr lang="fr-BE" dirty="0" err="1" smtClean="0"/>
              <a:t>restarts</a:t>
            </a:r>
            <a:r>
              <a:rPr lang="fr-BE" dirty="0" smtClean="0"/>
              <a:t>: 5.5 Go per </a:t>
            </a:r>
            <a:r>
              <a:rPr lang="fr-BE" dirty="0" err="1" smtClean="0"/>
              <a:t>member</a:t>
            </a:r>
            <a:r>
              <a:rPr lang="fr-BE" dirty="0" smtClean="0"/>
              <a:t>, 132 Go per cycle.</a:t>
            </a:r>
          </a:p>
          <a:p>
            <a:pPr>
              <a:buFont typeface="Arial" charset="0"/>
              <a:buChar char="•"/>
            </a:pPr>
            <a:r>
              <a:rPr lang="fr-BE" dirty="0" smtClean="0"/>
              <a:t>This </a:t>
            </a:r>
            <a:r>
              <a:rPr lang="fr-BE" dirty="0" err="1" smtClean="0"/>
              <a:t>makes</a:t>
            </a:r>
            <a:r>
              <a:rPr lang="fr-BE" dirty="0" smtClean="0"/>
              <a:t> 55 To for a full </a:t>
            </a:r>
            <a:r>
              <a:rPr lang="fr-BE" dirty="0" err="1" smtClean="0"/>
              <a:t>period</a:t>
            </a:r>
            <a:r>
              <a:rPr lang="fr-BE" dirty="0"/>
              <a:t> </a:t>
            </a:r>
            <a:r>
              <a:rPr lang="fr-BE" dirty="0" smtClean="0"/>
              <a:t>(35 </a:t>
            </a:r>
            <a:r>
              <a:rPr lang="fr-BE" dirty="0" err="1" smtClean="0"/>
              <a:t>yr</a:t>
            </a:r>
            <a:r>
              <a:rPr lang="fr-BE" dirty="0" smtClean="0"/>
              <a:t>, </a:t>
            </a:r>
            <a:r>
              <a:rPr lang="fr-BE" dirty="0" err="1" smtClean="0"/>
              <a:t>monthly</a:t>
            </a:r>
            <a:r>
              <a:rPr lang="fr-BE" dirty="0" smtClean="0"/>
              <a:t> cycles)</a:t>
            </a:r>
          </a:p>
          <a:p>
            <a:pPr>
              <a:buFont typeface="Arial" charset="0"/>
              <a:buChar char="•"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- 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want</a:t>
            </a:r>
            <a:r>
              <a:rPr lang="fr-BE" dirty="0" smtClean="0"/>
              <a:t> to </a:t>
            </a:r>
            <a:r>
              <a:rPr lang="fr-BE" dirty="0" err="1" smtClean="0"/>
              <a:t>save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the </a:t>
            </a:r>
            <a:r>
              <a:rPr lang="fr-BE" dirty="0" err="1" smtClean="0"/>
              <a:t>analyzed</a:t>
            </a:r>
            <a:r>
              <a:rPr lang="fr-BE" dirty="0" smtClean="0"/>
              <a:t> </a:t>
            </a:r>
            <a:r>
              <a:rPr lang="fr-BE" dirty="0" err="1" smtClean="0"/>
              <a:t>restarts</a:t>
            </a:r>
            <a:r>
              <a:rPr lang="fr-BE" dirty="0" smtClean="0"/>
              <a:t> (not </a:t>
            </a:r>
            <a:r>
              <a:rPr lang="fr-BE" dirty="0" err="1" smtClean="0"/>
              <a:t>forecasts</a:t>
            </a:r>
            <a:r>
              <a:rPr lang="fr-BE" dirty="0" smtClean="0"/>
              <a:t>), 40 To.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- 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want</a:t>
            </a:r>
            <a:r>
              <a:rPr lang="fr-BE" dirty="0" smtClean="0"/>
              <a:t> to </a:t>
            </a:r>
            <a:r>
              <a:rPr lang="fr-BE" dirty="0" err="1" smtClean="0"/>
              <a:t>save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the </a:t>
            </a:r>
            <a:r>
              <a:rPr lang="fr-BE" dirty="0" err="1" smtClean="0"/>
              <a:t>mean</a:t>
            </a:r>
            <a:r>
              <a:rPr lang="fr-BE" dirty="0" smtClean="0"/>
              <a:t> of all 24 </a:t>
            </a:r>
            <a:r>
              <a:rPr lang="fr-BE" dirty="0" err="1" smtClean="0"/>
              <a:t>restarts</a:t>
            </a:r>
            <a:r>
              <a:rPr lang="fr-BE" dirty="0" smtClean="0"/>
              <a:t>,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makes</a:t>
            </a:r>
            <a:r>
              <a:rPr lang="fr-BE" dirty="0" smtClean="0"/>
              <a:t> 1.7 To. </a:t>
            </a:r>
            <a:r>
              <a:rPr lang="fr-BE" dirty="0" smtClean="0">
                <a:solidFill>
                  <a:srgbClr val="FF0000"/>
                </a:solidFill>
              </a:rPr>
              <a:t>But </a:t>
            </a:r>
            <a:r>
              <a:rPr lang="fr-BE" dirty="0" err="1" smtClean="0">
                <a:solidFill>
                  <a:srgbClr val="FF0000"/>
                </a:solidFill>
              </a:rPr>
              <a:t>then</a:t>
            </a:r>
            <a:r>
              <a:rPr lang="fr-BE" dirty="0" smtClean="0">
                <a:solidFill>
                  <a:srgbClr val="FF0000"/>
                </a:solidFill>
              </a:rPr>
              <a:t>, an alternative perturbation </a:t>
            </a:r>
            <a:r>
              <a:rPr lang="fr-BE" dirty="0" err="1" smtClean="0">
                <a:solidFill>
                  <a:srgbClr val="FF0000"/>
                </a:solidFill>
              </a:rPr>
              <a:t>strategy</a:t>
            </a:r>
            <a:r>
              <a:rPr lang="fr-BE" dirty="0" smtClean="0">
                <a:solidFill>
                  <a:srgbClr val="FF0000"/>
                </a:solidFill>
              </a:rPr>
              <a:t> has to </a:t>
            </a:r>
            <a:r>
              <a:rPr lang="fr-BE" dirty="0" err="1" smtClean="0">
                <a:solidFill>
                  <a:srgbClr val="FF0000"/>
                </a:solidFill>
              </a:rPr>
              <a:t>be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proposed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when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starting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predictions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from</a:t>
            </a:r>
            <a:r>
              <a:rPr lang="fr-BE" dirty="0" smtClean="0">
                <a:solidFill>
                  <a:srgbClr val="FF0000"/>
                </a:solidFill>
              </a:rPr>
              <a:t> the initial states </a:t>
            </a:r>
            <a:r>
              <a:rPr lang="fr-BE" dirty="0" err="1" smtClean="0">
                <a:solidFill>
                  <a:srgbClr val="FF0000"/>
                </a:solidFill>
              </a:rPr>
              <a:t>produced</a:t>
            </a:r>
            <a:r>
              <a:rPr lang="fr-BE" dirty="0" smtClean="0">
                <a:solidFill>
                  <a:srgbClr val="FF0000"/>
                </a:solidFill>
              </a:rPr>
              <a:t> by the </a:t>
            </a:r>
            <a:r>
              <a:rPr lang="fr-BE" dirty="0" err="1" smtClean="0">
                <a:solidFill>
                  <a:srgbClr val="FF0000"/>
                </a:solidFill>
              </a:rPr>
              <a:t>EnKF</a:t>
            </a:r>
            <a:endParaRPr lang="fr-BE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fr-BE" dirty="0"/>
          </a:p>
          <a:p>
            <a:pPr>
              <a:buFont typeface="Arial" charset="0"/>
              <a:buChar char="•"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6290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18430"/>
            <a:ext cx="4895204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/>
              <a:t>Do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really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24 </a:t>
            </a:r>
            <a:r>
              <a:rPr lang="fr-BE" dirty="0" err="1" smtClean="0"/>
              <a:t>members</a:t>
            </a:r>
            <a:r>
              <a:rPr lang="fr-BE" dirty="0" smtClean="0"/>
              <a:t>? </a:t>
            </a:r>
            <a:r>
              <a:rPr lang="fr-BE" dirty="0" err="1" smtClean="0"/>
              <a:t>Can’t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just</a:t>
            </a:r>
            <a:r>
              <a:rPr lang="fr-BE" dirty="0" smtClean="0"/>
              <a:t> </a:t>
            </a:r>
            <a:r>
              <a:rPr lang="fr-BE" dirty="0" err="1" smtClean="0"/>
              <a:t>run</a:t>
            </a:r>
            <a:r>
              <a:rPr lang="fr-BE" dirty="0" smtClean="0"/>
              <a:t> 5?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31293"/>
            <a:ext cx="5688632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85377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PDF of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sample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2 variables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= 0.0</a:t>
            </a:r>
            <a:endParaRPr lang="en-US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7898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80"/>
                </a:solidFill>
              </a:rPr>
              <a:t>100 </a:t>
            </a:r>
            <a:r>
              <a:rPr lang="fr-BE" dirty="0" err="1" smtClean="0">
                <a:solidFill>
                  <a:srgbClr val="000080"/>
                </a:solidFill>
              </a:rPr>
              <a:t>members</a:t>
            </a:r>
            <a:endParaRPr lang="en-US" dirty="0" err="1" smtClean="0">
              <a:solidFill>
                <a:srgbClr val="000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9283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8000FF"/>
                </a:solidFill>
              </a:rPr>
              <a:t>24 </a:t>
            </a:r>
            <a:r>
              <a:rPr lang="fr-BE" dirty="0" err="1" smtClean="0">
                <a:solidFill>
                  <a:srgbClr val="8000FF"/>
                </a:solidFill>
              </a:rPr>
              <a:t>members</a:t>
            </a:r>
            <a:endParaRPr lang="en-US" dirty="0" err="1" smtClean="0">
              <a:solidFill>
                <a:srgbClr val="8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6283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8000"/>
                </a:solidFill>
              </a:rPr>
              <a:t>5</a:t>
            </a:r>
            <a:r>
              <a:rPr lang="fr-BE" dirty="0" smtClean="0">
                <a:solidFill>
                  <a:srgbClr val="FF8000"/>
                </a:solidFill>
              </a:rPr>
              <a:t> </a:t>
            </a:r>
            <a:r>
              <a:rPr lang="fr-BE" dirty="0" err="1" smtClean="0">
                <a:solidFill>
                  <a:srgbClr val="FF8000"/>
                </a:solidFill>
              </a:rPr>
              <a:t>members</a:t>
            </a:r>
            <a:endParaRPr lang="en-US" dirty="0" err="1" smtClean="0">
              <a:solidFill>
                <a:srgbClr val="FF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340901"/>
            <a:ext cx="2952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With</a:t>
            </a:r>
            <a:r>
              <a:rPr lang="fr-BE" dirty="0" smtClean="0"/>
              <a:t> 5 </a:t>
            </a:r>
            <a:r>
              <a:rPr lang="fr-BE" dirty="0" err="1" smtClean="0"/>
              <a:t>members</a:t>
            </a:r>
            <a:r>
              <a:rPr lang="fr-BE" dirty="0" smtClean="0"/>
              <a:t>, </a:t>
            </a:r>
            <a:r>
              <a:rPr lang="fr-BE" dirty="0" err="1" smtClean="0"/>
              <a:t>there</a:t>
            </a:r>
            <a:r>
              <a:rPr lang="fr-BE" dirty="0" smtClean="0"/>
              <a:t> are good chances to observe </a:t>
            </a:r>
            <a:r>
              <a:rPr lang="fr-BE" dirty="0" err="1" smtClean="0"/>
              <a:t>spurious</a:t>
            </a:r>
            <a:r>
              <a:rPr lang="fr-BE" dirty="0" smtClean="0"/>
              <a:t> </a:t>
            </a:r>
            <a:r>
              <a:rPr lang="fr-BE" dirty="0" err="1" smtClean="0"/>
              <a:t>correlations</a:t>
            </a:r>
            <a:r>
              <a:rPr lang="fr-BE" dirty="0" smtClean="0"/>
              <a:t> </a:t>
            </a:r>
            <a:r>
              <a:rPr lang="fr-BE" dirty="0" err="1" smtClean="0"/>
              <a:t>even</a:t>
            </a:r>
            <a:r>
              <a:rPr lang="fr-BE" dirty="0" smtClean="0"/>
              <a:t> </a:t>
            </a:r>
            <a:r>
              <a:rPr lang="fr-BE" dirty="0" err="1" smtClean="0"/>
              <a:t>though</a:t>
            </a:r>
            <a:r>
              <a:rPr lang="fr-BE" dirty="0" smtClean="0"/>
              <a:t> no </a:t>
            </a:r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link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actually</a:t>
            </a:r>
            <a:r>
              <a:rPr lang="fr-BE" dirty="0" smtClean="0"/>
              <a:t> </a:t>
            </a:r>
            <a:r>
              <a:rPr lang="fr-BE" dirty="0" err="1" smtClean="0"/>
              <a:t>present</a:t>
            </a:r>
            <a:endParaRPr lang="en-US" dirty="0" err="1" smtClean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40168" y="2573858"/>
            <a:ext cx="0" cy="2880320"/>
          </a:xfrm>
          <a:prstGeom prst="line">
            <a:avLst/>
          </a:prstGeom>
          <a:ln w="254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665" y="2933898"/>
            <a:ext cx="134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endParaRPr lang="en-US" sz="16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59832" y="3544802"/>
            <a:ext cx="360040" cy="383560"/>
          </a:xfrm>
          <a:prstGeom prst="line">
            <a:avLst/>
          </a:prstGeom>
          <a:ln w="25400">
            <a:solidFill>
              <a:srgbClr val="0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18430"/>
            <a:ext cx="4895204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/>
              <a:t>Do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really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24 </a:t>
            </a:r>
            <a:r>
              <a:rPr lang="fr-BE" dirty="0" err="1" smtClean="0"/>
              <a:t>members</a:t>
            </a:r>
            <a:r>
              <a:rPr lang="fr-BE" dirty="0" smtClean="0"/>
              <a:t>? </a:t>
            </a:r>
            <a:r>
              <a:rPr lang="fr-BE" dirty="0" err="1" smtClean="0"/>
              <a:t>Can’t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run</a:t>
            </a:r>
            <a:r>
              <a:rPr lang="fr-BE" dirty="0" smtClean="0"/>
              <a:t> </a:t>
            </a:r>
            <a:r>
              <a:rPr lang="fr-BE" dirty="0" err="1" smtClean="0"/>
              <a:t>just</a:t>
            </a:r>
            <a:r>
              <a:rPr lang="fr-BE" dirty="0" smtClean="0"/>
              <a:t> 5?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31293"/>
            <a:ext cx="5688632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85377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PDF of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sample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2 variables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= 0.6</a:t>
            </a:r>
            <a:endParaRPr lang="en-US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77710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80"/>
                </a:solidFill>
              </a:rPr>
              <a:t>100 </a:t>
            </a:r>
            <a:r>
              <a:rPr lang="fr-BE" dirty="0" err="1" smtClean="0">
                <a:solidFill>
                  <a:srgbClr val="000080"/>
                </a:solidFill>
              </a:rPr>
              <a:t>members</a:t>
            </a:r>
            <a:endParaRPr lang="en-US" dirty="0" err="1" smtClean="0">
              <a:solidFill>
                <a:srgbClr val="000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2642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8000FF"/>
                </a:solidFill>
              </a:rPr>
              <a:t>24 </a:t>
            </a:r>
            <a:r>
              <a:rPr lang="fr-BE" dirty="0" err="1" smtClean="0">
                <a:solidFill>
                  <a:srgbClr val="8000FF"/>
                </a:solidFill>
              </a:rPr>
              <a:t>members</a:t>
            </a:r>
            <a:endParaRPr lang="en-US" dirty="0" err="1" smtClean="0">
              <a:solidFill>
                <a:srgbClr val="8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9101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8000"/>
                </a:solidFill>
              </a:rPr>
              <a:t>5</a:t>
            </a:r>
            <a:r>
              <a:rPr lang="fr-BE" dirty="0" smtClean="0">
                <a:solidFill>
                  <a:srgbClr val="FF8000"/>
                </a:solidFill>
              </a:rPr>
              <a:t> </a:t>
            </a:r>
            <a:r>
              <a:rPr lang="fr-BE" dirty="0" err="1" smtClean="0">
                <a:solidFill>
                  <a:srgbClr val="FF8000"/>
                </a:solidFill>
              </a:rPr>
              <a:t>members</a:t>
            </a:r>
            <a:endParaRPr lang="en-US" dirty="0" err="1" smtClean="0">
              <a:solidFill>
                <a:srgbClr val="FF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11275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If a </a:t>
            </a:r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link</a:t>
            </a:r>
            <a:r>
              <a:rPr lang="fr-BE" dirty="0" smtClean="0"/>
              <a:t> </a:t>
            </a:r>
            <a:r>
              <a:rPr lang="fr-BE" dirty="0" err="1" smtClean="0"/>
              <a:t>exists</a:t>
            </a:r>
            <a:r>
              <a:rPr lang="fr-BE" dirty="0" smtClean="0"/>
              <a:t> (</a:t>
            </a:r>
            <a:r>
              <a:rPr lang="fr-BE" dirty="0" err="1" smtClean="0"/>
              <a:t>e.g</a:t>
            </a:r>
            <a:r>
              <a:rPr lang="fr-BE" dirty="0" smtClean="0"/>
              <a:t>. SSS-SIC), </a:t>
            </a: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5 </a:t>
            </a:r>
            <a:r>
              <a:rPr lang="fr-BE" dirty="0" err="1" smtClean="0"/>
              <a:t>members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wrongly</a:t>
            </a:r>
            <a:r>
              <a:rPr lang="fr-BE" dirty="0" smtClean="0"/>
              <a:t> </a:t>
            </a:r>
            <a:r>
              <a:rPr lang="fr-BE" dirty="0" err="1" smtClean="0"/>
              <a:t>estimate</a:t>
            </a:r>
            <a:r>
              <a:rPr lang="fr-BE" dirty="0" smtClean="0"/>
              <a:t> the </a:t>
            </a:r>
            <a:r>
              <a:rPr lang="fr-BE" dirty="0" err="1" smtClean="0"/>
              <a:t>strength</a:t>
            </a:r>
            <a:r>
              <a:rPr lang="fr-BE" dirty="0" smtClean="0"/>
              <a:t> of the association, </a:t>
            </a:r>
            <a:r>
              <a:rPr lang="fr-BE" dirty="0" err="1" smtClean="0"/>
              <a:t>leading</a:t>
            </a:r>
            <a:r>
              <a:rPr lang="fr-BE" dirty="0" smtClean="0"/>
              <a:t> to </a:t>
            </a:r>
            <a:r>
              <a:rPr lang="fr-BE" dirty="0" err="1" smtClean="0"/>
              <a:t>either</a:t>
            </a:r>
            <a:r>
              <a:rPr lang="fr-BE" dirty="0" smtClean="0"/>
              <a:t>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strong</a:t>
            </a:r>
            <a:r>
              <a:rPr lang="fr-BE" dirty="0" smtClean="0"/>
              <a:t> or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weak</a:t>
            </a:r>
            <a:r>
              <a:rPr lang="fr-BE" dirty="0" smtClean="0"/>
              <a:t> updates.</a:t>
            </a:r>
            <a:endParaRPr lang="en-US" dirty="0" err="1" smtClean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31089" y="2573858"/>
            <a:ext cx="0" cy="2880320"/>
          </a:xfrm>
          <a:prstGeom prst="line">
            <a:avLst/>
          </a:prstGeom>
          <a:ln w="254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9586" y="2933898"/>
            <a:ext cx="134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endParaRPr lang="en-US" sz="16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50753" y="3544802"/>
            <a:ext cx="360040" cy="383560"/>
          </a:xfrm>
          <a:prstGeom prst="line">
            <a:avLst/>
          </a:prstGeom>
          <a:ln w="25400">
            <a:solidFill>
              <a:srgbClr val="0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JJA </a:t>
            </a:r>
            <a:r>
              <a:rPr lang="fr-BE" dirty="0" err="1" smtClean="0"/>
              <a:t>Precipitation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 (1993-2009)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5998"/>
            <a:ext cx="7092280" cy="39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5519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CMIP6</a:t>
            </a:r>
            <a:endParaRPr lang="en-US" sz="2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084168" y="15519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CMIP5</a:t>
            </a:r>
            <a:endParaRPr lang="en-US" sz="28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067944" y="64598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mm/</a:t>
            </a:r>
            <a:r>
              <a:rPr lang="fr-BE" dirty="0" err="1" smtClean="0"/>
              <a:t>day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738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18430"/>
            <a:ext cx="4895204" cy="696944"/>
          </a:xfrm>
        </p:spPr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much</a:t>
            </a:r>
            <a:r>
              <a:rPr lang="fr-BE" dirty="0"/>
              <a:t> extra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the </a:t>
            </a:r>
            <a:r>
              <a:rPr lang="fr-BE" dirty="0" err="1"/>
              <a:t>EnKF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/>
              <a:t>Can </a:t>
            </a:r>
            <a:r>
              <a:rPr lang="fr-BE" dirty="0" err="1" smtClean="0"/>
              <a:t>we</a:t>
            </a:r>
            <a:r>
              <a:rPr lang="fr-BE" dirty="0" smtClean="0"/>
              <a:t> call the </a:t>
            </a:r>
            <a:r>
              <a:rPr lang="fr-BE" dirty="0" err="1" smtClean="0"/>
              <a:t>EnKF</a:t>
            </a:r>
            <a:r>
              <a:rPr lang="fr-BE" dirty="0" smtClean="0"/>
              <a:t> routine 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often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every</a:t>
            </a:r>
            <a:r>
              <a:rPr lang="fr-BE" dirty="0" smtClean="0"/>
              <a:t> </a:t>
            </a:r>
            <a:r>
              <a:rPr lang="fr-BE" dirty="0" err="1" smtClean="0"/>
              <a:t>month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357834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That’s</a:t>
            </a:r>
            <a:r>
              <a:rPr lang="fr-BE" dirty="0" smtClean="0"/>
              <a:t> a test to do.</a:t>
            </a:r>
          </a:p>
          <a:p>
            <a:endParaRPr lang="fr-BE" dirty="0"/>
          </a:p>
          <a:p>
            <a:r>
              <a:rPr lang="fr-BE" dirty="0" smtClean="0"/>
              <a:t>But the </a:t>
            </a:r>
            <a:r>
              <a:rPr lang="fr-BE" dirty="0" err="1" smtClean="0"/>
              <a:t>longest</a:t>
            </a:r>
            <a:r>
              <a:rPr lang="fr-BE" dirty="0" smtClean="0"/>
              <a:t> the assimilation </a:t>
            </a:r>
            <a:r>
              <a:rPr lang="fr-BE" dirty="0" err="1" smtClean="0"/>
              <a:t>window</a:t>
            </a:r>
            <a:r>
              <a:rPr lang="fr-BE" dirty="0" smtClean="0"/>
              <a:t>, the 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constrained</a:t>
            </a:r>
            <a:r>
              <a:rPr lang="fr-BE" dirty="0" smtClean="0"/>
              <a:t> the initial state.</a:t>
            </a:r>
          </a:p>
          <a:p>
            <a:endParaRPr lang="fr-BE" dirty="0"/>
          </a:p>
          <a:p>
            <a:r>
              <a:rPr lang="fr-BE" dirty="0" err="1" smtClean="0"/>
              <a:t>Also</a:t>
            </a:r>
            <a:r>
              <a:rPr lang="fr-BE" dirty="0" smtClean="0"/>
              <a:t>, the </a:t>
            </a:r>
            <a:r>
              <a:rPr lang="fr-BE" dirty="0" err="1" smtClean="0"/>
              <a:t>longest</a:t>
            </a:r>
            <a:r>
              <a:rPr lang="fr-BE" dirty="0" smtClean="0"/>
              <a:t> the assimilation </a:t>
            </a:r>
            <a:r>
              <a:rPr lang="fr-BE" dirty="0" err="1" smtClean="0"/>
              <a:t>window</a:t>
            </a:r>
            <a:r>
              <a:rPr lang="fr-BE" dirty="0" smtClean="0"/>
              <a:t>, the </a:t>
            </a:r>
            <a:r>
              <a:rPr lang="fr-BE" dirty="0" err="1" smtClean="0"/>
              <a:t>larger</a:t>
            </a:r>
            <a:r>
              <a:rPr lang="fr-BE" dirty="0" smtClean="0"/>
              <a:t> the spread, the </a:t>
            </a:r>
            <a:r>
              <a:rPr lang="fr-BE" dirty="0" err="1" smtClean="0"/>
              <a:t>larger</a:t>
            </a:r>
            <a:r>
              <a:rPr lang="fr-BE" dirty="0" smtClean="0"/>
              <a:t> the </a:t>
            </a:r>
            <a:r>
              <a:rPr lang="fr-BE" dirty="0" err="1" smtClean="0"/>
              <a:t>bias</a:t>
            </a:r>
            <a:r>
              <a:rPr lang="fr-BE" dirty="0" smtClean="0"/>
              <a:t>, and </a:t>
            </a:r>
            <a:r>
              <a:rPr lang="fr-BE" dirty="0" err="1" smtClean="0"/>
              <a:t>hence</a:t>
            </a:r>
            <a:r>
              <a:rPr lang="fr-BE" dirty="0" smtClean="0"/>
              <a:t> the </a:t>
            </a:r>
            <a:r>
              <a:rPr lang="fr-BE" dirty="0" err="1" smtClean="0"/>
              <a:t>larger</a:t>
            </a:r>
            <a:r>
              <a:rPr lang="fr-BE" dirty="0" smtClean="0"/>
              <a:t> the updates, the </a:t>
            </a:r>
            <a:r>
              <a:rPr lang="fr-BE" dirty="0" err="1" smtClean="0"/>
              <a:t>larger</a:t>
            </a:r>
            <a:r>
              <a:rPr lang="fr-BE" dirty="0" smtClean="0"/>
              <a:t> the </a:t>
            </a:r>
            <a:r>
              <a:rPr lang="fr-BE" dirty="0" err="1" smtClean="0"/>
              <a:t>risk</a:t>
            </a:r>
            <a:r>
              <a:rPr lang="fr-BE" dirty="0" smtClean="0"/>
              <a:t> to have </a:t>
            </a:r>
            <a:r>
              <a:rPr lang="fr-BE" dirty="0" err="1" smtClean="0"/>
              <a:t>restartability</a:t>
            </a:r>
            <a:r>
              <a:rPr lang="fr-BE" dirty="0" smtClean="0"/>
              <a:t> issues (</a:t>
            </a:r>
            <a:r>
              <a:rPr lang="fr-BE" dirty="0" err="1" smtClean="0"/>
              <a:t>because</a:t>
            </a:r>
            <a:r>
              <a:rPr lang="fr-BE" dirty="0" smtClean="0"/>
              <a:t> all updates are </a:t>
            </a:r>
            <a:r>
              <a:rPr lang="fr-BE" dirty="0" err="1" smtClean="0"/>
              <a:t>done</a:t>
            </a:r>
            <a:r>
              <a:rPr lang="fr-BE" dirty="0" smtClean="0"/>
              <a:t> in a </a:t>
            </a:r>
            <a:r>
              <a:rPr lang="fr-BE" dirty="0" err="1" smtClean="0"/>
              <a:t>linear</a:t>
            </a:r>
            <a:r>
              <a:rPr lang="fr-BE" dirty="0" smtClean="0"/>
              <a:t> </a:t>
            </a:r>
            <a:r>
              <a:rPr lang="fr-BE" dirty="0" err="1" smtClean="0"/>
              <a:t>space</a:t>
            </a:r>
            <a:r>
              <a:rPr lang="fr-BE" dirty="0" smtClean="0"/>
              <a:t>)</a:t>
            </a:r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4050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much</a:t>
            </a:r>
            <a:r>
              <a:rPr lang="fr-BE" dirty="0" smtClean="0"/>
              <a:t> extra </a:t>
            </a:r>
            <a:r>
              <a:rPr lang="fr-BE" dirty="0" err="1" smtClean="0"/>
              <a:t>resources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r>
              <a:rPr lang="fr-BE" dirty="0" smtClean="0"/>
              <a:t> the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require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typical</a:t>
            </a:r>
            <a:r>
              <a:rPr lang="fr-BE" dirty="0" smtClean="0"/>
              <a:t> </a:t>
            </a:r>
            <a:r>
              <a:rPr lang="fr-BE" dirty="0" err="1" smtClean="0"/>
              <a:t>length</a:t>
            </a:r>
            <a:r>
              <a:rPr lang="fr-BE" dirty="0" smtClean="0"/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space</a:t>
            </a:r>
            <a:r>
              <a:rPr lang="fr-BE" dirty="0" smtClean="0"/>
              <a:t> </a:t>
            </a:r>
            <a:r>
              <a:rPr lang="fr-BE" dirty="0" err="1" smtClean="0"/>
              <a:t>required</a:t>
            </a:r>
            <a:r>
              <a:rPr lang="fr-BE" dirty="0"/>
              <a:t> </a:t>
            </a:r>
            <a:r>
              <a:rPr lang="fr-BE" dirty="0" smtClean="0"/>
              <a:t>to </a:t>
            </a:r>
            <a:r>
              <a:rPr lang="fr-BE" dirty="0" err="1" smtClean="0"/>
              <a:t>save</a:t>
            </a:r>
            <a:r>
              <a:rPr lang="fr-BE" dirty="0" smtClean="0"/>
              <a:t> the </a:t>
            </a:r>
            <a:r>
              <a:rPr lang="fr-BE" dirty="0" err="1" smtClean="0"/>
              <a:t>experiment</a:t>
            </a:r>
            <a:r>
              <a:rPr lang="fr-BE" dirty="0" smtClean="0"/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/>
              <a:t>Can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run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less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25 </a:t>
            </a:r>
            <a:r>
              <a:rPr lang="fr-BE" dirty="0" err="1"/>
              <a:t>members</a:t>
            </a:r>
            <a:r>
              <a:rPr lang="fr-BE" dirty="0" smtClean="0"/>
              <a:t>?</a:t>
            </a:r>
            <a:endParaRPr lang="fr-BE" dirty="0"/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1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status</a:t>
            </a:r>
            <a:r>
              <a:rPr lang="fr-BE" dirty="0" smtClean="0"/>
              <a:t>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6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67302"/>
            <a:ext cx="4967212" cy="696944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status</a:t>
            </a:r>
            <a:r>
              <a:rPr lang="fr-BE" dirty="0" smtClean="0"/>
              <a:t>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Two</a:t>
            </a:r>
            <a:r>
              <a:rPr lang="fr-BE" dirty="0" smtClean="0"/>
              <a:t> configurations are </a:t>
            </a:r>
            <a:r>
              <a:rPr lang="fr-BE" dirty="0" err="1" smtClean="0"/>
              <a:t>currently</a:t>
            </a:r>
            <a:r>
              <a:rPr lang="fr-BE" dirty="0" smtClean="0"/>
              <a:t> </a:t>
            </a:r>
            <a:r>
              <a:rPr lang="fr-BE" dirty="0" err="1" smtClean="0"/>
              <a:t>working</a:t>
            </a:r>
            <a:r>
              <a:rPr lang="fr-BE" dirty="0"/>
              <a:t> </a:t>
            </a:r>
            <a:r>
              <a:rPr lang="fr-BE" dirty="0" smtClean="0"/>
              <a:t>at BSC-ES</a:t>
            </a:r>
          </a:p>
          <a:p>
            <a:pPr lvl="1"/>
            <a:r>
              <a:rPr lang="fr-BE" dirty="0" smtClean="0"/>
              <a:t>Stand-</a:t>
            </a:r>
            <a:r>
              <a:rPr lang="fr-BE" dirty="0" err="1" smtClean="0"/>
              <a:t>alone</a:t>
            </a:r>
            <a:r>
              <a:rPr lang="fr-BE" dirty="0" smtClean="0"/>
              <a:t> simulations</a:t>
            </a:r>
          </a:p>
          <a:p>
            <a:pPr lvl="2"/>
            <a:r>
              <a:rPr lang="fr-BE" dirty="0" smtClean="0"/>
              <a:t>NEMO3.6, </a:t>
            </a:r>
            <a:r>
              <a:rPr lang="fr-BE" dirty="0" err="1" smtClean="0"/>
              <a:t>forced</a:t>
            </a:r>
            <a:r>
              <a:rPr lang="fr-BE" dirty="0" smtClean="0"/>
              <a:t> by </a:t>
            </a:r>
            <a:r>
              <a:rPr lang="fr-BE" dirty="0" err="1" smtClean="0"/>
              <a:t>perturbed</a:t>
            </a:r>
            <a:r>
              <a:rPr lang="fr-BE" dirty="0" smtClean="0"/>
              <a:t> Drakkar Forcing Set 5.2</a:t>
            </a:r>
          </a:p>
          <a:p>
            <a:pPr lvl="2"/>
            <a:r>
              <a:rPr lang="fr-BE" dirty="0" smtClean="0"/>
              <a:t>24 </a:t>
            </a:r>
            <a:r>
              <a:rPr lang="fr-BE" dirty="0" err="1" smtClean="0"/>
              <a:t>members</a:t>
            </a:r>
            <a:endParaRPr lang="fr-BE" dirty="0" smtClean="0"/>
          </a:p>
          <a:p>
            <a:pPr lvl="2"/>
            <a:r>
              <a:rPr lang="fr-BE" dirty="0" smtClean="0"/>
              <a:t>1979-1999 </a:t>
            </a:r>
            <a:r>
              <a:rPr lang="fr-BE" dirty="0" err="1" smtClean="0"/>
              <a:t>completed</a:t>
            </a:r>
            <a:endParaRPr lang="fr-BE" dirty="0" smtClean="0"/>
          </a:p>
          <a:p>
            <a:pPr lvl="2"/>
            <a:r>
              <a:rPr lang="fr-BE" dirty="0" smtClean="0"/>
              <a:t>Assimilation of OSI-SAF SIC (1979-1993) and ESA-CCI SIC (1993-1999).</a:t>
            </a:r>
          </a:p>
          <a:p>
            <a:pPr lvl="2"/>
            <a:r>
              <a:rPr lang="fr-BE" dirty="0" smtClean="0"/>
              <a:t>Simulation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ongoing</a:t>
            </a:r>
            <a:r>
              <a:rPr lang="fr-BE" dirty="0"/>
              <a:t> </a:t>
            </a:r>
            <a:r>
              <a:rPr lang="fr-BE" dirty="0" smtClean="0"/>
              <a:t>on MareNostrum3</a:t>
            </a:r>
            <a:endParaRPr lang="fr-BE" dirty="0"/>
          </a:p>
          <a:p>
            <a:pPr lvl="2"/>
            <a:endParaRPr lang="fr-BE" dirty="0" smtClean="0"/>
          </a:p>
          <a:p>
            <a:pPr lvl="1"/>
            <a:r>
              <a:rPr lang="fr-BE" dirty="0" err="1" smtClean="0"/>
              <a:t>Coupled</a:t>
            </a:r>
            <a:r>
              <a:rPr lang="fr-BE" dirty="0" smtClean="0"/>
              <a:t> simulations</a:t>
            </a:r>
          </a:p>
          <a:p>
            <a:pPr lvl="2"/>
            <a:r>
              <a:rPr lang="fr-BE" dirty="0" smtClean="0"/>
              <a:t>EC-Earth3.2</a:t>
            </a:r>
          </a:p>
          <a:p>
            <a:pPr lvl="2"/>
            <a:r>
              <a:rPr lang="fr-BE" dirty="0" smtClean="0"/>
              <a:t>24 </a:t>
            </a:r>
            <a:r>
              <a:rPr lang="fr-BE" dirty="0" err="1" smtClean="0"/>
              <a:t>members</a:t>
            </a:r>
            <a:endParaRPr lang="fr-BE" dirty="0" smtClean="0"/>
          </a:p>
          <a:p>
            <a:pPr lvl="2"/>
            <a:r>
              <a:rPr lang="fr-BE" dirty="0" smtClean="0"/>
              <a:t>1993-1994 </a:t>
            </a:r>
            <a:r>
              <a:rPr lang="fr-BE" dirty="0" err="1" smtClean="0"/>
              <a:t>completed</a:t>
            </a:r>
            <a:endParaRPr lang="fr-BE" dirty="0" smtClean="0"/>
          </a:p>
          <a:p>
            <a:pPr lvl="2"/>
            <a:r>
              <a:rPr lang="fr-BE" dirty="0" smtClean="0"/>
              <a:t>Assimilation of ESA-CCI SIC (1993-1999)</a:t>
            </a:r>
          </a:p>
          <a:p>
            <a:pPr lvl="2"/>
            <a:r>
              <a:rPr lang="fr-BE" dirty="0" smtClean="0"/>
              <a:t>Simulation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ongoing</a:t>
            </a:r>
            <a:r>
              <a:rPr lang="fr-BE" dirty="0" smtClean="0"/>
              <a:t> on MareNostrum3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stand-</a:t>
            </a:r>
            <a:r>
              <a:rPr lang="fr-BE" dirty="0" err="1" smtClean="0"/>
              <a:t>alone</a:t>
            </a:r>
            <a:r>
              <a:rPr lang="fr-BE" dirty="0" smtClean="0"/>
              <a:t> config.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98826"/>
            <a:ext cx="6840760" cy="50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coupled</a:t>
            </a:r>
            <a:r>
              <a:rPr lang="fr-BE" dirty="0" smtClean="0"/>
              <a:t> </a:t>
            </a:r>
            <a:r>
              <a:rPr lang="fr-BE" dirty="0" err="1" smtClean="0"/>
              <a:t>experiments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9169"/>
            <a:ext cx="4299663" cy="291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89862"/>
            <a:ext cx="4299663" cy="2918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8038" y="370856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</a:rPr>
              <a:t>EnKF</a:t>
            </a:r>
            <a:r>
              <a:rPr lang="fr-BE" sz="1400" dirty="0" smtClean="0">
                <a:solidFill>
                  <a:srgbClr val="FF0000"/>
                </a:solidFill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</a:rPr>
              <a:t>coupled</a:t>
            </a:r>
            <a:endParaRPr lang="en-US" sz="1400" dirty="0" err="1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026792"/>
            <a:ext cx="148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008000"/>
                </a:solidFill>
              </a:rPr>
              <a:t>Obs</a:t>
            </a:r>
            <a:r>
              <a:rPr lang="fr-BE" sz="1400" dirty="0" smtClean="0">
                <a:solidFill>
                  <a:srgbClr val="008000"/>
                </a:solidFill>
              </a:rPr>
              <a:t> </a:t>
            </a:r>
            <a:r>
              <a:rPr lang="fr-BE" sz="1400" dirty="0" err="1" smtClean="0">
                <a:solidFill>
                  <a:srgbClr val="008000"/>
                </a:solidFill>
              </a:rPr>
              <a:t>assimilated</a:t>
            </a:r>
            <a:r>
              <a:rPr lang="fr-BE" sz="1400" dirty="0" smtClean="0">
                <a:solidFill>
                  <a:srgbClr val="008000"/>
                </a:solidFill>
              </a:rPr>
              <a:t> (ESA)</a:t>
            </a:r>
            <a:endParaRPr lang="en-US" sz="1400" dirty="0" err="1" smtClean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398" y="4231783"/>
            <a:ext cx="159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000000"/>
                </a:solidFill>
              </a:rPr>
              <a:t>« Independent» </a:t>
            </a:r>
            <a:r>
              <a:rPr lang="fr-BE" sz="1400" dirty="0" err="1" smtClean="0">
                <a:solidFill>
                  <a:srgbClr val="000000"/>
                </a:solidFill>
              </a:rPr>
              <a:t>obs</a:t>
            </a:r>
            <a:r>
              <a:rPr lang="fr-BE" sz="1400" dirty="0" smtClean="0">
                <a:solidFill>
                  <a:srgbClr val="000000"/>
                </a:solidFill>
              </a:rPr>
              <a:t> (NSIDC)</a:t>
            </a:r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20570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The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able to </a:t>
            </a:r>
            <a:r>
              <a:rPr lang="fr-BE" dirty="0" err="1" smtClean="0"/>
              <a:t>keep</a:t>
            </a:r>
            <a:r>
              <a:rPr lang="fr-BE" dirty="0" smtClean="0"/>
              <a:t> EC-</a:t>
            </a:r>
            <a:r>
              <a:rPr lang="fr-BE" dirty="0" err="1" smtClean="0"/>
              <a:t>Earth</a:t>
            </a:r>
            <a:r>
              <a:rPr lang="fr-BE" dirty="0" smtClean="0"/>
              <a:t> </a:t>
            </a:r>
            <a:r>
              <a:rPr lang="fr-BE" dirty="0" err="1" smtClean="0"/>
              <a:t>track</a:t>
            </a:r>
            <a:r>
              <a:rPr lang="fr-BE" dirty="0" smtClean="0"/>
              <a:t> the </a:t>
            </a:r>
            <a:r>
              <a:rPr lang="fr-BE" dirty="0" err="1" smtClean="0"/>
              <a:t>observed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extent</a:t>
            </a:r>
            <a:r>
              <a:rPr lang="fr-BE" dirty="0" smtClean="0"/>
              <a:t> </a:t>
            </a:r>
            <a:r>
              <a:rPr lang="fr-BE" dirty="0" err="1" smtClean="0"/>
              <a:t>despite</a:t>
            </a:r>
            <a:r>
              <a:rPr lang="fr-BE" dirty="0" smtClean="0"/>
              <a:t>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biases</a:t>
            </a:r>
            <a:r>
              <a:rPr lang="fr-BE" dirty="0" smtClean="0"/>
              <a:t> in the model</a:t>
            </a:r>
            <a:endParaRPr lang="en-US" dirty="0" err="1" smtClean="0"/>
          </a:p>
        </p:txBody>
      </p:sp>
      <p:sp>
        <p:nvSpPr>
          <p:cNvPr id="12" name="Smiley Face 11"/>
          <p:cNvSpPr/>
          <p:nvPr/>
        </p:nvSpPr>
        <p:spPr>
          <a:xfrm>
            <a:off x="7812360" y="1311106"/>
            <a:ext cx="540931" cy="5409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86813" y="5742210"/>
            <a:ext cx="697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The model </a:t>
            </a:r>
            <a:r>
              <a:rPr lang="fr-BE" dirty="0" err="1" smtClean="0"/>
              <a:t>is</a:t>
            </a:r>
            <a:r>
              <a:rPr lang="fr-BE" dirty="0" smtClean="0"/>
              <a:t> over confident in </a:t>
            </a:r>
            <a:r>
              <a:rPr lang="fr-BE" dirty="0" err="1" smtClean="0"/>
              <a:t>winter</a:t>
            </a:r>
            <a:r>
              <a:rPr lang="fr-BE" dirty="0" smtClean="0"/>
              <a:t> in </a:t>
            </a:r>
            <a:r>
              <a:rPr lang="fr-BE" dirty="0" err="1" smtClean="0"/>
              <a:t>Arctic</a:t>
            </a:r>
            <a:r>
              <a:rPr lang="fr-BE" dirty="0" smtClean="0"/>
              <a:t>,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may</a:t>
            </a:r>
            <a:r>
              <a:rPr lang="fr-BE" dirty="0" smtClean="0"/>
              <a:t> </a:t>
            </a:r>
            <a:r>
              <a:rPr lang="fr-BE" dirty="0" err="1" smtClean="0"/>
              <a:t>try</a:t>
            </a:r>
            <a:r>
              <a:rPr lang="fr-BE" dirty="0" smtClean="0"/>
              <a:t> to </a:t>
            </a:r>
            <a:r>
              <a:rPr lang="fr-BE" dirty="0" err="1" smtClean="0"/>
              <a:t>assimilate</a:t>
            </a:r>
            <a:r>
              <a:rPr lang="fr-BE" dirty="0" smtClean="0"/>
              <a:t> 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often</a:t>
            </a:r>
            <a:r>
              <a:rPr lang="fr-BE" dirty="0" smtClean="0"/>
              <a:t> to </a:t>
            </a:r>
            <a:r>
              <a:rPr lang="fr-BE" dirty="0" err="1" smtClean="0"/>
              <a:t>increase</a:t>
            </a:r>
            <a:r>
              <a:rPr lang="fr-BE" dirty="0" smtClean="0"/>
              <a:t> the magnitude of the updates</a:t>
            </a:r>
            <a:endParaRPr lang="en-US" dirty="0" err="1" smtClean="0"/>
          </a:p>
        </p:txBody>
      </p:sp>
      <p:sp>
        <p:nvSpPr>
          <p:cNvPr id="14" name="TextBox 7"/>
          <p:cNvSpPr txBox="1"/>
          <p:nvPr/>
        </p:nvSpPr>
        <p:spPr>
          <a:xfrm>
            <a:off x="3563888" y="272637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0000FF"/>
                </a:solidFill>
              </a:rPr>
              <a:t>Free, </a:t>
            </a:r>
            <a:r>
              <a:rPr lang="fr-BE" sz="1400" dirty="0" err="1" smtClean="0">
                <a:solidFill>
                  <a:srgbClr val="0000FF"/>
                </a:solidFill>
              </a:rPr>
              <a:t>coupled</a:t>
            </a:r>
            <a:endParaRPr 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971600" y="2389862"/>
            <a:ext cx="360040" cy="510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95536" y="1637754"/>
            <a:ext cx="1868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Start </a:t>
            </a:r>
            <a:r>
              <a:rPr lang="fr-BE" sz="1400" dirty="0" err="1" smtClean="0"/>
              <a:t>from</a:t>
            </a:r>
            <a:r>
              <a:rPr lang="fr-BE" sz="1400" dirty="0" smtClean="0"/>
              <a:t> IC </a:t>
            </a:r>
            <a:r>
              <a:rPr lang="fr-BE" sz="1400" dirty="0" err="1" smtClean="0"/>
              <a:t>obtained</a:t>
            </a:r>
            <a:r>
              <a:rPr lang="fr-BE" sz="1400" dirty="0" smtClean="0"/>
              <a:t> in </a:t>
            </a:r>
            <a:r>
              <a:rPr lang="fr-BE" sz="1400" dirty="0" err="1" smtClean="0"/>
              <a:t>EnKF</a:t>
            </a:r>
            <a:r>
              <a:rPr lang="fr-BE" sz="1400" dirty="0" smtClean="0"/>
              <a:t> </a:t>
            </a:r>
            <a:r>
              <a:rPr lang="fr-BE" sz="1400" u="sng" dirty="0" err="1" smtClean="0"/>
              <a:t>forced</a:t>
            </a:r>
            <a:r>
              <a:rPr lang="fr-BE" sz="1400" dirty="0" smtClean="0"/>
              <a:t> </a:t>
            </a:r>
            <a:r>
              <a:rPr lang="fr-BE" sz="1400" dirty="0" err="1" smtClean="0"/>
              <a:t>reanalysis</a:t>
            </a:r>
            <a:endParaRPr lang="fr-BE" sz="1400" dirty="0" smtClean="0"/>
          </a:p>
        </p:txBody>
      </p:sp>
    </p:spTree>
    <p:extLst>
      <p:ext uri="{BB962C8B-B14F-4D97-AF65-F5344CB8AC3E}">
        <p14:creationId xmlns:p14="http://schemas.microsoft.com/office/powerpoint/2010/main" val="11533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status</a:t>
            </a:r>
            <a:r>
              <a:rPr lang="fr-BE" dirty="0" smtClean="0"/>
              <a:t>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plans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ensemble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Kalman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purpose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possible applications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downsides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the version of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used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with the ocean when sea ice is assimilated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extra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typical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length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required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with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less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than</a:t>
            </a:r>
            <a:r>
              <a:rPr lang="fr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25 </a:t>
            </a:r>
            <a:r>
              <a:rPr lang="fr-B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status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the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EnKF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EC-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Earth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the plans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4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-18430"/>
            <a:ext cx="4535164" cy="696944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are the plans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496945" cy="552018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BE" dirty="0" smtClean="0"/>
              <a:t>(short-</a:t>
            </a:r>
            <a:r>
              <a:rPr lang="fr-BE" dirty="0" err="1" smtClean="0"/>
              <a:t>term</a:t>
            </a:r>
            <a:r>
              <a:rPr lang="fr-BE" dirty="0" smtClean="0"/>
              <a:t>) The </a:t>
            </a:r>
            <a:r>
              <a:rPr lang="fr-BE" dirty="0" err="1" smtClean="0"/>
              <a:t>ongoing</a:t>
            </a:r>
            <a:r>
              <a:rPr lang="fr-BE" dirty="0" smtClean="0"/>
              <a:t> stand-</a:t>
            </a:r>
            <a:r>
              <a:rPr lang="fr-BE" dirty="0" err="1" smtClean="0"/>
              <a:t>alone</a:t>
            </a:r>
            <a:r>
              <a:rPr lang="fr-BE" dirty="0" smtClean="0"/>
              <a:t> and </a:t>
            </a:r>
            <a:r>
              <a:rPr lang="fr-BE" dirty="0" err="1" smtClean="0"/>
              <a:t>coupled</a:t>
            </a:r>
            <a:r>
              <a:rPr lang="fr-BE" dirty="0" smtClean="0"/>
              <a:t> </a:t>
            </a:r>
            <a:r>
              <a:rPr lang="fr-BE" dirty="0" err="1" smtClean="0"/>
              <a:t>reanalyses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extended</a:t>
            </a:r>
            <a:r>
              <a:rPr lang="fr-BE" dirty="0" smtClean="0"/>
              <a:t> to </a:t>
            </a:r>
            <a:r>
              <a:rPr lang="fr-BE" dirty="0" err="1" smtClean="0"/>
              <a:t>cover</a:t>
            </a:r>
            <a:r>
              <a:rPr lang="fr-BE" dirty="0" smtClean="0"/>
              <a:t> a full 1979-now </a:t>
            </a:r>
            <a:r>
              <a:rPr lang="fr-BE" dirty="0" err="1" smtClean="0"/>
              <a:t>period</a:t>
            </a:r>
            <a:endParaRPr lang="fr-BE" dirty="0" smtClean="0"/>
          </a:p>
          <a:p>
            <a:pPr>
              <a:buFont typeface="Arial" charset="0"/>
              <a:buChar char="•"/>
            </a:pPr>
            <a:endParaRPr lang="fr-BE" dirty="0" smtClean="0"/>
          </a:p>
          <a:p>
            <a:pPr>
              <a:buFont typeface="Arial" charset="0"/>
              <a:buChar char="•"/>
            </a:pPr>
            <a:r>
              <a:rPr lang="fr-BE" dirty="0" smtClean="0"/>
              <a:t>(short-</a:t>
            </a:r>
            <a:r>
              <a:rPr lang="fr-BE" dirty="0" err="1" smtClean="0"/>
              <a:t>term</a:t>
            </a:r>
            <a:r>
              <a:rPr lang="fr-BE" dirty="0" smtClean="0"/>
              <a:t>) The </a:t>
            </a:r>
            <a:r>
              <a:rPr lang="fr-BE" dirty="0" err="1" smtClean="0"/>
              <a:t>ongoing</a:t>
            </a:r>
            <a:r>
              <a:rPr lang="fr-BE" dirty="0" smtClean="0"/>
              <a:t> stand-</a:t>
            </a:r>
            <a:r>
              <a:rPr lang="fr-BE" dirty="0" err="1" smtClean="0"/>
              <a:t>alone</a:t>
            </a:r>
            <a:r>
              <a:rPr lang="fr-BE" dirty="0" smtClean="0"/>
              <a:t> </a:t>
            </a:r>
            <a:r>
              <a:rPr lang="fr-BE" dirty="0" err="1" smtClean="0"/>
              <a:t>reanalysis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the base for DCPP</a:t>
            </a:r>
          </a:p>
          <a:p>
            <a:pPr>
              <a:buFont typeface="Arial" charset="0"/>
              <a:buChar char="•"/>
            </a:pPr>
            <a:r>
              <a:rPr lang="fr-BE" dirty="0" smtClean="0"/>
              <a:t>(short-</a:t>
            </a:r>
            <a:r>
              <a:rPr lang="fr-BE" dirty="0" err="1" smtClean="0"/>
              <a:t>term</a:t>
            </a:r>
            <a:r>
              <a:rPr lang="fr-BE" dirty="0" smtClean="0"/>
              <a:t>) An </a:t>
            </a:r>
            <a:r>
              <a:rPr lang="fr-BE" dirty="0" err="1" smtClean="0"/>
              <a:t>assessment</a:t>
            </a:r>
            <a:r>
              <a:rPr lang="fr-BE" dirty="0" smtClean="0"/>
              <a:t> of the </a:t>
            </a:r>
            <a:r>
              <a:rPr lang="fr-BE" dirty="0" err="1" smtClean="0"/>
              <a:t>quality</a:t>
            </a:r>
            <a:r>
              <a:rPr lang="fr-BE" dirty="0" smtClean="0"/>
              <a:t> of the </a:t>
            </a:r>
            <a:r>
              <a:rPr lang="fr-BE" dirty="0" err="1" smtClean="0"/>
              <a:t>reanalysis</a:t>
            </a:r>
            <a:r>
              <a:rPr lang="fr-BE" dirty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done</a:t>
            </a:r>
            <a:endParaRPr lang="fr-BE" dirty="0" smtClean="0"/>
          </a:p>
          <a:p>
            <a:pPr>
              <a:buFont typeface="Arial" charset="0"/>
              <a:buChar char="•"/>
            </a:pPr>
            <a:endParaRPr lang="fr-BE" dirty="0"/>
          </a:p>
          <a:p>
            <a:pPr>
              <a:buFont typeface="Arial" charset="0"/>
              <a:buChar char="•"/>
            </a:pPr>
            <a:r>
              <a:rPr lang="fr-BE" dirty="0" smtClean="0"/>
              <a:t>(</a:t>
            </a:r>
            <a:r>
              <a:rPr lang="fr-BE" dirty="0" err="1" smtClean="0"/>
              <a:t>mid-term</a:t>
            </a:r>
            <a:r>
              <a:rPr lang="fr-BE" dirty="0" smtClean="0"/>
              <a:t>): </a:t>
            </a:r>
            <a:r>
              <a:rPr lang="fr-BE" dirty="0" err="1" smtClean="0"/>
              <a:t>launch</a:t>
            </a:r>
            <a:r>
              <a:rPr lang="fr-BE" dirty="0" smtClean="0"/>
              <a:t> </a:t>
            </a:r>
            <a:r>
              <a:rPr lang="fr-BE" b="1" dirty="0" smtClean="0"/>
              <a:t>ORCA025 stand-</a:t>
            </a:r>
            <a:r>
              <a:rPr lang="fr-BE" b="1" dirty="0" err="1" smtClean="0"/>
              <a:t>alone</a:t>
            </a:r>
            <a:r>
              <a:rPr lang="fr-BE" dirty="0" smtClean="0"/>
              <a:t> </a:t>
            </a:r>
            <a:r>
              <a:rPr lang="fr-BE" dirty="0" err="1" smtClean="0"/>
              <a:t>EnKF</a:t>
            </a:r>
            <a:endParaRPr lang="fr-BE" dirty="0" smtClean="0"/>
          </a:p>
          <a:p>
            <a:pPr>
              <a:buFont typeface="Arial" charset="0"/>
              <a:buChar char="•"/>
            </a:pPr>
            <a:endParaRPr lang="fr-BE" dirty="0" smtClean="0"/>
          </a:p>
          <a:p>
            <a:pPr>
              <a:buFont typeface="Arial" charset="0"/>
              <a:buChar char="•"/>
            </a:pPr>
            <a:r>
              <a:rPr lang="fr-BE" dirty="0" smtClean="0"/>
              <a:t>(long-</a:t>
            </a:r>
            <a:r>
              <a:rPr lang="fr-BE" dirty="0" err="1" smtClean="0"/>
              <a:t>term</a:t>
            </a:r>
            <a:r>
              <a:rPr lang="fr-BE" dirty="0" smtClean="0"/>
              <a:t>): change </a:t>
            </a:r>
            <a:r>
              <a:rPr lang="fr-BE" dirty="0" err="1" smtClean="0"/>
              <a:t>EnKF</a:t>
            </a:r>
            <a:r>
              <a:rPr lang="fr-BE" dirty="0" smtClean="0"/>
              <a:t> code to </a:t>
            </a:r>
            <a:r>
              <a:rPr lang="fr-BE" dirty="0" err="1" smtClean="0"/>
              <a:t>also</a:t>
            </a:r>
            <a:r>
              <a:rPr lang="fr-BE" dirty="0" smtClean="0"/>
              <a:t> update </a:t>
            </a:r>
            <a:r>
              <a:rPr lang="fr-BE" dirty="0" err="1" smtClean="0"/>
              <a:t>atmosphere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>
              <a:buFont typeface="Arial" charset="0"/>
              <a:buChar char="•"/>
            </a:pPr>
            <a:r>
              <a:rPr lang="fr-BE" dirty="0" smtClean="0"/>
              <a:t>(long-</a:t>
            </a:r>
            <a:r>
              <a:rPr lang="fr-BE" dirty="0" err="1" smtClean="0"/>
              <a:t>term</a:t>
            </a:r>
            <a:r>
              <a:rPr lang="fr-BE" dirty="0" smtClean="0"/>
              <a:t>): </a:t>
            </a:r>
            <a:r>
              <a:rPr lang="fr-BE" dirty="0" err="1" smtClean="0"/>
              <a:t>launch</a:t>
            </a:r>
            <a:r>
              <a:rPr lang="fr-BE" dirty="0" smtClean="0"/>
              <a:t> </a:t>
            </a:r>
            <a:r>
              <a:rPr lang="fr-BE" b="1" dirty="0" smtClean="0"/>
              <a:t>ORCA025 </a:t>
            </a:r>
            <a:r>
              <a:rPr lang="fr-BE" b="1" dirty="0" err="1" smtClean="0"/>
              <a:t>coupled</a:t>
            </a:r>
            <a:r>
              <a:rPr lang="fr-BE" dirty="0" smtClean="0"/>
              <a:t> </a:t>
            </a:r>
            <a:r>
              <a:rPr lang="fr-BE" dirty="0" err="1" smtClean="0"/>
              <a:t>EnKF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8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3" y="1205706"/>
            <a:ext cx="3245347" cy="324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5706"/>
            <a:ext cx="2147887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66209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Evensen’s</a:t>
            </a:r>
            <a:r>
              <a:rPr lang="fr-BE" dirty="0" smtClean="0"/>
              <a:t> book (basics, </a:t>
            </a:r>
            <a:r>
              <a:rPr lang="fr-BE" dirty="0" err="1" smtClean="0"/>
              <a:t>theory</a:t>
            </a:r>
            <a:r>
              <a:rPr lang="fr-BE" dirty="0" smtClean="0"/>
              <a:t>, </a:t>
            </a:r>
            <a:r>
              <a:rPr lang="fr-BE" dirty="0" err="1" smtClean="0"/>
              <a:t>examples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r>
              <a:rPr lang="en-US" dirty="0">
                <a:hlinkClick r:id="rId4"/>
              </a:rPr>
              <a:t>http://enkf.nersc.no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fr-BE" dirty="0" smtClean="0"/>
              <a:t>(source code)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466209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F. </a:t>
            </a:r>
            <a:r>
              <a:rPr lang="fr-BE" dirty="0" err="1" smtClean="0"/>
              <a:t>Massonnet’s</a:t>
            </a:r>
            <a:r>
              <a:rPr lang="fr-BE" dirty="0" smtClean="0"/>
              <a:t> </a:t>
            </a:r>
            <a:r>
              <a:rPr lang="fr-BE" dirty="0" err="1" smtClean="0"/>
              <a:t>thesis</a:t>
            </a:r>
            <a:r>
              <a:rPr lang="fr-BE" dirty="0" smtClean="0"/>
              <a:t> (applications to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r>
              <a:rPr lang="fr-BE" dirty="0" smtClean="0"/>
              <a:t>www.climate.be/u/fmasson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JJA SST 1993-2009 </a:t>
            </a:r>
            <a:r>
              <a:rPr lang="fr-BE" dirty="0" err="1" smtClean="0"/>
              <a:t>bias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1532"/>
            <a:ext cx="7560840" cy="456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20570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CMIP6</a:t>
            </a:r>
            <a:endParaRPr lang="en-US" sz="2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084168" y="120570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CMIP5</a:t>
            </a:r>
            <a:endParaRPr lang="en-US" sz="28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4355976" y="64598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°C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8056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JJA </a:t>
            </a:r>
            <a:r>
              <a:rPr lang="fr-BE" dirty="0" err="1" smtClean="0"/>
              <a:t>Arctic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extent</a:t>
            </a:r>
            <a:r>
              <a:rPr lang="fr-BE" dirty="0" smtClean="0"/>
              <a:t> 1993-2009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5003"/>
            <a:ext cx="3744416" cy="377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5003"/>
            <a:ext cx="3744416" cy="369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314992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FF"/>
                </a:solidFill>
              </a:rPr>
              <a:t>CMIP5</a:t>
            </a:r>
            <a:endParaRPr lang="en-US" dirty="0" err="1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33345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797994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EC-3.1 (! </a:t>
            </a:r>
            <a:r>
              <a:rPr lang="fr-BE" sz="1600" dirty="0" err="1" smtClean="0">
                <a:solidFill>
                  <a:srgbClr val="FF0000"/>
                </a:solidFill>
              </a:rPr>
              <a:t>Init</a:t>
            </a:r>
            <a:r>
              <a:rPr lang="fr-BE" sz="1600" dirty="0" smtClean="0">
                <a:solidFill>
                  <a:srgbClr val="FF0000"/>
                </a:solidFill>
              </a:rPr>
              <a:t>. </a:t>
            </a:r>
            <a:r>
              <a:rPr lang="fr-BE" sz="1600" dirty="0" err="1" smtClean="0">
                <a:solidFill>
                  <a:srgbClr val="FF0000"/>
                </a:solidFill>
              </a:rPr>
              <a:t>Glorys</a:t>
            </a:r>
            <a:r>
              <a:rPr lang="fr-BE" sz="1600" dirty="0" smtClean="0">
                <a:solidFill>
                  <a:srgbClr val="FF0000"/>
                </a:solidFill>
              </a:rPr>
              <a:t>)</a:t>
            </a:r>
            <a:endParaRPr lang="en-US" sz="1600" dirty="0" err="1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8618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FF"/>
                </a:solidFill>
              </a:rPr>
              <a:t>CMIP5</a:t>
            </a:r>
            <a:endParaRPr lang="en-US" dirty="0" err="1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5657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Bias</a:t>
            </a:r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5657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Correlation</a:t>
            </a:r>
            <a:endParaRPr lang="en-US" dirty="0" err="1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9592" y="4532360"/>
            <a:ext cx="3168352" cy="0"/>
          </a:xfrm>
          <a:prstGeom prst="line">
            <a:avLst/>
          </a:prstGeom>
          <a:ln>
            <a:solidFill>
              <a:srgbClr val="52525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0642" y="38703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530" y="4532360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EC-3.1 (! </a:t>
            </a:r>
            <a:r>
              <a:rPr lang="fr-BE" sz="1600" dirty="0" err="1" smtClean="0">
                <a:solidFill>
                  <a:srgbClr val="FF0000"/>
                </a:solidFill>
              </a:rPr>
              <a:t>Init</a:t>
            </a:r>
            <a:r>
              <a:rPr lang="fr-BE" sz="1600" dirty="0" smtClean="0">
                <a:solidFill>
                  <a:srgbClr val="FF0000"/>
                </a:solidFill>
              </a:rPr>
              <a:t>. </a:t>
            </a:r>
            <a:r>
              <a:rPr lang="fr-BE" sz="1600" dirty="0" err="1" smtClean="0">
                <a:solidFill>
                  <a:srgbClr val="FF0000"/>
                </a:solidFill>
              </a:rPr>
              <a:t>Glorys</a:t>
            </a:r>
            <a:r>
              <a:rPr lang="fr-BE" sz="1600" dirty="0" smtClean="0">
                <a:solidFill>
                  <a:srgbClr val="FF0000"/>
                </a:solidFill>
              </a:rPr>
              <a:t>)</a:t>
            </a:r>
            <a:endParaRPr lang="en-US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3461"/>
            <a:ext cx="3816343" cy="38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" y="1930549"/>
            <a:ext cx="3720607" cy="367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144432"/>
            <a:ext cx="6749410" cy="696944"/>
          </a:xfrm>
        </p:spPr>
        <p:txBody>
          <a:bodyPr/>
          <a:lstStyle/>
          <a:p>
            <a:r>
              <a:rPr lang="fr-BE" dirty="0" smtClean="0"/>
              <a:t>JJA </a:t>
            </a:r>
            <a:r>
              <a:rPr lang="fr-BE" dirty="0" err="1" smtClean="0"/>
              <a:t>Antarctic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extent</a:t>
            </a:r>
            <a:r>
              <a:rPr lang="fr-BE" dirty="0" smtClean="0"/>
              <a:t> 1993-2009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6772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FF"/>
                </a:solidFill>
              </a:rPr>
              <a:t>CMIP5</a:t>
            </a:r>
            <a:endParaRPr lang="en-US" dirty="0" err="1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33018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677224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EC-3.1 (! </a:t>
            </a:r>
            <a:r>
              <a:rPr lang="fr-BE" sz="1600" dirty="0" err="1" smtClean="0">
                <a:solidFill>
                  <a:srgbClr val="FF0000"/>
                </a:solidFill>
              </a:rPr>
              <a:t>Init</a:t>
            </a:r>
            <a:r>
              <a:rPr lang="fr-BE" sz="1600" dirty="0" smtClean="0">
                <a:solidFill>
                  <a:srgbClr val="FF0000"/>
                </a:solidFill>
              </a:rPr>
              <a:t>. </a:t>
            </a:r>
            <a:r>
              <a:rPr lang="fr-BE" sz="1600" dirty="0" err="1" smtClean="0">
                <a:solidFill>
                  <a:srgbClr val="FF0000"/>
                </a:solidFill>
              </a:rPr>
              <a:t>Glorys</a:t>
            </a:r>
            <a:r>
              <a:rPr lang="fr-BE" sz="1600" dirty="0" smtClean="0">
                <a:solidFill>
                  <a:srgbClr val="FF0000"/>
                </a:solidFill>
              </a:rPr>
              <a:t>)</a:t>
            </a:r>
            <a:endParaRPr lang="en-US" sz="1600" dirty="0" err="1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671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FF"/>
                </a:solidFill>
              </a:rPr>
              <a:t>CMIP5</a:t>
            </a:r>
            <a:endParaRPr lang="en-US" dirty="0" err="1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5657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Bias</a:t>
            </a:r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5657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Correlation</a:t>
            </a:r>
            <a:endParaRPr lang="en-US" dirty="0" err="1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9592" y="4532360"/>
            <a:ext cx="3168352" cy="0"/>
          </a:xfrm>
          <a:prstGeom prst="line">
            <a:avLst/>
          </a:prstGeom>
          <a:ln>
            <a:solidFill>
              <a:srgbClr val="52525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1840" y="39327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4606" y="3797994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EC-3.1 (! </a:t>
            </a:r>
            <a:r>
              <a:rPr lang="fr-BE" sz="1600" dirty="0" err="1" smtClean="0">
                <a:solidFill>
                  <a:srgbClr val="FF0000"/>
                </a:solidFill>
              </a:rPr>
              <a:t>Init</a:t>
            </a:r>
            <a:r>
              <a:rPr lang="fr-BE" sz="1600" dirty="0" smtClean="0">
                <a:solidFill>
                  <a:srgbClr val="FF0000"/>
                </a:solidFill>
              </a:rPr>
              <a:t>. </a:t>
            </a:r>
            <a:r>
              <a:rPr lang="fr-BE" sz="1600" dirty="0" err="1" smtClean="0">
                <a:solidFill>
                  <a:srgbClr val="FF0000"/>
                </a:solidFill>
              </a:rPr>
              <a:t>Glorys</a:t>
            </a:r>
            <a:r>
              <a:rPr lang="fr-BE" sz="1600" dirty="0" smtClean="0">
                <a:solidFill>
                  <a:srgbClr val="FF0000"/>
                </a:solidFill>
              </a:rPr>
              <a:t>)</a:t>
            </a:r>
            <a:endParaRPr lang="en-US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JJA Niño3.4 SST 1993-2009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6939"/>
            <a:ext cx="3898369" cy="392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7813"/>
            <a:ext cx="4176464" cy="417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6458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0686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8E8E8E"/>
                </a:solidFill>
              </a:rPr>
              <a:t>CMIP5</a:t>
            </a:r>
            <a:endParaRPr lang="en-US" dirty="0" err="1" smtClean="0">
              <a:solidFill>
                <a:srgbClr val="8E8E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8986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CMIP6</a:t>
            </a: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5180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8E8E8E"/>
                </a:solidFill>
              </a:rPr>
              <a:t>CMIP5</a:t>
            </a:r>
            <a:endParaRPr lang="en-US" dirty="0" err="1" smtClean="0">
              <a:solidFill>
                <a:srgbClr val="8E8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685800" y="2581076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4400" b="1" dirty="0" err="1" smtClean="0">
                <a:solidFill>
                  <a:srgbClr val="FFFFFF"/>
                </a:solidFill>
              </a:rPr>
              <a:t>The</a:t>
            </a:r>
            <a:r>
              <a:rPr lang="es-ES" altLang="en-US" sz="4400" b="1" dirty="0" smtClean="0">
                <a:solidFill>
                  <a:srgbClr val="FFFFFF"/>
                </a:solidFill>
              </a:rPr>
              <a:t> </a:t>
            </a:r>
            <a:r>
              <a:rPr lang="es-ES" altLang="en-US" sz="4400" b="1" dirty="0" err="1" smtClean="0">
                <a:solidFill>
                  <a:srgbClr val="FFFFFF"/>
                </a:solidFill>
              </a:rPr>
              <a:t>EnKF</a:t>
            </a:r>
            <a:r>
              <a:rPr lang="es-ES" altLang="en-US" sz="4400" b="1" dirty="0" smtClean="0">
                <a:solidFill>
                  <a:srgbClr val="FFFFFF"/>
                </a:solidFill>
              </a:rPr>
              <a:t> in EC-Earth3.2</a:t>
            </a:r>
          </a:p>
        </p:txBody>
      </p:sp>
      <p:sp>
        <p:nvSpPr>
          <p:cNvPr id="10244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245" name="TextShape 4"/>
          <p:cNvSpPr txBox="1">
            <a:spLocks noChangeArrowheads="1"/>
          </p:cNvSpPr>
          <p:nvPr/>
        </p:nvSpPr>
        <p:spPr bwMode="auto">
          <a:xfrm>
            <a:off x="1350963" y="4158034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dirty="0" smtClean="0">
                <a:solidFill>
                  <a:srgbClr val="FFFFFF"/>
                </a:solidFill>
                <a:latin typeface="+mj-lt"/>
              </a:rPr>
              <a:t>François </a:t>
            </a:r>
            <a:r>
              <a:rPr lang="es-ES" altLang="en-US" dirty="0" err="1" smtClean="0">
                <a:solidFill>
                  <a:srgbClr val="FFFFFF"/>
                </a:solidFill>
                <a:latin typeface="+mj-lt"/>
              </a:rPr>
              <a:t>Massonnet</a:t>
            </a:r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and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the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Climate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Prediction</a:t>
            </a:r>
            <a:r>
              <a:rPr lang="es-ES" altLang="en-US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s-ES" altLang="en-US" sz="1400" dirty="0" err="1" smtClean="0">
                <a:solidFill>
                  <a:srgbClr val="FFFFFF"/>
                </a:solidFill>
                <a:latin typeface="+mj-lt"/>
              </a:rPr>
              <a:t>Group</a:t>
            </a:r>
            <a:endParaRPr lang="es-ES" altLang="en-US" sz="1400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r>
              <a:rPr lang="es-ES" altLang="en-US" dirty="0">
                <a:solidFill>
                  <a:srgbClr val="FFFFFF"/>
                </a:solidFill>
              </a:rPr>
              <a:t>R. Bilbao, O. </a:t>
            </a:r>
            <a:r>
              <a:rPr lang="es-ES" altLang="en-US" dirty="0" err="1">
                <a:solidFill>
                  <a:srgbClr val="FFFFFF"/>
                </a:solidFill>
              </a:rPr>
              <a:t>Bellprat</a:t>
            </a:r>
            <a:r>
              <a:rPr lang="es-ES" altLang="en-US" dirty="0">
                <a:solidFill>
                  <a:srgbClr val="FFFFFF"/>
                </a:solidFill>
              </a:rPr>
              <a:t> L. </a:t>
            </a:r>
            <a:r>
              <a:rPr lang="es-ES" altLang="en-US" dirty="0" err="1">
                <a:solidFill>
                  <a:srgbClr val="FFFFFF"/>
                </a:solidFill>
              </a:rPr>
              <a:t>Brodeau</a:t>
            </a:r>
            <a:r>
              <a:rPr lang="es-ES" altLang="en-US" dirty="0">
                <a:solidFill>
                  <a:srgbClr val="FFFFFF"/>
                </a:solidFill>
              </a:rPr>
              <a:t>, R. Cruz-García, F. Doblas-Reyes, E. </a:t>
            </a:r>
            <a:r>
              <a:rPr lang="es-ES" altLang="en-US" dirty="0" err="1">
                <a:solidFill>
                  <a:srgbClr val="FFFFFF"/>
                </a:solidFill>
              </a:rPr>
              <a:t>Exarchou</a:t>
            </a:r>
            <a:r>
              <a:rPr lang="es-ES" altLang="en-US" dirty="0">
                <a:solidFill>
                  <a:srgbClr val="FFFFFF"/>
                </a:solidFill>
              </a:rPr>
              <a:t>, N. </a:t>
            </a:r>
            <a:r>
              <a:rPr lang="es-ES" altLang="en-US" dirty="0" err="1">
                <a:solidFill>
                  <a:srgbClr val="FFFFFF"/>
                </a:solidFill>
              </a:rPr>
              <a:t>Fučkar</a:t>
            </a:r>
            <a:r>
              <a:rPr lang="es-ES" altLang="en-US" dirty="0">
                <a:solidFill>
                  <a:srgbClr val="FFFFFF"/>
                </a:solidFill>
              </a:rPr>
              <a:t>, J. García-Serrano, V. </a:t>
            </a:r>
            <a:r>
              <a:rPr lang="es-ES" altLang="en-US" dirty="0" err="1">
                <a:solidFill>
                  <a:srgbClr val="FFFFFF"/>
                </a:solidFill>
              </a:rPr>
              <a:t>Guemas</a:t>
            </a:r>
            <a:r>
              <a:rPr lang="es-ES" altLang="en-US" dirty="0">
                <a:solidFill>
                  <a:srgbClr val="FFFFFF"/>
                </a:solidFill>
              </a:rPr>
              <a:t>, M. </a:t>
            </a:r>
            <a:r>
              <a:rPr lang="es-ES" altLang="en-US" dirty="0" err="1">
                <a:solidFill>
                  <a:srgbClr val="FFFFFF"/>
                </a:solidFill>
              </a:rPr>
              <a:t>Ménégoz</a:t>
            </a:r>
            <a:r>
              <a:rPr lang="es-ES" altLang="en-US" dirty="0">
                <a:solidFill>
                  <a:srgbClr val="FFFFFF"/>
                </a:solidFill>
              </a:rPr>
              <a:t>, C. </a:t>
            </a:r>
            <a:r>
              <a:rPr lang="es-ES" altLang="en-US" dirty="0" err="1">
                <a:solidFill>
                  <a:srgbClr val="FFFFFF"/>
                </a:solidFill>
              </a:rPr>
              <a:t>Prodhomme</a:t>
            </a:r>
            <a:r>
              <a:rPr lang="es-ES" altLang="en-US" dirty="0">
                <a:solidFill>
                  <a:srgbClr val="FFFFFF"/>
                </a:solidFill>
              </a:rPr>
              <a:t>, V. Sicardi, E. </a:t>
            </a:r>
            <a:r>
              <a:rPr lang="es-ES" altLang="en-US" dirty="0" err="1">
                <a:solidFill>
                  <a:srgbClr val="FFFFFF"/>
                </a:solidFill>
              </a:rPr>
              <a:t>Tourigny</a:t>
            </a:r>
            <a:endParaRPr lang="es-ES" altLang="en-US" dirty="0">
              <a:solidFill>
                <a:srgbClr val="FFFFFF"/>
              </a:solidFill>
            </a:endParaRPr>
          </a:p>
          <a:p>
            <a:pPr algn="ctr" eaLnBrk="1" hangingPunct="1"/>
            <a:endParaRPr lang="es-ES" altLang="en-US" dirty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s-ES" altLang="en-U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DMI, 26-27 October 2016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Frequently</a:t>
            </a:r>
            <a:r>
              <a:rPr lang="fr-BE" dirty="0" smtClean="0"/>
              <a:t> </a:t>
            </a:r>
            <a:r>
              <a:rPr lang="fr-BE" dirty="0" err="1" smtClean="0"/>
              <a:t>asked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ensemble </a:t>
            </a:r>
            <a:r>
              <a:rPr lang="fr-BE" dirty="0" err="1" smtClean="0"/>
              <a:t>Kalman</a:t>
            </a:r>
            <a:r>
              <a:rPr lang="fr-BE" dirty="0" smtClean="0"/>
              <a:t> </a:t>
            </a:r>
            <a:r>
              <a:rPr lang="fr-BE" dirty="0" err="1" smtClean="0"/>
              <a:t>Filter</a:t>
            </a:r>
            <a:r>
              <a:rPr lang="fr-BE" dirty="0" smtClean="0"/>
              <a:t> (</a:t>
            </a:r>
            <a:r>
              <a:rPr lang="fr-BE" dirty="0" err="1" smtClean="0"/>
              <a:t>EnKF</a:t>
            </a:r>
            <a:r>
              <a:rPr lang="fr-BE" dirty="0" smtClean="0"/>
              <a:t>)?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scientific</a:t>
            </a:r>
            <a:r>
              <a:rPr lang="fr-BE" dirty="0" smtClean="0"/>
              <a:t> </a:t>
            </a:r>
            <a:r>
              <a:rPr lang="fr-BE" dirty="0" err="1" smtClean="0"/>
              <a:t>purpose</a:t>
            </a:r>
            <a:r>
              <a:rPr lang="fr-BE" dirty="0" smtClean="0"/>
              <a:t> of an </a:t>
            </a:r>
            <a:r>
              <a:rPr lang="fr-BE" dirty="0" err="1" smtClean="0"/>
              <a:t>EnKF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possible applications of the </a:t>
            </a:r>
            <a:r>
              <a:rPr lang="fr-BE" dirty="0" err="1" smtClean="0"/>
              <a:t>EnKF</a:t>
            </a:r>
            <a:r>
              <a:rPr lang="fr-BE" dirty="0" smtClean="0"/>
              <a:t> in </a:t>
            </a:r>
            <a:r>
              <a:rPr lang="fr-BE" dirty="0" err="1" smtClean="0"/>
              <a:t>climate</a:t>
            </a:r>
            <a:r>
              <a:rPr lang="fr-BE" dirty="0" smtClean="0"/>
              <a:t> sciences?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advantages</a:t>
            </a:r>
            <a:r>
              <a:rPr lang="fr-BE" dirty="0" smtClean="0"/>
              <a:t> and </a:t>
            </a:r>
            <a:r>
              <a:rPr lang="fr-BE" dirty="0" err="1" smtClean="0"/>
              <a:t>downsides</a:t>
            </a:r>
            <a:r>
              <a:rPr lang="fr-BE" dirty="0" smtClean="0"/>
              <a:t> </a:t>
            </a:r>
            <a:r>
              <a:rPr lang="fr-BE" dirty="0" err="1" smtClean="0"/>
              <a:t>wrt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methods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an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affect the workflow?</a:t>
            </a:r>
          </a:p>
          <a:p>
            <a:pPr marL="857250" lvl="1" indent="-457200">
              <a:buAutoNum type="arabicPeriod"/>
            </a:pPr>
            <a:r>
              <a:rPr lang="fr-BE" dirty="0" smtClean="0"/>
              <a:t>Is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dependent</a:t>
            </a:r>
            <a:r>
              <a:rPr lang="fr-BE" dirty="0" smtClean="0"/>
              <a:t> on the version of EC-</a:t>
            </a:r>
            <a:r>
              <a:rPr lang="fr-BE" dirty="0" err="1" smtClean="0"/>
              <a:t>Earth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happens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ocean</a:t>
            </a:r>
            <a:r>
              <a:rPr lang="fr-BE" dirty="0" smtClean="0"/>
              <a:t> </a:t>
            </a:r>
            <a:r>
              <a:rPr lang="fr-BE" dirty="0" err="1" smtClean="0"/>
              <a:t>when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assimilated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much</a:t>
            </a:r>
            <a:r>
              <a:rPr lang="fr-BE" dirty="0" smtClean="0"/>
              <a:t> extra </a:t>
            </a:r>
            <a:r>
              <a:rPr lang="fr-BE" dirty="0" err="1" smtClean="0"/>
              <a:t>resources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r>
              <a:rPr lang="fr-BE" dirty="0" smtClean="0"/>
              <a:t> the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require</a:t>
            </a:r>
            <a:r>
              <a:rPr lang="fr-BE" dirty="0" smtClean="0"/>
              <a:t>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typical</a:t>
            </a:r>
            <a:r>
              <a:rPr lang="fr-BE" dirty="0" smtClean="0"/>
              <a:t> </a:t>
            </a:r>
            <a:r>
              <a:rPr lang="fr-BE" dirty="0" err="1" smtClean="0"/>
              <a:t>length</a:t>
            </a:r>
            <a:r>
              <a:rPr lang="fr-BE" dirty="0" smtClean="0"/>
              <a:t> of an assimilation cycle?</a:t>
            </a:r>
          </a:p>
          <a:p>
            <a:pPr marL="857250" lvl="1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space</a:t>
            </a:r>
            <a:r>
              <a:rPr lang="fr-BE" dirty="0" smtClean="0"/>
              <a:t> </a:t>
            </a:r>
            <a:r>
              <a:rPr lang="fr-BE" dirty="0" err="1" smtClean="0"/>
              <a:t>required</a:t>
            </a:r>
            <a:r>
              <a:rPr lang="fr-BE" dirty="0" smtClean="0"/>
              <a:t> to </a:t>
            </a:r>
            <a:r>
              <a:rPr lang="fr-BE" dirty="0" err="1" smtClean="0"/>
              <a:t>save</a:t>
            </a:r>
            <a:r>
              <a:rPr lang="fr-BE" dirty="0" smtClean="0"/>
              <a:t> the </a:t>
            </a:r>
            <a:r>
              <a:rPr lang="fr-BE" dirty="0" err="1" smtClean="0"/>
              <a:t>experiment</a:t>
            </a:r>
            <a:r>
              <a:rPr lang="fr-BE" dirty="0" smtClean="0"/>
              <a:t>?</a:t>
            </a:r>
          </a:p>
          <a:p>
            <a:pPr marL="857250" lvl="1" indent="-457200">
              <a:buFontTx/>
              <a:buAutoNum type="arabicPeriod"/>
            </a:pPr>
            <a:r>
              <a:rPr lang="fr-BE" dirty="0"/>
              <a:t>Can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run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less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25 </a:t>
            </a:r>
            <a:r>
              <a:rPr lang="fr-BE" dirty="0" err="1"/>
              <a:t>members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status</a:t>
            </a:r>
            <a:r>
              <a:rPr lang="fr-BE" dirty="0" smtClean="0"/>
              <a:t>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</a:p>
          <a:p>
            <a:pPr marL="457200" indent="-457200">
              <a:buAutoNum type="arabicPeriod"/>
            </a:pPr>
            <a:r>
              <a:rPr lang="fr-BE" dirty="0" err="1" smtClean="0"/>
              <a:t>What</a:t>
            </a:r>
            <a:r>
              <a:rPr lang="fr-BE" dirty="0" smtClean="0"/>
              <a:t> are the plans of the </a:t>
            </a:r>
            <a:r>
              <a:rPr lang="fr-BE" dirty="0" err="1" smtClean="0"/>
              <a:t>EnKF</a:t>
            </a:r>
            <a:r>
              <a:rPr lang="fr-BE" dirty="0" smtClean="0"/>
              <a:t> in EC-</a:t>
            </a:r>
            <a:r>
              <a:rPr lang="fr-BE" dirty="0" err="1" smtClean="0"/>
              <a:t>Earth</a:t>
            </a:r>
            <a:r>
              <a:rPr lang="fr-B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77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c_powerpoint_template_20160607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865</TotalTime>
  <Words>3026</Words>
  <Application>Microsoft Office PowerPoint</Application>
  <PresentationFormat>Personnalisé</PresentationFormat>
  <Paragraphs>423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DejaVu Sans</vt:lpstr>
      <vt:lpstr>KaiTi</vt:lpstr>
      <vt:lpstr>Wingdings</vt:lpstr>
      <vt:lpstr>bsc_powerpoint_template_20160607</vt:lpstr>
      <vt:lpstr>Présentation PowerPoint</vt:lpstr>
      <vt:lpstr>Status of EC-Earth3.2 at BSC</vt:lpstr>
      <vt:lpstr>JJA Precipitation bias (1993-2009)</vt:lpstr>
      <vt:lpstr>JJA SST 1993-2009 bias</vt:lpstr>
      <vt:lpstr>JJA Arctic sea ice extent 1993-2009</vt:lpstr>
      <vt:lpstr>JJA Antarctic sea ice extent 1993-2009</vt:lpstr>
      <vt:lpstr>JJA Niño3.4 SST 1993-2009</vt:lpstr>
      <vt:lpstr>Présentation PowerPoint</vt:lpstr>
      <vt:lpstr>Frequently asked questions</vt:lpstr>
      <vt:lpstr>Frequently asked questions</vt:lpstr>
      <vt:lpstr>What is an EnKF?</vt:lpstr>
      <vt:lpstr>What is an EnKF?</vt:lpstr>
      <vt:lpstr>What is an EnKF?</vt:lpstr>
      <vt:lpstr>What is an EnKF?</vt:lpstr>
      <vt:lpstr>Frequently asked questions</vt:lpstr>
      <vt:lpstr>Frequently asked questions</vt:lpstr>
      <vt:lpstr>How does an EnKF work?</vt:lpstr>
      <vt:lpstr>How does an EnKF work?</vt:lpstr>
      <vt:lpstr>How does an EnKF work?</vt:lpstr>
      <vt:lpstr>How does an EnKF work?</vt:lpstr>
      <vt:lpstr>How does an EnKF work?</vt:lpstr>
      <vt:lpstr>How does an EnKF work?</vt:lpstr>
      <vt:lpstr>Frequently asked questions</vt:lpstr>
      <vt:lpstr>Frequently asked questions</vt:lpstr>
      <vt:lpstr>How much extra resources does the EnKF require? </vt:lpstr>
      <vt:lpstr>How much extra resources does the EnKF require? </vt:lpstr>
      <vt:lpstr>How much extra resources does the EnKF require? </vt:lpstr>
      <vt:lpstr>How much extra resources does the EnKF require?</vt:lpstr>
      <vt:lpstr>How much extra resources does the EnKF require?</vt:lpstr>
      <vt:lpstr>How much extra resources does the EnKF require?</vt:lpstr>
      <vt:lpstr>Frequently asked questions</vt:lpstr>
      <vt:lpstr>Frequently asked questions</vt:lpstr>
      <vt:lpstr>What is the status of the EnKF in EC-Earth?</vt:lpstr>
      <vt:lpstr>Results from stand-alone config.</vt:lpstr>
      <vt:lpstr>Results from coupled experiments</vt:lpstr>
      <vt:lpstr>Frequently asked questions</vt:lpstr>
      <vt:lpstr>Frequently asked questions</vt:lpstr>
      <vt:lpstr>What are the plans of the EnKF in EC-Earth?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François Massonnet</cp:lastModifiedBy>
  <cp:revision>68</cp:revision>
  <dcterms:created xsi:type="dcterms:W3CDTF">2016-09-05T11:13:00Z</dcterms:created>
  <dcterms:modified xsi:type="dcterms:W3CDTF">2016-10-25T19:57:49Z</dcterms:modified>
</cp:coreProperties>
</file>