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84" r:id="rId2"/>
    <p:sldId id="285" r:id="rId3"/>
    <p:sldId id="286" r:id="rId4"/>
    <p:sldId id="287" r:id="rId5"/>
    <p:sldId id="288" r:id="rId6"/>
    <p:sldId id="289" r:id="rId7"/>
    <p:sldId id="290" r:id="rId8"/>
    <p:sldId id="256" r:id="rId9"/>
    <p:sldId id="257" r:id="rId10"/>
    <p:sldId id="291" r:id="rId11"/>
    <p:sldId id="258" r:id="rId12"/>
    <p:sldId id="259" r:id="rId13"/>
    <p:sldId id="261" r:id="rId14"/>
    <p:sldId id="262" r:id="rId15"/>
    <p:sldId id="263" r:id="rId16"/>
    <p:sldId id="292" r:id="rId17"/>
    <p:sldId id="265" r:id="rId18"/>
    <p:sldId id="264" r:id="rId19"/>
    <p:sldId id="268" r:id="rId20"/>
    <p:sldId id="267" r:id="rId21"/>
    <p:sldId id="269" r:id="rId22"/>
    <p:sldId id="266" r:id="rId23"/>
    <p:sldId id="270" r:id="rId24"/>
    <p:sldId id="293" r:id="rId25"/>
    <p:sldId id="271" r:id="rId26"/>
    <p:sldId id="272" r:id="rId27"/>
    <p:sldId id="273" r:id="rId28"/>
    <p:sldId id="275" r:id="rId29"/>
    <p:sldId id="274" r:id="rId30"/>
    <p:sldId id="280" r:id="rId31"/>
    <p:sldId id="276" r:id="rId32"/>
    <p:sldId id="294" r:id="rId33"/>
    <p:sldId id="277" r:id="rId34"/>
    <p:sldId id="278" r:id="rId35"/>
    <p:sldId id="279" r:id="rId36"/>
    <p:sldId id="281" r:id="rId37"/>
    <p:sldId id="295" r:id="rId38"/>
    <p:sldId id="282" r:id="rId39"/>
    <p:sldId id="260" r:id="rId40"/>
  </p:sldIdLst>
  <p:sldSz cx="9144000" cy="7019925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21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00"/>
    <a:srgbClr val="8E8E8E"/>
    <a:srgbClr val="525252"/>
    <a:srgbClr val="008000"/>
    <a:srgbClr val="FF8000"/>
    <a:srgbClr val="8000FF"/>
    <a:srgbClr val="000080"/>
    <a:srgbClr val="EA6400"/>
    <a:srgbClr val="068A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9872" autoAdjust="0"/>
  </p:normalViewPr>
  <p:slideViewPr>
    <p:cSldViewPr>
      <p:cViewPr varScale="1">
        <p:scale>
          <a:sx n="87" d="100"/>
          <a:sy n="87" d="100"/>
        </p:scale>
        <p:origin x="1550" y="67"/>
      </p:cViewPr>
      <p:guideLst>
        <p:guide orient="horz" pos="22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13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3EB5EA4F-0725-4C94-87E3-1443F653A406}" type="datetimeFigureOut">
              <a:rPr lang="en-US"/>
              <a:pPr>
                <a:defRPr/>
              </a:pPr>
              <a:t>10/25/2016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4C198933-CAC8-4210-A6CA-4401A19B66EC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5242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2E15CA09-7EA9-48E9-A480-61538BBFAB17}" type="datetimeFigureOut">
              <a:rPr lang="en-US"/>
              <a:pPr>
                <a:defRPr/>
              </a:pPr>
              <a:t>10/25/2016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85800"/>
            <a:ext cx="4467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3EFD383E-6505-45FE-99E8-1B8BDAB0A8FC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7728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hyperlink" Target="https://www.facebook.com/BSCCNS" TargetMode="External"/><Relationship Id="rId12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hyperlink" Target="https://www.youtube.com/user/BSCCNS" TargetMode="External"/><Relationship Id="rId5" Type="http://schemas.openxmlformats.org/officeDocument/2006/relationships/hyperlink" Target="https://www.linkedin.com/company/barcelona-supercomputing-center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hyperlink" Target="https://twitter.com/bsc_cns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5"/>
          <p:cNvSpPr txBox="1">
            <a:spLocks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830263"/>
            <a:ext cx="460375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825" y="1025525"/>
            <a:ext cx="10128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hlinkClick r:id="rId5"/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8" y="6386513"/>
            <a:ext cx="42545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7"/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89688"/>
            <a:ext cx="3937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9"/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8" y="6386513"/>
            <a:ext cx="447675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11"/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6386513"/>
            <a:ext cx="763588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4889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DCFA3AF2-F9D4-4645-91BB-75BA9BDC66FF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‹N°›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87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FF37EF30-EC72-4665-ABDB-DC60BA2EC161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‹N°›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97794"/>
            <a:ext cx="4152900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chart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565935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1DC203E5-BAC0-4834-9B43-0383D9F99E61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‹N°›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221930"/>
            <a:ext cx="4152900" cy="3384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678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MAIN RESEARCH LINES &amp; RESULTS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5577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8930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85738"/>
            <a:ext cx="3306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6213"/>
            <a:ext cx="830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76996"/>
            <a:ext cx="8229600" cy="665931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63480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84325"/>
            <a:ext cx="6191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690688"/>
            <a:ext cx="155575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806106"/>
            <a:ext cx="4762872" cy="720080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3281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016125"/>
            <a:ext cx="3306762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006600"/>
            <a:ext cx="8302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128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907" r:id="rId1"/>
    <p:sldLayoutId id="2147484908" r:id="rId2"/>
    <p:sldLayoutId id="2147484909" r:id="rId3"/>
    <p:sldLayoutId id="2147484910" r:id="rId4"/>
    <p:sldLayoutId id="2147484911" r:id="rId5"/>
    <p:sldLayoutId id="2147484912" r:id="rId6"/>
    <p:sldLayoutId id="2147484913" r:id="rId7"/>
    <p:sldLayoutId id="2147484914" r:id="rId8"/>
    <p:sldLayoutId id="2147484915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kf.nersc.no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Shape 2"/>
          <p:cNvSpPr txBox="1">
            <a:spLocks noChangeArrowheads="1"/>
          </p:cNvSpPr>
          <p:nvPr/>
        </p:nvSpPr>
        <p:spPr bwMode="auto">
          <a:xfrm>
            <a:off x="685800" y="2581076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s-ES" altLang="en-US" sz="4400" b="1" dirty="0" smtClean="0">
                <a:solidFill>
                  <a:srgbClr val="FFFFFF"/>
                </a:solidFill>
              </a:rPr>
              <a:t>EC-Earth3.2 at </a:t>
            </a:r>
            <a:r>
              <a:rPr lang="es-ES" altLang="en-US" sz="4400" b="1" dirty="0" err="1" smtClean="0">
                <a:solidFill>
                  <a:srgbClr val="FFFFFF"/>
                </a:solidFill>
              </a:rPr>
              <a:t>the</a:t>
            </a:r>
            <a:r>
              <a:rPr lang="es-ES" altLang="en-US" sz="4400" b="1" dirty="0" smtClean="0">
                <a:solidFill>
                  <a:srgbClr val="FFFFFF"/>
                </a:solidFill>
              </a:rPr>
              <a:t> BSC-ES</a:t>
            </a:r>
          </a:p>
        </p:txBody>
      </p:sp>
      <p:sp>
        <p:nvSpPr>
          <p:cNvPr id="10244" name="TextShape 3"/>
          <p:cNvSpPr txBox="1">
            <a:spLocks noChangeAspect="1" noChangeArrowheads="1"/>
          </p:cNvSpPr>
          <p:nvPr/>
        </p:nvSpPr>
        <p:spPr bwMode="auto">
          <a:xfrm>
            <a:off x="1371600" y="3717925"/>
            <a:ext cx="6400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endParaRPr lang="en-US" altLang="en-US" sz="2400" dirty="0">
              <a:latin typeface="Calibri" pitchFamily="34" charset="0"/>
            </a:endParaRPr>
          </a:p>
        </p:txBody>
      </p:sp>
      <p:sp>
        <p:nvSpPr>
          <p:cNvPr id="10245" name="TextShape 4"/>
          <p:cNvSpPr txBox="1">
            <a:spLocks noChangeArrowheads="1"/>
          </p:cNvSpPr>
          <p:nvPr/>
        </p:nvSpPr>
        <p:spPr bwMode="auto">
          <a:xfrm>
            <a:off x="1350963" y="4158034"/>
            <a:ext cx="6480175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s-ES" altLang="en-US" dirty="0" smtClean="0">
                <a:solidFill>
                  <a:srgbClr val="FFFFFF"/>
                </a:solidFill>
                <a:latin typeface="+mj-lt"/>
              </a:rPr>
              <a:t>François </a:t>
            </a:r>
            <a:r>
              <a:rPr lang="es-ES" altLang="en-US" dirty="0" err="1" smtClean="0">
                <a:solidFill>
                  <a:srgbClr val="FFFFFF"/>
                </a:solidFill>
                <a:latin typeface="+mj-lt"/>
              </a:rPr>
              <a:t>Massonnet</a:t>
            </a:r>
            <a:endParaRPr lang="es-ES" altLang="en-US" dirty="0" smtClean="0">
              <a:solidFill>
                <a:srgbClr val="FFFFFF"/>
              </a:solidFill>
              <a:latin typeface="+mj-lt"/>
            </a:endParaRPr>
          </a:p>
          <a:p>
            <a:pPr algn="ctr" eaLnBrk="1" hangingPunct="1"/>
            <a:endParaRPr lang="es-ES" altLang="en-US" dirty="0">
              <a:solidFill>
                <a:srgbClr val="FFFFFF"/>
              </a:solidFill>
              <a:latin typeface="+mj-lt"/>
            </a:endParaRPr>
          </a:p>
          <a:p>
            <a:pPr algn="ctr" eaLnBrk="1" hangingPunct="1"/>
            <a:r>
              <a:rPr lang="es-ES" altLang="en-US" sz="1400" dirty="0" smtClean="0">
                <a:solidFill>
                  <a:srgbClr val="FFFFFF"/>
                </a:solidFill>
                <a:latin typeface="+mj-lt"/>
              </a:rPr>
              <a:t>and </a:t>
            </a:r>
            <a:r>
              <a:rPr lang="es-ES" altLang="en-US" sz="1400" dirty="0" err="1" smtClean="0">
                <a:solidFill>
                  <a:srgbClr val="FFFFFF"/>
                </a:solidFill>
                <a:latin typeface="+mj-lt"/>
              </a:rPr>
              <a:t>the</a:t>
            </a:r>
            <a:r>
              <a:rPr lang="es-ES" altLang="en-US" sz="1400" dirty="0" smtClean="0">
                <a:solidFill>
                  <a:srgbClr val="FFFFFF"/>
                </a:solidFill>
                <a:latin typeface="+mj-lt"/>
              </a:rPr>
              <a:t> </a:t>
            </a:r>
            <a:r>
              <a:rPr lang="es-ES" altLang="en-US" sz="1400" dirty="0" err="1" smtClean="0">
                <a:solidFill>
                  <a:srgbClr val="FFFFFF"/>
                </a:solidFill>
                <a:latin typeface="+mj-lt"/>
              </a:rPr>
              <a:t>Climate</a:t>
            </a:r>
            <a:r>
              <a:rPr lang="es-ES" altLang="en-US" sz="1400" dirty="0" smtClean="0">
                <a:solidFill>
                  <a:srgbClr val="FFFFFF"/>
                </a:solidFill>
                <a:latin typeface="+mj-lt"/>
              </a:rPr>
              <a:t> </a:t>
            </a:r>
            <a:r>
              <a:rPr lang="es-ES" altLang="en-US" sz="1400" dirty="0" err="1" smtClean="0">
                <a:solidFill>
                  <a:srgbClr val="FFFFFF"/>
                </a:solidFill>
                <a:latin typeface="+mj-lt"/>
              </a:rPr>
              <a:t>Prediction</a:t>
            </a:r>
            <a:r>
              <a:rPr lang="es-ES" altLang="en-US" sz="1400" dirty="0" smtClean="0">
                <a:solidFill>
                  <a:srgbClr val="FFFFFF"/>
                </a:solidFill>
                <a:latin typeface="+mj-lt"/>
              </a:rPr>
              <a:t> </a:t>
            </a:r>
            <a:r>
              <a:rPr lang="es-ES" altLang="en-US" sz="1400" dirty="0" err="1" smtClean="0">
                <a:solidFill>
                  <a:srgbClr val="FFFFFF"/>
                </a:solidFill>
                <a:latin typeface="+mj-lt"/>
              </a:rPr>
              <a:t>Group</a:t>
            </a:r>
            <a:endParaRPr lang="es-ES" altLang="en-US" sz="1400" dirty="0" smtClean="0">
              <a:solidFill>
                <a:srgbClr val="FFFFFF"/>
              </a:solidFill>
              <a:latin typeface="+mj-lt"/>
            </a:endParaRPr>
          </a:p>
          <a:p>
            <a:pPr algn="ctr" eaLnBrk="1" hangingPunct="1"/>
            <a:endParaRPr lang="es-ES" altLang="en-US" dirty="0">
              <a:solidFill>
                <a:srgbClr val="FFFFFF"/>
              </a:solidFill>
              <a:latin typeface="+mj-lt"/>
            </a:endParaRPr>
          </a:p>
          <a:p>
            <a:pPr algn="ctr" eaLnBrk="1" hangingPunct="1"/>
            <a:r>
              <a:rPr lang="es-ES" altLang="en-US" dirty="0">
                <a:solidFill>
                  <a:srgbClr val="FFFFFF"/>
                </a:solidFill>
              </a:rPr>
              <a:t>R. Bilbao, O. </a:t>
            </a:r>
            <a:r>
              <a:rPr lang="es-ES" altLang="en-US" dirty="0" err="1">
                <a:solidFill>
                  <a:srgbClr val="FFFFFF"/>
                </a:solidFill>
              </a:rPr>
              <a:t>Bellprat</a:t>
            </a:r>
            <a:r>
              <a:rPr lang="es-ES" altLang="en-US" dirty="0">
                <a:solidFill>
                  <a:srgbClr val="FFFFFF"/>
                </a:solidFill>
              </a:rPr>
              <a:t> L. </a:t>
            </a:r>
            <a:r>
              <a:rPr lang="es-ES" altLang="en-US" dirty="0" err="1">
                <a:solidFill>
                  <a:srgbClr val="FFFFFF"/>
                </a:solidFill>
              </a:rPr>
              <a:t>Brodeau</a:t>
            </a:r>
            <a:r>
              <a:rPr lang="es-ES" altLang="en-US" dirty="0">
                <a:solidFill>
                  <a:srgbClr val="FFFFFF"/>
                </a:solidFill>
              </a:rPr>
              <a:t>, R. Cruz-García, F. Doblas-Reyes, E. </a:t>
            </a:r>
            <a:r>
              <a:rPr lang="es-ES" altLang="en-US" dirty="0" err="1">
                <a:solidFill>
                  <a:srgbClr val="FFFFFF"/>
                </a:solidFill>
              </a:rPr>
              <a:t>Exarchou</a:t>
            </a:r>
            <a:r>
              <a:rPr lang="es-ES" altLang="en-US" dirty="0">
                <a:solidFill>
                  <a:srgbClr val="FFFFFF"/>
                </a:solidFill>
              </a:rPr>
              <a:t>, N. </a:t>
            </a:r>
            <a:r>
              <a:rPr lang="es-ES" altLang="en-US" dirty="0" err="1">
                <a:solidFill>
                  <a:srgbClr val="FFFFFF"/>
                </a:solidFill>
              </a:rPr>
              <a:t>Fučkar</a:t>
            </a:r>
            <a:r>
              <a:rPr lang="es-ES" altLang="en-US" dirty="0">
                <a:solidFill>
                  <a:srgbClr val="FFFFFF"/>
                </a:solidFill>
              </a:rPr>
              <a:t>, J. García-Serrano, V. </a:t>
            </a:r>
            <a:r>
              <a:rPr lang="es-ES" altLang="en-US" dirty="0" err="1">
                <a:solidFill>
                  <a:srgbClr val="FFFFFF"/>
                </a:solidFill>
              </a:rPr>
              <a:t>Guemas</a:t>
            </a:r>
            <a:r>
              <a:rPr lang="es-ES" altLang="en-US" dirty="0">
                <a:solidFill>
                  <a:srgbClr val="FFFFFF"/>
                </a:solidFill>
              </a:rPr>
              <a:t>, M. </a:t>
            </a:r>
            <a:r>
              <a:rPr lang="es-ES" altLang="en-US" dirty="0" err="1">
                <a:solidFill>
                  <a:srgbClr val="FFFFFF"/>
                </a:solidFill>
              </a:rPr>
              <a:t>Ménégoz</a:t>
            </a:r>
            <a:r>
              <a:rPr lang="es-ES" altLang="en-US" dirty="0">
                <a:solidFill>
                  <a:srgbClr val="FFFFFF"/>
                </a:solidFill>
              </a:rPr>
              <a:t>, C. </a:t>
            </a:r>
            <a:r>
              <a:rPr lang="es-ES" altLang="en-US" dirty="0" err="1">
                <a:solidFill>
                  <a:srgbClr val="FFFFFF"/>
                </a:solidFill>
              </a:rPr>
              <a:t>Prodhomme</a:t>
            </a:r>
            <a:r>
              <a:rPr lang="es-ES" altLang="en-US" dirty="0">
                <a:solidFill>
                  <a:srgbClr val="FFFFFF"/>
                </a:solidFill>
              </a:rPr>
              <a:t>, V. Sicardi, E. </a:t>
            </a:r>
            <a:r>
              <a:rPr lang="es-ES" altLang="en-US" dirty="0" err="1">
                <a:solidFill>
                  <a:srgbClr val="FFFFFF"/>
                </a:solidFill>
              </a:rPr>
              <a:t>Tourigny</a:t>
            </a:r>
            <a:endParaRPr lang="es-ES" altLang="en-US" dirty="0">
              <a:solidFill>
                <a:srgbClr val="FFFFFF"/>
              </a:solidFill>
            </a:endParaRPr>
          </a:p>
          <a:p>
            <a:pPr algn="ctr" eaLnBrk="1" hangingPunct="1"/>
            <a:endParaRPr lang="es-ES" altLang="en-US" dirty="0">
              <a:solidFill>
                <a:srgbClr val="FFFFFF"/>
              </a:solidFill>
              <a:latin typeface="+mj-lt"/>
            </a:endParaRPr>
          </a:p>
          <a:p>
            <a:pPr algn="ctr" eaLnBrk="1" hangingPunct="1"/>
            <a:endParaRPr lang="es-ES" altLang="en-US" dirty="0" smtClean="0">
              <a:solidFill>
                <a:srgbClr val="FFFFFF"/>
              </a:solidFill>
              <a:latin typeface="+mj-lt"/>
            </a:endParaRPr>
          </a:p>
          <a:p>
            <a:pPr algn="ctr" eaLnBrk="1" hangingPunct="1"/>
            <a:endParaRPr lang="es-ES" altLang="en-US" dirty="0" smtClean="0">
              <a:solidFill>
                <a:srgbClr val="FFFFFF"/>
              </a:solidFill>
              <a:latin typeface="+mj-lt"/>
            </a:endParaRPr>
          </a:p>
          <a:p>
            <a:pPr algn="ctr" eaLnBrk="1" hangingPunct="1"/>
            <a:endParaRPr lang="es-ES" altLang="en-US" dirty="0" smtClean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6" name="TextShape 1"/>
          <p:cNvSpPr txBox="1">
            <a:spLocks noChangeArrowheads="1"/>
          </p:cNvSpPr>
          <p:nvPr/>
        </p:nvSpPr>
        <p:spPr bwMode="auto">
          <a:xfrm>
            <a:off x="6548438" y="196850"/>
            <a:ext cx="24479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r" eaLnBrk="1" hangingPunct="1"/>
            <a:r>
              <a:rPr lang="en-US" altLang="en-US" sz="1400" dirty="0" smtClean="0">
                <a:solidFill>
                  <a:srgbClr val="FFFFFF"/>
                </a:solidFill>
                <a:latin typeface="Calibri" pitchFamily="34" charset="0"/>
              </a:rPr>
              <a:t>DMI, 26-27 October 2016</a:t>
            </a:r>
            <a:endParaRPr lang="en-US" altLang="en-US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0235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Frequently</a:t>
            </a:r>
            <a:r>
              <a:rPr lang="fr-BE" dirty="0" smtClean="0"/>
              <a:t> </a:t>
            </a:r>
            <a:r>
              <a:rPr lang="fr-BE" dirty="0" err="1" smtClean="0"/>
              <a:t>asked</a:t>
            </a:r>
            <a:r>
              <a:rPr lang="fr-BE" dirty="0" smtClean="0"/>
              <a:t> questions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fr-BE" dirty="0" err="1" smtClean="0"/>
              <a:t>What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an ensemble </a:t>
            </a:r>
            <a:r>
              <a:rPr lang="fr-BE" dirty="0" err="1" smtClean="0"/>
              <a:t>Kalman</a:t>
            </a:r>
            <a:r>
              <a:rPr lang="fr-BE" dirty="0" smtClean="0"/>
              <a:t> </a:t>
            </a:r>
            <a:r>
              <a:rPr lang="fr-BE" dirty="0" err="1" smtClean="0"/>
              <a:t>Filter</a:t>
            </a:r>
            <a:r>
              <a:rPr lang="fr-BE" dirty="0" smtClean="0"/>
              <a:t> (</a:t>
            </a:r>
            <a:r>
              <a:rPr lang="fr-BE" dirty="0" err="1" smtClean="0"/>
              <a:t>EnKF</a:t>
            </a:r>
            <a:r>
              <a:rPr lang="fr-BE" dirty="0" smtClean="0"/>
              <a:t>)?</a:t>
            </a:r>
          </a:p>
          <a:p>
            <a:pPr marL="857250" lvl="1" indent="-457200">
              <a:buAutoNum type="arabicPeriod"/>
            </a:pPr>
            <a:r>
              <a:rPr lang="fr-BE" dirty="0" err="1" smtClean="0"/>
              <a:t>What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the </a:t>
            </a:r>
            <a:r>
              <a:rPr lang="fr-BE" dirty="0" err="1" smtClean="0"/>
              <a:t>scientific</a:t>
            </a:r>
            <a:r>
              <a:rPr lang="fr-BE" dirty="0" smtClean="0"/>
              <a:t> </a:t>
            </a:r>
            <a:r>
              <a:rPr lang="fr-BE" dirty="0" err="1" smtClean="0"/>
              <a:t>purpose</a:t>
            </a:r>
            <a:r>
              <a:rPr lang="fr-BE" dirty="0" smtClean="0"/>
              <a:t> of an </a:t>
            </a:r>
            <a:r>
              <a:rPr lang="fr-BE" dirty="0" err="1" smtClean="0"/>
              <a:t>EnKF</a:t>
            </a:r>
            <a:r>
              <a:rPr lang="fr-BE" dirty="0" smtClean="0"/>
              <a:t>?</a:t>
            </a:r>
          </a:p>
          <a:p>
            <a:pPr marL="857250" lvl="1" indent="-457200">
              <a:buAutoNum type="arabicPeriod"/>
            </a:pPr>
            <a:r>
              <a:rPr lang="fr-BE" dirty="0" err="1" smtClean="0"/>
              <a:t>What</a:t>
            </a:r>
            <a:r>
              <a:rPr lang="fr-BE" dirty="0" smtClean="0"/>
              <a:t> are possible applications of the </a:t>
            </a:r>
            <a:r>
              <a:rPr lang="fr-BE" dirty="0" err="1" smtClean="0"/>
              <a:t>EnKF</a:t>
            </a:r>
            <a:r>
              <a:rPr lang="fr-BE" dirty="0" smtClean="0"/>
              <a:t> in </a:t>
            </a:r>
            <a:r>
              <a:rPr lang="fr-BE" dirty="0" err="1" smtClean="0"/>
              <a:t>climate</a:t>
            </a:r>
            <a:r>
              <a:rPr lang="fr-BE" dirty="0" smtClean="0"/>
              <a:t> sciences?</a:t>
            </a:r>
          </a:p>
          <a:p>
            <a:pPr marL="857250" lvl="1" indent="-457200">
              <a:buAutoNum type="arabicPeriod"/>
            </a:pPr>
            <a:r>
              <a:rPr lang="fr-BE" dirty="0" err="1" smtClean="0"/>
              <a:t>What</a:t>
            </a:r>
            <a:r>
              <a:rPr lang="fr-BE" dirty="0" smtClean="0"/>
              <a:t> are the </a:t>
            </a:r>
            <a:r>
              <a:rPr lang="fr-BE" dirty="0" err="1" smtClean="0"/>
              <a:t>advantages</a:t>
            </a:r>
            <a:r>
              <a:rPr lang="fr-BE" dirty="0" smtClean="0"/>
              <a:t> and </a:t>
            </a:r>
            <a:r>
              <a:rPr lang="fr-BE" dirty="0" err="1" smtClean="0"/>
              <a:t>downsides</a:t>
            </a:r>
            <a:r>
              <a:rPr lang="fr-BE" dirty="0" smtClean="0"/>
              <a:t> </a:t>
            </a:r>
            <a:r>
              <a:rPr lang="fr-BE" dirty="0" err="1" smtClean="0"/>
              <a:t>wrt</a:t>
            </a:r>
            <a:r>
              <a:rPr lang="fr-BE" dirty="0" smtClean="0"/>
              <a:t> </a:t>
            </a:r>
            <a:r>
              <a:rPr lang="fr-BE" dirty="0" err="1" smtClean="0"/>
              <a:t>other</a:t>
            </a:r>
            <a:r>
              <a:rPr lang="fr-BE" dirty="0" smtClean="0"/>
              <a:t> </a:t>
            </a:r>
            <a:r>
              <a:rPr lang="fr-BE" dirty="0" err="1" smtClean="0"/>
              <a:t>methods</a:t>
            </a:r>
            <a:r>
              <a:rPr lang="fr-BE" dirty="0" smtClean="0"/>
              <a:t>?</a:t>
            </a:r>
          </a:p>
          <a:p>
            <a:pPr marL="457200" indent="-457200">
              <a:buAutoNum type="arabicPeriod"/>
            </a:pP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How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does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an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work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AutoNum type="arabicPeriod"/>
            </a:pP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How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does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affect the workflow?</a:t>
            </a:r>
          </a:p>
          <a:p>
            <a:pPr marL="857250" lvl="1" indent="-457200">
              <a:buAutoNum type="arabicPeriod"/>
            </a:pP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dependent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on the version of EC-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Earth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used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happens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with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ocean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when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sea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ice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assimilated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457200" indent="-457200">
              <a:buAutoNum type="arabicPeriod"/>
            </a:pP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How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much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extra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resources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does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require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typical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length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of an assimilation cycle?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space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required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to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save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experiment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FontTx/>
              <a:buAutoNum type="arabicPeriod"/>
            </a:pP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Can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we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run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with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less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than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25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members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457200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status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of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in EC-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Earth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457200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are the plans of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in EC-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Earth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473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What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an </a:t>
            </a:r>
            <a:r>
              <a:rPr lang="fr-BE" dirty="0" err="1" smtClean="0"/>
              <a:t>EnKF</a:t>
            </a:r>
            <a:r>
              <a:rPr lang="fr-BE" dirty="0" smtClean="0"/>
              <a:t>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fr-BE" b="1" dirty="0" err="1" smtClean="0"/>
              <a:t>What</a:t>
            </a:r>
            <a:r>
              <a:rPr lang="fr-BE" b="1" dirty="0" smtClean="0"/>
              <a:t> </a:t>
            </a:r>
            <a:r>
              <a:rPr lang="fr-BE" b="1" dirty="0" err="1" smtClean="0"/>
              <a:t>is</a:t>
            </a:r>
            <a:r>
              <a:rPr lang="fr-BE" b="1" dirty="0" smtClean="0"/>
              <a:t> the </a:t>
            </a:r>
            <a:r>
              <a:rPr lang="fr-BE" b="1" dirty="0" err="1" smtClean="0"/>
              <a:t>scientific</a:t>
            </a:r>
            <a:r>
              <a:rPr lang="fr-BE" b="1" dirty="0" smtClean="0"/>
              <a:t> </a:t>
            </a:r>
            <a:r>
              <a:rPr lang="fr-BE" b="1" dirty="0" err="1" smtClean="0"/>
              <a:t>purpose</a:t>
            </a:r>
            <a:r>
              <a:rPr lang="fr-BE" b="1" dirty="0" smtClean="0"/>
              <a:t> of an </a:t>
            </a:r>
            <a:r>
              <a:rPr lang="fr-BE" b="1" dirty="0" err="1" smtClean="0"/>
              <a:t>EnKF</a:t>
            </a:r>
            <a:r>
              <a:rPr lang="fr-BE" b="1" dirty="0" smtClean="0"/>
              <a:t>?</a:t>
            </a:r>
          </a:p>
          <a:p>
            <a:pPr marL="457200" indent="-457200">
              <a:buAutoNum type="arabicPeriod"/>
            </a:pPr>
            <a:endParaRPr lang="fr-BE" dirty="0"/>
          </a:p>
          <a:p>
            <a:pPr marL="0" indent="0" algn="just">
              <a:buNone/>
            </a:pPr>
            <a:r>
              <a:rPr lang="fr-BE" dirty="0" smtClean="0"/>
              <a:t>A </a:t>
            </a:r>
            <a:r>
              <a:rPr lang="fr-BE" dirty="0" err="1" smtClean="0"/>
              <a:t>Kalman</a:t>
            </a:r>
            <a:r>
              <a:rPr lang="fr-BE" dirty="0" smtClean="0"/>
              <a:t> </a:t>
            </a:r>
            <a:r>
              <a:rPr lang="fr-BE" dirty="0" err="1" smtClean="0"/>
              <a:t>Filter</a:t>
            </a:r>
            <a:r>
              <a:rPr lang="fr-BE" dirty="0" smtClean="0"/>
              <a:t> (KF) </a:t>
            </a:r>
            <a:r>
              <a:rPr lang="fr-BE" dirty="0" err="1" smtClean="0"/>
              <a:t>is</a:t>
            </a:r>
            <a:r>
              <a:rPr lang="fr-BE" dirty="0" smtClean="0"/>
              <a:t> a </a:t>
            </a:r>
            <a:r>
              <a:rPr lang="fr-BE" u="sng" dirty="0" err="1" smtClean="0">
                <a:solidFill>
                  <a:srgbClr val="36C495"/>
                </a:solidFill>
              </a:rPr>
              <a:t>multivariate</a:t>
            </a:r>
            <a:r>
              <a:rPr lang="fr-BE" dirty="0" smtClean="0"/>
              <a:t> </a:t>
            </a:r>
            <a:r>
              <a:rPr lang="fr-BE" u="sng" dirty="0" err="1" smtClean="0">
                <a:solidFill>
                  <a:srgbClr val="7030A0"/>
                </a:solidFill>
              </a:rPr>
              <a:t>statistica</a:t>
            </a:r>
            <a:r>
              <a:rPr lang="fr-BE" dirty="0" err="1" smtClean="0">
                <a:solidFill>
                  <a:srgbClr val="7030A0"/>
                </a:solidFill>
              </a:rPr>
              <a:t>l</a:t>
            </a:r>
            <a:r>
              <a:rPr lang="fr-BE" dirty="0" smtClean="0"/>
              <a:t> </a:t>
            </a:r>
            <a:r>
              <a:rPr lang="fr-BE" dirty="0" err="1" smtClean="0"/>
              <a:t>problem</a:t>
            </a:r>
            <a:r>
              <a:rPr lang="fr-BE" dirty="0" smtClean="0"/>
              <a:t> of </a:t>
            </a:r>
            <a:r>
              <a:rPr lang="fr-BE" u="sng" dirty="0" smtClean="0">
                <a:solidFill>
                  <a:srgbClr val="00B0F0"/>
                </a:solidFill>
              </a:rPr>
              <a:t>state estimation</a:t>
            </a:r>
            <a:r>
              <a:rPr lang="fr-BE" dirty="0" smtClean="0"/>
              <a:t> by </a:t>
            </a:r>
            <a:r>
              <a:rPr lang="fr-BE" u="sng" dirty="0" err="1" smtClean="0">
                <a:solidFill>
                  <a:srgbClr val="FF0000"/>
                </a:solidFill>
              </a:rPr>
              <a:t>maximizing</a:t>
            </a:r>
            <a:r>
              <a:rPr lang="fr-BE" dirty="0" smtClean="0"/>
              <a:t> the </a:t>
            </a:r>
            <a:r>
              <a:rPr lang="fr-BE" dirty="0" err="1" smtClean="0"/>
              <a:t>posterior</a:t>
            </a:r>
            <a:r>
              <a:rPr lang="fr-BE" dirty="0" smtClean="0"/>
              <a:t> state distribution, </a:t>
            </a:r>
            <a:r>
              <a:rPr lang="fr-BE" dirty="0" err="1" smtClean="0"/>
              <a:t>given</a:t>
            </a:r>
            <a:r>
              <a:rPr lang="fr-BE" dirty="0" smtClean="0"/>
              <a:t> </a:t>
            </a:r>
            <a:r>
              <a:rPr lang="fr-BE" u="sng" dirty="0" smtClean="0">
                <a:solidFill>
                  <a:srgbClr val="000000"/>
                </a:solidFill>
              </a:rPr>
              <a:t>observations</a:t>
            </a:r>
            <a:r>
              <a:rPr lang="fr-BE" dirty="0" smtClean="0"/>
              <a:t>, </a:t>
            </a:r>
            <a:r>
              <a:rPr lang="fr-BE" u="sng" dirty="0" err="1" smtClean="0">
                <a:solidFill>
                  <a:srgbClr val="068A8A"/>
                </a:solidFill>
              </a:rPr>
              <a:t>assuming</a:t>
            </a:r>
            <a:r>
              <a:rPr lang="fr-BE" dirty="0" smtClean="0"/>
              <a:t> </a:t>
            </a:r>
            <a:r>
              <a:rPr lang="fr-BE" dirty="0" err="1" smtClean="0"/>
              <a:t>bias</a:t>
            </a:r>
            <a:r>
              <a:rPr lang="fr-BE" dirty="0" smtClean="0"/>
              <a:t>-free </a:t>
            </a:r>
            <a:r>
              <a:rPr lang="fr-BE" dirty="0" err="1" smtClean="0"/>
              <a:t>models</a:t>
            </a:r>
            <a:r>
              <a:rPr lang="fr-BE" dirty="0" smtClean="0"/>
              <a:t> and observations and </a:t>
            </a:r>
            <a:r>
              <a:rPr lang="fr-BE" dirty="0" err="1" smtClean="0"/>
              <a:t>gaussian</a:t>
            </a:r>
            <a:r>
              <a:rPr lang="fr-BE" dirty="0" smtClean="0"/>
              <a:t> distribution of </a:t>
            </a:r>
            <a:r>
              <a:rPr lang="fr-BE" dirty="0" err="1" smtClean="0"/>
              <a:t>errors</a:t>
            </a:r>
            <a:r>
              <a:rPr lang="fr-BE" dirty="0" smtClean="0"/>
              <a:t>.</a:t>
            </a:r>
            <a:endParaRPr lang="fr-BE" dirty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3419872" y="3942010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i="1" dirty="0" err="1" smtClean="0">
                <a:solidFill>
                  <a:srgbClr val="000000"/>
                </a:solidFill>
              </a:rPr>
              <a:t>Every</a:t>
            </a:r>
            <a:r>
              <a:rPr lang="fr-BE" sz="2400" i="1" dirty="0" smtClean="0">
                <a:solidFill>
                  <a:srgbClr val="000000"/>
                </a:solidFill>
              </a:rPr>
              <a:t> </a:t>
            </a:r>
            <a:r>
              <a:rPr lang="fr-BE" sz="2400" i="1" dirty="0" err="1" smtClean="0">
                <a:solidFill>
                  <a:srgbClr val="000000"/>
                </a:solidFill>
              </a:rPr>
              <a:t>word</a:t>
            </a:r>
            <a:r>
              <a:rPr lang="fr-BE" sz="2400" i="1" dirty="0" smtClean="0">
                <a:solidFill>
                  <a:srgbClr val="000000"/>
                </a:solidFill>
              </a:rPr>
              <a:t> </a:t>
            </a:r>
            <a:r>
              <a:rPr lang="fr-BE" sz="2400" i="1" dirty="0" err="1" smtClean="0">
                <a:solidFill>
                  <a:srgbClr val="000000"/>
                </a:solidFill>
              </a:rPr>
              <a:t>is</a:t>
            </a:r>
            <a:r>
              <a:rPr lang="fr-BE" sz="2400" i="1" dirty="0" smtClean="0">
                <a:solidFill>
                  <a:srgbClr val="000000"/>
                </a:solidFill>
              </a:rPr>
              <a:t> important!!!</a:t>
            </a:r>
            <a:endParaRPr lang="en-US" sz="2400" i="1" dirty="0" err="1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0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What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an </a:t>
            </a:r>
            <a:r>
              <a:rPr lang="fr-BE" dirty="0" err="1" smtClean="0"/>
              <a:t>EnKF</a:t>
            </a:r>
            <a:r>
              <a:rPr lang="fr-BE" dirty="0" smtClean="0"/>
              <a:t>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fr-BE" b="1" dirty="0" err="1" smtClean="0"/>
              <a:t>What</a:t>
            </a:r>
            <a:r>
              <a:rPr lang="fr-BE" b="1" dirty="0" smtClean="0"/>
              <a:t> </a:t>
            </a:r>
            <a:r>
              <a:rPr lang="fr-BE" b="1" dirty="0" err="1" smtClean="0"/>
              <a:t>is</a:t>
            </a:r>
            <a:r>
              <a:rPr lang="fr-BE" b="1" dirty="0" smtClean="0"/>
              <a:t> the </a:t>
            </a:r>
            <a:r>
              <a:rPr lang="fr-BE" b="1" dirty="0" err="1" smtClean="0"/>
              <a:t>scientific</a:t>
            </a:r>
            <a:r>
              <a:rPr lang="fr-BE" b="1" dirty="0" smtClean="0"/>
              <a:t> </a:t>
            </a:r>
            <a:r>
              <a:rPr lang="fr-BE" b="1" dirty="0" err="1" smtClean="0"/>
              <a:t>purpose</a:t>
            </a:r>
            <a:r>
              <a:rPr lang="fr-BE" b="1" dirty="0" smtClean="0"/>
              <a:t> of an </a:t>
            </a:r>
            <a:r>
              <a:rPr lang="fr-BE" b="1" dirty="0" err="1" smtClean="0"/>
              <a:t>EnKF</a:t>
            </a:r>
            <a:r>
              <a:rPr lang="fr-BE" b="1" dirty="0" smtClean="0"/>
              <a:t>?</a:t>
            </a:r>
          </a:p>
          <a:p>
            <a:pPr marL="457200" indent="-457200">
              <a:buAutoNum type="arabicPeriod"/>
            </a:pPr>
            <a:endParaRPr lang="fr-BE" dirty="0"/>
          </a:p>
          <a:p>
            <a:pPr marL="0" indent="0" algn="just">
              <a:buNone/>
            </a:pPr>
            <a:r>
              <a:rPr lang="fr-BE" dirty="0" smtClean="0"/>
              <a:t>A </a:t>
            </a:r>
            <a:r>
              <a:rPr lang="fr-BE" dirty="0" err="1" smtClean="0"/>
              <a:t>Kalman</a:t>
            </a:r>
            <a:r>
              <a:rPr lang="fr-BE" dirty="0" smtClean="0"/>
              <a:t> </a:t>
            </a:r>
            <a:r>
              <a:rPr lang="fr-BE" dirty="0" err="1" smtClean="0"/>
              <a:t>Filter</a:t>
            </a:r>
            <a:r>
              <a:rPr lang="fr-BE" dirty="0" smtClean="0"/>
              <a:t> (KF) </a:t>
            </a:r>
            <a:r>
              <a:rPr lang="fr-BE" dirty="0" err="1" smtClean="0"/>
              <a:t>is</a:t>
            </a:r>
            <a:r>
              <a:rPr lang="fr-BE" dirty="0" smtClean="0"/>
              <a:t> a </a:t>
            </a:r>
            <a:r>
              <a:rPr lang="fr-BE" u="sng" dirty="0" err="1" smtClean="0">
                <a:solidFill>
                  <a:srgbClr val="36C495"/>
                </a:solidFill>
              </a:rPr>
              <a:t>multivariate</a:t>
            </a:r>
            <a:r>
              <a:rPr lang="fr-BE" dirty="0" smtClean="0"/>
              <a:t> </a:t>
            </a:r>
            <a:r>
              <a:rPr lang="fr-BE" dirty="0" err="1" smtClean="0">
                <a:solidFill>
                  <a:srgbClr val="7030A0"/>
                </a:solidFill>
              </a:rPr>
              <a:t>statistical</a:t>
            </a:r>
            <a:r>
              <a:rPr lang="fr-BE" dirty="0" smtClean="0"/>
              <a:t> </a:t>
            </a:r>
            <a:r>
              <a:rPr lang="fr-BE" dirty="0" err="1" smtClean="0"/>
              <a:t>problem</a:t>
            </a:r>
            <a:r>
              <a:rPr lang="fr-BE" dirty="0" smtClean="0"/>
              <a:t> of </a:t>
            </a:r>
            <a:r>
              <a:rPr lang="fr-BE" u="sng" dirty="0" smtClean="0">
                <a:solidFill>
                  <a:srgbClr val="00B0F0"/>
                </a:solidFill>
              </a:rPr>
              <a:t>state estimation</a:t>
            </a:r>
            <a:r>
              <a:rPr lang="fr-BE" dirty="0" smtClean="0"/>
              <a:t> by </a:t>
            </a:r>
            <a:r>
              <a:rPr lang="fr-BE" u="sng" dirty="0" err="1" smtClean="0">
                <a:solidFill>
                  <a:srgbClr val="FF0000"/>
                </a:solidFill>
              </a:rPr>
              <a:t>maximizing</a:t>
            </a:r>
            <a:r>
              <a:rPr lang="fr-BE" dirty="0" smtClean="0"/>
              <a:t> the </a:t>
            </a:r>
            <a:r>
              <a:rPr lang="fr-BE" dirty="0" err="1" smtClean="0"/>
              <a:t>posterior</a:t>
            </a:r>
            <a:r>
              <a:rPr lang="fr-BE" dirty="0" smtClean="0"/>
              <a:t> state distribution, </a:t>
            </a:r>
            <a:r>
              <a:rPr lang="fr-BE" dirty="0" err="1" smtClean="0"/>
              <a:t>given</a:t>
            </a:r>
            <a:r>
              <a:rPr lang="fr-BE" dirty="0" smtClean="0"/>
              <a:t> </a:t>
            </a:r>
            <a:r>
              <a:rPr lang="fr-BE" u="sng" dirty="0" smtClean="0">
                <a:solidFill>
                  <a:srgbClr val="000000"/>
                </a:solidFill>
              </a:rPr>
              <a:t>observations</a:t>
            </a:r>
            <a:r>
              <a:rPr lang="fr-BE" dirty="0" smtClean="0"/>
              <a:t>, </a:t>
            </a:r>
            <a:r>
              <a:rPr lang="fr-BE" u="sng" dirty="0" err="1" smtClean="0">
                <a:solidFill>
                  <a:srgbClr val="068A8A"/>
                </a:solidFill>
              </a:rPr>
              <a:t>assuming</a:t>
            </a:r>
            <a:r>
              <a:rPr lang="fr-BE" dirty="0" smtClean="0"/>
              <a:t> </a:t>
            </a:r>
            <a:r>
              <a:rPr lang="fr-BE" dirty="0" err="1" smtClean="0"/>
              <a:t>bias</a:t>
            </a:r>
            <a:r>
              <a:rPr lang="fr-BE" dirty="0" smtClean="0"/>
              <a:t>-free </a:t>
            </a:r>
            <a:r>
              <a:rPr lang="fr-BE" dirty="0" err="1" smtClean="0"/>
              <a:t>models</a:t>
            </a:r>
            <a:r>
              <a:rPr lang="fr-BE" dirty="0" smtClean="0"/>
              <a:t> and observations and </a:t>
            </a:r>
            <a:r>
              <a:rPr lang="fr-BE" dirty="0" err="1" smtClean="0"/>
              <a:t>gaussian</a:t>
            </a:r>
            <a:r>
              <a:rPr lang="fr-BE" dirty="0" smtClean="0"/>
              <a:t> distribution of </a:t>
            </a:r>
            <a:r>
              <a:rPr lang="fr-BE" dirty="0" err="1" smtClean="0"/>
              <a:t>errors</a:t>
            </a:r>
            <a:r>
              <a:rPr lang="fr-BE" dirty="0" smtClean="0"/>
              <a:t>.</a:t>
            </a:r>
            <a:endParaRPr lang="fr-BE" dirty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23310"/>
            <a:ext cx="1766190" cy="1832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44008" y="4786213"/>
            <a:ext cx="1699769" cy="3693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solidFill>
                  <a:schemeClr val="accent1"/>
                </a:solidFill>
              </a:rPr>
              <a:t>Kalman</a:t>
            </a:r>
            <a:r>
              <a:rPr lang="fr-BE" dirty="0" smtClean="0">
                <a:solidFill>
                  <a:schemeClr val="accent1"/>
                </a:solidFill>
              </a:rPr>
              <a:t> </a:t>
            </a:r>
            <a:r>
              <a:rPr lang="fr-BE" dirty="0" err="1" smtClean="0">
                <a:solidFill>
                  <a:schemeClr val="accent1"/>
                </a:solidFill>
              </a:rPr>
              <a:t>Filter</a:t>
            </a:r>
            <a:endParaRPr lang="en-US" dirty="0" err="1" smtClean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23728" y="4117018"/>
            <a:ext cx="2056721" cy="92333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/>
              <a:t>Prior </a:t>
            </a:r>
            <a:r>
              <a:rPr lang="fr-BE" dirty="0" err="1" smtClean="0"/>
              <a:t>knowledge</a:t>
            </a:r>
            <a:r>
              <a:rPr lang="fr-BE" dirty="0" smtClean="0"/>
              <a:t> (model) </a:t>
            </a:r>
            <a:r>
              <a:rPr lang="fr-BE" dirty="0" err="1" smtClean="0"/>
              <a:t>with</a:t>
            </a:r>
            <a:r>
              <a:rPr lang="fr-BE" dirty="0" smtClean="0"/>
              <a:t> </a:t>
            </a:r>
            <a:r>
              <a:rPr lang="fr-BE" dirty="0" err="1" smtClean="0"/>
              <a:t>uncertainty</a:t>
            </a:r>
            <a:endParaRPr lang="en-US" dirty="0" err="1" smtClean="0"/>
          </a:p>
        </p:txBody>
      </p:sp>
      <p:sp>
        <p:nvSpPr>
          <p:cNvPr id="9" name="TextBox 8"/>
          <p:cNvSpPr txBox="1"/>
          <p:nvPr/>
        </p:nvSpPr>
        <p:spPr>
          <a:xfrm>
            <a:off x="2217215" y="5424971"/>
            <a:ext cx="1869746" cy="69371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/>
              <a:t>Observations </a:t>
            </a:r>
            <a:r>
              <a:rPr lang="fr-BE" dirty="0" err="1" smtClean="0"/>
              <a:t>with</a:t>
            </a:r>
            <a:r>
              <a:rPr lang="fr-BE" dirty="0" smtClean="0"/>
              <a:t> </a:t>
            </a:r>
            <a:r>
              <a:rPr lang="fr-BE" dirty="0" err="1" smtClean="0"/>
              <a:t>uncertainty</a:t>
            </a:r>
            <a:endParaRPr lang="en-US" dirty="0" err="1" smtClean="0"/>
          </a:p>
        </p:txBody>
      </p:sp>
      <p:sp>
        <p:nvSpPr>
          <p:cNvPr id="11" name="TextBox 10"/>
          <p:cNvSpPr txBox="1"/>
          <p:nvPr/>
        </p:nvSpPr>
        <p:spPr>
          <a:xfrm>
            <a:off x="2230196" y="3653978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Two</a:t>
            </a:r>
            <a:r>
              <a:rPr lang="fr-BE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inputs</a:t>
            </a:r>
            <a:endParaRPr lang="en-US" b="1" dirty="0" err="1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Down Arrow 11"/>
          <p:cNvSpPr/>
          <p:nvPr/>
        </p:nvSpPr>
        <p:spPr>
          <a:xfrm rot="14400000">
            <a:off x="4318428" y="5184918"/>
            <a:ext cx="288032" cy="5672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wn Arrow 13"/>
          <p:cNvSpPr/>
          <p:nvPr/>
        </p:nvSpPr>
        <p:spPr>
          <a:xfrm rot="18000000">
            <a:off x="4318427" y="4266328"/>
            <a:ext cx="288032" cy="5672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 rot="16200000">
            <a:off x="6583794" y="4727927"/>
            <a:ext cx="288032" cy="5672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166749" y="4590082"/>
            <a:ext cx="1869747" cy="900246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/>
              <a:t>Most consistent model state </a:t>
            </a:r>
            <a:r>
              <a:rPr lang="fr-BE" dirty="0" err="1" smtClean="0"/>
              <a:t>with</a:t>
            </a:r>
            <a:r>
              <a:rPr lang="fr-BE" dirty="0" smtClean="0"/>
              <a:t> observations</a:t>
            </a:r>
            <a:endParaRPr lang="en-US" dirty="0" err="1" smtClean="0"/>
          </a:p>
        </p:txBody>
      </p:sp>
      <p:sp>
        <p:nvSpPr>
          <p:cNvPr id="17" name="TextBox 16"/>
          <p:cNvSpPr txBox="1"/>
          <p:nvPr/>
        </p:nvSpPr>
        <p:spPr>
          <a:xfrm>
            <a:off x="7236296" y="3653978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One output</a:t>
            </a:r>
            <a:endParaRPr lang="en-US" b="1" dirty="0" err="1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2717" y="6318274"/>
            <a:ext cx="90298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/>
              <a:t>An </a:t>
            </a:r>
            <a:r>
              <a:rPr lang="fr-BE" sz="2000" b="1" dirty="0" err="1" smtClean="0"/>
              <a:t>EnKF</a:t>
            </a:r>
            <a:r>
              <a:rPr lang="fr-BE" sz="2000" b="1" dirty="0" smtClean="0"/>
              <a:t> </a:t>
            </a:r>
            <a:r>
              <a:rPr lang="fr-BE" sz="2000" dirty="0" err="1" smtClean="0"/>
              <a:t>works</a:t>
            </a:r>
            <a:r>
              <a:rPr lang="fr-BE" sz="2000" dirty="0" smtClean="0"/>
              <a:t> as a KF, but uses </a:t>
            </a:r>
            <a:r>
              <a:rPr lang="fr-BE" sz="2000" b="1" dirty="0" smtClean="0"/>
              <a:t>ensembles</a:t>
            </a:r>
            <a:r>
              <a:rPr lang="fr-BE" sz="2000" dirty="0" smtClean="0"/>
              <a:t> to </a:t>
            </a:r>
            <a:r>
              <a:rPr lang="fr-BE" sz="2000" dirty="0" err="1" smtClean="0"/>
              <a:t>estimate</a:t>
            </a:r>
            <a:r>
              <a:rPr lang="fr-BE" sz="2000" dirty="0" smtClean="0"/>
              <a:t> </a:t>
            </a:r>
            <a:r>
              <a:rPr lang="fr-BE" sz="2000" dirty="0" err="1" smtClean="0"/>
              <a:t>prior</a:t>
            </a:r>
            <a:r>
              <a:rPr lang="fr-BE" sz="2000" dirty="0" smtClean="0"/>
              <a:t> </a:t>
            </a:r>
            <a:r>
              <a:rPr lang="fr-BE" sz="2000" dirty="0" err="1" smtClean="0"/>
              <a:t>uncertainty</a:t>
            </a:r>
            <a:endParaRPr lang="en-US" sz="2000" b="1" dirty="0" err="1" smtClean="0"/>
          </a:p>
        </p:txBody>
      </p:sp>
    </p:spTree>
    <p:extLst>
      <p:ext uri="{BB962C8B-B14F-4D97-AF65-F5344CB8AC3E}">
        <p14:creationId xmlns:p14="http://schemas.microsoft.com/office/powerpoint/2010/main" val="47625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What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an </a:t>
            </a:r>
            <a:r>
              <a:rPr lang="fr-BE" dirty="0" err="1" smtClean="0"/>
              <a:t>EnKF</a:t>
            </a:r>
            <a:r>
              <a:rPr lang="fr-BE" dirty="0" smtClean="0"/>
              <a:t>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fr-BE" b="1" dirty="0" smtClean="0"/>
              <a:t>2. </a:t>
            </a:r>
            <a:r>
              <a:rPr lang="fr-BE" b="1" dirty="0" err="1" smtClean="0"/>
              <a:t>What</a:t>
            </a:r>
            <a:r>
              <a:rPr lang="fr-BE" b="1" dirty="0" smtClean="0"/>
              <a:t> are possible applications of the </a:t>
            </a:r>
            <a:r>
              <a:rPr lang="fr-BE" b="1" dirty="0" err="1" smtClean="0"/>
              <a:t>EnKF</a:t>
            </a:r>
            <a:r>
              <a:rPr lang="fr-BE" b="1" dirty="0" smtClean="0"/>
              <a:t> in </a:t>
            </a:r>
            <a:r>
              <a:rPr lang="fr-BE" b="1" dirty="0" err="1" smtClean="0"/>
              <a:t>climate</a:t>
            </a:r>
            <a:r>
              <a:rPr lang="fr-BE" b="1" dirty="0" smtClean="0"/>
              <a:t> science?</a:t>
            </a:r>
          </a:p>
          <a:p>
            <a:pPr marL="0" indent="0">
              <a:buNone/>
            </a:pPr>
            <a:endParaRPr lang="fr-BE" b="1" dirty="0"/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fr-BE" dirty="0" smtClean="0"/>
              <a:t>State estimation for reconstruction (</a:t>
            </a:r>
            <a:r>
              <a:rPr lang="fr-BE" dirty="0" err="1" smtClean="0"/>
              <a:t>reanalyses</a:t>
            </a:r>
            <a:r>
              <a:rPr lang="fr-BE" dirty="0" smtClean="0"/>
              <a:t>)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fr-BE" dirty="0" smtClean="0"/>
              <a:t>State estimation for </a:t>
            </a:r>
            <a:r>
              <a:rPr lang="fr-BE" dirty="0" err="1" smtClean="0"/>
              <a:t>initialization</a:t>
            </a:r>
            <a:r>
              <a:rPr lang="fr-BE" dirty="0" smtClean="0"/>
              <a:t> (initial conditions)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fr-BE" dirty="0" err="1" smtClean="0"/>
              <a:t>Parameter</a:t>
            </a:r>
            <a:r>
              <a:rPr lang="fr-BE" dirty="0" smtClean="0"/>
              <a:t> estimation (</a:t>
            </a:r>
            <a:r>
              <a:rPr lang="fr-BE" dirty="0" err="1" smtClean="0"/>
              <a:t>tuning</a:t>
            </a:r>
            <a:r>
              <a:rPr lang="fr-BE" dirty="0" smtClean="0"/>
              <a:t>/calibration)</a:t>
            </a: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 algn="ctr">
              <a:buNone/>
            </a:pPr>
            <a:r>
              <a:rPr lang="fr-BE" dirty="0" err="1" smtClean="0"/>
              <a:t>Three</a:t>
            </a:r>
            <a:r>
              <a:rPr lang="fr-BE" dirty="0" smtClean="0"/>
              <a:t> « hot » questions of </a:t>
            </a:r>
            <a:r>
              <a:rPr lang="fr-BE" dirty="0" err="1" smtClean="0"/>
              <a:t>climate</a:t>
            </a:r>
            <a:r>
              <a:rPr lang="fr-BE" dirty="0" smtClean="0"/>
              <a:t> science are </a:t>
            </a:r>
            <a:r>
              <a:rPr lang="fr-BE" dirty="0" err="1" smtClean="0"/>
              <a:t>addressed</a:t>
            </a:r>
            <a:r>
              <a:rPr lang="fr-BE" dirty="0" smtClean="0"/>
              <a:t> </a:t>
            </a:r>
            <a:r>
              <a:rPr lang="fr-BE" dirty="0" err="1" smtClean="0"/>
              <a:t>with</a:t>
            </a:r>
            <a:r>
              <a:rPr lang="fr-BE" dirty="0" smtClean="0"/>
              <a:t> the </a:t>
            </a:r>
            <a:r>
              <a:rPr lang="fr-BE" dirty="0" err="1" smtClean="0"/>
              <a:t>same</a:t>
            </a:r>
            <a:r>
              <a:rPr lang="fr-BE" dirty="0"/>
              <a:t> </a:t>
            </a:r>
            <a:r>
              <a:rPr lang="fr-BE" dirty="0" err="1" smtClean="0"/>
              <a:t>tool</a:t>
            </a:r>
            <a:r>
              <a:rPr lang="fr-BE" dirty="0" smtClean="0"/>
              <a:t>! How cool </a:t>
            </a:r>
            <a:r>
              <a:rPr lang="fr-BE" dirty="0" err="1" smtClean="0"/>
              <a:t>is</a:t>
            </a:r>
            <a:r>
              <a:rPr lang="fr-BE" dirty="0" smtClean="0"/>
              <a:t> </a:t>
            </a:r>
            <a:r>
              <a:rPr lang="fr-BE" dirty="0" err="1" smtClean="0"/>
              <a:t>that</a:t>
            </a:r>
            <a:r>
              <a:rPr lang="fr-BE" dirty="0" smtClean="0"/>
              <a:t>?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r>
              <a:rPr lang="fr-BE" dirty="0" smtClean="0"/>
              <a:t>This </a:t>
            </a:r>
            <a:r>
              <a:rPr lang="fr-BE" dirty="0" err="1" smtClean="0"/>
              <a:t>was</a:t>
            </a:r>
            <a:r>
              <a:rPr lang="fr-BE" dirty="0" smtClean="0"/>
              <a:t> the </a:t>
            </a:r>
            <a:r>
              <a:rPr lang="fr-BE" dirty="0" err="1" smtClean="0"/>
              <a:t>subject</a:t>
            </a:r>
            <a:r>
              <a:rPr lang="fr-BE" dirty="0" smtClean="0"/>
              <a:t> of </a:t>
            </a:r>
            <a:r>
              <a:rPr lang="fr-BE" dirty="0" err="1" smtClean="0"/>
              <a:t>my</a:t>
            </a:r>
            <a:r>
              <a:rPr lang="fr-BE" dirty="0" smtClean="0"/>
              <a:t> </a:t>
            </a:r>
            <a:r>
              <a:rPr lang="fr-BE" dirty="0" err="1" smtClean="0"/>
              <a:t>thesis</a:t>
            </a:r>
            <a:r>
              <a:rPr lang="fr-BE" dirty="0" smtClean="0"/>
              <a:t>, </a:t>
            </a:r>
            <a:r>
              <a:rPr lang="fr-BE" dirty="0" err="1" smtClean="0"/>
              <a:t>see</a:t>
            </a:r>
            <a:r>
              <a:rPr lang="fr-BE" dirty="0" smtClean="0"/>
              <a:t> </a:t>
            </a:r>
            <a:r>
              <a:rPr lang="fr-BE" dirty="0" err="1" smtClean="0"/>
              <a:t>references</a:t>
            </a:r>
            <a:r>
              <a:rPr lang="fr-BE" dirty="0" smtClean="0"/>
              <a:t>.</a:t>
            </a:r>
            <a:endParaRPr lang="fr-BE" dirty="0"/>
          </a:p>
          <a:p>
            <a:pPr marL="0" indent="0">
              <a:buNone/>
            </a:pPr>
            <a:endParaRPr lang="fr-BE" dirty="0" smtClean="0"/>
          </a:p>
        </p:txBody>
      </p:sp>
    </p:spTree>
    <p:extLst>
      <p:ext uri="{BB962C8B-B14F-4D97-AF65-F5344CB8AC3E}">
        <p14:creationId xmlns:p14="http://schemas.microsoft.com/office/powerpoint/2010/main" val="199610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What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an </a:t>
            </a:r>
            <a:r>
              <a:rPr lang="fr-BE" dirty="0" err="1" smtClean="0"/>
              <a:t>EnKF</a:t>
            </a:r>
            <a:r>
              <a:rPr lang="fr-BE" dirty="0" smtClean="0"/>
              <a:t>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39551" y="985391"/>
            <a:ext cx="10153129" cy="5520184"/>
          </a:xfrm>
        </p:spPr>
        <p:txBody>
          <a:bodyPr/>
          <a:lstStyle/>
          <a:p>
            <a:pPr marL="0" indent="0">
              <a:buNone/>
            </a:pPr>
            <a:r>
              <a:rPr lang="fr-BE" sz="2000" b="1" dirty="0"/>
              <a:t>3</a:t>
            </a:r>
            <a:r>
              <a:rPr lang="fr-BE" sz="2000" b="1" dirty="0" smtClean="0"/>
              <a:t>. </a:t>
            </a:r>
            <a:r>
              <a:rPr lang="fr-BE" sz="2000" b="1" dirty="0" err="1" smtClean="0"/>
              <a:t>What</a:t>
            </a:r>
            <a:r>
              <a:rPr lang="fr-BE" sz="2000" b="1" dirty="0" smtClean="0"/>
              <a:t> are the </a:t>
            </a:r>
            <a:r>
              <a:rPr lang="fr-BE" sz="2000" b="1" dirty="0" err="1" smtClean="0"/>
              <a:t>advantages</a:t>
            </a:r>
            <a:r>
              <a:rPr lang="fr-BE" sz="2000" b="1" dirty="0" smtClean="0"/>
              <a:t> and </a:t>
            </a:r>
            <a:r>
              <a:rPr lang="fr-BE" sz="2000" b="1" dirty="0" err="1" smtClean="0"/>
              <a:t>downsides</a:t>
            </a:r>
            <a:r>
              <a:rPr lang="fr-BE" sz="2000" b="1" dirty="0" smtClean="0"/>
              <a:t> w.r.t. </a:t>
            </a:r>
            <a:r>
              <a:rPr lang="fr-BE" sz="2000" b="1" dirty="0" err="1" smtClean="0"/>
              <a:t>other</a:t>
            </a:r>
            <a:r>
              <a:rPr lang="fr-BE" sz="2000" b="1" dirty="0" smtClean="0"/>
              <a:t> </a:t>
            </a:r>
            <a:r>
              <a:rPr lang="fr-BE" sz="2000" b="1" dirty="0" err="1" smtClean="0"/>
              <a:t>methods</a:t>
            </a:r>
            <a:r>
              <a:rPr lang="fr-BE" sz="2000" b="1" dirty="0" smtClean="0"/>
              <a:t>?</a:t>
            </a:r>
          </a:p>
          <a:p>
            <a:pPr marL="0" indent="0">
              <a:buNone/>
            </a:pPr>
            <a:endParaRPr lang="fr-BE" sz="2000" b="1" dirty="0"/>
          </a:p>
          <a:p>
            <a:pPr marL="0" indent="0">
              <a:buNone/>
            </a:pPr>
            <a:endParaRPr lang="fr-BE" sz="20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7135055"/>
              </p:ext>
            </p:extLst>
          </p:nvPr>
        </p:nvGraphicFramePr>
        <p:xfrm>
          <a:off x="251520" y="1493738"/>
          <a:ext cx="8424935" cy="478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198"/>
                <a:gridCol w="1872210"/>
                <a:gridCol w="1382553"/>
                <a:gridCol w="1684987"/>
                <a:gridCol w="1684987"/>
              </a:tblGrid>
              <a:tr h="489654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/>
                        <a:t>Nudging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/>
                        <a:t>Variational</a:t>
                      </a:r>
                      <a:r>
                        <a:rPr lang="fr-BE" sz="1400" baseline="0" dirty="0" smtClean="0"/>
                        <a:t> (3D/4D Var)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/>
                        <a:t>Sequential</a:t>
                      </a:r>
                      <a:r>
                        <a:rPr lang="fr-BE" sz="1400" baseline="0" dirty="0" smtClean="0"/>
                        <a:t> </a:t>
                      </a:r>
                      <a:r>
                        <a:rPr lang="fr-BE" sz="1400" baseline="0" dirty="0" err="1" smtClean="0"/>
                        <a:t>methods</a:t>
                      </a:r>
                      <a:r>
                        <a:rPr lang="fr-BE" sz="1400" baseline="0" dirty="0" smtClean="0"/>
                        <a:t> (</a:t>
                      </a:r>
                      <a:r>
                        <a:rPr lang="fr-BE" sz="1400" baseline="0" dirty="0" err="1" smtClean="0"/>
                        <a:t>EnKF</a:t>
                      </a:r>
                      <a:r>
                        <a:rPr lang="fr-BE" sz="1400" baseline="0" dirty="0" smtClean="0"/>
                        <a:t>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/>
                        <a:t>Particle</a:t>
                      </a:r>
                      <a:r>
                        <a:rPr lang="fr-BE" sz="1400" baseline="0" dirty="0" smtClean="0"/>
                        <a:t> </a:t>
                      </a:r>
                      <a:r>
                        <a:rPr lang="fr-BE" sz="1400" baseline="0" dirty="0" err="1" smtClean="0"/>
                        <a:t>filtering</a:t>
                      </a:r>
                      <a:endParaRPr lang="en-US" sz="1400" dirty="0"/>
                    </a:p>
                  </a:txBody>
                  <a:tcPr/>
                </a:tc>
              </a:tr>
              <a:tr h="489654">
                <a:tc>
                  <a:txBody>
                    <a:bodyPr/>
                    <a:lstStyle/>
                    <a:p>
                      <a:r>
                        <a:rPr lang="fr-BE" sz="1400" b="1" i="1" dirty="0" err="1" smtClean="0"/>
                        <a:t>Ease</a:t>
                      </a:r>
                      <a:r>
                        <a:rPr lang="fr-BE" sz="1400" b="1" i="1" baseline="0" dirty="0" smtClean="0"/>
                        <a:t> of </a:t>
                      </a:r>
                      <a:r>
                        <a:rPr lang="fr-BE" sz="1400" b="1" i="1" baseline="0" dirty="0" err="1" smtClean="0"/>
                        <a:t>implementation</a:t>
                      </a:r>
                      <a:endParaRPr lang="en-US" sz="14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>
                          <a:solidFill>
                            <a:srgbClr val="00B050"/>
                          </a:solidFill>
                        </a:rPr>
                        <a:t>Fair</a:t>
                      </a:r>
                      <a:endParaRPr lang="en-US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smtClean="0">
                          <a:solidFill>
                            <a:srgbClr val="FF0000"/>
                          </a:solidFill>
                        </a:rPr>
                        <a:t>Hard</a:t>
                      </a:r>
                      <a:r>
                        <a:rPr lang="fr-BE" sz="1400" baseline="0" dirty="0" smtClean="0">
                          <a:solidFill>
                            <a:srgbClr val="FF0000"/>
                          </a:solidFill>
                        </a:rPr>
                        <a:t> (</a:t>
                      </a:r>
                      <a:r>
                        <a:rPr lang="fr-BE" sz="1400" baseline="0" dirty="0" err="1" smtClean="0">
                          <a:solidFill>
                            <a:srgbClr val="FF0000"/>
                          </a:solidFill>
                        </a:rPr>
                        <a:t>coding</a:t>
                      </a:r>
                      <a:r>
                        <a:rPr lang="fr-BE" sz="1400" baseline="0" dirty="0" smtClean="0">
                          <a:solidFill>
                            <a:srgbClr val="FF0000"/>
                          </a:solidFill>
                        </a:rPr>
                        <a:t> adjoint)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smtClean="0">
                          <a:solidFill>
                            <a:srgbClr val="EA6400"/>
                          </a:solidFill>
                        </a:rPr>
                        <a:t>Medium-Hard</a:t>
                      </a:r>
                      <a:endParaRPr lang="en-US" sz="1400" dirty="0">
                        <a:solidFill>
                          <a:srgbClr val="EA64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smtClean="0">
                          <a:solidFill>
                            <a:srgbClr val="EA6400"/>
                          </a:solidFill>
                        </a:rPr>
                        <a:t>Medium</a:t>
                      </a:r>
                      <a:endParaRPr lang="en-US" sz="1400" dirty="0">
                        <a:solidFill>
                          <a:srgbClr val="EA6400"/>
                        </a:solidFill>
                      </a:endParaRPr>
                    </a:p>
                  </a:txBody>
                  <a:tcPr/>
                </a:tc>
              </a:tr>
              <a:tr h="489654">
                <a:tc>
                  <a:txBody>
                    <a:bodyPr/>
                    <a:lstStyle/>
                    <a:p>
                      <a:r>
                        <a:rPr lang="fr-BE" sz="1400" b="1" i="1" dirty="0" smtClean="0"/>
                        <a:t>CPU </a:t>
                      </a:r>
                      <a:r>
                        <a:rPr lang="fr-BE" sz="1400" b="1" i="1" dirty="0" err="1" smtClean="0"/>
                        <a:t>consumption</a:t>
                      </a:r>
                      <a:endParaRPr lang="en-US" sz="14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>
                          <a:solidFill>
                            <a:srgbClr val="00B050"/>
                          </a:solidFill>
                        </a:rPr>
                        <a:t>Low</a:t>
                      </a:r>
                      <a:endParaRPr lang="en-US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>
                          <a:solidFill>
                            <a:srgbClr val="FFC000"/>
                          </a:solidFill>
                        </a:rPr>
                        <a:t>Low</a:t>
                      </a:r>
                      <a:r>
                        <a:rPr lang="fr-BE" sz="1400" dirty="0" smtClean="0">
                          <a:solidFill>
                            <a:srgbClr val="FFC000"/>
                          </a:solidFill>
                        </a:rPr>
                        <a:t>-Medium</a:t>
                      </a:r>
                      <a:endParaRPr lang="en-US" sz="1400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smtClean="0">
                          <a:solidFill>
                            <a:srgbClr val="EA6400"/>
                          </a:solidFill>
                        </a:rPr>
                        <a:t>High (~20-50</a:t>
                      </a:r>
                      <a:r>
                        <a:rPr lang="fr-BE" sz="1400" baseline="0" dirty="0" smtClean="0">
                          <a:solidFill>
                            <a:srgbClr val="EA6400"/>
                          </a:solidFill>
                        </a:rPr>
                        <a:t> </a:t>
                      </a:r>
                      <a:r>
                        <a:rPr lang="fr-BE" sz="1400" baseline="0" dirty="0" err="1" smtClean="0">
                          <a:solidFill>
                            <a:srgbClr val="EA6400"/>
                          </a:solidFill>
                        </a:rPr>
                        <a:t>members</a:t>
                      </a:r>
                      <a:r>
                        <a:rPr lang="fr-BE" sz="1400" baseline="0" dirty="0" smtClean="0">
                          <a:solidFill>
                            <a:srgbClr val="EA6400"/>
                          </a:solidFill>
                        </a:rPr>
                        <a:t>)</a:t>
                      </a:r>
                      <a:endParaRPr lang="en-US" sz="1400" dirty="0">
                        <a:solidFill>
                          <a:srgbClr val="EA64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>
                          <a:solidFill>
                            <a:srgbClr val="FF0000"/>
                          </a:solidFill>
                        </a:rPr>
                        <a:t>Very</a:t>
                      </a:r>
                      <a:r>
                        <a:rPr lang="fr-BE" sz="1400" dirty="0" smtClean="0">
                          <a:solidFill>
                            <a:srgbClr val="FF0000"/>
                          </a:solidFill>
                        </a:rPr>
                        <a:t> high (~100</a:t>
                      </a:r>
                      <a:r>
                        <a:rPr lang="fr-BE" sz="14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fr-BE" sz="1400" baseline="0" dirty="0" err="1" smtClean="0">
                          <a:solidFill>
                            <a:srgbClr val="FF0000"/>
                          </a:solidFill>
                        </a:rPr>
                        <a:t>members</a:t>
                      </a:r>
                      <a:r>
                        <a:rPr lang="fr-BE" sz="1400" dirty="0" smtClean="0">
                          <a:solidFill>
                            <a:srgbClr val="FF0000"/>
                          </a:solidFill>
                        </a:rPr>
                        <a:t> to </a:t>
                      </a:r>
                      <a:r>
                        <a:rPr lang="fr-BE" sz="1400" dirty="0" err="1" smtClean="0">
                          <a:solidFill>
                            <a:srgbClr val="FF0000"/>
                          </a:solidFill>
                        </a:rPr>
                        <a:t>avoid</a:t>
                      </a:r>
                      <a:r>
                        <a:rPr lang="fr-BE" sz="14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fr-BE" sz="1400" dirty="0" err="1" smtClean="0">
                          <a:solidFill>
                            <a:srgbClr val="FF0000"/>
                          </a:solidFill>
                        </a:rPr>
                        <a:t>degenerate</a:t>
                      </a:r>
                      <a:r>
                        <a:rPr lang="fr-BE" sz="1400" baseline="0" dirty="0" smtClean="0">
                          <a:solidFill>
                            <a:srgbClr val="FF0000"/>
                          </a:solidFill>
                        </a:rPr>
                        <a:t> solution</a:t>
                      </a:r>
                      <a:r>
                        <a:rPr lang="fr-BE" sz="1400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89654">
                <a:tc>
                  <a:txBody>
                    <a:bodyPr/>
                    <a:lstStyle/>
                    <a:p>
                      <a:r>
                        <a:rPr lang="fr-BE" sz="1400" b="1" i="1" dirty="0" err="1" smtClean="0"/>
                        <a:t>Needs</a:t>
                      </a:r>
                      <a:r>
                        <a:rPr lang="fr-BE" sz="1400" b="1" i="1" baseline="0" dirty="0" smtClean="0"/>
                        <a:t> changes in model code?</a:t>
                      </a:r>
                      <a:endParaRPr lang="en-US" sz="14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>
                          <a:solidFill>
                            <a:srgbClr val="FF0000"/>
                          </a:solidFill>
                        </a:rPr>
                        <a:t>Yes</a:t>
                      </a:r>
                      <a:r>
                        <a:rPr lang="fr-BE" sz="1400" dirty="0" smtClean="0">
                          <a:solidFill>
                            <a:srgbClr val="FF0000"/>
                          </a:solidFill>
                        </a:rPr>
                        <a:t> (</a:t>
                      </a:r>
                      <a:r>
                        <a:rPr lang="fr-BE" sz="1400" dirty="0" err="1" smtClean="0">
                          <a:solidFill>
                            <a:srgbClr val="FF0000"/>
                          </a:solidFill>
                        </a:rPr>
                        <a:t>restoring</a:t>
                      </a:r>
                      <a:r>
                        <a:rPr lang="fr-BE" sz="14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fr-BE" sz="1400" baseline="0" dirty="0" err="1" smtClean="0">
                          <a:solidFill>
                            <a:srgbClr val="FF0000"/>
                          </a:solidFill>
                        </a:rPr>
                        <a:t>term</a:t>
                      </a:r>
                      <a:r>
                        <a:rPr lang="fr-BE" sz="14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fr-BE" sz="1400" baseline="0" dirty="0" err="1" smtClean="0">
                          <a:solidFill>
                            <a:srgbClr val="FF0000"/>
                          </a:solidFill>
                        </a:rPr>
                        <a:t>added</a:t>
                      </a:r>
                      <a:r>
                        <a:rPr lang="fr-BE" sz="1400" baseline="0" dirty="0" smtClean="0">
                          <a:solidFill>
                            <a:srgbClr val="FF0000"/>
                          </a:solidFill>
                        </a:rPr>
                        <a:t> to </a:t>
                      </a:r>
                      <a:r>
                        <a:rPr lang="fr-BE" sz="1400" baseline="0" dirty="0" err="1" smtClean="0">
                          <a:solidFill>
                            <a:srgbClr val="FF0000"/>
                          </a:solidFill>
                        </a:rPr>
                        <a:t>tendencies</a:t>
                      </a:r>
                      <a:r>
                        <a:rPr lang="fr-BE" sz="1400" baseline="0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>
                          <a:solidFill>
                            <a:srgbClr val="FF0000"/>
                          </a:solidFill>
                        </a:rPr>
                        <a:t>Yes</a:t>
                      </a:r>
                      <a:r>
                        <a:rPr lang="fr-BE" sz="1400" dirty="0" smtClean="0">
                          <a:solidFill>
                            <a:srgbClr val="FF0000"/>
                          </a:solidFill>
                        </a:rPr>
                        <a:t> (adjoint)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smtClean="0">
                          <a:solidFill>
                            <a:srgbClr val="00B050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smtClean="0">
                          <a:solidFill>
                            <a:srgbClr val="00B050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489654">
                <a:tc>
                  <a:txBody>
                    <a:bodyPr/>
                    <a:lstStyle/>
                    <a:p>
                      <a:r>
                        <a:rPr lang="fr-BE" sz="1400" b="1" i="1" dirty="0" smtClean="0"/>
                        <a:t>Physical </a:t>
                      </a:r>
                      <a:r>
                        <a:rPr lang="fr-BE" sz="1400" b="1" i="1" dirty="0" err="1" smtClean="0"/>
                        <a:t>consistency</a:t>
                      </a:r>
                      <a:endParaRPr lang="en-US" sz="14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>
                          <a:solidFill>
                            <a:srgbClr val="FF0000"/>
                          </a:solidFill>
                        </a:rPr>
                        <a:t>Little</a:t>
                      </a:r>
                      <a:r>
                        <a:rPr lang="fr-BE" sz="1400" baseline="0" dirty="0" smtClean="0">
                          <a:solidFill>
                            <a:srgbClr val="FF0000"/>
                          </a:solidFill>
                        </a:rPr>
                        <a:t> (</a:t>
                      </a:r>
                      <a:r>
                        <a:rPr lang="fr-BE" sz="1400" baseline="0" dirty="0" err="1" smtClean="0">
                          <a:solidFill>
                            <a:srgbClr val="FF0000"/>
                          </a:solidFill>
                        </a:rPr>
                        <a:t>univariate</a:t>
                      </a:r>
                      <a:r>
                        <a:rPr lang="fr-BE" sz="1400" baseline="0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smtClean="0">
                          <a:solidFill>
                            <a:srgbClr val="EA6400"/>
                          </a:solidFill>
                        </a:rPr>
                        <a:t>Up</a:t>
                      </a:r>
                      <a:r>
                        <a:rPr lang="fr-BE" sz="1400" baseline="0" dirty="0" smtClean="0">
                          <a:solidFill>
                            <a:srgbClr val="EA6400"/>
                          </a:solidFill>
                        </a:rPr>
                        <a:t> to </a:t>
                      </a:r>
                      <a:r>
                        <a:rPr lang="fr-BE" sz="1400" baseline="0" dirty="0" err="1" smtClean="0">
                          <a:solidFill>
                            <a:srgbClr val="EA6400"/>
                          </a:solidFill>
                        </a:rPr>
                        <a:t>linear</a:t>
                      </a:r>
                      <a:r>
                        <a:rPr lang="fr-BE" sz="1400" baseline="0" dirty="0" smtClean="0">
                          <a:solidFill>
                            <a:srgbClr val="EA6400"/>
                          </a:solidFill>
                        </a:rPr>
                        <a:t> approximation</a:t>
                      </a:r>
                      <a:endParaRPr lang="en-US" sz="1400" dirty="0">
                        <a:solidFill>
                          <a:srgbClr val="EA64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smtClean="0">
                          <a:solidFill>
                            <a:srgbClr val="EA6400"/>
                          </a:solidFill>
                        </a:rPr>
                        <a:t>Up to </a:t>
                      </a:r>
                      <a:r>
                        <a:rPr lang="fr-BE" sz="1400" dirty="0" err="1" smtClean="0">
                          <a:solidFill>
                            <a:srgbClr val="EA6400"/>
                          </a:solidFill>
                        </a:rPr>
                        <a:t>linear</a:t>
                      </a:r>
                      <a:r>
                        <a:rPr lang="fr-BE" sz="1400" dirty="0" smtClean="0">
                          <a:solidFill>
                            <a:srgbClr val="EA6400"/>
                          </a:solidFill>
                        </a:rPr>
                        <a:t> approximation</a:t>
                      </a:r>
                      <a:endParaRPr lang="en-US" sz="1400" dirty="0">
                        <a:solidFill>
                          <a:srgbClr val="EA64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smtClean="0">
                          <a:solidFill>
                            <a:srgbClr val="00B050"/>
                          </a:solidFill>
                        </a:rPr>
                        <a:t>Full </a:t>
                      </a:r>
                      <a:r>
                        <a:rPr lang="fr-BE" sz="1400" dirty="0" err="1" smtClean="0">
                          <a:solidFill>
                            <a:srgbClr val="00B050"/>
                          </a:solidFill>
                        </a:rPr>
                        <a:t>consistency</a:t>
                      </a:r>
                      <a:endParaRPr lang="en-US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489654">
                <a:tc>
                  <a:txBody>
                    <a:bodyPr/>
                    <a:lstStyle/>
                    <a:p>
                      <a:r>
                        <a:rPr lang="fr-BE" sz="1400" b="1" i="1" dirty="0" smtClean="0"/>
                        <a:t>Estimation</a:t>
                      </a:r>
                      <a:r>
                        <a:rPr lang="fr-BE" sz="1400" b="1" i="1" baseline="0" dirty="0" smtClean="0"/>
                        <a:t> of </a:t>
                      </a:r>
                      <a:r>
                        <a:rPr lang="fr-BE" sz="1400" b="1" i="1" baseline="0" dirty="0" err="1" smtClean="0"/>
                        <a:t>prior</a:t>
                      </a:r>
                      <a:r>
                        <a:rPr lang="fr-BE" sz="1400" b="1" i="1" baseline="0" dirty="0" smtClean="0"/>
                        <a:t> </a:t>
                      </a:r>
                      <a:r>
                        <a:rPr lang="fr-BE" sz="1400" b="1" i="1" dirty="0" err="1" smtClean="0"/>
                        <a:t>uncertainty</a:t>
                      </a:r>
                      <a:endParaRPr lang="en-US" sz="14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smtClean="0">
                          <a:solidFill>
                            <a:srgbClr val="FF0000"/>
                          </a:solidFill>
                        </a:rPr>
                        <a:t>None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>
                          <a:solidFill>
                            <a:srgbClr val="EA6400"/>
                          </a:solidFill>
                        </a:rPr>
                        <a:t>Static</a:t>
                      </a:r>
                      <a:endParaRPr lang="en-US" sz="1400" dirty="0">
                        <a:solidFill>
                          <a:srgbClr val="EA64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>
                          <a:solidFill>
                            <a:srgbClr val="00B050"/>
                          </a:solidFill>
                        </a:rPr>
                        <a:t>Dynamic</a:t>
                      </a:r>
                      <a:endParaRPr lang="en-US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>
                          <a:solidFill>
                            <a:srgbClr val="00B050"/>
                          </a:solidFill>
                        </a:rPr>
                        <a:t>Dynamic</a:t>
                      </a:r>
                      <a:endParaRPr lang="en-US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489654">
                <a:tc>
                  <a:txBody>
                    <a:bodyPr/>
                    <a:lstStyle/>
                    <a:p>
                      <a:r>
                        <a:rPr lang="fr-BE" sz="1400" b="1" i="1" dirty="0" err="1" smtClean="0"/>
                        <a:t>Assumptions</a:t>
                      </a:r>
                      <a:r>
                        <a:rPr lang="fr-BE" sz="1400" b="1" i="1" dirty="0" smtClean="0"/>
                        <a:t> to </a:t>
                      </a:r>
                      <a:r>
                        <a:rPr lang="fr-BE" sz="1400" b="1" i="1" dirty="0" err="1" smtClean="0"/>
                        <a:t>reach</a:t>
                      </a:r>
                      <a:r>
                        <a:rPr lang="fr-BE" sz="1400" b="1" i="1" dirty="0" smtClean="0"/>
                        <a:t> </a:t>
                      </a:r>
                      <a:r>
                        <a:rPr lang="fr-BE" sz="1400" b="1" i="1" dirty="0" err="1" smtClean="0"/>
                        <a:t>optimality</a:t>
                      </a:r>
                      <a:endParaRPr lang="en-US" sz="14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smtClean="0"/>
                        <a:t>Not </a:t>
                      </a:r>
                      <a:r>
                        <a:rPr lang="fr-BE" sz="1400" dirty="0" err="1" smtClean="0"/>
                        <a:t>defined</a:t>
                      </a:r>
                      <a:r>
                        <a:rPr lang="fr-BE" sz="1400" dirty="0" smtClean="0"/>
                        <a:t> as an </a:t>
                      </a:r>
                      <a:r>
                        <a:rPr lang="fr-BE" sz="1400" dirty="0" err="1" smtClean="0"/>
                        <a:t>optimization</a:t>
                      </a:r>
                      <a:r>
                        <a:rPr lang="fr-BE" sz="1400" dirty="0" smtClean="0"/>
                        <a:t> </a:t>
                      </a:r>
                      <a:r>
                        <a:rPr lang="fr-BE" sz="1400" dirty="0" err="1" smtClean="0"/>
                        <a:t>problem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>
                          <a:solidFill>
                            <a:srgbClr val="EA6400"/>
                          </a:solidFill>
                        </a:rPr>
                        <a:t>Gaussian</a:t>
                      </a:r>
                      <a:r>
                        <a:rPr lang="fr-BE" sz="1400" dirty="0" smtClean="0">
                          <a:solidFill>
                            <a:srgbClr val="EA6400"/>
                          </a:solidFill>
                        </a:rPr>
                        <a:t> </a:t>
                      </a:r>
                      <a:r>
                        <a:rPr lang="fr-BE" sz="1400" dirty="0" err="1" smtClean="0">
                          <a:solidFill>
                            <a:srgbClr val="EA6400"/>
                          </a:solidFill>
                        </a:rPr>
                        <a:t>centered</a:t>
                      </a:r>
                      <a:r>
                        <a:rPr lang="fr-BE" sz="1400" baseline="0" dirty="0" smtClean="0">
                          <a:solidFill>
                            <a:srgbClr val="EA6400"/>
                          </a:solidFill>
                        </a:rPr>
                        <a:t> </a:t>
                      </a:r>
                      <a:r>
                        <a:rPr lang="fr-BE" sz="1400" baseline="0" dirty="0" err="1" smtClean="0">
                          <a:solidFill>
                            <a:srgbClr val="EA6400"/>
                          </a:solidFill>
                        </a:rPr>
                        <a:t>errors</a:t>
                      </a:r>
                      <a:endParaRPr lang="en-US" sz="1400" dirty="0">
                        <a:solidFill>
                          <a:srgbClr val="EA64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>
                          <a:solidFill>
                            <a:srgbClr val="EA6400"/>
                          </a:solidFill>
                        </a:rPr>
                        <a:t>Gaussian</a:t>
                      </a:r>
                      <a:r>
                        <a:rPr lang="fr-BE" sz="1400" baseline="0" dirty="0" smtClean="0">
                          <a:solidFill>
                            <a:srgbClr val="EA6400"/>
                          </a:solidFill>
                        </a:rPr>
                        <a:t> </a:t>
                      </a:r>
                      <a:r>
                        <a:rPr lang="fr-BE" sz="1400" baseline="0" dirty="0" err="1" smtClean="0">
                          <a:solidFill>
                            <a:srgbClr val="EA6400"/>
                          </a:solidFill>
                        </a:rPr>
                        <a:t>centered</a:t>
                      </a:r>
                      <a:r>
                        <a:rPr lang="fr-BE" sz="1400" baseline="0" dirty="0" smtClean="0">
                          <a:solidFill>
                            <a:srgbClr val="EA6400"/>
                          </a:solidFill>
                        </a:rPr>
                        <a:t> </a:t>
                      </a:r>
                      <a:r>
                        <a:rPr lang="fr-BE" sz="1400" baseline="0" dirty="0" err="1" smtClean="0">
                          <a:solidFill>
                            <a:srgbClr val="EA6400"/>
                          </a:solidFill>
                        </a:rPr>
                        <a:t>errors</a:t>
                      </a:r>
                      <a:endParaRPr lang="en-US" sz="1400" dirty="0">
                        <a:solidFill>
                          <a:srgbClr val="EA64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smtClean="0">
                          <a:solidFill>
                            <a:srgbClr val="00B050"/>
                          </a:solidFill>
                        </a:rPr>
                        <a:t>None</a:t>
                      </a:r>
                      <a:endParaRPr lang="en-US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489654">
                <a:tc>
                  <a:txBody>
                    <a:bodyPr/>
                    <a:lstStyle/>
                    <a:p>
                      <a:r>
                        <a:rPr lang="fr-BE" sz="1400" b="1" i="1" dirty="0" err="1" smtClean="0"/>
                        <a:t>Produces</a:t>
                      </a:r>
                      <a:r>
                        <a:rPr lang="fr-BE" sz="1400" b="1" i="1" baseline="0" dirty="0" smtClean="0"/>
                        <a:t> ensembles?</a:t>
                      </a:r>
                      <a:endParaRPr lang="en-US" sz="14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smtClean="0">
                          <a:solidFill>
                            <a:srgbClr val="FF0000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smtClean="0">
                          <a:solidFill>
                            <a:srgbClr val="FF0000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>
                          <a:solidFill>
                            <a:srgbClr val="00B050"/>
                          </a:solidFill>
                        </a:rPr>
                        <a:t>Yes</a:t>
                      </a:r>
                      <a:r>
                        <a:rPr lang="fr-BE" sz="1400" dirty="0" smtClean="0">
                          <a:solidFill>
                            <a:srgbClr val="00B050"/>
                          </a:solidFill>
                        </a:rPr>
                        <a:t> (</a:t>
                      </a:r>
                      <a:r>
                        <a:rPr lang="fr-BE" sz="1400" dirty="0" err="1" smtClean="0">
                          <a:solidFill>
                            <a:srgbClr val="00B050"/>
                          </a:solidFill>
                        </a:rPr>
                        <a:t>hence</a:t>
                      </a:r>
                      <a:r>
                        <a:rPr lang="fr-BE" sz="1400" dirty="0" smtClean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fr-BE" sz="1400" dirty="0" err="1" smtClean="0">
                          <a:solidFill>
                            <a:srgbClr val="00B050"/>
                          </a:solidFill>
                        </a:rPr>
                        <a:t>available</a:t>
                      </a:r>
                      <a:r>
                        <a:rPr lang="fr-BE" sz="1400" dirty="0" smtClean="0">
                          <a:solidFill>
                            <a:srgbClr val="00B050"/>
                          </a:solidFill>
                        </a:rPr>
                        <a:t> as IC)</a:t>
                      </a:r>
                      <a:endParaRPr lang="en-US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400" dirty="0" err="1" smtClean="0">
                          <a:solidFill>
                            <a:srgbClr val="00B050"/>
                          </a:solidFill>
                        </a:rPr>
                        <a:t>Yes</a:t>
                      </a:r>
                      <a:r>
                        <a:rPr lang="fr-BE" sz="1400" dirty="0" smtClean="0">
                          <a:solidFill>
                            <a:srgbClr val="00B050"/>
                          </a:solidFill>
                        </a:rPr>
                        <a:t> (</a:t>
                      </a:r>
                      <a:r>
                        <a:rPr lang="fr-BE" sz="1400" dirty="0" err="1" smtClean="0">
                          <a:solidFill>
                            <a:srgbClr val="00B050"/>
                          </a:solidFill>
                        </a:rPr>
                        <a:t>hence</a:t>
                      </a:r>
                      <a:r>
                        <a:rPr lang="fr-BE" sz="1400" dirty="0" smtClean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fr-BE" sz="1400" dirty="0" err="1" smtClean="0">
                          <a:solidFill>
                            <a:srgbClr val="00B050"/>
                          </a:solidFill>
                        </a:rPr>
                        <a:t>available</a:t>
                      </a:r>
                      <a:r>
                        <a:rPr lang="fr-BE" sz="1400" dirty="0" smtClean="0">
                          <a:solidFill>
                            <a:srgbClr val="00B050"/>
                          </a:solidFill>
                        </a:rPr>
                        <a:t> as IC)</a:t>
                      </a:r>
                      <a:endParaRPr lang="en-US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11560" y="6331048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/>
              <a:t>The </a:t>
            </a:r>
            <a:r>
              <a:rPr lang="fr-BE" dirty="0" err="1" smtClean="0"/>
              <a:t>EnKF</a:t>
            </a:r>
            <a:r>
              <a:rPr lang="fr-BE" dirty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, all in all, a </a:t>
            </a:r>
            <a:r>
              <a:rPr lang="fr-BE" dirty="0" err="1" smtClean="0"/>
              <a:t>honest</a:t>
            </a:r>
            <a:r>
              <a:rPr lang="fr-BE" dirty="0" smtClean="0"/>
              <a:t> </a:t>
            </a:r>
            <a:r>
              <a:rPr lang="fr-BE" dirty="0" err="1" smtClean="0"/>
              <a:t>tradeoff</a:t>
            </a:r>
            <a:r>
              <a:rPr lang="fr-BE" dirty="0" smtClean="0"/>
              <a:t> to </a:t>
            </a:r>
            <a:r>
              <a:rPr lang="fr-BE" dirty="0" err="1" smtClean="0"/>
              <a:t>estimate</a:t>
            </a:r>
            <a:r>
              <a:rPr lang="fr-BE" dirty="0" smtClean="0"/>
              <a:t> a system state </a:t>
            </a:r>
            <a:r>
              <a:rPr lang="fr-BE" dirty="0" err="1" smtClean="0"/>
              <a:t>with</a:t>
            </a:r>
            <a:r>
              <a:rPr lang="fr-BE" dirty="0" smtClean="0"/>
              <a:t> </a:t>
            </a:r>
            <a:r>
              <a:rPr lang="fr-BE" dirty="0" err="1" smtClean="0"/>
              <a:t>satisfactory</a:t>
            </a:r>
            <a:r>
              <a:rPr lang="fr-BE" dirty="0" smtClean="0"/>
              <a:t> </a:t>
            </a:r>
            <a:r>
              <a:rPr lang="fr-BE" dirty="0" err="1" smtClean="0"/>
              <a:t>physical</a:t>
            </a:r>
            <a:r>
              <a:rPr lang="fr-BE" dirty="0" smtClean="0"/>
              <a:t> </a:t>
            </a:r>
            <a:r>
              <a:rPr lang="fr-BE" dirty="0" err="1" smtClean="0"/>
              <a:t>consistency</a:t>
            </a:r>
            <a:r>
              <a:rPr lang="fr-BE" dirty="0" smtClean="0"/>
              <a:t> </a:t>
            </a:r>
            <a:r>
              <a:rPr lang="fr-BE" dirty="0" err="1" smtClean="0"/>
              <a:t>given</a:t>
            </a:r>
            <a:r>
              <a:rPr lang="fr-BE" dirty="0" smtClean="0"/>
              <a:t> </a:t>
            </a:r>
            <a:r>
              <a:rPr lang="fr-BE" dirty="0" err="1" smtClean="0"/>
              <a:t>limited</a:t>
            </a:r>
            <a:r>
              <a:rPr lang="fr-BE" dirty="0" smtClean="0"/>
              <a:t> </a:t>
            </a:r>
            <a:r>
              <a:rPr lang="fr-BE" dirty="0" err="1" smtClean="0"/>
              <a:t>resources</a:t>
            </a:r>
            <a:r>
              <a:rPr lang="fr-BE" dirty="0" smtClean="0"/>
              <a:t> </a:t>
            </a:r>
            <a:r>
              <a:rPr lang="fr-BE" dirty="0" err="1" smtClean="0"/>
              <a:t>available</a:t>
            </a:r>
            <a:endParaRPr lang="en-US" dirty="0" err="1" smtClean="0"/>
          </a:p>
        </p:txBody>
      </p:sp>
    </p:spTree>
    <p:extLst>
      <p:ext uri="{BB962C8B-B14F-4D97-AF65-F5344CB8AC3E}">
        <p14:creationId xmlns:p14="http://schemas.microsoft.com/office/powerpoint/2010/main" val="361107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Frequently</a:t>
            </a:r>
            <a:r>
              <a:rPr lang="fr-BE" dirty="0" smtClean="0"/>
              <a:t> </a:t>
            </a:r>
            <a:r>
              <a:rPr lang="fr-BE" dirty="0" err="1" smtClean="0"/>
              <a:t>asked</a:t>
            </a:r>
            <a:r>
              <a:rPr lang="fr-BE" dirty="0" smtClean="0"/>
              <a:t> questions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fr-BE" dirty="0" err="1" smtClean="0"/>
              <a:t>What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an ensemble </a:t>
            </a:r>
            <a:r>
              <a:rPr lang="fr-BE" dirty="0" err="1" smtClean="0"/>
              <a:t>Kalman</a:t>
            </a:r>
            <a:r>
              <a:rPr lang="fr-BE" dirty="0" smtClean="0"/>
              <a:t> </a:t>
            </a:r>
            <a:r>
              <a:rPr lang="fr-BE" dirty="0" err="1" smtClean="0"/>
              <a:t>Filter</a:t>
            </a:r>
            <a:r>
              <a:rPr lang="fr-BE" dirty="0" smtClean="0"/>
              <a:t> (</a:t>
            </a:r>
            <a:r>
              <a:rPr lang="fr-BE" dirty="0" err="1" smtClean="0"/>
              <a:t>EnKF</a:t>
            </a:r>
            <a:r>
              <a:rPr lang="fr-BE" dirty="0" smtClean="0"/>
              <a:t>)?</a:t>
            </a:r>
          </a:p>
          <a:p>
            <a:pPr marL="857250" lvl="1" indent="-457200">
              <a:buAutoNum type="arabicPeriod"/>
            </a:pPr>
            <a:r>
              <a:rPr lang="fr-BE" dirty="0" err="1" smtClean="0"/>
              <a:t>What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the </a:t>
            </a:r>
            <a:r>
              <a:rPr lang="fr-BE" dirty="0" err="1" smtClean="0"/>
              <a:t>scientific</a:t>
            </a:r>
            <a:r>
              <a:rPr lang="fr-BE" dirty="0" smtClean="0"/>
              <a:t> </a:t>
            </a:r>
            <a:r>
              <a:rPr lang="fr-BE" dirty="0" err="1" smtClean="0"/>
              <a:t>purpose</a:t>
            </a:r>
            <a:r>
              <a:rPr lang="fr-BE" dirty="0" smtClean="0"/>
              <a:t> of an </a:t>
            </a:r>
            <a:r>
              <a:rPr lang="fr-BE" dirty="0" err="1" smtClean="0"/>
              <a:t>EnKF</a:t>
            </a:r>
            <a:r>
              <a:rPr lang="fr-BE" dirty="0" smtClean="0"/>
              <a:t>?</a:t>
            </a:r>
          </a:p>
          <a:p>
            <a:pPr marL="857250" lvl="1" indent="-457200">
              <a:buAutoNum type="arabicPeriod"/>
            </a:pPr>
            <a:r>
              <a:rPr lang="fr-BE" dirty="0" err="1" smtClean="0"/>
              <a:t>What</a:t>
            </a:r>
            <a:r>
              <a:rPr lang="fr-BE" dirty="0" smtClean="0"/>
              <a:t> are possible applications of the </a:t>
            </a:r>
            <a:r>
              <a:rPr lang="fr-BE" dirty="0" err="1" smtClean="0"/>
              <a:t>EnKF</a:t>
            </a:r>
            <a:r>
              <a:rPr lang="fr-BE" dirty="0" smtClean="0"/>
              <a:t> in </a:t>
            </a:r>
            <a:r>
              <a:rPr lang="fr-BE" dirty="0" err="1" smtClean="0"/>
              <a:t>climate</a:t>
            </a:r>
            <a:r>
              <a:rPr lang="fr-BE" dirty="0" smtClean="0"/>
              <a:t> sciences?</a:t>
            </a:r>
          </a:p>
          <a:p>
            <a:pPr marL="857250" lvl="1" indent="-457200">
              <a:buAutoNum type="arabicPeriod"/>
            </a:pPr>
            <a:r>
              <a:rPr lang="fr-BE" dirty="0" err="1" smtClean="0"/>
              <a:t>What</a:t>
            </a:r>
            <a:r>
              <a:rPr lang="fr-BE" dirty="0" smtClean="0"/>
              <a:t> are the </a:t>
            </a:r>
            <a:r>
              <a:rPr lang="fr-BE" dirty="0" err="1" smtClean="0"/>
              <a:t>advantages</a:t>
            </a:r>
            <a:r>
              <a:rPr lang="fr-BE" dirty="0" smtClean="0"/>
              <a:t> and </a:t>
            </a:r>
            <a:r>
              <a:rPr lang="fr-BE" dirty="0" err="1" smtClean="0"/>
              <a:t>downsides</a:t>
            </a:r>
            <a:r>
              <a:rPr lang="fr-BE" dirty="0" smtClean="0"/>
              <a:t> </a:t>
            </a:r>
            <a:r>
              <a:rPr lang="fr-BE" dirty="0" err="1" smtClean="0"/>
              <a:t>wrt</a:t>
            </a:r>
            <a:r>
              <a:rPr lang="fr-BE" dirty="0" smtClean="0"/>
              <a:t> </a:t>
            </a:r>
            <a:r>
              <a:rPr lang="fr-BE" dirty="0" err="1" smtClean="0"/>
              <a:t>other</a:t>
            </a:r>
            <a:r>
              <a:rPr lang="fr-BE" dirty="0" smtClean="0"/>
              <a:t> </a:t>
            </a:r>
            <a:r>
              <a:rPr lang="fr-BE" dirty="0" err="1" smtClean="0"/>
              <a:t>methods</a:t>
            </a:r>
            <a:r>
              <a:rPr lang="fr-BE" dirty="0" smtClean="0"/>
              <a:t>?</a:t>
            </a:r>
          </a:p>
          <a:p>
            <a:pPr marL="457200" indent="-457200">
              <a:buAutoNum type="arabicPeriod"/>
            </a:pP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How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does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an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work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AutoNum type="arabicPeriod"/>
            </a:pP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How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does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affect the workflow?</a:t>
            </a:r>
          </a:p>
          <a:p>
            <a:pPr marL="857250" lvl="1" indent="-457200">
              <a:buAutoNum type="arabicPeriod"/>
            </a:pP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dependent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on the version of EC-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Earth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used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AutoNum type="arabicPeriod"/>
            </a:pP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 happens with the ocean when sea ice is assimilated</a:t>
            </a: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  <a:endParaRPr lang="fr-BE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How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much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extra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resources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does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require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typical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length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of an assimilation cycle?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space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required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to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save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experiment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FontTx/>
              <a:buAutoNum type="arabicPeriod"/>
            </a:pP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Can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we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run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with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less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than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25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members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  <a:endParaRPr lang="fr-BE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status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of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in EC-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Earth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457200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are the plans of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in EC-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Earth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8714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Frequently</a:t>
            </a:r>
            <a:r>
              <a:rPr lang="fr-BE" dirty="0" smtClean="0"/>
              <a:t> </a:t>
            </a:r>
            <a:r>
              <a:rPr lang="fr-BE" dirty="0" err="1" smtClean="0"/>
              <a:t>asked</a:t>
            </a:r>
            <a:r>
              <a:rPr lang="fr-BE" dirty="0" smtClean="0"/>
              <a:t> questions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an ensemble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Kalman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Filter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(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)?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scientific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purpose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of an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are possible applications of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in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climate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sciences?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are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advantages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and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downsides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wrt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other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methods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457200" indent="-457200">
              <a:buAutoNum type="arabicPeriod"/>
            </a:pPr>
            <a:r>
              <a:rPr lang="fr-BE" dirty="0" smtClean="0"/>
              <a:t>How </a:t>
            </a:r>
            <a:r>
              <a:rPr lang="fr-BE" dirty="0" err="1" smtClean="0"/>
              <a:t>does</a:t>
            </a:r>
            <a:r>
              <a:rPr lang="fr-BE" dirty="0" smtClean="0"/>
              <a:t> an </a:t>
            </a:r>
            <a:r>
              <a:rPr lang="fr-BE" dirty="0" err="1" smtClean="0"/>
              <a:t>EnKF</a:t>
            </a:r>
            <a:r>
              <a:rPr lang="fr-BE" dirty="0" smtClean="0"/>
              <a:t> </a:t>
            </a:r>
            <a:r>
              <a:rPr lang="fr-BE" dirty="0" err="1" smtClean="0"/>
              <a:t>work</a:t>
            </a:r>
            <a:r>
              <a:rPr lang="fr-BE" dirty="0" smtClean="0"/>
              <a:t>?</a:t>
            </a:r>
          </a:p>
          <a:p>
            <a:pPr marL="857250" lvl="1" indent="-457200">
              <a:buAutoNum type="arabicPeriod"/>
            </a:pPr>
            <a:r>
              <a:rPr lang="fr-BE" dirty="0" smtClean="0"/>
              <a:t>How </a:t>
            </a:r>
            <a:r>
              <a:rPr lang="fr-BE" dirty="0" err="1" smtClean="0"/>
              <a:t>does</a:t>
            </a:r>
            <a:r>
              <a:rPr lang="fr-BE" dirty="0" smtClean="0"/>
              <a:t> </a:t>
            </a:r>
            <a:r>
              <a:rPr lang="fr-BE" dirty="0" err="1" smtClean="0"/>
              <a:t>it</a:t>
            </a:r>
            <a:r>
              <a:rPr lang="fr-BE" dirty="0" smtClean="0"/>
              <a:t> affect the workflow?</a:t>
            </a:r>
          </a:p>
          <a:p>
            <a:pPr marL="857250" lvl="1" indent="-457200">
              <a:buAutoNum type="arabicPeriod"/>
            </a:pPr>
            <a:r>
              <a:rPr lang="fr-BE" dirty="0" smtClean="0"/>
              <a:t>Is </a:t>
            </a:r>
            <a:r>
              <a:rPr lang="fr-BE" dirty="0" err="1" smtClean="0"/>
              <a:t>it</a:t>
            </a:r>
            <a:r>
              <a:rPr lang="fr-BE" dirty="0" smtClean="0"/>
              <a:t> </a:t>
            </a:r>
            <a:r>
              <a:rPr lang="fr-BE" dirty="0" err="1" smtClean="0"/>
              <a:t>dependent</a:t>
            </a:r>
            <a:r>
              <a:rPr lang="fr-BE" dirty="0" smtClean="0"/>
              <a:t> on the version of EC-</a:t>
            </a:r>
            <a:r>
              <a:rPr lang="fr-BE" dirty="0" err="1" smtClean="0"/>
              <a:t>Earth</a:t>
            </a:r>
            <a:r>
              <a:rPr lang="fr-BE" dirty="0" smtClean="0"/>
              <a:t> </a:t>
            </a:r>
            <a:r>
              <a:rPr lang="fr-BE" dirty="0" err="1" smtClean="0"/>
              <a:t>used</a:t>
            </a:r>
            <a:r>
              <a:rPr lang="fr-BE" dirty="0" smtClean="0"/>
              <a:t>?</a:t>
            </a:r>
          </a:p>
          <a:p>
            <a:pPr marL="857250" lvl="1" indent="-457200">
              <a:buAutoNum type="arabicPeriod"/>
            </a:pPr>
            <a:r>
              <a:rPr lang="en-US" dirty="0"/>
              <a:t>What happens with the ocean when sea ice is assimilated</a:t>
            </a:r>
            <a:r>
              <a:rPr lang="en-US" dirty="0" smtClean="0"/>
              <a:t>?</a:t>
            </a:r>
            <a:endParaRPr lang="fr-BE" dirty="0" smtClean="0"/>
          </a:p>
          <a:p>
            <a:pPr marL="457200" indent="-457200">
              <a:buAutoNum type="arabicPeriod"/>
            </a:pP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How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much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extra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resources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does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require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typical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length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of an assimilation cycle?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space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required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to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save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experiment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FontTx/>
              <a:buAutoNum type="arabicPeriod"/>
            </a:pP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Can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we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run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with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less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than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25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members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  <a:endParaRPr lang="fr-BE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status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of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in EC-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Earth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457200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are the plans of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in EC-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Earth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0666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How </a:t>
            </a:r>
            <a:r>
              <a:rPr lang="fr-BE" dirty="0" err="1" smtClean="0"/>
              <a:t>does</a:t>
            </a:r>
            <a:r>
              <a:rPr lang="fr-BE" dirty="0" smtClean="0"/>
              <a:t> an </a:t>
            </a:r>
            <a:r>
              <a:rPr lang="fr-BE" dirty="0" err="1" smtClean="0"/>
              <a:t>EnKF</a:t>
            </a:r>
            <a:r>
              <a:rPr lang="fr-BE" dirty="0" smtClean="0"/>
              <a:t> </a:t>
            </a:r>
            <a:r>
              <a:rPr lang="fr-BE" dirty="0" err="1" smtClean="0"/>
              <a:t>work</a:t>
            </a:r>
            <a:r>
              <a:rPr lang="fr-BE" dirty="0" smtClean="0"/>
              <a:t>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1133698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/>
              <a:t>1. How </a:t>
            </a:r>
            <a:r>
              <a:rPr lang="fr-BE" b="1" dirty="0" err="1" smtClean="0"/>
              <a:t>does</a:t>
            </a:r>
            <a:r>
              <a:rPr lang="fr-BE" b="1" dirty="0" smtClean="0"/>
              <a:t> </a:t>
            </a:r>
            <a:r>
              <a:rPr lang="fr-BE" b="1" dirty="0" err="1" smtClean="0"/>
              <a:t>it</a:t>
            </a:r>
            <a:r>
              <a:rPr lang="fr-BE" b="1" dirty="0" smtClean="0"/>
              <a:t> affect the workflow?</a:t>
            </a:r>
            <a:endParaRPr lang="en-US" b="1" dirty="0" err="1" smtClean="0"/>
          </a:p>
        </p:txBody>
      </p:sp>
      <p:sp>
        <p:nvSpPr>
          <p:cNvPr id="5" name="Rectangle 4"/>
          <p:cNvSpPr/>
          <p:nvPr/>
        </p:nvSpPr>
        <p:spPr>
          <a:xfrm>
            <a:off x="1907704" y="2429842"/>
            <a:ext cx="2808312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ece-ifs+nemo.sh</a:t>
            </a:r>
          </a:p>
          <a:p>
            <a:pPr algn="ctr"/>
            <a:r>
              <a:rPr lang="fr-BE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19930501</a:t>
            </a:r>
            <a:r>
              <a:rPr lang="fr-BE" b="1" dirty="0" smtClean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19930531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07704" y="5598194"/>
            <a:ext cx="2808312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ece-ifs+nemo.sh</a:t>
            </a:r>
          </a:p>
          <a:p>
            <a:pPr algn="ctr"/>
            <a:r>
              <a:rPr lang="fr-BE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19930601</a:t>
            </a:r>
            <a:r>
              <a:rPr lang="fr-BE" b="1" dirty="0" smtClean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19930630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2" name="Elbow Connector 11"/>
          <p:cNvCxnSpPr/>
          <p:nvPr/>
        </p:nvCxnSpPr>
        <p:spPr>
          <a:xfrm>
            <a:off x="4391980" y="3942010"/>
            <a:ext cx="1260140" cy="127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stCxn id="5" idx="2"/>
            <a:endCxn id="6" idx="0"/>
          </p:cNvCxnSpPr>
          <p:nvPr/>
        </p:nvCxnSpPr>
        <p:spPr>
          <a:xfrm rot="5400000">
            <a:off x="2051720" y="4338054"/>
            <a:ext cx="2520280" cy="12700"/>
          </a:xfrm>
          <a:prstGeom prst="bentConnector3">
            <a:avLst>
              <a:gd name="adj1" fmla="val 50000"/>
            </a:avLst>
          </a:prstGeom>
          <a:ln w="635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1691679" y="2141810"/>
            <a:ext cx="3453779" cy="4392488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Elbow Connector 35"/>
          <p:cNvCxnSpPr>
            <a:stCxn id="5" idx="2"/>
          </p:cNvCxnSpPr>
          <p:nvPr/>
        </p:nvCxnSpPr>
        <p:spPr>
          <a:xfrm rot="5400000">
            <a:off x="1853698" y="2267824"/>
            <a:ext cx="648072" cy="2268252"/>
          </a:xfrm>
          <a:prstGeom prst="bentConnector2">
            <a:avLst/>
          </a:prstGeom>
          <a:ln w="635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757319" y="3367687"/>
            <a:ext cx="948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>
                    <a:lumMod val="50000"/>
                  </a:schemeClr>
                </a:solidFill>
              </a:rPr>
              <a:t>outputs</a:t>
            </a:r>
            <a:endParaRPr lang="en-US" dirty="0" err="1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108520" y="3509962"/>
            <a:ext cx="1346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To archive</a:t>
            </a:r>
            <a:endParaRPr lang="en-US" dirty="0" err="1" smtClean="0"/>
          </a:p>
        </p:txBody>
      </p:sp>
      <p:sp>
        <p:nvSpPr>
          <p:cNvPr id="41" name="TextBox 40"/>
          <p:cNvSpPr txBox="1"/>
          <p:nvPr/>
        </p:nvSpPr>
        <p:spPr>
          <a:xfrm>
            <a:off x="3344083" y="4066862"/>
            <a:ext cx="13719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 smtClean="0">
                <a:solidFill>
                  <a:schemeClr val="bg1">
                    <a:lumMod val="50000"/>
                  </a:schemeClr>
                </a:solidFill>
              </a:rPr>
              <a:t>All </a:t>
            </a:r>
            <a:r>
              <a:rPr lang="fr-BE" sz="1400" dirty="0" err="1" smtClean="0">
                <a:solidFill>
                  <a:schemeClr val="bg1">
                    <a:lumMod val="50000"/>
                  </a:schemeClr>
                </a:solidFill>
              </a:rPr>
              <a:t>restarts</a:t>
            </a:r>
            <a:r>
              <a:rPr lang="fr-BE" sz="1400" dirty="0" smtClean="0">
                <a:solidFill>
                  <a:schemeClr val="bg1">
                    <a:lumMod val="50000"/>
                  </a:schemeClr>
                </a:solidFill>
              </a:rPr>
              <a:t> (31 May 1993)</a:t>
            </a:r>
            <a:endParaRPr lang="en-US" sz="1400" dirty="0" err="1" smtClean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44" name="Elbow Connector 43"/>
          <p:cNvCxnSpPr>
            <a:stCxn id="6" idx="2"/>
          </p:cNvCxnSpPr>
          <p:nvPr/>
        </p:nvCxnSpPr>
        <p:spPr>
          <a:xfrm rot="16200000" flipH="1">
            <a:off x="4626007" y="4932119"/>
            <a:ext cx="360040" cy="2988334"/>
          </a:xfrm>
          <a:prstGeom prst="bentConnector2">
            <a:avLst/>
          </a:prstGeom>
          <a:ln w="63500">
            <a:solidFill>
              <a:schemeClr val="bg1">
                <a:lumMod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lbow Connector 48"/>
          <p:cNvCxnSpPr>
            <a:stCxn id="6" idx="2"/>
          </p:cNvCxnSpPr>
          <p:nvPr/>
        </p:nvCxnSpPr>
        <p:spPr>
          <a:xfrm rot="5400000">
            <a:off x="1986913" y="5497383"/>
            <a:ext cx="576064" cy="2073830"/>
          </a:xfrm>
          <a:prstGeom prst="bentConnector2">
            <a:avLst/>
          </a:prstGeom>
          <a:ln w="63500">
            <a:solidFill>
              <a:schemeClr val="bg1">
                <a:lumMod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endCxn id="5" idx="0"/>
          </p:cNvCxnSpPr>
          <p:nvPr/>
        </p:nvCxnSpPr>
        <p:spPr>
          <a:xfrm>
            <a:off x="3311860" y="1781770"/>
            <a:ext cx="0" cy="648072"/>
          </a:xfrm>
          <a:prstGeom prst="straightConnector1">
            <a:avLst/>
          </a:prstGeom>
          <a:ln w="63500">
            <a:solidFill>
              <a:schemeClr val="bg1">
                <a:lumMod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4644008" y="1700470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solidFill>
                  <a:srgbClr val="00B050"/>
                </a:solidFill>
              </a:rPr>
              <a:t>Physics</a:t>
            </a:r>
            <a:r>
              <a:rPr lang="fr-BE" dirty="0" smtClean="0">
                <a:solidFill>
                  <a:srgbClr val="00B050"/>
                </a:solidFill>
              </a:rPr>
              <a:t> </a:t>
            </a:r>
            <a:r>
              <a:rPr lang="fr-BE" dirty="0" err="1" smtClean="0">
                <a:solidFill>
                  <a:srgbClr val="00B050"/>
                </a:solidFill>
              </a:rPr>
              <a:t>rules</a:t>
            </a:r>
            <a:endParaRPr lang="en-US" dirty="0" err="1" smtClean="0">
              <a:solidFill>
                <a:srgbClr val="00B05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 rot="19652815">
            <a:off x="188551" y="1805245"/>
            <a:ext cx="19288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smtClean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Before</a:t>
            </a:r>
            <a:endParaRPr lang="en-US" sz="3200" dirty="0" err="1" smtClean="0">
              <a:solidFill>
                <a:srgbClr val="FF00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6459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How </a:t>
            </a:r>
            <a:r>
              <a:rPr lang="fr-BE" dirty="0" err="1" smtClean="0"/>
              <a:t>does</a:t>
            </a:r>
            <a:r>
              <a:rPr lang="fr-BE" dirty="0" smtClean="0"/>
              <a:t> an </a:t>
            </a:r>
            <a:r>
              <a:rPr lang="fr-BE" dirty="0" err="1" smtClean="0"/>
              <a:t>EnKF</a:t>
            </a:r>
            <a:r>
              <a:rPr lang="fr-BE" dirty="0" smtClean="0"/>
              <a:t> </a:t>
            </a:r>
            <a:r>
              <a:rPr lang="fr-BE" dirty="0" err="1" smtClean="0"/>
              <a:t>work</a:t>
            </a:r>
            <a:r>
              <a:rPr lang="fr-BE" dirty="0" smtClean="0"/>
              <a:t>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1133698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/>
              <a:t>1. How </a:t>
            </a:r>
            <a:r>
              <a:rPr lang="fr-BE" b="1" dirty="0" err="1" smtClean="0"/>
              <a:t>does</a:t>
            </a:r>
            <a:r>
              <a:rPr lang="fr-BE" b="1" dirty="0" smtClean="0"/>
              <a:t> </a:t>
            </a:r>
            <a:r>
              <a:rPr lang="fr-BE" b="1" dirty="0" err="1" smtClean="0"/>
              <a:t>it</a:t>
            </a:r>
            <a:r>
              <a:rPr lang="fr-BE" b="1" dirty="0" smtClean="0"/>
              <a:t> affect the workflow?</a:t>
            </a:r>
            <a:endParaRPr lang="en-US" b="1" dirty="0" err="1" smtClean="0"/>
          </a:p>
        </p:txBody>
      </p:sp>
      <p:sp>
        <p:nvSpPr>
          <p:cNvPr id="5" name="Rectangle 4"/>
          <p:cNvSpPr/>
          <p:nvPr/>
        </p:nvSpPr>
        <p:spPr>
          <a:xfrm>
            <a:off x="1907704" y="2429842"/>
            <a:ext cx="2808312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ece-ifs+nemo.sh</a:t>
            </a:r>
          </a:p>
          <a:p>
            <a:pPr algn="ctr"/>
            <a:r>
              <a:rPr lang="fr-BE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19930501</a:t>
            </a:r>
            <a:r>
              <a:rPr lang="fr-BE" b="1" dirty="0" smtClean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19930531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07704" y="5598194"/>
            <a:ext cx="2808312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ece-ifs+nemo.sh</a:t>
            </a:r>
          </a:p>
          <a:p>
            <a:pPr algn="ctr"/>
            <a:r>
              <a:rPr lang="fr-BE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19930601</a:t>
            </a:r>
            <a:r>
              <a:rPr lang="fr-BE" b="1" dirty="0" smtClean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19930630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9652815">
            <a:off x="188551" y="1805245"/>
            <a:ext cx="19288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dirty="0" err="1" smtClean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After</a:t>
            </a:r>
            <a:endParaRPr lang="en-US" sz="3200" dirty="0" err="1" smtClean="0">
              <a:solidFill>
                <a:srgbClr val="FF00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cxnSp>
        <p:nvCxnSpPr>
          <p:cNvPr id="12" name="Elbow Connector 11"/>
          <p:cNvCxnSpPr/>
          <p:nvPr/>
        </p:nvCxnSpPr>
        <p:spPr>
          <a:xfrm>
            <a:off x="4391980" y="3942010"/>
            <a:ext cx="1260140" cy="127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stCxn id="5" idx="2"/>
            <a:endCxn id="16" idx="0"/>
          </p:cNvCxnSpPr>
          <p:nvPr/>
        </p:nvCxnSpPr>
        <p:spPr>
          <a:xfrm rot="16200000" flipH="1">
            <a:off x="4844279" y="1545494"/>
            <a:ext cx="807025" cy="3871863"/>
          </a:xfrm>
          <a:prstGeom prst="bentConnector3">
            <a:avLst>
              <a:gd name="adj1" fmla="val 50000"/>
            </a:avLst>
          </a:prstGeom>
          <a:ln w="635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6588224" y="3884939"/>
            <a:ext cx="1190998" cy="5355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EnKF</a:t>
            </a:r>
            <a:endParaRPr lang="fr-BE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ctr"/>
            <a:r>
              <a:rPr lang="fr-BE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(NERSC)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8" name="Elbow Connector 17"/>
          <p:cNvCxnSpPr>
            <a:stCxn id="16" idx="3"/>
            <a:endCxn id="21" idx="2"/>
          </p:cNvCxnSpPr>
          <p:nvPr/>
        </p:nvCxnSpPr>
        <p:spPr>
          <a:xfrm flipV="1">
            <a:off x="7779222" y="2709953"/>
            <a:ext cx="344124" cy="1442784"/>
          </a:xfrm>
          <a:prstGeom prst="bentConnector2">
            <a:avLst/>
          </a:prstGeom>
          <a:ln w="63500">
            <a:solidFill>
              <a:schemeClr val="bg1">
                <a:lumMod val="50000"/>
              </a:schemeClr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7164288" y="1925786"/>
            <a:ext cx="1918115" cy="7841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Observations</a:t>
            </a:r>
          </a:p>
          <a:p>
            <a:pPr algn="ctr"/>
            <a:r>
              <a:rPr lang="fr-BE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ESA-CCI or OSI-SAF SIC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24" name="Elbow Connector 23"/>
          <p:cNvCxnSpPr>
            <a:stCxn id="16" idx="2"/>
            <a:endCxn id="27" idx="3"/>
          </p:cNvCxnSpPr>
          <p:nvPr/>
        </p:nvCxnSpPr>
        <p:spPr>
          <a:xfrm rot="5400000">
            <a:off x="6531171" y="4261565"/>
            <a:ext cx="493583" cy="811523"/>
          </a:xfrm>
          <a:prstGeom prst="bentConnector2">
            <a:avLst/>
          </a:prstGeom>
          <a:ln w="635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5289475" y="4692797"/>
            <a:ext cx="1082725" cy="4426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SanityCheck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30" name="Elbow Connector 29"/>
          <p:cNvCxnSpPr>
            <a:stCxn id="27" idx="1"/>
            <a:endCxn id="6" idx="0"/>
          </p:cNvCxnSpPr>
          <p:nvPr/>
        </p:nvCxnSpPr>
        <p:spPr>
          <a:xfrm rot="10800000" flipV="1">
            <a:off x="3311861" y="4914118"/>
            <a:ext cx="1977615" cy="684076"/>
          </a:xfrm>
          <a:prstGeom prst="bentConnector2">
            <a:avLst/>
          </a:prstGeom>
          <a:ln w="635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1691679" y="2141810"/>
            <a:ext cx="3453779" cy="4392488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6458161" y="3194099"/>
            <a:ext cx="2146287" cy="1421954"/>
          </a:xfrm>
          <a:prstGeom prst="rect">
            <a:avLst/>
          </a:prstGeom>
          <a:noFill/>
          <a:ln>
            <a:solidFill>
              <a:srgbClr val="EA64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Elbow Connector 35"/>
          <p:cNvCxnSpPr>
            <a:stCxn id="5" idx="2"/>
          </p:cNvCxnSpPr>
          <p:nvPr/>
        </p:nvCxnSpPr>
        <p:spPr>
          <a:xfrm rot="5400000">
            <a:off x="1853698" y="2267824"/>
            <a:ext cx="648072" cy="2268252"/>
          </a:xfrm>
          <a:prstGeom prst="bentConnector2">
            <a:avLst/>
          </a:prstGeom>
          <a:ln w="635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757319" y="3367687"/>
            <a:ext cx="948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>
                    <a:lumMod val="50000"/>
                  </a:schemeClr>
                </a:solidFill>
              </a:rPr>
              <a:t>outputs</a:t>
            </a:r>
            <a:endParaRPr lang="en-US" dirty="0" err="1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108520" y="3509962"/>
            <a:ext cx="1346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To archive</a:t>
            </a:r>
            <a:endParaRPr lang="en-US" dirty="0" err="1" smtClean="0"/>
          </a:p>
        </p:txBody>
      </p:sp>
      <p:sp>
        <p:nvSpPr>
          <p:cNvPr id="41" name="TextBox 40"/>
          <p:cNvSpPr txBox="1"/>
          <p:nvPr/>
        </p:nvSpPr>
        <p:spPr>
          <a:xfrm>
            <a:off x="3652939" y="3183021"/>
            <a:ext cx="32756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 err="1" smtClean="0">
                <a:solidFill>
                  <a:schemeClr val="bg1">
                    <a:lumMod val="50000"/>
                  </a:schemeClr>
                </a:solidFill>
              </a:rPr>
              <a:t>Ice</a:t>
            </a:r>
            <a:r>
              <a:rPr lang="fr-BE" sz="1400" dirty="0" smtClean="0">
                <a:solidFill>
                  <a:schemeClr val="bg1">
                    <a:lumMod val="50000"/>
                  </a:schemeClr>
                </a:solidFill>
              </a:rPr>
              <a:t> + </a:t>
            </a:r>
            <a:r>
              <a:rPr lang="fr-BE" sz="1400" dirty="0" err="1" smtClean="0">
                <a:solidFill>
                  <a:schemeClr val="bg1">
                    <a:lumMod val="50000"/>
                  </a:schemeClr>
                </a:solidFill>
              </a:rPr>
              <a:t>oce</a:t>
            </a:r>
            <a:r>
              <a:rPr lang="fr-BE" sz="1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sz="1400" dirty="0" err="1" smtClean="0">
                <a:solidFill>
                  <a:schemeClr val="bg1">
                    <a:lumMod val="50000"/>
                  </a:schemeClr>
                </a:solidFill>
              </a:rPr>
              <a:t>restarts</a:t>
            </a:r>
            <a:r>
              <a:rPr lang="fr-BE" sz="1400" dirty="0" smtClean="0">
                <a:solidFill>
                  <a:schemeClr val="bg1">
                    <a:lumMod val="50000"/>
                  </a:schemeClr>
                </a:solidFill>
              </a:rPr>
              <a:t> (31 May 1993)</a:t>
            </a:r>
            <a:endParaRPr lang="en-US" sz="1400" dirty="0" err="1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553031" y="4890888"/>
            <a:ext cx="14753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 err="1" smtClean="0">
                <a:solidFill>
                  <a:schemeClr val="bg1">
                    <a:lumMod val="50000"/>
                  </a:schemeClr>
                </a:solidFill>
              </a:rPr>
              <a:t>Updated</a:t>
            </a:r>
            <a:r>
              <a:rPr lang="fr-BE" sz="1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sz="1400" dirty="0" err="1" smtClean="0">
                <a:solidFill>
                  <a:schemeClr val="bg1">
                    <a:lumMod val="50000"/>
                  </a:schemeClr>
                </a:solidFill>
              </a:rPr>
              <a:t>ice</a:t>
            </a:r>
            <a:r>
              <a:rPr lang="fr-BE" sz="1400" dirty="0" smtClean="0">
                <a:solidFill>
                  <a:schemeClr val="bg1">
                    <a:lumMod val="50000"/>
                  </a:schemeClr>
                </a:solidFill>
              </a:rPr>
              <a:t> + </a:t>
            </a:r>
            <a:r>
              <a:rPr lang="fr-BE" sz="1400" dirty="0" err="1" smtClean="0">
                <a:solidFill>
                  <a:schemeClr val="bg1">
                    <a:lumMod val="50000"/>
                  </a:schemeClr>
                </a:solidFill>
              </a:rPr>
              <a:t>oce</a:t>
            </a:r>
            <a:r>
              <a:rPr lang="fr-BE" sz="1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sz="1400" dirty="0" err="1" smtClean="0">
                <a:solidFill>
                  <a:schemeClr val="bg1">
                    <a:lumMod val="50000"/>
                  </a:schemeClr>
                </a:solidFill>
              </a:rPr>
              <a:t>restarts</a:t>
            </a:r>
            <a:r>
              <a:rPr lang="fr-BE" sz="1400" dirty="0" smtClean="0">
                <a:solidFill>
                  <a:schemeClr val="bg1">
                    <a:lumMod val="50000"/>
                  </a:schemeClr>
                </a:solidFill>
              </a:rPr>
              <a:t> (31 May 1993)</a:t>
            </a:r>
            <a:endParaRPr lang="en-US" sz="1400" dirty="0" err="1" smtClean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44" name="Elbow Connector 43"/>
          <p:cNvCxnSpPr>
            <a:stCxn id="6" idx="2"/>
          </p:cNvCxnSpPr>
          <p:nvPr/>
        </p:nvCxnSpPr>
        <p:spPr>
          <a:xfrm rot="16200000" flipH="1">
            <a:off x="4626007" y="4932119"/>
            <a:ext cx="360040" cy="2988334"/>
          </a:xfrm>
          <a:prstGeom prst="bentConnector2">
            <a:avLst/>
          </a:prstGeom>
          <a:ln w="63500">
            <a:solidFill>
              <a:schemeClr val="bg1">
                <a:lumMod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lbow Connector 48"/>
          <p:cNvCxnSpPr>
            <a:stCxn id="6" idx="2"/>
          </p:cNvCxnSpPr>
          <p:nvPr/>
        </p:nvCxnSpPr>
        <p:spPr>
          <a:xfrm rot="5400000">
            <a:off x="1986913" y="5497383"/>
            <a:ext cx="576064" cy="2073830"/>
          </a:xfrm>
          <a:prstGeom prst="bentConnector2">
            <a:avLst/>
          </a:prstGeom>
          <a:ln w="63500">
            <a:solidFill>
              <a:schemeClr val="bg1">
                <a:lumMod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endCxn id="5" idx="0"/>
          </p:cNvCxnSpPr>
          <p:nvPr/>
        </p:nvCxnSpPr>
        <p:spPr>
          <a:xfrm>
            <a:off x="3311860" y="1781770"/>
            <a:ext cx="0" cy="648072"/>
          </a:xfrm>
          <a:prstGeom prst="straightConnector1">
            <a:avLst/>
          </a:prstGeom>
          <a:ln w="63500">
            <a:solidFill>
              <a:schemeClr val="bg1">
                <a:lumMod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4644008" y="1700470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solidFill>
                  <a:srgbClr val="00B050"/>
                </a:solidFill>
              </a:rPr>
              <a:t>Physics</a:t>
            </a:r>
            <a:r>
              <a:rPr lang="fr-BE" dirty="0" smtClean="0">
                <a:solidFill>
                  <a:srgbClr val="00B050"/>
                </a:solidFill>
              </a:rPr>
              <a:t> </a:t>
            </a:r>
            <a:r>
              <a:rPr lang="fr-BE" dirty="0" err="1" smtClean="0">
                <a:solidFill>
                  <a:srgbClr val="00B050"/>
                </a:solidFill>
              </a:rPr>
              <a:t>rules</a:t>
            </a:r>
            <a:endParaRPr lang="en-US" dirty="0" err="1" smtClean="0">
              <a:solidFill>
                <a:srgbClr val="00B05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531304" y="4590082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solidFill>
                  <a:srgbClr val="EA6400"/>
                </a:solidFill>
              </a:rPr>
              <a:t>Statistics</a:t>
            </a:r>
            <a:r>
              <a:rPr lang="fr-BE" dirty="0" smtClean="0">
                <a:solidFill>
                  <a:srgbClr val="EA6400"/>
                </a:solidFill>
              </a:rPr>
              <a:t> </a:t>
            </a:r>
            <a:r>
              <a:rPr lang="fr-BE" dirty="0" err="1" smtClean="0">
                <a:solidFill>
                  <a:srgbClr val="EA6400"/>
                </a:solidFill>
              </a:rPr>
              <a:t>rules</a:t>
            </a:r>
            <a:endParaRPr lang="en-US" dirty="0" err="1" smtClean="0">
              <a:solidFill>
                <a:srgbClr val="EA6400"/>
              </a:solidFill>
            </a:endParaRPr>
          </a:p>
        </p:txBody>
      </p:sp>
      <p:cxnSp>
        <p:nvCxnSpPr>
          <p:cNvPr id="62" name="Elbow Connector 61"/>
          <p:cNvCxnSpPr>
            <a:stCxn id="5" idx="2"/>
            <a:endCxn id="6" idx="0"/>
          </p:cNvCxnSpPr>
          <p:nvPr/>
        </p:nvCxnSpPr>
        <p:spPr>
          <a:xfrm rot="5400000">
            <a:off x="2051720" y="4338054"/>
            <a:ext cx="2520280" cy="12700"/>
          </a:xfrm>
          <a:prstGeom prst="bentConnector3">
            <a:avLst>
              <a:gd name="adj1" fmla="val 50000"/>
            </a:avLst>
          </a:prstGeom>
          <a:ln w="635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3318211" y="4076444"/>
            <a:ext cx="1109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 smtClean="0">
                <a:solidFill>
                  <a:schemeClr val="bg1">
                    <a:lumMod val="50000"/>
                  </a:schemeClr>
                </a:solidFill>
              </a:rPr>
              <a:t>IFS + oasis</a:t>
            </a:r>
          </a:p>
          <a:p>
            <a:r>
              <a:rPr lang="fr-BE" sz="1400" dirty="0" err="1" smtClean="0">
                <a:solidFill>
                  <a:schemeClr val="bg1">
                    <a:lumMod val="50000"/>
                  </a:schemeClr>
                </a:solidFill>
              </a:rPr>
              <a:t>restarts</a:t>
            </a:r>
            <a:endParaRPr lang="en-US" sz="1400" dirty="0" err="1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14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How </a:t>
            </a:r>
            <a:r>
              <a:rPr lang="fr-BE" dirty="0" err="1"/>
              <a:t>does</a:t>
            </a:r>
            <a:r>
              <a:rPr lang="fr-BE" dirty="0"/>
              <a:t> an </a:t>
            </a:r>
            <a:r>
              <a:rPr lang="fr-BE" dirty="0" err="1"/>
              <a:t>EnKF</a:t>
            </a:r>
            <a:r>
              <a:rPr lang="fr-BE" dirty="0"/>
              <a:t> </a:t>
            </a:r>
            <a:r>
              <a:rPr lang="fr-BE" dirty="0" err="1"/>
              <a:t>work</a:t>
            </a:r>
            <a:r>
              <a:rPr lang="fr-BE" dirty="0"/>
              <a:t>?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81770"/>
            <a:ext cx="5400600" cy="3188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Elbow Connector 9"/>
          <p:cNvCxnSpPr/>
          <p:nvPr/>
        </p:nvCxnSpPr>
        <p:spPr>
          <a:xfrm rot="10800000" flipV="1">
            <a:off x="4572000" y="3005903"/>
            <a:ext cx="2880320" cy="144018"/>
          </a:xfrm>
          <a:prstGeom prst="bentConnector3">
            <a:avLst>
              <a:gd name="adj1" fmla="val 50000"/>
            </a:avLst>
          </a:prstGeom>
          <a:ln w="31750">
            <a:solidFill>
              <a:schemeClr val="bg1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948264" y="2267822"/>
            <a:ext cx="1222834" cy="1476162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020272" y="4232323"/>
            <a:ext cx="1222834" cy="1476162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Elbow Connector 15"/>
          <p:cNvCxnSpPr/>
          <p:nvPr/>
        </p:nvCxnSpPr>
        <p:spPr>
          <a:xfrm flipV="1">
            <a:off x="4499992" y="3376087"/>
            <a:ext cx="2952328" cy="133876"/>
          </a:xfrm>
          <a:prstGeom prst="bentConnector3">
            <a:avLst>
              <a:gd name="adj1" fmla="val 50000"/>
            </a:avLst>
          </a:prstGeom>
          <a:ln w="31750">
            <a:solidFill>
              <a:schemeClr val="bg1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/>
          <p:nvPr/>
        </p:nvCxnSpPr>
        <p:spPr>
          <a:xfrm rot="10800000">
            <a:off x="4572000" y="3149922"/>
            <a:ext cx="2736304" cy="1512171"/>
          </a:xfrm>
          <a:prstGeom prst="bentConnector3">
            <a:avLst>
              <a:gd name="adj1" fmla="val 50000"/>
            </a:avLst>
          </a:prstGeom>
          <a:ln w="31750">
            <a:solidFill>
              <a:schemeClr val="accent6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/>
          <p:nvPr/>
        </p:nvCxnSpPr>
        <p:spPr>
          <a:xfrm>
            <a:off x="4499992" y="3509963"/>
            <a:ext cx="2830760" cy="1460441"/>
          </a:xfrm>
          <a:prstGeom prst="bentConnector3">
            <a:avLst>
              <a:gd name="adj1" fmla="val 50000"/>
            </a:avLst>
          </a:prstGeom>
          <a:ln w="31750">
            <a:solidFill>
              <a:schemeClr val="accent6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092280" y="185377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solidFill>
                  <a:srgbClr val="00B050"/>
                </a:solidFill>
              </a:rPr>
              <a:t>Member</a:t>
            </a:r>
            <a:r>
              <a:rPr lang="fr-BE" dirty="0" smtClean="0">
                <a:solidFill>
                  <a:srgbClr val="00B050"/>
                </a:solidFill>
              </a:rPr>
              <a:t> 2</a:t>
            </a:r>
            <a:endParaRPr lang="en-US" dirty="0" err="1" smtClean="0">
              <a:solidFill>
                <a:srgbClr val="00B05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092280" y="390731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solidFill>
                  <a:srgbClr val="00B050"/>
                </a:solidFill>
              </a:rPr>
              <a:t>Member</a:t>
            </a:r>
            <a:r>
              <a:rPr lang="fr-BE" dirty="0" smtClean="0">
                <a:solidFill>
                  <a:srgbClr val="00B050"/>
                </a:solidFill>
              </a:rPr>
              <a:t> 3</a:t>
            </a:r>
            <a:endParaRPr lang="en-US" dirty="0" err="1" smtClean="0">
              <a:solidFill>
                <a:srgbClr val="00B05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123728" y="163775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err="1" smtClean="0">
                <a:solidFill>
                  <a:srgbClr val="00B050"/>
                </a:solidFill>
              </a:rPr>
              <a:t>Member</a:t>
            </a:r>
            <a:r>
              <a:rPr lang="fr-BE" dirty="0" smtClean="0">
                <a:solidFill>
                  <a:srgbClr val="00B050"/>
                </a:solidFill>
              </a:rPr>
              <a:t> 1</a:t>
            </a:r>
            <a:endParaRPr lang="en-US" dirty="0" err="1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22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Status</a:t>
            </a:r>
            <a:r>
              <a:rPr lang="fr-BE" dirty="0" smtClean="0"/>
              <a:t> of EC-Earth3.2 at BSC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BE" sz="2000" dirty="0" smtClean="0"/>
              <a:t>ORCA1L75</a:t>
            </a:r>
          </a:p>
          <a:p>
            <a:pPr lvl="1"/>
            <a:r>
              <a:rPr lang="fr-BE" sz="1800" dirty="0" err="1" smtClean="0"/>
              <a:t>Runs</a:t>
            </a:r>
            <a:r>
              <a:rPr lang="fr-BE" sz="1800" dirty="0" smtClean="0"/>
              <a:t> in </a:t>
            </a:r>
            <a:r>
              <a:rPr lang="fr-BE" sz="1800" dirty="0" err="1" smtClean="0"/>
              <a:t>seasonal</a:t>
            </a:r>
            <a:r>
              <a:rPr lang="fr-BE" sz="1800" dirty="0" smtClean="0"/>
              <a:t> </a:t>
            </a:r>
            <a:r>
              <a:rPr lang="fr-BE" sz="1800" dirty="0" err="1" smtClean="0"/>
              <a:t>prediction</a:t>
            </a:r>
            <a:r>
              <a:rPr lang="fr-BE" sz="1800" dirty="0" smtClean="0"/>
              <a:t> mode</a:t>
            </a:r>
          </a:p>
          <a:p>
            <a:pPr lvl="1"/>
            <a:r>
              <a:rPr lang="fr-BE" sz="1800" dirty="0" err="1" smtClean="0"/>
              <a:t>Stratospheric</a:t>
            </a:r>
            <a:r>
              <a:rPr lang="fr-BE" sz="1800" dirty="0" smtClean="0"/>
              <a:t> </a:t>
            </a:r>
            <a:r>
              <a:rPr lang="fr-BE" sz="1800" dirty="0" err="1" smtClean="0"/>
              <a:t>aerosols</a:t>
            </a:r>
            <a:r>
              <a:rPr lang="fr-BE" sz="1800" dirty="0" smtClean="0"/>
              <a:t> are </a:t>
            </a:r>
            <a:r>
              <a:rPr lang="fr-BE" sz="1800" dirty="0" err="1" smtClean="0"/>
              <a:t>being</a:t>
            </a:r>
            <a:r>
              <a:rPr lang="fr-BE" sz="1800" dirty="0" smtClean="0"/>
              <a:t> </a:t>
            </a:r>
            <a:r>
              <a:rPr lang="fr-BE" sz="1800" dirty="0" err="1" smtClean="0"/>
              <a:t>added</a:t>
            </a:r>
            <a:r>
              <a:rPr lang="fr-BE" sz="1800" dirty="0" smtClean="0"/>
              <a:t> (M. </a:t>
            </a:r>
            <a:r>
              <a:rPr lang="fr-BE" sz="1800" dirty="0" err="1" smtClean="0"/>
              <a:t>Ménégoz</a:t>
            </a:r>
            <a:r>
              <a:rPr lang="fr-BE" sz="1800" dirty="0" smtClean="0"/>
              <a:t>)</a:t>
            </a:r>
          </a:p>
          <a:p>
            <a:pPr lvl="1"/>
            <a:endParaRPr lang="fr-BE" sz="1800" dirty="0"/>
          </a:p>
          <a:p>
            <a:r>
              <a:rPr lang="fr-BE" sz="2000" dirty="0" smtClean="0"/>
              <a:t>ORCA025L75</a:t>
            </a:r>
          </a:p>
          <a:p>
            <a:pPr lvl="1"/>
            <a:r>
              <a:rPr lang="fr-BE" sz="1800" dirty="0" err="1" smtClean="0"/>
              <a:t>Many</a:t>
            </a:r>
            <a:r>
              <a:rPr lang="fr-BE" sz="1800" dirty="0" smtClean="0"/>
              <a:t> compatibility issues </a:t>
            </a:r>
            <a:r>
              <a:rPr lang="fr-BE" sz="1800" dirty="0" err="1" smtClean="0"/>
              <a:t>were</a:t>
            </a:r>
            <a:r>
              <a:rPr lang="fr-BE" sz="1800" dirty="0" smtClean="0"/>
              <a:t> </a:t>
            </a:r>
            <a:r>
              <a:rPr lang="fr-BE" sz="1800" dirty="0" err="1" smtClean="0"/>
              <a:t>fixed</a:t>
            </a:r>
            <a:r>
              <a:rPr lang="fr-BE" sz="1800" dirty="0" smtClean="0"/>
              <a:t> (</a:t>
            </a:r>
            <a:r>
              <a:rPr lang="fr-BE" sz="1800" dirty="0" err="1" smtClean="0"/>
              <a:t>see</a:t>
            </a:r>
            <a:r>
              <a:rPr lang="fr-BE" sz="1800" dirty="0" smtClean="0"/>
              <a:t> portal): </a:t>
            </a:r>
            <a:r>
              <a:rPr lang="fr-BE" sz="1800" dirty="0" err="1" smtClean="0"/>
              <a:t>bathymetry</a:t>
            </a:r>
            <a:r>
              <a:rPr lang="fr-BE" sz="1800" dirty="0" smtClean="0"/>
              <a:t>, </a:t>
            </a:r>
            <a:r>
              <a:rPr lang="fr-BE" sz="1800" dirty="0" err="1" smtClean="0"/>
              <a:t>closed</a:t>
            </a:r>
            <a:r>
              <a:rPr lang="fr-BE" sz="1800" dirty="0" smtClean="0"/>
              <a:t> </a:t>
            </a:r>
            <a:r>
              <a:rPr lang="fr-BE" sz="1800" dirty="0" err="1" smtClean="0"/>
              <a:t>seas</a:t>
            </a:r>
            <a:r>
              <a:rPr lang="fr-BE" sz="1800" dirty="0" smtClean="0"/>
              <a:t>, …</a:t>
            </a:r>
          </a:p>
          <a:p>
            <a:pPr lvl="1"/>
            <a:r>
              <a:rPr lang="fr-BE" sz="1800" dirty="0" err="1" smtClean="0"/>
              <a:t>Does</a:t>
            </a:r>
            <a:r>
              <a:rPr lang="fr-BE" sz="1800" dirty="0" smtClean="0"/>
              <a:t> not </a:t>
            </a:r>
            <a:r>
              <a:rPr lang="fr-BE" sz="1800" dirty="0" err="1" smtClean="0"/>
              <a:t>run</a:t>
            </a:r>
            <a:r>
              <a:rPr lang="fr-BE" sz="1800" dirty="0" smtClean="0"/>
              <a:t> </a:t>
            </a:r>
            <a:r>
              <a:rPr lang="fr-BE" sz="1800" dirty="0" err="1" smtClean="0"/>
              <a:t>beyond</a:t>
            </a:r>
            <a:r>
              <a:rPr lang="fr-BE" sz="1800" dirty="0" smtClean="0"/>
              <a:t> 20 time </a:t>
            </a:r>
            <a:r>
              <a:rPr lang="fr-BE" sz="1800" dirty="0" err="1" smtClean="0"/>
              <a:t>steps</a:t>
            </a:r>
            <a:r>
              <a:rPr lang="fr-BE" sz="1800" dirty="0" smtClean="0"/>
              <a:t>, </a:t>
            </a:r>
            <a:r>
              <a:rPr lang="fr-BE" sz="1800" dirty="0" err="1" smtClean="0"/>
              <a:t>trying</a:t>
            </a:r>
            <a:r>
              <a:rPr lang="fr-BE" sz="1800" dirty="0" smtClean="0"/>
              <a:t> </a:t>
            </a:r>
            <a:r>
              <a:rPr lang="fr-BE" sz="1800" dirty="0" err="1" smtClean="0"/>
              <a:t>with</a:t>
            </a:r>
            <a:r>
              <a:rPr lang="fr-BE" sz="1800" dirty="0" smtClean="0"/>
              <a:t> short time </a:t>
            </a:r>
            <a:r>
              <a:rPr lang="fr-BE" sz="1800" dirty="0" err="1" smtClean="0"/>
              <a:t>step</a:t>
            </a:r>
            <a:r>
              <a:rPr lang="fr-BE" sz="1800" dirty="0" smtClean="0"/>
              <a:t>.</a:t>
            </a:r>
          </a:p>
          <a:p>
            <a:endParaRPr lang="fr-BE" sz="2000" dirty="0"/>
          </a:p>
          <a:p>
            <a:r>
              <a:rPr lang="fr-BE" sz="2000" dirty="0" smtClean="0"/>
              <a:t>PRIMAVERA &amp; </a:t>
            </a:r>
            <a:r>
              <a:rPr lang="fr-BE" sz="2000" dirty="0" err="1" smtClean="0"/>
              <a:t>HighResMIP</a:t>
            </a:r>
            <a:r>
              <a:rPr lang="fr-BE" sz="2000" dirty="0" smtClean="0"/>
              <a:t> </a:t>
            </a:r>
            <a:r>
              <a:rPr lang="fr-BE" sz="2000" dirty="0" err="1" smtClean="0"/>
              <a:t>formatting</a:t>
            </a:r>
            <a:r>
              <a:rPr lang="fr-BE" sz="2000" dirty="0" smtClean="0"/>
              <a:t>: </a:t>
            </a:r>
            <a:r>
              <a:rPr lang="fr-BE" sz="2000" dirty="0" err="1" smtClean="0"/>
              <a:t>ongoing</a:t>
            </a:r>
            <a:r>
              <a:rPr lang="fr-BE" sz="2000" dirty="0" smtClean="0"/>
              <a:t> (E. </a:t>
            </a:r>
            <a:r>
              <a:rPr lang="fr-BE" sz="2000" dirty="0" err="1" smtClean="0"/>
              <a:t>Tourigny</a:t>
            </a:r>
            <a:r>
              <a:rPr lang="fr-BE" sz="2000" dirty="0" smtClean="0"/>
              <a:t>)</a:t>
            </a:r>
          </a:p>
          <a:p>
            <a:endParaRPr lang="fr-BE" sz="2000" dirty="0"/>
          </a:p>
          <a:p>
            <a:r>
              <a:rPr lang="fr-BE" sz="2000" dirty="0" err="1" smtClean="0"/>
              <a:t>Reproducibility</a:t>
            </a:r>
            <a:r>
              <a:rPr lang="fr-BE" sz="2000" dirty="0" smtClean="0"/>
              <a:t> tests are </a:t>
            </a:r>
            <a:r>
              <a:rPr lang="fr-BE" sz="2000" dirty="0" err="1" smtClean="0"/>
              <a:t>underway</a:t>
            </a:r>
            <a:r>
              <a:rPr lang="fr-BE" sz="2000" dirty="0" smtClean="0"/>
              <a:t> (Massonnet, </a:t>
            </a:r>
            <a:r>
              <a:rPr lang="fr-BE" sz="2000" dirty="0" err="1" smtClean="0"/>
              <a:t>Ménégoz</a:t>
            </a:r>
            <a:r>
              <a:rPr lang="fr-BE" sz="2000" dirty="0" smtClean="0"/>
              <a:t>, Acosta)</a:t>
            </a:r>
          </a:p>
          <a:p>
            <a:endParaRPr lang="fr-BE" sz="2000" dirty="0"/>
          </a:p>
          <a:p>
            <a:r>
              <a:rPr lang="fr-BE" sz="2000" dirty="0" smtClean="0"/>
              <a:t>More to </a:t>
            </a:r>
            <a:r>
              <a:rPr lang="fr-BE" sz="2000" dirty="0" err="1" smtClean="0"/>
              <a:t>follow</a:t>
            </a:r>
            <a:r>
              <a:rPr lang="fr-BE" sz="2000" dirty="0" smtClean="0"/>
              <a:t> at the EC-</a:t>
            </a:r>
            <a:r>
              <a:rPr lang="fr-BE" sz="2000" dirty="0" err="1" smtClean="0"/>
              <a:t>Earth</a:t>
            </a:r>
            <a:r>
              <a:rPr lang="fr-BE" sz="2000" dirty="0" smtClean="0"/>
              <a:t> meeting</a:t>
            </a:r>
            <a:endParaRPr lang="en-US" sz="2000" dirty="0"/>
          </a:p>
        </p:txBody>
      </p:sp>
      <p:pic>
        <p:nvPicPr>
          <p:cNvPr id="6146" name="Picture 2" descr="https://cdn.knmi.nl/system/data_center_article_blocks/image1s/000/000/176/large/tsr_106_fig1VOORKANT.jpg?143317194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886226"/>
            <a:ext cx="1944216" cy="871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598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How </a:t>
            </a:r>
            <a:r>
              <a:rPr lang="fr-BE" dirty="0" err="1" smtClean="0"/>
              <a:t>does</a:t>
            </a:r>
            <a:r>
              <a:rPr lang="fr-BE" dirty="0" smtClean="0"/>
              <a:t> an </a:t>
            </a:r>
            <a:r>
              <a:rPr lang="fr-BE" dirty="0" err="1" smtClean="0"/>
              <a:t>EnKF</a:t>
            </a:r>
            <a:r>
              <a:rPr lang="fr-BE" dirty="0" smtClean="0"/>
              <a:t> </a:t>
            </a:r>
            <a:r>
              <a:rPr lang="fr-BE" dirty="0" err="1" smtClean="0"/>
              <a:t>work</a:t>
            </a:r>
            <a:r>
              <a:rPr lang="fr-BE" dirty="0" smtClean="0"/>
              <a:t>?</a:t>
            </a:r>
            <a:endParaRPr lang="en-US" dirty="0"/>
          </a:p>
        </p:txBody>
      </p:sp>
      <p:cxnSp>
        <p:nvCxnSpPr>
          <p:cNvPr id="12" name="Elbow Connector 11"/>
          <p:cNvCxnSpPr/>
          <p:nvPr/>
        </p:nvCxnSpPr>
        <p:spPr>
          <a:xfrm>
            <a:off x="4391980" y="3942010"/>
            <a:ext cx="1260140" cy="127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endCxn id="16" idx="0"/>
          </p:cNvCxnSpPr>
          <p:nvPr/>
        </p:nvCxnSpPr>
        <p:spPr>
          <a:xfrm>
            <a:off x="694358" y="2433000"/>
            <a:ext cx="4545149" cy="1095057"/>
          </a:xfrm>
          <a:prstGeom prst="bentConnector2">
            <a:avLst/>
          </a:prstGeom>
          <a:ln w="635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4644008" y="3528057"/>
            <a:ext cx="1190998" cy="5355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EnKF</a:t>
            </a:r>
            <a:endParaRPr lang="fr-BE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ctr"/>
            <a:r>
              <a:rPr lang="fr-BE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(NERSC)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8" name="Elbow Connector 17"/>
          <p:cNvCxnSpPr>
            <a:stCxn id="16" idx="3"/>
            <a:endCxn id="21" idx="2"/>
          </p:cNvCxnSpPr>
          <p:nvPr/>
        </p:nvCxnSpPr>
        <p:spPr>
          <a:xfrm flipV="1">
            <a:off x="5835006" y="1953946"/>
            <a:ext cx="1811607" cy="1841909"/>
          </a:xfrm>
          <a:prstGeom prst="bentConnector2">
            <a:avLst/>
          </a:prstGeom>
          <a:ln w="63500">
            <a:solidFill>
              <a:schemeClr val="bg1">
                <a:lumMod val="50000"/>
              </a:schemeClr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6687555" y="1169779"/>
            <a:ext cx="1918115" cy="7841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Observations</a:t>
            </a:r>
          </a:p>
          <a:p>
            <a:pPr algn="ctr"/>
            <a:r>
              <a:rPr lang="fr-BE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ESA-CCI or OSI-SAF SIC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24" name="Elbow Connector 23"/>
          <p:cNvCxnSpPr>
            <a:stCxn id="16" idx="2"/>
            <a:endCxn id="27" idx="3"/>
          </p:cNvCxnSpPr>
          <p:nvPr/>
        </p:nvCxnSpPr>
        <p:spPr>
          <a:xfrm rot="5400000">
            <a:off x="4387816" y="3818394"/>
            <a:ext cx="606433" cy="1096950"/>
          </a:xfrm>
          <a:prstGeom prst="bentConnector2">
            <a:avLst/>
          </a:prstGeom>
          <a:ln w="635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3059832" y="4448765"/>
            <a:ext cx="1082725" cy="4426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SanityCheck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30" name="Elbow Connector 29"/>
          <p:cNvCxnSpPr>
            <a:stCxn id="27" idx="1"/>
          </p:cNvCxnSpPr>
          <p:nvPr/>
        </p:nvCxnSpPr>
        <p:spPr>
          <a:xfrm rot="10800000" flipV="1">
            <a:off x="544208" y="4670086"/>
            <a:ext cx="2515624" cy="959466"/>
          </a:xfrm>
          <a:prstGeom prst="bentConnector3">
            <a:avLst>
              <a:gd name="adj1" fmla="val 50000"/>
            </a:avLst>
          </a:prstGeom>
          <a:ln w="635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180815" y="2141810"/>
            <a:ext cx="1222834" cy="4392488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1979712" y="2141810"/>
            <a:ext cx="6595708" cy="4392488"/>
          </a:xfrm>
          <a:prstGeom prst="rect">
            <a:avLst/>
          </a:prstGeom>
          <a:noFill/>
          <a:ln>
            <a:solidFill>
              <a:srgbClr val="EA64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7021415" y="6534298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solidFill>
                  <a:srgbClr val="EA6400"/>
                </a:solidFill>
              </a:rPr>
              <a:t>Statistics</a:t>
            </a:r>
            <a:r>
              <a:rPr lang="fr-BE" dirty="0" smtClean="0">
                <a:solidFill>
                  <a:srgbClr val="EA6400"/>
                </a:solidFill>
              </a:rPr>
              <a:t> </a:t>
            </a:r>
            <a:r>
              <a:rPr lang="fr-BE" dirty="0" err="1" smtClean="0">
                <a:solidFill>
                  <a:srgbClr val="EA6400"/>
                </a:solidFill>
              </a:rPr>
              <a:t>rules</a:t>
            </a:r>
            <a:endParaRPr lang="en-US" dirty="0" err="1" smtClean="0">
              <a:solidFill>
                <a:srgbClr val="EA6400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4427984" y="1169779"/>
            <a:ext cx="2109927" cy="7841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Offline interpolation to model </a:t>
            </a:r>
            <a:r>
              <a:rPr lang="fr-BE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grid</a:t>
            </a:r>
            <a:r>
              <a:rPr lang="fr-B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SIC + </a:t>
            </a:r>
            <a:r>
              <a:rPr lang="fr-BE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uncertainty</a:t>
            </a:r>
            <a:r>
              <a:rPr lang="fr-B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fr-BE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bash</a:t>
            </a:r>
            <a:r>
              <a:rPr lang="fr-B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46" name="Elbow Connector 45"/>
          <p:cNvCxnSpPr>
            <a:stCxn id="21" idx="1"/>
            <a:endCxn id="45" idx="3"/>
          </p:cNvCxnSpPr>
          <p:nvPr/>
        </p:nvCxnSpPr>
        <p:spPr>
          <a:xfrm rot="10800000">
            <a:off x="6537911" y="1561863"/>
            <a:ext cx="149644" cy="12700"/>
          </a:xfrm>
          <a:prstGeom prst="bentConnector3">
            <a:avLst>
              <a:gd name="adj1" fmla="val 50000"/>
            </a:avLst>
          </a:prstGeom>
          <a:ln w="63500">
            <a:solidFill>
              <a:schemeClr val="bg1">
                <a:lumMod val="50000"/>
              </a:schemeClr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652120" y="4063653"/>
            <a:ext cx="2347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BE" sz="1200" dirty="0" smtClean="0"/>
              <a:t>List of variables to update</a:t>
            </a:r>
          </a:p>
          <a:p>
            <a:pPr marL="285750" indent="-285750">
              <a:buFontTx/>
              <a:buChar char="-"/>
            </a:pPr>
            <a:r>
              <a:rPr lang="fr-BE" sz="1200" dirty="0" smtClean="0"/>
              <a:t>Inflation</a:t>
            </a:r>
          </a:p>
          <a:p>
            <a:pPr marL="285750" indent="-285750">
              <a:buFontTx/>
              <a:buChar char="-"/>
            </a:pPr>
            <a:r>
              <a:rPr lang="fr-BE" sz="1200" dirty="0" smtClean="0"/>
              <a:t>Radius of </a:t>
            </a:r>
            <a:r>
              <a:rPr lang="fr-BE" sz="1200" dirty="0" err="1" smtClean="0"/>
              <a:t>localization</a:t>
            </a:r>
            <a:endParaRPr lang="en-US" sz="1200" dirty="0" err="1" smtClean="0"/>
          </a:p>
        </p:txBody>
      </p:sp>
      <p:sp>
        <p:nvSpPr>
          <p:cNvPr id="50" name="TextBox 49"/>
          <p:cNvSpPr txBox="1"/>
          <p:nvPr/>
        </p:nvSpPr>
        <p:spPr>
          <a:xfrm>
            <a:off x="2555776" y="5149819"/>
            <a:ext cx="23472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BE" sz="1200" dirty="0" err="1" smtClean="0"/>
              <a:t>Checks</a:t>
            </a:r>
            <a:r>
              <a:rPr lang="fr-BE" sz="1200" dirty="0" smtClean="0"/>
              <a:t> variables are </a:t>
            </a:r>
            <a:r>
              <a:rPr lang="fr-BE" sz="1200" dirty="0" err="1" smtClean="0"/>
              <a:t>within</a:t>
            </a:r>
            <a:r>
              <a:rPr lang="fr-BE" sz="1200" dirty="0" smtClean="0"/>
              <a:t> </a:t>
            </a:r>
            <a:r>
              <a:rPr lang="fr-BE" sz="1200" dirty="0" err="1" smtClean="0"/>
              <a:t>physical</a:t>
            </a:r>
            <a:r>
              <a:rPr lang="fr-BE" sz="1200" dirty="0" smtClean="0"/>
              <a:t> </a:t>
            </a:r>
            <a:r>
              <a:rPr lang="fr-BE" sz="1200" dirty="0" err="1" smtClean="0"/>
              <a:t>bounds</a:t>
            </a:r>
            <a:endParaRPr lang="fr-BE" sz="1200" dirty="0"/>
          </a:p>
          <a:p>
            <a:pPr marL="285750" indent="-285750">
              <a:buFontTx/>
              <a:buChar char="-"/>
            </a:pPr>
            <a:r>
              <a:rPr lang="fr-BE" sz="1200" dirty="0" err="1" smtClean="0"/>
              <a:t>Checks</a:t>
            </a:r>
            <a:r>
              <a:rPr lang="fr-BE" sz="1200" dirty="0" smtClean="0"/>
              <a:t> </a:t>
            </a:r>
            <a:r>
              <a:rPr lang="fr-BE" sz="1200" dirty="0" err="1" smtClean="0"/>
              <a:t>physical</a:t>
            </a:r>
            <a:r>
              <a:rPr lang="fr-BE" sz="1200" dirty="0" smtClean="0"/>
              <a:t> </a:t>
            </a:r>
            <a:r>
              <a:rPr lang="fr-BE" sz="1200" dirty="0" err="1" smtClean="0"/>
              <a:t>consistency</a:t>
            </a:r>
            <a:r>
              <a:rPr lang="fr-BE" sz="1200" dirty="0" smtClean="0"/>
              <a:t> </a:t>
            </a:r>
            <a:r>
              <a:rPr lang="fr-BE" sz="1200" dirty="0" err="1" smtClean="0"/>
              <a:t>between</a:t>
            </a:r>
            <a:r>
              <a:rPr lang="fr-BE" sz="1200" dirty="0" smtClean="0"/>
              <a:t> variables</a:t>
            </a:r>
            <a:endParaRPr lang="en-US" sz="1200" dirty="0" err="1" smtClean="0"/>
          </a:p>
        </p:txBody>
      </p:sp>
    </p:spTree>
    <p:extLst>
      <p:ext uri="{BB962C8B-B14F-4D97-AF65-F5344CB8AC3E}">
        <p14:creationId xmlns:p14="http://schemas.microsoft.com/office/powerpoint/2010/main" val="269038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6" y="148722"/>
            <a:ext cx="6191348" cy="696944"/>
          </a:xfrm>
        </p:spPr>
        <p:txBody>
          <a:bodyPr/>
          <a:lstStyle/>
          <a:p>
            <a:r>
              <a:rPr lang="fr-BE" dirty="0"/>
              <a:t>How </a:t>
            </a:r>
            <a:r>
              <a:rPr lang="fr-BE" dirty="0" err="1"/>
              <a:t>does</a:t>
            </a:r>
            <a:r>
              <a:rPr lang="fr-BE" dirty="0"/>
              <a:t> an </a:t>
            </a:r>
            <a:r>
              <a:rPr lang="fr-BE" dirty="0" err="1"/>
              <a:t>EnKF</a:t>
            </a:r>
            <a:r>
              <a:rPr lang="fr-BE" dirty="0"/>
              <a:t> </a:t>
            </a:r>
            <a:r>
              <a:rPr lang="fr-BE" dirty="0" err="1"/>
              <a:t>work</a:t>
            </a:r>
            <a:r>
              <a:rPr lang="fr-BE" dirty="0"/>
              <a:t>?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2656" y="1925786"/>
            <a:ext cx="11233248" cy="401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51920" y="1133698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/>
              <a:t>Implementation</a:t>
            </a:r>
            <a:r>
              <a:rPr lang="fr-BE" dirty="0" smtClean="0"/>
              <a:t> in a workflow manager: </a:t>
            </a:r>
            <a:r>
              <a:rPr lang="fr-BE" dirty="0" err="1" smtClean="0"/>
              <a:t>Autosubmit</a:t>
            </a:r>
            <a:endParaRPr lang="en-US" dirty="0" err="1" smtClean="0"/>
          </a:p>
        </p:txBody>
      </p:sp>
    </p:spTree>
    <p:extLst>
      <p:ext uri="{BB962C8B-B14F-4D97-AF65-F5344CB8AC3E}">
        <p14:creationId xmlns:p14="http://schemas.microsoft.com/office/powerpoint/2010/main" val="423693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6" y="148722"/>
            <a:ext cx="4625174" cy="696944"/>
          </a:xfrm>
        </p:spPr>
        <p:txBody>
          <a:bodyPr/>
          <a:lstStyle/>
          <a:p>
            <a:r>
              <a:rPr lang="fr-BE" dirty="0" smtClean="0"/>
              <a:t>How </a:t>
            </a:r>
            <a:r>
              <a:rPr lang="fr-BE" dirty="0" err="1" smtClean="0"/>
              <a:t>does</a:t>
            </a:r>
            <a:r>
              <a:rPr lang="fr-BE" dirty="0" smtClean="0"/>
              <a:t> an </a:t>
            </a:r>
            <a:r>
              <a:rPr lang="fr-BE" dirty="0" err="1" smtClean="0"/>
              <a:t>EnKF</a:t>
            </a:r>
            <a:r>
              <a:rPr lang="fr-BE" dirty="0" smtClean="0"/>
              <a:t> </a:t>
            </a:r>
            <a:r>
              <a:rPr lang="fr-BE" dirty="0" err="1" smtClean="0"/>
              <a:t>work</a:t>
            </a:r>
            <a:r>
              <a:rPr lang="fr-BE" dirty="0" smtClean="0"/>
              <a:t>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1133698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/>
              <a:t>2. Is </a:t>
            </a:r>
            <a:r>
              <a:rPr lang="fr-BE" b="1" dirty="0" err="1" smtClean="0"/>
              <a:t>it</a:t>
            </a:r>
            <a:r>
              <a:rPr lang="fr-BE" b="1" dirty="0" smtClean="0"/>
              <a:t> </a:t>
            </a:r>
            <a:r>
              <a:rPr lang="fr-BE" b="1" dirty="0" err="1" smtClean="0"/>
              <a:t>dependent</a:t>
            </a:r>
            <a:r>
              <a:rPr lang="fr-BE" b="1" dirty="0" smtClean="0"/>
              <a:t> on the version of EC-</a:t>
            </a:r>
            <a:r>
              <a:rPr lang="fr-BE" b="1" dirty="0" err="1" smtClean="0"/>
              <a:t>Earth</a:t>
            </a:r>
            <a:r>
              <a:rPr lang="fr-BE" b="1" dirty="0" smtClean="0"/>
              <a:t> </a:t>
            </a:r>
            <a:r>
              <a:rPr lang="fr-BE" b="1" dirty="0" err="1" smtClean="0"/>
              <a:t>used</a:t>
            </a:r>
            <a:r>
              <a:rPr lang="fr-BE" b="1" dirty="0" smtClean="0"/>
              <a:t>?</a:t>
            </a:r>
            <a:endParaRPr lang="en-US" b="1" dirty="0" err="1" smtClean="0"/>
          </a:p>
        </p:txBody>
      </p:sp>
      <p:sp>
        <p:nvSpPr>
          <p:cNvPr id="3" name="TextBox 2"/>
          <p:cNvSpPr txBox="1"/>
          <p:nvPr/>
        </p:nvSpPr>
        <p:spPr>
          <a:xfrm>
            <a:off x="611560" y="1997794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NO, </a:t>
            </a:r>
            <a:r>
              <a:rPr lang="fr-BE" dirty="0" err="1" smtClean="0"/>
              <a:t>unless</a:t>
            </a:r>
            <a:r>
              <a:rPr lang="fr-BE" dirty="0" smtClean="0"/>
              <a:t> state variables are </a:t>
            </a:r>
            <a:r>
              <a:rPr lang="fr-BE" dirty="0" err="1" smtClean="0"/>
              <a:t>added</a:t>
            </a:r>
            <a:r>
              <a:rPr lang="fr-BE" dirty="0" smtClean="0"/>
              <a:t>, </a:t>
            </a:r>
            <a:r>
              <a:rPr lang="fr-BE" dirty="0" err="1" smtClean="0"/>
              <a:t>deleted</a:t>
            </a:r>
            <a:r>
              <a:rPr lang="fr-BE" dirty="0" smtClean="0"/>
              <a:t> or </a:t>
            </a:r>
            <a:r>
              <a:rPr lang="fr-BE" dirty="0" err="1" smtClean="0"/>
              <a:t>renamed</a:t>
            </a:r>
            <a:r>
              <a:rPr lang="fr-BE" dirty="0" smtClean="0"/>
              <a:t> in EC-</a:t>
            </a:r>
            <a:r>
              <a:rPr lang="fr-BE" dirty="0" err="1" smtClean="0"/>
              <a:t>Earth</a:t>
            </a:r>
            <a:endParaRPr lang="en-US" dirty="0" err="1" smtClean="0"/>
          </a:p>
        </p:txBody>
      </p:sp>
      <p:sp>
        <p:nvSpPr>
          <p:cNvPr id="29" name="TextBox 28"/>
          <p:cNvSpPr txBox="1"/>
          <p:nvPr/>
        </p:nvSpPr>
        <p:spPr>
          <a:xfrm>
            <a:off x="467544" y="3149922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/>
              <a:t>3</a:t>
            </a:r>
            <a:r>
              <a:rPr lang="fr-BE" b="1" dirty="0" smtClean="0"/>
              <a:t>. </a:t>
            </a:r>
            <a:r>
              <a:rPr lang="fr-BE" b="1" dirty="0" err="1" smtClean="0"/>
              <a:t>What</a:t>
            </a:r>
            <a:r>
              <a:rPr lang="fr-BE" b="1" dirty="0" smtClean="0"/>
              <a:t> </a:t>
            </a:r>
            <a:r>
              <a:rPr lang="fr-BE" b="1" dirty="0" err="1" smtClean="0"/>
              <a:t>happens</a:t>
            </a:r>
            <a:r>
              <a:rPr lang="fr-BE" b="1" dirty="0" smtClean="0"/>
              <a:t> to the </a:t>
            </a:r>
            <a:r>
              <a:rPr lang="fr-BE" b="1" dirty="0" err="1" smtClean="0"/>
              <a:t>ocean</a:t>
            </a:r>
            <a:r>
              <a:rPr lang="fr-BE" b="1" dirty="0" smtClean="0"/>
              <a:t> </a:t>
            </a:r>
            <a:r>
              <a:rPr lang="fr-BE" b="1" dirty="0" err="1" smtClean="0"/>
              <a:t>when</a:t>
            </a:r>
            <a:r>
              <a:rPr lang="fr-BE" b="1" dirty="0" smtClean="0"/>
              <a:t> </a:t>
            </a:r>
            <a:r>
              <a:rPr lang="fr-BE" b="1" dirty="0" err="1" smtClean="0"/>
              <a:t>sea</a:t>
            </a:r>
            <a:r>
              <a:rPr lang="fr-BE" b="1" dirty="0" smtClean="0"/>
              <a:t> </a:t>
            </a:r>
            <a:r>
              <a:rPr lang="fr-BE" b="1" dirty="0" err="1" smtClean="0"/>
              <a:t>ice</a:t>
            </a:r>
            <a:r>
              <a:rPr lang="fr-BE" b="1" dirty="0" smtClean="0"/>
              <a:t> </a:t>
            </a:r>
            <a:r>
              <a:rPr lang="fr-BE" b="1" dirty="0" err="1" smtClean="0"/>
              <a:t>is</a:t>
            </a:r>
            <a:r>
              <a:rPr lang="fr-BE" b="1" dirty="0" smtClean="0"/>
              <a:t> </a:t>
            </a:r>
            <a:r>
              <a:rPr lang="fr-BE" b="1" dirty="0" err="1" smtClean="0"/>
              <a:t>assimilated</a:t>
            </a:r>
            <a:endParaRPr lang="en-US" b="1" dirty="0" err="1" smtClean="0"/>
          </a:p>
        </p:txBody>
      </p:sp>
      <p:sp>
        <p:nvSpPr>
          <p:cNvPr id="31" name="TextBox 30"/>
          <p:cNvSpPr txBox="1"/>
          <p:nvPr/>
        </p:nvSpPr>
        <p:spPr>
          <a:xfrm>
            <a:off x="611560" y="4014018"/>
            <a:ext cx="49685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To </a:t>
            </a:r>
            <a:r>
              <a:rPr lang="fr-BE" dirty="0" err="1" smtClean="0"/>
              <a:t>cut</a:t>
            </a:r>
            <a:r>
              <a:rPr lang="fr-BE" dirty="0" smtClean="0"/>
              <a:t> a long story short, all </a:t>
            </a:r>
            <a:r>
              <a:rPr lang="fr-BE" dirty="0" err="1" smtClean="0"/>
              <a:t>oceanic</a:t>
            </a:r>
            <a:r>
              <a:rPr lang="fr-BE" dirty="0" smtClean="0"/>
              <a:t> variables and </a:t>
            </a:r>
            <a:r>
              <a:rPr lang="fr-BE" dirty="0" err="1" smtClean="0"/>
              <a:t>sea</a:t>
            </a:r>
            <a:r>
              <a:rPr lang="fr-BE" dirty="0" smtClean="0"/>
              <a:t> </a:t>
            </a:r>
            <a:r>
              <a:rPr lang="fr-BE" dirty="0" err="1" smtClean="0"/>
              <a:t>ice</a:t>
            </a:r>
            <a:r>
              <a:rPr lang="fr-BE" dirty="0" smtClean="0"/>
              <a:t> variables are </a:t>
            </a:r>
            <a:r>
              <a:rPr lang="fr-BE" dirty="0" err="1" smtClean="0"/>
              <a:t>updated</a:t>
            </a:r>
            <a:r>
              <a:rPr lang="fr-BE" dirty="0" smtClean="0"/>
              <a:t> </a:t>
            </a:r>
            <a:r>
              <a:rPr lang="fr-BE" dirty="0" err="1" smtClean="0"/>
              <a:t>even</a:t>
            </a:r>
            <a:r>
              <a:rPr lang="fr-BE" dirty="0" smtClean="0"/>
              <a:t> </a:t>
            </a:r>
            <a:r>
              <a:rPr lang="fr-BE" dirty="0" err="1" smtClean="0"/>
              <a:t>though</a:t>
            </a:r>
            <a:r>
              <a:rPr lang="fr-BE" dirty="0" smtClean="0"/>
              <a:t> </a:t>
            </a:r>
            <a:r>
              <a:rPr lang="fr-BE" dirty="0" err="1" smtClean="0"/>
              <a:t>only</a:t>
            </a:r>
            <a:r>
              <a:rPr lang="fr-BE" dirty="0" smtClean="0"/>
              <a:t> SIC </a:t>
            </a:r>
            <a:r>
              <a:rPr lang="fr-BE" dirty="0" err="1" smtClean="0"/>
              <a:t>is</a:t>
            </a:r>
            <a:r>
              <a:rPr lang="fr-BE" dirty="0" smtClean="0"/>
              <a:t> </a:t>
            </a:r>
            <a:r>
              <a:rPr lang="fr-BE" dirty="0" err="1" smtClean="0"/>
              <a:t>assimilated</a:t>
            </a:r>
            <a:r>
              <a:rPr lang="fr-BE" dirty="0" smtClean="0"/>
              <a:t>.</a:t>
            </a:r>
          </a:p>
          <a:p>
            <a:endParaRPr lang="fr-BE" dirty="0"/>
          </a:p>
          <a:p>
            <a:r>
              <a:rPr lang="fr-BE" dirty="0" smtClean="0"/>
              <a:t>The update of </a:t>
            </a:r>
            <a:r>
              <a:rPr lang="fr-BE" dirty="0" err="1" smtClean="0"/>
              <a:t>each</a:t>
            </a:r>
            <a:r>
              <a:rPr lang="fr-BE" dirty="0" smtClean="0"/>
              <a:t> variable (T, S, U, V, …) </a:t>
            </a:r>
            <a:r>
              <a:rPr lang="fr-BE" dirty="0" err="1" smtClean="0"/>
              <a:t>is</a:t>
            </a:r>
            <a:r>
              <a:rPr lang="fr-BE" dirty="0" smtClean="0"/>
              <a:t> </a:t>
            </a:r>
            <a:r>
              <a:rPr lang="fr-BE" dirty="0" err="1" smtClean="0"/>
              <a:t>based</a:t>
            </a:r>
            <a:r>
              <a:rPr lang="fr-BE" dirty="0" smtClean="0"/>
              <a:t> on the </a:t>
            </a:r>
            <a:r>
              <a:rPr lang="fr-BE" dirty="0" err="1" smtClean="0"/>
              <a:t>relationship</a:t>
            </a:r>
            <a:r>
              <a:rPr lang="fr-BE" dirty="0" smtClean="0"/>
              <a:t> </a:t>
            </a:r>
            <a:r>
              <a:rPr lang="fr-BE" dirty="0" err="1" smtClean="0"/>
              <a:t>it</a:t>
            </a:r>
            <a:r>
              <a:rPr lang="fr-BE" dirty="0" smtClean="0"/>
              <a:t> has </a:t>
            </a:r>
            <a:r>
              <a:rPr lang="fr-BE" dirty="0" err="1" smtClean="0"/>
              <a:t>with</a:t>
            </a:r>
            <a:r>
              <a:rPr lang="fr-BE" dirty="0" smtClean="0"/>
              <a:t> SIC, </a:t>
            </a:r>
            <a:r>
              <a:rPr lang="fr-BE" dirty="0" err="1" smtClean="0"/>
              <a:t>learned</a:t>
            </a:r>
            <a:r>
              <a:rPr lang="fr-BE" dirty="0" smtClean="0"/>
              <a:t> </a:t>
            </a:r>
            <a:r>
              <a:rPr lang="fr-BE" dirty="0" err="1" smtClean="0"/>
              <a:t>from</a:t>
            </a:r>
            <a:r>
              <a:rPr lang="fr-BE" dirty="0" smtClean="0"/>
              <a:t> the ensemble.</a:t>
            </a:r>
          </a:p>
          <a:p>
            <a:endParaRPr lang="fr-BE" dirty="0"/>
          </a:p>
          <a:p>
            <a:r>
              <a:rPr lang="fr-BE" dirty="0" smtClean="0"/>
              <a:t>This </a:t>
            </a:r>
            <a:r>
              <a:rPr lang="fr-BE" dirty="0" err="1" smtClean="0"/>
              <a:t>guarantees</a:t>
            </a:r>
            <a:r>
              <a:rPr lang="fr-BE" dirty="0" smtClean="0"/>
              <a:t> a state </a:t>
            </a:r>
            <a:r>
              <a:rPr lang="fr-BE" dirty="0" err="1" smtClean="0"/>
              <a:t>that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consistent up to the </a:t>
            </a:r>
            <a:r>
              <a:rPr lang="fr-BE" dirty="0" err="1" smtClean="0"/>
              <a:t>linear</a:t>
            </a:r>
            <a:r>
              <a:rPr lang="fr-BE" dirty="0" smtClean="0"/>
              <a:t> approximation.</a:t>
            </a:r>
            <a:endParaRPr lang="en-US" dirty="0" err="1" smtClean="0"/>
          </a:p>
        </p:txBody>
      </p:sp>
    </p:spTree>
    <p:extLst>
      <p:ext uri="{BB962C8B-B14F-4D97-AF65-F5344CB8AC3E}">
        <p14:creationId xmlns:p14="http://schemas.microsoft.com/office/powerpoint/2010/main" val="306302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Frequently</a:t>
            </a:r>
            <a:r>
              <a:rPr lang="fr-BE" dirty="0" smtClean="0"/>
              <a:t> </a:t>
            </a:r>
            <a:r>
              <a:rPr lang="fr-BE" dirty="0" err="1" smtClean="0"/>
              <a:t>asked</a:t>
            </a:r>
            <a:r>
              <a:rPr lang="fr-BE" dirty="0" smtClean="0"/>
              <a:t> questions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an ensemble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Kalman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Filter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(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)?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scientific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purpose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of an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are possible applications of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in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climate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sciences?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are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advantages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and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downsides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wrt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other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methods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457200" indent="-457200">
              <a:buAutoNum type="arabicPeriod"/>
            </a:pPr>
            <a:r>
              <a:rPr lang="fr-BE" dirty="0" smtClean="0"/>
              <a:t>How </a:t>
            </a:r>
            <a:r>
              <a:rPr lang="fr-BE" dirty="0" err="1" smtClean="0"/>
              <a:t>does</a:t>
            </a:r>
            <a:r>
              <a:rPr lang="fr-BE" dirty="0" smtClean="0"/>
              <a:t> an </a:t>
            </a:r>
            <a:r>
              <a:rPr lang="fr-BE" dirty="0" err="1" smtClean="0"/>
              <a:t>EnKF</a:t>
            </a:r>
            <a:r>
              <a:rPr lang="fr-BE" dirty="0" smtClean="0"/>
              <a:t> </a:t>
            </a:r>
            <a:r>
              <a:rPr lang="fr-BE" dirty="0" err="1" smtClean="0"/>
              <a:t>work</a:t>
            </a:r>
            <a:r>
              <a:rPr lang="fr-BE" dirty="0" smtClean="0"/>
              <a:t>?</a:t>
            </a:r>
          </a:p>
          <a:p>
            <a:pPr marL="857250" lvl="1" indent="-457200">
              <a:buAutoNum type="arabicPeriod"/>
            </a:pPr>
            <a:r>
              <a:rPr lang="fr-BE" dirty="0" smtClean="0"/>
              <a:t>How </a:t>
            </a:r>
            <a:r>
              <a:rPr lang="fr-BE" dirty="0" err="1" smtClean="0"/>
              <a:t>does</a:t>
            </a:r>
            <a:r>
              <a:rPr lang="fr-BE" dirty="0" smtClean="0"/>
              <a:t> </a:t>
            </a:r>
            <a:r>
              <a:rPr lang="fr-BE" dirty="0" err="1" smtClean="0"/>
              <a:t>it</a:t>
            </a:r>
            <a:r>
              <a:rPr lang="fr-BE" dirty="0" smtClean="0"/>
              <a:t> affect the workflow?</a:t>
            </a:r>
          </a:p>
          <a:p>
            <a:pPr marL="857250" lvl="1" indent="-457200">
              <a:buAutoNum type="arabicPeriod"/>
            </a:pPr>
            <a:r>
              <a:rPr lang="fr-BE" dirty="0" smtClean="0"/>
              <a:t>Is </a:t>
            </a:r>
            <a:r>
              <a:rPr lang="fr-BE" dirty="0" err="1" smtClean="0"/>
              <a:t>it</a:t>
            </a:r>
            <a:r>
              <a:rPr lang="fr-BE" dirty="0" smtClean="0"/>
              <a:t> </a:t>
            </a:r>
            <a:r>
              <a:rPr lang="fr-BE" dirty="0" err="1" smtClean="0"/>
              <a:t>dependent</a:t>
            </a:r>
            <a:r>
              <a:rPr lang="fr-BE" dirty="0" smtClean="0"/>
              <a:t> on the version of EC-</a:t>
            </a:r>
            <a:r>
              <a:rPr lang="fr-BE" dirty="0" err="1" smtClean="0"/>
              <a:t>Earth</a:t>
            </a:r>
            <a:r>
              <a:rPr lang="fr-BE" dirty="0" smtClean="0"/>
              <a:t> </a:t>
            </a:r>
            <a:r>
              <a:rPr lang="fr-BE" dirty="0" err="1" smtClean="0"/>
              <a:t>used</a:t>
            </a:r>
            <a:r>
              <a:rPr lang="fr-BE" dirty="0" smtClean="0"/>
              <a:t>?</a:t>
            </a:r>
          </a:p>
          <a:p>
            <a:pPr marL="857250" lvl="1" indent="-457200">
              <a:buAutoNum type="arabicPeriod"/>
            </a:pPr>
            <a:r>
              <a:rPr lang="en-US" dirty="0"/>
              <a:t>What happens with the ocean when sea ice is assimilated</a:t>
            </a:r>
            <a:r>
              <a:rPr lang="en-US" dirty="0" smtClean="0"/>
              <a:t>?</a:t>
            </a:r>
            <a:endParaRPr lang="fr-BE" dirty="0" smtClean="0"/>
          </a:p>
          <a:p>
            <a:pPr marL="457200" indent="-457200">
              <a:buAutoNum type="arabicPeriod"/>
            </a:pP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How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much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extra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resources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does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require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typical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length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of an assimilation cycle?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space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required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to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save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experiment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FontTx/>
              <a:buAutoNum type="arabicPeriod"/>
            </a:pP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Can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we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run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with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less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than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25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members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  <a:endParaRPr lang="fr-BE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status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of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in EC-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Earth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457200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are the plans of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in EC-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Earth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3375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Frequently</a:t>
            </a:r>
            <a:r>
              <a:rPr lang="fr-BE" dirty="0" smtClean="0"/>
              <a:t> </a:t>
            </a:r>
            <a:r>
              <a:rPr lang="fr-BE" dirty="0" err="1" smtClean="0"/>
              <a:t>asked</a:t>
            </a:r>
            <a:r>
              <a:rPr lang="fr-BE" dirty="0" smtClean="0"/>
              <a:t> questions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an ensemble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Kalman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Filter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(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)?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scientific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purpose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of an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are possible applications of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in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climate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sciences?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are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advantages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and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downsides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wrt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other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methods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457200" indent="-457200">
              <a:buAutoNum type="arabicPeriod"/>
            </a:pP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How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does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an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work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AutoNum type="arabicPeriod"/>
            </a:pP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How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does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affect the workflow?</a:t>
            </a:r>
          </a:p>
          <a:p>
            <a:pPr marL="857250" lvl="1" indent="-457200">
              <a:buAutoNum type="arabicPeriod"/>
            </a:pP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dependent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on the version of EC-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Earth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used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AutoNum type="arabicPeriod"/>
            </a:pP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 happens with the ocean when sea ice is assimilated</a:t>
            </a: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  <a:endParaRPr lang="fr-BE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fr-BE" dirty="0" smtClean="0">
                <a:solidFill>
                  <a:schemeClr val="bg1"/>
                </a:solidFill>
              </a:rPr>
              <a:t>How </a:t>
            </a:r>
            <a:r>
              <a:rPr lang="fr-BE" dirty="0" err="1" smtClean="0">
                <a:solidFill>
                  <a:schemeClr val="bg1"/>
                </a:solidFill>
              </a:rPr>
              <a:t>much</a:t>
            </a:r>
            <a:r>
              <a:rPr lang="fr-BE" dirty="0" smtClean="0">
                <a:solidFill>
                  <a:schemeClr val="bg1"/>
                </a:solidFill>
              </a:rPr>
              <a:t> extra </a:t>
            </a:r>
            <a:r>
              <a:rPr lang="fr-BE" dirty="0" err="1" smtClean="0">
                <a:solidFill>
                  <a:schemeClr val="bg1"/>
                </a:solidFill>
              </a:rPr>
              <a:t>resources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  <a:r>
              <a:rPr lang="fr-BE" dirty="0" err="1" smtClean="0">
                <a:solidFill>
                  <a:schemeClr val="bg1"/>
                </a:solidFill>
              </a:rPr>
              <a:t>does</a:t>
            </a:r>
            <a:r>
              <a:rPr lang="fr-BE" dirty="0" smtClean="0">
                <a:solidFill>
                  <a:schemeClr val="bg1"/>
                </a:solidFill>
              </a:rPr>
              <a:t> the </a:t>
            </a:r>
            <a:r>
              <a:rPr lang="fr-BE" dirty="0" err="1" smtClean="0">
                <a:solidFill>
                  <a:schemeClr val="bg1"/>
                </a:solidFill>
              </a:rPr>
              <a:t>EnKF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  <a:r>
              <a:rPr lang="fr-BE" dirty="0" err="1" smtClean="0">
                <a:solidFill>
                  <a:schemeClr val="bg1"/>
                </a:solidFill>
              </a:rPr>
              <a:t>require</a:t>
            </a:r>
            <a:r>
              <a:rPr lang="fr-BE" dirty="0" smtClean="0">
                <a:solidFill>
                  <a:schemeClr val="bg1"/>
                </a:solidFill>
              </a:rPr>
              <a:t>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bg1"/>
                </a:solidFill>
              </a:rPr>
              <a:t>What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  <a:r>
              <a:rPr lang="fr-BE" dirty="0" err="1" smtClean="0">
                <a:solidFill>
                  <a:schemeClr val="bg1"/>
                </a:solidFill>
              </a:rPr>
              <a:t>is</a:t>
            </a:r>
            <a:r>
              <a:rPr lang="fr-BE" dirty="0" smtClean="0">
                <a:solidFill>
                  <a:schemeClr val="bg1"/>
                </a:solidFill>
              </a:rPr>
              <a:t> the </a:t>
            </a:r>
            <a:r>
              <a:rPr lang="fr-BE" dirty="0" err="1" smtClean="0">
                <a:solidFill>
                  <a:schemeClr val="bg1"/>
                </a:solidFill>
              </a:rPr>
              <a:t>typical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  <a:r>
              <a:rPr lang="fr-BE" dirty="0" err="1" smtClean="0">
                <a:solidFill>
                  <a:schemeClr val="bg1"/>
                </a:solidFill>
              </a:rPr>
              <a:t>length</a:t>
            </a:r>
            <a:r>
              <a:rPr lang="fr-BE" dirty="0" smtClean="0">
                <a:solidFill>
                  <a:schemeClr val="bg1"/>
                </a:solidFill>
              </a:rPr>
              <a:t> of an assimilation cycle?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bg1"/>
                </a:solidFill>
              </a:rPr>
              <a:t>What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  <a:r>
              <a:rPr lang="fr-BE" dirty="0" err="1" smtClean="0">
                <a:solidFill>
                  <a:schemeClr val="bg1"/>
                </a:solidFill>
              </a:rPr>
              <a:t>is</a:t>
            </a:r>
            <a:r>
              <a:rPr lang="fr-BE" dirty="0" smtClean="0">
                <a:solidFill>
                  <a:schemeClr val="bg1"/>
                </a:solidFill>
              </a:rPr>
              <a:t> the </a:t>
            </a:r>
            <a:r>
              <a:rPr lang="fr-BE" dirty="0" err="1" smtClean="0">
                <a:solidFill>
                  <a:schemeClr val="bg1"/>
                </a:solidFill>
              </a:rPr>
              <a:t>space</a:t>
            </a:r>
            <a:r>
              <a:rPr lang="fr-BE" dirty="0" smtClean="0">
                <a:solidFill>
                  <a:schemeClr val="bg1"/>
                </a:solidFill>
              </a:rPr>
              <a:t> </a:t>
            </a:r>
            <a:r>
              <a:rPr lang="fr-BE" dirty="0" err="1" smtClean="0">
                <a:solidFill>
                  <a:schemeClr val="bg1"/>
                </a:solidFill>
              </a:rPr>
              <a:t>required</a:t>
            </a:r>
            <a:r>
              <a:rPr lang="fr-BE" dirty="0">
                <a:solidFill>
                  <a:schemeClr val="bg1"/>
                </a:solidFill>
              </a:rPr>
              <a:t> </a:t>
            </a:r>
            <a:r>
              <a:rPr lang="fr-BE" dirty="0" smtClean="0">
                <a:solidFill>
                  <a:schemeClr val="bg1"/>
                </a:solidFill>
              </a:rPr>
              <a:t>to </a:t>
            </a:r>
            <a:r>
              <a:rPr lang="fr-BE" dirty="0" err="1" smtClean="0">
                <a:solidFill>
                  <a:schemeClr val="bg1"/>
                </a:solidFill>
              </a:rPr>
              <a:t>save</a:t>
            </a:r>
            <a:r>
              <a:rPr lang="fr-BE" dirty="0" smtClean="0">
                <a:solidFill>
                  <a:schemeClr val="bg1"/>
                </a:solidFill>
              </a:rPr>
              <a:t> the </a:t>
            </a:r>
            <a:r>
              <a:rPr lang="fr-BE" dirty="0" err="1" smtClean="0">
                <a:solidFill>
                  <a:schemeClr val="bg1"/>
                </a:solidFill>
              </a:rPr>
              <a:t>experiment</a:t>
            </a:r>
            <a:r>
              <a:rPr lang="fr-BE" dirty="0" smtClean="0">
                <a:solidFill>
                  <a:schemeClr val="bg1"/>
                </a:solidFill>
              </a:rPr>
              <a:t>?</a:t>
            </a:r>
          </a:p>
          <a:p>
            <a:pPr marL="857250" lvl="1" indent="-457200">
              <a:buFontTx/>
              <a:buAutoNum type="arabicPeriod"/>
            </a:pPr>
            <a:r>
              <a:rPr lang="fr-BE" dirty="0">
                <a:solidFill>
                  <a:schemeClr val="bg1"/>
                </a:solidFill>
              </a:rPr>
              <a:t>Can </a:t>
            </a:r>
            <a:r>
              <a:rPr lang="fr-BE" dirty="0" err="1">
                <a:solidFill>
                  <a:schemeClr val="bg1"/>
                </a:solidFill>
              </a:rPr>
              <a:t>we</a:t>
            </a:r>
            <a:r>
              <a:rPr lang="fr-BE" dirty="0">
                <a:solidFill>
                  <a:schemeClr val="bg1"/>
                </a:solidFill>
              </a:rPr>
              <a:t> </a:t>
            </a:r>
            <a:r>
              <a:rPr lang="fr-BE" dirty="0" err="1">
                <a:solidFill>
                  <a:schemeClr val="bg1"/>
                </a:solidFill>
              </a:rPr>
              <a:t>run</a:t>
            </a:r>
            <a:r>
              <a:rPr lang="fr-BE" dirty="0">
                <a:solidFill>
                  <a:schemeClr val="bg1"/>
                </a:solidFill>
              </a:rPr>
              <a:t> </a:t>
            </a:r>
            <a:r>
              <a:rPr lang="fr-BE" dirty="0" err="1">
                <a:solidFill>
                  <a:schemeClr val="bg1"/>
                </a:solidFill>
              </a:rPr>
              <a:t>with</a:t>
            </a:r>
            <a:r>
              <a:rPr lang="fr-BE" dirty="0">
                <a:solidFill>
                  <a:schemeClr val="bg1"/>
                </a:solidFill>
              </a:rPr>
              <a:t> </a:t>
            </a:r>
            <a:r>
              <a:rPr lang="fr-BE" dirty="0" err="1">
                <a:solidFill>
                  <a:schemeClr val="bg1"/>
                </a:solidFill>
              </a:rPr>
              <a:t>less</a:t>
            </a:r>
            <a:r>
              <a:rPr lang="fr-BE" dirty="0">
                <a:solidFill>
                  <a:schemeClr val="bg1"/>
                </a:solidFill>
              </a:rPr>
              <a:t> </a:t>
            </a:r>
            <a:r>
              <a:rPr lang="fr-BE" dirty="0" err="1">
                <a:solidFill>
                  <a:schemeClr val="bg1"/>
                </a:solidFill>
              </a:rPr>
              <a:t>than</a:t>
            </a:r>
            <a:r>
              <a:rPr lang="fr-BE" dirty="0">
                <a:solidFill>
                  <a:schemeClr val="bg1"/>
                </a:solidFill>
              </a:rPr>
              <a:t> 25 </a:t>
            </a:r>
            <a:r>
              <a:rPr lang="fr-BE" dirty="0" err="1">
                <a:solidFill>
                  <a:schemeClr val="bg1"/>
                </a:solidFill>
              </a:rPr>
              <a:t>members</a:t>
            </a:r>
            <a:r>
              <a:rPr lang="fr-BE" dirty="0" smtClean="0">
                <a:solidFill>
                  <a:schemeClr val="bg1"/>
                </a:solidFill>
              </a:rPr>
              <a:t>?</a:t>
            </a:r>
            <a:endParaRPr lang="fr-BE" dirty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status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of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in EC-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Earth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457200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are the plans of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in EC-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Earth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6540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6" y="-90438"/>
            <a:ext cx="4823196" cy="696944"/>
          </a:xfrm>
        </p:spPr>
        <p:txBody>
          <a:bodyPr/>
          <a:lstStyle/>
          <a:p>
            <a:r>
              <a:rPr lang="fr-BE" dirty="0"/>
              <a:t>How </a:t>
            </a:r>
            <a:r>
              <a:rPr lang="fr-BE" dirty="0" err="1"/>
              <a:t>much</a:t>
            </a:r>
            <a:r>
              <a:rPr lang="fr-BE" dirty="0"/>
              <a:t> extra </a:t>
            </a:r>
            <a:r>
              <a:rPr lang="fr-BE" dirty="0" err="1"/>
              <a:t>resources</a:t>
            </a:r>
            <a:r>
              <a:rPr lang="fr-BE" dirty="0"/>
              <a:t> </a:t>
            </a:r>
            <a:r>
              <a:rPr lang="fr-BE" dirty="0" err="1"/>
              <a:t>does</a:t>
            </a:r>
            <a:r>
              <a:rPr lang="fr-BE" dirty="0"/>
              <a:t> the </a:t>
            </a:r>
            <a:r>
              <a:rPr lang="fr-BE" dirty="0" err="1"/>
              <a:t>EnKF</a:t>
            </a:r>
            <a:r>
              <a:rPr lang="fr-BE" dirty="0"/>
              <a:t> </a:t>
            </a:r>
            <a:r>
              <a:rPr lang="fr-BE" dirty="0" err="1"/>
              <a:t>require</a:t>
            </a:r>
            <a:r>
              <a:rPr lang="fr-BE" dirty="0"/>
              <a:t>?</a:t>
            </a:r>
            <a:br>
              <a:rPr lang="fr-BE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Arial" charset="0"/>
              <a:buChar char="•"/>
            </a:pPr>
            <a:r>
              <a:rPr lang="fr-BE" dirty="0" smtClean="0"/>
              <a:t>There are N=24 </a:t>
            </a:r>
            <a:r>
              <a:rPr lang="fr-BE" dirty="0" err="1" smtClean="0"/>
              <a:t>members</a:t>
            </a:r>
            <a:r>
              <a:rPr lang="fr-BE" dirty="0" smtClean="0"/>
              <a:t> to </a:t>
            </a:r>
            <a:r>
              <a:rPr lang="fr-BE" dirty="0" err="1" smtClean="0"/>
              <a:t>integrate</a:t>
            </a:r>
            <a:r>
              <a:rPr lang="fr-BE" dirty="0" smtClean="0"/>
              <a:t>, </a:t>
            </a:r>
            <a:r>
              <a:rPr lang="fr-BE" dirty="0" err="1" smtClean="0"/>
              <a:t>hence</a:t>
            </a:r>
            <a:r>
              <a:rPr lang="fr-BE" dirty="0" smtClean="0"/>
              <a:t> 24 SIM jobs, but all 24 jobs </a:t>
            </a:r>
            <a:r>
              <a:rPr lang="fr-BE" dirty="0" err="1" smtClean="0"/>
              <a:t>can</a:t>
            </a:r>
            <a:r>
              <a:rPr lang="fr-BE" dirty="0" smtClean="0"/>
              <a:t> </a:t>
            </a:r>
            <a:r>
              <a:rPr lang="fr-BE" dirty="0" err="1" smtClean="0"/>
              <a:t>be</a:t>
            </a:r>
            <a:r>
              <a:rPr lang="fr-BE" dirty="0" smtClean="0"/>
              <a:t> </a:t>
            </a:r>
            <a:r>
              <a:rPr lang="fr-BE" dirty="0" err="1" smtClean="0"/>
              <a:t>submitted</a:t>
            </a:r>
            <a:r>
              <a:rPr lang="fr-BE" dirty="0" smtClean="0"/>
              <a:t> </a:t>
            </a:r>
            <a:r>
              <a:rPr lang="fr-BE" dirty="0" err="1" smtClean="0"/>
              <a:t>independently</a:t>
            </a:r>
            <a:r>
              <a:rPr lang="fr-BE" dirty="0" smtClean="0"/>
              <a:t>.</a:t>
            </a:r>
          </a:p>
          <a:p>
            <a:pPr>
              <a:buFont typeface="Arial" charset="0"/>
              <a:buChar char="•"/>
            </a:pPr>
            <a:r>
              <a:rPr lang="fr-BE" dirty="0" smtClean="0"/>
              <a:t>The </a:t>
            </a:r>
            <a:r>
              <a:rPr lang="fr-BE" dirty="0" err="1" smtClean="0"/>
              <a:t>EnKF</a:t>
            </a:r>
            <a:r>
              <a:rPr lang="fr-BE" dirty="0" smtClean="0"/>
              <a:t> job </a:t>
            </a:r>
            <a:r>
              <a:rPr lang="fr-BE" dirty="0" err="1" smtClean="0"/>
              <a:t>is</a:t>
            </a:r>
            <a:r>
              <a:rPr lang="fr-BE" dirty="0" smtClean="0"/>
              <a:t> </a:t>
            </a:r>
            <a:r>
              <a:rPr lang="fr-BE" dirty="0" err="1" smtClean="0"/>
              <a:t>itself</a:t>
            </a:r>
            <a:r>
              <a:rPr lang="fr-BE" dirty="0" smtClean="0"/>
              <a:t> </a:t>
            </a:r>
            <a:r>
              <a:rPr lang="fr-BE" dirty="0" err="1" smtClean="0"/>
              <a:t>quite</a:t>
            </a:r>
            <a:r>
              <a:rPr lang="fr-BE" dirty="0" smtClean="0"/>
              <a:t> </a:t>
            </a:r>
            <a:r>
              <a:rPr lang="fr-BE" dirty="0" err="1" smtClean="0"/>
              <a:t>fast</a:t>
            </a:r>
            <a:r>
              <a:rPr lang="fr-BE" dirty="0" smtClean="0"/>
              <a:t> (15 min on 16 procs) but </a:t>
            </a:r>
            <a:r>
              <a:rPr lang="fr-BE" dirty="0" err="1" smtClean="0"/>
              <a:t>cannot</a:t>
            </a:r>
            <a:r>
              <a:rPr lang="fr-BE" dirty="0" smtClean="0"/>
              <a:t> </a:t>
            </a:r>
            <a:r>
              <a:rPr lang="fr-BE" dirty="0" err="1" smtClean="0"/>
              <a:t>start</a:t>
            </a:r>
            <a:r>
              <a:rPr lang="fr-BE" dirty="0" smtClean="0"/>
              <a:t> </a:t>
            </a:r>
            <a:r>
              <a:rPr lang="fr-BE" dirty="0" err="1" smtClean="0"/>
              <a:t>until</a:t>
            </a:r>
            <a:r>
              <a:rPr lang="fr-BE" dirty="0" smtClean="0"/>
              <a:t> the last of the 24 SIM jobs </a:t>
            </a:r>
            <a:r>
              <a:rPr lang="fr-BE" dirty="0" err="1" smtClean="0"/>
              <a:t>is</a:t>
            </a:r>
            <a:r>
              <a:rPr lang="fr-BE" dirty="0" smtClean="0"/>
              <a:t> </a:t>
            </a:r>
            <a:r>
              <a:rPr lang="fr-BE" dirty="0" err="1" smtClean="0"/>
              <a:t>finished</a:t>
            </a:r>
            <a:r>
              <a:rPr lang="fr-BE" dirty="0" smtClean="0"/>
              <a:t> </a:t>
            </a:r>
            <a:r>
              <a:rPr lang="fr-BE" dirty="0" smtClean="0">
                <a:sym typeface="Wingdings" panose="05000000000000000000" pitchFamily="2" charset="2"/>
              </a:rPr>
              <a:t>. </a:t>
            </a:r>
            <a:r>
              <a:rPr lang="fr-BE" dirty="0" err="1" smtClean="0">
                <a:sym typeface="Wingdings" panose="05000000000000000000" pitchFamily="2" charset="2"/>
              </a:rPr>
              <a:t>That’s</a:t>
            </a:r>
            <a:r>
              <a:rPr lang="fr-BE" dirty="0" smtClean="0">
                <a:sym typeface="Wingdings" panose="05000000000000000000" pitchFamily="2" charset="2"/>
              </a:rPr>
              <a:t> the </a:t>
            </a:r>
            <a:r>
              <a:rPr lang="fr-BE" dirty="0" err="1" smtClean="0">
                <a:sym typeface="Wingdings" panose="05000000000000000000" pitchFamily="2" charset="2"/>
              </a:rPr>
              <a:t>bottleneck</a:t>
            </a:r>
            <a:r>
              <a:rPr lang="fr-BE" dirty="0" smtClean="0">
                <a:sym typeface="Wingdings" panose="05000000000000000000" pitchFamily="2" charset="2"/>
              </a:rPr>
              <a:t> of </a:t>
            </a:r>
            <a:r>
              <a:rPr lang="fr-BE" dirty="0" err="1" smtClean="0">
                <a:sym typeface="Wingdings" panose="05000000000000000000" pitchFamily="2" charset="2"/>
              </a:rPr>
              <a:t>sequential</a:t>
            </a:r>
            <a:r>
              <a:rPr lang="fr-BE" dirty="0" smtClean="0">
                <a:sym typeface="Wingdings" panose="05000000000000000000" pitchFamily="2" charset="2"/>
              </a:rPr>
              <a:t> </a:t>
            </a:r>
            <a:r>
              <a:rPr lang="fr-BE" dirty="0" err="1" smtClean="0">
                <a:sym typeface="Wingdings" panose="05000000000000000000" pitchFamily="2" charset="2"/>
              </a:rPr>
              <a:t>methods</a:t>
            </a:r>
            <a:r>
              <a:rPr lang="fr-BE" dirty="0" smtClean="0">
                <a:sym typeface="Wingdings" panose="05000000000000000000" pitchFamily="2" charset="2"/>
              </a:rPr>
              <a:t>. </a:t>
            </a:r>
            <a:endParaRPr lang="fr-BE" dirty="0" smtClean="0"/>
          </a:p>
          <a:p>
            <a:pPr>
              <a:buFont typeface="Arial" charset="0"/>
              <a:buChar char="•"/>
            </a:pPr>
            <a:endParaRPr lang="fr-BE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2656" y="3024603"/>
            <a:ext cx="11233248" cy="401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496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2656" y="3024603"/>
            <a:ext cx="11233248" cy="401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6" y="-90438"/>
            <a:ext cx="4823196" cy="696944"/>
          </a:xfrm>
        </p:spPr>
        <p:txBody>
          <a:bodyPr/>
          <a:lstStyle/>
          <a:p>
            <a:r>
              <a:rPr lang="fr-BE" dirty="0"/>
              <a:t>How </a:t>
            </a:r>
            <a:r>
              <a:rPr lang="fr-BE" dirty="0" err="1"/>
              <a:t>much</a:t>
            </a:r>
            <a:r>
              <a:rPr lang="fr-BE" dirty="0"/>
              <a:t> extra </a:t>
            </a:r>
            <a:r>
              <a:rPr lang="fr-BE" dirty="0" err="1"/>
              <a:t>resources</a:t>
            </a:r>
            <a:r>
              <a:rPr lang="fr-BE" dirty="0"/>
              <a:t> </a:t>
            </a:r>
            <a:r>
              <a:rPr lang="fr-BE" dirty="0" err="1"/>
              <a:t>does</a:t>
            </a:r>
            <a:r>
              <a:rPr lang="fr-BE" dirty="0"/>
              <a:t> the </a:t>
            </a:r>
            <a:r>
              <a:rPr lang="fr-BE" dirty="0" err="1"/>
              <a:t>EnKF</a:t>
            </a:r>
            <a:r>
              <a:rPr lang="fr-BE" dirty="0"/>
              <a:t> </a:t>
            </a:r>
            <a:r>
              <a:rPr lang="fr-BE" dirty="0" err="1"/>
              <a:t>require</a:t>
            </a:r>
            <a:r>
              <a:rPr lang="fr-BE" dirty="0"/>
              <a:t>?</a:t>
            </a:r>
            <a:br>
              <a:rPr lang="fr-BE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917674"/>
            <a:ext cx="9071993" cy="5520184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fr-BE" sz="2000" dirty="0" smtClean="0"/>
              <a:t>At ORCA1L75 </a:t>
            </a:r>
            <a:r>
              <a:rPr lang="fr-BE" sz="2000" dirty="0" err="1" smtClean="0"/>
              <a:t>with</a:t>
            </a:r>
            <a:r>
              <a:rPr lang="fr-BE" sz="2000" dirty="0" smtClean="0"/>
              <a:t> EC-Earth3.2:</a:t>
            </a:r>
          </a:p>
          <a:p>
            <a:pPr lvl="1">
              <a:buFont typeface="Arial" charset="0"/>
              <a:buChar char="•"/>
            </a:pPr>
            <a:r>
              <a:rPr lang="fr-BE" sz="1800" dirty="0" smtClean="0"/>
              <a:t>CPU </a:t>
            </a:r>
            <a:r>
              <a:rPr lang="fr-BE" sz="1800" dirty="0" err="1"/>
              <a:t>consumption</a:t>
            </a:r>
            <a:r>
              <a:rPr lang="fr-BE" sz="1800" dirty="0"/>
              <a:t> </a:t>
            </a:r>
            <a:r>
              <a:rPr lang="fr-BE" sz="1800" dirty="0" err="1"/>
              <a:t>is</a:t>
            </a:r>
            <a:r>
              <a:rPr lang="fr-BE" sz="1800" dirty="0"/>
              <a:t> ~ 24 [</a:t>
            </a:r>
            <a:r>
              <a:rPr lang="fr-BE" sz="1800" dirty="0" err="1"/>
              <a:t>members</a:t>
            </a:r>
            <a:r>
              <a:rPr lang="fr-BE" sz="1800" dirty="0"/>
              <a:t>] x 432 [procs] x 0.2 [</a:t>
            </a:r>
            <a:r>
              <a:rPr lang="fr-BE" sz="1800" dirty="0" err="1"/>
              <a:t>hrs</a:t>
            </a:r>
            <a:r>
              <a:rPr lang="fr-BE" sz="1800" dirty="0"/>
              <a:t>] = </a:t>
            </a:r>
            <a:r>
              <a:rPr lang="fr-BE" sz="1800" b="1" dirty="0"/>
              <a:t>2 </a:t>
            </a:r>
            <a:r>
              <a:rPr lang="fr-BE" sz="1800" b="1" dirty="0" err="1"/>
              <a:t>kCPUhrs</a:t>
            </a:r>
            <a:r>
              <a:rPr lang="fr-BE" sz="1800" b="1" dirty="0"/>
              <a:t> per cycle.</a:t>
            </a:r>
            <a:r>
              <a:rPr lang="fr-BE" sz="1800" dirty="0"/>
              <a:t> (one cycle = one </a:t>
            </a:r>
            <a:r>
              <a:rPr lang="fr-BE" sz="1800" dirty="0" err="1"/>
              <a:t>month</a:t>
            </a:r>
            <a:r>
              <a:rPr lang="fr-BE" sz="1800" dirty="0"/>
              <a:t> </a:t>
            </a:r>
            <a:r>
              <a:rPr lang="fr-BE" sz="1800" dirty="0" err="1"/>
              <a:t>here</a:t>
            </a:r>
            <a:r>
              <a:rPr lang="fr-BE" sz="1800" dirty="0"/>
              <a:t>). This </a:t>
            </a:r>
            <a:r>
              <a:rPr lang="fr-BE" sz="1800" dirty="0" err="1"/>
              <a:t>makes</a:t>
            </a:r>
            <a:r>
              <a:rPr lang="fr-BE" sz="1800" dirty="0"/>
              <a:t> </a:t>
            </a:r>
            <a:r>
              <a:rPr lang="fr-BE" sz="1800" b="1" dirty="0"/>
              <a:t>~0.8 million </a:t>
            </a:r>
            <a:r>
              <a:rPr lang="fr-BE" sz="1800" b="1" dirty="0" err="1"/>
              <a:t>CPUhrs</a:t>
            </a:r>
            <a:r>
              <a:rPr lang="fr-BE" sz="1800" b="1" dirty="0"/>
              <a:t> for </a:t>
            </a:r>
            <a:r>
              <a:rPr lang="fr-BE" sz="1800" b="1" dirty="0" err="1" smtClean="0"/>
              <a:t>producing</a:t>
            </a:r>
            <a:r>
              <a:rPr lang="fr-BE" sz="1800" b="1" dirty="0" smtClean="0"/>
              <a:t> initial conditions over a full </a:t>
            </a:r>
            <a:r>
              <a:rPr lang="fr-BE" sz="1800" b="1" dirty="0" err="1" smtClean="0"/>
              <a:t>period</a:t>
            </a:r>
            <a:r>
              <a:rPr lang="fr-BE" sz="1800" b="1" dirty="0" smtClean="0"/>
              <a:t>. </a:t>
            </a:r>
            <a:r>
              <a:rPr lang="fr-BE" sz="1800" dirty="0" smtClean="0"/>
              <a:t>CPU </a:t>
            </a:r>
            <a:r>
              <a:rPr lang="fr-BE" sz="1800" dirty="0" err="1" smtClean="0"/>
              <a:t>consumed</a:t>
            </a:r>
            <a:r>
              <a:rPr lang="fr-BE" sz="1800" dirty="0" smtClean="0"/>
              <a:t> </a:t>
            </a:r>
            <a:r>
              <a:rPr lang="fr-BE" sz="1800" dirty="0" err="1" smtClean="0"/>
              <a:t>during</a:t>
            </a:r>
            <a:r>
              <a:rPr lang="fr-BE" sz="1800" dirty="0" smtClean="0"/>
              <a:t> </a:t>
            </a:r>
            <a:r>
              <a:rPr lang="fr-BE" sz="1800" dirty="0" err="1" smtClean="0"/>
              <a:t>EnKF</a:t>
            </a:r>
            <a:r>
              <a:rPr lang="fr-BE" sz="1800" dirty="0" smtClean="0"/>
              <a:t> jobs </a:t>
            </a:r>
            <a:r>
              <a:rPr lang="fr-BE" sz="1800" dirty="0" err="1" smtClean="0"/>
              <a:t>is</a:t>
            </a:r>
            <a:r>
              <a:rPr lang="fr-BE" sz="1800" dirty="0" smtClean="0"/>
              <a:t> </a:t>
            </a:r>
            <a:r>
              <a:rPr lang="fr-BE" sz="1800" dirty="0" err="1" smtClean="0"/>
              <a:t>negligible</a:t>
            </a:r>
            <a:r>
              <a:rPr lang="fr-BE" sz="1800" dirty="0" smtClean="0"/>
              <a:t>.</a:t>
            </a:r>
            <a:endParaRPr lang="fr-BE" sz="1800" b="1" dirty="0"/>
          </a:p>
          <a:p>
            <a:pPr lvl="1">
              <a:buFont typeface="Arial" charset="0"/>
              <a:buChar char="•"/>
            </a:pPr>
            <a:r>
              <a:rPr lang="fr-BE" sz="1800" dirty="0" smtClean="0"/>
              <a:t>At ORCA1, </a:t>
            </a:r>
            <a:r>
              <a:rPr lang="fr-BE" sz="1800" dirty="0" err="1" smtClean="0"/>
              <a:t>with</a:t>
            </a:r>
            <a:r>
              <a:rPr lang="fr-BE" sz="1800" dirty="0" smtClean="0"/>
              <a:t> EC-Earth3.2, </a:t>
            </a:r>
            <a:r>
              <a:rPr lang="fr-BE" sz="1800" dirty="0" err="1" smtClean="0"/>
              <a:t>it</a:t>
            </a:r>
            <a:r>
              <a:rPr lang="fr-BE" sz="1800" dirty="0" smtClean="0"/>
              <a:t> </a:t>
            </a:r>
            <a:r>
              <a:rPr lang="fr-BE" sz="1800" dirty="0" err="1" smtClean="0"/>
              <a:t>takes</a:t>
            </a:r>
            <a:r>
              <a:rPr lang="fr-BE" sz="1800" dirty="0" smtClean="0"/>
              <a:t> </a:t>
            </a:r>
            <a:r>
              <a:rPr lang="fr-BE" sz="1800" dirty="0" err="1" smtClean="0"/>
              <a:t>between</a:t>
            </a:r>
            <a:r>
              <a:rPr lang="fr-BE" sz="1800" dirty="0" smtClean="0"/>
              <a:t> 2 </a:t>
            </a:r>
            <a:r>
              <a:rPr lang="fr-BE" sz="1800" dirty="0" err="1" smtClean="0"/>
              <a:t>hours</a:t>
            </a:r>
            <a:r>
              <a:rPr lang="fr-BE" sz="1800" dirty="0" smtClean="0"/>
              <a:t> and 5 </a:t>
            </a:r>
            <a:r>
              <a:rPr lang="fr-BE" sz="1800" dirty="0" err="1" smtClean="0"/>
              <a:t>hours</a:t>
            </a:r>
            <a:r>
              <a:rPr lang="fr-BE" sz="1800" dirty="0" smtClean="0"/>
              <a:t> of </a:t>
            </a:r>
            <a:r>
              <a:rPr lang="fr-BE" sz="1800" dirty="0" err="1" smtClean="0"/>
              <a:t>physical</a:t>
            </a:r>
            <a:r>
              <a:rPr lang="fr-BE" sz="1800" dirty="0" smtClean="0"/>
              <a:t> time (</a:t>
            </a:r>
            <a:r>
              <a:rPr lang="fr-BE" sz="1800" dirty="0" err="1" smtClean="0"/>
              <a:t>depending</a:t>
            </a:r>
            <a:r>
              <a:rPr lang="fr-BE" sz="1800" dirty="0" smtClean="0"/>
              <a:t> on </a:t>
            </a:r>
            <a:r>
              <a:rPr lang="fr-BE" sz="1800" dirty="0" err="1" smtClean="0"/>
              <a:t>load</a:t>
            </a:r>
            <a:r>
              <a:rPr lang="fr-BE" sz="1800" dirty="0" smtClean="0"/>
              <a:t> on machine) to </a:t>
            </a:r>
            <a:r>
              <a:rPr lang="fr-BE" sz="1800" dirty="0" err="1" smtClean="0"/>
              <a:t>complete</a:t>
            </a:r>
            <a:r>
              <a:rPr lang="fr-BE" sz="1800" dirty="0" smtClean="0"/>
              <a:t> a full SIM-</a:t>
            </a:r>
            <a:r>
              <a:rPr lang="fr-BE" sz="1800" dirty="0" err="1" smtClean="0"/>
              <a:t>EnKF</a:t>
            </a:r>
            <a:r>
              <a:rPr lang="fr-BE" sz="1800" dirty="0" smtClean="0"/>
              <a:t> cycle. </a:t>
            </a:r>
            <a:r>
              <a:rPr lang="fr-BE" sz="1800" dirty="0" err="1" smtClean="0"/>
              <a:t>Expect</a:t>
            </a:r>
            <a:r>
              <a:rPr lang="fr-BE" sz="1800" dirty="0" smtClean="0"/>
              <a:t> at least  3 </a:t>
            </a:r>
            <a:r>
              <a:rPr lang="fr-BE" sz="1800" dirty="0" err="1" smtClean="0"/>
              <a:t>physical</a:t>
            </a:r>
            <a:r>
              <a:rPr lang="fr-BE" sz="1800" dirty="0" smtClean="0"/>
              <a:t> </a:t>
            </a:r>
            <a:r>
              <a:rPr lang="fr-BE" sz="1800" dirty="0" err="1" smtClean="0"/>
              <a:t>days</a:t>
            </a:r>
            <a:r>
              <a:rPr lang="fr-BE" sz="1800" dirty="0"/>
              <a:t> </a:t>
            </a:r>
            <a:r>
              <a:rPr lang="fr-BE" sz="1800" dirty="0" smtClean="0"/>
              <a:t>to finish one </a:t>
            </a:r>
            <a:r>
              <a:rPr lang="fr-BE" sz="1800" dirty="0" err="1" smtClean="0"/>
              <a:t>year</a:t>
            </a:r>
            <a:endParaRPr lang="fr-BE" sz="1800" dirty="0" smtClean="0"/>
          </a:p>
          <a:p>
            <a:pPr>
              <a:buFont typeface="Arial" charset="0"/>
              <a:buChar char="•"/>
            </a:pPr>
            <a:endParaRPr lang="fr-BE" sz="2000" dirty="0" smtClean="0"/>
          </a:p>
          <a:p>
            <a:pPr>
              <a:buFont typeface="Arial" charset="0"/>
              <a:buChar char="•"/>
            </a:pPr>
            <a:endParaRPr lang="fr-BE" sz="2000" dirty="0" smtClean="0"/>
          </a:p>
        </p:txBody>
      </p:sp>
    </p:spTree>
    <p:extLst>
      <p:ext uri="{BB962C8B-B14F-4D97-AF65-F5344CB8AC3E}">
        <p14:creationId xmlns:p14="http://schemas.microsoft.com/office/powerpoint/2010/main" val="138308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6" y="-90438"/>
            <a:ext cx="5255244" cy="696944"/>
          </a:xfrm>
        </p:spPr>
        <p:txBody>
          <a:bodyPr/>
          <a:lstStyle/>
          <a:p>
            <a:r>
              <a:rPr lang="fr-BE" dirty="0"/>
              <a:t>How </a:t>
            </a:r>
            <a:r>
              <a:rPr lang="fr-BE" dirty="0" err="1"/>
              <a:t>much</a:t>
            </a:r>
            <a:r>
              <a:rPr lang="fr-BE" dirty="0"/>
              <a:t> extra </a:t>
            </a:r>
            <a:r>
              <a:rPr lang="fr-BE" dirty="0" err="1"/>
              <a:t>resources</a:t>
            </a:r>
            <a:r>
              <a:rPr lang="fr-BE" dirty="0"/>
              <a:t> </a:t>
            </a:r>
            <a:r>
              <a:rPr lang="fr-BE" dirty="0" err="1"/>
              <a:t>does</a:t>
            </a:r>
            <a:r>
              <a:rPr lang="fr-BE" dirty="0"/>
              <a:t> the </a:t>
            </a:r>
            <a:r>
              <a:rPr lang="fr-BE" dirty="0" err="1"/>
              <a:t>EnKF</a:t>
            </a:r>
            <a:r>
              <a:rPr lang="fr-BE" dirty="0"/>
              <a:t> </a:t>
            </a:r>
            <a:r>
              <a:rPr lang="fr-BE" dirty="0" err="1"/>
              <a:t>require</a:t>
            </a:r>
            <a:r>
              <a:rPr lang="fr-BE" dirty="0"/>
              <a:t>?</a:t>
            </a:r>
            <a:br>
              <a:rPr lang="fr-BE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95535" y="845666"/>
            <a:ext cx="8329365" cy="5520184"/>
          </a:xfrm>
        </p:spPr>
        <p:txBody>
          <a:bodyPr/>
          <a:lstStyle/>
          <a:p>
            <a:pPr marL="0" indent="0">
              <a:buNone/>
            </a:pPr>
            <a:r>
              <a:rPr lang="fr-BE" dirty="0" smtClean="0"/>
              <a:t>Disk </a:t>
            </a:r>
            <a:r>
              <a:rPr lang="fr-BE" dirty="0" err="1" smtClean="0"/>
              <a:t>space</a:t>
            </a:r>
            <a:r>
              <a:rPr lang="fr-BE" dirty="0" smtClean="0"/>
              <a:t>: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r>
              <a:rPr lang="fr-BE" dirty="0" smtClean="0"/>
              <a:t>- If </a:t>
            </a:r>
            <a:r>
              <a:rPr lang="fr-BE" dirty="0" err="1" smtClean="0"/>
              <a:t>you</a:t>
            </a:r>
            <a:r>
              <a:rPr lang="fr-BE" dirty="0" smtClean="0"/>
              <a:t> </a:t>
            </a:r>
            <a:r>
              <a:rPr lang="fr-BE" dirty="0" err="1" smtClean="0"/>
              <a:t>want</a:t>
            </a:r>
            <a:r>
              <a:rPr lang="fr-BE" dirty="0" smtClean="0"/>
              <a:t> to </a:t>
            </a:r>
            <a:r>
              <a:rPr lang="fr-BE" dirty="0" err="1" smtClean="0"/>
              <a:t>save</a:t>
            </a:r>
            <a:r>
              <a:rPr lang="fr-BE" dirty="0" smtClean="0"/>
              <a:t> </a:t>
            </a:r>
            <a:r>
              <a:rPr lang="fr-BE" dirty="0" err="1" smtClean="0"/>
              <a:t>everything</a:t>
            </a:r>
            <a:endParaRPr lang="fr-BE" dirty="0" smtClean="0"/>
          </a:p>
          <a:p>
            <a:pPr>
              <a:buFont typeface="Arial" charset="0"/>
              <a:buChar char="•"/>
            </a:pPr>
            <a:r>
              <a:rPr lang="fr-BE" dirty="0" smtClean="0"/>
              <a:t>24 </a:t>
            </a:r>
            <a:r>
              <a:rPr lang="fr-BE" dirty="0" err="1" smtClean="0"/>
              <a:t>members</a:t>
            </a:r>
            <a:r>
              <a:rPr lang="fr-BE" dirty="0" smtClean="0"/>
              <a:t>, </a:t>
            </a:r>
            <a:r>
              <a:rPr lang="fr-BE" dirty="0" err="1" smtClean="0"/>
              <a:t>save</a:t>
            </a:r>
            <a:r>
              <a:rPr lang="fr-BE" dirty="0" smtClean="0"/>
              <a:t> original (</a:t>
            </a:r>
            <a:r>
              <a:rPr lang="fr-BE" dirty="0" err="1" smtClean="0"/>
              <a:t>forecast</a:t>
            </a:r>
            <a:r>
              <a:rPr lang="fr-BE" dirty="0" smtClean="0"/>
              <a:t>) and </a:t>
            </a:r>
            <a:r>
              <a:rPr lang="fr-BE" dirty="0" err="1" smtClean="0"/>
              <a:t>updated</a:t>
            </a:r>
            <a:r>
              <a:rPr lang="fr-BE" dirty="0" smtClean="0"/>
              <a:t> (</a:t>
            </a:r>
            <a:r>
              <a:rPr lang="fr-BE" dirty="0" err="1" smtClean="0"/>
              <a:t>analysis</a:t>
            </a:r>
            <a:r>
              <a:rPr lang="fr-BE" dirty="0" smtClean="0"/>
              <a:t>) </a:t>
            </a:r>
            <a:r>
              <a:rPr lang="fr-BE" dirty="0" err="1" smtClean="0"/>
              <a:t>sea</a:t>
            </a:r>
            <a:r>
              <a:rPr lang="fr-BE" dirty="0" smtClean="0"/>
              <a:t> </a:t>
            </a:r>
            <a:r>
              <a:rPr lang="fr-BE" dirty="0" err="1" smtClean="0"/>
              <a:t>ice</a:t>
            </a:r>
            <a:r>
              <a:rPr lang="fr-BE" dirty="0" smtClean="0"/>
              <a:t> and </a:t>
            </a:r>
            <a:r>
              <a:rPr lang="fr-BE" dirty="0" err="1" smtClean="0"/>
              <a:t>ocean</a:t>
            </a:r>
            <a:r>
              <a:rPr lang="fr-BE" dirty="0" smtClean="0"/>
              <a:t> </a:t>
            </a:r>
            <a:r>
              <a:rPr lang="fr-BE" dirty="0" err="1" smtClean="0"/>
              <a:t>restarts</a:t>
            </a:r>
            <a:r>
              <a:rPr lang="fr-BE" dirty="0" smtClean="0"/>
              <a:t> + IFS + OASIS </a:t>
            </a:r>
            <a:r>
              <a:rPr lang="fr-BE" dirty="0" err="1" smtClean="0"/>
              <a:t>restarts</a:t>
            </a:r>
            <a:r>
              <a:rPr lang="fr-BE" dirty="0" smtClean="0"/>
              <a:t>: 5.5 Go per </a:t>
            </a:r>
            <a:r>
              <a:rPr lang="fr-BE" dirty="0" err="1" smtClean="0"/>
              <a:t>member</a:t>
            </a:r>
            <a:r>
              <a:rPr lang="fr-BE" dirty="0" smtClean="0"/>
              <a:t>, 132 Go per cycle.</a:t>
            </a:r>
          </a:p>
          <a:p>
            <a:pPr>
              <a:buFont typeface="Arial" charset="0"/>
              <a:buChar char="•"/>
            </a:pPr>
            <a:r>
              <a:rPr lang="fr-BE" dirty="0" smtClean="0"/>
              <a:t>This </a:t>
            </a:r>
            <a:r>
              <a:rPr lang="fr-BE" dirty="0" err="1" smtClean="0"/>
              <a:t>makes</a:t>
            </a:r>
            <a:r>
              <a:rPr lang="fr-BE" dirty="0" smtClean="0"/>
              <a:t> 55 To for a full </a:t>
            </a:r>
            <a:r>
              <a:rPr lang="fr-BE" dirty="0" err="1" smtClean="0"/>
              <a:t>period</a:t>
            </a:r>
            <a:r>
              <a:rPr lang="fr-BE" dirty="0"/>
              <a:t> </a:t>
            </a:r>
            <a:r>
              <a:rPr lang="fr-BE" dirty="0" smtClean="0"/>
              <a:t>(35 </a:t>
            </a:r>
            <a:r>
              <a:rPr lang="fr-BE" dirty="0" err="1" smtClean="0"/>
              <a:t>yr</a:t>
            </a:r>
            <a:r>
              <a:rPr lang="fr-BE" dirty="0" smtClean="0"/>
              <a:t>, </a:t>
            </a:r>
            <a:r>
              <a:rPr lang="fr-BE" dirty="0" err="1" smtClean="0"/>
              <a:t>monthly</a:t>
            </a:r>
            <a:r>
              <a:rPr lang="fr-BE" dirty="0" smtClean="0"/>
              <a:t> cycles)</a:t>
            </a:r>
          </a:p>
          <a:p>
            <a:pPr>
              <a:buFont typeface="Arial" charset="0"/>
              <a:buChar char="•"/>
            </a:pPr>
            <a:endParaRPr lang="fr-BE" dirty="0"/>
          </a:p>
          <a:p>
            <a:pPr marL="0" indent="0">
              <a:buNone/>
            </a:pPr>
            <a:r>
              <a:rPr lang="fr-BE" dirty="0" smtClean="0"/>
              <a:t>- If </a:t>
            </a:r>
            <a:r>
              <a:rPr lang="fr-BE" dirty="0" err="1" smtClean="0"/>
              <a:t>you</a:t>
            </a:r>
            <a:r>
              <a:rPr lang="fr-BE" dirty="0" smtClean="0"/>
              <a:t> </a:t>
            </a:r>
            <a:r>
              <a:rPr lang="fr-BE" dirty="0" err="1" smtClean="0"/>
              <a:t>want</a:t>
            </a:r>
            <a:r>
              <a:rPr lang="fr-BE" dirty="0" smtClean="0"/>
              <a:t> to </a:t>
            </a:r>
            <a:r>
              <a:rPr lang="fr-BE" dirty="0" err="1" smtClean="0"/>
              <a:t>save</a:t>
            </a:r>
            <a:r>
              <a:rPr lang="fr-BE" dirty="0" smtClean="0"/>
              <a:t> </a:t>
            </a:r>
            <a:r>
              <a:rPr lang="fr-BE" dirty="0" err="1" smtClean="0"/>
              <a:t>only</a:t>
            </a:r>
            <a:r>
              <a:rPr lang="fr-BE" dirty="0" smtClean="0"/>
              <a:t> the </a:t>
            </a:r>
            <a:r>
              <a:rPr lang="fr-BE" dirty="0" err="1" smtClean="0"/>
              <a:t>analyzed</a:t>
            </a:r>
            <a:r>
              <a:rPr lang="fr-BE" dirty="0" smtClean="0"/>
              <a:t> </a:t>
            </a:r>
            <a:r>
              <a:rPr lang="fr-BE" dirty="0" err="1" smtClean="0"/>
              <a:t>restarts</a:t>
            </a:r>
            <a:r>
              <a:rPr lang="fr-BE" dirty="0" smtClean="0"/>
              <a:t> (not </a:t>
            </a:r>
            <a:r>
              <a:rPr lang="fr-BE" dirty="0" err="1" smtClean="0"/>
              <a:t>forecasts</a:t>
            </a:r>
            <a:r>
              <a:rPr lang="fr-BE" dirty="0" smtClean="0"/>
              <a:t>), 40 To.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r>
              <a:rPr lang="fr-BE" dirty="0" smtClean="0"/>
              <a:t>- If </a:t>
            </a:r>
            <a:r>
              <a:rPr lang="fr-BE" dirty="0" err="1" smtClean="0"/>
              <a:t>you</a:t>
            </a:r>
            <a:r>
              <a:rPr lang="fr-BE" dirty="0" smtClean="0"/>
              <a:t> </a:t>
            </a:r>
            <a:r>
              <a:rPr lang="fr-BE" dirty="0" err="1" smtClean="0"/>
              <a:t>want</a:t>
            </a:r>
            <a:r>
              <a:rPr lang="fr-BE" dirty="0" smtClean="0"/>
              <a:t> to </a:t>
            </a:r>
            <a:r>
              <a:rPr lang="fr-BE" dirty="0" err="1" smtClean="0"/>
              <a:t>save</a:t>
            </a:r>
            <a:r>
              <a:rPr lang="fr-BE" dirty="0" smtClean="0"/>
              <a:t> </a:t>
            </a:r>
            <a:r>
              <a:rPr lang="fr-BE" dirty="0" err="1" smtClean="0"/>
              <a:t>only</a:t>
            </a:r>
            <a:r>
              <a:rPr lang="fr-BE" dirty="0" smtClean="0"/>
              <a:t> the </a:t>
            </a:r>
            <a:r>
              <a:rPr lang="fr-BE" dirty="0" err="1" smtClean="0"/>
              <a:t>mean</a:t>
            </a:r>
            <a:r>
              <a:rPr lang="fr-BE" dirty="0" smtClean="0"/>
              <a:t> of all 24 </a:t>
            </a:r>
            <a:r>
              <a:rPr lang="fr-BE" dirty="0" err="1" smtClean="0"/>
              <a:t>restarts</a:t>
            </a:r>
            <a:r>
              <a:rPr lang="fr-BE" dirty="0" smtClean="0"/>
              <a:t>, </a:t>
            </a:r>
            <a:r>
              <a:rPr lang="fr-BE" dirty="0" err="1" smtClean="0"/>
              <a:t>this</a:t>
            </a:r>
            <a:r>
              <a:rPr lang="fr-BE" dirty="0" smtClean="0"/>
              <a:t> </a:t>
            </a:r>
            <a:r>
              <a:rPr lang="fr-BE" dirty="0" err="1" smtClean="0"/>
              <a:t>makes</a:t>
            </a:r>
            <a:r>
              <a:rPr lang="fr-BE" dirty="0" smtClean="0"/>
              <a:t> 1.7 To. </a:t>
            </a:r>
            <a:r>
              <a:rPr lang="fr-BE" dirty="0" smtClean="0">
                <a:solidFill>
                  <a:srgbClr val="FF0000"/>
                </a:solidFill>
              </a:rPr>
              <a:t>But </a:t>
            </a:r>
            <a:r>
              <a:rPr lang="fr-BE" dirty="0" err="1" smtClean="0">
                <a:solidFill>
                  <a:srgbClr val="FF0000"/>
                </a:solidFill>
              </a:rPr>
              <a:t>then</a:t>
            </a:r>
            <a:r>
              <a:rPr lang="fr-BE" dirty="0" smtClean="0">
                <a:solidFill>
                  <a:srgbClr val="FF0000"/>
                </a:solidFill>
              </a:rPr>
              <a:t>, an alternative perturbation </a:t>
            </a:r>
            <a:r>
              <a:rPr lang="fr-BE" dirty="0" err="1" smtClean="0">
                <a:solidFill>
                  <a:srgbClr val="FF0000"/>
                </a:solidFill>
              </a:rPr>
              <a:t>strategy</a:t>
            </a:r>
            <a:r>
              <a:rPr lang="fr-BE" dirty="0" smtClean="0">
                <a:solidFill>
                  <a:srgbClr val="FF0000"/>
                </a:solidFill>
              </a:rPr>
              <a:t> has to </a:t>
            </a:r>
            <a:r>
              <a:rPr lang="fr-BE" dirty="0" err="1" smtClean="0">
                <a:solidFill>
                  <a:srgbClr val="FF0000"/>
                </a:solidFill>
              </a:rPr>
              <a:t>be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proposed</a:t>
            </a:r>
            <a:r>
              <a:rPr lang="fr-BE" dirty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when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starting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predictions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from</a:t>
            </a:r>
            <a:r>
              <a:rPr lang="fr-BE" dirty="0" smtClean="0">
                <a:solidFill>
                  <a:srgbClr val="FF0000"/>
                </a:solidFill>
              </a:rPr>
              <a:t> the initial states </a:t>
            </a:r>
            <a:r>
              <a:rPr lang="fr-BE" dirty="0" err="1" smtClean="0">
                <a:solidFill>
                  <a:srgbClr val="FF0000"/>
                </a:solidFill>
              </a:rPr>
              <a:t>produced</a:t>
            </a:r>
            <a:r>
              <a:rPr lang="fr-BE" dirty="0" smtClean="0">
                <a:solidFill>
                  <a:srgbClr val="FF0000"/>
                </a:solidFill>
              </a:rPr>
              <a:t> by the </a:t>
            </a:r>
            <a:r>
              <a:rPr lang="fr-BE" dirty="0" err="1" smtClean="0">
                <a:solidFill>
                  <a:srgbClr val="FF0000"/>
                </a:solidFill>
              </a:rPr>
              <a:t>EnKF</a:t>
            </a:r>
            <a:endParaRPr lang="fr-BE" dirty="0" smtClean="0">
              <a:solidFill>
                <a:srgbClr val="FF0000"/>
              </a:solidFill>
            </a:endParaRPr>
          </a:p>
          <a:p>
            <a:pPr>
              <a:buFont typeface="Arial" charset="0"/>
              <a:buChar char="•"/>
            </a:pPr>
            <a:endParaRPr lang="fr-BE" dirty="0"/>
          </a:p>
          <a:p>
            <a:pPr>
              <a:buFont typeface="Arial" charset="0"/>
              <a:buChar char="•"/>
            </a:pPr>
            <a:endParaRPr lang="fr-BE" dirty="0" smtClean="0"/>
          </a:p>
        </p:txBody>
      </p:sp>
    </p:spTree>
    <p:extLst>
      <p:ext uri="{BB962C8B-B14F-4D97-AF65-F5344CB8AC3E}">
        <p14:creationId xmlns:p14="http://schemas.microsoft.com/office/powerpoint/2010/main" val="162907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6" y="-18430"/>
            <a:ext cx="4895204" cy="696944"/>
          </a:xfrm>
        </p:spPr>
        <p:txBody>
          <a:bodyPr/>
          <a:lstStyle/>
          <a:p>
            <a:r>
              <a:rPr lang="fr-BE" dirty="0"/>
              <a:t>How </a:t>
            </a:r>
            <a:r>
              <a:rPr lang="fr-BE" dirty="0" err="1"/>
              <a:t>much</a:t>
            </a:r>
            <a:r>
              <a:rPr lang="fr-BE" dirty="0"/>
              <a:t> extra </a:t>
            </a:r>
            <a:r>
              <a:rPr lang="fr-BE" dirty="0" err="1"/>
              <a:t>resources</a:t>
            </a:r>
            <a:r>
              <a:rPr lang="fr-BE" dirty="0"/>
              <a:t> </a:t>
            </a:r>
            <a:r>
              <a:rPr lang="fr-BE" dirty="0" err="1"/>
              <a:t>does</a:t>
            </a:r>
            <a:r>
              <a:rPr lang="fr-BE" dirty="0"/>
              <a:t> the </a:t>
            </a:r>
            <a:r>
              <a:rPr lang="fr-BE" dirty="0" err="1"/>
              <a:t>EnKF</a:t>
            </a:r>
            <a:r>
              <a:rPr lang="fr-BE" dirty="0"/>
              <a:t> </a:t>
            </a:r>
            <a:r>
              <a:rPr lang="fr-BE" dirty="0" err="1"/>
              <a:t>require</a:t>
            </a:r>
            <a:r>
              <a:rPr lang="fr-BE" dirty="0"/>
              <a:t>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BE" dirty="0" smtClean="0"/>
              <a:t>Do </a:t>
            </a:r>
            <a:r>
              <a:rPr lang="fr-BE" dirty="0" err="1" smtClean="0"/>
              <a:t>we</a:t>
            </a:r>
            <a:r>
              <a:rPr lang="fr-BE" dirty="0" smtClean="0"/>
              <a:t> </a:t>
            </a:r>
            <a:r>
              <a:rPr lang="fr-BE" dirty="0" err="1" smtClean="0"/>
              <a:t>really</a:t>
            </a:r>
            <a:r>
              <a:rPr lang="fr-BE" dirty="0" smtClean="0"/>
              <a:t> </a:t>
            </a:r>
            <a:r>
              <a:rPr lang="fr-BE" dirty="0" err="1" smtClean="0"/>
              <a:t>need</a:t>
            </a:r>
            <a:r>
              <a:rPr lang="fr-BE" dirty="0" smtClean="0"/>
              <a:t> 24 </a:t>
            </a:r>
            <a:r>
              <a:rPr lang="fr-BE" dirty="0" err="1" smtClean="0"/>
              <a:t>members</a:t>
            </a:r>
            <a:r>
              <a:rPr lang="fr-BE" dirty="0" smtClean="0"/>
              <a:t>? </a:t>
            </a:r>
            <a:r>
              <a:rPr lang="fr-BE" dirty="0" err="1" smtClean="0"/>
              <a:t>Can’t</a:t>
            </a:r>
            <a:r>
              <a:rPr lang="fr-BE" dirty="0" smtClean="0"/>
              <a:t> </a:t>
            </a:r>
            <a:r>
              <a:rPr lang="fr-BE" dirty="0" err="1" smtClean="0"/>
              <a:t>we</a:t>
            </a:r>
            <a:r>
              <a:rPr lang="fr-BE" dirty="0" smtClean="0"/>
              <a:t> </a:t>
            </a:r>
            <a:r>
              <a:rPr lang="fr-BE" dirty="0" err="1" smtClean="0"/>
              <a:t>just</a:t>
            </a:r>
            <a:r>
              <a:rPr lang="fr-BE" dirty="0" smtClean="0"/>
              <a:t> </a:t>
            </a:r>
            <a:r>
              <a:rPr lang="fr-BE" dirty="0" err="1" smtClean="0"/>
              <a:t>run</a:t>
            </a:r>
            <a:r>
              <a:rPr lang="fr-BE" dirty="0" smtClean="0"/>
              <a:t> 5?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331293"/>
            <a:ext cx="5688632" cy="56886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3608" y="1853778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solidFill>
                  <a:schemeClr val="bg1">
                    <a:lumMod val="50000"/>
                  </a:schemeClr>
                </a:solidFill>
              </a:rPr>
              <a:t>PDF of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</a:rPr>
              <a:t>sample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</a:rPr>
              <a:t>correlation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</a:rPr>
              <a:t>between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</a:rPr>
              <a:t> 2 variables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</a:rPr>
              <a:t>with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</a:rPr>
              <a:t>true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</a:rPr>
              <a:t>correlation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</a:rPr>
              <a:t> = 0.0</a:t>
            </a:r>
            <a:endParaRPr lang="en-US" dirty="0" err="1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63688" y="2789882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000080"/>
                </a:solidFill>
              </a:rPr>
              <a:t>100 </a:t>
            </a:r>
            <a:r>
              <a:rPr lang="fr-BE" dirty="0" err="1" smtClean="0">
                <a:solidFill>
                  <a:srgbClr val="000080"/>
                </a:solidFill>
              </a:rPr>
              <a:t>members</a:t>
            </a:r>
            <a:endParaRPr lang="en-US" dirty="0" err="1" smtClean="0">
              <a:solidFill>
                <a:srgbClr val="00008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19872" y="3928362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8000FF"/>
                </a:solidFill>
              </a:rPr>
              <a:t>24 </a:t>
            </a:r>
            <a:r>
              <a:rPr lang="fr-BE" dirty="0" err="1" smtClean="0">
                <a:solidFill>
                  <a:srgbClr val="8000FF"/>
                </a:solidFill>
              </a:rPr>
              <a:t>members</a:t>
            </a:r>
            <a:endParaRPr lang="en-US" dirty="0" err="1" smtClean="0">
              <a:solidFill>
                <a:srgbClr val="8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23928" y="462837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solidFill>
                  <a:srgbClr val="FF8000"/>
                </a:solidFill>
              </a:rPr>
              <a:t>5</a:t>
            </a:r>
            <a:r>
              <a:rPr lang="fr-BE" dirty="0" smtClean="0">
                <a:solidFill>
                  <a:srgbClr val="FF8000"/>
                </a:solidFill>
              </a:rPr>
              <a:t> </a:t>
            </a:r>
            <a:r>
              <a:rPr lang="fr-BE" dirty="0" err="1" smtClean="0">
                <a:solidFill>
                  <a:srgbClr val="FF8000"/>
                </a:solidFill>
              </a:rPr>
              <a:t>members</a:t>
            </a:r>
            <a:endParaRPr lang="en-US" dirty="0" err="1" smtClean="0">
              <a:solidFill>
                <a:srgbClr val="FF8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96136" y="3340901"/>
            <a:ext cx="29523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/>
              <a:t>With</a:t>
            </a:r>
            <a:r>
              <a:rPr lang="fr-BE" dirty="0" smtClean="0"/>
              <a:t> 5 </a:t>
            </a:r>
            <a:r>
              <a:rPr lang="fr-BE" dirty="0" err="1" smtClean="0"/>
              <a:t>members</a:t>
            </a:r>
            <a:r>
              <a:rPr lang="fr-BE" dirty="0" smtClean="0"/>
              <a:t>, </a:t>
            </a:r>
            <a:r>
              <a:rPr lang="fr-BE" dirty="0" err="1" smtClean="0"/>
              <a:t>there</a:t>
            </a:r>
            <a:r>
              <a:rPr lang="fr-BE" dirty="0" smtClean="0"/>
              <a:t> are good chances to observe </a:t>
            </a:r>
            <a:r>
              <a:rPr lang="fr-BE" dirty="0" err="1" smtClean="0"/>
              <a:t>spurious</a:t>
            </a:r>
            <a:r>
              <a:rPr lang="fr-BE" dirty="0" smtClean="0"/>
              <a:t> </a:t>
            </a:r>
            <a:r>
              <a:rPr lang="fr-BE" dirty="0" err="1" smtClean="0"/>
              <a:t>correlations</a:t>
            </a:r>
            <a:r>
              <a:rPr lang="fr-BE" dirty="0" smtClean="0"/>
              <a:t> </a:t>
            </a:r>
            <a:r>
              <a:rPr lang="fr-BE" dirty="0" err="1" smtClean="0"/>
              <a:t>even</a:t>
            </a:r>
            <a:r>
              <a:rPr lang="fr-BE" dirty="0" smtClean="0"/>
              <a:t> </a:t>
            </a:r>
            <a:r>
              <a:rPr lang="fr-BE" dirty="0" err="1" smtClean="0"/>
              <a:t>though</a:t>
            </a:r>
            <a:r>
              <a:rPr lang="fr-BE" dirty="0" smtClean="0"/>
              <a:t> no </a:t>
            </a:r>
            <a:r>
              <a:rPr lang="fr-BE" dirty="0" err="1" smtClean="0"/>
              <a:t>physical</a:t>
            </a:r>
            <a:r>
              <a:rPr lang="fr-BE" dirty="0" smtClean="0"/>
              <a:t> </a:t>
            </a:r>
            <a:r>
              <a:rPr lang="fr-BE" dirty="0" err="1" smtClean="0"/>
              <a:t>link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</a:t>
            </a:r>
            <a:r>
              <a:rPr lang="fr-BE" dirty="0" err="1" smtClean="0"/>
              <a:t>actually</a:t>
            </a:r>
            <a:r>
              <a:rPr lang="fr-BE" dirty="0" smtClean="0"/>
              <a:t> </a:t>
            </a:r>
            <a:r>
              <a:rPr lang="fr-BE" dirty="0" err="1" smtClean="0"/>
              <a:t>present</a:t>
            </a:r>
            <a:endParaRPr lang="en-US" dirty="0" err="1" smtClean="0"/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3040168" y="2573858"/>
            <a:ext cx="0" cy="2880320"/>
          </a:xfrm>
          <a:prstGeom prst="line">
            <a:avLst/>
          </a:prstGeom>
          <a:ln w="25400">
            <a:solidFill>
              <a:srgbClr val="0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358665" y="2933898"/>
            <a:ext cx="1346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</a:rPr>
              <a:t>True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</a:rPr>
              <a:t>correlation</a:t>
            </a:r>
            <a:endParaRPr lang="en-US" sz="1600" dirty="0" err="1" smtClean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3059832" y="3544802"/>
            <a:ext cx="360040" cy="383560"/>
          </a:xfrm>
          <a:prstGeom prst="line">
            <a:avLst/>
          </a:prstGeom>
          <a:ln w="25400">
            <a:solidFill>
              <a:srgbClr val="000000"/>
            </a:solidFill>
            <a:prstDash val="solid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048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6" y="-18430"/>
            <a:ext cx="4895204" cy="696944"/>
          </a:xfrm>
        </p:spPr>
        <p:txBody>
          <a:bodyPr/>
          <a:lstStyle/>
          <a:p>
            <a:r>
              <a:rPr lang="fr-BE" dirty="0"/>
              <a:t>How </a:t>
            </a:r>
            <a:r>
              <a:rPr lang="fr-BE" dirty="0" err="1"/>
              <a:t>much</a:t>
            </a:r>
            <a:r>
              <a:rPr lang="fr-BE" dirty="0"/>
              <a:t> extra </a:t>
            </a:r>
            <a:r>
              <a:rPr lang="fr-BE" dirty="0" err="1"/>
              <a:t>resources</a:t>
            </a:r>
            <a:r>
              <a:rPr lang="fr-BE" dirty="0"/>
              <a:t> </a:t>
            </a:r>
            <a:r>
              <a:rPr lang="fr-BE" dirty="0" err="1"/>
              <a:t>does</a:t>
            </a:r>
            <a:r>
              <a:rPr lang="fr-BE" dirty="0"/>
              <a:t> the </a:t>
            </a:r>
            <a:r>
              <a:rPr lang="fr-BE" dirty="0" err="1"/>
              <a:t>EnKF</a:t>
            </a:r>
            <a:r>
              <a:rPr lang="fr-BE" dirty="0"/>
              <a:t> </a:t>
            </a:r>
            <a:r>
              <a:rPr lang="fr-BE" dirty="0" err="1"/>
              <a:t>require</a:t>
            </a:r>
            <a:r>
              <a:rPr lang="fr-BE" dirty="0"/>
              <a:t>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BE" dirty="0" smtClean="0"/>
              <a:t>Do </a:t>
            </a:r>
            <a:r>
              <a:rPr lang="fr-BE" dirty="0" err="1" smtClean="0"/>
              <a:t>we</a:t>
            </a:r>
            <a:r>
              <a:rPr lang="fr-BE" dirty="0" smtClean="0"/>
              <a:t> </a:t>
            </a:r>
            <a:r>
              <a:rPr lang="fr-BE" dirty="0" err="1" smtClean="0"/>
              <a:t>really</a:t>
            </a:r>
            <a:r>
              <a:rPr lang="fr-BE" dirty="0" smtClean="0"/>
              <a:t> </a:t>
            </a:r>
            <a:r>
              <a:rPr lang="fr-BE" dirty="0" err="1" smtClean="0"/>
              <a:t>need</a:t>
            </a:r>
            <a:r>
              <a:rPr lang="fr-BE" dirty="0" smtClean="0"/>
              <a:t> 24 </a:t>
            </a:r>
            <a:r>
              <a:rPr lang="fr-BE" dirty="0" err="1" smtClean="0"/>
              <a:t>members</a:t>
            </a:r>
            <a:r>
              <a:rPr lang="fr-BE" dirty="0" smtClean="0"/>
              <a:t>? </a:t>
            </a:r>
            <a:r>
              <a:rPr lang="fr-BE" dirty="0" err="1" smtClean="0"/>
              <a:t>Can’t</a:t>
            </a:r>
            <a:r>
              <a:rPr lang="fr-BE" dirty="0" smtClean="0"/>
              <a:t> </a:t>
            </a:r>
            <a:r>
              <a:rPr lang="fr-BE" dirty="0" err="1" smtClean="0"/>
              <a:t>we</a:t>
            </a:r>
            <a:r>
              <a:rPr lang="fr-BE" dirty="0" smtClean="0"/>
              <a:t> </a:t>
            </a:r>
            <a:r>
              <a:rPr lang="fr-BE" dirty="0" err="1" smtClean="0"/>
              <a:t>run</a:t>
            </a:r>
            <a:r>
              <a:rPr lang="fr-BE" dirty="0" smtClean="0"/>
              <a:t> </a:t>
            </a:r>
            <a:r>
              <a:rPr lang="fr-BE" dirty="0" err="1" smtClean="0"/>
              <a:t>just</a:t>
            </a:r>
            <a:r>
              <a:rPr lang="fr-BE" dirty="0" smtClean="0"/>
              <a:t> 5?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331293"/>
            <a:ext cx="5688632" cy="56886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3608" y="1853778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solidFill>
                  <a:schemeClr val="bg1">
                    <a:lumMod val="50000"/>
                  </a:schemeClr>
                </a:solidFill>
              </a:rPr>
              <a:t>PDF of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</a:rPr>
              <a:t>sample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</a:rPr>
              <a:t>correlation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</a:rPr>
              <a:t>between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</a:rPr>
              <a:t> 2 variables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</a:rPr>
              <a:t>with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</a:rPr>
              <a:t>true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</a:rPr>
              <a:t>correlation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</a:rPr>
              <a:t> = 0.6</a:t>
            </a:r>
            <a:endParaRPr lang="en-US" dirty="0" err="1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43808" y="2777107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000080"/>
                </a:solidFill>
              </a:rPr>
              <a:t>100 </a:t>
            </a:r>
            <a:r>
              <a:rPr lang="fr-BE" dirty="0" err="1" smtClean="0">
                <a:solidFill>
                  <a:srgbClr val="000080"/>
                </a:solidFill>
              </a:rPr>
              <a:t>members</a:t>
            </a:r>
            <a:endParaRPr lang="en-US" dirty="0" err="1" smtClean="0">
              <a:solidFill>
                <a:srgbClr val="00008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99792" y="4264280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8000FF"/>
                </a:solidFill>
              </a:rPr>
              <a:t>24 </a:t>
            </a:r>
            <a:r>
              <a:rPr lang="fr-BE" dirty="0" err="1" smtClean="0">
                <a:solidFill>
                  <a:srgbClr val="8000FF"/>
                </a:solidFill>
              </a:rPr>
              <a:t>members</a:t>
            </a:r>
            <a:endParaRPr lang="en-US" dirty="0" err="1" smtClean="0">
              <a:solidFill>
                <a:srgbClr val="8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75656" y="491013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solidFill>
                  <a:srgbClr val="FF8000"/>
                </a:solidFill>
              </a:rPr>
              <a:t>5</a:t>
            </a:r>
            <a:r>
              <a:rPr lang="fr-BE" dirty="0" smtClean="0">
                <a:solidFill>
                  <a:srgbClr val="FF8000"/>
                </a:solidFill>
              </a:rPr>
              <a:t> </a:t>
            </a:r>
            <a:r>
              <a:rPr lang="fr-BE" dirty="0" err="1" smtClean="0">
                <a:solidFill>
                  <a:srgbClr val="FF8000"/>
                </a:solidFill>
              </a:rPr>
              <a:t>members</a:t>
            </a:r>
            <a:endParaRPr lang="en-US" dirty="0" err="1" smtClean="0">
              <a:solidFill>
                <a:srgbClr val="FF8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12160" y="3112754"/>
            <a:ext cx="29523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If a </a:t>
            </a:r>
            <a:r>
              <a:rPr lang="fr-BE" dirty="0" err="1" smtClean="0"/>
              <a:t>physical</a:t>
            </a:r>
            <a:r>
              <a:rPr lang="fr-BE" dirty="0" smtClean="0"/>
              <a:t> </a:t>
            </a:r>
            <a:r>
              <a:rPr lang="fr-BE" dirty="0" err="1" smtClean="0"/>
              <a:t>link</a:t>
            </a:r>
            <a:r>
              <a:rPr lang="fr-BE" dirty="0" smtClean="0"/>
              <a:t> </a:t>
            </a:r>
            <a:r>
              <a:rPr lang="fr-BE" dirty="0" err="1" smtClean="0"/>
              <a:t>exists</a:t>
            </a:r>
            <a:r>
              <a:rPr lang="fr-BE" dirty="0" smtClean="0"/>
              <a:t> (</a:t>
            </a:r>
            <a:r>
              <a:rPr lang="fr-BE" dirty="0" err="1" smtClean="0"/>
              <a:t>e.g</a:t>
            </a:r>
            <a:r>
              <a:rPr lang="fr-BE" dirty="0" smtClean="0"/>
              <a:t>. SSS-SIC), </a:t>
            </a:r>
            <a:r>
              <a:rPr lang="fr-BE" dirty="0" err="1" smtClean="0"/>
              <a:t>then</a:t>
            </a:r>
            <a:r>
              <a:rPr lang="fr-BE" dirty="0" smtClean="0"/>
              <a:t> </a:t>
            </a:r>
            <a:r>
              <a:rPr lang="fr-BE" dirty="0" err="1" smtClean="0"/>
              <a:t>with</a:t>
            </a:r>
            <a:r>
              <a:rPr lang="fr-BE" dirty="0" smtClean="0"/>
              <a:t> 5 </a:t>
            </a:r>
            <a:r>
              <a:rPr lang="fr-BE" dirty="0" err="1" smtClean="0"/>
              <a:t>members</a:t>
            </a:r>
            <a:r>
              <a:rPr lang="fr-BE" dirty="0" smtClean="0"/>
              <a:t> </a:t>
            </a:r>
            <a:r>
              <a:rPr lang="fr-BE" dirty="0" err="1" smtClean="0"/>
              <a:t>we</a:t>
            </a:r>
            <a:r>
              <a:rPr lang="fr-BE" dirty="0" smtClean="0"/>
              <a:t> </a:t>
            </a:r>
            <a:r>
              <a:rPr lang="fr-BE" dirty="0" err="1" smtClean="0"/>
              <a:t>will</a:t>
            </a:r>
            <a:r>
              <a:rPr lang="fr-BE" dirty="0" smtClean="0"/>
              <a:t> </a:t>
            </a:r>
            <a:r>
              <a:rPr lang="fr-BE" dirty="0" err="1" smtClean="0"/>
              <a:t>wrongly</a:t>
            </a:r>
            <a:r>
              <a:rPr lang="fr-BE" dirty="0" smtClean="0"/>
              <a:t> </a:t>
            </a:r>
            <a:r>
              <a:rPr lang="fr-BE" dirty="0" err="1" smtClean="0"/>
              <a:t>estimate</a:t>
            </a:r>
            <a:r>
              <a:rPr lang="fr-BE" dirty="0" smtClean="0"/>
              <a:t> the </a:t>
            </a:r>
            <a:r>
              <a:rPr lang="fr-BE" dirty="0" err="1" smtClean="0"/>
              <a:t>strength</a:t>
            </a:r>
            <a:r>
              <a:rPr lang="fr-BE" dirty="0" smtClean="0"/>
              <a:t> of the association, </a:t>
            </a:r>
            <a:r>
              <a:rPr lang="fr-BE" dirty="0" err="1" smtClean="0"/>
              <a:t>leading</a:t>
            </a:r>
            <a:r>
              <a:rPr lang="fr-BE" dirty="0" smtClean="0"/>
              <a:t> to </a:t>
            </a:r>
            <a:r>
              <a:rPr lang="fr-BE" dirty="0" err="1" smtClean="0"/>
              <a:t>either</a:t>
            </a:r>
            <a:r>
              <a:rPr lang="fr-BE" dirty="0" smtClean="0"/>
              <a:t> </a:t>
            </a:r>
            <a:r>
              <a:rPr lang="fr-BE" dirty="0" err="1" smtClean="0"/>
              <a:t>too</a:t>
            </a:r>
            <a:r>
              <a:rPr lang="fr-BE" dirty="0" smtClean="0"/>
              <a:t> </a:t>
            </a:r>
            <a:r>
              <a:rPr lang="fr-BE" dirty="0" err="1" smtClean="0"/>
              <a:t>strong</a:t>
            </a:r>
            <a:r>
              <a:rPr lang="fr-BE" dirty="0" smtClean="0"/>
              <a:t> or </a:t>
            </a:r>
            <a:r>
              <a:rPr lang="fr-BE" dirty="0" err="1" smtClean="0"/>
              <a:t>too</a:t>
            </a:r>
            <a:r>
              <a:rPr lang="fr-BE" dirty="0" smtClean="0"/>
              <a:t> </a:t>
            </a:r>
            <a:r>
              <a:rPr lang="fr-BE" dirty="0" err="1" smtClean="0"/>
              <a:t>weak</a:t>
            </a:r>
            <a:r>
              <a:rPr lang="fr-BE" dirty="0" smtClean="0"/>
              <a:t> updates.</a:t>
            </a:r>
            <a:endParaRPr lang="en-US" dirty="0" err="1" smtClean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4131089" y="2573858"/>
            <a:ext cx="0" cy="2880320"/>
          </a:xfrm>
          <a:prstGeom prst="line">
            <a:avLst/>
          </a:prstGeom>
          <a:ln w="25400">
            <a:solidFill>
              <a:srgbClr val="0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449586" y="2933898"/>
            <a:ext cx="1346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</a:rPr>
              <a:t>True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</a:rPr>
              <a:t>correlation</a:t>
            </a:r>
            <a:endParaRPr lang="en-US" sz="1600" dirty="0" err="1" smtClean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4150753" y="3544802"/>
            <a:ext cx="360040" cy="383560"/>
          </a:xfrm>
          <a:prstGeom prst="line">
            <a:avLst/>
          </a:prstGeom>
          <a:ln w="25400">
            <a:solidFill>
              <a:srgbClr val="000000"/>
            </a:solidFill>
            <a:prstDash val="solid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8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JJA </a:t>
            </a:r>
            <a:r>
              <a:rPr lang="fr-BE" dirty="0" err="1" smtClean="0"/>
              <a:t>Precipitation</a:t>
            </a:r>
            <a:r>
              <a:rPr lang="fr-BE" dirty="0" smtClean="0"/>
              <a:t> </a:t>
            </a:r>
            <a:r>
              <a:rPr lang="fr-BE" dirty="0" err="1" smtClean="0"/>
              <a:t>bias</a:t>
            </a:r>
            <a:r>
              <a:rPr lang="fr-BE" dirty="0" smtClean="0"/>
              <a:t> (1993-2009)</a:t>
            </a:r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15998"/>
            <a:ext cx="7092280" cy="3974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195736" y="1551902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/>
              <a:t>CMIP6</a:t>
            </a:r>
            <a:endParaRPr lang="en-US" sz="2800" dirty="0" err="1" smtClean="0"/>
          </a:p>
        </p:txBody>
      </p:sp>
      <p:sp>
        <p:nvSpPr>
          <p:cNvPr id="6" name="TextBox 5"/>
          <p:cNvSpPr txBox="1"/>
          <p:nvPr/>
        </p:nvSpPr>
        <p:spPr>
          <a:xfrm>
            <a:off x="6084168" y="1551902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/>
              <a:t>CMIP5</a:t>
            </a:r>
            <a:endParaRPr lang="en-US" sz="2800" dirty="0" err="1" smtClean="0"/>
          </a:p>
        </p:txBody>
      </p:sp>
      <p:sp>
        <p:nvSpPr>
          <p:cNvPr id="7" name="TextBox 6"/>
          <p:cNvSpPr txBox="1"/>
          <p:nvPr/>
        </p:nvSpPr>
        <p:spPr>
          <a:xfrm>
            <a:off x="4067944" y="6459880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mm/</a:t>
            </a:r>
            <a:r>
              <a:rPr lang="fr-BE" dirty="0" err="1" smtClean="0"/>
              <a:t>day</a:t>
            </a:r>
            <a:endParaRPr lang="en-US" dirty="0" err="1" smtClean="0"/>
          </a:p>
        </p:txBody>
      </p:sp>
    </p:spTree>
    <p:extLst>
      <p:ext uri="{BB962C8B-B14F-4D97-AF65-F5344CB8AC3E}">
        <p14:creationId xmlns:p14="http://schemas.microsoft.com/office/powerpoint/2010/main" val="173828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6" y="-18430"/>
            <a:ext cx="4895204" cy="696944"/>
          </a:xfrm>
        </p:spPr>
        <p:txBody>
          <a:bodyPr/>
          <a:lstStyle/>
          <a:p>
            <a:r>
              <a:rPr lang="fr-BE" dirty="0"/>
              <a:t>How </a:t>
            </a:r>
            <a:r>
              <a:rPr lang="fr-BE" dirty="0" err="1"/>
              <a:t>much</a:t>
            </a:r>
            <a:r>
              <a:rPr lang="fr-BE" dirty="0"/>
              <a:t> extra </a:t>
            </a:r>
            <a:r>
              <a:rPr lang="fr-BE" dirty="0" err="1"/>
              <a:t>resources</a:t>
            </a:r>
            <a:r>
              <a:rPr lang="fr-BE" dirty="0"/>
              <a:t> </a:t>
            </a:r>
            <a:r>
              <a:rPr lang="fr-BE" dirty="0" err="1"/>
              <a:t>does</a:t>
            </a:r>
            <a:r>
              <a:rPr lang="fr-BE" dirty="0"/>
              <a:t> the </a:t>
            </a:r>
            <a:r>
              <a:rPr lang="fr-BE" dirty="0" err="1"/>
              <a:t>EnKF</a:t>
            </a:r>
            <a:r>
              <a:rPr lang="fr-BE" dirty="0"/>
              <a:t> </a:t>
            </a:r>
            <a:r>
              <a:rPr lang="fr-BE" dirty="0" err="1"/>
              <a:t>require</a:t>
            </a:r>
            <a:r>
              <a:rPr lang="fr-BE" dirty="0"/>
              <a:t>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BE" dirty="0" smtClean="0"/>
              <a:t>Can </a:t>
            </a:r>
            <a:r>
              <a:rPr lang="fr-BE" dirty="0" err="1" smtClean="0"/>
              <a:t>we</a:t>
            </a:r>
            <a:r>
              <a:rPr lang="fr-BE" dirty="0" smtClean="0"/>
              <a:t> call the </a:t>
            </a:r>
            <a:r>
              <a:rPr lang="fr-BE" dirty="0" err="1" smtClean="0"/>
              <a:t>EnKF</a:t>
            </a:r>
            <a:r>
              <a:rPr lang="fr-BE" dirty="0" smtClean="0"/>
              <a:t> routine </a:t>
            </a:r>
            <a:r>
              <a:rPr lang="fr-BE" dirty="0" err="1" smtClean="0"/>
              <a:t>less</a:t>
            </a:r>
            <a:r>
              <a:rPr lang="fr-BE" dirty="0" smtClean="0"/>
              <a:t> </a:t>
            </a:r>
            <a:r>
              <a:rPr lang="fr-BE" dirty="0" err="1" smtClean="0"/>
              <a:t>often</a:t>
            </a:r>
            <a:r>
              <a:rPr lang="fr-BE" dirty="0" smtClean="0"/>
              <a:t> </a:t>
            </a:r>
            <a:r>
              <a:rPr lang="fr-BE" dirty="0" err="1" smtClean="0"/>
              <a:t>than</a:t>
            </a:r>
            <a:r>
              <a:rPr lang="fr-BE" dirty="0" smtClean="0"/>
              <a:t> </a:t>
            </a:r>
            <a:r>
              <a:rPr lang="fr-BE" dirty="0" err="1" smtClean="0"/>
              <a:t>every</a:t>
            </a:r>
            <a:r>
              <a:rPr lang="fr-BE" dirty="0" smtClean="0"/>
              <a:t> </a:t>
            </a:r>
            <a:r>
              <a:rPr lang="fr-BE" dirty="0" err="1" smtClean="0"/>
              <a:t>month</a:t>
            </a:r>
            <a:r>
              <a:rPr lang="fr-BE" dirty="0" smtClean="0"/>
              <a:t>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71600" y="2357834"/>
            <a:ext cx="547260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/>
              <a:t>That’s</a:t>
            </a:r>
            <a:r>
              <a:rPr lang="fr-BE" dirty="0" smtClean="0"/>
              <a:t> a test to do.</a:t>
            </a:r>
          </a:p>
          <a:p>
            <a:endParaRPr lang="fr-BE" dirty="0"/>
          </a:p>
          <a:p>
            <a:r>
              <a:rPr lang="fr-BE" dirty="0" smtClean="0"/>
              <a:t>But the </a:t>
            </a:r>
            <a:r>
              <a:rPr lang="fr-BE" dirty="0" err="1" smtClean="0"/>
              <a:t>longest</a:t>
            </a:r>
            <a:r>
              <a:rPr lang="fr-BE" dirty="0" smtClean="0"/>
              <a:t> the assimilation </a:t>
            </a:r>
            <a:r>
              <a:rPr lang="fr-BE" dirty="0" err="1" smtClean="0"/>
              <a:t>window</a:t>
            </a:r>
            <a:r>
              <a:rPr lang="fr-BE" dirty="0" smtClean="0"/>
              <a:t>, the </a:t>
            </a:r>
            <a:r>
              <a:rPr lang="fr-BE" dirty="0" err="1" smtClean="0"/>
              <a:t>less</a:t>
            </a:r>
            <a:r>
              <a:rPr lang="fr-BE" dirty="0" smtClean="0"/>
              <a:t> </a:t>
            </a:r>
            <a:r>
              <a:rPr lang="fr-BE" dirty="0" err="1" smtClean="0"/>
              <a:t>constrained</a:t>
            </a:r>
            <a:r>
              <a:rPr lang="fr-BE" dirty="0" smtClean="0"/>
              <a:t> the initial state.</a:t>
            </a:r>
          </a:p>
          <a:p>
            <a:endParaRPr lang="fr-BE" dirty="0"/>
          </a:p>
          <a:p>
            <a:r>
              <a:rPr lang="fr-BE" dirty="0" err="1" smtClean="0"/>
              <a:t>Also</a:t>
            </a:r>
            <a:r>
              <a:rPr lang="fr-BE" dirty="0" smtClean="0"/>
              <a:t>, the </a:t>
            </a:r>
            <a:r>
              <a:rPr lang="fr-BE" dirty="0" err="1" smtClean="0"/>
              <a:t>longest</a:t>
            </a:r>
            <a:r>
              <a:rPr lang="fr-BE" dirty="0" smtClean="0"/>
              <a:t> the assimilation </a:t>
            </a:r>
            <a:r>
              <a:rPr lang="fr-BE" dirty="0" err="1" smtClean="0"/>
              <a:t>window</a:t>
            </a:r>
            <a:r>
              <a:rPr lang="fr-BE" dirty="0" smtClean="0"/>
              <a:t>, the </a:t>
            </a:r>
            <a:r>
              <a:rPr lang="fr-BE" dirty="0" err="1" smtClean="0"/>
              <a:t>larger</a:t>
            </a:r>
            <a:r>
              <a:rPr lang="fr-BE" dirty="0" smtClean="0"/>
              <a:t> the spread, the </a:t>
            </a:r>
            <a:r>
              <a:rPr lang="fr-BE" dirty="0" err="1" smtClean="0"/>
              <a:t>larger</a:t>
            </a:r>
            <a:r>
              <a:rPr lang="fr-BE" dirty="0" smtClean="0"/>
              <a:t> the </a:t>
            </a:r>
            <a:r>
              <a:rPr lang="fr-BE" dirty="0" err="1" smtClean="0"/>
              <a:t>bias</a:t>
            </a:r>
            <a:r>
              <a:rPr lang="fr-BE" dirty="0" smtClean="0"/>
              <a:t>, and </a:t>
            </a:r>
            <a:r>
              <a:rPr lang="fr-BE" dirty="0" err="1" smtClean="0"/>
              <a:t>hence</a:t>
            </a:r>
            <a:r>
              <a:rPr lang="fr-BE" dirty="0" smtClean="0"/>
              <a:t> the </a:t>
            </a:r>
            <a:r>
              <a:rPr lang="fr-BE" dirty="0" err="1" smtClean="0"/>
              <a:t>larger</a:t>
            </a:r>
            <a:r>
              <a:rPr lang="fr-BE" dirty="0" smtClean="0"/>
              <a:t> the updates, the </a:t>
            </a:r>
            <a:r>
              <a:rPr lang="fr-BE" dirty="0" err="1" smtClean="0"/>
              <a:t>larger</a:t>
            </a:r>
            <a:r>
              <a:rPr lang="fr-BE" dirty="0" smtClean="0"/>
              <a:t> the </a:t>
            </a:r>
            <a:r>
              <a:rPr lang="fr-BE" dirty="0" err="1" smtClean="0"/>
              <a:t>risk</a:t>
            </a:r>
            <a:r>
              <a:rPr lang="fr-BE" dirty="0" smtClean="0"/>
              <a:t> to have </a:t>
            </a:r>
            <a:r>
              <a:rPr lang="fr-BE" dirty="0" err="1" smtClean="0"/>
              <a:t>restartability</a:t>
            </a:r>
            <a:r>
              <a:rPr lang="fr-BE" dirty="0" smtClean="0"/>
              <a:t> issues (</a:t>
            </a:r>
            <a:r>
              <a:rPr lang="fr-BE" dirty="0" err="1" smtClean="0"/>
              <a:t>because</a:t>
            </a:r>
            <a:r>
              <a:rPr lang="fr-BE" dirty="0" smtClean="0"/>
              <a:t> all updates are </a:t>
            </a:r>
            <a:r>
              <a:rPr lang="fr-BE" dirty="0" err="1" smtClean="0"/>
              <a:t>done</a:t>
            </a:r>
            <a:r>
              <a:rPr lang="fr-BE" dirty="0" smtClean="0"/>
              <a:t> in a </a:t>
            </a:r>
            <a:r>
              <a:rPr lang="fr-BE" dirty="0" err="1" smtClean="0"/>
              <a:t>linear</a:t>
            </a:r>
            <a:r>
              <a:rPr lang="fr-BE" dirty="0" smtClean="0"/>
              <a:t> </a:t>
            </a:r>
            <a:r>
              <a:rPr lang="fr-BE" dirty="0" err="1" smtClean="0"/>
              <a:t>space</a:t>
            </a:r>
            <a:r>
              <a:rPr lang="fr-BE" dirty="0" smtClean="0"/>
              <a:t>)</a:t>
            </a:r>
          </a:p>
          <a:p>
            <a:endParaRPr lang="en-US" dirty="0" err="1" smtClean="0"/>
          </a:p>
        </p:txBody>
      </p:sp>
    </p:spTree>
    <p:extLst>
      <p:ext uri="{BB962C8B-B14F-4D97-AF65-F5344CB8AC3E}">
        <p14:creationId xmlns:p14="http://schemas.microsoft.com/office/powerpoint/2010/main" val="240507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Frequently</a:t>
            </a:r>
            <a:r>
              <a:rPr lang="fr-BE" dirty="0" smtClean="0"/>
              <a:t> </a:t>
            </a:r>
            <a:r>
              <a:rPr lang="fr-BE" dirty="0" err="1" smtClean="0"/>
              <a:t>asked</a:t>
            </a:r>
            <a:r>
              <a:rPr lang="fr-BE" dirty="0" smtClean="0"/>
              <a:t> questions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an ensemble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Kalman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Filter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(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)?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scientific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purpose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of an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are possible applications of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in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climate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sciences?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are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advantages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and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downsides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wrt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other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methods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457200" indent="-457200">
              <a:buAutoNum type="arabicPeriod"/>
            </a:pP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How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does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an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work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AutoNum type="arabicPeriod"/>
            </a:pP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How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does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affect the workflow?</a:t>
            </a:r>
          </a:p>
          <a:p>
            <a:pPr marL="857250" lvl="1" indent="-457200">
              <a:buAutoNum type="arabicPeriod"/>
            </a:pP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dependent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on the version of EC-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Earth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used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AutoNum type="arabicPeriod"/>
            </a:pP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 happens with the ocean when sea ice is assimilated</a:t>
            </a: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  <a:endParaRPr lang="fr-BE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fr-BE" dirty="0" smtClean="0"/>
              <a:t>How </a:t>
            </a:r>
            <a:r>
              <a:rPr lang="fr-BE" dirty="0" err="1" smtClean="0"/>
              <a:t>much</a:t>
            </a:r>
            <a:r>
              <a:rPr lang="fr-BE" dirty="0" smtClean="0"/>
              <a:t> extra </a:t>
            </a:r>
            <a:r>
              <a:rPr lang="fr-BE" dirty="0" err="1" smtClean="0"/>
              <a:t>resources</a:t>
            </a:r>
            <a:r>
              <a:rPr lang="fr-BE" dirty="0" smtClean="0"/>
              <a:t> </a:t>
            </a:r>
            <a:r>
              <a:rPr lang="fr-BE" dirty="0" err="1" smtClean="0"/>
              <a:t>does</a:t>
            </a:r>
            <a:r>
              <a:rPr lang="fr-BE" dirty="0" smtClean="0"/>
              <a:t> the </a:t>
            </a:r>
            <a:r>
              <a:rPr lang="fr-BE" dirty="0" err="1" smtClean="0"/>
              <a:t>EnKF</a:t>
            </a:r>
            <a:r>
              <a:rPr lang="fr-BE" dirty="0" smtClean="0"/>
              <a:t> </a:t>
            </a:r>
            <a:r>
              <a:rPr lang="fr-BE" dirty="0" err="1" smtClean="0"/>
              <a:t>require</a:t>
            </a:r>
            <a:r>
              <a:rPr lang="fr-BE" dirty="0" smtClean="0"/>
              <a:t>?</a:t>
            </a:r>
          </a:p>
          <a:p>
            <a:pPr marL="857250" lvl="1" indent="-457200">
              <a:buAutoNum type="arabicPeriod"/>
            </a:pPr>
            <a:r>
              <a:rPr lang="fr-BE" dirty="0" err="1" smtClean="0"/>
              <a:t>What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the </a:t>
            </a:r>
            <a:r>
              <a:rPr lang="fr-BE" dirty="0" err="1" smtClean="0"/>
              <a:t>typical</a:t>
            </a:r>
            <a:r>
              <a:rPr lang="fr-BE" dirty="0" smtClean="0"/>
              <a:t> </a:t>
            </a:r>
            <a:r>
              <a:rPr lang="fr-BE" dirty="0" err="1" smtClean="0"/>
              <a:t>length</a:t>
            </a:r>
            <a:r>
              <a:rPr lang="fr-BE" dirty="0" smtClean="0"/>
              <a:t> of an assimilation cycle?</a:t>
            </a:r>
          </a:p>
          <a:p>
            <a:pPr marL="857250" lvl="1" indent="-457200">
              <a:buAutoNum type="arabicPeriod"/>
            </a:pPr>
            <a:r>
              <a:rPr lang="fr-BE" dirty="0" err="1" smtClean="0"/>
              <a:t>What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the </a:t>
            </a:r>
            <a:r>
              <a:rPr lang="fr-BE" dirty="0" err="1" smtClean="0"/>
              <a:t>space</a:t>
            </a:r>
            <a:r>
              <a:rPr lang="fr-BE" dirty="0" smtClean="0"/>
              <a:t> </a:t>
            </a:r>
            <a:r>
              <a:rPr lang="fr-BE" dirty="0" err="1" smtClean="0"/>
              <a:t>required</a:t>
            </a:r>
            <a:r>
              <a:rPr lang="fr-BE" dirty="0"/>
              <a:t> </a:t>
            </a:r>
            <a:r>
              <a:rPr lang="fr-BE" dirty="0" smtClean="0"/>
              <a:t>to </a:t>
            </a:r>
            <a:r>
              <a:rPr lang="fr-BE" dirty="0" err="1" smtClean="0"/>
              <a:t>save</a:t>
            </a:r>
            <a:r>
              <a:rPr lang="fr-BE" dirty="0" smtClean="0"/>
              <a:t> the </a:t>
            </a:r>
            <a:r>
              <a:rPr lang="fr-BE" dirty="0" err="1" smtClean="0"/>
              <a:t>experiment</a:t>
            </a:r>
            <a:r>
              <a:rPr lang="fr-BE" dirty="0" smtClean="0"/>
              <a:t>?</a:t>
            </a:r>
          </a:p>
          <a:p>
            <a:pPr marL="857250" lvl="1" indent="-457200">
              <a:buFontTx/>
              <a:buAutoNum type="arabicPeriod"/>
            </a:pPr>
            <a:r>
              <a:rPr lang="fr-BE" dirty="0"/>
              <a:t>Can </a:t>
            </a:r>
            <a:r>
              <a:rPr lang="fr-BE" dirty="0" err="1"/>
              <a:t>we</a:t>
            </a:r>
            <a:r>
              <a:rPr lang="fr-BE" dirty="0"/>
              <a:t> </a:t>
            </a:r>
            <a:r>
              <a:rPr lang="fr-BE" dirty="0" err="1"/>
              <a:t>run</a:t>
            </a:r>
            <a:r>
              <a:rPr lang="fr-BE" dirty="0"/>
              <a:t> </a:t>
            </a:r>
            <a:r>
              <a:rPr lang="fr-BE" dirty="0" err="1"/>
              <a:t>with</a:t>
            </a:r>
            <a:r>
              <a:rPr lang="fr-BE" dirty="0"/>
              <a:t> </a:t>
            </a:r>
            <a:r>
              <a:rPr lang="fr-BE" dirty="0" err="1"/>
              <a:t>less</a:t>
            </a:r>
            <a:r>
              <a:rPr lang="fr-BE" dirty="0"/>
              <a:t> </a:t>
            </a:r>
            <a:r>
              <a:rPr lang="fr-BE" dirty="0" err="1"/>
              <a:t>than</a:t>
            </a:r>
            <a:r>
              <a:rPr lang="fr-BE" dirty="0"/>
              <a:t> 25 </a:t>
            </a:r>
            <a:r>
              <a:rPr lang="fr-BE" dirty="0" err="1"/>
              <a:t>members</a:t>
            </a:r>
            <a:r>
              <a:rPr lang="fr-BE" dirty="0" smtClean="0"/>
              <a:t>?</a:t>
            </a:r>
            <a:endParaRPr lang="fr-BE" dirty="0"/>
          </a:p>
          <a:p>
            <a:pPr marL="457200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status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of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in EC-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Earth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457200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are the plans of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in EC-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Earth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5516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Frequently</a:t>
            </a:r>
            <a:r>
              <a:rPr lang="fr-BE" dirty="0" smtClean="0"/>
              <a:t> </a:t>
            </a:r>
            <a:r>
              <a:rPr lang="fr-BE" dirty="0" err="1" smtClean="0"/>
              <a:t>asked</a:t>
            </a:r>
            <a:r>
              <a:rPr lang="fr-BE" dirty="0" smtClean="0"/>
              <a:t> questions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an ensemble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Kalman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Filter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(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)?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scientific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purpose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of an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are possible applications of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in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climate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sciences?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are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advantages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and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downsides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wrt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other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methods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457200" indent="-457200">
              <a:buAutoNum type="arabicPeriod"/>
            </a:pP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How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does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an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work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AutoNum type="arabicPeriod"/>
            </a:pP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How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does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affect the workflow?</a:t>
            </a:r>
          </a:p>
          <a:p>
            <a:pPr marL="857250" lvl="1" indent="-457200">
              <a:buAutoNum type="arabicPeriod"/>
            </a:pP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dependent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on the version of EC-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Earth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used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FontTx/>
              <a:buAutoNum type="arabicPeriod"/>
            </a:pP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 happens with the ocean when sea ice is assimilated</a:t>
            </a: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  <a:endParaRPr lang="fr-BE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How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much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extra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resources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does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require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typical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length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of an assimilation cycle?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space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required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to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save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experiment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FontTx/>
              <a:buAutoNum type="arabicPeriod"/>
            </a:pP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Can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we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run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with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less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than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25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members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  <a:endParaRPr lang="fr-BE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fr-BE" dirty="0" err="1" smtClean="0"/>
              <a:t>What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the </a:t>
            </a:r>
            <a:r>
              <a:rPr lang="fr-BE" dirty="0" err="1" smtClean="0"/>
              <a:t>status</a:t>
            </a:r>
            <a:r>
              <a:rPr lang="fr-BE" dirty="0" smtClean="0"/>
              <a:t> of the </a:t>
            </a:r>
            <a:r>
              <a:rPr lang="fr-BE" dirty="0" err="1" smtClean="0"/>
              <a:t>EnKF</a:t>
            </a:r>
            <a:r>
              <a:rPr lang="fr-BE" dirty="0" smtClean="0"/>
              <a:t> in EC-</a:t>
            </a:r>
            <a:r>
              <a:rPr lang="fr-BE" dirty="0" err="1" smtClean="0"/>
              <a:t>Earth</a:t>
            </a:r>
            <a:r>
              <a:rPr lang="fr-BE" dirty="0" smtClean="0"/>
              <a:t>?</a:t>
            </a:r>
          </a:p>
          <a:p>
            <a:pPr marL="457200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are the plans of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in EC-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Earth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5661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6" y="-67302"/>
            <a:ext cx="4967212" cy="696944"/>
          </a:xfrm>
        </p:spPr>
        <p:txBody>
          <a:bodyPr/>
          <a:lstStyle/>
          <a:p>
            <a:r>
              <a:rPr lang="fr-BE" dirty="0" err="1" smtClean="0"/>
              <a:t>What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the </a:t>
            </a:r>
            <a:r>
              <a:rPr lang="fr-BE" dirty="0" err="1" smtClean="0"/>
              <a:t>status</a:t>
            </a:r>
            <a:r>
              <a:rPr lang="fr-BE" dirty="0" smtClean="0"/>
              <a:t> of the </a:t>
            </a:r>
            <a:r>
              <a:rPr lang="fr-BE" dirty="0" err="1" smtClean="0"/>
              <a:t>EnKF</a:t>
            </a:r>
            <a:r>
              <a:rPr lang="fr-BE" dirty="0" smtClean="0"/>
              <a:t> in EC-</a:t>
            </a:r>
            <a:r>
              <a:rPr lang="fr-BE" dirty="0" err="1" smtClean="0"/>
              <a:t>Earth</a:t>
            </a:r>
            <a:r>
              <a:rPr lang="fr-BE" dirty="0" smtClean="0"/>
              <a:t>?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fr-BE" dirty="0" err="1" smtClean="0"/>
              <a:t>Two</a:t>
            </a:r>
            <a:r>
              <a:rPr lang="fr-BE" dirty="0" smtClean="0"/>
              <a:t> configurations are </a:t>
            </a:r>
            <a:r>
              <a:rPr lang="fr-BE" dirty="0" err="1" smtClean="0"/>
              <a:t>currently</a:t>
            </a:r>
            <a:r>
              <a:rPr lang="fr-BE" dirty="0" smtClean="0"/>
              <a:t> </a:t>
            </a:r>
            <a:r>
              <a:rPr lang="fr-BE" dirty="0" err="1" smtClean="0"/>
              <a:t>working</a:t>
            </a:r>
            <a:r>
              <a:rPr lang="fr-BE" dirty="0"/>
              <a:t> </a:t>
            </a:r>
            <a:r>
              <a:rPr lang="fr-BE" dirty="0" smtClean="0"/>
              <a:t>at BSC-ES</a:t>
            </a:r>
          </a:p>
          <a:p>
            <a:pPr lvl="1"/>
            <a:r>
              <a:rPr lang="fr-BE" dirty="0" smtClean="0"/>
              <a:t>Stand-</a:t>
            </a:r>
            <a:r>
              <a:rPr lang="fr-BE" dirty="0" err="1" smtClean="0"/>
              <a:t>alone</a:t>
            </a:r>
            <a:r>
              <a:rPr lang="fr-BE" dirty="0" smtClean="0"/>
              <a:t> simulations</a:t>
            </a:r>
          </a:p>
          <a:p>
            <a:pPr lvl="2"/>
            <a:r>
              <a:rPr lang="fr-BE" dirty="0" smtClean="0"/>
              <a:t>NEMO3.6, </a:t>
            </a:r>
            <a:r>
              <a:rPr lang="fr-BE" dirty="0" err="1" smtClean="0"/>
              <a:t>forced</a:t>
            </a:r>
            <a:r>
              <a:rPr lang="fr-BE" dirty="0" smtClean="0"/>
              <a:t> by </a:t>
            </a:r>
            <a:r>
              <a:rPr lang="fr-BE" dirty="0" err="1" smtClean="0"/>
              <a:t>perturbed</a:t>
            </a:r>
            <a:r>
              <a:rPr lang="fr-BE" dirty="0" smtClean="0"/>
              <a:t> Drakkar Forcing Set 5.2</a:t>
            </a:r>
          </a:p>
          <a:p>
            <a:pPr lvl="2"/>
            <a:r>
              <a:rPr lang="fr-BE" dirty="0" smtClean="0"/>
              <a:t>24 </a:t>
            </a:r>
            <a:r>
              <a:rPr lang="fr-BE" dirty="0" err="1" smtClean="0"/>
              <a:t>members</a:t>
            </a:r>
            <a:endParaRPr lang="fr-BE" dirty="0" smtClean="0"/>
          </a:p>
          <a:p>
            <a:pPr lvl="2"/>
            <a:r>
              <a:rPr lang="fr-BE" dirty="0" smtClean="0"/>
              <a:t>1979-1999 </a:t>
            </a:r>
            <a:r>
              <a:rPr lang="fr-BE" dirty="0" err="1" smtClean="0"/>
              <a:t>completed</a:t>
            </a:r>
            <a:endParaRPr lang="fr-BE" dirty="0" smtClean="0"/>
          </a:p>
          <a:p>
            <a:pPr lvl="2"/>
            <a:r>
              <a:rPr lang="fr-BE" dirty="0" smtClean="0"/>
              <a:t>Assimilation of OSI-SAF SIC (1979-1993) and ESA-CCI SIC (1993-1999).</a:t>
            </a:r>
          </a:p>
          <a:p>
            <a:pPr lvl="2"/>
            <a:r>
              <a:rPr lang="fr-BE" dirty="0" smtClean="0"/>
              <a:t>Simulation </a:t>
            </a:r>
            <a:r>
              <a:rPr lang="fr-BE" dirty="0" err="1" smtClean="0"/>
              <a:t>is</a:t>
            </a:r>
            <a:r>
              <a:rPr lang="fr-BE" dirty="0" smtClean="0"/>
              <a:t> </a:t>
            </a:r>
            <a:r>
              <a:rPr lang="fr-BE" dirty="0" err="1" smtClean="0"/>
              <a:t>ongoing</a:t>
            </a:r>
            <a:r>
              <a:rPr lang="fr-BE" dirty="0"/>
              <a:t> </a:t>
            </a:r>
            <a:r>
              <a:rPr lang="fr-BE" dirty="0" smtClean="0"/>
              <a:t>on MareNostrum3</a:t>
            </a:r>
            <a:endParaRPr lang="fr-BE" dirty="0"/>
          </a:p>
          <a:p>
            <a:pPr lvl="2"/>
            <a:endParaRPr lang="fr-BE" dirty="0" smtClean="0"/>
          </a:p>
          <a:p>
            <a:pPr lvl="1"/>
            <a:r>
              <a:rPr lang="fr-BE" dirty="0" err="1" smtClean="0"/>
              <a:t>Coupled</a:t>
            </a:r>
            <a:r>
              <a:rPr lang="fr-BE" dirty="0" smtClean="0"/>
              <a:t> simulations</a:t>
            </a:r>
          </a:p>
          <a:p>
            <a:pPr lvl="2"/>
            <a:r>
              <a:rPr lang="fr-BE" dirty="0" smtClean="0"/>
              <a:t>EC-Earth3.2</a:t>
            </a:r>
          </a:p>
          <a:p>
            <a:pPr lvl="2"/>
            <a:r>
              <a:rPr lang="fr-BE" dirty="0" smtClean="0"/>
              <a:t>24 </a:t>
            </a:r>
            <a:r>
              <a:rPr lang="fr-BE" dirty="0" err="1" smtClean="0"/>
              <a:t>members</a:t>
            </a:r>
            <a:endParaRPr lang="fr-BE" dirty="0" smtClean="0"/>
          </a:p>
          <a:p>
            <a:pPr lvl="2"/>
            <a:r>
              <a:rPr lang="fr-BE" dirty="0" smtClean="0"/>
              <a:t>1993-1994 </a:t>
            </a:r>
            <a:r>
              <a:rPr lang="fr-BE" dirty="0" err="1" smtClean="0"/>
              <a:t>completed</a:t>
            </a:r>
            <a:endParaRPr lang="fr-BE" dirty="0" smtClean="0"/>
          </a:p>
          <a:p>
            <a:pPr lvl="2"/>
            <a:r>
              <a:rPr lang="fr-BE" dirty="0" smtClean="0"/>
              <a:t>Assimilation of ESA-CCI SIC (1993-1999)</a:t>
            </a:r>
          </a:p>
          <a:p>
            <a:pPr lvl="2"/>
            <a:r>
              <a:rPr lang="fr-BE" dirty="0" smtClean="0"/>
              <a:t>Simulation </a:t>
            </a:r>
            <a:r>
              <a:rPr lang="fr-BE" dirty="0" err="1" smtClean="0"/>
              <a:t>is</a:t>
            </a:r>
            <a:r>
              <a:rPr lang="fr-BE" dirty="0" smtClean="0"/>
              <a:t> </a:t>
            </a:r>
            <a:r>
              <a:rPr lang="fr-BE" dirty="0" err="1" smtClean="0"/>
              <a:t>ongoing</a:t>
            </a:r>
            <a:r>
              <a:rPr lang="fr-BE" dirty="0" smtClean="0"/>
              <a:t> on MareNostrum3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94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Results</a:t>
            </a:r>
            <a:r>
              <a:rPr lang="fr-BE" dirty="0" smtClean="0"/>
              <a:t> </a:t>
            </a:r>
            <a:r>
              <a:rPr lang="fr-BE" dirty="0" err="1" smtClean="0"/>
              <a:t>from</a:t>
            </a:r>
            <a:r>
              <a:rPr lang="fr-BE" dirty="0" smtClean="0"/>
              <a:t> stand-</a:t>
            </a:r>
            <a:r>
              <a:rPr lang="fr-BE" dirty="0" err="1" smtClean="0"/>
              <a:t>alone</a:t>
            </a:r>
            <a:r>
              <a:rPr lang="fr-BE" dirty="0" smtClean="0"/>
              <a:t> config.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498826"/>
            <a:ext cx="6840760" cy="5012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35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Results</a:t>
            </a:r>
            <a:r>
              <a:rPr lang="fr-BE" dirty="0" smtClean="0"/>
              <a:t> </a:t>
            </a:r>
            <a:r>
              <a:rPr lang="fr-BE" dirty="0" err="1" smtClean="0"/>
              <a:t>from</a:t>
            </a:r>
            <a:r>
              <a:rPr lang="fr-BE" dirty="0" smtClean="0"/>
              <a:t> </a:t>
            </a:r>
            <a:r>
              <a:rPr lang="fr-BE" dirty="0" err="1" smtClean="0"/>
              <a:t>coupled</a:t>
            </a:r>
            <a:r>
              <a:rPr lang="fr-BE" dirty="0" smtClean="0"/>
              <a:t> </a:t>
            </a:r>
            <a:r>
              <a:rPr lang="fr-BE" dirty="0" err="1" smtClean="0"/>
              <a:t>experiments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369169"/>
            <a:ext cx="4299663" cy="29188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389862"/>
            <a:ext cx="4299663" cy="291889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818038" y="3708563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 err="1" smtClean="0">
                <a:solidFill>
                  <a:srgbClr val="FF0000"/>
                </a:solidFill>
              </a:rPr>
              <a:t>EnKF</a:t>
            </a:r>
            <a:r>
              <a:rPr lang="fr-BE" sz="1400" dirty="0" smtClean="0">
                <a:solidFill>
                  <a:srgbClr val="FF0000"/>
                </a:solidFill>
              </a:rPr>
              <a:t>, </a:t>
            </a:r>
            <a:r>
              <a:rPr lang="fr-BE" sz="1400" dirty="0" err="1" smtClean="0">
                <a:solidFill>
                  <a:srgbClr val="FF0000"/>
                </a:solidFill>
              </a:rPr>
              <a:t>coupled</a:t>
            </a:r>
            <a:endParaRPr lang="en-US" sz="1400" dirty="0" err="1" smtClean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4026792"/>
            <a:ext cx="1481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 err="1" smtClean="0">
                <a:solidFill>
                  <a:srgbClr val="008000"/>
                </a:solidFill>
              </a:rPr>
              <a:t>Obs</a:t>
            </a:r>
            <a:r>
              <a:rPr lang="fr-BE" sz="1400" dirty="0" smtClean="0">
                <a:solidFill>
                  <a:srgbClr val="008000"/>
                </a:solidFill>
              </a:rPr>
              <a:t> </a:t>
            </a:r>
            <a:r>
              <a:rPr lang="fr-BE" sz="1400" dirty="0" err="1" smtClean="0">
                <a:solidFill>
                  <a:srgbClr val="008000"/>
                </a:solidFill>
              </a:rPr>
              <a:t>assimilated</a:t>
            </a:r>
            <a:r>
              <a:rPr lang="fr-BE" sz="1400" dirty="0" smtClean="0">
                <a:solidFill>
                  <a:srgbClr val="008000"/>
                </a:solidFill>
              </a:rPr>
              <a:t> (ESA)</a:t>
            </a:r>
            <a:endParaRPr lang="en-US" sz="1400" dirty="0" err="1" smtClean="0">
              <a:solidFill>
                <a:srgbClr val="008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91398" y="4231783"/>
            <a:ext cx="1592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 smtClean="0">
                <a:solidFill>
                  <a:srgbClr val="000000"/>
                </a:solidFill>
              </a:rPr>
              <a:t>« Independent» </a:t>
            </a:r>
            <a:r>
              <a:rPr lang="fr-BE" sz="1400" dirty="0" err="1" smtClean="0">
                <a:solidFill>
                  <a:srgbClr val="000000"/>
                </a:solidFill>
              </a:rPr>
              <a:t>obs</a:t>
            </a:r>
            <a:r>
              <a:rPr lang="fr-BE" sz="1400" dirty="0" smtClean="0">
                <a:solidFill>
                  <a:srgbClr val="000000"/>
                </a:solidFill>
              </a:rPr>
              <a:t> (NSIDC)</a:t>
            </a:r>
            <a:endParaRPr lang="en-US" sz="1400" dirty="0" err="1" smtClean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75656" y="1205706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/>
              <a:t>The </a:t>
            </a:r>
            <a:r>
              <a:rPr lang="fr-BE" dirty="0" err="1" smtClean="0"/>
              <a:t>EnKF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able to </a:t>
            </a:r>
            <a:r>
              <a:rPr lang="fr-BE" dirty="0" err="1" smtClean="0"/>
              <a:t>keep</a:t>
            </a:r>
            <a:r>
              <a:rPr lang="fr-BE" dirty="0" smtClean="0"/>
              <a:t> EC-</a:t>
            </a:r>
            <a:r>
              <a:rPr lang="fr-BE" dirty="0" err="1" smtClean="0"/>
              <a:t>Earth</a:t>
            </a:r>
            <a:r>
              <a:rPr lang="fr-BE" dirty="0" smtClean="0"/>
              <a:t> </a:t>
            </a:r>
            <a:r>
              <a:rPr lang="fr-BE" dirty="0" err="1" smtClean="0"/>
              <a:t>track</a:t>
            </a:r>
            <a:r>
              <a:rPr lang="fr-BE" dirty="0" smtClean="0"/>
              <a:t> the </a:t>
            </a:r>
            <a:r>
              <a:rPr lang="fr-BE" dirty="0" err="1" smtClean="0"/>
              <a:t>observed</a:t>
            </a:r>
            <a:r>
              <a:rPr lang="fr-BE" dirty="0" smtClean="0"/>
              <a:t> </a:t>
            </a:r>
            <a:r>
              <a:rPr lang="fr-BE" dirty="0" err="1" smtClean="0"/>
              <a:t>sea</a:t>
            </a:r>
            <a:r>
              <a:rPr lang="fr-BE" dirty="0" smtClean="0"/>
              <a:t> </a:t>
            </a:r>
            <a:r>
              <a:rPr lang="fr-BE" dirty="0" err="1" smtClean="0"/>
              <a:t>ice</a:t>
            </a:r>
            <a:r>
              <a:rPr lang="fr-BE" dirty="0" smtClean="0"/>
              <a:t> </a:t>
            </a:r>
            <a:r>
              <a:rPr lang="fr-BE" dirty="0" err="1" smtClean="0"/>
              <a:t>extent</a:t>
            </a:r>
            <a:r>
              <a:rPr lang="fr-BE" dirty="0" smtClean="0"/>
              <a:t> </a:t>
            </a:r>
            <a:r>
              <a:rPr lang="fr-BE" dirty="0" err="1" smtClean="0"/>
              <a:t>despite</a:t>
            </a:r>
            <a:r>
              <a:rPr lang="fr-BE" dirty="0" smtClean="0"/>
              <a:t> </a:t>
            </a:r>
            <a:r>
              <a:rPr lang="fr-BE" dirty="0" err="1" smtClean="0"/>
              <a:t>systematic</a:t>
            </a:r>
            <a:r>
              <a:rPr lang="fr-BE" dirty="0" smtClean="0"/>
              <a:t> </a:t>
            </a:r>
            <a:r>
              <a:rPr lang="fr-BE" dirty="0" err="1" smtClean="0"/>
              <a:t>biases</a:t>
            </a:r>
            <a:r>
              <a:rPr lang="fr-BE" dirty="0" smtClean="0"/>
              <a:t> in the model</a:t>
            </a:r>
            <a:endParaRPr lang="en-US" dirty="0" err="1" smtClean="0"/>
          </a:p>
        </p:txBody>
      </p:sp>
      <p:sp>
        <p:nvSpPr>
          <p:cNvPr id="12" name="Smiley Face 11"/>
          <p:cNvSpPr/>
          <p:nvPr/>
        </p:nvSpPr>
        <p:spPr>
          <a:xfrm>
            <a:off x="7812360" y="1311106"/>
            <a:ext cx="540931" cy="540931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86813" y="5742210"/>
            <a:ext cx="69703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/>
              <a:t>The model </a:t>
            </a:r>
            <a:r>
              <a:rPr lang="fr-BE" dirty="0" err="1" smtClean="0"/>
              <a:t>is</a:t>
            </a:r>
            <a:r>
              <a:rPr lang="fr-BE" dirty="0" smtClean="0"/>
              <a:t> over confident in </a:t>
            </a:r>
            <a:r>
              <a:rPr lang="fr-BE" dirty="0" err="1" smtClean="0"/>
              <a:t>winter</a:t>
            </a:r>
            <a:r>
              <a:rPr lang="fr-BE" dirty="0" smtClean="0"/>
              <a:t> in </a:t>
            </a:r>
            <a:r>
              <a:rPr lang="fr-BE" dirty="0" err="1" smtClean="0"/>
              <a:t>Arctic</a:t>
            </a:r>
            <a:r>
              <a:rPr lang="fr-BE" dirty="0" smtClean="0"/>
              <a:t>, </a:t>
            </a:r>
            <a:r>
              <a:rPr lang="fr-BE" dirty="0" err="1" smtClean="0"/>
              <a:t>we</a:t>
            </a:r>
            <a:r>
              <a:rPr lang="fr-BE" dirty="0" smtClean="0"/>
              <a:t> </a:t>
            </a:r>
            <a:r>
              <a:rPr lang="fr-BE" dirty="0" err="1" smtClean="0"/>
              <a:t>may</a:t>
            </a:r>
            <a:r>
              <a:rPr lang="fr-BE" dirty="0" smtClean="0"/>
              <a:t> </a:t>
            </a:r>
            <a:r>
              <a:rPr lang="fr-BE" dirty="0" err="1" smtClean="0"/>
              <a:t>try</a:t>
            </a:r>
            <a:r>
              <a:rPr lang="fr-BE" dirty="0" smtClean="0"/>
              <a:t> to </a:t>
            </a:r>
            <a:r>
              <a:rPr lang="fr-BE" dirty="0" err="1" smtClean="0"/>
              <a:t>assimilate</a:t>
            </a:r>
            <a:r>
              <a:rPr lang="fr-BE" dirty="0" smtClean="0"/>
              <a:t> </a:t>
            </a:r>
            <a:r>
              <a:rPr lang="fr-BE" dirty="0" err="1" smtClean="0"/>
              <a:t>less</a:t>
            </a:r>
            <a:r>
              <a:rPr lang="fr-BE" dirty="0" smtClean="0"/>
              <a:t> </a:t>
            </a:r>
            <a:r>
              <a:rPr lang="fr-BE" dirty="0" err="1" smtClean="0"/>
              <a:t>often</a:t>
            </a:r>
            <a:r>
              <a:rPr lang="fr-BE" dirty="0" smtClean="0"/>
              <a:t> to </a:t>
            </a:r>
            <a:r>
              <a:rPr lang="fr-BE" dirty="0" err="1" smtClean="0"/>
              <a:t>increase</a:t>
            </a:r>
            <a:r>
              <a:rPr lang="fr-BE" dirty="0" smtClean="0"/>
              <a:t> the magnitude of the updates</a:t>
            </a:r>
            <a:endParaRPr lang="en-US" dirty="0" err="1" smtClean="0"/>
          </a:p>
        </p:txBody>
      </p:sp>
      <p:sp>
        <p:nvSpPr>
          <p:cNvPr id="14" name="TextBox 7"/>
          <p:cNvSpPr txBox="1"/>
          <p:nvPr/>
        </p:nvSpPr>
        <p:spPr>
          <a:xfrm>
            <a:off x="3563888" y="2726370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 smtClean="0">
                <a:solidFill>
                  <a:srgbClr val="0000FF"/>
                </a:solidFill>
              </a:rPr>
              <a:t>Free, </a:t>
            </a:r>
            <a:r>
              <a:rPr lang="fr-BE" sz="1400" dirty="0" err="1" smtClean="0">
                <a:solidFill>
                  <a:srgbClr val="0000FF"/>
                </a:solidFill>
              </a:rPr>
              <a:t>coupled</a:t>
            </a:r>
            <a:endParaRPr lang="en-US" sz="1400" dirty="0" err="1" smtClean="0">
              <a:solidFill>
                <a:srgbClr val="0000FF"/>
              </a:solidFill>
            </a:endParaRPr>
          </a:p>
        </p:txBody>
      </p:sp>
      <p:sp>
        <p:nvSpPr>
          <p:cNvPr id="4" name="Flèche vers le bas 3"/>
          <p:cNvSpPr/>
          <p:nvPr/>
        </p:nvSpPr>
        <p:spPr>
          <a:xfrm>
            <a:off x="971600" y="2389862"/>
            <a:ext cx="360040" cy="5100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ZoneTexte 5"/>
          <p:cNvSpPr txBox="1"/>
          <p:nvPr/>
        </p:nvSpPr>
        <p:spPr>
          <a:xfrm>
            <a:off x="395536" y="1637754"/>
            <a:ext cx="18680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 smtClean="0"/>
              <a:t>Start </a:t>
            </a:r>
            <a:r>
              <a:rPr lang="fr-BE" sz="1400" dirty="0" err="1" smtClean="0"/>
              <a:t>from</a:t>
            </a:r>
            <a:r>
              <a:rPr lang="fr-BE" sz="1400" dirty="0" smtClean="0"/>
              <a:t> IC </a:t>
            </a:r>
            <a:r>
              <a:rPr lang="fr-BE" sz="1400" dirty="0" err="1" smtClean="0"/>
              <a:t>obtained</a:t>
            </a:r>
            <a:r>
              <a:rPr lang="fr-BE" sz="1400" dirty="0" smtClean="0"/>
              <a:t> in </a:t>
            </a:r>
            <a:r>
              <a:rPr lang="fr-BE" sz="1400" dirty="0" err="1" smtClean="0"/>
              <a:t>EnKF</a:t>
            </a:r>
            <a:r>
              <a:rPr lang="fr-BE" sz="1400" dirty="0" smtClean="0"/>
              <a:t> </a:t>
            </a:r>
            <a:r>
              <a:rPr lang="fr-BE" sz="1400" u="sng" dirty="0" err="1" smtClean="0"/>
              <a:t>forced</a:t>
            </a:r>
            <a:r>
              <a:rPr lang="fr-BE" sz="1400" dirty="0" smtClean="0"/>
              <a:t> </a:t>
            </a:r>
            <a:r>
              <a:rPr lang="fr-BE" sz="1400" dirty="0" err="1" smtClean="0"/>
              <a:t>reanalysis</a:t>
            </a:r>
            <a:endParaRPr lang="fr-BE" sz="1400" dirty="0" smtClean="0"/>
          </a:p>
        </p:txBody>
      </p:sp>
    </p:spTree>
    <p:extLst>
      <p:ext uri="{BB962C8B-B14F-4D97-AF65-F5344CB8AC3E}">
        <p14:creationId xmlns:p14="http://schemas.microsoft.com/office/powerpoint/2010/main" val="115336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Frequently</a:t>
            </a:r>
            <a:r>
              <a:rPr lang="fr-BE" dirty="0" smtClean="0"/>
              <a:t> </a:t>
            </a:r>
            <a:r>
              <a:rPr lang="fr-BE" dirty="0" err="1" smtClean="0"/>
              <a:t>asked</a:t>
            </a:r>
            <a:r>
              <a:rPr lang="fr-BE" dirty="0" smtClean="0"/>
              <a:t> questions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an ensemble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Kalman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Filter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(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)?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scientific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purpose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of an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are possible applications of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in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climate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sciences?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are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advantages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and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downsides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wrt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other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methods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457200" indent="-457200">
              <a:buAutoNum type="arabicPeriod"/>
            </a:pP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How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does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an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work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AutoNum type="arabicPeriod"/>
            </a:pP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How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does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affect the workflow?</a:t>
            </a:r>
          </a:p>
          <a:p>
            <a:pPr marL="857250" lvl="1" indent="-457200">
              <a:buAutoNum type="arabicPeriod"/>
            </a:pP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dependent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on the version of EC-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Earth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used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FontTx/>
              <a:buAutoNum type="arabicPeriod"/>
            </a:pP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 happens with the ocean when sea ice is assimilated</a:t>
            </a: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  <a:endParaRPr lang="fr-BE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How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much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extra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resources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does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require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typical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length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of an assimilation cycle?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space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required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to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save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experiment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FontTx/>
              <a:buAutoNum type="arabicPeriod"/>
            </a:pP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Can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we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run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with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less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than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25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members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  <a:endParaRPr lang="fr-BE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fr-BE" dirty="0" err="1" smtClean="0"/>
              <a:t>What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the </a:t>
            </a:r>
            <a:r>
              <a:rPr lang="fr-BE" dirty="0" err="1" smtClean="0"/>
              <a:t>status</a:t>
            </a:r>
            <a:r>
              <a:rPr lang="fr-BE" dirty="0" smtClean="0"/>
              <a:t> of the </a:t>
            </a:r>
            <a:r>
              <a:rPr lang="fr-BE" dirty="0" err="1" smtClean="0"/>
              <a:t>EnKF</a:t>
            </a:r>
            <a:r>
              <a:rPr lang="fr-BE" dirty="0" smtClean="0"/>
              <a:t> in EC-</a:t>
            </a:r>
            <a:r>
              <a:rPr lang="fr-BE" dirty="0" err="1" smtClean="0"/>
              <a:t>Earth</a:t>
            </a:r>
            <a:r>
              <a:rPr lang="fr-BE" dirty="0" smtClean="0"/>
              <a:t>?</a:t>
            </a:r>
          </a:p>
          <a:p>
            <a:pPr marL="457200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are the plans of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in EC-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Earth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0835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Frequently</a:t>
            </a:r>
            <a:r>
              <a:rPr lang="fr-BE" dirty="0" smtClean="0"/>
              <a:t> </a:t>
            </a:r>
            <a:r>
              <a:rPr lang="fr-BE" dirty="0" err="1" smtClean="0"/>
              <a:t>asked</a:t>
            </a:r>
            <a:r>
              <a:rPr lang="fr-BE" dirty="0" smtClean="0"/>
              <a:t> questions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an ensemble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Kalman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Filter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(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)?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scientific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purpose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of an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are possible applications of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in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climate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sciences?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are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advantages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and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downsides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wrt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other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methods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457200" indent="-457200">
              <a:buAutoNum type="arabicPeriod"/>
            </a:pP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How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does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an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work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AutoNum type="arabicPeriod"/>
            </a:pP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How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does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affect the workflow?</a:t>
            </a:r>
          </a:p>
          <a:p>
            <a:pPr marL="857250" lvl="1" indent="-457200">
              <a:buAutoNum type="arabicPeriod"/>
            </a:pP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dependent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on the version of EC-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Earth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used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FontTx/>
              <a:buAutoNum type="arabicPeriod"/>
            </a:pP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 happens with the ocean when sea ice is assimilated</a:t>
            </a: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  <a:endParaRPr lang="fr-BE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How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much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extra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resources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does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require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typical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length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of an assimilation cycle?</a:t>
            </a:r>
          </a:p>
          <a:p>
            <a:pPr marL="857250" lvl="1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space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required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to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save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experiment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857250" lvl="1" indent="-457200">
              <a:buFontTx/>
              <a:buAutoNum type="arabicPeriod"/>
            </a:pP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Can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we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run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with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less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than</a:t>
            </a:r>
            <a:r>
              <a:rPr lang="fr-B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25 </a:t>
            </a:r>
            <a:r>
              <a:rPr lang="fr-BE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members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  <a:endParaRPr lang="fr-BE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status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of the 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EnKF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in EC-</a:t>
            </a:r>
            <a:r>
              <a:rPr lang="fr-BE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Earth</a:t>
            </a:r>
            <a:r>
              <a:rPr lang="fr-B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  <a:p>
            <a:pPr marL="457200" indent="-457200">
              <a:buAutoNum type="arabicPeriod"/>
            </a:pPr>
            <a:r>
              <a:rPr lang="fr-BE" dirty="0" err="1" smtClean="0"/>
              <a:t>What</a:t>
            </a:r>
            <a:r>
              <a:rPr lang="fr-BE" dirty="0" smtClean="0"/>
              <a:t> are the plans of the </a:t>
            </a:r>
            <a:r>
              <a:rPr lang="fr-BE" dirty="0" err="1" smtClean="0"/>
              <a:t>EnKF</a:t>
            </a:r>
            <a:r>
              <a:rPr lang="fr-BE" dirty="0" smtClean="0"/>
              <a:t> in EC-</a:t>
            </a:r>
            <a:r>
              <a:rPr lang="fr-BE" dirty="0" err="1" smtClean="0"/>
              <a:t>Earth</a:t>
            </a:r>
            <a:r>
              <a:rPr lang="fr-BE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7849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6" y="-18430"/>
            <a:ext cx="4535164" cy="696944"/>
          </a:xfrm>
        </p:spPr>
        <p:txBody>
          <a:bodyPr/>
          <a:lstStyle/>
          <a:p>
            <a:r>
              <a:rPr lang="fr-BE" dirty="0" err="1" smtClean="0"/>
              <a:t>What</a:t>
            </a:r>
            <a:r>
              <a:rPr lang="fr-BE" dirty="0" smtClean="0"/>
              <a:t> are the plans of the </a:t>
            </a:r>
            <a:r>
              <a:rPr lang="fr-BE" dirty="0" err="1" smtClean="0"/>
              <a:t>EnKF</a:t>
            </a:r>
            <a:r>
              <a:rPr lang="fr-BE" dirty="0" smtClean="0"/>
              <a:t> in EC-</a:t>
            </a:r>
            <a:r>
              <a:rPr lang="fr-BE" dirty="0" err="1" smtClean="0"/>
              <a:t>Earth</a:t>
            </a:r>
            <a:r>
              <a:rPr lang="fr-BE" dirty="0" smtClean="0"/>
              <a:t>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95535" y="985391"/>
            <a:ext cx="8496945" cy="5520184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fr-BE" dirty="0" smtClean="0"/>
              <a:t>(short-</a:t>
            </a:r>
            <a:r>
              <a:rPr lang="fr-BE" dirty="0" err="1" smtClean="0"/>
              <a:t>term</a:t>
            </a:r>
            <a:r>
              <a:rPr lang="fr-BE" dirty="0" smtClean="0"/>
              <a:t>) The </a:t>
            </a:r>
            <a:r>
              <a:rPr lang="fr-BE" dirty="0" err="1" smtClean="0"/>
              <a:t>ongoing</a:t>
            </a:r>
            <a:r>
              <a:rPr lang="fr-BE" dirty="0" smtClean="0"/>
              <a:t> stand-</a:t>
            </a:r>
            <a:r>
              <a:rPr lang="fr-BE" dirty="0" err="1" smtClean="0"/>
              <a:t>alone</a:t>
            </a:r>
            <a:r>
              <a:rPr lang="fr-BE" dirty="0" smtClean="0"/>
              <a:t> and </a:t>
            </a:r>
            <a:r>
              <a:rPr lang="fr-BE" dirty="0" err="1" smtClean="0"/>
              <a:t>coupled</a:t>
            </a:r>
            <a:r>
              <a:rPr lang="fr-BE" dirty="0" smtClean="0"/>
              <a:t> </a:t>
            </a:r>
            <a:r>
              <a:rPr lang="fr-BE" dirty="0" err="1" smtClean="0"/>
              <a:t>reanalyses</a:t>
            </a:r>
            <a:r>
              <a:rPr lang="fr-BE" dirty="0" smtClean="0"/>
              <a:t> </a:t>
            </a:r>
            <a:r>
              <a:rPr lang="fr-BE" dirty="0" err="1" smtClean="0"/>
              <a:t>will</a:t>
            </a:r>
            <a:r>
              <a:rPr lang="fr-BE" dirty="0" smtClean="0"/>
              <a:t> </a:t>
            </a:r>
            <a:r>
              <a:rPr lang="fr-BE" dirty="0" err="1" smtClean="0"/>
              <a:t>be</a:t>
            </a:r>
            <a:r>
              <a:rPr lang="fr-BE" dirty="0" smtClean="0"/>
              <a:t> </a:t>
            </a:r>
            <a:r>
              <a:rPr lang="fr-BE" dirty="0" err="1" smtClean="0"/>
              <a:t>extended</a:t>
            </a:r>
            <a:r>
              <a:rPr lang="fr-BE" dirty="0" smtClean="0"/>
              <a:t> to </a:t>
            </a:r>
            <a:r>
              <a:rPr lang="fr-BE" dirty="0" err="1" smtClean="0"/>
              <a:t>cover</a:t>
            </a:r>
            <a:r>
              <a:rPr lang="fr-BE" dirty="0" smtClean="0"/>
              <a:t> a full 1979-now </a:t>
            </a:r>
            <a:r>
              <a:rPr lang="fr-BE" dirty="0" err="1" smtClean="0"/>
              <a:t>period</a:t>
            </a:r>
            <a:endParaRPr lang="fr-BE" dirty="0" smtClean="0"/>
          </a:p>
          <a:p>
            <a:pPr>
              <a:buFont typeface="Arial" charset="0"/>
              <a:buChar char="•"/>
            </a:pPr>
            <a:endParaRPr lang="fr-BE" dirty="0" smtClean="0"/>
          </a:p>
          <a:p>
            <a:pPr>
              <a:buFont typeface="Arial" charset="0"/>
              <a:buChar char="•"/>
            </a:pPr>
            <a:r>
              <a:rPr lang="fr-BE" dirty="0" smtClean="0"/>
              <a:t>(short-</a:t>
            </a:r>
            <a:r>
              <a:rPr lang="fr-BE" dirty="0" err="1" smtClean="0"/>
              <a:t>term</a:t>
            </a:r>
            <a:r>
              <a:rPr lang="fr-BE" dirty="0" smtClean="0"/>
              <a:t>) The </a:t>
            </a:r>
            <a:r>
              <a:rPr lang="fr-BE" dirty="0" err="1" smtClean="0"/>
              <a:t>ongoing</a:t>
            </a:r>
            <a:r>
              <a:rPr lang="fr-BE" dirty="0" smtClean="0"/>
              <a:t> stand-</a:t>
            </a:r>
            <a:r>
              <a:rPr lang="fr-BE" dirty="0" err="1" smtClean="0"/>
              <a:t>alone</a:t>
            </a:r>
            <a:r>
              <a:rPr lang="fr-BE" dirty="0" smtClean="0"/>
              <a:t> </a:t>
            </a:r>
            <a:r>
              <a:rPr lang="fr-BE" dirty="0" err="1" smtClean="0"/>
              <a:t>reanalysis</a:t>
            </a:r>
            <a:r>
              <a:rPr lang="fr-BE" dirty="0" smtClean="0"/>
              <a:t> </a:t>
            </a:r>
            <a:r>
              <a:rPr lang="fr-BE" dirty="0" err="1" smtClean="0"/>
              <a:t>will</a:t>
            </a:r>
            <a:r>
              <a:rPr lang="fr-BE" dirty="0" smtClean="0"/>
              <a:t> </a:t>
            </a:r>
            <a:r>
              <a:rPr lang="fr-BE" dirty="0" err="1" smtClean="0"/>
              <a:t>be</a:t>
            </a:r>
            <a:r>
              <a:rPr lang="fr-BE" dirty="0" smtClean="0"/>
              <a:t> the base for DCPP</a:t>
            </a:r>
          </a:p>
          <a:p>
            <a:pPr>
              <a:buFont typeface="Arial" charset="0"/>
              <a:buChar char="•"/>
            </a:pPr>
            <a:r>
              <a:rPr lang="fr-BE" dirty="0" smtClean="0"/>
              <a:t>(short-</a:t>
            </a:r>
            <a:r>
              <a:rPr lang="fr-BE" dirty="0" err="1" smtClean="0"/>
              <a:t>term</a:t>
            </a:r>
            <a:r>
              <a:rPr lang="fr-BE" dirty="0" smtClean="0"/>
              <a:t>) An </a:t>
            </a:r>
            <a:r>
              <a:rPr lang="fr-BE" dirty="0" err="1" smtClean="0"/>
              <a:t>assessment</a:t>
            </a:r>
            <a:r>
              <a:rPr lang="fr-BE" dirty="0" smtClean="0"/>
              <a:t> of the </a:t>
            </a:r>
            <a:r>
              <a:rPr lang="fr-BE" dirty="0" err="1" smtClean="0"/>
              <a:t>quality</a:t>
            </a:r>
            <a:r>
              <a:rPr lang="fr-BE" dirty="0" smtClean="0"/>
              <a:t> of the </a:t>
            </a:r>
            <a:r>
              <a:rPr lang="fr-BE" dirty="0" err="1" smtClean="0"/>
              <a:t>reanalysis</a:t>
            </a:r>
            <a:r>
              <a:rPr lang="fr-BE" dirty="0"/>
              <a:t> </a:t>
            </a:r>
            <a:r>
              <a:rPr lang="fr-BE" dirty="0" err="1" smtClean="0"/>
              <a:t>will</a:t>
            </a:r>
            <a:r>
              <a:rPr lang="fr-BE" dirty="0" smtClean="0"/>
              <a:t> </a:t>
            </a:r>
            <a:r>
              <a:rPr lang="fr-BE" dirty="0" err="1" smtClean="0"/>
              <a:t>be</a:t>
            </a:r>
            <a:r>
              <a:rPr lang="fr-BE" dirty="0" smtClean="0"/>
              <a:t> </a:t>
            </a:r>
            <a:r>
              <a:rPr lang="fr-BE" dirty="0" err="1" smtClean="0"/>
              <a:t>done</a:t>
            </a:r>
            <a:endParaRPr lang="fr-BE" dirty="0" smtClean="0"/>
          </a:p>
          <a:p>
            <a:pPr>
              <a:buFont typeface="Arial" charset="0"/>
              <a:buChar char="•"/>
            </a:pPr>
            <a:endParaRPr lang="fr-BE" dirty="0"/>
          </a:p>
          <a:p>
            <a:pPr>
              <a:buFont typeface="Arial" charset="0"/>
              <a:buChar char="•"/>
            </a:pPr>
            <a:r>
              <a:rPr lang="fr-BE" dirty="0" smtClean="0"/>
              <a:t>(</a:t>
            </a:r>
            <a:r>
              <a:rPr lang="fr-BE" dirty="0" err="1" smtClean="0"/>
              <a:t>mid-term</a:t>
            </a:r>
            <a:r>
              <a:rPr lang="fr-BE" dirty="0" smtClean="0"/>
              <a:t>): </a:t>
            </a:r>
            <a:r>
              <a:rPr lang="fr-BE" dirty="0" err="1" smtClean="0"/>
              <a:t>launch</a:t>
            </a:r>
            <a:r>
              <a:rPr lang="fr-BE" dirty="0" smtClean="0"/>
              <a:t> </a:t>
            </a:r>
            <a:r>
              <a:rPr lang="fr-BE" b="1" dirty="0" smtClean="0"/>
              <a:t>ORCA025 stand-</a:t>
            </a:r>
            <a:r>
              <a:rPr lang="fr-BE" b="1" dirty="0" err="1" smtClean="0"/>
              <a:t>alone</a:t>
            </a:r>
            <a:r>
              <a:rPr lang="fr-BE" dirty="0" smtClean="0"/>
              <a:t> </a:t>
            </a:r>
            <a:r>
              <a:rPr lang="fr-BE" dirty="0" err="1" smtClean="0"/>
              <a:t>EnKF</a:t>
            </a:r>
            <a:endParaRPr lang="fr-BE" dirty="0" smtClean="0"/>
          </a:p>
          <a:p>
            <a:pPr>
              <a:buFont typeface="Arial" charset="0"/>
              <a:buChar char="•"/>
            </a:pPr>
            <a:endParaRPr lang="fr-BE" dirty="0" smtClean="0"/>
          </a:p>
          <a:p>
            <a:pPr>
              <a:buFont typeface="Arial" charset="0"/>
              <a:buChar char="•"/>
            </a:pPr>
            <a:r>
              <a:rPr lang="fr-BE" dirty="0" smtClean="0"/>
              <a:t>(long-</a:t>
            </a:r>
            <a:r>
              <a:rPr lang="fr-BE" dirty="0" err="1" smtClean="0"/>
              <a:t>term</a:t>
            </a:r>
            <a:r>
              <a:rPr lang="fr-BE" dirty="0" smtClean="0"/>
              <a:t>): change </a:t>
            </a:r>
            <a:r>
              <a:rPr lang="fr-BE" dirty="0" err="1" smtClean="0"/>
              <a:t>EnKF</a:t>
            </a:r>
            <a:r>
              <a:rPr lang="fr-BE" dirty="0" smtClean="0"/>
              <a:t> code to </a:t>
            </a:r>
            <a:r>
              <a:rPr lang="fr-BE" dirty="0" err="1" smtClean="0"/>
              <a:t>also</a:t>
            </a:r>
            <a:r>
              <a:rPr lang="fr-BE" dirty="0" smtClean="0"/>
              <a:t> update </a:t>
            </a:r>
            <a:r>
              <a:rPr lang="fr-BE" dirty="0" err="1" smtClean="0"/>
              <a:t>atmosphere</a:t>
            </a:r>
            <a:endParaRPr lang="fr-BE" dirty="0" smtClean="0"/>
          </a:p>
          <a:p>
            <a:pPr marL="0" indent="0">
              <a:buNone/>
            </a:pPr>
            <a:endParaRPr lang="fr-BE" dirty="0" smtClean="0"/>
          </a:p>
          <a:p>
            <a:pPr>
              <a:buFont typeface="Arial" charset="0"/>
              <a:buChar char="•"/>
            </a:pPr>
            <a:r>
              <a:rPr lang="fr-BE" dirty="0" smtClean="0"/>
              <a:t>(long-</a:t>
            </a:r>
            <a:r>
              <a:rPr lang="fr-BE" dirty="0" err="1" smtClean="0"/>
              <a:t>term</a:t>
            </a:r>
            <a:r>
              <a:rPr lang="fr-BE" dirty="0" smtClean="0"/>
              <a:t>): </a:t>
            </a:r>
            <a:r>
              <a:rPr lang="fr-BE" dirty="0" err="1" smtClean="0"/>
              <a:t>launch</a:t>
            </a:r>
            <a:r>
              <a:rPr lang="fr-BE" dirty="0" smtClean="0"/>
              <a:t> </a:t>
            </a:r>
            <a:r>
              <a:rPr lang="fr-BE" b="1" dirty="0" smtClean="0"/>
              <a:t>ORCA025 </a:t>
            </a:r>
            <a:r>
              <a:rPr lang="fr-BE" b="1" dirty="0" err="1" smtClean="0"/>
              <a:t>coupled</a:t>
            </a:r>
            <a:r>
              <a:rPr lang="fr-BE" dirty="0" smtClean="0"/>
              <a:t> </a:t>
            </a:r>
            <a:r>
              <a:rPr lang="fr-BE" dirty="0" err="1" smtClean="0"/>
              <a:t>EnKF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20835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References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93" y="1205706"/>
            <a:ext cx="3245347" cy="3245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205706"/>
            <a:ext cx="2147887" cy="328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4662090"/>
            <a:ext cx="23762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/>
              <a:t>Evensen’s</a:t>
            </a:r>
            <a:r>
              <a:rPr lang="fr-BE" dirty="0" smtClean="0"/>
              <a:t> book (basics, </a:t>
            </a:r>
            <a:r>
              <a:rPr lang="fr-BE" dirty="0" err="1" smtClean="0"/>
              <a:t>theory</a:t>
            </a:r>
            <a:r>
              <a:rPr lang="fr-BE" dirty="0" smtClean="0"/>
              <a:t>, </a:t>
            </a:r>
            <a:r>
              <a:rPr lang="fr-BE" dirty="0" err="1" smtClean="0"/>
              <a:t>examples</a:t>
            </a:r>
            <a:r>
              <a:rPr lang="fr-BE" dirty="0" smtClean="0"/>
              <a:t>)</a:t>
            </a:r>
          </a:p>
          <a:p>
            <a:endParaRPr lang="fr-BE" dirty="0"/>
          </a:p>
          <a:p>
            <a:r>
              <a:rPr lang="en-US" dirty="0">
                <a:hlinkClick r:id="rId4"/>
              </a:rPr>
              <a:t>http://enkf.nersc.no</a:t>
            </a:r>
            <a:r>
              <a:rPr lang="en-US" dirty="0" smtClean="0">
                <a:hlinkClick r:id="rId4"/>
              </a:rPr>
              <a:t>/</a:t>
            </a:r>
            <a:endParaRPr lang="en-US" dirty="0" smtClean="0"/>
          </a:p>
          <a:p>
            <a:r>
              <a:rPr lang="fr-BE" dirty="0" smtClean="0"/>
              <a:t>(source code)</a:t>
            </a:r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3779912" y="4662090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F. </a:t>
            </a:r>
            <a:r>
              <a:rPr lang="fr-BE" dirty="0" err="1" smtClean="0"/>
              <a:t>Massonnet’s</a:t>
            </a:r>
            <a:r>
              <a:rPr lang="fr-BE" dirty="0" smtClean="0"/>
              <a:t> </a:t>
            </a:r>
            <a:r>
              <a:rPr lang="fr-BE" dirty="0" err="1" smtClean="0"/>
              <a:t>thesis</a:t>
            </a:r>
            <a:r>
              <a:rPr lang="fr-BE" dirty="0" smtClean="0"/>
              <a:t> (applications to </a:t>
            </a:r>
            <a:r>
              <a:rPr lang="fr-BE" dirty="0" err="1" smtClean="0"/>
              <a:t>sea</a:t>
            </a:r>
            <a:r>
              <a:rPr lang="fr-BE" dirty="0" smtClean="0"/>
              <a:t> </a:t>
            </a:r>
            <a:r>
              <a:rPr lang="fr-BE" dirty="0" err="1" smtClean="0"/>
              <a:t>ice</a:t>
            </a:r>
            <a:r>
              <a:rPr lang="fr-BE" dirty="0" smtClean="0"/>
              <a:t>)</a:t>
            </a:r>
          </a:p>
          <a:p>
            <a:endParaRPr lang="fr-BE" dirty="0"/>
          </a:p>
          <a:p>
            <a:r>
              <a:rPr lang="fr-BE" dirty="0" smtClean="0"/>
              <a:t>www.climate.be/u/fmasson</a:t>
            </a:r>
            <a:endParaRPr lang="en-US" dirty="0" err="1" smtClean="0"/>
          </a:p>
        </p:txBody>
      </p:sp>
    </p:spTree>
    <p:extLst>
      <p:ext uri="{BB962C8B-B14F-4D97-AF65-F5344CB8AC3E}">
        <p14:creationId xmlns:p14="http://schemas.microsoft.com/office/powerpoint/2010/main" val="18068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JJA SST 1993-2009 </a:t>
            </a:r>
            <a:r>
              <a:rPr lang="fr-BE" dirty="0" err="1" smtClean="0"/>
              <a:t>bias</a:t>
            </a:r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91532"/>
            <a:ext cx="7560840" cy="456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95736" y="1205706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/>
              <a:t>CMIP6</a:t>
            </a:r>
            <a:endParaRPr lang="en-US" sz="2800" dirty="0" err="1" smtClean="0"/>
          </a:p>
        </p:txBody>
      </p:sp>
      <p:sp>
        <p:nvSpPr>
          <p:cNvPr id="6" name="TextBox 5"/>
          <p:cNvSpPr txBox="1"/>
          <p:nvPr/>
        </p:nvSpPr>
        <p:spPr>
          <a:xfrm>
            <a:off x="6084168" y="1205706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/>
              <a:t>CMIP5</a:t>
            </a:r>
            <a:endParaRPr lang="en-US" sz="2800" dirty="0" err="1" smtClean="0"/>
          </a:p>
        </p:txBody>
      </p:sp>
      <p:sp>
        <p:nvSpPr>
          <p:cNvPr id="5" name="TextBox 4"/>
          <p:cNvSpPr txBox="1"/>
          <p:nvPr/>
        </p:nvSpPr>
        <p:spPr>
          <a:xfrm>
            <a:off x="4355976" y="6459880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°C</a:t>
            </a:r>
            <a:endParaRPr lang="en-US" dirty="0" err="1" smtClean="0"/>
          </a:p>
        </p:txBody>
      </p:sp>
    </p:spTree>
    <p:extLst>
      <p:ext uri="{BB962C8B-B14F-4D97-AF65-F5344CB8AC3E}">
        <p14:creationId xmlns:p14="http://schemas.microsoft.com/office/powerpoint/2010/main" val="280565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JJA </a:t>
            </a:r>
            <a:r>
              <a:rPr lang="fr-BE" dirty="0" err="1" smtClean="0"/>
              <a:t>Arctic</a:t>
            </a:r>
            <a:r>
              <a:rPr lang="fr-BE" dirty="0" smtClean="0"/>
              <a:t> </a:t>
            </a:r>
            <a:r>
              <a:rPr lang="fr-BE" dirty="0" err="1" smtClean="0"/>
              <a:t>sea</a:t>
            </a:r>
            <a:r>
              <a:rPr lang="fr-BE" dirty="0" smtClean="0"/>
              <a:t> </a:t>
            </a:r>
            <a:r>
              <a:rPr lang="fr-BE" dirty="0" err="1" smtClean="0"/>
              <a:t>ice</a:t>
            </a:r>
            <a:r>
              <a:rPr lang="fr-BE" dirty="0" smtClean="0"/>
              <a:t> </a:t>
            </a:r>
            <a:r>
              <a:rPr lang="fr-BE" dirty="0" err="1" smtClean="0"/>
              <a:t>extent</a:t>
            </a:r>
            <a:r>
              <a:rPr lang="fr-BE" dirty="0" smtClean="0"/>
              <a:t> 1993-2009</a:t>
            </a:r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25003"/>
            <a:ext cx="3744416" cy="3774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025003"/>
            <a:ext cx="3744416" cy="3690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99792" y="314992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0000FF"/>
                </a:solidFill>
              </a:rPr>
              <a:t>CMIP5</a:t>
            </a:r>
            <a:endParaRPr lang="en-US" dirty="0" err="1" smtClean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52320" y="333458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000000"/>
                </a:solidFill>
              </a:rPr>
              <a:t>CMIP6</a:t>
            </a:r>
            <a:endParaRPr lang="en-US" dirty="0" err="1" smtClean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72200" y="3797994"/>
            <a:ext cx="1548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rgbClr val="FF0000"/>
                </a:solidFill>
              </a:rPr>
              <a:t>EC-3.1 (! </a:t>
            </a:r>
            <a:r>
              <a:rPr lang="fr-BE" sz="1600" dirty="0" err="1" smtClean="0">
                <a:solidFill>
                  <a:srgbClr val="FF0000"/>
                </a:solidFill>
              </a:rPr>
              <a:t>Init</a:t>
            </a:r>
            <a:r>
              <a:rPr lang="fr-BE" sz="1600" dirty="0" smtClean="0">
                <a:solidFill>
                  <a:srgbClr val="FF0000"/>
                </a:solidFill>
              </a:rPr>
              <a:t>. </a:t>
            </a:r>
            <a:r>
              <a:rPr lang="fr-BE" sz="1600" dirty="0" err="1" smtClean="0">
                <a:solidFill>
                  <a:srgbClr val="FF0000"/>
                </a:solidFill>
              </a:rPr>
              <a:t>Glorys</a:t>
            </a:r>
            <a:r>
              <a:rPr lang="fr-BE" sz="1600" dirty="0" smtClean="0">
                <a:solidFill>
                  <a:srgbClr val="FF0000"/>
                </a:solidFill>
              </a:rPr>
              <a:t>)</a:t>
            </a:r>
            <a:endParaRPr lang="en-US" sz="1600" dirty="0" err="1" smtClean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44208" y="2861890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0000FF"/>
                </a:solidFill>
              </a:rPr>
              <a:t>CMIP5</a:t>
            </a:r>
            <a:endParaRPr lang="en-US" dirty="0" err="1" smtClean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79712" y="1565746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/>
              <a:t>Bias</a:t>
            </a:r>
            <a:endParaRPr lang="en-US" dirty="0" err="1" smtClean="0"/>
          </a:p>
        </p:txBody>
      </p:sp>
      <p:sp>
        <p:nvSpPr>
          <p:cNvPr id="11" name="TextBox 10"/>
          <p:cNvSpPr txBox="1"/>
          <p:nvPr/>
        </p:nvSpPr>
        <p:spPr>
          <a:xfrm>
            <a:off x="6300192" y="1565746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/>
              <a:t>Correlation</a:t>
            </a:r>
            <a:endParaRPr lang="en-US" dirty="0" err="1" smtClean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9592" y="4532360"/>
            <a:ext cx="3168352" cy="0"/>
          </a:xfrm>
          <a:prstGeom prst="line">
            <a:avLst/>
          </a:prstGeom>
          <a:ln>
            <a:solidFill>
              <a:srgbClr val="52525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150642" y="387034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000000"/>
                </a:solidFill>
              </a:rPr>
              <a:t>CMIP6</a:t>
            </a:r>
            <a:endParaRPr lang="en-US" dirty="0" err="1" smtClean="0">
              <a:solidFill>
                <a:srgbClr val="0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42530" y="4532360"/>
            <a:ext cx="1548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rgbClr val="FF0000"/>
                </a:solidFill>
              </a:rPr>
              <a:t>EC-3.1 (! </a:t>
            </a:r>
            <a:r>
              <a:rPr lang="fr-BE" sz="1600" dirty="0" err="1" smtClean="0">
                <a:solidFill>
                  <a:srgbClr val="FF0000"/>
                </a:solidFill>
              </a:rPr>
              <a:t>Init</a:t>
            </a:r>
            <a:r>
              <a:rPr lang="fr-BE" sz="1600" dirty="0" smtClean="0">
                <a:solidFill>
                  <a:srgbClr val="FF0000"/>
                </a:solidFill>
              </a:rPr>
              <a:t>. </a:t>
            </a:r>
            <a:r>
              <a:rPr lang="fr-BE" sz="1600" dirty="0" err="1" smtClean="0">
                <a:solidFill>
                  <a:srgbClr val="FF0000"/>
                </a:solidFill>
              </a:rPr>
              <a:t>Glorys</a:t>
            </a:r>
            <a:r>
              <a:rPr lang="fr-BE" sz="1600" dirty="0" smtClean="0">
                <a:solidFill>
                  <a:srgbClr val="FF0000"/>
                </a:solidFill>
              </a:rPr>
              <a:t>)</a:t>
            </a:r>
            <a:endParaRPr lang="en-US" sz="1600" dirty="0" err="1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22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903461"/>
            <a:ext cx="3816343" cy="3803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90" y="1930549"/>
            <a:ext cx="3720607" cy="3677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6" y="144432"/>
            <a:ext cx="6749410" cy="696944"/>
          </a:xfrm>
        </p:spPr>
        <p:txBody>
          <a:bodyPr/>
          <a:lstStyle/>
          <a:p>
            <a:r>
              <a:rPr lang="fr-BE" dirty="0" smtClean="0"/>
              <a:t>JJA </a:t>
            </a:r>
            <a:r>
              <a:rPr lang="fr-BE" dirty="0" err="1" smtClean="0"/>
              <a:t>Antarctic</a:t>
            </a:r>
            <a:r>
              <a:rPr lang="fr-BE" dirty="0" smtClean="0"/>
              <a:t> </a:t>
            </a:r>
            <a:r>
              <a:rPr lang="fr-BE" dirty="0" err="1" smtClean="0"/>
              <a:t>sea</a:t>
            </a:r>
            <a:r>
              <a:rPr lang="fr-BE" dirty="0" smtClean="0"/>
              <a:t> </a:t>
            </a:r>
            <a:r>
              <a:rPr lang="fr-BE" dirty="0" err="1" smtClean="0"/>
              <a:t>ice</a:t>
            </a:r>
            <a:r>
              <a:rPr lang="fr-BE" dirty="0" smtClean="0"/>
              <a:t> </a:t>
            </a:r>
            <a:r>
              <a:rPr lang="fr-BE" dirty="0" err="1" smtClean="0"/>
              <a:t>extent</a:t>
            </a:r>
            <a:r>
              <a:rPr lang="fr-BE" dirty="0" smtClean="0"/>
              <a:t> 1993-2009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47664" y="267722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0000FF"/>
                </a:solidFill>
              </a:rPr>
              <a:t>CMIP5</a:t>
            </a:r>
            <a:endParaRPr lang="en-US" dirty="0" err="1" smtClean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36296" y="3301820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000000"/>
                </a:solidFill>
              </a:rPr>
              <a:t>CMIP6</a:t>
            </a:r>
            <a:endParaRPr lang="en-US" dirty="0" err="1" smtClean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28184" y="2677224"/>
            <a:ext cx="1548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rgbClr val="FF0000"/>
                </a:solidFill>
              </a:rPr>
              <a:t>EC-3.1 (! </a:t>
            </a:r>
            <a:r>
              <a:rPr lang="fr-BE" sz="1600" dirty="0" err="1" smtClean="0">
                <a:solidFill>
                  <a:srgbClr val="FF0000"/>
                </a:solidFill>
              </a:rPr>
              <a:t>Init</a:t>
            </a:r>
            <a:r>
              <a:rPr lang="fr-BE" sz="1600" dirty="0" smtClean="0">
                <a:solidFill>
                  <a:srgbClr val="FF0000"/>
                </a:solidFill>
              </a:rPr>
              <a:t>. </a:t>
            </a:r>
            <a:r>
              <a:rPr lang="fr-BE" sz="1600" dirty="0" err="1" smtClean="0">
                <a:solidFill>
                  <a:srgbClr val="FF0000"/>
                </a:solidFill>
              </a:rPr>
              <a:t>Glorys</a:t>
            </a:r>
            <a:r>
              <a:rPr lang="fr-BE" sz="1600" dirty="0" smtClean="0">
                <a:solidFill>
                  <a:srgbClr val="FF0000"/>
                </a:solidFill>
              </a:rPr>
              <a:t>)</a:t>
            </a:r>
            <a:endParaRPr lang="en-US" sz="1600" dirty="0" err="1" smtClean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08104" y="367115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0000FF"/>
                </a:solidFill>
              </a:rPr>
              <a:t>CMIP5</a:t>
            </a:r>
            <a:endParaRPr lang="en-US" dirty="0" err="1" smtClean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79712" y="1565746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/>
              <a:t>Bias</a:t>
            </a:r>
            <a:endParaRPr lang="en-US" dirty="0" err="1" smtClean="0"/>
          </a:p>
        </p:txBody>
      </p:sp>
      <p:sp>
        <p:nvSpPr>
          <p:cNvPr id="11" name="TextBox 10"/>
          <p:cNvSpPr txBox="1"/>
          <p:nvPr/>
        </p:nvSpPr>
        <p:spPr>
          <a:xfrm>
            <a:off x="6300192" y="1565746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/>
              <a:t>Correlation</a:t>
            </a:r>
            <a:endParaRPr lang="en-US" dirty="0" err="1" smtClean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9592" y="4532360"/>
            <a:ext cx="3168352" cy="0"/>
          </a:xfrm>
          <a:prstGeom prst="line">
            <a:avLst/>
          </a:prstGeom>
          <a:ln>
            <a:solidFill>
              <a:srgbClr val="52525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131840" y="393271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000000"/>
                </a:solidFill>
              </a:rPr>
              <a:t>CMIP6</a:t>
            </a:r>
            <a:endParaRPr lang="en-US" dirty="0" err="1" smtClean="0">
              <a:solidFill>
                <a:srgbClr val="0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94606" y="3797994"/>
            <a:ext cx="1548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rgbClr val="FF0000"/>
                </a:solidFill>
              </a:rPr>
              <a:t>EC-3.1 (! </a:t>
            </a:r>
            <a:r>
              <a:rPr lang="fr-BE" sz="1600" dirty="0" err="1" smtClean="0">
                <a:solidFill>
                  <a:srgbClr val="FF0000"/>
                </a:solidFill>
              </a:rPr>
              <a:t>Init</a:t>
            </a:r>
            <a:r>
              <a:rPr lang="fr-BE" sz="1600" dirty="0" smtClean="0">
                <a:solidFill>
                  <a:srgbClr val="FF0000"/>
                </a:solidFill>
              </a:rPr>
              <a:t>. </a:t>
            </a:r>
            <a:r>
              <a:rPr lang="fr-BE" sz="1600" dirty="0" err="1" smtClean="0">
                <a:solidFill>
                  <a:srgbClr val="FF0000"/>
                </a:solidFill>
              </a:rPr>
              <a:t>Glorys</a:t>
            </a:r>
            <a:r>
              <a:rPr lang="fr-BE" sz="1600" dirty="0" smtClean="0">
                <a:solidFill>
                  <a:srgbClr val="FF0000"/>
                </a:solidFill>
              </a:rPr>
              <a:t>)</a:t>
            </a:r>
            <a:endParaRPr lang="en-US" sz="1600" dirty="0" err="1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25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JJA Niño3.4 SST 1993-2009</a:t>
            </a:r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46939"/>
            <a:ext cx="3898369" cy="3929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997813"/>
            <a:ext cx="4176464" cy="4170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15816" y="2645866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000000"/>
                </a:solidFill>
              </a:rPr>
              <a:t>CMIP6</a:t>
            </a:r>
            <a:endParaRPr lang="en-US" dirty="0" err="1" smtClean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67944" y="3068622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8E8E8E"/>
                </a:solidFill>
              </a:rPr>
              <a:t>CMIP5</a:t>
            </a:r>
            <a:endParaRPr lang="en-US" dirty="0" err="1" smtClean="0">
              <a:solidFill>
                <a:srgbClr val="8E8E8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08304" y="3898616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000000"/>
                </a:solidFill>
              </a:rPr>
              <a:t>CMIP6</a:t>
            </a:r>
            <a:endParaRPr lang="en-US" dirty="0" err="1" smtClean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36296" y="451807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8E8E8E"/>
                </a:solidFill>
              </a:rPr>
              <a:t>CMIP5</a:t>
            </a:r>
            <a:endParaRPr lang="en-US" dirty="0" err="1" smtClean="0">
              <a:solidFill>
                <a:srgbClr val="8E8E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58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Shape 2"/>
          <p:cNvSpPr txBox="1">
            <a:spLocks noChangeArrowheads="1"/>
          </p:cNvSpPr>
          <p:nvPr/>
        </p:nvSpPr>
        <p:spPr bwMode="auto">
          <a:xfrm>
            <a:off x="685800" y="2581076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s-ES" altLang="en-US" sz="4400" b="1" dirty="0" err="1" smtClean="0">
                <a:solidFill>
                  <a:srgbClr val="FFFFFF"/>
                </a:solidFill>
              </a:rPr>
              <a:t>The</a:t>
            </a:r>
            <a:r>
              <a:rPr lang="es-ES" altLang="en-US" sz="4400" b="1" dirty="0" smtClean="0">
                <a:solidFill>
                  <a:srgbClr val="FFFFFF"/>
                </a:solidFill>
              </a:rPr>
              <a:t> </a:t>
            </a:r>
            <a:r>
              <a:rPr lang="es-ES" altLang="en-US" sz="4400" b="1" dirty="0" err="1" smtClean="0">
                <a:solidFill>
                  <a:srgbClr val="FFFFFF"/>
                </a:solidFill>
              </a:rPr>
              <a:t>EnKF</a:t>
            </a:r>
            <a:r>
              <a:rPr lang="es-ES" altLang="en-US" sz="4400" b="1" dirty="0" smtClean="0">
                <a:solidFill>
                  <a:srgbClr val="FFFFFF"/>
                </a:solidFill>
              </a:rPr>
              <a:t> in EC-Earth3.2</a:t>
            </a:r>
          </a:p>
        </p:txBody>
      </p:sp>
      <p:sp>
        <p:nvSpPr>
          <p:cNvPr id="10244" name="TextShape 3"/>
          <p:cNvSpPr txBox="1">
            <a:spLocks noChangeAspect="1" noChangeArrowheads="1"/>
          </p:cNvSpPr>
          <p:nvPr/>
        </p:nvSpPr>
        <p:spPr bwMode="auto">
          <a:xfrm>
            <a:off x="1371600" y="3717925"/>
            <a:ext cx="6400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endParaRPr lang="en-US" altLang="en-US" sz="2400" dirty="0">
              <a:latin typeface="Calibri" pitchFamily="34" charset="0"/>
            </a:endParaRPr>
          </a:p>
        </p:txBody>
      </p:sp>
      <p:sp>
        <p:nvSpPr>
          <p:cNvPr id="10245" name="TextShape 4"/>
          <p:cNvSpPr txBox="1">
            <a:spLocks noChangeArrowheads="1"/>
          </p:cNvSpPr>
          <p:nvPr/>
        </p:nvSpPr>
        <p:spPr bwMode="auto">
          <a:xfrm>
            <a:off x="1350963" y="4158034"/>
            <a:ext cx="6480175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s-ES" altLang="en-US" dirty="0" smtClean="0">
                <a:solidFill>
                  <a:srgbClr val="FFFFFF"/>
                </a:solidFill>
                <a:latin typeface="+mj-lt"/>
              </a:rPr>
              <a:t>François </a:t>
            </a:r>
            <a:r>
              <a:rPr lang="es-ES" altLang="en-US" dirty="0" err="1" smtClean="0">
                <a:solidFill>
                  <a:srgbClr val="FFFFFF"/>
                </a:solidFill>
                <a:latin typeface="+mj-lt"/>
              </a:rPr>
              <a:t>Massonnet</a:t>
            </a:r>
            <a:endParaRPr lang="es-ES" altLang="en-US" dirty="0" smtClean="0">
              <a:solidFill>
                <a:srgbClr val="FFFFFF"/>
              </a:solidFill>
              <a:latin typeface="+mj-lt"/>
            </a:endParaRPr>
          </a:p>
          <a:p>
            <a:pPr algn="ctr" eaLnBrk="1" hangingPunct="1"/>
            <a:endParaRPr lang="es-ES" altLang="en-US" dirty="0">
              <a:solidFill>
                <a:srgbClr val="FFFFFF"/>
              </a:solidFill>
              <a:latin typeface="+mj-lt"/>
            </a:endParaRPr>
          </a:p>
          <a:p>
            <a:pPr algn="ctr" eaLnBrk="1" hangingPunct="1"/>
            <a:r>
              <a:rPr lang="es-ES" altLang="en-US" sz="1400" dirty="0" smtClean="0">
                <a:solidFill>
                  <a:srgbClr val="FFFFFF"/>
                </a:solidFill>
                <a:latin typeface="+mj-lt"/>
              </a:rPr>
              <a:t>and </a:t>
            </a:r>
            <a:r>
              <a:rPr lang="es-ES" altLang="en-US" sz="1400" dirty="0" err="1" smtClean="0">
                <a:solidFill>
                  <a:srgbClr val="FFFFFF"/>
                </a:solidFill>
                <a:latin typeface="+mj-lt"/>
              </a:rPr>
              <a:t>the</a:t>
            </a:r>
            <a:r>
              <a:rPr lang="es-ES" altLang="en-US" sz="1400" dirty="0" smtClean="0">
                <a:solidFill>
                  <a:srgbClr val="FFFFFF"/>
                </a:solidFill>
                <a:latin typeface="+mj-lt"/>
              </a:rPr>
              <a:t> </a:t>
            </a:r>
            <a:r>
              <a:rPr lang="es-ES" altLang="en-US" sz="1400" dirty="0" err="1" smtClean="0">
                <a:solidFill>
                  <a:srgbClr val="FFFFFF"/>
                </a:solidFill>
                <a:latin typeface="+mj-lt"/>
              </a:rPr>
              <a:t>Climate</a:t>
            </a:r>
            <a:r>
              <a:rPr lang="es-ES" altLang="en-US" sz="1400" dirty="0" smtClean="0">
                <a:solidFill>
                  <a:srgbClr val="FFFFFF"/>
                </a:solidFill>
                <a:latin typeface="+mj-lt"/>
              </a:rPr>
              <a:t> </a:t>
            </a:r>
            <a:r>
              <a:rPr lang="es-ES" altLang="en-US" sz="1400" dirty="0" err="1" smtClean="0">
                <a:solidFill>
                  <a:srgbClr val="FFFFFF"/>
                </a:solidFill>
                <a:latin typeface="+mj-lt"/>
              </a:rPr>
              <a:t>Prediction</a:t>
            </a:r>
            <a:r>
              <a:rPr lang="es-ES" altLang="en-US" sz="1400" dirty="0" smtClean="0">
                <a:solidFill>
                  <a:srgbClr val="FFFFFF"/>
                </a:solidFill>
                <a:latin typeface="+mj-lt"/>
              </a:rPr>
              <a:t> </a:t>
            </a:r>
            <a:r>
              <a:rPr lang="es-ES" altLang="en-US" sz="1400" dirty="0" err="1" smtClean="0">
                <a:solidFill>
                  <a:srgbClr val="FFFFFF"/>
                </a:solidFill>
                <a:latin typeface="+mj-lt"/>
              </a:rPr>
              <a:t>Group</a:t>
            </a:r>
            <a:endParaRPr lang="es-ES" altLang="en-US" sz="1400" dirty="0" smtClean="0">
              <a:solidFill>
                <a:srgbClr val="FFFFFF"/>
              </a:solidFill>
              <a:latin typeface="+mj-lt"/>
            </a:endParaRPr>
          </a:p>
          <a:p>
            <a:pPr algn="ctr" eaLnBrk="1" hangingPunct="1"/>
            <a:endParaRPr lang="es-ES" altLang="en-US" dirty="0">
              <a:solidFill>
                <a:srgbClr val="FFFFFF"/>
              </a:solidFill>
              <a:latin typeface="+mj-lt"/>
            </a:endParaRPr>
          </a:p>
          <a:p>
            <a:pPr algn="ctr" eaLnBrk="1" hangingPunct="1"/>
            <a:r>
              <a:rPr lang="es-ES" altLang="en-US" dirty="0">
                <a:solidFill>
                  <a:srgbClr val="FFFFFF"/>
                </a:solidFill>
              </a:rPr>
              <a:t>R. Bilbao, O. </a:t>
            </a:r>
            <a:r>
              <a:rPr lang="es-ES" altLang="en-US" dirty="0" err="1">
                <a:solidFill>
                  <a:srgbClr val="FFFFFF"/>
                </a:solidFill>
              </a:rPr>
              <a:t>Bellprat</a:t>
            </a:r>
            <a:r>
              <a:rPr lang="es-ES" altLang="en-US" dirty="0">
                <a:solidFill>
                  <a:srgbClr val="FFFFFF"/>
                </a:solidFill>
              </a:rPr>
              <a:t> L. </a:t>
            </a:r>
            <a:r>
              <a:rPr lang="es-ES" altLang="en-US" dirty="0" err="1">
                <a:solidFill>
                  <a:srgbClr val="FFFFFF"/>
                </a:solidFill>
              </a:rPr>
              <a:t>Brodeau</a:t>
            </a:r>
            <a:r>
              <a:rPr lang="es-ES" altLang="en-US" dirty="0">
                <a:solidFill>
                  <a:srgbClr val="FFFFFF"/>
                </a:solidFill>
              </a:rPr>
              <a:t>, R. Cruz-García, F. Doblas-Reyes, E. </a:t>
            </a:r>
            <a:r>
              <a:rPr lang="es-ES" altLang="en-US" dirty="0" err="1">
                <a:solidFill>
                  <a:srgbClr val="FFFFFF"/>
                </a:solidFill>
              </a:rPr>
              <a:t>Exarchou</a:t>
            </a:r>
            <a:r>
              <a:rPr lang="es-ES" altLang="en-US" dirty="0">
                <a:solidFill>
                  <a:srgbClr val="FFFFFF"/>
                </a:solidFill>
              </a:rPr>
              <a:t>, N. </a:t>
            </a:r>
            <a:r>
              <a:rPr lang="es-ES" altLang="en-US" dirty="0" err="1">
                <a:solidFill>
                  <a:srgbClr val="FFFFFF"/>
                </a:solidFill>
              </a:rPr>
              <a:t>Fučkar</a:t>
            </a:r>
            <a:r>
              <a:rPr lang="es-ES" altLang="en-US" dirty="0">
                <a:solidFill>
                  <a:srgbClr val="FFFFFF"/>
                </a:solidFill>
              </a:rPr>
              <a:t>, J. García-Serrano, V. </a:t>
            </a:r>
            <a:r>
              <a:rPr lang="es-ES" altLang="en-US" dirty="0" err="1">
                <a:solidFill>
                  <a:srgbClr val="FFFFFF"/>
                </a:solidFill>
              </a:rPr>
              <a:t>Guemas</a:t>
            </a:r>
            <a:r>
              <a:rPr lang="es-ES" altLang="en-US" dirty="0">
                <a:solidFill>
                  <a:srgbClr val="FFFFFF"/>
                </a:solidFill>
              </a:rPr>
              <a:t>, M. </a:t>
            </a:r>
            <a:r>
              <a:rPr lang="es-ES" altLang="en-US" dirty="0" err="1">
                <a:solidFill>
                  <a:srgbClr val="FFFFFF"/>
                </a:solidFill>
              </a:rPr>
              <a:t>Ménégoz</a:t>
            </a:r>
            <a:r>
              <a:rPr lang="es-ES" altLang="en-US" dirty="0">
                <a:solidFill>
                  <a:srgbClr val="FFFFFF"/>
                </a:solidFill>
              </a:rPr>
              <a:t>, C. </a:t>
            </a:r>
            <a:r>
              <a:rPr lang="es-ES" altLang="en-US" dirty="0" err="1">
                <a:solidFill>
                  <a:srgbClr val="FFFFFF"/>
                </a:solidFill>
              </a:rPr>
              <a:t>Prodhomme</a:t>
            </a:r>
            <a:r>
              <a:rPr lang="es-ES" altLang="en-US" dirty="0">
                <a:solidFill>
                  <a:srgbClr val="FFFFFF"/>
                </a:solidFill>
              </a:rPr>
              <a:t>, V. Sicardi, E. </a:t>
            </a:r>
            <a:r>
              <a:rPr lang="es-ES" altLang="en-US" dirty="0" err="1">
                <a:solidFill>
                  <a:srgbClr val="FFFFFF"/>
                </a:solidFill>
              </a:rPr>
              <a:t>Tourigny</a:t>
            </a:r>
            <a:endParaRPr lang="es-ES" altLang="en-US" dirty="0">
              <a:solidFill>
                <a:srgbClr val="FFFFFF"/>
              </a:solidFill>
            </a:endParaRPr>
          </a:p>
          <a:p>
            <a:pPr algn="ctr" eaLnBrk="1" hangingPunct="1"/>
            <a:endParaRPr lang="es-ES" altLang="en-US" dirty="0">
              <a:solidFill>
                <a:srgbClr val="FFFFFF"/>
              </a:solidFill>
              <a:latin typeface="+mj-lt"/>
            </a:endParaRPr>
          </a:p>
          <a:p>
            <a:pPr algn="ctr" eaLnBrk="1" hangingPunct="1"/>
            <a:endParaRPr lang="es-ES" altLang="en-US" dirty="0" smtClean="0">
              <a:solidFill>
                <a:srgbClr val="FFFFFF"/>
              </a:solidFill>
              <a:latin typeface="+mj-lt"/>
            </a:endParaRPr>
          </a:p>
          <a:p>
            <a:pPr algn="ctr" eaLnBrk="1" hangingPunct="1"/>
            <a:endParaRPr lang="es-ES" altLang="en-US" dirty="0" smtClean="0">
              <a:solidFill>
                <a:srgbClr val="FFFFFF"/>
              </a:solidFill>
              <a:latin typeface="+mj-lt"/>
            </a:endParaRPr>
          </a:p>
          <a:p>
            <a:pPr algn="ctr" eaLnBrk="1" hangingPunct="1"/>
            <a:endParaRPr lang="es-ES" altLang="en-US" dirty="0" smtClean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7" name="TextShape 1"/>
          <p:cNvSpPr txBox="1">
            <a:spLocks noChangeArrowheads="1"/>
          </p:cNvSpPr>
          <p:nvPr/>
        </p:nvSpPr>
        <p:spPr bwMode="auto">
          <a:xfrm>
            <a:off x="6548438" y="196850"/>
            <a:ext cx="24479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r" eaLnBrk="1" hangingPunct="1"/>
            <a:r>
              <a:rPr lang="en-US" altLang="en-US" sz="1400" dirty="0" smtClean="0">
                <a:solidFill>
                  <a:srgbClr val="FFFFFF"/>
                </a:solidFill>
                <a:latin typeface="Calibri" pitchFamily="34" charset="0"/>
              </a:rPr>
              <a:t>DMI, 26-27 October 2016</a:t>
            </a:r>
            <a:endParaRPr lang="en-US" alt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Frequently</a:t>
            </a:r>
            <a:r>
              <a:rPr lang="fr-BE" dirty="0" smtClean="0"/>
              <a:t> </a:t>
            </a:r>
            <a:r>
              <a:rPr lang="fr-BE" dirty="0" err="1" smtClean="0"/>
              <a:t>asked</a:t>
            </a:r>
            <a:r>
              <a:rPr lang="fr-BE" dirty="0" smtClean="0"/>
              <a:t> questions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fr-BE" dirty="0" err="1" smtClean="0"/>
              <a:t>What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an ensemble </a:t>
            </a:r>
            <a:r>
              <a:rPr lang="fr-BE" dirty="0" err="1" smtClean="0"/>
              <a:t>Kalman</a:t>
            </a:r>
            <a:r>
              <a:rPr lang="fr-BE" dirty="0" smtClean="0"/>
              <a:t> </a:t>
            </a:r>
            <a:r>
              <a:rPr lang="fr-BE" dirty="0" err="1" smtClean="0"/>
              <a:t>Filter</a:t>
            </a:r>
            <a:r>
              <a:rPr lang="fr-BE" dirty="0" smtClean="0"/>
              <a:t> (</a:t>
            </a:r>
            <a:r>
              <a:rPr lang="fr-BE" dirty="0" err="1" smtClean="0"/>
              <a:t>EnKF</a:t>
            </a:r>
            <a:r>
              <a:rPr lang="fr-BE" dirty="0" smtClean="0"/>
              <a:t>)?</a:t>
            </a:r>
          </a:p>
          <a:p>
            <a:pPr marL="857250" lvl="1" indent="-457200">
              <a:buAutoNum type="arabicPeriod"/>
            </a:pPr>
            <a:r>
              <a:rPr lang="fr-BE" dirty="0" err="1" smtClean="0"/>
              <a:t>What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the </a:t>
            </a:r>
            <a:r>
              <a:rPr lang="fr-BE" dirty="0" err="1" smtClean="0"/>
              <a:t>scientific</a:t>
            </a:r>
            <a:r>
              <a:rPr lang="fr-BE" dirty="0" smtClean="0"/>
              <a:t> </a:t>
            </a:r>
            <a:r>
              <a:rPr lang="fr-BE" dirty="0" err="1" smtClean="0"/>
              <a:t>purpose</a:t>
            </a:r>
            <a:r>
              <a:rPr lang="fr-BE" dirty="0" smtClean="0"/>
              <a:t> of an </a:t>
            </a:r>
            <a:r>
              <a:rPr lang="fr-BE" dirty="0" err="1" smtClean="0"/>
              <a:t>EnKF</a:t>
            </a:r>
            <a:r>
              <a:rPr lang="fr-BE" dirty="0" smtClean="0"/>
              <a:t>?</a:t>
            </a:r>
          </a:p>
          <a:p>
            <a:pPr marL="857250" lvl="1" indent="-457200">
              <a:buAutoNum type="arabicPeriod"/>
            </a:pPr>
            <a:r>
              <a:rPr lang="fr-BE" dirty="0" err="1" smtClean="0"/>
              <a:t>What</a:t>
            </a:r>
            <a:r>
              <a:rPr lang="fr-BE" dirty="0" smtClean="0"/>
              <a:t> are possible applications of the </a:t>
            </a:r>
            <a:r>
              <a:rPr lang="fr-BE" dirty="0" err="1" smtClean="0"/>
              <a:t>EnKF</a:t>
            </a:r>
            <a:r>
              <a:rPr lang="fr-BE" dirty="0" smtClean="0"/>
              <a:t> in </a:t>
            </a:r>
            <a:r>
              <a:rPr lang="fr-BE" dirty="0" err="1" smtClean="0"/>
              <a:t>climate</a:t>
            </a:r>
            <a:r>
              <a:rPr lang="fr-BE" dirty="0" smtClean="0"/>
              <a:t> sciences?</a:t>
            </a:r>
          </a:p>
          <a:p>
            <a:pPr marL="857250" lvl="1" indent="-457200">
              <a:buAutoNum type="arabicPeriod"/>
            </a:pPr>
            <a:r>
              <a:rPr lang="fr-BE" dirty="0" err="1" smtClean="0"/>
              <a:t>What</a:t>
            </a:r>
            <a:r>
              <a:rPr lang="fr-BE" dirty="0" smtClean="0"/>
              <a:t> are the </a:t>
            </a:r>
            <a:r>
              <a:rPr lang="fr-BE" dirty="0" err="1" smtClean="0"/>
              <a:t>advantages</a:t>
            </a:r>
            <a:r>
              <a:rPr lang="fr-BE" dirty="0" smtClean="0"/>
              <a:t> and </a:t>
            </a:r>
            <a:r>
              <a:rPr lang="fr-BE" dirty="0" err="1" smtClean="0"/>
              <a:t>downsides</a:t>
            </a:r>
            <a:r>
              <a:rPr lang="fr-BE" dirty="0" smtClean="0"/>
              <a:t> </a:t>
            </a:r>
            <a:r>
              <a:rPr lang="fr-BE" dirty="0" err="1" smtClean="0"/>
              <a:t>wrt</a:t>
            </a:r>
            <a:r>
              <a:rPr lang="fr-BE" dirty="0" smtClean="0"/>
              <a:t> </a:t>
            </a:r>
            <a:r>
              <a:rPr lang="fr-BE" dirty="0" err="1" smtClean="0"/>
              <a:t>other</a:t>
            </a:r>
            <a:r>
              <a:rPr lang="fr-BE" dirty="0" smtClean="0"/>
              <a:t> </a:t>
            </a:r>
            <a:r>
              <a:rPr lang="fr-BE" dirty="0" err="1" smtClean="0"/>
              <a:t>methods</a:t>
            </a:r>
            <a:r>
              <a:rPr lang="fr-BE" dirty="0" smtClean="0"/>
              <a:t>?</a:t>
            </a:r>
          </a:p>
          <a:p>
            <a:pPr marL="457200" indent="-457200">
              <a:buAutoNum type="arabicPeriod"/>
            </a:pPr>
            <a:r>
              <a:rPr lang="fr-BE" dirty="0" smtClean="0"/>
              <a:t>How </a:t>
            </a:r>
            <a:r>
              <a:rPr lang="fr-BE" dirty="0" err="1" smtClean="0"/>
              <a:t>does</a:t>
            </a:r>
            <a:r>
              <a:rPr lang="fr-BE" dirty="0" smtClean="0"/>
              <a:t> an </a:t>
            </a:r>
            <a:r>
              <a:rPr lang="fr-BE" dirty="0" err="1" smtClean="0"/>
              <a:t>EnKF</a:t>
            </a:r>
            <a:r>
              <a:rPr lang="fr-BE" dirty="0" smtClean="0"/>
              <a:t> </a:t>
            </a:r>
            <a:r>
              <a:rPr lang="fr-BE" dirty="0" err="1" smtClean="0"/>
              <a:t>work</a:t>
            </a:r>
            <a:r>
              <a:rPr lang="fr-BE" dirty="0" smtClean="0"/>
              <a:t>?</a:t>
            </a:r>
          </a:p>
          <a:p>
            <a:pPr marL="857250" lvl="1" indent="-457200">
              <a:buAutoNum type="arabicPeriod"/>
            </a:pPr>
            <a:r>
              <a:rPr lang="fr-BE" dirty="0" smtClean="0"/>
              <a:t>How </a:t>
            </a:r>
            <a:r>
              <a:rPr lang="fr-BE" dirty="0" err="1" smtClean="0"/>
              <a:t>does</a:t>
            </a:r>
            <a:r>
              <a:rPr lang="fr-BE" dirty="0" smtClean="0"/>
              <a:t> </a:t>
            </a:r>
            <a:r>
              <a:rPr lang="fr-BE" dirty="0" err="1" smtClean="0"/>
              <a:t>it</a:t>
            </a:r>
            <a:r>
              <a:rPr lang="fr-BE" dirty="0" smtClean="0"/>
              <a:t> affect the workflow?</a:t>
            </a:r>
          </a:p>
          <a:p>
            <a:pPr marL="857250" lvl="1" indent="-457200">
              <a:buAutoNum type="arabicPeriod"/>
            </a:pPr>
            <a:r>
              <a:rPr lang="fr-BE" dirty="0" smtClean="0"/>
              <a:t>Is </a:t>
            </a:r>
            <a:r>
              <a:rPr lang="fr-BE" dirty="0" err="1" smtClean="0"/>
              <a:t>it</a:t>
            </a:r>
            <a:r>
              <a:rPr lang="fr-BE" dirty="0" smtClean="0"/>
              <a:t> </a:t>
            </a:r>
            <a:r>
              <a:rPr lang="fr-BE" dirty="0" err="1" smtClean="0"/>
              <a:t>dependent</a:t>
            </a:r>
            <a:r>
              <a:rPr lang="fr-BE" dirty="0" smtClean="0"/>
              <a:t> on the version of EC-</a:t>
            </a:r>
            <a:r>
              <a:rPr lang="fr-BE" dirty="0" err="1" smtClean="0"/>
              <a:t>Earth</a:t>
            </a:r>
            <a:r>
              <a:rPr lang="fr-BE" dirty="0" smtClean="0"/>
              <a:t> </a:t>
            </a:r>
            <a:r>
              <a:rPr lang="fr-BE" dirty="0" err="1" smtClean="0"/>
              <a:t>used</a:t>
            </a:r>
            <a:r>
              <a:rPr lang="fr-BE" dirty="0" smtClean="0"/>
              <a:t>?</a:t>
            </a:r>
          </a:p>
          <a:p>
            <a:pPr marL="857250" lvl="1" indent="-457200">
              <a:buAutoNum type="arabicPeriod"/>
            </a:pPr>
            <a:r>
              <a:rPr lang="fr-BE" dirty="0" err="1" smtClean="0"/>
              <a:t>What</a:t>
            </a:r>
            <a:r>
              <a:rPr lang="fr-BE" dirty="0" smtClean="0"/>
              <a:t> </a:t>
            </a:r>
            <a:r>
              <a:rPr lang="fr-BE" dirty="0" err="1" smtClean="0"/>
              <a:t>happens</a:t>
            </a:r>
            <a:r>
              <a:rPr lang="fr-BE" dirty="0" smtClean="0"/>
              <a:t> </a:t>
            </a:r>
            <a:r>
              <a:rPr lang="fr-BE" dirty="0" err="1" smtClean="0"/>
              <a:t>with</a:t>
            </a:r>
            <a:r>
              <a:rPr lang="fr-BE" dirty="0" smtClean="0"/>
              <a:t> the </a:t>
            </a:r>
            <a:r>
              <a:rPr lang="fr-BE" dirty="0" err="1" smtClean="0"/>
              <a:t>ocean</a:t>
            </a:r>
            <a:r>
              <a:rPr lang="fr-BE" dirty="0" smtClean="0"/>
              <a:t> </a:t>
            </a:r>
            <a:r>
              <a:rPr lang="fr-BE" dirty="0" err="1" smtClean="0"/>
              <a:t>when</a:t>
            </a:r>
            <a:r>
              <a:rPr lang="fr-BE" dirty="0" smtClean="0"/>
              <a:t> </a:t>
            </a:r>
            <a:r>
              <a:rPr lang="fr-BE" dirty="0" err="1" smtClean="0"/>
              <a:t>sea</a:t>
            </a:r>
            <a:r>
              <a:rPr lang="fr-BE" dirty="0" smtClean="0"/>
              <a:t> </a:t>
            </a:r>
            <a:r>
              <a:rPr lang="fr-BE" dirty="0" err="1" smtClean="0"/>
              <a:t>ice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</a:t>
            </a:r>
            <a:r>
              <a:rPr lang="fr-BE" dirty="0" err="1" smtClean="0"/>
              <a:t>assimilated</a:t>
            </a:r>
            <a:r>
              <a:rPr lang="fr-BE" dirty="0" smtClean="0"/>
              <a:t>?</a:t>
            </a:r>
          </a:p>
          <a:p>
            <a:pPr marL="457200" indent="-457200">
              <a:buAutoNum type="arabicPeriod"/>
            </a:pPr>
            <a:r>
              <a:rPr lang="fr-BE" dirty="0" smtClean="0"/>
              <a:t>How </a:t>
            </a:r>
            <a:r>
              <a:rPr lang="fr-BE" dirty="0" err="1" smtClean="0"/>
              <a:t>much</a:t>
            </a:r>
            <a:r>
              <a:rPr lang="fr-BE" dirty="0" smtClean="0"/>
              <a:t> extra </a:t>
            </a:r>
            <a:r>
              <a:rPr lang="fr-BE" dirty="0" err="1" smtClean="0"/>
              <a:t>resources</a:t>
            </a:r>
            <a:r>
              <a:rPr lang="fr-BE" dirty="0" smtClean="0"/>
              <a:t> </a:t>
            </a:r>
            <a:r>
              <a:rPr lang="fr-BE" dirty="0" err="1" smtClean="0"/>
              <a:t>does</a:t>
            </a:r>
            <a:r>
              <a:rPr lang="fr-BE" dirty="0" smtClean="0"/>
              <a:t> the </a:t>
            </a:r>
            <a:r>
              <a:rPr lang="fr-BE" dirty="0" err="1" smtClean="0"/>
              <a:t>EnKF</a:t>
            </a:r>
            <a:r>
              <a:rPr lang="fr-BE" dirty="0" smtClean="0"/>
              <a:t> </a:t>
            </a:r>
            <a:r>
              <a:rPr lang="fr-BE" dirty="0" err="1" smtClean="0"/>
              <a:t>require</a:t>
            </a:r>
            <a:r>
              <a:rPr lang="fr-BE" dirty="0" smtClean="0"/>
              <a:t>?</a:t>
            </a:r>
          </a:p>
          <a:p>
            <a:pPr marL="857250" lvl="1" indent="-457200">
              <a:buAutoNum type="arabicPeriod"/>
            </a:pPr>
            <a:r>
              <a:rPr lang="fr-BE" dirty="0" err="1" smtClean="0"/>
              <a:t>What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the </a:t>
            </a:r>
            <a:r>
              <a:rPr lang="fr-BE" dirty="0" err="1" smtClean="0"/>
              <a:t>typical</a:t>
            </a:r>
            <a:r>
              <a:rPr lang="fr-BE" dirty="0" smtClean="0"/>
              <a:t> </a:t>
            </a:r>
            <a:r>
              <a:rPr lang="fr-BE" dirty="0" err="1" smtClean="0"/>
              <a:t>length</a:t>
            </a:r>
            <a:r>
              <a:rPr lang="fr-BE" dirty="0" smtClean="0"/>
              <a:t> of an assimilation cycle?</a:t>
            </a:r>
          </a:p>
          <a:p>
            <a:pPr marL="857250" lvl="1" indent="-457200">
              <a:buAutoNum type="arabicPeriod"/>
            </a:pPr>
            <a:r>
              <a:rPr lang="fr-BE" dirty="0" err="1" smtClean="0"/>
              <a:t>What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the </a:t>
            </a:r>
            <a:r>
              <a:rPr lang="fr-BE" dirty="0" err="1" smtClean="0"/>
              <a:t>space</a:t>
            </a:r>
            <a:r>
              <a:rPr lang="fr-BE" dirty="0" smtClean="0"/>
              <a:t> </a:t>
            </a:r>
            <a:r>
              <a:rPr lang="fr-BE" dirty="0" err="1" smtClean="0"/>
              <a:t>required</a:t>
            </a:r>
            <a:r>
              <a:rPr lang="fr-BE" dirty="0" smtClean="0"/>
              <a:t> to </a:t>
            </a:r>
            <a:r>
              <a:rPr lang="fr-BE" dirty="0" err="1" smtClean="0"/>
              <a:t>save</a:t>
            </a:r>
            <a:r>
              <a:rPr lang="fr-BE" dirty="0" smtClean="0"/>
              <a:t> the </a:t>
            </a:r>
            <a:r>
              <a:rPr lang="fr-BE" dirty="0" err="1" smtClean="0"/>
              <a:t>experiment</a:t>
            </a:r>
            <a:r>
              <a:rPr lang="fr-BE" dirty="0" smtClean="0"/>
              <a:t>?</a:t>
            </a:r>
          </a:p>
          <a:p>
            <a:pPr marL="857250" lvl="1" indent="-457200">
              <a:buFontTx/>
              <a:buAutoNum type="arabicPeriod"/>
            </a:pPr>
            <a:r>
              <a:rPr lang="fr-BE" dirty="0"/>
              <a:t>Can </a:t>
            </a:r>
            <a:r>
              <a:rPr lang="fr-BE" dirty="0" err="1"/>
              <a:t>we</a:t>
            </a:r>
            <a:r>
              <a:rPr lang="fr-BE" dirty="0"/>
              <a:t> </a:t>
            </a:r>
            <a:r>
              <a:rPr lang="fr-BE" dirty="0" err="1"/>
              <a:t>run</a:t>
            </a:r>
            <a:r>
              <a:rPr lang="fr-BE" dirty="0"/>
              <a:t> </a:t>
            </a:r>
            <a:r>
              <a:rPr lang="fr-BE" dirty="0" err="1"/>
              <a:t>with</a:t>
            </a:r>
            <a:r>
              <a:rPr lang="fr-BE" dirty="0"/>
              <a:t> </a:t>
            </a:r>
            <a:r>
              <a:rPr lang="fr-BE" dirty="0" err="1"/>
              <a:t>less</a:t>
            </a:r>
            <a:r>
              <a:rPr lang="fr-BE" dirty="0"/>
              <a:t> </a:t>
            </a:r>
            <a:r>
              <a:rPr lang="fr-BE" dirty="0" err="1"/>
              <a:t>than</a:t>
            </a:r>
            <a:r>
              <a:rPr lang="fr-BE" dirty="0"/>
              <a:t> 25 </a:t>
            </a:r>
            <a:r>
              <a:rPr lang="fr-BE" dirty="0" err="1"/>
              <a:t>members</a:t>
            </a:r>
            <a:r>
              <a:rPr lang="fr-BE" dirty="0" smtClean="0"/>
              <a:t>?</a:t>
            </a:r>
          </a:p>
          <a:p>
            <a:pPr marL="457200" indent="-457200">
              <a:buAutoNum type="arabicPeriod"/>
            </a:pPr>
            <a:r>
              <a:rPr lang="fr-BE" dirty="0" err="1" smtClean="0"/>
              <a:t>What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the </a:t>
            </a:r>
            <a:r>
              <a:rPr lang="fr-BE" dirty="0" err="1" smtClean="0"/>
              <a:t>status</a:t>
            </a:r>
            <a:r>
              <a:rPr lang="fr-BE" dirty="0" smtClean="0"/>
              <a:t> of the </a:t>
            </a:r>
            <a:r>
              <a:rPr lang="fr-BE" dirty="0" err="1" smtClean="0"/>
              <a:t>EnKF</a:t>
            </a:r>
            <a:r>
              <a:rPr lang="fr-BE" dirty="0" smtClean="0"/>
              <a:t> in EC-</a:t>
            </a:r>
            <a:r>
              <a:rPr lang="fr-BE" dirty="0" err="1" smtClean="0"/>
              <a:t>Earth</a:t>
            </a:r>
            <a:r>
              <a:rPr lang="fr-BE" dirty="0" smtClean="0"/>
              <a:t>?</a:t>
            </a:r>
          </a:p>
          <a:p>
            <a:pPr marL="457200" indent="-457200">
              <a:buAutoNum type="arabicPeriod"/>
            </a:pPr>
            <a:r>
              <a:rPr lang="fr-BE" dirty="0" err="1" smtClean="0"/>
              <a:t>What</a:t>
            </a:r>
            <a:r>
              <a:rPr lang="fr-BE" dirty="0" smtClean="0"/>
              <a:t> are the plans of the </a:t>
            </a:r>
            <a:r>
              <a:rPr lang="fr-BE" dirty="0" err="1" smtClean="0"/>
              <a:t>EnKF</a:t>
            </a:r>
            <a:r>
              <a:rPr lang="fr-BE" dirty="0" smtClean="0"/>
              <a:t> in EC-</a:t>
            </a:r>
            <a:r>
              <a:rPr lang="fr-BE" dirty="0" err="1" smtClean="0"/>
              <a:t>Earth</a:t>
            </a:r>
            <a:r>
              <a:rPr lang="fr-BE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6771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sc_powerpoint_template_20160607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bsc_powerpoint_template_20160607</Template>
  <TotalTime>865</TotalTime>
  <Words>3026</Words>
  <Application>Microsoft Office PowerPoint</Application>
  <PresentationFormat>Personnalisé</PresentationFormat>
  <Paragraphs>423</Paragraphs>
  <Slides>39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6" baseType="lpstr">
      <vt:lpstr>Arial</vt:lpstr>
      <vt:lpstr>Calibri</vt:lpstr>
      <vt:lpstr>Courier New</vt:lpstr>
      <vt:lpstr>DejaVu Sans</vt:lpstr>
      <vt:lpstr>KaiTi</vt:lpstr>
      <vt:lpstr>Wingdings</vt:lpstr>
      <vt:lpstr>bsc_powerpoint_template_20160607</vt:lpstr>
      <vt:lpstr>Présentation PowerPoint</vt:lpstr>
      <vt:lpstr>Status of EC-Earth3.2 at BSC</vt:lpstr>
      <vt:lpstr>JJA Precipitation bias (1993-2009)</vt:lpstr>
      <vt:lpstr>JJA SST 1993-2009 bias</vt:lpstr>
      <vt:lpstr>JJA Arctic sea ice extent 1993-2009</vt:lpstr>
      <vt:lpstr>JJA Antarctic sea ice extent 1993-2009</vt:lpstr>
      <vt:lpstr>JJA Niño3.4 SST 1993-2009</vt:lpstr>
      <vt:lpstr>Présentation PowerPoint</vt:lpstr>
      <vt:lpstr>Frequently asked questions</vt:lpstr>
      <vt:lpstr>Frequently asked questions</vt:lpstr>
      <vt:lpstr>What is an EnKF?</vt:lpstr>
      <vt:lpstr>What is an EnKF?</vt:lpstr>
      <vt:lpstr>What is an EnKF?</vt:lpstr>
      <vt:lpstr>What is an EnKF?</vt:lpstr>
      <vt:lpstr>Frequently asked questions</vt:lpstr>
      <vt:lpstr>Frequently asked questions</vt:lpstr>
      <vt:lpstr>How does an EnKF work?</vt:lpstr>
      <vt:lpstr>How does an EnKF work?</vt:lpstr>
      <vt:lpstr>How does an EnKF work?</vt:lpstr>
      <vt:lpstr>How does an EnKF work?</vt:lpstr>
      <vt:lpstr>How does an EnKF work?</vt:lpstr>
      <vt:lpstr>How does an EnKF work?</vt:lpstr>
      <vt:lpstr>Frequently asked questions</vt:lpstr>
      <vt:lpstr>Frequently asked questions</vt:lpstr>
      <vt:lpstr>How much extra resources does the EnKF require? </vt:lpstr>
      <vt:lpstr>How much extra resources does the EnKF require? </vt:lpstr>
      <vt:lpstr>How much extra resources does the EnKF require? </vt:lpstr>
      <vt:lpstr>How much extra resources does the EnKF require?</vt:lpstr>
      <vt:lpstr>How much extra resources does the EnKF require?</vt:lpstr>
      <vt:lpstr>How much extra resources does the EnKF require?</vt:lpstr>
      <vt:lpstr>Frequently asked questions</vt:lpstr>
      <vt:lpstr>Frequently asked questions</vt:lpstr>
      <vt:lpstr>What is the status of the EnKF in EC-Earth?</vt:lpstr>
      <vt:lpstr>Results from stand-alone config.</vt:lpstr>
      <vt:lpstr>Results from coupled experiments</vt:lpstr>
      <vt:lpstr>Frequently asked questions</vt:lpstr>
      <vt:lpstr>Frequently asked questions</vt:lpstr>
      <vt:lpstr>What are the plans of the EnKF in EC-Earth?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bscuser</dc:creator>
  <cp:lastModifiedBy>François Massonnet</cp:lastModifiedBy>
  <cp:revision>68</cp:revision>
  <dcterms:created xsi:type="dcterms:W3CDTF">2016-09-05T11:13:00Z</dcterms:created>
  <dcterms:modified xsi:type="dcterms:W3CDTF">2016-10-25T19:57:49Z</dcterms:modified>
</cp:coreProperties>
</file>