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8"/>
    <p:restoredTop sz="78336"/>
  </p:normalViewPr>
  <p:slideViewPr>
    <p:cSldViewPr>
      <p:cViewPr varScale="1">
        <p:scale>
          <a:sx n="71" d="100"/>
          <a:sy n="71" d="100"/>
        </p:scale>
        <p:origin x="2264"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DDB7DE-9D3D-0245-847B-6DCE71687F05}" type="datetimeFigureOut">
              <a:rPr lang="en-US" smtClean="0"/>
              <a:t>10/4/16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CH" smtClean="0"/>
              <a:t>Click to edit Master text styles</a:t>
            </a:r>
          </a:p>
          <a:p>
            <a:pPr lvl="1"/>
            <a:r>
              <a:rPr lang="de-CH" smtClean="0"/>
              <a:t>Second level</a:t>
            </a:r>
          </a:p>
          <a:p>
            <a:pPr lvl="2"/>
            <a:r>
              <a:rPr lang="de-CH" smtClean="0"/>
              <a:t>Third level</a:t>
            </a:r>
          </a:p>
          <a:p>
            <a:pPr lvl="3"/>
            <a:r>
              <a:rPr lang="de-CH" smtClean="0"/>
              <a:t>Fourth level</a:t>
            </a:r>
          </a:p>
          <a:p>
            <a:pPr lvl="4"/>
            <a:r>
              <a:rPr lang="de-CH"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15909F7-D31B-CD4D-B54A-21C7696CACF6}" type="slidenum">
              <a:rPr lang="en-US" smtClean="0"/>
              <a:t>‹#›</a:t>
            </a:fld>
            <a:endParaRPr lang="en-US"/>
          </a:p>
        </p:txBody>
      </p:sp>
    </p:spTree>
    <p:extLst>
      <p:ext uri="{BB962C8B-B14F-4D97-AF65-F5344CB8AC3E}">
        <p14:creationId xmlns:p14="http://schemas.microsoft.com/office/powerpoint/2010/main" val="471205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VERITAS-CCI</a:t>
            </a:r>
            <a:r>
              <a:rPr lang="en-US" baseline="0" dirty="0" smtClean="0"/>
              <a:t> is about the verification of climate predictions, which entail seasonal to decadal predictions, and the new CCI observations at the same time. Hence the idea is that we have two sources of information to support the decision making process and that we need to go to a joint uncertainty assessment of these.</a:t>
            </a:r>
          </a:p>
          <a:p>
            <a:endParaRPr lang="en-US" baseline="0" dirty="0" smtClean="0"/>
          </a:p>
          <a:p>
            <a:r>
              <a:rPr lang="en-US" baseline="0" dirty="0" smtClean="0"/>
              <a:t>Below you see a figure which shows that climate models can inform about the quality of observations. The predictions skill of the El Ni</a:t>
            </a:r>
            <a:r>
              <a:rPr lang="de-CH" baseline="0" dirty="0" err="1" smtClean="0"/>
              <a:t>ño</a:t>
            </a:r>
            <a:r>
              <a:rPr lang="de-CH" baseline="0" dirty="0" smtClean="0"/>
              <a:t> Southern </a:t>
            </a:r>
            <a:r>
              <a:rPr lang="de-CH" baseline="0" dirty="0" err="1" smtClean="0"/>
              <a:t>Oscillation</a:t>
            </a:r>
            <a:r>
              <a:rPr lang="de-CH" baseline="0" dirty="0" smtClean="0"/>
              <a:t> </a:t>
            </a:r>
            <a:r>
              <a:rPr lang="de-CH" baseline="0" dirty="0" err="1" smtClean="0"/>
              <a:t>is</a:t>
            </a:r>
            <a:r>
              <a:rPr lang="de-CH" baseline="0" dirty="0" smtClean="0"/>
              <a:t> </a:t>
            </a:r>
            <a:r>
              <a:rPr lang="de-CH" baseline="0" dirty="0" err="1" smtClean="0"/>
              <a:t>systematiically</a:t>
            </a:r>
            <a:r>
              <a:rPr lang="de-CH" baseline="0" dirty="0" smtClean="0"/>
              <a:t> larger in a </a:t>
            </a:r>
            <a:r>
              <a:rPr lang="de-CH" baseline="0" dirty="0" err="1" smtClean="0"/>
              <a:t>set</a:t>
            </a:r>
            <a:r>
              <a:rPr lang="de-CH" baseline="0" dirty="0" smtClean="0"/>
              <a:t> </a:t>
            </a:r>
            <a:r>
              <a:rPr lang="de-CH" baseline="0" dirty="0" err="1" smtClean="0"/>
              <a:t>of</a:t>
            </a:r>
            <a:r>
              <a:rPr lang="de-CH" baseline="0" dirty="0" smtClean="0"/>
              <a:t> different </a:t>
            </a:r>
            <a:r>
              <a:rPr lang="de-CH" baseline="0" dirty="0" err="1" smtClean="0"/>
              <a:t>climate</a:t>
            </a:r>
            <a:r>
              <a:rPr lang="de-CH" baseline="0" dirty="0" smtClean="0"/>
              <a:t> </a:t>
            </a:r>
            <a:r>
              <a:rPr lang="de-CH" baseline="0" dirty="0" err="1" smtClean="0"/>
              <a:t>models</a:t>
            </a:r>
            <a:r>
              <a:rPr lang="de-CH" baseline="0" dirty="0" smtClean="0"/>
              <a:t> </a:t>
            </a:r>
            <a:r>
              <a:rPr lang="de-CH" baseline="0" dirty="0" err="1" smtClean="0"/>
              <a:t>than</a:t>
            </a:r>
            <a:r>
              <a:rPr lang="de-CH" baseline="0" dirty="0" smtClean="0"/>
              <a:t> in ERRST4 </a:t>
            </a:r>
            <a:r>
              <a:rPr lang="de-CH" baseline="0" dirty="0" err="1" smtClean="0"/>
              <a:t>which</a:t>
            </a:r>
            <a:r>
              <a:rPr lang="de-CH" baseline="0" dirty="0" smtClean="0"/>
              <a:t> </a:t>
            </a:r>
            <a:r>
              <a:rPr lang="de-CH" baseline="0" dirty="0" err="1" smtClean="0"/>
              <a:t>shows</a:t>
            </a:r>
            <a:r>
              <a:rPr lang="de-CH" baseline="0" dirty="0" smtClean="0"/>
              <a:t> </a:t>
            </a:r>
            <a:r>
              <a:rPr lang="de-CH" baseline="0" dirty="0" err="1" smtClean="0"/>
              <a:t>that</a:t>
            </a:r>
            <a:r>
              <a:rPr lang="de-CH" baseline="0" dirty="0" smtClean="0"/>
              <a:t> </a:t>
            </a:r>
            <a:r>
              <a:rPr lang="de-CH" baseline="0" dirty="0" err="1" smtClean="0"/>
              <a:t>observational</a:t>
            </a:r>
            <a:r>
              <a:rPr lang="de-CH" baseline="0" dirty="0" smtClean="0"/>
              <a:t> </a:t>
            </a:r>
            <a:r>
              <a:rPr lang="de-CH" baseline="0" dirty="0" err="1" smtClean="0"/>
              <a:t>uncertainty</a:t>
            </a:r>
            <a:r>
              <a:rPr lang="de-CH" baseline="0" dirty="0" smtClean="0"/>
              <a:t> </a:t>
            </a:r>
            <a:r>
              <a:rPr lang="de-CH" baseline="0" dirty="0" err="1" smtClean="0"/>
              <a:t>is</a:t>
            </a:r>
            <a:r>
              <a:rPr lang="de-CH" baseline="0" dirty="0" smtClean="0"/>
              <a:t> </a:t>
            </a:r>
            <a:r>
              <a:rPr lang="de-CH" baseline="0" dirty="0" err="1" smtClean="0"/>
              <a:t>smaller</a:t>
            </a:r>
            <a:r>
              <a:rPr lang="de-CH" baseline="0" dirty="0" smtClean="0"/>
              <a:t> in CCI SST. This </a:t>
            </a:r>
            <a:r>
              <a:rPr lang="de-CH" baseline="0" dirty="0" err="1" smtClean="0"/>
              <a:t>uncerainty</a:t>
            </a:r>
            <a:r>
              <a:rPr lang="de-CH" baseline="0" dirty="0" smtClean="0"/>
              <a:t> </a:t>
            </a:r>
            <a:r>
              <a:rPr lang="de-CH" baseline="0" dirty="0" err="1" smtClean="0"/>
              <a:t>is</a:t>
            </a:r>
            <a:r>
              <a:rPr lang="de-CH" baseline="0" dirty="0" smtClean="0"/>
              <a:t> </a:t>
            </a:r>
            <a:r>
              <a:rPr lang="de-CH" baseline="0" dirty="0" err="1" smtClean="0"/>
              <a:t>important</a:t>
            </a:r>
            <a:r>
              <a:rPr lang="de-CH" baseline="0" dirty="0" smtClean="0"/>
              <a:t> </a:t>
            </a:r>
            <a:r>
              <a:rPr lang="de-CH" baseline="0" dirty="0" err="1" smtClean="0"/>
              <a:t>and</a:t>
            </a:r>
            <a:r>
              <a:rPr lang="de-CH" baseline="0" dirty="0" smtClean="0"/>
              <a:t> </a:t>
            </a:r>
            <a:r>
              <a:rPr lang="de-CH" baseline="0" dirty="0" err="1" smtClean="0"/>
              <a:t>the</a:t>
            </a:r>
            <a:r>
              <a:rPr lang="de-CH" baseline="0" dirty="0" smtClean="0"/>
              <a:t> </a:t>
            </a:r>
            <a:r>
              <a:rPr lang="de-CH" baseline="0" dirty="0" err="1" smtClean="0"/>
              <a:t>right</a:t>
            </a:r>
            <a:r>
              <a:rPr lang="de-CH" baseline="0" dirty="0" smtClean="0"/>
              <a:t> </a:t>
            </a:r>
            <a:r>
              <a:rPr lang="de-CH" baseline="0" dirty="0" err="1" smtClean="0"/>
              <a:t>hand</a:t>
            </a:r>
            <a:r>
              <a:rPr lang="de-CH" baseline="0" dirty="0" smtClean="0"/>
              <a:t> </a:t>
            </a:r>
            <a:r>
              <a:rPr lang="de-CH" baseline="0" dirty="0" err="1" smtClean="0"/>
              <a:t>side</a:t>
            </a:r>
            <a:r>
              <a:rPr lang="de-CH" baseline="0" dirty="0" smtClean="0"/>
              <a:t> </a:t>
            </a:r>
            <a:r>
              <a:rPr lang="de-CH" baseline="0" dirty="0" err="1" smtClean="0"/>
              <a:t>figure</a:t>
            </a:r>
            <a:r>
              <a:rPr lang="de-CH" baseline="0" dirty="0" smtClean="0"/>
              <a:t> </a:t>
            </a:r>
            <a:r>
              <a:rPr lang="de-CH" baseline="0" dirty="0" err="1" smtClean="0"/>
              <a:t>shows</a:t>
            </a:r>
            <a:r>
              <a:rPr lang="de-CH" baseline="0" dirty="0" smtClean="0"/>
              <a:t> </a:t>
            </a:r>
            <a:r>
              <a:rPr lang="de-CH" baseline="0" dirty="0" err="1" smtClean="0"/>
              <a:t>the</a:t>
            </a:r>
            <a:r>
              <a:rPr lang="de-CH" baseline="0" dirty="0" smtClean="0"/>
              <a:t> </a:t>
            </a:r>
            <a:r>
              <a:rPr lang="de-CH" baseline="0" dirty="0" err="1" smtClean="0"/>
              <a:t>the</a:t>
            </a:r>
            <a:r>
              <a:rPr lang="de-CH" baseline="0" dirty="0" smtClean="0"/>
              <a:t> </a:t>
            </a:r>
            <a:r>
              <a:rPr lang="de-CH" baseline="0" dirty="0" err="1" smtClean="0"/>
              <a:t>observational</a:t>
            </a:r>
            <a:r>
              <a:rPr lang="de-CH" baseline="0" dirty="0" smtClean="0"/>
              <a:t> </a:t>
            </a:r>
            <a:r>
              <a:rPr lang="de-CH" baseline="0" dirty="0" err="1" smtClean="0"/>
              <a:t>uncertainty</a:t>
            </a:r>
            <a:r>
              <a:rPr lang="de-CH" baseline="0" dirty="0" smtClean="0"/>
              <a:t> </a:t>
            </a:r>
            <a:r>
              <a:rPr lang="de-CH" baseline="0" dirty="0" err="1" smtClean="0"/>
              <a:t>is</a:t>
            </a:r>
            <a:r>
              <a:rPr lang="de-CH" baseline="0" dirty="0" smtClean="0"/>
              <a:t> </a:t>
            </a:r>
            <a:r>
              <a:rPr lang="de-CH" baseline="0" dirty="0" err="1" smtClean="0"/>
              <a:t>the</a:t>
            </a:r>
            <a:r>
              <a:rPr lang="de-CH" baseline="0" dirty="0" smtClean="0"/>
              <a:t> </a:t>
            </a:r>
            <a:r>
              <a:rPr lang="de-CH" baseline="0" dirty="0" err="1" smtClean="0"/>
              <a:t>largest</a:t>
            </a:r>
            <a:r>
              <a:rPr lang="de-CH" baseline="0" dirty="0" smtClean="0"/>
              <a:t> </a:t>
            </a:r>
            <a:r>
              <a:rPr lang="de-CH" baseline="0" dirty="0" err="1" smtClean="0"/>
              <a:t>source</a:t>
            </a:r>
            <a:r>
              <a:rPr lang="de-CH" baseline="0" dirty="0" smtClean="0"/>
              <a:t> </a:t>
            </a:r>
            <a:r>
              <a:rPr lang="de-CH" baseline="0" dirty="0" err="1" smtClean="0"/>
              <a:t>of</a:t>
            </a:r>
            <a:r>
              <a:rPr lang="de-CH" baseline="0" dirty="0" smtClean="0"/>
              <a:t> </a:t>
            </a:r>
            <a:r>
              <a:rPr lang="de-CH" baseline="0" dirty="0" err="1" smtClean="0"/>
              <a:t>uncertainty</a:t>
            </a:r>
            <a:r>
              <a:rPr lang="de-CH" baseline="0" dirty="0" smtClean="0"/>
              <a:t> </a:t>
            </a:r>
            <a:r>
              <a:rPr lang="de-CH" baseline="0" dirty="0" err="1" smtClean="0"/>
              <a:t>over</a:t>
            </a:r>
            <a:r>
              <a:rPr lang="de-CH" baseline="0" dirty="0" smtClean="0"/>
              <a:t> </a:t>
            </a:r>
            <a:r>
              <a:rPr lang="de-CH" baseline="0" dirty="0" err="1" smtClean="0"/>
              <a:t>many</a:t>
            </a:r>
            <a:r>
              <a:rPr lang="de-CH" baseline="0" dirty="0" smtClean="0"/>
              <a:t> </a:t>
            </a:r>
            <a:r>
              <a:rPr lang="de-CH" baseline="0" dirty="0" err="1" smtClean="0"/>
              <a:t>regions</a:t>
            </a:r>
            <a:r>
              <a:rPr lang="de-CH" baseline="0" dirty="0" smtClean="0"/>
              <a:t> </a:t>
            </a:r>
            <a:r>
              <a:rPr lang="de-CH" baseline="0" dirty="0" err="1" smtClean="0"/>
              <a:t>of</a:t>
            </a:r>
            <a:r>
              <a:rPr lang="de-CH" baseline="0" dirty="0" smtClean="0"/>
              <a:t> </a:t>
            </a:r>
            <a:r>
              <a:rPr lang="de-CH" baseline="0" dirty="0" err="1" smtClean="0"/>
              <a:t>the</a:t>
            </a:r>
            <a:r>
              <a:rPr lang="de-CH" baseline="0" dirty="0" smtClean="0"/>
              <a:t> </a:t>
            </a:r>
            <a:r>
              <a:rPr lang="de-CH" baseline="0" dirty="0" err="1" smtClean="0"/>
              <a:t>globe</a:t>
            </a:r>
            <a:r>
              <a:rPr lang="de-CH" baseline="0" dirty="0" smtClean="0"/>
              <a:t>. A </a:t>
            </a:r>
            <a:r>
              <a:rPr lang="de-CH" baseline="0" dirty="0" err="1" smtClean="0"/>
              <a:t>lot</a:t>
            </a:r>
            <a:r>
              <a:rPr lang="de-CH" baseline="0" dirty="0" smtClean="0"/>
              <a:t> </a:t>
            </a:r>
            <a:r>
              <a:rPr lang="de-CH" baseline="0" dirty="0" err="1" smtClean="0"/>
              <a:t>of</a:t>
            </a:r>
            <a:r>
              <a:rPr lang="de-CH" baseline="0" dirty="0" smtClean="0"/>
              <a:t> </a:t>
            </a:r>
            <a:r>
              <a:rPr lang="de-CH" baseline="0" dirty="0" err="1" smtClean="0"/>
              <a:t>work</a:t>
            </a:r>
            <a:r>
              <a:rPr lang="de-CH" baseline="0" dirty="0" smtClean="0"/>
              <a:t> </a:t>
            </a:r>
            <a:r>
              <a:rPr lang="de-CH" baseline="0" dirty="0" err="1" smtClean="0"/>
              <a:t>is</a:t>
            </a:r>
            <a:r>
              <a:rPr lang="de-CH" baseline="0" dirty="0" smtClean="0"/>
              <a:t> </a:t>
            </a:r>
            <a:r>
              <a:rPr lang="de-CH" baseline="0" dirty="0" err="1" smtClean="0"/>
              <a:t>needed</a:t>
            </a:r>
            <a:r>
              <a:rPr lang="de-CH" baseline="0" dirty="0" smtClean="0"/>
              <a:t> </a:t>
            </a:r>
            <a:r>
              <a:rPr lang="de-CH" baseline="0" dirty="0" err="1" smtClean="0"/>
              <a:t>to</a:t>
            </a:r>
            <a:r>
              <a:rPr lang="de-CH" baseline="0" dirty="0" smtClean="0"/>
              <a:t> </a:t>
            </a:r>
            <a:r>
              <a:rPr lang="de-CH" baseline="0" dirty="0" err="1" smtClean="0"/>
              <a:t>start</a:t>
            </a:r>
            <a:r>
              <a:rPr lang="de-CH" baseline="0" dirty="0" smtClean="0"/>
              <a:t> </a:t>
            </a:r>
            <a:r>
              <a:rPr lang="de-CH" baseline="0" dirty="0" err="1" smtClean="0"/>
              <a:t>accounting</a:t>
            </a:r>
            <a:r>
              <a:rPr lang="de-CH" baseline="0" dirty="0" smtClean="0"/>
              <a:t> </a:t>
            </a:r>
            <a:r>
              <a:rPr lang="de-CH" baseline="0" dirty="0" err="1" smtClean="0"/>
              <a:t>uncertainties</a:t>
            </a:r>
            <a:r>
              <a:rPr lang="de-CH" baseline="0" dirty="0" smtClean="0"/>
              <a:t> in </a:t>
            </a:r>
            <a:r>
              <a:rPr lang="de-CH" baseline="0" dirty="0" err="1" smtClean="0"/>
              <a:t>the</a:t>
            </a:r>
            <a:r>
              <a:rPr lang="de-CH" baseline="0" dirty="0" smtClean="0"/>
              <a:t> </a:t>
            </a:r>
            <a:r>
              <a:rPr lang="de-CH" baseline="0" dirty="0" err="1" smtClean="0"/>
              <a:t>observations</a:t>
            </a:r>
            <a:r>
              <a:rPr lang="de-CH" baseline="0" smtClean="0"/>
              <a:t>.</a:t>
            </a:r>
            <a:endParaRPr lang="en-US" dirty="0"/>
          </a:p>
        </p:txBody>
      </p:sp>
      <p:sp>
        <p:nvSpPr>
          <p:cNvPr id="4" name="Slide Number Placeholder 3"/>
          <p:cNvSpPr>
            <a:spLocks noGrp="1"/>
          </p:cNvSpPr>
          <p:nvPr>
            <p:ph type="sldNum" sz="quarter" idx="10"/>
          </p:nvPr>
        </p:nvSpPr>
        <p:spPr/>
        <p:txBody>
          <a:bodyPr/>
          <a:lstStyle/>
          <a:p>
            <a:fld id="{315909F7-D31B-CD4D-B54A-21C7696CACF6}" type="slidenum">
              <a:rPr lang="en-US" smtClean="0"/>
              <a:t>1</a:t>
            </a:fld>
            <a:endParaRPr lang="en-US"/>
          </a:p>
        </p:txBody>
      </p:sp>
    </p:spTree>
    <p:extLst>
      <p:ext uri="{BB962C8B-B14F-4D97-AF65-F5344CB8AC3E}">
        <p14:creationId xmlns:p14="http://schemas.microsoft.com/office/powerpoint/2010/main" val="17797916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BE5191-1978-4018-B016-1F9C67A09A02}" type="datetimeFigureOut">
              <a:rPr lang="en-US" smtClean="0"/>
              <a:t>10/4/16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1360391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E5191-1978-4018-B016-1F9C67A09A02}" type="datetimeFigureOut">
              <a:rPr lang="en-US" smtClean="0"/>
              <a:t>10/4/16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3215256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E5191-1978-4018-B016-1F9C67A09A02}" type="datetimeFigureOut">
              <a:rPr lang="en-US" smtClean="0"/>
              <a:t>10/4/16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764114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bjectives">
    <p:spTree>
      <p:nvGrpSpPr>
        <p:cNvPr id="1" name=""/>
        <p:cNvGrpSpPr/>
        <p:nvPr/>
      </p:nvGrpSpPr>
      <p:grpSpPr>
        <a:xfrm>
          <a:off x="0" y="0"/>
          <a:ext cx="0" cy="0"/>
          <a:chOff x="0" y="0"/>
          <a:chExt cx="0" cy="0"/>
        </a:xfrm>
      </p:grpSpPr>
      <p:pic>
        <p:nvPicPr>
          <p:cNvPr id="4" name="Picture 13" descr="D:\OLD\MisDocumentos\JASMINA\BSC-Corporative Design\BSC Template\cabecera2012-1600px.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8100" y="1"/>
            <a:ext cx="9290050" cy="8219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Shape 3"/>
          <p:cNvSpPr txBox="1">
            <a:spLocks noChangeArrowheads="1"/>
          </p:cNvSpPr>
          <p:nvPr userDrawn="1"/>
        </p:nvSpPr>
        <p:spPr bwMode="auto">
          <a:xfrm>
            <a:off x="8458200" y="6355514"/>
            <a:ext cx="533400" cy="502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ea typeface="ＭＳ Ｐゴシック" pitchFamily="34" charset="-128"/>
              </a:defRPr>
            </a:lvl1pPr>
            <a:lvl2pPr marL="742950" indent="-285750">
              <a:defRPr>
                <a:solidFill>
                  <a:schemeClr val="tx1"/>
                </a:solidFill>
                <a:latin typeface="Arial" charset="0"/>
                <a:ea typeface="ＭＳ Ｐゴシック" pitchFamily="34" charset="-128"/>
              </a:defRPr>
            </a:lvl2pPr>
            <a:lvl3pPr marL="1143000" indent="-228600">
              <a:defRPr>
                <a:solidFill>
                  <a:schemeClr val="tx1"/>
                </a:solidFill>
                <a:latin typeface="Arial" charset="0"/>
                <a:ea typeface="ＭＳ Ｐゴシック" pitchFamily="34" charset="-128"/>
              </a:defRPr>
            </a:lvl3pPr>
            <a:lvl4pPr marL="1600200" indent="-228600">
              <a:defRPr>
                <a:solidFill>
                  <a:schemeClr val="tx1"/>
                </a:solidFill>
                <a:latin typeface="Arial" charset="0"/>
                <a:ea typeface="ＭＳ Ｐゴシック" pitchFamily="34" charset="-128"/>
              </a:defRPr>
            </a:lvl4pPr>
            <a:lvl5pPr marL="2057400" indent="-228600">
              <a:defRPr>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a:solidFill>
                  <a:schemeClr val="tx1"/>
                </a:solidFill>
                <a:latin typeface="Arial" charset="0"/>
                <a:ea typeface="ＭＳ Ｐゴシック" pitchFamily="34" charset="-128"/>
              </a:defRPr>
            </a:lvl9pPr>
          </a:lstStyle>
          <a:p>
            <a:pPr algn="r" eaLnBrk="1" hangingPunct="1"/>
            <a:fld id="{C4FF0066-BAD7-4108-9C87-98D8F3BE5271}" type="slidenum">
              <a:rPr lang="en-US" altLang="fr-FR" sz="1000">
                <a:solidFill>
                  <a:srgbClr val="23589C"/>
                </a:solidFill>
              </a:rPr>
              <a:pPr algn="r" eaLnBrk="1" hangingPunct="1"/>
              <a:t>‹#›</a:t>
            </a:fld>
            <a:endParaRPr lang="en-US" altLang="fr-FR">
              <a:latin typeface="Calibri" pitchFamily="34" charset="0"/>
            </a:endParaRPr>
          </a:p>
        </p:txBody>
      </p:sp>
      <p:pic>
        <p:nvPicPr>
          <p:cNvPr id="6" name="Picture 11" descr="C:\Users\lbermude\Documents\Laura\PWP BSC\img_ok\logo.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732588" y="141131"/>
            <a:ext cx="1936750" cy="567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459"/>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8245476" y="122521"/>
            <a:ext cx="574675" cy="293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itle 16"/>
          <p:cNvSpPr>
            <a:spLocks noGrp="1" noChangeAspect="1"/>
          </p:cNvSpPr>
          <p:nvPr>
            <p:ph type="title"/>
          </p:nvPr>
        </p:nvSpPr>
        <p:spPr>
          <a:xfrm>
            <a:off x="396876" y="141100"/>
            <a:ext cx="6191348" cy="680868"/>
          </a:xfrm>
          <a:prstGeom prst="rect">
            <a:avLst/>
          </a:prstGeom>
        </p:spPr>
        <p:txBody>
          <a:bodyPr/>
          <a:lstStyle>
            <a:lvl1pPr algn="l">
              <a:defRPr sz="2800" baseline="0">
                <a:solidFill>
                  <a:schemeClr val="accent1"/>
                </a:solidFill>
                <a:latin typeface="+mj-lt"/>
              </a:defRPr>
            </a:lvl1pPr>
          </a:lstStyle>
          <a:p>
            <a:r>
              <a:rPr lang="en-US" dirty="0" smtClean="0"/>
              <a:t>Click to edit Master title style</a:t>
            </a:r>
            <a:endParaRPr lang="en-US" dirty="0"/>
          </a:p>
        </p:txBody>
      </p:sp>
      <p:sp>
        <p:nvSpPr>
          <p:cNvPr id="11" name="Text Placeholder 10"/>
          <p:cNvSpPr>
            <a:spLocks noGrp="1" noChangeAspect="1"/>
          </p:cNvSpPr>
          <p:nvPr>
            <p:ph type="body" sz="quarter" idx="10"/>
          </p:nvPr>
        </p:nvSpPr>
        <p:spPr>
          <a:xfrm>
            <a:off x="395540" y="962661"/>
            <a:ext cx="8329365" cy="5392853"/>
          </a:xfrm>
          <a:prstGeom prst="rect">
            <a:avLst/>
          </a:prstGeom>
        </p:spPr>
        <p:txBody>
          <a:bodyPr/>
          <a:lstStyle>
            <a:lvl1pPr>
              <a:defRPr sz="2400"/>
            </a:lvl1pPr>
            <a:lvl2pPr>
              <a:defRPr sz="2000"/>
            </a:lvl2pPr>
            <a:lvl3pPr>
              <a:defRPr sz="1800"/>
            </a:lvl3pPr>
            <a:lvl4pPr>
              <a:defRPr sz="16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679680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BE5191-1978-4018-B016-1F9C67A09A02}" type="datetimeFigureOut">
              <a:rPr lang="en-US" smtClean="0"/>
              <a:t>10/4/16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955701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BE5191-1978-4018-B016-1F9C67A09A02}" type="datetimeFigureOut">
              <a:rPr lang="en-US" smtClean="0"/>
              <a:t>10/4/16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3881971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BE5191-1978-4018-B016-1F9C67A09A02}" type="datetimeFigureOut">
              <a:rPr lang="en-US" smtClean="0"/>
              <a:t>10/4/16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445604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BE5191-1978-4018-B016-1F9C67A09A02}" type="datetimeFigureOut">
              <a:rPr lang="en-US" smtClean="0"/>
              <a:t>10/4/16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2176251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BE5191-1978-4018-B016-1F9C67A09A02}" type="datetimeFigureOut">
              <a:rPr lang="en-US" smtClean="0"/>
              <a:t>10/4/16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17697637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BE5191-1978-4018-B016-1F9C67A09A02}" type="datetimeFigureOut">
              <a:rPr lang="en-US" smtClean="0"/>
              <a:t>10/4/16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3272247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E5191-1978-4018-B016-1F9C67A09A02}" type="datetimeFigureOut">
              <a:rPr lang="en-US" smtClean="0"/>
              <a:t>10/4/16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248617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BE5191-1978-4018-B016-1F9C67A09A02}" type="datetimeFigureOut">
              <a:rPr lang="en-US" smtClean="0"/>
              <a:t>10/4/16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6788B8-866A-4669-987F-5271F10A4F7E}" type="slidenum">
              <a:rPr lang="en-US" smtClean="0"/>
              <a:t>‹#›</a:t>
            </a:fld>
            <a:endParaRPr lang="en-US"/>
          </a:p>
        </p:txBody>
      </p:sp>
    </p:spTree>
    <p:extLst>
      <p:ext uri="{BB962C8B-B14F-4D97-AF65-F5344CB8AC3E}">
        <p14:creationId xmlns:p14="http://schemas.microsoft.com/office/powerpoint/2010/main" val="388214152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BE5191-1978-4018-B016-1F9C67A09A02}" type="datetimeFigureOut">
              <a:rPr lang="en-US" smtClean="0"/>
              <a:t>10/4/16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6788B8-866A-4669-987F-5271F10A4F7E}" type="slidenum">
              <a:rPr lang="en-US" smtClean="0"/>
              <a:t>‹#›</a:t>
            </a:fld>
            <a:endParaRPr lang="en-US"/>
          </a:p>
        </p:txBody>
      </p:sp>
    </p:spTree>
    <p:extLst>
      <p:ext uri="{BB962C8B-B14F-4D97-AF65-F5344CB8AC3E}">
        <p14:creationId xmlns:p14="http://schemas.microsoft.com/office/powerpoint/2010/main" val="20420872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4" Type="http://schemas.openxmlformats.org/officeDocument/2006/relationships/image" Target="../media/image5.png"/><Relationship Id="rId5"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884" name="Picture 2" descr="https://www.bsc.es/media/28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439262"/>
            <a:ext cx="1558925" cy="418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 name="Picture 15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81001" y="3484368"/>
            <a:ext cx="2971800" cy="2925058"/>
          </a:xfrm>
          <a:prstGeom prst="rect">
            <a:avLst/>
          </a:prstGeom>
        </p:spPr>
      </p:pic>
      <p:pic>
        <p:nvPicPr>
          <p:cNvPr id="6" name="Image 4"/>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056064" y="3209026"/>
            <a:ext cx="4615841"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359230" y="3018353"/>
            <a:ext cx="3810000"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Better observations, better scores</a:t>
            </a:r>
            <a:endParaRPr lang="en-US" sz="1600" dirty="0">
              <a:latin typeface="Arial" panose="020B0604020202020204" pitchFamily="34" charset="0"/>
              <a:cs typeface="Arial" panose="020B0604020202020204" pitchFamily="34" charset="0"/>
            </a:endParaRPr>
          </a:p>
        </p:txBody>
      </p:sp>
      <p:sp>
        <p:nvSpPr>
          <p:cNvPr id="4" name="Rectangle 3"/>
          <p:cNvSpPr/>
          <p:nvPr/>
        </p:nvSpPr>
        <p:spPr>
          <a:xfrm>
            <a:off x="5029200" y="2925302"/>
            <a:ext cx="2819400" cy="444750"/>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p>
        </p:txBody>
      </p:sp>
      <p:sp>
        <p:nvSpPr>
          <p:cNvPr id="10" name="TextBox 9"/>
          <p:cNvSpPr txBox="1"/>
          <p:nvPr/>
        </p:nvSpPr>
        <p:spPr>
          <a:xfrm>
            <a:off x="4861905" y="3018353"/>
            <a:ext cx="3810000" cy="338554"/>
          </a:xfrm>
          <a:prstGeom prst="rect">
            <a:avLst/>
          </a:prstGeom>
          <a:noFill/>
        </p:spPr>
        <p:txBody>
          <a:bodyPr wrap="square" rtlCol="0">
            <a:spAutoFit/>
          </a:bodyPr>
          <a:lstStyle/>
          <a:p>
            <a:r>
              <a:rPr lang="en-US" sz="1600" dirty="0" smtClean="0">
                <a:latin typeface="Arial" panose="020B0604020202020204" pitchFamily="34" charset="0"/>
                <a:cs typeface="Arial" panose="020B0604020202020204" pitchFamily="34" charset="0"/>
              </a:rPr>
              <a:t>Dominating source of uncertainty</a:t>
            </a:r>
            <a:endParaRPr lang="en-US" sz="1600" dirty="0">
              <a:latin typeface="Arial" panose="020B0604020202020204" pitchFamily="34" charset="0"/>
              <a:cs typeface="Arial" panose="020B0604020202020204" pitchFamily="34" charset="0"/>
            </a:endParaRPr>
          </a:p>
        </p:txBody>
      </p:sp>
      <p:sp>
        <p:nvSpPr>
          <p:cNvPr id="5" name="Rectangle 4"/>
          <p:cNvSpPr/>
          <p:nvPr/>
        </p:nvSpPr>
        <p:spPr>
          <a:xfrm>
            <a:off x="4457700" y="6291944"/>
            <a:ext cx="4191000" cy="2710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4686300" y="6276201"/>
            <a:ext cx="4686300" cy="261610"/>
          </a:xfrm>
          <a:prstGeom prst="rect">
            <a:avLst/>
          </a:prstGeom>
          <a:noFill/>
        </p:spPr>
        <p:txBody>
          <a:bodyPr wrap="square" rtlCol="0">
            <a:spAutoFit/>
          </a:bodyPr>
          <a:lstStyle/>
          <a:p>
            <a:r>
              <a:rPr lang="en-US" sz="1050" dirty="0" smtClean="0">
                <a:latin typeface="Arial" panose="020B0604020202020204" pitchFamily="34" charset="0"/>
                <a:cs typeface="Arial" panose="020B0604020202020204" pitchFamily="34" charset="0"/>
              </a:rPr>
              <a:t>Observational             Ensemble size           Record length</a:t>
            </a:r>
            <a:endParaRPr lang="en-US" sz="1050" dirty="0">
              <a:latin typeface="Arial" panose="020B0604020202020204" pitchFamily="34" charset="0"/>
              <a:cs typeface="Arial" panose="020B0604020202020204" pitchFamily="34" charset="0"/>
            </a:endParaRPr>
          </a:p>
        </p:txBody>
      </p:sp>
      <p:sp>
        <p:nvSpPr>
          <p:cNvPr id="13" name="CustomShape 2"/>
          <p:cNvSpPr/>
          <p:nvPr/>
        </p:nvSpPr>
        <p:spPr>
          <a:xfrm>
            <a:off x="151200" y="1091841"/>
            <a:ext cx="8928720" cy="51843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42900" indent="-342900">
              <a:buFont typeface="Arial" panose="020B0604020202020204" pitchFamily="34" charset="0"/>
              <a:buChar char="•"/>
            </a:pPr>
            <a:r>
              <a:rPr lang="fr-BE" dirty="0">
                <a:latin typeface="Arial" panose="020B0604020202020204" pitchFamily="34" charset="0"/>
                <a:cs typeface="Arial" panose="020B0604020202020204" pitchFamily="34" charset="0"/>
              </a:rPr>
              <a:t>VERITAS-CCI</a:t>
            </a:r>
            <a:r>
              <a:rPr lang="de-CH" dirty="0">
                <a:latin typeface="Arial" panose="020B0604020202020204" pitchFamily="34" charset="0"/>
                <a:cs typeface="Arial" panose="020B0604020202020204" pitchFamily="34" charset="0"/>
              </a:rPr>
              <a:t> </a:t>
            </a:r>
            <a:r>
              <a:rPr lang="de-CH" dirty="0" err="1">
                <a:latin typeface="Arial" panose="020B0604020202020204" pitchFamily="34" charset="0"/>
                <a:cs typeface="Arial" panose="020B0604020202020204" pitchFamily="34" charset="0"/>
              </a:rPr>
              <a:t>is</a:t>
            </a:r>
            <a:r>
              <a:rPr lang="de-CH" dirty="0">
                <a:latin typeface="Arial" panose="020B0604020202020204" pitchFamily="34" charset="0"/>
                <a:cs typeface="Arial" panose="020B0604020202020204" pitchFamily="34" charset="0"/>
              </a:rPr>
              <a:t> </a:t>
            </a:r>
            <a:r>
              <a:rPr lang="de-CH" dirty="0" err="1">
                <a:latin typeface="Arial" panose="020B0604020202020204" pitchFamily="34" charset="0"/>
                <a:cs typeface="Arial" panose="020B0604020202020204" pitchFamily="34" charset="0"/>
              </a:rPr>
              <a:t>about</a:t>
            </a:r>
            <a:r>
              <a:rPr lang="de-CH" dirty="0">
                <a:latin typeface="Arial" panose="020B0604020202020204" pitchFamily="34" charset="0"/>
                <a:cs typeface="Arial" panose="020B0604020202020204" pitchFamily="34" charset="0"/>
              </a:rPr>
              <a:t> </a:t>
            </a:r>
            <a:r>
              <a:rPr lang="de-CH" dirty="0" err="1">
                <a:latin typeface="Arial" panose="020B0604020202020204" pitchFamily="34" charset="0"/>
                <a:cs typeface="Arial" panose="020B0604020202020204" pitchFamily="34" charset="0"/>
              </a:rPr>
              <a:t>the</a:t>
            </a:r>
            <a:r>
              <a:rPr lang="de-CH" dirty="0">
                <a:latin typeface="Arial" panose="020B0604020202020204" pitchFamily="34" charset="0"/>
                <a:cs typeface="Arial" panose="020B0604020202020204" pitchFamily="34" charset="0"/>
              </a:rPr>
              <a:t> </a:t>
            </a:r>
            <a:r>
              <a:rPr lang="de-CH" i="1" dirty="0" smtClean="0">
                <a:latin typeface="Arial" panose="020B0604020202020204" pitchFamily="34" charset="0"/>
                <a:cs typeface="Arial" panose="020B0604020202020204" pitchFamily="34" charset="0"/>
              </a:rPr>
              <a:t>mutual </a:t>
            </a:r>
            <a:r>
              <a:rPr lang="de-CH" i="1" dirty="0" err="1" smtClean="0">
                <a:latin typeface="Arial" panose="020B0604020202020204" pitchFamily="34" charset="0"/>
                <a:cs typeface="Arial" panose="020B0604020202020204" pitchFamily="34" charset="0"/>
              </a:rPr>
              <a:t>verification</a:t>
            </a:r>
            <a:r>
              <a:rPr lang="de-CH" i="1" dirty="0" smtClean="0">
                <a:latin typeface="Arial" panose="020B0604020202020204" pitchFamily="34" charset="0"/>
                <a:cs typeface="Arial" panose="020B0604020202020204" pitchFamily="34" charset="0"/>
              </a:rPr>
              <a:t> </a:t>
            </a:r>
            <a:r>
              <a:rPr lang="en-US" dirty="0" smtClean="0">
                <a:solidFill>
                  <a:srgbClr val="000308"/>
                </a:solidFill>
                <a:latin typeface="Arial"/>
              </a:rPr>
              <a:t>of </a:t>
            </a:r>
            <a:r>
              <a:rPr lang="en-US" dirty="0">
                <a:solidFill>
                  <a:srgbClr val="000308"/>
                </a:solidFill>
                <a:latin typeface="Arial"/>
              </a:rPr>
              <a:t>climate predictions (seasonal-to-decadal) and observations from </a:t>
            </a:r>
            <a:r>
              <a:rPr lang="en-US" dirty="0" smtClean="0">
                <a:solidFill>
                  <a:srgbClr val="000308"/>
                </a:solidFill>
                <a:latin typeface="Arial"/>
              </a:rPr>
              <a:t>CCI.</a:t>
            </a:r>
            <a:r>
              <a:rPr lang="en-US" i="1" dirty="0" smtClean="0">
                <a:solidFill>
                  <a:srgbClr val="000308"/>
                </a:solidFill>
                <a:latin typeface="Arial"/>
              </a:rPr>
              <a:t> </a:t>
            </a:r>
            <a:r>
              <a:rPr lang="en-US" dirty="0" smtClean="0">
                <a:solidFill>
                  <a:srgbClr val="000308"/>
                </a:solidFill>
                <a:latin typeface="Arial"/>
              </a:rPr>
              <a:t>Towards a joint uncertainty assessment for decision-making.</a:t>
            </a:r>
            <a:endParaRPr lang="fr-BE" dirty="0" smtClean="0">
              <a:latin typeface="Arial" panose="020B0604020202020204" pitchFamily="34" charset="0"/>
              <a:cs typeface="Arial" panose="020B0604020202020204" pitchFamily="34" charset="0"/>
            </a:endParaRPr>
          </a:p>
          <a:p>
            <a:endParaRPr lang="en-US" dirty="0">
              <a:solidFill>
                <a:srgbClr val="000308"/>
              </a:solidFill>
              <a:latin typeface="Arial"/>
            </a:endParaRPr>
          </a:p>
          <a:p>
            <a:pPr marL="342900" indent="-342900">
              <a:buFont typeface="Arial" panose="020B0604020202020204" pitchFamily="34" charset="0"/>
              <a:buChar char="•"/>
            </a:pPr>
            <a:r>
              <a:rPr lang="en-US" dirty="0" smtClean="0">
                <a:solidFill>
                  <a:srgbClr val="000308"/>
                </a:solidFill>
                <a:latin typeface="Arial"/>
              </a:rPr>
              <a:t>Climate </a:t>
            </a:r>
            <a:r>
              <a:rPr lang="en-US" dirty="0">
                <a:solidFill>
                  <a:srgbClr val="000308"/>
                </a:solidFill>
                <a:latin typeface="Arial"/>
              </a:rPr>
              <a:t>models can inform about quality of observational </a:t>
            </a:r>
            <a:r>
              <a:rPr lang="en-US" dirty="0" smtClean="0">
                <a:solidFill>
                  <a:srgbClr val="000308"/>
                </a:solidFill>
                <a:latin typeface="Arial"/>
              </a:rPr>
              <a:t>references. Observational </a:t>
            </a:r>
            <a:r>
              <a:rPr lang="en-US" dirty="0">
                <a:solidFill>
                  <a:srgbClr val="000308"/>
                </a:solidFill>
                <a:latin typeface="Arial"/>
              </a:rPr>
              <a:t>uncertainty </a:t>
            </a:r>
            <a:r>
              <a:rPr lang="en-US" dirty="0" smtClean="0">
                <a:solidFill>
                  <a:srgbClr val="000308"/>
                </a:solidFill>
                <a:latin typeface="Arial"/>
              </a:rPr>
              <a:t>is a dominant source of verification uncertainty. </a:t>
            </a:r>
            <a:endParaRPr lang="en-US" dirty="0"/>
          </a:p>
          <a:p>
            <a:pPr marL="342900" indent="-342900">
              <a:lnSpc>
                <a:spcPct val="100000"/>
              </a:lnSpc>
              <a:buFont typeface="Arial" panose="020B0604020202020204" pitchFamily="34" charset="0"/>
              <a:buChar char="•"/>
            </a:pPr>
            <a:endParaRPr lang="en-US" dirty="0">
              <a:solidFill>
                <a:srgbClr val="000308"/>
              </a:solidFill>
              <a:latin typeface="Arial"/>
            </a:endParaRPr>
          </a:p>
          <a:p>
            <a:pPr>
              <a:lnSpc>
                <a:spcPct val="100000"/>
              </a:lnSpc>
            </a:pPr>
            <a:endParaRPr dirty="0"/>
          </a:p>
        </p:txBody>
      </p:sp>
      <p:sp>
        <p:nvSpPr>
          <p:cNvPr id="15" name="Title 1"/>
          <p:cNvSpPr>
            <a:spLocks noGrp="1"/>
          </p:cNvSpPr>
          <p:nvPr>
            <p:ph type="title"/>
          </p:nvPr>
        </p:nvSpPr>
        <p:spPr>
          <a:xfrm>
            <a:off x="151200" y="76200"/>
            <a:ext cx="6191250" cy="696912"/>
          </a:xfrm>
        </p:spPr>
        <p:txBody>
          <a:bodyPr>
            <a:normAutofit fontScale="90000"/>
          </a:bodyPr>
          <a:lstStyle/>
          <a:p>
            <a:pPr>
              <a:defRPr/>
            </a:pPr>
            <a:r>
              <a:rPr lang="fr-BE" dirty="0" smtClean="0">
                <a:solidFill>
                  <a:schemeClr val="bg1"/>
                </a:solidFill>
              </a:rPr>
              <a:t>VERITAS- CCI </a:t>
            </a:r>
            <a:br>
              <a:rPr lang="fr-BE" dirty="0" smtClean="0">
                <a:solidFill>
                  <a:schemeClr val="bg1"/>
                </a:solidFill>
              </a:rPr>
            </a:br>
            <a:r>
              <a:rPr lang="fr-BE" sz="2000" dirty="0" smtClean="0">
                <a:solidFill>
                  <a:schemeClr val="bg1"/>
                </a:solidFill>
              </a:rPr>
              <a:t>Omar </a:t>
            </a:r>
            <a:r>
              <a:rPr lang="fr-BE" sz="2000" dirty="0" err="1" smtClean="0">
                <a:solidFill>
                  <a:schemeClr val="bg1"/>
                </a:solidFill>
              </a:rPr>
              <a:t>Bellprat</a:t>
            </a:r>
            <a:r>
              <a:rPr lang="fr-BE" sz="2000" dirty="0" smtClean="0">
                <a:solidFill>
                  <a:schemeClr val="bg1"/>
                </a:solidFill>
              </a:rPr>
              <a:t> (omar.bellprat@bsc.es)</a:t>
            </a:r>
            <a:endParaRPr lang="en-US" sz="2000" dirty="0">
              <a:solidFill>
                <a:schemeClr val="bg1"/>
              </a:solidFill>
            </a:endParaRPr>
          </a:p>
        </p:txBody>
      </p:sp>
      <p:sp>
        <p:nvSpPr>
          <p:cNvPr id="8" name="TextBox 7"/>
          <p:cNvSpPr txBox="1"/>
          <p:nvPr/>
        </p:nvSpPr>
        <p:spPr>
          <a:xfrm>
            <a:off x="1383321" y="6488668"/>
            <a:ext cx="3302979" cy="307777"/>
          </a:xfrm>
          <a:prstGeom prst="rect">
            <a:avLst/>
          </a:prstGeom>
          <a:noFill/>
        </p:spPr>
        <p:txBody>
          <a:bodyPr wrap="square" rtlCol="0">
            <a:spAutoFit/>
          </a:bodyPr>
          <a:lstStyle/>
          <a:p>
            <a:r>
              <a:rPr lang="en-US" sz="1400" i="1" dirty="0" smtClean="0"/>
              <a:t>Science (2016), in press</a:t>
            </a:r>
            <a:endParaRPr lang="en-US" sz="1400" i="1" dirty="0"/>
          </a:p>
        </p:txBody>
      </p:sp>
      <p:sp>
        <p:nvSpPr>
          <p:cNvPr id="17" name="TextBox 16"/>
          <p:cNvSpPr txBox="1"/>
          <p:nvPr/>
        </p:nvSpPr>
        <p:spPr>
          <a:xfrm>
            <a:off x="5029200" y="6494473"/>
            <a:ext cx="4343400" cy="307777"/>
          </a:xfrm>
          <a:prstGeom prst="rect">
            <a:avLst/>
          </a:prstGeom>
          <a:noFill/>
        </p:spPr>
        <p:txBody>
          <a:bodyPr wrap="square" rtlCol="0">
            <a:spAutoFit/>
          </a:bodyPr>
          <a:lstStyle/>
          <a:p>
            <a:r>
              <a:rPr lang="en-US" sz="1400" i="1" dirty="0" smtClean="0"/>
              <a:t>RSE, CCI Special Issue (2016), in preparation</a:t>
            </a:r>
            <a:endParaRPr lang="en-US" sz="1400" i="1" dirty="0"/>
          </a:p>
        </p:txBody>
      </p:sp>
    </p:spTree>
    <p:extLst>
      <p:ext uri="{BB962C8B-B14F-4D97-AF65-F5344CB8AC3E}">
        <p14:creationId xmlns:p14="http://schemas.microsoft.com/office/powerpoint/2010/main" val="37223983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334</TotalTime>
  <Words>229</Words>
  <Application>Microsoft Macintosh PowerPoint</Application>
  <PresentationFormat>On-screen Show (4:3)</PresentationFormat>
  <Paragraphs>13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ＭＳ Ｐゴシック</vt:lpstr>
      <vt:lpstr>Arial</vt:lpstr>
      <vt:lpstr>Calibri</vt:lpstr>
      <vt:lpstr>Office Theme</vt:lpstr>
      <vt:lpstr>VERITAS- CCI  Omar Bellprat (omar.bellprat@bsc.es)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bscuser</dc:creator>
  <cp:lastModifiedBy>Omar Bellprat</cp:lastModifiedBy>
  <cp:revision>11</cp:revision>
  <dcterms:created xsi:type="dcterms:W3CDTF">2016-10-03T13:33:39Z</dcterms:created>
  <dcterms:modified xsi:type="dcterms:W3CDTF">2016-10-04T13:31:00Z</dcterms:modified>
</cp:coreProperties>
</file>