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63" r:id="rId6"/>
    <p:sldId id="273" r:id="rId7"/>
    <p:sldId id="259" r:id="rId8"/>
    <p:sldId id="260" r:id="rId9"/>
    <p:sldId id="266" r:id="rId10"/>
    <p:sldId id="267" r:id="rId11"/>
    <p:sldId id="280" r:id="rId12"/>
    <p:sldId id="270" r:id="rId13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DB"/>
    <a:srgbClr val="00549F"/>
    <a:srgbClr val="FDC82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65795" autoAdjust="0"/>
  </p:normalViewPr>
  <p:slideViewPr>
    <p:cSldViewPr snapToGrid="0">
      <p:cViewPr varScale="1">
        <p:scale>
          <a:sx n="53" d="100"/>
          <a:sy n="53" d="100"/>
        </p:scale>
        <p:origin x="18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6" d="100"/>
          <a:sy n="46" d="100"/>
        </p:scale>
        <p:origin x="303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anose="020B0604020202020204" pitchFamily="34" charset="0"/>
              </a:defRPr>
            </a:lvl1pPr>
          </a:lstStyle>
          <a:p>
            <a:fld id="{65B87E98-0639-4231-B255-0610A8A0BCEF}" type="slidenum">
              <a:rPr lang="it-IT" altLang="en-US"/>
              <a:pPr/>
              <a:t>‹Nº›</a:t>
            </a:fld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8873443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B5A8051E-9B47-4207-A40E-F5B5FDD08BB7}" type="datetimeFigureOut">
              <a:rPr lang="en-GB" altLang="en-US"/>
              <a:pPr/>
              <a:t>25/11/2018</a:t>
            </a:fld>
            <a:endParaRPr lang="en-GB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6DF48260-AB77-4914-9783-09E61CC0E647}" type="slidenum">
              <a:rPr lang="en-GB" altLang="en-US"/>
              <a:pPr/>
              <a:t>‹Nº›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754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-342900"/>
            <a:r>
              <a:rPr lang="en-US" altLang="en-US" dirty="0" smtClean="0">
                <a:latin typeface="Verdana" panose="020B0604030504040204" pitchFamily="34" charset="0"/>
              </a:rPr>
              <a:t>Limitation</a:t>
            </a:r>
            <a:r>
              <a:rPr lang="en-US" altLang="en-US" baseline="0" dirty="0" smtClean="0">
                <a:latin typeface="Verdana" panose="020B0604030504040204" pitchFamily="34" charset="0"/>
              </a:rPr>
              <a:t> previous study:</a:t>
            </a:r>
            <a:endParaRPr lang="en-US" altLang="en-US" dirty="0" smtClean="0">
              <a:latin typeface="Verdana" panose="020B0604030504040204" pitchFamily="34" charset="0"/>
            </a:endParaRPr>
          </a:p>
          <a:p>
            <a:pPr indent="-342900"/>
            <a:r>
              <a:rPr lang="en-US" altLang="en-US" dirty="0" smtClean="0">
                <a:latin typeface="Verdana" panose="020B0604030504040204" pitchFamily="34" charset="0"/>
              </a:rPr>
              <a:t> - global coarse resolution simulation</a:t>
            </a:r>
          </a:p>
          <a:p>
            <a:pPr indent="-342900"/>
            <a:r>
              <a:rPr lang="en-US" altLang="en-US" dirty="0" smtClean="0">
                <a:latin typeface="Verdana" panose="020B0604030504040204" pitchFamily="34" charset="0"/>
              </a:rPr>
              <a:t> - L3 (1 degree aggregation) observations</a:t>
            </a:r>
          </a:p>
          <a:p>
            <a:pPr indent="-342900"/>
            <a:r>
              <a:rPr lang="en-US" altLang="en-US" dirty="0" smtClean="0">
                <a:latin typeface="Verdana" panose="020B0604030504040204" pitchFamily="34" charset="0"/>
              </a:rPr>
              <a:t> - conversion to VIS AOD</a:t>
            </a:r>
          </a:p>
          <a:p>
            <a:pPr indent="-342900"/>
            <a:r>
              <a:rPr lang="en-US" altLang="en-US" dirty="0" smtClean="0">
                <a:latin typeface="Verdana" panose="020B0604030504040204" pitchFamily="34" charset="0"/>
              </a:rPr>
              <a:t> - limited period </a:t>
            </a:r>
          </a:p>
          <a:p>
            <a:pPr indent="-342900"/>
            <a:r>
              <a:rPr lang="en-US" altLang="en-US" dirty="0" smtClean="0">
                <a:latin typeface="Verdana" panose="020B0604030504040204" pitchFamily="34" charset="0"/>
              </a:rPr>
              <a:t> - no synergy with other ECVs that can impact the model first-guess</a:t>
            </a:r>
          </a:p>
          <a:p>
            <a:pPr indent="-342900"/>
            <a:r>
              <a:rPr lang="en-GB" dirty="0" smtClean="0"/>
              <a:t>IASI dust AOD features</a:t>
            </a:r>
            <a:r>
              <a:rPr lang="es-ES" dirty="0" smtClean="0"/>
              <a:t>:</a:t>
            </a:r>
            <a:endParaRPr lang="en-GB" dirty="0" smtClean="0"/>
          </a:p>
          <a:p>
            <a:pPr indent="-342900"/>
            <a:r>
              <a:rPr lang="en-GB" dirty="0" smtClean="0"/>
              <a:t>- observations available day time and night time</a:t>
            </a:r>
          </a:p>
          <a:p>
            <a:pPr indent="-342900"/>
            <a:r>
              <a:rPr lang="en-GB" dirty="0" smtClean="0"/>
              <a:t>- over ocean and over land (desert)</a:t>
            </a:r>
          </a:p>
          <a:p>
            <a:pPr indent="-342900"/>
            <a:r>
              <a:rPr lang="en-GB" dirty="0" smtClean="0"/>
              <a:t>- 10 </a:t>
            </a:r>
            <a:r>
              <a:rPr lang="el-GR" dirty="0" smtClean="0"/>
              <a:t>μ</a:t>
            </a:r>
            <a:r>
              <a:rPr lang="en-GB" dirty="0" smtClean="0"/>
              <a:t>m: detection of dust aerosol coarse mode (infrared wavelengths and ‘‘V’’ shaped depression of the Brightness Temperature)</a:t>
            </a:r>
          </a:p>
          <a:p>
            <a:pPr indent="-342900"/>
            <a:r>
              <a:rPr lang="en-GB" dirty="0" smtClean="0"/>
              <a:t>- pixel level uncertainty</a:t>
            </a:r>
          </a:p>
          <a:p>
            <a:pPr indent="-342900"/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53486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Different</a:t>
            </a:r>
            <a:r>
              <a:rPr lang="en-GB" baseline="0" dirty="0" smtClean="0"/>
              <a:t> vegetation types affect differently dust emissions</a:t>
            </a:r>
          </a:p>
          <a:p>
            <a:pPr indent="-342900" eaLnBrk="1" hangingPunct="1"/>
            <a:r>
              <a:rPr lang="en-US" altLang="en-US" sz="1200" dirty="0" smtClean="0">
                <a:latin typeface="Verdana" panose="020B0604030504040204" pitchFamily="34" charset="0"/>
              </a:rPr>
              <a:t>Currently used in MONARCH (BSC model):</a:t>
            </a:r>
          </a:p>
          <a:p>
            <a:pPr indent="-342900" eaLnBrk="1" hangingPunct="1"/>
            <a:r>
              <a:rPr lang="en-US" altLang="en-US" sz="1200" b="1" dirty="0" smtClean="0">
                <a:latin typeface="Verdana" panose="020B0604030504040204" pitchFamily="34" charset="0"/>
              </a:rPr>
              <a:t>Land cover type:           </a:t>
            </a:r>
          </a:p>
          <a:p>
            <a:pPr indent="-342900"/>
            <a:r>
              <a:rPr lang="en-US" altLang="en-US" sz="1200" dirty="0" smtClean="0">
                <a:latin typeface="Verdana" panose="020B0604030504040204" pitchFamily="34" charset="0"/>
              </a:rPr>
              <a:t>- Meteorological component estimates aerodynamic roughness length (z0) based on USGS 94-category land use and regionally (N Africa and Asia) uses 1/4x1/4 degree resolution z0 based on POLDER-I </a:t>
            </a:r>
            <a:r>
              <a:rPr lang="es-ES" altLang="en-US" sz="1200" dirty="0" smtClean="0">
                <a:latin typeface="Verdana" panose="020B0604030504040204" pitchFamily="34" charset="0"/>
              </a:rPr>
              <a:t>(</a:t>
            </a:r>
            <a:r>
              <a:rPr lang="en-US" altLang="en-US" sz="1200" dirty="0" smtClean="0">
                <a:latin typeface="Verdana" panose="020B0604030504040204" pitchFamily="34" charset="0"/>
              </a:rPr>
              <a:t>Laurent et al. 2008) </a:t>
            </a:r>
          </a:p>
          <a:p>
            <a:pPr indent="-342900" eaLnBrk="1" hangingPunct="1"/>
            <a:r>
              <a:rPr lang="en-US" altLang="en-US" sz="1200" b="1" dirty="0" smtClean="0">
                <a:latin typeface="Verdana" panose="020B0604030504040204" pitchFamily="34" charset="0"/>
              </a:rPr>
              <a:t>(Green) Vegetation cover fraction:</a:t>
            </a:r>
          </a:p>
          <a:p>
            <a:pPr indent="-342900"/>
            <a:r>
              <a:rPr lang="en-GB" altLang="en-US" sz="1200" dirty="0" smtClean="0">
                <a:latin typeface="Verdana" panose="020B0604030504040204" pitchFamily="34" charset="0"/>
              </a:rPr>
              <a:t>- The meteorological and land-surface component uses USGS monthly climatology at 1km resolution </a:t>
            </a:r>
          </a:p>
          <a:p>
            <a:pPr indent="-342900"/>
            <a:r>
              <a:rPr lang="en-GB" altLang="en-US" sz="1200" dirty="0" smtClean="0">
                <a:latin typeface="Verdana" panose="020B0604030504040204" pitchFamily="34" charset="0"/>
              </a:rPr>
              <a:t>- The dust module uses MODIS LAI at 0.1x0.1 degree resolution, at a monthly variation, and available for 2000-2015 </a:t>
            </a:r>
          </a:p>
          <a:p>
            <a:pPr indent="-342900"/>
            <a:r>
              <a:rPr lang="en-GB" altLang="en-US" sz="1200" dirty="0" smtClean="0">
                <a:latin typeface="Verdana" panose="020B0604030504040204" pitchFamily="34" charset="0"/>
              </a:rPr>
              <a:t>                          - to calculate a drag partition to correct the threshold friction velocity for sediment mobilization</a:t>
            </a:r>
          </a:p>
          <a:p>
            <a:pPr indent="-342900"/>
            <a:r>
              <a:rPr lang="en-GB" altLang="en-US" sz="1200" dirty="0" smtClean="0">
                <a:latin typeface="Verdana" panose="020B0604030504040204" pitchFamily="34" charset="0"/>
              </a:rPr>
              <a:t>                          - to estimate the erodible (bare) area for dust flux calculation </a:t>
            </a:r>
          </a:p>
          <a:p>
            <a:pPr indent="-342900"/>
            <a:r>
              <a:rPr lang="en-GB" altLang="en-US" sz="1200" dirty="0" smtClean="0">
                <a:latin typeface="Verdana" panose="020B0604030504040204" pitchFamily="34" charset="0"/>
              </a:rPr>
              <a:t>                          - [optional] to scale dust flux</a:t>
            </a:r>
            <a:endParaRPr lang="en-US" altLang="en-US" sz="1200" dirty="0" smtClean="0">
              <a:latin typeface="Verdana" panose="020B060403050404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4916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28168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>
                <a:latin typeface="Verdana" panose="020B0604030504040204" pitchFamily="34" charset="0"/>
              </a:rPr>
              <a:t>Questions to raise during the Integration Meeting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71086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7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28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 descr="CCI_ppt_edits_cmu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631825" y="482282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 smtClean="0"/>
          </a:p>
        </p:txBody>
      </p:sp>
      <p:pic>
        <p:nvPicPr>
          <p:cNvPr id="6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8"/>
          <p:cNvSpPr txBox="1">
            <a:spLocks noChangeArrowheads="1"/>
          </p:cNvSpPr>
          <p:nvPr/>
        </p:nvSpPr>
        <p:spPr bwMode="auto">
          <a:xfrm>
            <a:off x="163513" y="4572000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smtClean="0">
                <a:solidFill>
                  <a:srgbClr val="D9D9D9"/>
                </a:solidFill>
              </a:rPr>
              <a:t>ESA UNCLASSIFIED - For Official Use</a:t>
            </a:r>
          </a:p>
        </p:txBody>
      </p:sp>
      <p:pic>
        <p:nvPicPr>
          <p:cNvPr id="8" name="Picture 6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>
            <a:fillRect/>
          </a:stretch>
        </p:blipFill>
        <p:spPr bwMode="auto">
          <a:xfrm>
            <a:off x="7789863" y="4899025"/>
            <a:ext cx="1195387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166688" y="4789488"/>
            <a:ext cx="8823325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67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1" name="Picture 68" descr="a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9" descr="be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0" descr="ca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1" descr="ch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2" descr="cz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3" descr="de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4" descr="dk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5" descr="ee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6" descr="es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7" descr="fi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8" descr="fr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79" descr="gr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0" descr="hu.pn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1" descr="i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82" descr="i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3" descr="lu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4" descr="nl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85" descr="no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6" descr="pl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87" descr="pt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88" descr="ro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89" descr="s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0" descr="uk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1" descr="si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17284361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596688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234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235182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558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7685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59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4360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34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CI_ppt_edits_cmug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3038" y="792163"/>
            <a:ext cx="8747125" cy="3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028" name="Text Box DG"/>
          <p:cNvSpPr txBox="1">
            <a:spLocks noChangeArrowheads="1"/>
          </p:cNvSpPr>
          <p:nvPr/>
        </p:nvSpPr>
        <p:spPr bwMode="auto">
          <a:xfrm>
            <a:off x="577850" y="334963"/>
            <a:ext cx="50165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 smtClean="0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74700" y="158750"/>
            <a:ext cx="6956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pic>
        <p:nvPicPr>
          <p:cNvPr id="1030" name="Picture 11" descr="PPT_Footer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6788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38"/>
          <p:cNvSpPr txBox="1">
            <a:spLocks noChangeArrowheads="1"/>
          </p:cNvSpPr>
          <p:nvPr/>
        </p:nvSpPr>
        <p:spPr bwMode="auto">
          <a:xfrm>
            <a:off x="165100" y="457517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dirty="0" smtClean="0">
                <a:solidFill>
                  <a:srgbClr val="404040"/>
                </a:solidFill>
              </a:rPr>
              <a:t>Climate Modelling User Group</a:t>
            </a:r>
          </a:p>
        </p:txBody>
      </p:sp>
      <p:sp>
        <p:nvSpPr>
          <p:cNvPr id="1032" name="Text Box 34"/>
          <p:cNvSpPr txBox="1">
            <a:spLocks noChangeAspect="1" noChangeArrowheads="1"/>
          </p:cNvSpPr>
          <p:nvPr/>
        </p:nvSpPr>
        <p:spPr bwMode="auto">
          <a:xfrm>
            <a:off x="4473788" y="4579938"/>
            <a:ext cx="4521200" cy="14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 smtClean="0">
                <a:solidFill>
                  <a:schemeClr val="bg2"/>
                </a:solidFill>
              </a:rPr>
              <a:t>CMUG </a:t>
            </a:r>
            <a:r>
              <a:rPr lang="en-GB" altLang="en-US" sz="800" noProof="1">
                <a:solidFill>
                  <a:schemeClr val="bg2"/>
                </a:solidFill>
              </a:rPr>
              <a:t>| </a:t>
            </a:r>
            <a:r>
              <a:rPr lang="en-GB" altLang="en-US" sz="800" noProof="1" smtClean="0">
                <a:solidFill>
                  <a:schemeClr val="bg2"/>
                </a:solidFill>
              </a:rPr>
              <a:t>25-07-2018 </a:t>
            </a:r>
            <a:r>
              <a:rPr lang="en-GB" altLang="en-US" sz="800" noProof="1">
                <a:solidFill>
                  <a:schemeClr val="bg2"/>
                </a:solidFill>
              </a:rPr>
              <a:t>| Slide  </a:t>
            </a:r>
            <a:fld id="{52AB8474-ED92-413E-8575-36E5F8D3A884}" type="slidenum">
              <a:rPr altLang="en-US" sz="800" noProof="1">
                <a:solidFill>
                  <a:schemeClr val="bg2"/>
                </a:solidFill>
              </a:rPr>
              <a:pPr algn="r" eaLnBrk="1" hangingPunct="1">
                <a:spcBef>
                  <a:spcPct val="50000"/>
                </a:spcBef>
              </a:pPr>
              <a:t>‹Nº›</a:t>
            </a:fld>
            <a:endParaRPr lang="en-GB" altLang="en-US" sz="800" noProof="1">
              <a:solidFill>
                <a:schemeClr val="bg2"/>
              </a:solidFill>
            </a:endParaRPr>
          </a:p>
        </p:txBody>
      </p:sp>
      <p:grpSp>
        <p:nvGrpSpPr>
          <p:cNvPr id="1033" name="Group 39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035" name="Picture 40" descr="at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41" descr="be.png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42" descr="ca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43" descr="ch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44" descr="cz.png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45" descr="d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6" descr="dk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7" descr="ee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48" descr="es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49" descr="fi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50" descr="fr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51" descr="gr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52" descr="hu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53" descr="i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54" descr="it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55" descr="lu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56" descr="nl.png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57" descr="no.png"/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58" descr="pl.png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59" descr="pt.png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60" descr="ro.png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61" descr="se.png"/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62" descr="uk.png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63" descr="si.png"/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4" name="Picture 34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dirty="0">
          <a:solidFill>
            <a:srgbClr val="FFFFFF"/>
          </a:solidFill>
          <a:latin typeface="Verdana"/>
          <a:ea typeface="MS PGothic" panose="020B0600070205080204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6858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1pPr>
      <a:lvl2pPr marL="809625" indent="-3524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2pPr>
      <a:lvl3pPr marL="1406525" indent="-4921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3pPr>
      <a:lvl4pPr marL="2005013" indent="-6334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4pPr>
      <a:lvl5pPr marL="2601913" indent="-7731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24"/>
          <p:cNvSpPr txBox="1">
            <a:spLocks noChangeArrowheads="1"/>
          </p:cNvSpPr>
          <p:nvPr/>
        </p:nvSpPr>
        <p:spPr bwMode="auto">
          <a:xfrm>
            <a:off x="298016" y="1716808"/>
            <a:ext cx="8666370" cy="12926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GB" altLang="en-US" dirty="0" smtClean="0">
                <a:solidFill>
                  <a:schemeClr val="bg1"/>
                </a:solidFill>
              </a:rPr>
              <a:t>Description of WP 3.10 and 3.11:</a:t>
            </a:r>
          </a:p>
          <a:p>
            <a:pPr eaLnBrk="1" hangingPunct="1"/>
            <a:r>
              <a:rPr lang="en-GB" altLang="en-US" sz="1800" dirty="0" smtClean="0">
                <a:solidFill>
                  <a:schemeClr val="bg1"/>
                </a:solidFill>
              </a:rPr>
              <a:t>- Assessment </a:t>
            </a:r>
            <a:r>
              <a:rPr lang="en-GB" altLang="en-US" sz="1800" dirty="0">
                <a:solidFill>
                  <a:schemeClr val="bg1"/>
                </a:solidFill>
              </a:rPr>
              <a:t>of the potential of CCI/CCI+ data to constrain </a:t>
            </a:r>
            <a:r>
              <a:rPr lang="en-GB" altLang="en-US" sz="1800" dirty="0" smtClean="0">
                <a:solidFill>
                  <a:schemeClr val="bg1"/>
                </a:solidFill>
              </a:rPr>
              <a:t>mineral </a:t>
            </a:r>
            <a:r>
              <a:rPr lang="en-GB" altLang="en-US" sz="1800" dirty="0">
                <a:solidFill>
                  <a:schemeClr val="bg1"/>
                </a:solidFill>
              </a:rPr>
              <a:t>dust simulations at the regional </a:t>
            </a:r>
            <a:r>
              <a:rPr lang="en-GB" altLang="en-US" sz="1800" dirty="0" smtClean="0">
                <a:solidFill>
                  <a:schemeClr val="bg1"/>
                </a:solidFill>
              </a:rPr>
              <a:t>scale</a:t>
            </a:r>
          </a:p>
          <a:p>
            <a:pPr eaLnBrk="1" hangingPunct="1"/>
            <a:r>
              <a:rPr lang="en-GB" altLang="en-US" sz="1800" dirty="0" smtClean="0">
                <a:solidFill>
                  <a:schemeClr val="bg1"/>
                </a:solidFill>
              </a:rPr>
              <a:t>- Production </a:t>
            </a:r>
            <a:r>
              <a:rPr lang="en-GB" altLang="en-US" sz="1800" dirty="0">
                <a:solidFill>
                  <a:schemeClr val="bg1"/>
                </a:solidFill>
              </a:rPr>
              <a:t>of a pilot dust reanalysis at the regional </a:t>
            </a:r>
            <a:r>
              <a:rPr lang="en-GB" altLang="en-US" sz="1800" dirty="0" smtClean="0">
                <a:solidFill>
                  <a:schemeClr val="bg1"/>
                </a:solidFill>
              </a:rPr>
              <a:t>scale</a:t>
            </a:r>
            <a:endParaRPr lang="en-GB" altLang="en-US" sz="1800" dirty="0">
              <a:solidFill>
                <a:schemeClr val="bg1"/>
              </a:solidFill>
            </a:endParaRPr>
          </a:p>
        </p:txBody>
      </p:sp>
      <p:sp>
        <p:nvSpPr>
          <p:cNvPr id="5122" name="Text Box 25"/>
          <p:cNvSpPr txBox="1">
            <a:spLocks noChangeArrowheads="1"/>
          </p:cNvSpPr>
          <p:nvPr/>
        </p:nvSpPr>
        <p:spPr bwMode="auto">
          <a:xfrm>
            <a:off x="2079437" y="3247935"/>
            <a:ext cx="7064563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 err="1" smtClean="0">
                <a:solidFill>
                  <a:schemeClr val="bg1"/>
                </a:solidFill>
              </a:rPr>
              <a:t>Enza</a:t>
            </a:r>
            <a:r>
              <a:rPr lang="en-US" altLang="en-US" sz="1800" dirty="0" smtClean="0">
                <a:solidFill>
                  <a:schemeClr val="bg1"/>
                </a:solidFill>
              </a:rPr>
              <a:t> Di Tomaso, Martina Klose, Carlos Pérez </a:t>
            </a:r>
            <a:r>
              <a:rPr lang="en-US" altLang="en-US" sz="1800" dirty="0" err="1" smtClean="0">
                <a:solidFill>
                  <a:schemeClr val="bg1"/>
                </a:solidFill>
              </a:rPr>
              <a:t>García</a:t>
            </a:r>
            <a:r>
              <a:rPr lang="en-US" altLang="en-US" sz="1800" dirty="0" smtClean="0">
                <a:solidFill>
                  <a:schemeClr val="bg1"/>
                </a:solidFill>
              </a:rPr>
              <a:t>-Pando </a:t>
            </a:r>
          </a:p>
          <a:p>
            <a:pPr eaLnBrk="1" hangingPunct="1"/>
            <a:r>
              <a:rPr lang="en-US" altLang="en-US" sz="1800" i="1" dirty="0" smtClean="0">
                <a:solidFill>
                  <a:schemeClr val="bg1"/>
                </a:solidFill>
              </a:rPr>
              <a:t>Barcelona Supercomputing Center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3.10 &amp; 3.11 - Motivations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73038" y="792163"/>
            <a:ext cx="4816057" cy="3824287"/>
          </a:xfrm>
        </p:spPr>
        <p:txBody>
          <a:bodyPr/>
          <a:lstStyle/>
          <a:p>
            <a:pPr indent="-342900"/>
            <a:r>
              <a:rPr lang="en-GB" altLang="en-US" b="1" dirty="0" smtClean="0">
                <a:latin typeface="Verdana" panose="020B0604030504040204" pitchFamily="34" charset="0"/>
              </a:rPr>
              <a:t>Current </a:t>
            </a:r>
            <a:r>
              <a:rPr lang="en-GB" altLang="en-US" b="1" dirty="0">
                <a:latin typeface="Verdana" panose="020B0604030504040204" pitchFamily="34" charset="0"/>
              </a:rPr>
              <a:t>aerosol (and dust) data assimilation is mainly based on retrievals in the visible part of </a:t>
            </a:r>
            <a:r>
              <a:rPr lang="en-GB" altLang="en-US" b="1" dirty="0" smtClean="0">
                <a:latin typeface="Verdana" panose="020B0604030504040204" pitchFamily="34" charset="0"/>
              </a:rPr>
              <a:t>the electromagnetic </a:t>
            </a:r>
            <a:r>
              <a:rPr lang="en-GB" altLang="en-US" b="1" dirty="0">
                <a:latin typeface="Verdana" panose="020B0604030504040204" pitchFamily="34" charset="0"/>
              </a:rPr>
              <a:t>spectrum, and with no information on aerosol </a:t>
            </a:r>
            <a:r>
              <a:rPr lang="en-GB" altLang="en-US" b="1" dirty="0" smtClean="0">
                <a:latin typeface="Verdana" panose="020B0604030504040204" pitchFamily="34" charset="0"/>
              </a:rPr>
              <a:t>speciation</a:t>
            </a:r>
          </a:p>
          <a:p>
            <a:pPr indent="-342900"/>
            <a:endParaRPr lang="en-GB" altLang="en-US" dirty="0" smtClean="0">
              <a:latin typeface="Verdana" panose="020B0604030504040204" pitchFamily="34" charset="0"/>
            </a:endParaRPr>
          </a:p>
          <a:p>
            <a:pPr indent="-342900"/>
            <a:r>
              <a:rPr lang="en-GB" altLang="en-US" i="1" dirty="0" smtClean="0">
                <a:latin typeface="Verdana" panose="020B0604030504040204" pitchFamily="34" charset="0"/>
              </a:rPr>
              <a:t>IASI dust retrievals have the potential to overcome these drawbacks. A previous CCI case study made by BSC showed the potential of IASI for dust DA but with a few</a:t>
            </a:r>
            <a:r>
              <a:rPr lang="en-US" altLang="en-US" i="1" dirty="0" smtClean="0">
                <a:latin typeface="Verdana" panose="020B0604030504040204" pitchFamily="34" charset="0"/>
              </a:rPr>
              <a:t> important limitations.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570" y="1217966"/>
            <a:ext cx="3208921" cy="297267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7243040" y="4190645"/>
            <a:ext cx="11721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" dirty="0" smtClean="0"/>
              <a:t>(</a:t>
            </a:r>
            <a:r>
              <a:rPr lang="es-ES" sz="800" dirty="0" err="1" smtClean="0"/>
              <a:t>Vries</a:t>
            </a:r>
            <a:r>
              <a:rPr lang="es-ES" sz="800" dirty="0" smtClean="0"/>
              <a:t> et al., 2015)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43178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3.10 &amp; 3.11 - Motivations 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73039" y="792163"/>
            <a:ext cx="4287481" cy="3824287"/>
          </a:xfrm>
        </p:spPr>
        <p:txBody>
          <a:bodyPr/>
          <a:lstStyle/>
          <a:p>
            <a:pPr indent="-342900" eaLnBrk="1" hangingPunct="1"/>
            <a:r>
              <a:rPr lang="en-US" altLang="en-US" b="1" dirty="0" smtClean="0">
                <a:latin typeface="Verdana" panose="020B0604030504040204" pitchFamily="34" charset="0"/>
              </a:rPr>
              <a:t>Current use of Land Cover information in dust models is provided at a coarse resolution and is related to green vegetation only.  </a:t>
            </a:r>
          </a:p>
          <a:p>
            <a:pPr indent="-342900" eaLnBrk="1" hangingPunct="1"/>
            <a:endParaRPr lang="en-US" altLang="en-US" dirty="0">
              <a:latin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281"/>
              </a:spcBef>
            </a:pPr>
            <a:r>
              <a:rPr lang="en-GB" i="1" spc="-1" dirty="0">
                <a:solidFill>
                  <a:srgbClr val="4D4F53"/>
                </a:solidFill>
                <a:uFill>
                  <a:solidFill>
                    <a:srgbClr val="FFFFFF"/>
                  </a:solidFill>
                </a:uFill>
                <a:ea typeface="MS PGothic"/>
              </a:rPr>
              <a:t>Possible ways to use new HRLC data: </a:t>
            </a:r>
            <a:endParaRPr lang="en-GB" i="1" spc="-1" dirty="0">
              <a:solidFill>
                <a:srgbClr val="4D4F53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  <a:spcBef>
                <a:spcPts val="281"/>
              </a:spcBef>
            </a:pPr>
            <a:r>
              <a:rPr lang="en-GB" i="1" spc="-1" dirty="0" smtClean="0">
                <a:solidFill>
                  <a:srgbClr val="4D4F53"/>
                </a:solidFill>
                <a:uFill>
                  <a:solidFill>
                    <a:srgbClr val="FFFFFF"/>
                  </a:solidFill>
                </a:uFill>
                <a:ea typeface="MS PGothic"/>
              </a:rPr>
              <a:t>- Improve </a:t>
            </a:r>
            <a:r>
              <a:rPr lang="en-GB" i="1" spc="-1" dirty="0">
                <a:solidFill>
                  <a:srgbClr val="4D4F53"/>
                </a:solidFill>
                <a:uFill>
                  <a:solidFill>
                    <a:srgbClr val="FFFFFF"/>
                  </a:solidFill>
                </a:uFill>
                <a:ea typeface="MS PGothic"/>
              </a:rPr>
              <a:t>parameter estimates used in meteorological and land-surface </a:t>
            </a:r>
            <a:r>
              <a:rPr lang="en-GB" i="1" spc="-1" dirty="0" smtClean="0">
                <a:solidFill>
                  <a:srgbClr val="4D4F53"/>
                </a:solidFill>
                <a:uFill>
                  <a:solidFill>
                    <a:srgbClr val="FFFFFF"/>
                  </a:solidFill>
                </a:uFill>
                <a:ea typeface="MS PGothic"/>
              </a:rPr>
              <a:t>modules</a:t>
            </a:r>
          </a:p>
          <a:p>
            <a:pPr>
              <a:lnSpc>
                <a:spcPct val="100000"/>
              </a:lnSpc>
              <a:spcBef>
                <a:spcPts val="281"/>
              </a:spcBef>
            </a:pPr>
            <a:r>
              <a:rPr lang="en-GB" i="1" spc="-1" dirty="0" smtClean="0">
                <a:solidFill>
                  <a:srgbClr val="4D4F53"/>
                </a:solidFill>
                <a:uFill>
                  <a:solidFill>
                    <a:srgbClr val="FFFFFF"/>
                  </a:solidFill>
                </a:uFill>
                <a:ea typeface="MS PGothic"/>
              </a:rPr>
              <a:t>- Move </a:t>
            </a:r>
            <a:r>
              <a:rPr lang="en-GB" i="1" spc="-1" dirty="0">
                <a:solidFill>
                  <a:srgbClr val="4D4F53"/>
                </a:solidFill>
                <a:uFill>
                  <a:solidFill>
                    <a:srgbClr val="FFFFFF"/>
                  </a:solidFill>
                </a:uFill>
                <a:ea typeface="MS PGothic"/>
              </a:rPr>
              <a:t>from universal to land-cover-type dependent </a:t>
            </a:r>
            <a:r>
              <a:rPr lang="en-GB" i="1" spc="-1" dirty="0" smtClean="0">
                <a:solidFill>
                  <a:srgbClr val="4D4F53"/>
                </a:solidFill>
                <a:uFill>
                  <a:solidFill>
                    <a:srgbClr val="FFFFFF"/>
                  </a:solidFill>
                </a:uFill>
              </a:rPr>
              <a:t>p</a:t>
            </a:r>
            <a:r>
              <a:rPr lang="en-GB" i="1" spc="-1" dirty="0" smtClean="0">
                <a:solidFill>
                  <a:srgbClr val="4D4F53"/>
                </a:solidFill>
                <a:uFill>
                  <a:solidFill>
                    <a:srgbClr val="FFFFFF"/>
                  </a:solidFill>
                </a:uFill>
                <a:ea typeface="MS PGothic"/>
              </a:rPr>
              <a:t>arameters </a:t>
            </a:r>
            <a:r>
              <a:rPr lang="en-GB" i="1" spc="-1" dirty="0">
                <a:solidFill>
                  <a:srgbClr val="4D4F53"/>
                </a:solidFill>
                <a:uFill>
                  <a:solidFill>
                    <a:srgbClr val="FFFFFF"/>
                  </a:solidFill>
                </a:uFill>
                <a:ea typeface="MS PGothic"/>
              </a:rPr>
              <a:t>to calculate surface </a:t>
            </a:r>
            <a:r>
              <a:rPr lang="en-GB" i="1" spc="-1" dirty="0" smtClean="0">
                <a:solidFill>
                  <a:srgbClr val="4D4F53"/>
                </a:solidFill>
                <a:uFill>
                  <a:solidFill>
                    <a:srgbClr val="FFFFFF"/>
                  </a:solidFill>
                </a:uFill>
                <a:ea typeface="MS PGothic"/>
              </a:rPr>
              <a:t>characteristics </a:t>
            </a:r>
            <a:r>
              <a:rPr lang="en-GB" i="1" spc="-1" dirty="0">
                <a:solidFill>
                  <a:srgbClr val="4D4F53"/>
                </a:solidFill>
                <a:uFill>
                  <a:solidFill>
                    <a:srgbClr val="FFFFFF"/>
                  </a:solidFill>
                </a:uFill>
                <a:ea typeface="MS PGothic"/>
              </a:rPr>
              <a:t>in dust model</a:t>
            </a:r>
          </a:p>
          <a:p>
            <a:pPr>
              <a:lnSpc>
                <a:spcPct val="100000"/>
              </a:lnSpc>
              <a:spcBef>
                <a:spcPts val="281"/>
              </a:spcBef>
            </a:pPr>
            <a:endParaRPr lang="en-US" altLang="en-US" dirty="0" smtClean="0">
              <a:latin typeface="Verdan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320" y="1192738"/>
            <a:ext cx="3929501" cy="302313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7097250" y="4215873"/>
            <a:ext cx="87395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 smtClean="0"/>
              <a:t>(Shao, 2008)</a:t>
            </a:r>
            <a:endParaRPr lang="en-GB" sz="800" dirty="0"/>
          </a:p>
        </p:txBody>
      </p:sp>
      <p:sp>
        <p:nvSpPr>
          <p:cNvPr id="4" name="Rectángulo 3"/>
          <p:cNvSpPr/>
          <p:nvPr/>
        </p:nvSpPr>
        <p:spPr>
          <a:xfrm>
            <a:off x="5260598" y="686617"/>
            <a:ext cx="32887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eaLnBrk="1" hangingPunct="1"/>
            <a:r>
              <a:rPr lang="en-US" altLang="en-US" sz="1400" i="1" dirty="0"/>
              <a:t>Surface characteristics are important for dust emissions</a:t>
            </a:r>
          </a:p>
        </p:txBody>
      </p:sp>
    </p:spTree>
    <p:extLst>
      <p:ext uri="{BB962C8B-B14F-4D97-AF65-F5344CB8AC3E}">
        <p14:creationId xmlns:p14="http://schemas.microsoft.com/office/powerpoint/2010/main" val="166168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3.10 - Description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/>
            <a:r>
              <a:rPr lang="en-GB" altLang="en-US" b="1" dirty="0">
                <a:latin typeface="Verdana" panose="020B0604030504040204" pitchFamily="34" charset="0"/>
              </a:rPr>
              <a:t>WP3.10: Assessment of the potential of CCI/CCI+ data to constrain mineral </a:t>
            </a:r>
            <a:r>
              <a:rPr lang="en-GB" altLang="en-US" b="1" dirty="0" smtClean="0">
                <a:latin typeface="Verdana" panose="020B0604030504040204" pitchFamily="34" charset="0"/>
              </a:rPr>
              <a:t>dust simulations </a:t>
            </a:r>
            <a:r>
              <a:rPr lang="en-GB" altLang="en-US" b="1" dirty="0">
                <a:latin typeface="Verdana" panose="020B0604030504040204" pitchFamily="34" charset="0"/>
              </a:rPr>
              <a:t>at the regional </a:t>
            </a:r>
            <a:r>
              <a:rPr lang="en-GB" altLang="en-US" b="1" dirty="0" smtClean="0">
                <a:latin typeface="Verdana" panose="020B0604030504040204" pitchFamily="34" charset="0"/>
              </a:rPr>
              <a:t>scale</a:t>
            </a:r>
          </a:p>
          <a:p>
            <a:pPr indent="-342900"/>
            <a:endParaRPr lang="en-GB" altLang="en-US" i="1" dirty="0" smtClean="0">
              <a:latin typeface="Verdana" panose="020B0604030504040204" pitchFamily="34" charset="0"/>
            </a:endParaRPr>
          </a:p>
          <a:p>
            <a:pPr indent="-342900"/>
            <a:r>
              <a:rPr lang="en-GB" altLang="en-US" i="1" dirty="0" smtClean="0">
                <a:latin typeface="Verdana" panose="020B0604030504040204" pitchFamily="34" charset="0"/>
              </a:rPr>
              <a:t>ECVs </a:t>
            </a:r>
            <a:r>
              <a:rPr lang="en-GB" altLang="en-US" i="1" dirty="0">
                <a:latin typeface="Verdana" panose="020B0604030504040204" pitchFamily="34" charset="0"/>
              </a:rPr>
              <a:t>involved:  Aerosol dust and High Res </a:t>
            </a:r>
            <a:r>
              <a:rPr lang="en-GB" altLang="en-US" i="1" dirty="0" smtClean="0">
                <a:latin typeface="Verdana" panose="020B0604030504040204" pitchFamily="34" charset="0"/>
              </a:rPr>
              <a:t>LC</a:t>
            </a:r>
            <a:endParaRPr lang="en-GB" altLang="en-US" i="1" dirty="0">
              <a:latin typeface="Verdana" panose="020B0604030504040204" pitchFamily="34" charset="0"/>
            </a:endParaRPr>
          </a:p>
          <a:p>
            <a:pPr indent="-342900"/>
            <a:endParaRPr lang="en-GB" altLang="en-US" dirty="0" smtClean="0">
              <a:latin typeface="Verdana" panose="020B0604030504040204" pitchFamily="34" charset="0"/>
            </a:endParaRP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CCI </a:t>
            </a:r>
            <a:r>
              <a:rPr lang="en-GB" altLang="en-US" dirty="0">
                <a:latin typeface="Verdana" panose="020B0604030504040204" pitchFamily="34" charset="0"/>
              </a:rPr>
              <a:t>IASI dust data will be assimilated in model simulations, while CCI+ high resolution land </a:t>
            </a:r>
            <a:r>
              <a:rPr lang="en-GB" altLang="en-US" dirty="0" smtClean="0">
                <a:latin typeface="Verdana" panose="020B0604030504040204" pitchFamily="34" charset="0"/>
              </a:rPr>
              <a:t>cover data </a:t>
            </a:r>
            <a:r>
              <a:rPr lang="en-GB" altLang="en-US" dirty="0">
                <a:latin typeface="Verdana" panose="020B0604030504040204" pitchFamily="34" charset="0"/>
              </a:rPr>
              <a:t>(once data will become available) will be used to enhance the NMMB-MONARCH’s land </a:t>
            </a:r>
            <a:r>
              <a:rPr lang="en-GB" altLang="en-US" dirty="0" smtClean="0">
                <a:latin typeface="Verdana" panose="020B0604030504040204" pitchFamily="34" charset="0"/>
              </a:rPr>
              <a:t>use type</a:t>
            </a:r>
            <a:r>
              <a:rPr lang="en-GB" altLang="en-US" dirty="0">
                <a:latin typeface="Verdana" panose="020B0604030504040204" pitchFamily="34" charset="0"/>
              </a:rPr>
              <a:t>, with a consequent impact on dust </a:t>
            </a:r>
            <a:r>
              <a:rPr lang="en-GB" altLang="en-US" dirty="0" smtClean="0">
                <a:latin typeface="Verdana" panose="020B0604030504040204" pitchFamily="34" charset="0"/>
              </a:rPr>
              <a:t>emissions</a:t>
            </a:r>
            <a:endParaRPr lang="en-GB" altLang="en-US" dirty="0">
              <a:latin typeface="Verdana" panose="020B0604030504040204" pitchFamily="34" charset="0"/>
            </a:endParaRPr>
          </a:p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01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3.10 - Aims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73039" y="906466"/>
            <a:ext cx="5088278" cy="3824287"/>
          </a:xfrm>
        </p:spPr>
        <p:txBody>
          <a:bodyPr/>
          <a:lstStyle/>
          <a:p>
            <a:pPr indent="-342900"/>
            <a:r>
              <a:rPr lang="en-GB" altLang="en-US" b="1" dirty="0" smtClean="0">
                <a:latin typeface="Verdana" panose="020B0604030504040204" pitchFamily="34" charset="0"/>
              </a:rPr>
              <a:t>Aims: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demonstrating </a:t>
            </a:r>
            <a:r>
              <a:rPr lang="en-GB" altLang="en-US" dirty="0">
                <a:latin typeface="Verdana" panose="020B0604030504040204" pitchFamily="34" charset="0"/>
              </a:rPr>
              <a:t>the use of CCI/CCI+ data </a:t>
            </a:r>
            <a:r>
              <a:rPr lang="en-GB" altLang="en-US" dirty="0" smtClean="0">
                <a:latin typeface="Verdana" panose="020B0604030504040204" pitchFamily="34" charset="0"/>
              </a:rPr>
              <a:t>to </a:t>
            </a:r>
            <a:r>
              <a:rPr lang="en-GB" altLang="en-US" dirty="0">
                <a:latin typeface="Verdana" panose="020B0604030504040204" pitchFamily="34" charset="0"/>
              </a:rPr>
              <a:t>produce </a:t>
            </a:r>
            <a:r>
              <a:rPr lang="en-GB" altLang="en-US" b="1" dirty="0">
                <a:latin typeface="Verdana" panose="020B0604030504040204" pitchFamily="34" charset="0"/>
              </a:rPr>
              <a:t>dust analyses </a:t>
            </a:r>
            <a:r>
              <a:rPr lang="en-GB" altLang="en-US" dirty="0">
                <a:latin typeface="Verdana" panose="020B0604030504040204" pitchFamily="34" charset="0"/>
              </a:rPr>
              <a:t>at </a:t>
            </a:r>
            <a:r>
              <a:rPr lang="en-GB" altLang="en-US" dirty="0" smtClean="0">
                <a:latin typeface="Verdana" panose="020B0604030504040204" pitchFamily="34" charset="0"/>
              </a:rPr>
              <a:t>the regional scale; 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assessing </a:t>
            </a:r>
            <a:r>
              <a:rPr lang="en-GB" altLang="en-US" dirty="0">
                <a:latin typeface="Verdana" panose="020B0604030504040204" pitchFamily="34" charset="0"/>
              </a:rPr>
              <a:t>the </a:t>
            </a:r>
            <a:r>
              <a:rPr lang="en-GB" altLang="en-US" b="1" dirty="0">
                <a:latin typeface="Verdana" panose="020B0604030504040204" pitchFamily="34" charset="0"/>
              </a:rPr>
              <a:t>synergy of CCI aerosol </a:t>
            </a:r>
            <a:r>
              <a:rPr lang="en-GB" altLang="en-US" dirty="0">
                <a:latin typeface="Verdana" panose="020B0604030504040204" pitchFamily="34" charset="0"/>
              </a:rPr>
              <a:t>data</a:t>
            </a:r>
            <a:r>
              <a:rPr lang="en-GB" altLang="en-US" b="1" dirty="0">
                <a:latin typeface="Verdana" panose="020B0604030504040204" pitchFamily="34" charset="0"/>
              </a:rPr>
              <a:t> </a:t>
            </a:r>
            <a:r>
              <a:rPr lang="en-GB" altLang="en-US" dirty="0" smtClean="0">
                <a:latin typeface="Verdana" panose="020B0604030504040204" pitchFamily="34" charset="0"/>
              </a:rPr>
              <a:t>(</a:t>
            </a:r>
            <a:r>
              <a:rPr lang="en-GB" altLang="en-US" dirty="0">
                <a:latin typeface="Verdana" panose="020B0604030504040204" pitchFamily="34" charset="0"/>
              </a:rPr>
              <a:t>in particular </a:t>
            </a:r>
            <a:r>
              <a:rPr lang="en-GB" altLang="en-US" dirty="0" smtClean="0">
                <a:latin typeface="Verdana" panose="020B0604030504040204" pitchFamily="34" charset="0"/>
              </a:rPr>
              <a:t>when constraining </a:t>
            </a:r>
            <a:r>
              <a:rPr lang="en-GB" altLang="en-US" dirty="0">
                <a:latin typeface="Verdana" panose="020B0604030504040204" pitchFamily="34" charset="0"/>
              </a:rPr>
              <a:t>atmospheric </a:t>
            </a:r>
            <a:r>
              <a:rPr lang="en-GB" altLang="en-US" dirty="0" smtClean="0">
                <a:latin typeface="Verdana" panose="020B0604030504040204" pitchFamily="34" charset="0"/>
              </a:rPr>
              <a:t>concentrations </a:t>
            </a:r>
            <a:r>
              <a:rPr lang="en-GB" altLang="en-US" dirty="0">
                <a:latin typeface="Verdana" panose="020B0604030504040204" pitchFamily="34" charset="0"/>
              </a:rPr>
              <a:t>over dust source areas) </a:t>
            </a:r>
            <a:r>
              <a:rPr lang="en-GB" altLang="en-US" b="1" dirty="0">
                <a:latin typeface="Verdana" panose="020B0604030504040204" pitchFamily="34" charset="0"/>
              </a:rPr>
              <a:t>with CCI</a:t>
            </a:r>
            <a:r>
              <a:rPr lang="en-GB" altLang="en-US" b="1" dirty="0" smtClean="0">
                <a:latin typeface="Verdana" panose="020B0604030504040204" pitchFamily="34" charset="0"/>
              </a:rPr>
              <a:t>+ </a:t>
            </a:r>
            <a:r>
              <a:rPr lang="en-GB" altLang="en-US" b="1" dirty="0">
                <a:latin typeface="Verdana" panose="020B0604030504040204" pitchFamily="34" charset="0"/>
              </a:rPr>
              <a:t>land cover </a:t>
            </a:r>
            <a:r>
              <a:rPr lang="en-GB" altLang="en-US" dirty="0">
                <a:latin typeface="Verdana" panose="020B0604030504040204" pitchFamily="34" charset="0"/>
              </a:rPr>
              <a:t>data</a:t>
            </a:r>
            <a:r>
              <a:rPr lang="en-GB" altLang="en-US" b="1" dirty="0">
                <a:latin typeface="Verdana" panose="020B0604030504040204" pitchFamily="34" charset="0"/>
              </a:rPr>
              <a:t> </a:t>
            </a:r>
            <a:r>
              <a:rPr lang="en-GB" altLang="en-US" dirty="0">
                <a:latin typeface="Verdana" panose="020B0604030504040204" pitchFamily="34" charset="0"/>
              </a:rPr>
              <a:t>(</a:t>
            </a:r>
            <a:r>
              <a:rPr lang="en-GB" altLang="en-US" dirty="0" smtClean="0">
                <a:latin typeface="Verdana" panose="020B0604030504040204" pitchFamily="34" charset="0"/>
              </a:rPr>
              <a:t>used for </a:t>
            </a:r>
            <a:r>
              <a:rPr lang="en-GB" altLang="en-US" dirty="0">
                <a:latin typeface="Verdana" panose="020B0604030504040204" pitchFamily="34" charset="0"/>
              </a:rPr>
              <a:t>an enhanced </a:t>
            </a:r>
            <a:r>
              <a:rPr lang="en-GB" altLang="en-US" dirty="0" smtClean="0">
                <a:latin typeface="Verdana" panose="020B0604030504040204" pitchFamily="34" charset="0"/>
              </a:rPr>
              <a:t>characterization </a:t>
            </a:r>
            <a:r>
              <a:rPr lang="en-GB" altLang="en-US" dirty="0">
                <a:latin typeface="Verdana" panose="020B0604030504040204" pitchFamily="34" charset="0"/>
              </a:rPr>
              <a:t>of dust emissions</a:t>
            </a:r>
            <a:r>
              <a:rPr lang="en-GB" altLang="en-US" dirty="0" smtClean="0">
                <a:latin typeface="Verdana" panose="020B0604030504040204" pitchFamily="34" charset="0"/>
              </a:rPr>
              <a:t>);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225079" y="3455370"/>
            <a:ext cx="8788082" cy="2213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-6858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defRPr lang="en-GB" sz="1600" baseline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1pPr>
            <a:lvl2pPr marL="809625" indent="-352425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2pPr>
            <a:lvl3pPr marL="1406525" indent="-492125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3pPr>
            <a:lvl4pPr marL="2005013" indent="-633413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4pPr>
            <a:lvl5pPr marL="2601913" indent="-773113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sz="1600" dirty="0">
                <a:solidFill>
                  <a:schemeClr val="bg2"/>
                </a:solidFill>
                <a:latin typeface="Verdana"/>
                <a:ea typeface="MS PGothic" panose="020B0600070205080204" pitchFamily="34" charset="-128"/>
                <a:cs typeface="Verdana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bg2"/>
                </a:solidFill>
                <a:latin typeface="+mn-lt"/>
              </a:defRPr>
            </a:lvl9pPr>
          </a:lstStyle>
          <a:p>
            <a:pPr indent="-342900"/>
            <a:r>
              <a:rPr lang="en-GB" altLang="en-US" kern="0" dirty="0" smtClean="0">
                <a:latin typeface="Verdana" panose="020B0604030504040204" pitchFamily="34" charset="0"/>
              </a:rPr>
              <a:t>- set the </a:t>
            </a:r>
            <a:r>
              <a:rPr lang="en-GB" altLang="en-US" b="1" kern="0" dirty="0" smtClean="0">
                <a:latin typeface="Verdana" panose="020B0604030504040204" pitchFamily="34" charset="0"/>
              </a:rPr>
              <a:t>basis</a:t>
            </a:r>
            <a:r>
              <a:rPr lang="en-GB" altLang="en-US" kern="0" dirty="0" smtClean="0">
                <a:latin typeface="Verdana" panose="020B0604030504040204" pitchFamily="34" charset="0"/>
              </a:rPr>
              <a:t> for the assessment activity 11 on the production </a:t>
            </a:r>
            <a:r>
              <a:rPr lang="en-GB" altLang="en-US" b="1" kern="0" dirty="0" smtClean="0">
                <a:latin typeface="Verdana" panose="020B0604030504040204" pitchFamily="34" charset="0"/>
              </a:rPr>
              <a:t>of a</a:t>
            </a:r>
            <a:r>
              <a:rPr lang="en-GB" altLang="en-US" kern="0" dirty="0" smtClean="0">
                <a:latin typeface="Verdana" panose="020B0604030504040204" pitchFamily="34" charset="0"/>
              </a:rPr>
              <a:t> </a:t>
            </a:r>
            <a:r>
              <a:rPr lang="en-GB" altLang="en-US" b="1" kern="0" dirty="0" smtClean="0">
                <a:latin typeface="Verdana" panose="020B0604030504040204" pitchFamily="34" charset="0"/>
              </a:rPr>
              <a:t>pilot dust reanalysis</a:t>
            </a:r>
            <a:r>
              <a:rPr lang="en-GB" altLang="en-US" kern="0" dirty="0" smtClean="0">
                <a:latin typeface="Verdana" panose="020B0604030504040204" pitchFamily="34" charset="0"/>
              </a:rPr>
              <a:t>, where the impact on dust cycles at different temporal scales will be evaluated</a:t>
            </a:r>
            <a:r>
              <a:rPr lang="en-GB" altLang="en-US" kern="0" dirty="0">
                <a:latin typeface="Verdana" panose="020B0604030504040204" pitchFamily="34" charset="0"/>
              </a:rPr>
              <a:t>.</a:t>
            </a:r>
            <a:endParaRPr lang="en-GB" altLang="en-US" kern="0" dirty="0" smtClean="0">
              <a:latin typeface="Verdana" panose="020B0604030504040204" pitchFamily="34" charset="0"/>
            </a:endParaRP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358" y="890636"/>
            <a:ext cx="3141326" cy="2491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7358507" y="3170844"/>
            <a:ext cx="82266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 smtClean="0"/>
              <a:t>(Di Tomaso)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12201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3.11 - Description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42900"/>
            <a:r>
              <a:rPr lang="en-GB" altLang="en-US" b="1" dirty="0">
                <a:latin typeface="Verdana" panose="020B0604030504040204" pitchFamily="34" charset="0"/>
              </a:rPr>
              <a:t>WP3.11: Production of a pilot dust reanalysis at the regional scale</a:t>
            </a:r>
          </a:p>
          <a:p>
            <a:pPr indent="-342900"/>
            <a:endParaRPr lang="en-GB" altLang="en-US" i="1" dirty="0" smtClean="0">
              <a:latin typeface="Verdana" panose="020B0604030504040204" pitchFamily="34" charset="0"/>
            </a:endParaRPr>
          </a:p>
          <a:p>
            <a:pPr indent="-342900"/>
            <a:r>
              <a:rPr lang="en-GB" altLang="en-US" i="1" dirty="0" smtClean="0">
                <a:latin typeface="Verdana" panose="020B0604030504040204" pitchFamily="34" charset="0"/>
              </a:rPr>
              <a:t>ECVs </a:t>
            </a:r>
            <a:r>
              <a:rPr lang="en-GB" altLang="en-US" i="1" dirty="0">
                <a:latin typeface="Verdana" panose="020B0604030504040204" pitchFamily="34" charset="0"/>
              </a:rPr>
              <a:t>involved:  Aerosol dust and High Res LC</a:t>
            </a:r>
          </a:p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  <a:p>
            <a:pPr indent="-342900"/>
            <a:r>
              <a:rPr lang="en-GB" altLang="en-US" dirty="0">
                <a:latin typeface="Verdana" panose="020B0604030504040204" pitchFamily="34" charset="0"/>
              </a:rPr>
              <a:t>CCI IASI dust data will be assimilated in model simulations for the reanalysis period. Simulations </a:t>
            </a:r>
            <a:r>
              <a:rPr lang="en-GB" altLang="en-US" dirty="0" smtClean="0">
                <a:latin typeface="Verdana" panose="020B0604030504040204" pitchFamily="34" charset="0"/>
              </a:rPr>
              <a:t>will make </a:t>
            </a:r>
            <a:r>
              <a:rPr lang="en-GB" altLang="en-US" dirty="0">
                <a:latin typeface="Verdana" panose="020B0604030504040204" pitchFamily="34" charset="0"/>
              </a:rPr>
              <a:t>use also of CCI+ high resolution land cover data, once these will become available, in order </a:t>
            </a:r>
            <a:r>
              <a:rPr lang="en-GB" altLang="en-US" dirty="0" smtClean="0">
                <a:latin typeface="Verdana" panose="020B0604030504040204" pitchFamily="34" charset="0"/>
              </a:rPr>
              <a:t>to enhance </a:t>
            </a:r>
            <a:r>
              <a:rPr lang="en-GB" altLang="en-US" dirty="0">
                <a:latin typeface="Verdana" panose="020B0604030504040204" pitchFamily="34" charset="0"/>
              </a:rPr>
              <a:t>the NMMB-MONARCH’s land use type.</a:t>
            </a:r>
          </a:p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85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3.11 - Aims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173040" y="792163"/>
            <a:ext cx="4553706" cy="3824287"/>
          </a:xfrm>
        </p:spPr>
        <p:txBody>
          <a:bodyPr/>
          <a:lstStyle/>
          <a:p>
            <a:pPr indent="-342900"/>
            <a:r>
              <a:rPr lang="en-GB" altLang="en-US" b="1" dirty="0" smtClean="0">
                <a:latin typeface="Verdana" panose="020B0604030504040204" pitchFamily="34" charset="0"/>
              </a:rPr>
              <a:t>Aims:</a:t>
            </a: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producing </a:t>
            </a:r>
            <a:r>
              <a:rPr lang="en-GB" altLang="en-US" b="1" dirty="0">
                <a:latin typeface="Verdana" panose="020B0604030504040204" pitchFamily="34" charset="0"/>
              </a:rPr>
              <a:t>a pilot dust </a:t>
            </a:r>
            <a:r>
              <a:rPr lang="en-GB" altLang="en-US" b="1" dirty="0" smtClean="0">
                <a:latin typeface="Verdana" panose="020B0604030504040204" pitchFamily="34" charset="0"/>
              </a:rPr>
              <a:t>regional reanalysis </a:t>
            </a:r>
            <a:r>
              <a:rPr lang="en-GB" altLang="en-US" dirty="0" smtClean="0">
                <a:latin typeface="Verdana" panose="020B0604030504040204" pitchFamily="34" charset="0"/>
              </a:rPr>
              <a:t>based </a:t>
            </a:r>
            <a:r>
              <a:rPr lang="en-GB" altLang="en-US" dirty="0">
                <a:latin typeface="Verdana" panose="020B0604030504040204" pitchFamily="34" charset="0"/>
              </a:rPr>
              <a:t>on CCI/CCI+ </a:t>
            </a:r>
            <a:r>
              <a:rPr lang="en-GB" altLang="en-US" dirty="0" smtClean="0">
                <a:latin typeface="Verdana" panose="020B0604030504040204" pitchFamily="34" charset="0"/>
              </a:rPr>
              <a:t>data, over a 1 year period</a:t>
            </a:r>
          </a:p>
          <a:p>
            <a:pPr indent="-342900"/>
            <a:r>
              <a:rPr lang="en-GB" altLang="en-US" dirty="0">
                <a:latin typeface="Verdana" panose="020B0604030504040204" pitchFamily="34" charset="0"/>
              </a:rPr>
              <a:t>- </a:t>
            </a:r>
            <a:r>
              <a:rPr lang="en-GB" altLang="en-US" dirty="0" smtClean="0">
                <a:latin typeface="Verdana" panose="020B0604030504040204" pitchFamily="34" charset="0"/>
              </a:rPr>
              <a:t>detection </a:t>
            </a:r>
            <a:r>
              <a:rPr lang="en-GB" altLang="en-US" dirty="0">
                <a:latin typeface="Verdana" panose="020B0604030504040204" pitchFamily="34" charset="0"/>
              </a:rPr>
              <a:t>of  </a:t>
            </a:r>
            <a:r>
              <a:rPr lang="en-GB" altLang="en-US" b="1" dirty="0">
                <a:latin typeface="Verdana" panose="020B0604030504040204" pitchFamily="34" charset="0"/>
              </a:rPr>
              <a:t>systematic (spatial and temporal</a:t>
            </a:r>
            <a:r>
              <a:rPr lang="en-GB" altLang="en-US" b="1" dirty="0" smtClean="0">
                <a:latin typeface="Verdana" panose="020B0604030504040204" pitchFamily="34" charset="0"/>
              </a:rPr>
              <a:t>) patterns </a:t>
            </a:r>
            <a:r>
              <a:rPr lang="en-GB" altLang="en-US" b="1" dirty="0">
                <a:latin typeface="Verdana" panose="020B0604030504040204" pitchFamily="34" charset="0"/>
              </a:rPr>
              <a:t>of data impacts </a:t>
            </a:r>
            <a:r>
              <a:rPr lang="en-GB" altLang="en-US" dirty="0">
                <a:latin typeface="Verdana" panose="020B0604030504040204" pitchFamily="34" charset="0"/>
              </a:rPr>
              <a:t>on the dust </a:t>
            </a:r>
            <a:r>
              <a:rPr lang="en-GB" altLang="en-US" dirty="0" smtClean="0">
                <a:latin typeface="Verdana" panose="020B0604030504040204" pitchFamily="34" charset="0"/>
              </a:rPr>
              <a:t>analysis through statistics of innovations</a:t>
            </a:r>
            <a:endParaRPr lang="en-GB" altLang="en-US" dirty="0">
              <a:latin typeface="Verdana" panose="020B0604030504040204" pitchFamily="34" charset="0"/>
            </a:endParaRPr>
          </a:p>
          <a:p>
            <a:pPr indent="-342900"/>
            <a:r>
              <a:rPr lang="en-GB" altLang="en-US" dirty="0" smtClean="0">
                <a:latin typeface="Verdana" panose="020B0604030504040204" pitchFamily="34" charset="0"/>
              </a:rPr>
              <a:t>- assessing </a:t>
            </a:r>
            <a:r>
              <a:rPr lang="en-GB" altLang="en-US" dirty="0">
                <a:latin typeface="Verdana" panose="020B0604030504040204" pitchFamily="34" charset="0"/>
              </a:rPr>
              <a:t>whether their integration in model simulations can improve the </a:t>
            </a:r>
            <a:r>
              <a:rPr lang="en-GB" altLang="en-US" b="1" dirty="0">
                <a:latin typeface="Verdana" panose="020B0604030504040204" pitchFamily="34" charset="0"/>
              </a:rPr>
              <a:t>monitoring of mineral </a:t>
            </a:r>
            <a:r>
              <a:rPr lang="en-GB" altLang="en-US" b="1" dirty="0" smtClean="0">
                <a:latin typeface="Verdana" panose="020B0604030504040204" pitchFamily="34" charset="0"/>
              </a:rPr>
              <a:t>dust </a:t>
            </a:r>
            <a:r>
              <a:rPr lang="en-GB" altLang="en-US" dirty="0" smtClean="0">
                <a:latin typeface="Verdana" panose="020B0604030504040204" pitchFamily="34" charset="0"/>
              </a:rPr>
              <a:t>and </a:t>
            </a:r>
            <a:r>
              <a:rPr lang="en-GB" altLang="en-US" dirty="0">
                <a:latin typeface="Verdana" panose="020B0604030504040204" pitchFamily="34" charset="0"/>
              </a:rPr>
              <a:t>the characterization of </a:t>
            </a:r>
            <a:r>
              <a:rPr lang="en-GB" altLang="en-US" b="1" dirty="0">
                <a:latin typeface="Verdana" panose="020B0604030504040204" pitchFamily="34" charset="0"/>
              </a:rPr>
              <a:t>dust cycles </a:t>
            </a:r>
            <a:endParaRPr lang="en-GB" altLang="en-US" dirty="0" smtClean="0">
              <a:latin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746" y="1260911"/>
            <a:ext cx="4303994" cy="2886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7080908" y="4052586"/>
            <a:ext cx="82266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 dirty="0" smtClean="0"/>
              <a:t>(Di Tomaso)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37340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3.10 &amp; 3.11 - Experiments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0" y="792163"/>
            <a:ext cx="9144000" cy="3824287"/>
          </a:xfrm>
        </p:spPr>
        <p:txBody>
          <a:bodyPr/>
          <a:lstStyle/>
          <a:p>
            <a:pPr indent="-342900" eaLnBrk="1" hangingPunct="1"/>
            <a:r>
              <a:rPr lang="en-US" altLang="en-US" b="1" dirty="0" smtClean="0">
                <a:latin typeface="Verdana" panose="020B0604030504040204" pitchFamily="34" charset="0"/>
              </a:rPr>
              <a:t>Planned experiments:</a:t>
            </a:r>
          </a:p>
          <a:p>
            <a:pPr indent="-342900" eaLnBrk="1" hangingPunct="1"/>
            <a:r>
              <a:rPr lang="en-US" altLang="en-US" dirty="0" smtClean="0">
                <a:latin typeface="Verdana" panose="020B0604030504040204" pitchFamily="34" charset="0"/>
              </a:rPr>
              <a:t>- Control,  Ensemble free-run, IASI-DA, LC + IASI-DA using the BSC dust model (ensemble-based DA) </a:t>
            </a:r>
          </a:p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  <a:p>
            <a:pPr indent="-342900" eaLnBrk="1" hangingPunct="1"/>
            <a:r>
              <a:rPr lang="en-US" altLang="en-US" b="1" dirty="0" smtClean="0">
                <a:latin typeface="Verdana" panose="020B0604030504040204" pitchFamily="34" charset="0"/>
              </a:rPr>
              <a:t>Use of uncertainty:</a:t>
            </a:r>
          </a:p>
          <a:p>
            <a:pPr indent="-342900" eaLnBrk="1" hangingPunct="1"/>
            <a:r>
              <a:rPr lang="en-US" altLang="en-US" dirty="0" smtClean="0">
                <a:latin typeface="Verdana" panose="020B0604030504040204" pitchFamily="34" charset="0"/>
              </a:rPr>
              <a:t>- retrieval pixel-level uncertainty will be used to characterize observation error statistics</a:t>
            </a:r>
          </a:p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  <a:p>
            <a:pPr indent="-342900" eaLnBrk="1" hangingPunct="1"/>
            <a:r>
              <a:rPr lang="en-US" altLang="en-US" b="1" dirty="0" smtClean="0">
                <a:latin typeface="Verdana" panose="020B0604030504040204" pitchFamily="34" charset="0"/>
              </a:rPr>
              <a:t>Assessment of consistency: </a:t>
            </a:r>
          </a:p>
          <a:p>
            <a:pPr indent="-342900" eaLnBrk="1" hangingPunct="1"/>
            <a:r>
              <a:rPr lang="en-US" altLang="en-US" dirty="0" smtClean="0">
                <a:latin typeface="Verdana" panose="020B0604030504040204" pitchFamily="34" charset="0"/>
              </a:rPr>
              <a:t>- study analysis increments by dust source areas with/without updated information on LC</a:t>
            </a:r>
          </a:p>
          <a:p>
            <a:pPr indent="-342900" eaLnBrk="1" hangingPunct="1"/>
            <a:endParaRPr lang="en-US" altLang="en-US" dirty="0">
              <a:latin typeface="Verdana" panose="020B0604030504040204" pitchFamily="34" charset="0"/>
            </a:endParaRPr>
          </a:p>
          <a:p>
            <a:pPr indent="-342900" eaLnBrk="1" hangingPunct="1"/>
            <a:endParaRPr lang="en-US" altLang="en-US" dirty="0">
              <a:latin typeface="Verdana" panose="020B0604030504040204" pitchFamily="34" charset="0"/>
            </a:endParaRPr>
          </a:p>
          <a:p>
            <a:pPr indent="-342900" eaLnBrk="1" hangingPunct="1"/>
            <a:r>
              <a:rPr lang="en-US" altLang="en-US" dirty="0" smtClean="0">
                <a:latin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1346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latin typeface="Verdana" panose="020B0604030504040204" pitchFamily="34" charset="0"/>
              </a:rPr>
              <a:t>WP 3.10 &amp; 3.11 - Interactions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0" y="792163"/>
            <a:ext cx="9144000" cy="3824287"/>
          </a:xfrm>
        </p:spPr>
        <p:txBody>
          <a:bodyPr/>
          <a:lstStyle/>
          <a:p>
            <a:pPr indent="-342900" eaLnBrk="1" hangingPunct="1"/>
            <a:r>
              <a:rPr lang="en-US" altLang="en-US" b="1" dirty="0" smtClean="0">
                <a:latin typeface="Verdana" panose="020B0604030504040204" pitchFamily="34" charset="0"/>
              </a:rPr>
              <a:t>Planned interactions:</a:t>
            </a:r>
            <a:endParaRPr lang="en-US" altLang="en-US" dirty="0" smtClean="0">
              <a:latin typeface="Verdana" panose="020B0604030504040204" pitchFamily="34" charset="0"/>
            </a:endParaRPr>
          </a:p>
          <a:p>
            <a:pPr indent="-342900">
              <a:buFontTx/>
              <a:buChar char="-"/>
            </a:pPr>
            <a:r>
              <a:rPr lang="en-US" altLang="en-US" dirty="0" smtClean="0">
                <a:latin typeface="Verdana" panose="020B0604030504040204" pitchFamily="34" charset="0"/>
              </a:rPr>
              <a:t>CCI+ ECV teams: LC, HRLC teams</a:t>
            </a:r>
          </a:p>
          <a:p>
            <a:pPr indent="0"/>
            <a:r>
              <a:rPr lang="en-US" altLang="en-US" dirty="0">
                <a:latin typeface="Verdana" panose="020B0604030504040204" pitchFamily="34" charset="0"/>
              </a:rPr>
              <a:t> </a:t>
            </a:r>
            <a:r>
              <a:rPr lang="en-US" altLang="en-US" dirty="0" smtClean="0">
                <a:latin typeface="Verdana" panose="020B0604030504040204" pitchFamily="34" charset="0"/>
              </a:rPr>
              <a:t>Initial discussions: domain, variable </a:t>
            </a:r>
            <a:r>
              <a:rPr lang="en-US" altLang="en-US" dirty="0" err="1" smtClean="0">
                <a:latin typeface="Verdana" panose="020B0604030504040204" pitchFamily="34" charset="0"/>
              </a:rPr>
              <a:t>values&amp;types</a:t>
            </a:r>
            <a:r>
              <a:rPr lang="en-US" altLang="en-US" dirty="0" smtClean="0">
                <a:latin typeface="Verdana" panose="020B0604030504040204" pitchFamily="34" charset="0"/>
              </a:rPr>
              <a:t>, temporal resolution, period, format</a:t>
            </a:r>
          </a:p>
          <a:p>
            <a:pPr indent="-342900">
              <a:buFontTx/>
              <a:buChar char="-"/>
            </a:pPr>
            <a:r>
              <a:rPr lang="en-US" altLang="en-US" dirty="0" smtClean="0">
                <a:latin typeface="Verdana" panose="020B0604030504040204" pitchFamily="34" charset="0"/>
              </a:rPr>
              <a:t>CCI ECV teams:  email discussion started with ULB (C3S ECV)</a:t>
            </a:r>
          </a:p>
          <a:p>
            <a:pPr indent="-342900">
              <a:buFontTx/>
              <a:buChar char="-"/>
            </a:pPr>
            <a:r>
              <a:rPr lang="en-US" altLang="en-US" dirty="0" smtClean="0">
                <a:latin typeface="Verdana" panose="020B0604030504040204" pitchFamily="34" charset="0"/>
              </a:rPr>
              <a:t>Interactions also via a web-based project managing tool (e.g., Trello)</a:t>
            </a:r>
          </a:p>
          <a:p>
            <a:pPr indent="-342900">
              <a:buFontTx/>
              <a:buChar char="-"/>
            </a:pPr>
            <a:r>
              <a:rPr lang="en-US" altLang="en-US" b="1" dirty="0" smtClean="0">
                <a:latin typeface="Verdana" panose="020B0604030504040204" pitchFamily="34" charset="0"/>
              </a:rPr>
              <a:t>External</a:t>
            </a:r>
            <a:r>
              <a:rPr lang="en-US" altLang="en-US" dirty="0" smtClean="0">
                <a:latin typeface="Verdana" panose="020B0604030504040204" pitchFamily="34" charset="0"/>
              </a:rPr>
              <a:t>: </a:t>
            </a:r>
          </a:p>
          <a:p>
            <a:pPr lvl="1" indent="-342900">
              <a:buFontTx/>
              <a:buChar char="-"/>
            </a:pPr>
            <a:r>
              <a:rPr lang="en-US" altLang="en-US" dirty="0" err="1" smtClean="0">
                <a:latin typeface="Verdana" panose="020B0604030504040204" pitchFamily="34" charset="0"/>
              </a:rPr>
              <a:t>DustClim</a:t>
            </a:r>
            <a:r>
              <a:rPr lang="en-US" altLang="en-US" dirty="0" smtClean="0">
                <a:latin typeface="Verdana" panose="020B0604030504040204" pitchFamily="34" charset="0"/>
              </a:rPr>
              <a:t> </a:t>
            </a:r>
            <a:r>
              <a:rPr lang="en-US" altLang="en-US" dirty="0">
                <a:latin typeface="Verdana" panose="020B0604030504040204" pitchFamily="34" charset="0"/>
              </a:rPr>
              <a:t>consortium </a:t>
            </a:r>
            <a:r>
              <a:rPr lang="en-US" altLang="en-US" dirty="0" smtClean="0">
                <a:latin typeface="Verdana" panose="020B0604030504040204" pitchFamily="34" charset="0"/>
              </a:rPr>
              <a:t>(dust reanalysis)</a:t>
            </a:r>
          </a:p>
          <a:p>
            <a:pPr lvl="1" indent="-342900">
              <a:buFontTx/>
              <a:buChar char="-"/>
            </a:pPr>
            <a:r>
              <a:rPr lang="en-US" altLang="en-US" dirty="0" smtClean="0">
                <a:latin typeface="Verdana" panose="020B0604030504040204" pitchFamily="34" charset="0"/>
              </a:rPr>
              <a:t>WMO SDS-WAS hosted by BSC/AEMET</a:t>
            </a:r>
          </a:p>
          <a:p>
            <a:pPr indent="0" eaLnBrk="1" hangingPunct="1"/>
            <a:endParaRPr lang="en-US" altLang="en-US" b="1" dirty="0" smtClean="0">
              <a:latin typeface="Verdana" panose="020B0604030504040204" pitchFamily="34" charset="0"/>
            </a:endParaRPr>
          </a:p>
          <a:p>
            <a:pPr indent="0" eaLnBrk="1" hangingPunct="1"/>
            <a:endParaRPr lang="en-US" altLang="en-US" b="1" dirty="0" smtClean="0">
              <a:latin typeface="Verdana" panose="020B0604030504040204" pitchFamily="34" charset="0"/>
            </a:endParaRPr>
          </a:p>
          <a:p>
            <a:pPr indent="0" eaLnBrk="1" hangingPunct="1"/>
            <a:r>
              <a:rPr lang="en-US" altLang="en-US" b="1" dirty="0" smtClean="0">
                <a:latin typeface="Verdana" panose="020B0604030504040204" pitchFamily="34" charset="0"/>
              </a:rPr>
              <a:t>Links within CMUG:</a:t>
            </a:r>
            <a:r>
              <a:rPr lang="en-US" altLang="en-US" dirty="0" smtClean="0">
                <a:latin typeface="Verdana" panose="020B0604030504040204" pitchFamily="34" charset="0"/>
              </a:rPr>
              <a:t> Aerosol global reanalysis (ECMWF)</a:t>
            </a:r>
          </a:p>
          <a:p>
            <a:pPr indent="-342900" eaLnBrk="1" hangingPunct="1"/>
            <a:endParaRPr lang="en-US" altLang="en-US" dirty="0" smtClean="0">
              <a:latin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262" y="2718556"/>
            <a:ext cx="2740680" cy="75175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30" y="3526549"/>
            <a:ext cx="5740399" cy="66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6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95F947CC68284A92DD76895F95485E" ma:contentTypeVersion="" ma:contentTypeDescription="Create a new document." ma:contentTypeScope="" ma:versionID="d2f7bac1cc6cefe942785cfbb8bae163">
  <xsd:schema xmlns:xsd="http://www.w3.org/2001/XMLSchema" xmlns:xs="http://www.w3.org/2001/XMLSchema" xmlns:p="http://schemas.microsoft.com/office/2006/metadata/properties" xmlns:ns2="f2760952-b3bb-408f-ace6-eb1e07642b86" targetNamespace="http://schemas.microsoft.com/office/2006/metadata/properties" ma:root="true" ma:fieldsID="70e6d848e258403642b2016fccd44a87" ns2:_="">
    <xsd:import namespace="f2760952-b3bb-408f-ace6-eb1e07642b8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0952-b3bb-408f-ace6-eb1e07642b8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description="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f2760952-b3bb-408f-ace6-eb1e07642b86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587E21-31CA-408E-A5B1-4B7F0D8D9C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60952-b3bb-408f-ace6-eb1e07642b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767</TotalTime>
  <Words>897</Words>
  <Application>Microsoft Office PowerPoint</Application>
  <PresentationFormat>Presentación en pantalla (16:9)</PresentationFormat>
  <Paragraphs>92</Paragraphs>
  <Slides>9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MS PGothic</vt:lpstr>
      <vt:lpstr>MS PGothic</vt:lpstr>
      <vt:lpstr>Arial</vt:lpstr>
      <vt:lpstr>Calibri</vt:lpstr>
      <vt:lpstr>Verdana</vt:lpstr>
      <vt:lpstr>ESA Presentation 16-9</vt:lpstr>
      <vt:lpstr>Presentación de PowerPoint</vt:lpstr>
      <vt:lpstr>WP 3.10 &amp; 3.11 - Motivations</vt:lpstr>
      <vt:lpstr>WP 3.10 &amp; 3.11 - Motivations </vt:lpstr>
      <vt:lpstr>WP 3.10 - Description</vt:lpstr>
      <vt:lpstr>WP 3.10 - Aims</vt:lpstr>
      <vt:lpstr>WP 3.11 - Description</vt:lpstr>
      <vt:lpstr>WP 3.11 - Aims</vt:lpstr>
      <vt:lpstr>WP 3.10 &amp; 3.11 - Experiments</vt:lpstr>
      <vt:lpstr>WP 3.10 &amp; 3.11 - Interactions</vt:lpstr>
    </vt:vector>
  </TitlesOfParts>
  <Manager/>
  <Company>Met Office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TITLE OF PRESENTATION</dc:subject>
  <dc:creator>Van Der Linden, Paul</dc:creator>
  <cp:keywords/>
  <dc:description/>
  <cp:lastModifiedBy>Enza </cp:lastModifiedBy>
  <cp:revision>105</cp:revision>
  <cp:lastPrinted>2008-08-26T16:26:23Z</cp:lastPrinted>
  <dcterms:created xsi:type="dcterms:W3CDTF">2018-07-10T10:00:37Z</dcterms:created>
  <dcterms:modified xsi:type="dcterms:W3CDTF">2018-11-25T22:35:57Z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0x0101008995F947CC68284A92DD76895F95485E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