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73" r:id="rId7"/>
    <p:sldId id="259" r:id="rId8"/>
    <p:sldId id="260" r:id="rId9"/>
    <p:sldId id="266" r:id="rId10"/>
    <p:sldId id="267" r:id="rId11"/>
    <p:sldId id="280" r:id="rId12"/>
    <p:sldId id="270" r:id="rId1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65795" autoAdjust="0"/>
  </p:normalViewPr>
  <p:slideViewPr>
    <p:cSldViewPr snapToGrid="0">
      <p:cViewPr varScale="1">
        <p:scale>
          <a:sx n="53" d="100"/>
          <a:sy n="53" d="100"/>
        </p:scale>
        <p:origin x="18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30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8734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25/11/2018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5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Limitation</a:t>
            </a:r>
            <a:r>
              <a:rPr lang="en-US" altLang="en-US" baseline="0" dirty="0" smtClean="0">
                <a:latin typeface="Verdana" panose="020B0604030504040204" pitchFamily="34" charset="0"/>
              </a:rPr>
              <a:t> previous study:</a:t>
            </a: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- global coarse resolution simulation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- L3 (1 degree aggregation) observations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- conversion to VIS AOD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- limited period 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- no synergy with other ECVs that can impact the model first-guess</a:t>
            </a:r>
          </a:p>
          <a:p>
            <a:pPr indent="-342900"/>
            <a:r>
              <a:rPr lang="en-GB" dirty="0" smtClean="0"/>
              <a:t>IASI dust AOD features</a:t>
            </a:r>
            <a:r>
              <a:rPr lang="es-ES" dirty="0" smtClean="0"/>
              <a:t>:</a:t>
            </a:r>
            <a:endParaRPr lang="en-GB" dirty="0" smtClean="0"/>
          </a:p>
          <a:p>
            <a:pPr indent="-342900"/>
            <a:r>
              <a:rPr lang="en-GB" dirty="0" smtClean="0"/>
              <a:t>- observations available day time and night time</a:t>
            </a:r>
          </a:p>
          <a:p>
            <a:pPr indent="-342900"/>
            <a:r>
              <a:rPr lang="en-GB" dirty="0" smtClean="0"/>
              <a:t>- over ocean and over land (desert)</a:t>
            </a:r>
          </a:p>
          <a:p>
            <a:pPr indent="-342900"/>
            <a:r>
              <a:rPr lang="en-GB" dirty="0" smtClean="0"/>
              <a:t>- 10 </a:t>
            </a:r>
            <a:r>
              <a:rPr lang="el-GR" dirty="0" smtClean="0"/>
              <a:t>μ</a:t>
            </a:r>
            <a:r>
              <a:rPr lang="en-GB" dirty="0" smtClean="0"/>
              <a:t>m: detection of dust aerosol coarse mode (infrared wavelengths and ‘‘V’’ shaped depression of the Brightness Temperature)</a:t>
            </a:r>
          </a:p>
          <a:p>
            <a:pPr indent="-342900"/>
            <a:r>
              <a:rPr lang="en-GB" dirty="0" smtClean="0"/>
              <a:t>- pixel level uncertainty</a:t>
            </a:r>
          </a:p>
          <a:p>
            <a:pPr indent="-342900"/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348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</a:t>
            </a:r>
            <a:r>
              <a:rPr lang="en-GB" baseline="0" dirty="0" smtClean="0"/>
              <a:t> vegetation types affect differently dust emissions</a:t>
            </a:r>
          </a:p>
          <a:p>
            <a:pPr indent="-342900" eaLnBrk="1" hangingPunct="1"/>
            <a:r>
              <a:rPr lang="en-US" altLang="en-US" sz="1200" dirty="0" smtClean="0">
                <a:latin typeface="Verdana" panose="020B0604030504040204" pitchFamily="34" charset="0"/>
              </a:rPr>
              <a:t>Currently used in MONARCH (BSC model):</a:t>
            </a:r>
          </a:p>
          <a:p>
            <a:pPr indent="-342900" eaLnBrk="1" hangingPunct="1"/>
            <a:r>
              <a:rPr lang="en-US" altLang="en-US" sz="1200" b="1" dirty="0" smtClean="0">
                <a:latin typeface="Verdana" panose="020B0604030504040204" pitchFamily="34" charset="0"/>
              </a:rPr>
              <a:t>Land cover type:           </a:t>
            </a:r>
          </a:p>
          <a:p>
            <a:pPr indent="-342900"/>
            <a:r>
              <a:rPr lang="en-US" altLang="en-US" sz="1200" dirty="0" smtClean="0">
                <a:latin typeface="Verdana" panose="020B0604030504040204" pitchFamily="34" charset="0"/>
              </a:rPr>
              <a:t>- Meteorological component estimates aerodynamic roughness length (z0) based on USGS 94-category land use and regionally (N Africa and Asia) uses 1/4x1/4 degree resolution z0 based on POLDER-I </a:t>
            </a:r>
            <a:r>
              <a:rPr lang="es-ES" altLang="en-US" sz="1200" dirty="0" smtClean="0">
                <a:latin typeface="Verdana" panose="020B0604030504040204" pitchFamily="34" charset="0"/>
              </a:rPr>
              <a:t>(</a:t>
            </a:r>
            <a:r>
              <a:rPr lang="en-US" altLang="en-US" sz="1200" dirty="0" smtClean="0">
                <a:latin typeface="Verdana" panose="020B0604030504040204" pitchFamily="34" charset="0"/>
              </a:rPr>
              <a:t>Laurent et al. 2008) </a:t>
            </a:r>
          </a:p>
          <a:p>
            <a:pPr indent="-342900" eaLnBrk="1" hangingPunct="1"/>
            <a:r>
              <a:rPr lang="en-US" altLang="en-US" sz="1200" b="1" dirty="0" smtClean="0">
                <a:latin typeface="Verdana" panose="020B0604030504040204" pitchFamily="34" charset="0"/>
              </a:rPr>
              <a:t>(Green) Vegetation cover fraction: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- The meteorological and land-surface component uses USGS monthly climatology at 1km resolution 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- The dust module uses MODIS LAI at 0.1x0.1 degree resolution, at a monthly variation, and available for 2000-2015 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                          - to calculate a drag partition to correct the threshold friction velocity for sediment mobilization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                          - to estimate the erodible (bare) area for dust flux calculation 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                          - [optional] to scale dust flux</a:t>
            </a:r>
            <a:endParaRPr lang="en-US" altLang="en-US" sz="1200" dirty="0" smtClean="0">
              <a:latin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491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816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anose="020B0604030504040204" pitchFamily="34" charset="0"/>
              </a:rPr>
              <a:t>Questions to raise during the Integration Meeting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08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 smtClean="0">
                <a:solidFill>
                  <a:schemeClr val="bg2"/>
                </a:solidFill>
              </a:rPr>
              <a:t>CMUG </a:t>
            </a:r>
            <a:r>
              <a:rPr lang="en-GB" altLang="en-US" sz="800" noProof="1">
                <a:solidFill>
                  <a:schemeClr val="bg2"/>
                </a:solidFill>
              </a:rPr>
              <a:t>| </a:t>
            </a:r>
            <a:r>
              <a:rPr lang="en-GB" altLang="en-US" sz="800" noProof="1" smtClean="0">
                <a:solidFill>
                  <a:schemeClr val="bg2"/>
                </a:solidFill>
              </a:rPr>
              <a:t>25-07-2018 </a:t>
            </a:r>
            <a:r>
              <a:rPr lang="en-GB" altLang="en-US" sz="800" noProof="1">
                <a:solidFill>
                  <a:schemeClr val="bg2"/>
                </a:solidFill>
              </a:rPr>
              <a:t>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‹Nº›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4"/>
          <p:cNvSpPr txBox="1">
            <a:spLocks noChangeArrowheads="1"/>
          </p:cNvSpPr>
          <p:nvPr/>
        </p:nvSpPr>
        <p:spPr bwMode="auto">
          <a:xfrm>
            <a:off x="298016" y="1716808"/>
            <a:ext cx="866637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Description of WP 3.10 and 3.11:</a:t>
            </a:r>
          </a:p>
          <a:p>
            <a:pPr eaLnBrk="1" hangingPunct="1"/>
            <a:r>
              <a:rPr lang="en-GB" altLang="en-US" sz="1800" dirty="0" smtClean="0">
                <a:solidFill>
                  <a:schemeClr val="bg1"/>
                </a:solidFill>
              </a:rPr>
              <a:t>- Assessment </a:t>
            </a:r>
            <a:r>
              <a:rPr lang="en-GB" altLang="en-US" sz="1800" dirty="0">
                <a:solidFill>
                  <a:schemeClr val="bg1"/>
                </a:solidFill>
              </a:rPr>
              <a:t>of the potential of CCI/CCI+ data to constrain </a:t>
            </a:r>
            <a:r>
              <a:rPr lang="en-GB" altLang="en-US" sz="1800" dirty="0" smtClean="0">
                <a:solidFill>
                  <a:schemeClr val="bg1"/>
                </a:solidFill>
              </a:rPr>
              <a:t>mineral </a:t>
            </a:r>
            <a:r>
              <a:rPr lang="en-GB" altLang="en-US" sz="1800" dirty="0">
                <a:solidFill>
                  <a:schemeClr val="bg1"/>
                </a:solidFill>
              </a:rPr>
              <a:t>dust simulations at the regional </a:t>
            </a:r>
            <a:r>
              <a:rPr lang="en-GB" altLang="en-US" sz="1800" dirty="0" smtClean="0">
                <a:solidFill>
                  <a:schemeClr val="bg1"/>
                </a:solidFill>
              </a:rPr>
              <a:t>scale</a:t>
            </a:r>
          </a:p>
          <a:p>
            <a:pPr eaLnBrk="1" hangingPunct="1"/>
            <a:r>
              <a:rPr lang="en-GB" altLang="en-US" sz="1800" dirty="0" smtClean="0">
                <a:solidFill>
                  <a:schemeClr val="bg1"/>
                </a:solidFill>
              </a:rPr>
              <a:t>- Production </a:t>
            </a:r>
            <a:r>
              <a:rPr lang="en-GB" altLang="en-US" sz="1800" dirty="0">
                <a:solidFill>
                  <a:schemeClr val="bg1"/>
                </a:solidFill>
              </a:rPr>
              <a:t>of a pilot dust reanalysis at the regional </a:t>
            </a:r>
            <a:r>
              <a:rPr lang="en-GB" altLang="en-US" sz="1800" dirty="0" smtClean="0">
                <a:solidFill>
                  <a:schemeClr val="bg1"/>
                </a:solidFill>
              </a:rPr>
              <a:t>scale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2079437" y="3247935"/>
            <a:ext cx="7064563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err="1" smtClean="0">
                <a:solidFill>
                  <a:schemeClr val="bg1"/>
                </a:solidFill>
              </a:rPr>
              <a:t>Enza</a:t>
            </a:r>
            <a:r>
              <a:rPr lang="en-US" altLang="en-US" sz="1800" dirty="0" smtClean="0">
                <a:solidFill>
                  <a:schemeClr val="bg1"/>
                </a:solidFill>
              </a:rPr>
              <a:t> Di Tomaso, Martina Klose, Carlos Pérez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García</a:t>
            </a:r>
            <a:r>
              <a:rPr lang="en-US" altLang="en-US" sz="1800" dirty="0" smtClean="0">
                <a:solidFill>
                  <a:schemeClr val="bg1"/>
                </a:solidFill>
              </a:rPr>
              <a:t>-Pando </a:t>
            </a:r>
          </a:p>
          <a:p>
            <a:pPr eaLnBrk="1" hangingPunct="1"/>
            <a:r>
              <a:rPr lang="en-US" altLang="en-US" sz="1800" i="1" dirty="0" smtClean="0">
                <a:solidFill>
                  <a:schemeClr val="bg1"/>
                </a:solidFill>
              </a:rPr>
              <a:t>Barcelona Supercomputing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Motivations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8" y="792163"/>
            <a:ext cx="4816057" cy="3824287"/>
          </a:xfrm>
        </p:spPr>
        <p:txBody>
          <a:bodyPr/>
          <a:lstStyle/>
          <a:p>
            <a:pPr indent="-342900"/>
            <a:r>
              <a:rPr lang="en-GB" altLang="en-US" b="1" dirty="0" smtClean="0">
                <a:latin typeface="Verdana" panose="020B0604030504040204" pitchFamily="34" charset="0"/>
              </a:rPr>
              <a:t>Current </a:t>
            </a:r>
            <a:r>
              <a:rPr lang="en-GB" altLang="en-US" b="1" dirty="0">
                <a:latin typeface="Verdana" panose="020B0604030504040204" pitchFamily="34" charset="0"/>
              </a:rPr>
              <a:t>aerosol (and dust) data assimilation is mainly based on retrievals in the visible part of </a:t>
            </a:r>
            <a:r>
              <a:rPr lang="en-GB" altLang="en-US" b="1" dirty="0" smtClean="0">
                <a:latin typeface="Verdana" panose="020B0604030504040204" pitchFamily="34" charset="0"/>
              </a:rPr>
              <a:t>the electromagnetic </a:t>
            </a:r>
            <a:r>
              <a:rPr lang="en-GB" altLang="en-US" b="1" dirty="0">
                <a:latin typeface="Verdana" panose="020B0604030504040204" pitchFamily="34" charset="0"/>
              </a:rPr>
              <a:t>spectrum, and with no information on aerosol </a:t>
            </a:r>
            <a:r>
              <a:rPr lang="en-GB" altLang="en-US" b="1" dirty="0" smtClean="0">
                <a:latin typeface="Verdana" panose="020B0604030504040204" pitchFamily="34" charset="0"/>
              </a:rPr>
              <a:t>speciation</a:t>
            </a:r>
          </a:p>
          <a:p>
            <a:pPr indent="-342900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i="1" dirty="0" smtClean="0">
                <a:latin typeface="Verdana" panose="020B0604030504040204" pitchFamily="34" charset="0"/>
              </a:rPr>
              <a:t>IASI dust retrievals have the potential to overcome these drawbacks. A previous CCI case study made by BSC showed the potential of IASI for dust DA but with a few</a:t>
            </a:r>
            <a:r>
              <a:rPr lang="en-US" altLang="en-US" i="1" dirty="0" smtClean="0">
                <a:latin typeface="Verdana" panose="020B0604030504040204" pitchFamily="34" charset="0"/>
              </a:rPr>
              <a:t> important limitations.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70" y="1217966"/>
            <a:ext cx="3208921" cy="29726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43040" y="4190645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(</a:t>
            </a:r>
            <a:r>
              <a:rPr lang="es-ES" sz="800" dirty="0" err="1" smtClean="0"/>
              <a:t>Vries</a:t>
            </a:r>
            <a:r>
              <a:rPr lang="es-ES" sz="800" dirty="0" smtClean="0"/>
              <a:t> et al., 2015)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317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Motivations 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9" y="792163"/>
            <a:ext cx="4287481" cy="3824287"/>
          </a:xfrm>
        </p:spPr>
        <p:txBody>
          <a:bodyPr/>
          <a:lstStyle/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Current use of Land Cover information in dust models is provided at a coarse resolution and is related to green vegetation only.  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en-GB" i="1" spc="-1" dirty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Possible ways to use new HRLC data: </a:t>
            </a:r>
            <a:endParaRPr lang="en-GB" i="1" spc="-1" dirty="0">
              <a:solidFill>
                <a:srgbClr val="4D4F53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en-GB" i="1" spc="-1" dirty="0" smtClean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- Improve </a:t>
            </a:r>
            <a:r>
              <a:rPr lang="en-GB" i="1" spc="-1" dirty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parameter estimates used in meteorological and land-surface </a:t>
            </a:r>
            <a:r>
              <a:rPr lang="en-GB" i="1" spc="-1" dirty="0" smtClean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modules</a:t>
            </a: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en-GB" i="1" spc="-1" dirty="0" smtClean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- Move </a:t>
            </a:r>
            <a:r>
              <a:rPr lang="en-GB" i="1" spc="-1" dirty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from universal to land-cover-type dependent </a:t>
            </a:r>
            <a:r>
              <a:rPr lang="en-GB" i="1" spc="-1" dirty="0" smtClean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</a:rPr>
              <a:t>p</a:t>
            </a:r>
            <a:r>
              <a:rPr lang="en-GB" i="1" spc="-1" dirty="0" smtClean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arameters </a:t>
            </a:r>
            <a:r>
              <a:rPr lang="en-GB" i="1" spc="-1" dirty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to calculate surface </a:t>
            </a:r>
            <a:r>
              <a:rPr lang="en-GB" i="1" spc="-1" dirty="0" smtClean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characteristics </a:t>
            </a:r>
            <a:r>
              <a:rPr lang="en-GB" i="1" spc="-1" dirty="0">
                <a:solidFill>
                  <a:srgbClr val="4D4F53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in dust model</a:t>
            </a: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en-US" altLang="en-US" dirty="0" smtClean="0"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0" y="1192738"/>
            <a:ext cx="3929501" cy="30231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97250" y="4215873"/>
            <a:ext cx="873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(Shao, 2008)</a:t>
            </a:r>
            <a:endParaRPr lang="en-GB" sz="800" dirty="0"/>
          </a:p>
        </p:txBody>
      </p:sp>
      <p:sp>
        <p:nvSpPr>
          <p:cNvPr id="4" name="Rectángulo 3"/>
          <p:cNvSpPr/>
          <p:nvPr/>
        </p:nvSpPr>
        <p:spPr>
          <a:xfrm>
            <a:off x="5260598" y="686617"/>
            <a:ext cx="3288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eaLnBrk="1" hangingPunct="1"/>
            <a:r>
              <a:rPr lang="en-US" altLang="en-US" sz="1400" i="1" dirty="0"/>
              <a:t>Surface characteristics are important for dust emissions</a:t>
            </a:r>
          </a:p>
        </p:txBody>
      </p:sp>
    </p:spTree>
    <p:extLst>
      <p:ext uri="{BB962C8B-B14F-4D97-AF65-F5344CB8AC3E}">
        <p14:creationId xmlns:p14="http://schemas.microsoft.com/office/powerpoint/2010/main" val="16616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3.10 - Description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altLang="en-US" b="1" dirty="0">
                <a:latin typeface="Verdana" panose="020B0604030504040204" pitchFamily="34" charset="0"/>
              </a:rPr>
              <a:t>WP3.10: Assessment of the potential of CCI/CCI+ data to constrain mineral </a:t>
            </a:r>
            <a:r>
              <a:rPr lang="en-GB" altLang="en-US" b="1" dirty="0" smtClean="0">
                <a:latin typeface="Verdana" panose="020B0604030504040204" pitchFamily="34" charset="0"/>
              </a:rPr>
              <a:t>dust simulations </a:t>
            </a:r>
            <a:r>
              <a:rPr lang="en-GB" altLang="en-US" b="1" dirty="0">
                <a:latin typeface="Verdana" panose="020B0604030504040204" pitchFamily="34" charset="0"/>
              </a:rPr>
              <a:t>at the regional </a:t>
            </a:r>
            <a:r>
              <a:rPr lang="en-GB" altLang="en-US" b="1" dirty="0" smtClean="0">
                <a:latin typeface="Verdana" panose="020B0604030504040204" pitchFamily="34" charset="0"/>
              </a:rPr>
              <a:t>scale</a:t>
            </a:r>
          </a:p>
          <a:p>
            <a:pPr indent="-342900"/>
            <a:endParaRPr lang="en-GB" altLang="en-US" i="1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i="1" dirty="0" smtClean="0">
                <a:latin typeface="Verdana" panose="020B0604030504040204" pitchFamily="34" charset="0"/>
              </a:rPr>
              <a:t>ECVs </a:t>
            </a:r>
            <a:r>
              <a:rPr lang="en-GB" altLang="en-US" i="1" dirty="0">
                <a:latin typeface="Verdana" panose="020B0604030504040204" pitchFamily="34" charset="0"/>
              </a:rPr>
              <a:t>involved:  Aerosol dust and High Res </a:t>
            </a:r>
            <a:r>
              <a:rPr lang="en-GB" altLang="en-US" i="1" dirty="0" smtClean="0">
                <a:latin typeface="Verdana" panose="020B0604030504040204" pitchFamily="34" charset="0"/>
              </a:rPr>
              <a:t>LC</a:t>
            </a:r>
            <a:endParaRPr lang="en-GB" altLang="en-US" i="1" dirty="0">
              <a:latin typeface="Verdana" panose="020B0604030504040204" pitchFamily="34" charset="0"/>
            </a:endParaRPr>
          </a:p>
          <a:p>
            <a:pPr indent="-342900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CCI </a:t>
            </a:r>
            <a:r>
              <a:rPr lang="en-GB" altLang="en-US" dirty="0">
                <a:latin typeface="Verdana" panose="020B0604030504040204" pitchFamily="34" charset="0"/>
              </a:rPr>
              <a:t>IASI dust data will be assimilated in model simulations, while CCI+ high resolution land </a:t>
            </a:r>
            <a:r>
              <a:rPr lang="en-GB" altLang="en-US" dirty="0" smtClean="0">
                <a:latin typeface="Verdana" panose="020B0604030504040204" pitchFamily="34" charset="0"/>
              </a:rPr>
              <a:t>cover data </a:t>
            </a:r>
            <a:r>
              <a:rPr lang="en-GB" altLang="en-US" dirty="0">
                <a:latin typeface="Verdana" panose="020B0604030504040204" pitchFamily="34" charset="0"/>
              </a:rPr>
              <a:t>(once data will become available) will be used to enhance the NMMB-MONARCH’s land </a:t>
            </a:r>
            <a:r>
              <a:rPr lang="en-GB" altLang="en-US" dirty="0" smtClean="0">
                <a:latin typeface="Verdana" panose="020B0604030504040204" pitchFamily="34" charset="0"/>
              </a:rPr>
              <a:t>use type</a:t>
            </a:r>
            <a:r>
              <a:rPr lang="en-GB" altLang="en-US" dirty="0">
                <a:latin typeface="Verdana" panose="020B0604030504040204" pitchFamily="34" charset="0"/>
              </a:rPr>
              <a:t>, with a consequent impact on dust </a:t>
            </a:r>
            <a:r>
              <a:rPr lang="en-GB" altLang="en-US" dirty="0" smtClean="0">
                <a:latin typeface="Verdana" panose="020B0604030504040204" pitchFamily="34" charset="0"/>
              </a:rPr>
              <a:t>emissions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3.10 - Aims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9" y="906466"/>
            <a:ext cx="5088278" cy="3824287"/>
          </a:xfrm>
        </p:spPr>
        <p:txBody>
          <a:bodyPr/>
          <a:lstStyle/>
          <a:p>
            <a:pPr indent="-342900"/>
            <a:r>
              <a:rPr lang="en-GB" altLang="en-US" b="1" dirty="0" smtClean="0">
                <a:latin typeface="Verdana" panose="020B0604030504040204" pitchFamily="34" charset="0"/>
              </a:rPr>
              <a:t>Aims: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demonstrating </a:t>
            </a:r>
            <a:r>
              <a:rPr lang="en-GB" altLang="en-US" dirty="0">
                <a:latin typeface="Verdana" panose="020B0604030504040204" pitchFamily="34" charset="0"/>
              </a:rPr>
              <a:t>the use of CCI/CCI+ data </a:t>
            </a:r>
            <a:r>
              <a:rPr lang="en-GB" altLang="en-US" dirty="0" smtClean="0">
                <a:latin typeface="Verdana" panose="020B0604030504040204" pitchFamily="34" charset="0"/>
              </a:rPr>
              <a:t>to </a:t>
            </a:r>
            <a:r>
              <a:rPr lang="en-GB" altLang="en-US" dirty="0">
                <a:latin typeface="Verdana" panose="020B0604030504040204" pitchFamily="34" charset="0"/>
              </a:rPr>
              <a:t>produce </a:t>
            </a:r>
            <a:r>
              <a:rPr lang="en-GB" altLang="en-US" b="1" dirty="0">
                <a:latin typeface="Verdana" panose="020B0604030504040204" pitchFamily="34" charset="0"/>
              </a:rPr>
              <a:t>dust analyses </a:t>
            </a:r>
            <a:r>
              <a:rPr lang="en-GB" altLang="en-US" dirty="0">
                <a:latin typeface="Verdana" panose="020B0604030504040204" pitchFamily="34" charset="0"/>
              </a:rPr>
              <a:t>at </a:t>
            </a:r>
            <a:r>
              <a:rPr lang="en-GB" altLang="en-US" dirty="0" smtClean="0">
                <a:latin typeface="Verdana" panose="020B0604030504040204" pitchFamily="34" charset="0"/>
              </a:rPr>
              <a:t>the regional scale; 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assessing </a:t>
            </a:r>
            <a:r>
              <a:rPr lang="en-GB" altLang="en-US" dirty="0">
                <a:latin typeface="Verdana" panose="020B0604030504040204" pitchFamily="34" charset="0"/>
              </a:rPr>
              <a:t>the </a:t>
            </a:r>
            <a:r>
              <a:rPr lang="en-GB" altLang="en-US" b="1" dirty="0">
                <a:latin typeface="Verdana" panose="020B0604030504040204" pitchFamily="34" charset="0"/>
              </a:rPr>
              <a:t>synergy of CCI aerosol </a:t>
            </a:r>
            <a:r>
              <a:rPr lang="en-GB" altLang="en-US" dirty="0">
                <a:latin typeface="Verdana" panose="020B0604030504040204" pitchFamily="34" charset="0"/>
              </a:rPr>
              <a:t>data</a:t>
            </a:r>
            <a:r>
              <a:rPr lang="en-GB" altLang="en-US" b="1" dirty="0">
                <a:latin typeface="Verdana" panose="020B0604030504040204" pitchFamily="34" charset="0"/>
              </a:rPr>
              <a:t> </a:t>
            </a:r>
            <a:r>
              <a:rPr lang="en-GB" altLang="en-US" dirty="0" smtClean="0">
                <a:latin typeface="Verdana" panose="020B0604030504040204" pitchFamily="34" charset="0"/>
              </a:rPr>
              <a:t>(</a:t>
            </a:r>
            <a:r>
              <a:rPr lang="en-GB" altLang="en-US" dirty="0">
                <a:latin typeface="Verdana" panose="020B0604030504040204" pitchFamily="34" charset="0"/>
              </a:rPr>
              <a:t>in particular </a:t>
            </a:r>
            <a:r>
              <a:rPr lang="en-GB" altLang="en-US" dirty="0" smtClean="0">
                <a:latin typeface="Verdana" panose="020B0604030504040204" pitchFamily="34" charset="0"/>
              </a:rPr>
              <a:t>when constraining </a:t>
            </a:r>
            <a:r>
              <a:rPr lang="en-GB" altLang="en-US" dirty="0">
                <a:latin typeface="Verdana" panose="020B0604030504040204" pitchFamily="34" charset="0"/>
              </a:rPr>
              <a:t>atmospheric </a:t>
            </a:r>
            <a:r>
              <a:rPr lang="en-GB" altLang="en-US" dirty="0" smtClean="0">
                <a:latin typeface="Verdana" panose="020B0604030504040204" pitchFamily="34" charset="0"/>
              </a:rPr>
              <a:t>concentrations </a:t>
            </a:r>
            <a:r>
              <a:rPr lang="en-GB" altLang="en-US" dirty="0">
                <a:latin typeface="Verdana" panose="020B0604030504040204" pitchFamily="34" charset="0"/>
              </a:rPr>
              <a:t>over dust source areas) </a:t>
            </a:r>
            <a:r>
              <a:rPr lang="en-GB" altLang="en-US" b="1" dirty="0">
                <a:latin typeface="Verdana" panose="020B0604030504040204" pitchFamily="34" charset="0"/>
              </a:rPr>
              <a:t>with CCI</a:t>
            </a:r>
            <a:r>
              <a:rPr lang="en-GB" altLang="en-US" b="1" dirty="0" smtClean="0">
                <a:latin typeface="Verdana" panose="020B0604030504040204" pitchFamily="34" charset="0"/>
              </a:rPr>
              <a:t>+ </a:t>
            </a:r>
            <a:r>
              <a:rPr lang="en-GB" altLang="en-US" b="1" dirty="0">
                <a:latin typeface="Verdana" panose="020B0604030504040204" pitchFamily="34" charset="0"/>
              </a:rPr>
              <a:t>land cover </a:t>
            </a:r>
            <a:r>
              <a:rPr lang="en-GB" altLang="en-US" dirty="0">
                <a:latin typeface="Verdana" panose="020B0604030504040204" pitchFamily="34" charset="0"/>
              </a:rPr>
              <a:t>data</a:t>
            </a:r>
            <a:r>
              <a:rPr lang="en-GB" altLang="en-US" b="1" dirty="0">
                <a:latin typeface="Verdana" panose="020B0604030504040204" pitchFamily="34" charset="0"/>
              </a:rPr>
              <a:t> </a:t>
            </a:r>
            <a:r>
              <a:rPr lang="en-GB" altLang="en-US" dirty="0">
                <a:latin typeface="Verdana" panose="020B0604030504040204" pitchFamily="34" charset="0"/>
              </a:rPr>
              <a:t>(</a:t>
            </a:r>
            <a:r>
              <a:rPr lang="en-GB" altLang="en-US" dirty="0" smtClean="0">
                <a:latin typeface="Verdana" panose="020B0604030504040204" pitchFamily="34" charset="0"/>
              </a:rPr>
              <a:t>used for </a:t>
            </a:r>
            <a:r>
              <a:rPr lang="en-GB" altLang="en-US" dirty="0">
                <a:latin typeface="Verdana" panose="020B0604030504040204" pitchFamily="34" charset="0"/>
              </a:rPr>
              <a:t>an enhanced </a:t>
            </a:r>
            <a:r>
              <a:rPr lang="en-GB" altLang="en-US" dirty="0" smtClean="0">
                <a:latin typeface="Verdana" panose="020B0604030504040204" pitchFamily="34" charset="0"/>
              </a:rPr>
              <a:t>characterization </a:t>
            </a:r>
            <a:r>
              <a:rPr lang="en-GB" altLang="en-US" dirty="0">
                <a:latin typeface="Verdana" panose="020B0604030504040204" pitchFamily="34" charset="0"/>
              </a:rPr>
              <a:t>of dust emissions</a:t>
            </a:r>
            <a:r>
              <a:rPr lang="en-GB" altLang="en-US" dirty="0" smtClean="0">
                <a:latin typeface="Verdana" panose="020B0604030504040204" pitchFamily="34" charset="0"/>
              </a:rPr>
              <a:t>);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5079" y="3455370"/>
            <a:ext cx="8788082" cy="22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-342900"/>
            <a:r>
              <a:rPr lang="en-GB" altLang="en-US" kern="0" dirty="0" smtClean="0">
                <a:latin typeface="Verdana" panose="020B0604030504040204" pitchFamily="34" charset="0"/>
              </a:rPr>
              <a:t>- set the </a:t>
            </a:r>
            <a:r>
              <a:rPr lang="en-GB" altLang="en-US" b="1" kern="0" dirty="0" smtClean="0">
                <a:latin typeface="Verdana" panose="020B0604030504040204" pitchFamily="34" charset="0"/>
              </a:rPr>
              <a:t>basis</a:t>
            </a:r>
            <a:r>
              <a:rPr lang="en-GB" altLang="en-US" kern="0" dirty="0" smtClean="0">
                <a:latin typeface="Verdana" panose="020B0604030504040204" pitchFamily="34" charset="0"/>
              </a:rPr>
              <a:t> for the assessment activity 11 on the production </a:t>
            </a:r>
            <a:r>
              <a:rPr lang="en-GB" altLang="en-US" b="1" kern="0" dirty="0" smtClean="0">
                <a:latin typeface="Verdana" panose="020B0604030504040204" pitchFamily="34" charset="0"/>
              </a:rPr>
              <a:t>of a</a:t>
            </a:r>
            <a:r>
              <a:rPr lang="en-GB" altLang="en-US" kern="0" dirty="0" smtClean="0">
                <a:latin typeface="Verdana" panose="020B0604030504040204" pitchFamily="34" charset="0"/>
              </a:rPr>
              <a:t> </a:t>
            </a:r>
            <a:r>
              <a:rPr lang="en-GB" altLang="en-US" b="1" kern="0" dirty="0" smtClean="0">
                <a:latin typeface="Verdana" panose="020B0604030504040204" pitchFamily="34" charset="0"/>
              </a:rPr>
              <a:t>pilot dust reanalysis</a:t>
            </a:r>
            <a:r>
              <a:rPr lang="en-GB" altLang="en-US" kern="0" dirty="0" smtClean="0">
                <a:latin typeface="Verdana" panose="020B0604030504040204" pitchFamily="34" charset="0"/>
              </a:rPr>
              <a:t>, where the impact on dust cycles at different temporal scales will be evaluated</a:t>
            </a:r>
            <a:r>
              <a:rPr lang="en-GB" altLang="en-US" kern="0" dirty="0">
                <a:latin typeface="Verdana" panose="020B0604030504040204" pitchFamily="34" charset="0"/>
              </a:rPr>
              <a:t>.</a:t>
            </a:r>
            <a:endParaRPr lang="en-GB" altLang="en-US" kern="0" dirty="0" smtClean="0">
              <a:latin typeface="Verdan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58" y="890636"/>
            <a:ext cx="3141326" cy="24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358507" y="3170844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(Di Tomaso)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220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3.11 - Description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altLang="en-US" b="1" dirty="0">
                <a:latin typeface="Verdana" panose="020B0604030504040204" pitchFamily="34" charset="0"/>
              </a:rPr>
              <a:t>WP3.11: Production of a pilot dust reanalysis at the regional scale</a:t>
            </a:r>
          </a:p>
          <a:p>
            <a:pPr indent="-342900"/>
            <a:endParaRPr lang="en-GB" altLang="en-US" i="1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i="1" dirty="0" smtClean="0">
                <a:latin typeface="Verdana" panose="020B0604030504040204" pitchFamily="34" charset="0"/>
              </a:rPr>
              <a:t>ECVs </a:t>
            </a:r>
            <a:r>
              <a:rPr lang="en-GB" altLang="en-US" i="1" dirty="0">
                <a:latin typeface="Verdana" panose="020B0604030504040204" pitchFamily="34" charset="0"/>
              </a:rPr>
              <a:t>involved:  Aerosol dust and High Res LC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>
                <a:latin typeface="Verdana" panose="020B0604030504040204" pitchFamily="34" charset="0"/>
              </a:rPr>
              <a:t>CCI IASI dust data will be assimilated in model simulations for the reanalysis period. Simulations </a:t>
            </a:r>
            <a:r>
              <a:rPr lang="en-GB" altLang="en-US" dirty="0" smtClean="0">
                <a:latin typeface="Verdana" panose="020B0604030504040204" pitchFamily="34" charset="0"/>
              </a:rPr>
              <a:t>will make </a:t>
            </a:r>
            <a:r>
              <a:rPr lang="en-GB" altLang="en-US" dirty="0">
                <a:latin typeface="Verdana" panose="020B0604030504040204" pitchFamily="34" charset="0"/>
              </a:rPr>
              <a:t>use also of CCI+ high resolution land cover data, once these will become available, in order </a:t>
            </a:r>
            <a:r>
              <a:rPr lang="en-GB" altLang="en-US" dirty="0" smtClean="0">
                <a:latin typeface="Verdana" panose="020B0604030504040204" pitchFamily="34" charset="0"/>
              </a:rPr>
              <a:t>to enhance </a:t>
            </a:r>
            <a:r>
              <a:rPr lang="en-GB" altLang="en-US" dirty="0">
                <a:latin typeface="Verdana" panose="020B0604030504040204" pitchFamily="34" charset="0"/>
              </a:rPr>
              <a:t>the NMMB-MONARCH’s land use type.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3.11 - Aims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40" y="792163"/>
            <a:ext cx="4553706" cy="3824287"/>
          </a:xfrm>
        </p:spPr>
        <p:txBody>
          <a:bodyPr/>
          <a:lstStyle/>
          <a:p>
            <a:pPr indent="-342900"/>
            <a:r>
              <a:rPr lang="en-GB" altLang="en-US" b="1" dirty="0" smtClean="0">
                <a:latin typeface="Verdana" panose="020B0604030504040204" pitchFamily="34" charset="0"/>
              </a:rPr>
              <a:t>Aims: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producing </a:t>
            </a:r>
            <a:r>
              <a:rPr lang="en-GB" altLang="en-US" b="1" dirty="0">
                <a:latin typeface="Verdana" panose="020B0604030504040204" pitchFamily="34" charset="0"/>
              </a:rPr>
              <a:t>a pilot dust </a:t>
            </a:r>
            <a:r>
              <a:rPr lang="en-GB" altLang="en-US" b="1" dirty="0" smtClean="0">
                <a:latin typeface="Verdana" panose="020B0604030504040204" pitchFamily="34" charset="0"/>
              </a:rPr>
              <a:t>regional reanalysis </a:t>
            </a:r>
            <a:r>
              <a:rPr lang="en-GB" altLang="en-US" dirty="0" smtClean="0">
                <a:latin typeface="Verdana" panose="020B0604030504040204" pitchFamily="34" charset="0"/>
              </a:rPr>
              <a:t>based </a:t>
            </a:r>
            <a:r>
              <a:rPr lang="en-GB" altLang="en-US" dirty="0">
                <a:latin typeface="Verdana" panose="020B0604030504040204" pitchFamily="34" charset="0"/>
              </a:rPr>
              <a:t>on CCI/CCI+ </a:t>
            </a:r>
            <a:r>
              <a:rPr lang="en-GB" altLang="en-US" dirty="0" smtClean="0">
                <a:latin typeface="Verdana" panose="020B0604030504040204" pitchFamily="34" charset="0"/>
              </a:rPr>
              <a:t>data, over a 1 year period</a:t>
            </a:r>
          </a:p>
          <a:p>
            <a:pPr indent="-342900"/>
            <a:r>
              <a:rPr lang="en-GB" altLang="en-US" dirty="0">
                <a:latin typeface="Verdana" panose="020B0604030504040204" pitchFamily="34" charset="0"/>
              </a:rPr>
              <a:t>- </a:t>
            </a:r>
            <a:r>
              <a:rPr lang="en-GB" altLang="en-US" dirty="0" smtClean="0">
                <a:latin typeface="Verdana" panose="020B0604030504040204" pitchFamily="34" charset="0"/>
              </a:rPr>
              <a:t>detection </a:t>
            </a:r>
            <a:r>
              <a:rPr lang="en-GB" altLang="en-US" dirty="0">
                <a:latin typeface="Verdana" panose="020B0604030504040204" pitchFamily="34" charset="0"/>
              </a:rPr>
              <a:t>of  </a:t>
            </a:r>
            <a:r>
              <a:rPr lang="en-GB" altLang="en-US" b="1" dirty="0">
                <a:latin typeface="Verdana" panose="020B0604030504040204" pitchFamily="34" charset="0"/>
              </a:rPr>
              <a:t>systematic (spatial and temporal</a:t>
            </a:r>
            <a:r>
              <a:rPr lang="en-GB" altLang="en-US" b="1" dirty="0" smtClean="0">
                <a:latin typeface="Verdana" panose="020B0604030504040204" pitchFamily="34" charset="0"/>
              </a:rPr>
              <a:t>) patterns </a:t>
            </a:r>
            <a:r>
              <a:rPr lang="en-GB" altLang="en-US" b="1" dirty="0">
                <a:latin typeface="Verdana" panose="020B0604030504040204" pitchFamily="34" charset="0"/>
              </a:rPr>
              <a:t>of data impacts </a:t>
            </a:r>
            <a:r>
              <a:rPr lang="en-GB" altLang="en-US" dirty="0">
                <a:latin typeface="Verdana" panose="020B0604030504040204" pitchFamily="34" charset="0"/>
              </a:rPr>
              <a:t>on the dust </a:t>
            </a:r>
            <a:r>
              <a:rPr lang="en-GB" altLang="en-US" dirty="0" smtClean="0">
                <a:latin typeface="Verdana" panose="020B0604030504040204" pitchFamily="34" charset="0"/>
              </a:rPr>
              <a:t>analysis through statistics of innovations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assessing </a:t>
            </a:r>
            <a:r>
              <a:rPr lang="en-GB" altLang="en-US" dirty="0">
                <a:latin typeface="Verdana" panose="020B0604030504040204" pitchFamily="34" charset="0"/>
              </a:rPr>
              <a:t>whether their integration in model simulations can improve the </a:t>
            </a:r>
            <a:r>
              <a:rPr lang="en-GB" altLang="en-US" b="1" dirty="0">
                <a:latin typeface="Verdana" panose="020B0604030504040204" pitchFamily="34" charset="0"/>
              </a:rPr>
              <a:t>monitoring of mineral </a:t>
            </a:r>
            <a:r>
              <a:rPr lang="en-GB" altLang="en-US" b="1" dirty="0" smtClean="0">
                <a:latin typeface="Verdana" panose="020B0604030504040204" pitchFamily="34" charset="0"/>
              </a:rPr>
              <a:t>dust </a:t>
            </a:r>
            <a:r>
              <a:rPr lang="en-GB" altLang="en-US" dirty="0" smtClean="0">
                <a:latin typeface="Verdana" panose="020B0604030504040204" pitchFamily="34" charset="0"/>
              </a:rPr>
              <a:t>and </a:t>
            </a:r>
            <a:r>
              <a:rPr lang="en-GB" altLang="en-US" dirty="0">
                <a:latin typeface="Verdana" panose="020B0604030504040204" pitchFamily="34" charset="0"/>
              </a:rPr>
              <a:t>the characterization of </a:t>
            </a:r>
            <a:r>
              <a:rPr lang="en-GB" altLang="en-US" b="1" dirty="0">
                <a:latin typeface="Verdana" panose="020B0604030504040204" pitchFamily="34" charset="0"/>
              </a:rPr>
              <a:t>dust cycles </a:t>
            </a:r>
            <a:endParaRPr lang="en-GB" altLang="en-US" dirty="0" smtClean="0"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46" y="1260911"/>
            <a:ext cx="4303994" cy="28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080908" y="4052586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(Di Tomaso)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734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Experiments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792163"/>
            <a:ext cx="9144000" cy="3824287"/>
          </a:xfrm>
        </p:spPr>
        <p:txBody>
          <a:bodyPr/>
          <a:lstStyle/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Planned experiments:</a:t>
            </a:r>
          </a:p>
          <a:p>
            <a:pPr indent="-342900" eaLnBrk="1" hangingPunct="1"/>
            <a:r>
              <a:rPr lang="en-US" altLang="en-US" dirty="0" smtClean="0">
                <a:latin typeface="Verdana" panose="020B0604030504040204" pitchFamily="34" charset="0"/>
              </a:rPr>
              <a:t>- Control,  Ensemble free-run, IASI-DA, LC + IASI-DA using the BSC dust model (ensemble-based DA) 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Use of uncertainty:</a:t>
            </a:r>
          </a:p>
          <a:p>
            <a:pPr indent="-342900" eaLnBrk="1" hangingPunct="1"/>
            <a:r>
              <a:rPr lang="en-US" altLang="en-US" dirty="0" smtClean="0">
                <a:latin typeface="Verdana" panose="020B0604030504040204" pitchFamily="34" charset="0"/>
              </a:rPr>
              <a:t>- retrieval pixel-level uncertainty will be used to characterize observation error statistics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Assessment of consistency: </a:t>
            </a:r>
          </a:p>
          <a:p>
            <a:pPr indent="-342900" eaLnBrk="1" hangingPunct="1"/>
            <a:r>
              <a:rPr lang="en-US" altLang="en-US" dirty="0" smtClean="0">
                <a:latin typeface="Verdana" panose="020B0604030504040204" pitchFamily="34" charset="0"/>
              </a:rPr>
              <a:t>- study analysis increments by dust source areas with/without updated information on LC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en-US" altLang="en-US" dirty="0" smtClean="0">
                <a:latin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34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Interactions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792163"/>
            <a:ext cx="9144000" cy="3824287"/>
          </a:xfrm>
        </p:spPr>
        <p:txBody>
          <a:bodyPr/>
          <a:lstStyle/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Planned interactions:</a:t>
            </a: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CCI+ ECV teams: LC, HRLC teams</a:t>
            </a:r>
          </a:p>
          <a:p>
            <a:pPr indent="0"/>
            <a:r>
              <a:rPr lang="en-US" altLang="en-US" dirty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>Initial discussions: domain, variable </a:t>
            </a:r>
            <a:r>
              <a:rPr lang="en-US" altLang="en-US" dirty="0" err="1" smtClean="0">
                <a:latin typeface="Verdana" panose="020B0604030504040204" pitchFamily="34" charset="0"/>
              </a:rPr>
              <a:t>values&amp;types</a:t>
            </a:r>
            <a:r>
              <a:rPr lang="en-US" altLang="en-US" dirty="0" smtClean="0">
                <a:latin typeface="Verdana" panose="020B0604030504040204" pitchFamily="34" charset="0"/>
              </a:rPr>
              <a:t>, temporal resolution, period, format</a:t>
            </a: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CCI ECV teams:  email discussion started with ULB (C3S ECV)</a:t>
            </a: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Interactions also via a web-based project managing tool (e.g., Trello)</a:t>
            </a:r>
          </a:p>
          <a:p>
            <a:pPr indent="-342900">
              <a:buFontTx/>
              <a:buChar char="-"/>
            </a:pPr>
            <a:r>
              <a:rPr lang="en-US" altLang="en-US" b="1" dirty="0" smtClean="0">
                <a:latin typeface="Verdana" panose="020B0604030504040204" pitchFamily="34" charset="0"/>
              </a:rPr>
              <a:t>External</a:t>
            </a:r>
            <a:r>
              <a:rPr lang="en-US" altLang="en-US" dirty="0" smtClean="0">
                <a:latin typeface="Verdana" panose="020B0604030504040204" pitchFamily="34" charset="0"/>
              </a:rPr>
              <a:t>: </a:t>
            </a:r>
          </a:p>
          <a:p>
            <a:pPr lvl="1" indent="-342900">
              <a:buFontTx/>
              <a:buChar char="-"/>
            </a:pPr>
            <a:r>
              <a:rPr lang="en-US" altLang="en-US" dirty="0" err="1" smtClean="0">
                <a:latin typeface="Verdana" panose="020B0604030504040204" pitchFamily="34" charset="0"/>
              </a:rPr>
              <a:t>DustClim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consortium </a:t>
            </a:r>
            <a:r>
              <a:rPr lang="en-US" altLang="en-US" dirty="0" smtClean="0">
                <a:latin typeface="Verdana" panose="020B0604030504040204" pitchFamily="34" charset="0"/>
              </a:rPr>
              <a:t>(dust reanalysis)</a:t>
            </a:r>
          </a:p>
          <a:p>
            <a:pPr lvl="1"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WMO SDS-WAS hosted by BSC/AEMET</a:t>
            </a:r>
          </a:p>
          <a:p>
            <a:pPr indent="0" eaLnBrk="1" hangingPunct="1"/>
            <a:endParaRPr lang="en-US" altLang="en-US" b="1" dirty="0" smtClean="0">
              <a:latin typeface="Verdana" panose="020B0604030504040204" pitchFamily="34" charset="0"/>
            </a:endParaRPr>
          </a:p>
          <a:p>
            <a:pPr indent="0" eaLnBrk="1" hangingPunct="1"/>
            <a:endParaRPr lang="en-US" altLang="en-US" b="1" dirty="0" smtClean="0">
              <a:latin typeface="Verdana" panose="020B0604030504040204" pitchFamily="34" charset="0"/>
            </a:endParaRPr>
          </a:p>
          <a:p>
            <a:pPr indent="0" eaLnBrk="1" hangingPunct="1"/>
            <a:r>
              <a:rPr lang="en-US" altLang="en-US" b="1" dirty="0" smtClean="0">
                <a:latin typeface="Verdana" panose="020B0604030504040204" pitchFamily="34" charset="0"/>
              </a:rPr>
              <a:t>Links within CMUG:</a:t>
            </a:r>
            <a:r>
              <a:rPr lang="en-US" altLang="en-US" dirty="0" smtClean="0">
                <a:latin typeface="Verdana" panose="020B0604030504040204" pitchFamily="34" charset="0"/>
              </a:rPr>
              <a:t> Aerosol global reanalysis (ECMWF)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62" y="2718556"/>
            <a:ext cx="2740680" cy="7517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0" y="3526549"/>
            <a:ext cx="5740399" cy="6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2760952-b3bb-408f-ace6-eb1e07642b8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897</Words>
  <Application>Microsoft Office PowerPoint</Application>
  <PresentationFormat>Presentación en pantalla (16:9)</PresentationFormat>
  <Paragraphs>92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Verdana</vt:lpstr>
      <vt:lpstr>ESA Presentation 16-9</vt:lpstr>
      <vt:lpstr>Presentación de PowerPoint</vt:lpstr>
      <vt:lpstr>WP 3.10 &amp; 3.11 - Motivations</vt:lpstr>
      <vt:lpstr>WP 3.10 &amp; 3.11 - Motivations </vt:lpstr>
      <vt:lpstr>WP 3.10 - Description</vt:lpstr>
      <vt:lpstr>WP 3.10 - Aims</vt:lpstr>
      <vt:lpstr>WP 3.11 - Description</vt:lpstr>
      <vt:lpstr>WP 3.11 - Aims</vt:lpstr>
      <vt:lpstr>WP 3.10 &amp; 3.11 - Experiments</vt:lpstr>
      <vt:lpstr>WP 3.10 &amp; 3.11 - Interactions</vt:lpstr>
    </vt:vector>
  </TitlesOfParts>
  <Manager/>
  <Company>Met Office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keywords/>
  <dc:description/>
  <cp:lastModifiedBy>Enza </cp:lastModifiedBy>
  <cp:revision>105</cp:revision>
  <cp:lastPrinted>2008-08-26T16:26:23Z</cp:lastPrinted>
  <dcterms:created xsi:type="dcterms:W3CDTF">2018-07-10T10:00:37Z</dcterms:created>
  <dcterms:modified xsi:type="dcterms:W3CDTF">2018-11-25T22:35:57Z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