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9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228" y="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968-248D-4A30-AAC5-D8881224F0A1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A84-8BAB-4146-9952-62DF97BF21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8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968-248D-4A30-AAC5-D8881224F0A1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A84-8BAB-4146-9952-62DF97BF21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968-248D-4A30-AAC5-D8881224F0A1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A84-8BAB-4146-9952-62DF97BF21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22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968-248D-4A30-AAC5-D8881224F0A1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A84-8BAB-4146-9952-62DF97BF21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8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968-248D-4A30-AAC5-D8881224F0A1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A84-8BAB-4146-9952-62DF97BF21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87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968-248D-4A30-AAC5-D8881224F0A1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A84-8BAB-4146-9952-62DF97BF21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9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968-248D-4A30-AAC5-D8881224F0A1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A84-8BAB-4146-9952-62DF97BF21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3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968-248D-4A30-AAC5-D8881224F0A1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A84-8BAB-4146-9952-62DF97BF21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28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968-248D-4A30-AAC5-D8881224F0A1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A84-8BAB-4146-9952-62DF97BF21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3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968-248D-4A30-AAC5-D8881224F0A1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A84-8BAB-4146-9952-62DF97BF21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69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F968-248D-4A30-AAC5-D8881224F0A1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A84-8BAB-4146-9952-62DF97BF21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DF968-248D-4A30-AAC5-D8881224F0A1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4AA84-8BAB-4146-9952-62DF97BF219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3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12192000" cy="6809671"/>
            <a:chOff x="0" y="0"/>
            <a:chExt cx="12192000" cy="6809671"/>
          </a:xfrm>
        </p:grpSpPr>
        <p:sp>
          <p:nvSpPr>
            <p:cNvPr id="2" name="Rectángulo 1"/>
            <p:cNvSpPr/>
            <p:nvPr/>
          </p:nvSpPr>
          <p:spPr>
            <a:xfrm>
              <a:off x="0" y="0"/>
              <a:ext cx="12192000" cy="11534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246072" y="54800"/>
              <a:ext cx="59707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VISUALISATION IN CLIMATE SERVICES: </a:t>
              </a:r>
            </a:p>
            <a:p>
              <a:r>
                <a:rPr lang="en-GB" sz="2400" b="1" dirty="0" smtClean="0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CURRENT PRACTICE AND RECOMMENDATIONS</a:t>
              </a:r>
              <a:endParaRPr lang="en-GB" sz="2400" b="1" dirty="0">
                <a:solidFill>
                  <a:schemeClr val="bg1"/>
                </a:solidFill>
                <a:latin typeface="Roboto Cn" pitchFamily="2" charset="0"/>
                <a:ea typeface="Roboto Cn" pitchFamily="2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246072" y="863227"/>
              <a:ext cx="72320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Marta Terrado, </a:t>
              </a:r>
              <a:r>
                <a:rPr lang="en-GB" sz="1200" dirty="0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Diana </a:t>
              </a:r>
              <a:r>
                <a:rPr lang="en-GB" sz="1200" dirty="0" err="1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Urquiza</a:t>
              </a:r>
              <a:r>
                <a:rPr lang="en-GB" sz="1200" dirty="0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, Sara </a:t>
              </a:r>
              <a:r>
                <a:rPr lang="en-GB" sz="1200" dirty="0" err="1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Octenjak</a:t>
              </a:r>
              <a:r>
                <a:rPr lang="en-GB" sz="1200" dirty="0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, Andria </a:t>
              </a:r>
              <a:r>
                <a:rPr lang="en-GB" sz="1200" dirty="0" err="1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Nicodemou</a:t>
              </a:r>
              <a:r>
                <a:rPr lang="en-GB" sz="1200" dirty="0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, </a:t>
              </a:r>
              <a:r>
                <a:rPr lang="en-GB" sz="1200" dirty="0" err="1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Dragana</a:t>
              </a:r>
              <a:r>
                <a:rPr lang="en-GB" sz="1200" dirty="0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Bojovic</a:t>
              </a:r>
              <a:r>
                <a:rPr lang="en-GB" sz="1200" dirty="0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, Luz </a:t>
              </a:r>
              <a:r>
                <a:rPr lang="en-GB" sz="1200" dirty="0" err="1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Calvo</a:t>
              </a:r>
              <a:r>
                <a:rPr lang="en-GB" sz="1200" dirty="0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, </a:t>
              </a:r>
              <a:r>
                <a:rPr lang="en-GB" sz="1200" dirty="0" smtClean="0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and Isadora </a:t>
              </a:r>
              <a:r>
                <a:rPr lang="en-GB" sz="1200" dirty="0" err="1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Christel</a:t>
              </a:r>
              <a:endParaRPr lang="en-GB" sz="1200" dirty="0">
                <a:solidFill>
                  <a:schemeClr val="bg1"/>
                </a:solidFill>
                <a:latin typeface="Roboto Cn" pitchFamily="2" charset="0"/>
                <a:ea typeface="Roboto Cn" pitchFamily="2" charset="0"/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878" y="1301272"/>
              <a:ext cx="3712733" cy="5040000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246072" y="1301272"/>
              <a:ext cx="77143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latin typeface="Roboto Cn" pitchFamily="2" charset="0"/>
                  <a:ea typeface="Roboto Cn" pitchFamily="2" charset="0"/>
                </a:rPr>
                <a:t>AIM: </a:t>
              </a:r>
              <a:r>
                <a:rPr lang="en-GB" sz="1400" dirty="0" smtClean="0">
                  <a:latin typeface="Roboto Lt" pitchFamily="2" charset="0"/>
                  <a:ea typeface="Roboto Lt" pitchFamily="2" charset="0"/>
                </a:rPr>
                <a:t>Obtain a picture of the current visualisation practices in the field of climate services. </a:t>
              </a:r>
            </a:p>
            <a:p>
              <a:r>
                <a:rPr lang="en-GB" sz="1400" dirty="0">
                  <a:latin typeface="Roboto Lt" pitchFamily="2" charset="0"/>
                  <a:ea typeface="Roboto Lt" pitchFamily="2" charset="0"/>
                </a:rPr>
                <a:t> </a:t>
              </a:r>
              <a:r>
                <a:rPr lang="en-GB" sz="1400" dirty="0" smtClean="0">
                  <a:latin typeface="Roboto Lt" pitchFamily="2" charset="0"/>
                  <a:ea typeface="Roboto Lt" pitchFamily="2" charset="0"/>
                </a:rPr>
                <a:t>         Provide recommendations of good practices for the next generation of climate services.</a:t>
              </a:r>
              <a:endParaRPr lang="en-GB" sz="1400" dirty="0">
                <a:latin typeface="Roboto Lt" pitchFamily="2" charset="0"/>
                <a:ea typeface="Roboto Lt" pitchFamily="2" charset="0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46072" y="1979895"/>
              <a:ext cx="75449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latin typeface="Roboto Cn" pitchFamily="2" charset="0"/>
                  <a:ea typeface="Roboto Cn" pitchFamily="2" charset="0"/>
                </a:rPr>
                <a:t>METHOD: </a:t>
              </a:r>
              <a:r>
                <a:rPr lang="en-GB" sz="1400" dirty="0">
                  <a:latin typeface="Roboto Lt" pitchFamily="2" charset="0"/>
                  <a:ea typeface="Roboto Lt" pitchFamily="2" charset="0"/>
                </a:rPr>
                <a:t> </a:t>
              </a:r>
              <a:r>
                <a:rPr lang="en-GB" sz="1400" dirty="0" smtClean="0">
                  <a:latin typeface="Roboto Lt" pitchFamily="2" charset="0"/>
                  <a:ea typeface="Roboto Lt" pitchFamily="2" charset="0"/>
                </a:rPr>
                <a:t>Workshop organisation structured in break-out group discussions (22 projects).</a:t>
              </a:r>
            </a:p>
            <a:p>
              <a:r>
                <a:rPr lang="en-GB" sz="1400" dirty="0">
                  <a:latin typeface="Roboto Lt" pitchFamily="2" charset="0"/>
                  <a:ea typeface="Roboto Lt" pitchFamily="2" charset="0"/>
                </a:rPr>
                <a:t> </a:t>
              </a:r>
              <a:r>
                <a:rPr lang="en-GB" sz="1400" dirty="0" smtClean="0">
                  <a:latin typeface="Roboto Lt" pitchFamily="2" charset="0"/>
                  <a:ea typeface="Roboto Lt" pitchFamily="2" charset="0"/>
                </a:rPr>
                <a:t>                   Analysis of results using affinity maps to take the pulse of the community.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03" t="35769" r="1535" b="36029"/>
            <a:stretch/>
          </p:blipFill>
          <p:spPr>
            <a:xfrm>
              <a:off x="2225493" y="4106507"/>
              <a:ext cx="1237879" cy="1015265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5" t="60537" r="69717" b="4021"/>
            <a:stretch/>
          </p:blipFill>
          <p:spPr>
            <a:xfrm>
              <a:off x="601195" y="5456935"/>
              <a:ext cx="1711842" cy="1275908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81" t="42804" r="35847" b="22049"/>
            <a:stretch/>
          </p:blipFill>
          <p:spPr>
            <a:xfrm>
              <a:off x="2241035" y="5467569"/>
              <a:ext cx="1573618" cy="1265274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39" t="8149" r="35056" b="57885"/>
            <a:stretch/>
          </p:blipFill>
          <p:spPr>
            <a:xfrm>
              <a:off x="344958" y="4106507"/>
              <a:ext cx="1796903" cy="1222745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20" t="7908" r="17423" b="47494"/>
            <a:stretch/>
          </p:blipFill>
          <p:spPr>
            <a:xfrm>
              <a:off x="3525228" y="4149038"/>
              <a:ext cx="1214697" cy="1605516"/>
            </a:xfrm>
            <a:prstGeom prst="rect">
              <a:avLst/>
            </a:prstGeom>
          </p:spPr>
        </p:pic>
        <p:sp>
          <p:nvSpPr>
            <p:cNvPr id="27" name="CuadroTexto 26"/>
            <p:cNvSpPr txBox="1"/>
            <p:nvPr/>
          </p:nvSpPr>
          <p:spPr>
            <a:xfrm>
              <a:off x="246072" y="2653704"/>
              <a:ext cx="7714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latin typeface="Roboto Cn" pitchFamily="2" charset="0"/>
                  <a:ea typeface="Roboto Cn" pitchFamily="2" charset="0"/>
                </a:rPr>
                <a:t>RESULTS: </a:t>
              </a:r>
              <a:r>
                <a:rPr lang="en-GB" sz="1400" dirty="0" smtClean="0">
                  <a:latin typeface="Roboto Lt" pitchFamily="2" charset="0"/>
                  <a:ea typeface="Roboto Lt" pitchFamily="2" charset="0"/>
                </a:rPr>
                <a:t>Identification of current practices and challenges in climate services visualisation.</a:t>
              </a: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5" t="2144" r="60523" b="45875"/>
            <a:stretch/>
          </p:blipFill>
          <p:spPr>
            <a:xfrm>
              <a:off x="4739925" y="3947022"/>
              <a:ext cx="2902689" cy="1871330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3531">
              <a:off x="6370555" y="5132714"/>
              <a:ext cx="1687992" cy="837888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5783140" y="5883790"/>
              <a:ext cx="239883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 smtClean="0">
                  <a:latin typeface="Roboto Lt" pitchFamily="2" charset="0"/>
                  <a:ea typeface="Roboto Lt" pitchFamily="2" charset="0"/>
                </a:rPr>
                <a:t>Representation of probabilistic information in different climate service visualisations (</a:t>
              </a:r>
              <a:r>
                <a:rPr lang="en-GB" sz="900" i="1" dirty="0" smtClean="0">
                  <a:latin typeface="Roboto Lt" pitchFamily="2" charset="0"/>
                  <a:ea typeface="Roboto Lt" pitchFamily="2" charset="0"/>
                </a:rPr>
                <a:t>Terrado et al. in preparation</a:t>
              </a:r>
              <a:r>
                <a:rPr lang="en-GB" sz="900" dirty="0" smtClean="0">
                  <a:latin typeface="Roboto Lt" pitchFamily="2" charset="0"/>
                  <a:ea typeface="Roboto Lt" pitchFamily="2" charset="0"/>
                </a:rPr>
                <a:t>)</a:t>
              </a:r>
              <a:endParaRPr lang="en-GB" sz="900" dirty="0">
                <a:latin typeface="Roboto Lt" pitchFamily="2" charset="0"/>
                <a:ea typeface="Roboto Lt" pitchFamily="2" charset="0"/>
              </a:endParaRPr>
            </a:p>
          </p:txBody>
        </p:sp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997" y="6341671"/>
              <a:ext cx="1402876" cy="468000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2896" y="6359671"/>
              <a:ext cx="385715" cy="432000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205" y="6466769"/>
              <a:ext cx="802026" cy="288000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5653" y="187900"/>
              <a:ext cx="540000" cy="77760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834" y="425500"/>
              <a:ext cx="2168472" cy="540000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246072" y="3110743"/>
              <a:ext cx="75449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latin typeface="Roboto Cn" pitchFamily="2" charset="0"/>
                  <a:ea typeface="Roboto Cn" pitchFamily="2" charset="0"/>
                </a:rPr>
                <a:t>CONCLUSION: </a:t>
              </a:r>
              <a:r>
                <a:rPr lang="en-GB" sz="1400" dirty="0" smtClean="0">
                  <a:latin typeface="Roboto Lt" pitchFamily="2" charset="0"/>
                  <a:ea typeface="Roboto Lt" pitchFamily="2" charset="0"/>
                </a:rPr>
                <a:t>The climate science field can benefit from good practices in other disciplines 	  	       (e.g. User Experience, Data visualisation, Graphic Design, Psychology) and 	  	       improve accessibility to climate information ‘leaving no-one behind’.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5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38" y="677994"/>
            <a:ext cx="4243123" cy="576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3120">
            <a:off x="2812323" y="2015128"/>
            <a:ext cx="1008000" cy="1008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38" y="4039293"/>
            <a:ext cx="1008000" cy="1008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5701">
            <a:off x="8275906" y="5608613"/>
            <a:ext cx="959173" cy="95917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5359" flipH="1" flipV="1">
            <a:off x="8270172" y="818336"/>
            <a:ext cx="1079215" cy="93600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9433950" y="1142646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Average/median value</a:t>
            </a:r>
          </a:p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(no probability)</a:t>
            </a:r>
            <a:endParaRPr lang="en-GB" sz="1400" dirty="0">
              <a:latin typeface="Segoe Print" panose="02000600000000000000" pitchFamily="2" charset="0"/>
              <a:ea typeface="Roboto Cn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295769" y="2150779"/>
            <a:ext cx="1825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Variability: anomalies</a:t>
            </a:r>
          </a:p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(no probability)</a:t>
            </a:r>
            <a:endParaRPr lang="en-GB" sz="1400" dirty="0">
              <a:latin typeface="Segoe Print" panose="02000600000000000000" pitchFamily="2" charset="0"/>
              <a:ea typeface="Roboto Cn" pitchFamily="2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5067" flipH="1">
            <a:off x="8309156" y="2170027"/>
            <a:ext cx="1060463" cy="1008000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9493481" y="2468598"/>
            <a:ext cx="2091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Average/median value: scenarios</a:t>
            </a:r>
          </a:p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(no probability)</a:t>
            </a:r>
            <a:endParaRPr lang="en-GB" sz="1400" dirty="0">
              <a:latin typeface="Segoe Print" panose="02000600000000000000" pitchFamily="2" charset="0"/>
              <a:ea typeface="Roboto Cn" pitchFamily="2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325740" y="4308629"/>
            <a:ext cx="1825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Most likely category: </a:t>
            </a:r>
          </a:p>
          <a:p>
            <a:pPr algn="ctr"/>
            <a:r>
              <a:rPr lang="en-GB" sz="1400" dirty="0" err="1" smtClean="0">
                <a:latin typeface="Segoe Print" panose="02000600000000000000" pitchFamily="2" charset="0"/>
                <a:ea typeface="Roboto Cn" pitchFamily="2" charset="0"/>
              </a:rPr>
              <a:t>terciles</a:t>
            </a:r>
            <a:endParaRPr lang="en-GB" sz="1400" dirty="0">
              <a:latin typeface="Segoe Print" panose="02000600000000000000" pitchFamily="2" charset="0"/>
              <a:ea typeface="Roboto Cn" pitchFamily="2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5359" flipH="1" flipV="1">
            <a:off x="8250945" y="3764732"/>
            <a:ext cx="1079215" cy="936000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9225561" y="4102410"/>
            <a:ext cx="1825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Thresholds: </a:t>
            </a:r>
          </a:p>
          <a:p>
            <a:pPr algn="ctr"/>
            <a:r>
              <a:rPr lang="en-GB" sz="1400" dirty="0">
                <a:latin typeface="Segoe Print" panose="02000600000000000000" pitchFamily="2" charset="0"/>
                <a:ea typeface="Roboto Cn" pitchFamily="2" charset="0"/>
              </a:rPr>
              <a:t>e</a:t>
            </a:r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xtreme events probability</a:t>
            </a:r>
            <a:endParaRPr lang="en-GB" sz="1400" dirty="0">
              <a:latin typeface="Segoe Print" panose="02000600000000000000" pitchFamily="2" charset="0"/>
              <a:ea typeface="Roboto Cn" pitchFamily="2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070860" y="5612096"/>
            <a:ext cx="1825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Probability Distribution Function (PDF)</a:t>
            </a:r>
            <a:endParaRPr lang="en-GB" sz="1400" dirty="0">
              <a:latin typeface="Segoe Print" panose="02000600000000000000" pitchFamily="2" charset="0"/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42" y="721895"/>
            <a:ext cx="5506315" cy="576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3120">
            <a:off x="2542816" y="1184658"/>
            <a:ext cx="1008000" cy="100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20" y="4232732"/>
            <a:ext cx="1008000" cy="100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5359" flipH="1" flipV="1">
            <a:off x="8748820" y="545919"/>
            <a:ext cx="1079215" cy="936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723706" y="657240"/>
            <a:ext cx="2348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Hide information with high uncertainty (replace by a reference)</a:t>
            </a:r>
            <a:endParaRPr lang="en-GB" sz="1400" dirty="0">
              <a:latin typeface="Segoe Print" panose="02000600000000000000" pitchFamily="2" charset="0"/>
              <a:ea typeface="Roboto Cn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99016" y="1437855"/>
            <a:ext cx="182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No uncertainty information</a:t>
            </a:r>
            <a:endParaRPr lang="en-GB" sz="1400" dirty="0">
              <a:latin typeface="Segoe Print" panose="02000600000000000000" pitchFamily="2" charset="0"/>
              <a:ea typeface="Roboto Cn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5067" flipH="1">
            <a:off x="8886981" y="1843583"/>
            <a:ext cx="1060463" cy="100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787878" y="2006720"/>
            <a:ext cx="22201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Possibility to see information with different levels of uncertainty (filter by threshold)</a:t>
            </a:r>
            <a:endParaRPr lang="en-GB" sz="1400" dirty="0">
              <a:latin typeface="Segoe Print" panose="02000600000000000000" pitchFamily="2" charset="0"/>
              <a:ea typeface="Roboto Cn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80940" y="4364020"/>
            <a:ext cx="182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Hide/show information with high uncertainty (use of a mask)</a:t>
            </a:r>
            <a:endParaRPr lang="en-GB" sz="1400" dirty="0">
              <a:latin typeface="Segoe Print" panose="02000600000000000000" pitchFamily="2" charset="0"/>
              <a:ea typeface="Roboto Cn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5359" flipH="1" flipV="1">
            <a:off x="9010651" y="5195408"/>
            <a:ext cx="1079215" cy="936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985267" y="5396127"/>
            <a:ext cx="20227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Uncertainty represented as an additional parameter (uncertainty range)</a:t>
            </a:r>
            <a:endParaRPr lang="en-GB" sz="1400" dirty="0">
              <a:latin typeface="Segoe Print" panose="02000600000000000000" pitchFamily="2" charset="0"/>
              <a:ea typeface="Roboto Cn" pitchFamily="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5359" flipH="1" flipV="1">
            <a:off x="8846177" y="3609368"/>
            <a:ext cx="1079215" cy="936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9821063" y="3720689"/>
            <a:ext cx="2348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Segoe Print" panose="02000600000000000000" pitchFamily="2" charset="0"/>
                <a:ea typeface="Roboto Cn" pitchFamily="2" charset="0"/>
              </a:rPr>
              <a:t>Uncertainty integrated in the visualisation (through visual encoding)</a:t>
            </a:r>
            <a:endParaRPr lang="en-GB" sz="1400" dirty="0">
              <a:latin typeface="Segoe Print" panose="02000600000000000000" pitchFamily="2" charset="0"/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13944" t="27827" r="31833" b="9259"/>
          <a:stretch/>
        </p:blipFill>
        <p:spPr>
          <a:xfrm>
            <a:off x="130159" y="94916"/>
            <a:ext cx="6067441" cy="396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13818" t="27630" r="31904" b="10247"/>
          <a:stretch/>
        </p:blipFill>
        <p:spPr>
          <a:xfrm>
            <a:off x="5935901" y="2797882"/>
            <a:ext cx="615090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229</Words>
  <Application>Microsoft Office PowerPoint</Application>
  <PresentationFormat>Panorámica</PresentationFormat>
  <Paragraphs>27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Roboto Cn</vt:lpstr>
      <vt:lpstr>Roboto Lt</vt:lpstr>
      <vt:lpstr>Segoe Print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Terrado Casanovas</dc:creator>
  <cp:lastModifiedBy>Marta Terrado Casanovas</cp:lastModifiedBy>
  <cp:revision>42</cp:revision>
  <dcterms:created xsi:type="dcterms:W3CDTF">2021-04-23T15:05:51Z</dcterms:created>
  <dcterms:modified xsi:type="dcterms:W3CDTF">2021-04-29T15:27:28Z</dcterms:modified>
</cp:coreProperties>
</file>