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70" r:id="rId3"/>
    <p:sldId id="274" r:id="rId4"/>
    <p:sldId id="271" r:id="rId5"/>
    <p:sldId id="273" r:id="rId6"/>
    <p:sldId id="276" r:id="rId7"/>
    <p:sldId id="278" r:id="rId8"/>
    <p:sldId id="286" r:id="rId9"/>
    <p:sldId id="275" r:id="rId10"/>
    <p:sldId id="289" r:id="rId11"/>
    <p:sldId id="279" r:id="rId12"/>
    <p:sldId id="293" r:id="rId13"/>
    <p:sldId id="281" r:id="rId14"/>
    <p:sldId id="306" r:id="rId15"/>
    <p:sldId id="280" r:id="rId16"/>
    <p:sldId id="284" r:id="rId17"/>
    <p:sldId id="291" r:id="rId18"/>
    <p:sldId id="302" r:id="rId19"/>
    <p:sldId id="282" r:id="rId20"/>
    <p:sldId id="296" r:id="rId21"/>
    <p:sldId id="297" r:id="rId22"/>
    <p:sldId id="301" r:id="rId23"/>
    <p:sldId id="298" r:id="rId24"/>
    <p:sldId id="299" r:id="rId25"/>
    <p:sldId id="309" r:id="rId26"/>
    <p:sldId id="303" r:id="rId27"/>
    <p:sldId id="305" r:id="rId28"/>
    <p:sldId id="285" r:id="rId29"/>
    <p:sldId id="304" r:id="rId30"/>
    <p:sldId id="294" r:id="rId31"/>
    <p:sldId id="308" r:id="rId32"/>
    <p:sldId id="295" r:id="rId33"/>
    <p:sldId id="288" r:id="rId34"/>
    <p:sldId id="268" r:id="rId35"/>
  </p:sldIdLst>
  <p:sldSz cx="9144000" cy="7019925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ejaVu Sans" pitchFamily="34" charset="0"/>
        <a:cs typeface="DejaVu Sans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ejaVu Sans" pitchFamily="34" charset="0"/>
        <a:cs typeface="DejaVu Sans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ejaVu Sans" pitchFamily="34" charset="0"/>
        <a:cs typeface="DejaVu Sans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ejaVu Sans" pitchFamily="34" charset="0"/>
        <a:cs typeface="DejaVu Sans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ejaVu Sans" pitchFamily="34" charset="0"/>
        <a:cs typeface="DejaVu Sans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DejaVu Sans" pitchFamily="34" charset="0"/>
        <a:cs typeface="DejaVu Sans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DejaVu Sans" pitchFamily="34" charset="0"/>
        <a:cs typeface="DejaVu Sans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DejaVu Sans" pitchFamily="34" charset="0"/>
        <a:cs typeface="DejaVu Sans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DejaVu Sans" pitchFamily="34" charset="0"/>
        <a:cs typeface="DejaVu Sans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507" autoAdjust="0"/>
  </p:normalViewPr>
  <p:slideViewPr>
    <p:cSldViewPr>
      <p:cViewPr varScale="1">
        <p:scale>
          <a:sx n="102" d="100"/>
          <a:sy n="102" d="100"/>
        </p:scale>
        <p:origin x="-1832" y="-112"/>
      </p:cViewPr>
      <p:guideLst>
        <p:guide orient="horz" pos="221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12"/>
    </p:cViewPr>
  </p:sorterViewPr>
  <p:notesViewPr>
    <p:cSldViewPr>
      <p:cViewPr varScale="1">
        <p:scale>
          <a:sx n="82" d="100"/>
          <a:sy n="82" d="100"/>
        </p:scale>
        <p:origin x="-3132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1F8792-5ECC-4B51-8C51-5A474EE81B27}" type="doc">
      <dgm:prSet loTypeId="urn:microsoft.com/office/officeart/2005/8/layout/vList4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123D125-7EF6-453E-B15C-69C06AFD1EB5}">
      <dgm:prSet phldrT="[Texto]"/>
      <dgm:spPr/>
      <dgm:t>
        <a:bodyPr/>
        <a:lstStyle/>
        <a:p>
          <a:r>
            <a:rPr lang="en-US" noProof="0" dirty="0" smtClean="0"/>
            <a:t>Performance Team</a:t>
          </a:r>
          <a:endParaRPr lang="en-US" noProof="0" dirty="0"/>
        </a:p>
      </dgm:t>
    </dgm:pt>
    <dgm:pt modelId="{DC8DCE14-E681-4DD8-AC3A-8595CB65C901}" type="parTrans" cxnId="{0111D394-644C-4171-A261-465F8ABFABAB}">
      <dgm:prSet/>
      <dgm:spPr/>
      <dgm:t>
        <a:bodyPr/>
        <a:lstStyle/>
        <a:p>
          <a:endParaRPr lang="es-ES"/>
        </a:p>
      </dgm:t>
    </dgm:pt>
    <dgm:pt modelId="{8607441D-4507-40D9-A98D-5639FF5522CE}" type="sibTrans" cxnId="{0111D394-644C-4171-A261-465F8ABFABAB}">
      <dgm:prSet/>
      <dgm:spPr/>
      <dgm:t>
        <a:bodyPr/>
        <a:lstStyle/>
        <a:p>
          <a:endParaRPr lang="es-ES"/>
        </a:p>
      </dgm:t>
    </dgm:pt>
    <dgm:pt modelId="{07D97D8B-DB47-4313-BAC3-B6EF37156FEB}">
      <dgm:prSet phldrT="[Texto]"/>
      <dgm:spPr/>
      <dgm:t>
        <a:bodyPr/>
        <a:lstStyle/>
        <a:p>
          <a:r>
            <a:rPr lang="en-US" noProof="0" dirty="0" smtClean="0"/>
            <a:t>Models and Workflows Team</a:t>
          </a:r>
          <a:endParaRPr lang="en-US" noProof="0" dirty="0"/>
        </a:p>
      </dgm:t>
    </dgm:pt>
    <dgm:pt modelId="{D46EFBB0-507A-46BA-9FA4-56A6F1175BCA}" type="parTrans" cxnId="{968AC3C2-76C1-4AAF-9531-E83EAA10176E}">
      <dgm:prSet/>
      <dgm:spPr/>
      <dgm:t>
        <a:bodyPr/>
        <a:lstStyle/>
        <a:p>
          <a:endParaRPr lang="es-ES"/>
        </a:p>
      </dgm:t>
    </dgm:pt>
    <dgm:pt modelId="{02F46843-FE29-4E86-BAB5-87C20253D978}" type="sibTrans" cxnId="{968AC3C2-76C1-4AAF-9531-E83EAA10176E}">
      <dgm:prSet/>
      <dgm:spPr/>
      <dgm:t>
        <a:bodyPr/>
        <a:lstStyle/>
        <a:p>
          <a:endParaRPr lang="es-ES"/>
        </a:p>
      </dgm:t>
    </dgm:pt>
    <dgm:pt modelId="{E5117543-343F-47EE-8DD7-25BD29417C5D}">
      <dgm:prSet phldrT="[Texto]"/>
      <dgm:spPr/>
      <dgm:t>
        <a:bodyPr/>
        <a:lstStyle/>
        <a:p>
          <a:r>
            <a:rPr lang="en-US" noProof="0" dirty="0" smtClean="0"/>
            <a:t>Data and Diagnostics Team</a:t>
          </a:r>
          <a:endParaRPr lang="en-US" noProof="0" dirty="0"/>
        </a:p>
      </dgm:t>
    </dgm:pt>
    <dgm:pt modelId="{799A1866-AEC6-4B4E-B6AC-C3BA46A2571F}" type="parTrans" cxnId="{03C5EBF1-CE94-4E8E-A4C9-771C9E250D06}">
      <dgm:prSet/>
      <dgm:spPr/>
      <dgm:t>
        <a:bodyPr/>
        <a:lstStyle/>
        <a:p>
          <a:endParaRPr lang="es-ES"/>
        </a:p>
      </dgm:t>
    </dgm:pt>
    <dgm:pt modelId="{FB1DB511-904B-4346-A978-E472EF49D194}" type="sibTrans" cxnId="{03C5EBF1-CE94-4E8E-A4C9-771C9E250D06}">
      <dgm:prSet/>
      <dgm:spPr/>
      <dgm:t>
        <a:bodyPr/>
        <a:lstStyle/>
        <a:p>
          <a:endParaRPr lang="es-ES"/>
        </a:p>
      </dgm:t>
    </dgm:pt>
    <dgm:pt modelId="{92E43371-CA92-4830-89D9-7930614048A2}">
      <dgm:prSet phldrT="[Texto]"/>
      <dgm:spPr/>
      <dgm:t>
        <a:bodyPr/>
        <a:lstStyle/>
        <a:p>
          <a:r>
            <a:rPr lang="en-US" noProof="0" dirty="0" smtClean="0"/>
            <a:t>Provide HPC Services</a:t>
          </a:r>
          <a:endParaRPr lang="en-US" noProof="0" dirty="0"/>
        </a:p>
      </dgm:t>
    </dgm:pt>
    <dgm:pt modelId="{3CCC444D-02A7-4D98-B89B-D2A820ACB974}" type="parTrans" cxnId="{5BC28BE3-CCC0-4E8D-A363-72CB62E6ADC8}">
      <dgm:prSet/>
      <dgm:spPr/>
      <dgm:t>
        <a:bodyPr/>
        <a:lstStyle/>
        <a:p>
          <a:endParaRPr lang="es-ES"/>
        </a:p>
      </dgm:t>
    </dgm:pt>
    <dgm:pt modelId="{6B5E989C-26F0-4C0F-A1F4-0639008AFA7A}" type="sibTrans" cxnId="{5BC28BE3-CCC0-4E8D-A363-72CB62E6ADC8}">
      <dgm:prSet/>
      <dgm:spPr/>
      <dgm:t>
        <a:bodyPr/>
        <a:lstStyle/>
        <a:p>
          <a:endParaRPr lang="es-ES"/>
        </a:p>
      </dgm:t>
    </dgm:pt>
    <dgm:pt modelId="{74B06648-8045-49C4-A12F-4B52B5B32E5B}">
      <dgm:prSet phldrT="[Texto]"/>
      <dgm:spPr/>
      <dgm:t>
        <a:bodyPr/>
        <a:lstStyle/>
        <a:p>
          <a:r>
            <a:rPr lang="en-US" noProof="0" dirty="0" smtClean="0"/>
            <a:t>Apply new computational methods</a:t>
          </a:r>
          <a:endParaRPr lang="en-US" noProof="0" dirty="0"/>
        </a:p>
      </dgm:t>
    </dgm:pt>
    <dgm:pt modelId="{7B74BC40-8B28-438D-BB08-0C7B23253E47}" type="parTrans" cxnId="{84312252-8B81-4BCF-B4C1-4D8993BB0DC4}">
      <dgm:prSet/>
      <dgm:spPr/>
      <dgm:t>
        <a:bodyPr/>
        <a:lstStyle/>
        <a:p>
          <a:endParaRPr lang="es-ES"/>
        </a:p>
      </dgm:t>
    </dgm:pt>
    <dgm:pt modelId="{CF700658-26D1-4B1C-BA66-CDDA38D7867D}" type="sibTrans" cxnId="{84312252-8B81-4BCF-B4C1-4D8993BB0DC4}">
      <dgm:prSet/>
      <dgm:spPr/>
      <dgm:t>
        <a:bodyPr/>
        <a:lstStyle/>
        <a:p>
          <a:endParaRPr lang="es-ES"/>
        </a:p>
      </dgm:t>
    </dgm:pt>
    <dgm:pt modelId="{D2A8842A-8A3D-4739-9456-1AB22B514FA3}">
      <dgm:prSet phldrT="[Texto]"/>
      <dgm:spPr/>
      <dgm:t>
        <a:bodyPr/>
        <a:lstStyle/>
        <a:p>
          <a:r>
            <a:rPr lang="en-US" b="0" noProof="0" dirty="0" smtClean="0"/>
            <a:t>Development of HPC user-friendly software framework </a:t>
          </a:r>
          <a:endParaRPr lang="en-US" b="0" noProof="0" dirty="0"/>
        </a:p>
      </dgm:t>
    </dgm:pt>
    <dgm:pt modelId="{217C7EFF-35F1-4B8A-AF87-4EEABDCBA183}" type="parTrans" cxnId="{8D3FC872-85E3-44AB-B073-853E2723F9DF}">
      <dgm:prSet/>
      <dgm:spPr/>
      <dgm:t>
        <a:bodyPr/>
        <a:lstStyle/>
        <a:p>
          <a:endParaRPr lang="es-ES"/>
        </a:p>
      </dgm:t>
    </dgm:pt>
    <dgm:pt modelId="{08D74E64-FF6D-4BA2-BD8E-634ED8078437}" type="sibTrans" cxnId="{8D3FC872-85E3-44AB-B073-853E2723F9DF}">
      <dgm:prSet/>
      <dgm:spPr/>
      <dgm:t>
        <a:bodyPr/>
        <a:lstStyle/>
        <a:p>
          <a:endParaRPr lang="es-ES"/>
        </a:p>
      </dgm:t>
    </dgm:pt>
    <dgm:pt modelId="{F1D3A2A9-43FB-4BAF-BE1F-BA9EFA113388}">
      <dgm:prSet phldrT="[Texto]"/>
      <dgm:spPr/>
      <dgm:t>
        <a:bodyPr/>
        <a:lstStyle/>
        <a:p>
          <a:r>
            <a:rPr lang="en-US" b="0" noProof="0" dirty="0" smtClean="0"/>
            <a:t>Provision of internal and external data services</a:t>
          </a:r>
          <a:endParaRPr lang="en-US" b="0" noProof="0" dirty="0"/>
        </a:p>
      </dgm:t>
    </dgm:pt>
    <dgm:pt modelId="{3CC18DD9-796F-4050-B069-46B0B9AE3223}" type="parTrans" cxnId="{49555174-F28B-4549-A25B-5EC35A5554B8}">
      <dgm:prSet/>
      <dgm:spPr/>
      <dgm:t>
        <a:bodyPr/>
        <a:lstStyle/>
        <a:p>
          <a:endParaRPr lang="es-ES"/>
        </a:p>
      </dgm:t>
    </dgm:pt>
    <dgm:pt modelId="{5636A050-0C62-46F3-9539-AB74FAE6B39D}" type="sibTrans" cxnId="{49555174-F28B-4549-A25B-5EC35A5554B8}">
      <dgm:prSet/>
      <dgm:spPr/>
      <dgm:t>
        <a:bodyPr/>
        <a:lstStyle/>
        <a:p>
          <a:endParaRPr lang="es-ES"/>
        </a:p>
      </dgm:t>
    </dgm:pt>
    <dgm:pt modelId="{BDA1E968-8F3C-4862-B0A7-C9E73E870C2D}">
      <dgm:prSet phldrT="[Texto]"/>
      <dgm:spPr/>
      <dgm:t>
        <a:bodyPr/>
        <a:lstStyle/>
        <a:p>
          <a:r>
            <a:rPr lang="en-US" noProof="0" dirty="0" smtClean="0"/>
            <a:t>Big Data in Earth Sciences</a:t>
          </a:r>
          <a:endParaRPr lang="en-US" noProof="0" dirty="0"/>
        </a:p>
      </dgm:t>
    </dgm:pt>
    <dgm:pt modelId="{B7E19142-5ACB-4BB0-B3B2-B809585CE76F}" type="parTrans" cxnId="{CC280872-36D1-4809-B769-772B30825CE7}">
      <dgm:prSet/>
      <dgm:spPr/>
      <dgm:t>
        <a:bodyPr/>
        <a:lstStyle/>
        <a:p>
          <a:endParaRPr lang="es-ES"/>
        </a:p>
      </dgm:t>
    </dgm:pt>
    <dgm:pt modelId="{1898EA31-EB73-4A98-B150-680BB9A52B1C}" type="sibTrans" cxnId="{CC280872-36D1-4809-B769-772B30825CE7}">
      <dgm:prSet/>
      <dgm:spPr/>
      <dgm:t>
        <a:bodyPr/>
        <a:lstStyle/>
        <a:p>
          <a:endParaRPr lang="es-ES"/>
        </a:p>
      </dgm:t>
    </dgm:pt>
    <dgm:pt modelId="{27FDE753-79B6-4E1E-B9EF-6E039F11774C}">
      <dgm:prSet phldrT="[Texto]"/>
      <dgm:spPr/>
      <dgm:t>
        <a:bodyPr/>
        <a:lstStyle/>
        <a:p>
          <a:r>
            <a:rPr lang="en-US" noProof="0" dirty="0" smtClean="0"/>
            <a:t>Support the development of climate and atmospheric research software</a:t>
          </a:r>
          <a:endParaRPr lang="en-US" b="0" noProof="0" dirty="0"/>
        </a:p>
      </dgm:t>
    </dgm:pt>
    <dgm:pt modelId="{134DD26A-C19D-4AAB-A860-A0FD88961B6E}" type="parTrans" cxnId="{07ED5CB9-6304-44C5-BA7F-F39EAE6758BB}">
      <dgm:prSet/>
      <dgm:spPr/>
      <dgm:t>
        <a:bodyPr/>
        <a:lstStyle/>
        <a:p>
          <a:endParaRPr lang="es-ES"/>
        </a:p>
      </dgm:t>
    </dgm:pt>
    <dgm:pt modelId="{941851A4-4F74-4148-A35F-EF6A09D54864}" type="sibTrans" cxnId="{07ED5CB9-6304-44C5-BA7F-F39EAE6758BB}">
      <dgm:prSet/>
      <dgm:spPr/>
      <dgm:t>
        <a:bodyPr/>
        <a:lstStyle/>
        <a:p>
          <a:endParaRPr lang="es-ES"/>
        </a:p>
      </dgm:t>
    </dgm:pt>
    <dgm:pt modelId="{CBEEC5A7-6BCC-466B-BB97-CB97E64B0F68}">
      <dgm:prSet phldrT="[Texto]"/>
      <dgm:spPr/>
      <dgm:t>
        <a:bodyPr/>
        <a:lstStyle/>
        <a:p>
          <a:r>
            <a:rPr lang="en-US" b="0" noProof="0" dirty="0" smtClean="0"/>
            <a:t>Visualization </a:t>
          </a:r>
          <a:endParaRPr lang="en-US" b="0" noProof="0" dirty="0"/>
        </a:p>
      </dgm:t>
    </dgm:pt>
    <dgm:pt modelId="{A78CF75C-DDFC-45AF-9D19-25BE6E0CD5B7}" type="parTrans" cxnId="{2CE17A17-7521-4905-AF88-93B7AEFB7602}">
      <dgm:prSet/>
      <dgm:spPr/>
      <dgm:t>
        <a:bodyPr/>
        <a:lstStyle/>
        <a:p>
          <a:endParaRPr lang="es-ES"/>
        </a:p>
      </dgm:t>
    </dgm:pt>
    <dgm:pt modelId="{71B9C926-DE0D-40B0-AE40-CF9184513A9F}" type="sibTrans" cxnId="{2CE17A17-7521-4905-AF88-93B7AEFB7602}">
      <dgm:prSet/>
      <dgm:spPr/>
      <dgm:t>
        <a:bodyPr/>
        <a:lstStyle/>
        <a:p>
          <a:endParaRPr lang="es-ES"/>
        </a:p>
      </dgm:t>
    </dgm:pt>
    <dgm:pt modelId="{FCCB26DD-2F3E-475A-A03C-3F0F2C9B4FED}" type="pres">
      <dgm:prSet presAssocID="{201F8792-5ECC-4B51-8C51-5A474EE81B2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035508B-A5FA-4296-BD86-320076B889DF}" type="pres">
      <dgm:prSet presAssocID="{A123D125-7EF6-453E-B15C-69C06AFD1EB5}" presName="comp" presStyleCnt="0"/>
      <dgm:spPr/>
      <dgm:t>
        <a:bodyPr/>
        <a:lstStyle/>
        <a:p>
          <a:endParaRPr lang="en-US"/>
        </a:p>
      </dgm:t>
    </dgm:pt>
    <dgm:pt modelId="{6C8B2541-4F66-4EA9-B6D5-FB54CBB84199}" type="pres">
      <dgm:prSet presAssocID="{A123D125-7EF6-453E-B15C-69C06AFD1EB5}" presName="box" presStyleLbl="node1" presStyleIdx="0" presStyleCnt="3"/>
      <dgm:spPr/>
      <dgm:t>
        <a:bodyPr/>
        <a:lstStyle/>
        <a:p>
          <a:endParaRPr lang="es-ES"/>
        </a:p>
      </dgm:t>
    </dgm:pt>
    <dgm:pt modelId="{809C7699-0949-4BC1-B840-7D4E36A61EAE}" type="pres">
      <dgm:prSet presAssocID="{A123D125-7EF6-453E-B15C-69C06AFD1EB5}" presName="img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  <dgm:t>
        <a:bodyPr/>
        <a:lstStyle/>
        <a:p>
          <a:endParaRPr lang="es-ES"/>
        </a:p>
      </dgm:t>
    </dgm:pt>
    <dgm:pt modelId="{518CB0F3-0DBA-4BC3-92B6-291B0DB0C209}" type="pres">
      <dgm:prSet presAssocID="{A123D125-7EF6-453E-B15C-69C06AFD1EB5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409C6A6-0F31-4499-985C-AF8477FCC191}" type="pres">
      <dgm:prSet presAssocID="{8607441D-4507-40D9-A98D-5639FF5522CE}" presName="spacer" presStyleCnt="0"/>
      <dgm:spPr/>
      <dgm:t>
        <a:bodyPr/>
        <a:lstStyle/>
        <a:p>
          <a:endParaRPr lang="en-US"/>
        </a:p>
      </dgm:t>
    </dgm:pt>
    <dgm:pt modelId="{215FFA80-0E93-4EC9-BAF4-70FDFBCB4D62}" type="pres">
      <dgm:prSet presAssocID="{07D97D8B-DB47-4313-BAC3-B6EF37156FEB}" presName="comp" presStyleCnt="0"/>
      <dgm:spPr/>
      <dgm:t>
        <a:bodyPr/>
        <a:lstStyle/>
        <a:p>
          <a:endParaRPr lang="en-US"/>
        </a:p>
      </dgm:t>
    </dgm:pt>
    <dgm:pt modelId="{160F69EF-B36A-42E9-B99B-3C030D91E488}" type="pres">
      <dgm:prSet presAssocID="{07D97D8B-DB47-4313-BAC3-B6EF37156FEB}" presName="box" presStyleLbl="node1" presStyleIdx="1" presStyleCnt="3"/>
      <dgm:spPr/>
      <dgm:t>
        <a:bodyPr/>
        <a:lstStyle/>
        <a:p>
          <a:endParaRPr lang="es-ES"/>
        </a:p>
      </dgm:t>
    </dgm:pt>
    <dgm:pt modelId="{24D4CB9A-8D15-4F50-97A9-BA4441A4BED8}" type="pres">
      <dgm:prSet presAssocID="{07D97D8B-DB47-4313-BAC3-B6EF37156FEB}" presName="img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  <dgm:t>
        <a:bodyPr/>
        <a:lstStyle/>
        <a:p>
          <a:endParaRPr lang="es-ES"/>
        </a:p>
      </dgm:t>
    </dgm:pt>
    <dgm:pt modelId="{E5D50E8E-5487-4725-AD1F-1AE01327FB9A}" type="pres">
      <dgm:prSet presAssocID="{07D97D8B-DB47-4313-BAC3-B6EF37156FEB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ECD392E-AD2A-4EED-9718-994B24AF7435}" type="pres">
      <dgm:prSet presAssocID="{02F46843-FE29-4E86-BAB5-87C20253D978}" presName="spacer" presStyleCnt="0"/>
      <dgm:spPr/>
      <dgm:t>
        <a:bodyPr/>
        <a:lstStyle/>
        <a:p>
          <a:endParaRPr lang="en-US"/>
        </a:p>
      </dgm:t>
    </dgm:pt>
    <dgm:pt modelId="{35FD8F5B-35F5-4952-B3A1-FC5D849CBB6B}" type="pres">
      <dgm:prSet presAssocID="{E5117543-343F-47EE-8DD7-25BD29417C5D}" presName="comp" presStyleCnt="0"/>
      <dgm:spPr/>
      <dgm:t>
        <a:bodyPr/>
        <a:lstStyle/>
        <a:p>
          <a:endParaRPr lang="en-US"/>
        </a:p>
      </dgm:t>
    </dgm:pt>
    <dgm:pt modelId="{04E04B15-3739-4017-8C26-B1A34F78A363}" type="pres">
      <dgm:prSet presAssocID="{E5117543-343F-47EE-8DD7-25BD29417C5D}" presName="box" presStyleLbl="node1" presStyleIdx="2" presStyleCnt="3"/>
      <dgm:spPr/>
      <dgm:t>
        <a:bodyPr/>
        <a:lstStyle/>
        <a:p>
          <a:endParaRPr lang="es-ES"/>
        </a:p>
      </dgm:t>
    </dgm:pt>
    <dgm:pt modelId="{9434B9FE-19A0-4A4F-8D61-CD51CEAD3527}" type="pres">
      <dgm:prSet presAssocID="{E5117543-343F-47EE-8DD7-25BD29417C5D}" presName="img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  <dgm:t>
        <a:bodyPr/>
        <a:lstStyle/>
        <a:p>
          <a:endParaRPr lang="es-ES"/>
        </a:p>
      </dgm:t>
    </dgm:pt>
    <dgm:pt modelId="{3DC645EF-1750-4021-A090-9C955D013822}" type="pres">
      <dgm:prSet presAssocID="{E5117543-343F-47EE-8DD7-25BD29417C5D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111D394-644C-4171-A261-465F8ABFABAB}" srcId="{201F8792-5ECC-4B51-8C51-5A474EE81B27}" destId="{A123D125-7EF6-453E-B15C-69C06AFD1EB5}" srcOrd="0" destOrd="0" parTransId="{DC8DCE14-E681-4DD8-AC3A-8595CB65C901}" sibTransId="{8607441D-4507-40D9-A98D-5639FF5522CE}"/>
    <dgm:cxn modelId="{CC280872-36D1-4809-B769-772B30825CE7}" srcId="{E5117543-343F-47EE-8DD7-25BD29417C5D}" destId="{BDA1E968-8F3C-4862-B0A7-C9E73E870C2D}" srcOrd="0" destOrd="0" parTransId="{B7E19142-5ACB-4BB0-B3B2-B809585CE76F}" sibTransId="{1898EA31-EB73-4A98-B150-680BB9A52B1C}"/>
    <dgm:cxn modelId="{2F4133B1-F7A1-4513-BC8E-5AD1B1B1F649}" type="presOf" srcId="{07D97D8B-DB47-4313-BAC3-B6EF37156FEB}" destId="{160F69EF-B36A-42E9-B99B-3C030D91E488}" srcOrd="0" destOrd="0" presId="urn:microsoft.com/office/officeart/2005/8/layout/vList4"/>
    <dgm:cxn modelId="{825E89A8-DCC8-49D1-8D95-8EFC76040791}" type="presOf" srcId="{92E43371-CA92-4830-89D9-7930614048A2}" destId="{518CB0F3-0DBA-4BC3-92B6-291B0DB0C209}" srcOrd="1" destOrd="1" presId="urn:microsoft.com/office/officeart/2005/8/layout/vList4"/>
    <dgm:cxn modelId="{454EAE78-31B8-438F-BC7C-2B335640E17A}" type="presOf" srcId="{27FDE753-79B6-4E1E-B9EF-6E039F11774C}" destId="{160F69EF-B36A-42E9-B99B-3C030D91E488}" srcOrd="0" destOrd="2" presId="urn:microsoft.com/office/officeart/2005/8/layout/vList4"/>
    <dgm:cxn modelId="{0ABDE4B0-2B1B-44C1-B04A-DDA58EE6B1F5}" type="presOf" srcId="{92E43371-CA92-4830-89D9-7930614048A2}" destId="{6C8B2541-4F66-4EA9-B6D5-FB54CBB84199}" srcOrd="0" destOrd="1" presId="urn:microsoft.com/office/officeart/2005/8/layout/vList4"/>
    <dgm:cxn modelId="{77CCFD32-54D7-4CA9-9C91-3B533A4748E4}" type="presOf" srcId="{F1D3A2A9-43FB-4BAF-BE1F-BA9EFA113388}" destId="{04E04B15-3739-4017-8C26-B1A34F78A363}" srcOrd="0" destOrd="2" presId="urn:microsoft.com/office/officeart/2005/8/layout/vList4"/>
    <dgm:cxn modelId="{49555174-F28B-4549-A25B-5EC35A5554B8}" srcId="{E5117543-343F-47EE-8DD7-25BD29417C5D}" destId="{F1D3A2A9-43FB-4BAF-BE1F-BA9EFA113388}" srcOrd="1" destOrd="0" parTransId="{3CC18DD9-796F-4050-B069-46B0B9AE3223}" sibTransId="{5636A050-0C62-46F3-9539-AB74FAE6B39D}"/>
    <dgm:cxn modelId="{E244BFD2-546C-4287-AFDC-A64B7B7F5C51}" type="presOf" srcId="{BDA1E968-8F3C-4862-B0A7-C9E73E870C2D}" destId="{04E04B15-3739-4017-8C26-B1A34F78A363}" srcOrd="0" destOrd="1" presId="urn:microsoft.com/office/officeart/2005/8/layout/vList4"/>
    <dgm:cxn modelId="{84312252-8B81-4BCF-B4C1-4D8993BB0DC4}" srcId="{A123D125-7EF6-453E-B15C-69C06AFD1EB5}" destId="{74B06648-8045-49C4-A12F-4B52B5B32E5B}" srcOrd="1" destOrd="0" parTransId="{7B74BC40-8B28-438D-BB08-0C7B23253E47}" sibTransId="{CF700658-26D1-4B1C-BA66-CDDA38D7867D}"/>
    <dgm:cxn modelId="{27B77D67-BA38-420C-BEB1-79ADDD43892C}" type="presOf" srcId="{D2A8842A-8A3D-4739-9456-1AB22B514FA3}" destId="{160F69EF-B36A-42E9-B99B-3C030D91E488}" srcOrd="0" destOrd="1" presId="urn:microsoft.com/office/officeart/2005/8/layout/vList4"/>
    <dgm:cxn modelId="{968AC3C2-76C1-4AAF-9531-E83EAA10176E}" srcId="{201F8792-5ECC-4B51-8C51-5A474EE81B27}" destId="{07D97D8B-DB47-4313-BAC3-B6EF37156FEB}" srcOrd="1" destOrd="0" parTransId="{D46EFBB0-507A-46BA-9FA4-56A6F1175BCA}" sibTransId="{02F46843-FE29-4E86-BAB5-87C20253D978}"/>
    <dgm:cxn modelId="{E0CD5A34-F41B-4E97-9553-783D34BAAB32}" type="presOf" srcId="{E5117543-343F-47EE-8DD7-25BD29417C5D}" destId="{04E04B15-3739-4017-8C26-B1A34F78A363}" srcOrd="0" destOrd="0" presId="urn:microsoft.com/office/officeart/2005/8/layout/vList4"/>
    <dgm:cxn modelId="{03C5EBF1-CE94-4E8E-A4C9-771C9E250D06}" srcId="{201F8792-5ECC-4B51-8C51-5A474EE81B27}" destId="{E5117543-343F-47EE-8DD7-25BD29417C5D}" srcOrd="2" destOrd="0" parTransId="{799A1866-AEC6-4B4E-B6AC-C3BA46A2571F}" sibTransId="{FB1DB511-904B-4346-A978-E472EF49D194}"/>
    <dgm:cxn modelId="{84BC3225-9332-4C22-AC96-FBF854344C06}" type="presOf" srcId="{F1D3A2A9-43FB-4BAF-BE1F-BA9EFA113388}" destId="{3DC645EF-1750-4021-A090-9C955D013822}" srcOrd="1" destOrd="2" presId="urn:microsoft.com/office/officeart/2005/8/layout/vList4"/>
    <dgm:cxn modelId="{D0C9C61F-FD01-4FED-9B58-FDEA8E7FABD3}" type="presOf" srcId="{74B06648-8045-49C4-A12F-4B52B5B32E5B}" destId="{6C8B2541-4F66-4EA9-B6D5-FB54CBB84199}" srcOrd="0" destOrd="2" presId="urn:microsoft.com/office/officeart/2005/8/layout/vList4"/>
    <dgm:cxn modelId="{E5E6CB32-3C8A-4DB6-84A9-321C141D803B}" type="presOf" srcId="{BDA1E968-8F3C-4862-B0A7-C9E73E870C2D}" destId="{3DC645EF-1750-4021-A090-9C955D013822}" srcOrd="1" destOrd="1" presId="urn:microsoft.com/office/officeart/2005/8/layout/vList4"/>
    <dgm:cxn modelId="{D4FD4925-34B7-4CD3-BC3B-FC3FB66F0A51}" type="presOf" srcId="{CBEEC5A7-6BCC-466B-BB97-CB97E64B0F68}" destId="{04E04B15-3739-4017-8C26-B1A34F78A363}" srcOrd="0" destOrd="3" presId="urn:microsoft.com/office/officeart/2005/8/layout/vList4"/>
    <dgm:cxn modelId="{5E1E0036-D231-4D26-A172-338695C93A07}" type="presOf" srcId="{201F8792-5ECC-4B51-8C51-5A474EE81B27}" destId="{FCCB26DD-2F3E-475A-A03C-3F0F2C9B4FED}" srcOrd="0" destOrd="0" presId="urn:microsoft.com/office/officeart/2005/8/layout/vList4"/>
    <dgm:cxn modelId="{99E90EAD-ACDC-441B-8CB1-E6D11F6651EF}" type="presOf" srcId="{A123D125-7EF6-453E-B15C-69C06AFD1EB5}" destId="{518CB0F3-0DBA-4BC3-92B6-291B0DB0C209}" srcOrd="1" destOrd="0" presId="urn:microsoft.com/office/officeart/2005/8/layout/vList4"/>
    <dgm:cxn modelId="{2CE17A17-7521-4905-AF88-93B7AEFB7602}" srcId="{E5117543-343F-47EE-8DD7-25BD29417C5D}" destId="{CBEEC5A7-6BCC-466B-BB97-CB97E64B0F68}" srcOrd="2" destOrd="0" parTransId="{A78CF75C-DDFC-45AF-9D19-25BE6E0CD5B7}" sibTransId="{71B9C926-DE0D-40B0-AE40-CF9184513A9F}"/>
    <dgm:cxn modelId="{2EDA35BD-EB8F-4E01-B8A3-AEEFBB67271C}" type="presOf" srcId="{D2A8842A-8A3D-4739-9456-1AB22B514FA3}" destId="{E5D50E8E-5487-4725-AD1F-1AE01327FB9A}" srcOrd="1" destOrd="1" presId="urn:microsoft.com/office/officeart/2005/8/layout/vList4"/>
    <dgm:cxn modelId="{12FE642C-2D0A-4C1E-BB6E-97314028D68C}" type="presOf" srcId="{E5117543-343F-47EE-8DD7-25BD29417C5D}" destId="{3DC645EF-1750-4021-A090-9C955D013822}" srcOrd="1" destOrd="0" presId="urn:microsoft.com/office/officeart/2005/8/layout/vList4"/>
    <dgm:cxn modelId="{79BBAA49-6B29-4F44-ACA9-49AA39D2B5F4}" type="presOf" srcId="{A123D125-7EF6-453E-B15C-69C06AFD1EB5}" destId="{6C8B2541-4F66-4EA9-B6D5-FB54CBB84199}" srcOrd="0" destOrd="0" presId="urn:microsoft.com/office/officeart/2005/8/layout/vList4"/>
    <dgm:cxn modelId="{219ECD1D-5020-49A5-A8E8-F0900EBDC736}" type="presOf" srcId="{07D97D8B-DB47-4313-BAC3-B6EF37156FEB}" destId="{E5D50E8E-5487-4725-AD1F-1AE01327FB9A}" srcOrd="1" destOrd="0" presId="urn:microsoft.com/office/officeart/2005/8/layout/vList4"/>
    <dgm:cxn modelId="{B777BA64-40EF-49F1-A298-684481E24880}" type="presOf" srcId="{CBEEC5A7-6BCC-466B-BB97-CB97E64B0F68}" destId="{3DC645EF-1750-4021-A090-9C955D013822}" srcOrd="1" destOrd="3" presId="urn:microsoft.com/office/officeart/2005/8/layout/vList4"/>
    <dgm:cxn modelId="{07ED5CB9-6304-44C5-BA7F-F39EAE6758BB}" srcId="{07D97D8B-DB47-4313-BAC3-B6EF37156FEB}" destId="{27FDE753-79B6-4E1E-B9EF-6E039F11774C}" srcOrd="1" destOrd="0" parTransId="{134DD26A-C19D-4AAB-A860-A0FD88961B6E}" sibTransId="{941851A4-4F74-4148-A35F-EF6A09D54864}"/>
    <dgm:cxn modelId="{6C4D814B-1579-42C1-9399-E881862F2C57}" type="presOf" srcId="{74B06648-8045-49C4-A12F-4B52B5B32E5B}" destId="{518CB0F3-0DBA-4BC3-92B6-291B0DB0C209}" srcOrd="1" destOrd="2" presId="urn:microsoft.com/office/officeart/2005/8/layout/vList4"/>
    <dgm:cxn modelId="{5BC28BE3-CCC0-4E8D-A363-72CB62E6ADC8}" srcId="{A123D125-7EF6-453E-B15C-69C06AFD1EB5}" destId="{92E43371-CA92-4830-89D9-7930614048A2}" srcOrd="0" destOrd="0" parTransId="{3CCC444D-02A7-4D98-B89B-D2A820ACB974}" sibTransId="{6B5E989C-26F0-4C0F-A1F4-0639008AFA7A}"/>
    <dgm:cxn modelId="{6F695CB0-AA23-40EC-AB1C-545129C9882F}" type="presOf" srcId="{27FDE753-79B6-4E1E-B9EF-6E039F11774C}" destId="{E5D50E8E-5487-4725-AD1F-1AE01327FB9A}" srcOrd="1" destOrd="2" presId="urn:microsoft.com/office/officeart/2005/8/layout/vList4"/>
    <dgm:cxn modelId="{8D3FC872-85E3-44AB-B073-853E2723F9DF}" srcId="{07D97D8B-DB47-4313-BAC3-B6EF37156FEB}" destId="{D2A8842A-8A3D-4739-9456-1AB22B514FA3}" srcOrd="0" destOrd="0" parTransId="{217C7EFF-35F1-4B8A-AF87-4EEABDCBA183}" sibTransId="{08D74E64-FF6D-4BA2-BD8E-634ED8078437}"/>
    <dgm:cxn modelId="{6464DFEC-1761-4699-BD4C-130BB5AA7890}" type="presParOf" srcId="{FCCB26DD-2F3E-475A-A03C-3F0F2C9B4FED}" destId="{2035508B-A5FA-4296-BD86-320076B889DF}" srcOrd="0" destOrd="0" presId="urn:microsoft.com/office/officeart/2005/8/layout/vList4"/>
    <dgm:cxn modelId="{B9570F72-571E-470B-B405-895DBF685C43}" type="presParOf" srcId="{2035508B-A5FA-4296-BD86-320076B889DF}" destId="{6C8B2541-4F66-4EA9-B6D5-FB54CBB84199}" srcOrd="0" destOrd="0" presId="urn:microsoft.com/office/officeart/2005/8/layout/vList4"/>
    <dgm:cxn modelId="{8AA60F73-69BC-4571-94D3-3C83394C69A9}" type="presParOf" srcId="{2035508B-A5FA-4296-BD86-320076B889DF}" destId="{809C7699-0949-4BC1-B840-7D4E36A61EAE}" srcOrd="1" destOrd="0" presId="urn:microsoft.com/office/officeart/2005/8/layout/vList4"/>
    <dgm:cxn modelId="{97DF1F72-F634-4BF7-A7E6-BCAA49000AA1}" type="presParOf" srcId="{2035508B-A5FA-4296-BD86-320076B889DF}" destId="{518CB0F3-0DBA-4BC3-92B6-291B0DB0C209}" srcOrd="2" destOrd="0" presId="urn:microsoft.com/office/officeart/2005/8/layout/vList4"/>
    <dgm:cxn modelId="{8F698267-2877-48A0-BB7F-B28BDC8F9082}" type="presParOf" srcId="{FCCB26DD-2F3E-475A-A03C-3F0F2C9B4FED}" destId="{E409C6A6-0F31-4499-985C-AF8477FCC191}" srcOrd="1" destOrd="0" presId="urn:microsoft.com/office/officeart/2005/8/layout/vList4"/>
    <dgm:cxn modelId="{E5E30D23-7555-44E4-B078-776D18F45D7E}" type="presParOf" srcId="{FCCB26DD-2F3E-475A-A03C-3F0F2C9B4FED}" destId="{215FFA80-0E93-4EC9-BAF4-70FDFBCB4D62}" srcOrd="2" destOrd="0" presId="urn:microsoft.com/office/officeart/2005/8/layout/vList4"/>
    <dgm:cxn modelId="{E832E14B-60BE-4F42-BF3D-75FB74F094EE}" type="presParOf" srcId="{215FFA80-0E93-4EC9-BAF4-70FDFBCB4D62}" destId="{160F69EF-B36A-42E9-B99B-3C030D91E488}" srcOrd="0" destOrd="0" presId="urn:microsoft.com/office/officeart/2005/8/layout/vList4"/>
    <dgm:cxn modelId="{5B37F97A-5B12-4F40-AD60-1F3FBED4BC1F}" type="presParOf" srcId="{215FFA80-0E93-4EC9-BAF4-70FDFBCB4D62}" destId="{24D4CB9A-8D15-4F50-97A9-BA4441A4BED8}" srcOrd="1" destOrd="0" presId="urn:microsoft.com/office/officeart/2005/8/layout/vList4"/>
    <dgm:cxn modelId="{B6FF0FA1-AD1F-47CD-A006-72F42203DBB1}" type="presParOf" srcId="{215FFA80-0E93-4EC9-BAF4-70FDFBCB4D62}" destId="{E5D50E8E-5487-4725-AD1F-1AE01327FB9A}" srcOrd="2" destOrd="0" presId="urn:microsoft.com/office/officeart/2005/8/layout/vList4"/>
    <dgm:cxn modelId="{C27DEC8C-2DBC-4B7A-BD78-214B3CC68532}" type="presParOf" srcId="{FCCB26DD-2F3E-475A-A03C-3F0F2C9B4FED}" destId="{5ECD392E-AD2A-4EED-9718-994B24AF7435}" srcOrd="3" destOrd="0" presId="urn:microsoft.com/office/officeart/2005/8/layout/vList4"/>
    <dgm:cxn modelId="{48BFE751-4951-4C5B-A56F-43364F9D9976}" type="presParOf" srcId="{FCCB26DD-2F3E-475A-A03C-3F0F2C9B4FED}" destId="{35FD8F5B-35F5-4952-B3A1-FC5D849CBB6B}" srcOrd="4" destOrd="0" presId="urn:microsoft.com/office/officeart/2005/8/layout/vList4"/>
    <dgm:cxn modelId="{4A9D6776-A821-44D8-8D13-1588F283404C}" type="presParOf" srcId="{35FD8F5B-35F5-4952-B3A1-FC5D849CBB6B}" destId="{04E04B15-3739-4017-8C26-B1A34F78A363}" srcOrd="0" destOrd="0" presId="urn:microsoft.com/office/officeart/2005/8/layout/vList4"/>
    <dgm:cxn modelId="{6138EF8C-9018-458F-8EB2-6C500CFBE77A}" type="presParOf" srcId="{35FD8F5B-35F5-4952-B3A1-FC5D849CBB6B}" destId="{9434B9FE-19A0-4A4F-8D61-CD51CEAD3527}" srcOrd="1" destOrd="0" presId="urn:microsoft.com/office/officeart/2005/8/layout/vList4"/>
    <dgm:cxn modelId="{EC40B910-B6AC-4B53-92BD-8FDF1424371E}" type="presParOf" srcId="{35FD8F5B-35F5-4952-B3A1-FC5D849CBB6B}" destId="{3DC645EF-1750-4021-A090-9C955D01382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979D4F-9185-42AB-BDAC-9B6BA5D2D3FF}" type="doc">
      <dgm:prSet loTypeId="urn:microsoft.com/office/officeart/2005/8/layout/matrix3" loCatId="matrix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103B071B-18A4-40F3-9C60-DCBC0B3C37EE}">
      <dgm:prSet phldrT="[Text]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Making our scientist’s life easier</a:t>
          </a:r>
          <a:endParaRPr lang="en-US" dirty="0"/>
        </a:p>
      </dgm:t>
    </dgm:pt>
    <dgm:pt modelId="{E882C0EA-2C59-4ECC-BE9D-1BF40A7BA443}" type="parTrans" cxnId="{4133A0BE-7CD0-4216-B1F3-5B3F511440CC}">
      <dgm:prSet/>
      <dgm:spPr/>
      <dgm:t>
        <a:bodyPr/>
        <a:lstStyle/>
        <a:p>
          <a:endParaRPr lang="en-US"/>
        </a:p>
      </dgm:t>
    </dgm:pt>
    <dgm:pt modelId="{F0EC72F3-9D62-4195-BAC9-AA052B152B1F}" type="sibTrans" cxnId="{4133A0BE-7CD0-4216-B1F3-5B3F511440CC}">
      <dgm:prSet/>
      <dgm:spPr/>
      <dgm:t>
        <a:bodyPr/>
        <a:lstStyle/>
        <a:p>
          <a:endParaRPr lang="en-US"/>
        </a:p>
      </dgm:t>
    </dgm:pt>
    <dgm:pt modelId="{94A39EA6-368B-4A40-AB33-5118506A2C2A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Improve efficiency</a:t>
          </a:r>
          <a:endParaRPr lang="en-US" dirty="0"/>
        </a:p>
      </dgm:t>
    </dgm:pt>
    <dgm:pt modelId="{D0875CAE-3F50-4044-B625-5BFCEE0A3578}" type="parTrans" cxnId="{10A2651E-6E80-42FB-B7DB-835013CA04EE}">
      <dgm:prSet/>
      <dgm:spPr/>
      <dgm:t>
        <a:bodyPr/>
        <a:lstStyle/>
        <a:p>
          <a:endParaRPr lang="en-US"/>
        </a:p>
      </dgm:t>
    </dgm:pt>
    <dgm:pt modelId="{4741EB8E-F760-454B-8267-FB6F82F3746F}" type="sibTrans" cxnId="{10A2651E-6E80-42FB-B7DB-835013CA04EE}">
      <dgm:prSet/>
      <dgm:spPr/>
      <dgm:t>
        <a:bodyPr/>
        <a:lstStyle/>
        <a:p>
          <a:endParaRPr lang="en-US"/>
        </a:p>
      </dgm:t>
    </dgm:pt>
    <dgm:pt modelId="{C70EB486-06DA-4E4A-A48B-C96462B3E689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Reaching the final user</a:t>
          </a:r>
          <a:endParaRPr lang="en-US" dirty="0"/>
        </a:p>
      </dgm:t>
    </dgm:pt>
    <dgm:pt modelId="{D26A426E-2191-4229-8F19-57BDEDE7C6CB}" type="parTrans" cxnId="{D8BB3E99-14AD-4050-9344-15B3117F1E9D}">
      <dgm:prSet/>
      <dgm:spPr/>
      <dgm:t>
        <a:bodyPr/>
        <a:lstStyle/>
        <a:p>
          <a:endParaRPr lang="en-US"/>
        </a:p>
      </dgm:t>
    </dgm:pt>
    <dgm:pt modelId="{F5E77D59-BC78-4668-868D-1955D89F19A5}" type="sibTrans" cxnId="{D8BB3E99-14AD-4050-9344-15B3117F1E9D}">
      <dgm:prSet/>
      <dgm:spPr/>
      <dgm:t>
        <a:bodyPr/>
        <a:lstStyle/>
        <a:p>
          <a:endParaRPr lang="en-US"/>
        </a:p>
      </dgm:t>
    </dgm:pt>
    <dgm:pt modelId="{AAAFB0A7-D612-485C-9043-7B0F27BEAEC5}">
      <dgm:prSet phldrT="[Text]" phldr="1"/>
      <dgm:spPr/>
      <dgm:t>
        <a:bodyPr/>
        <a:lstStyle/>
        <a:p>
          <a:endParaRPr lang="en-US"/>
        </a:p>
      </dgm:t>
    </dgm:pt>
    <dgm:pt modelId="{68ECE34D-301E-486E-A64F-066AB5D27483}" type="parTrans" cxnId="{6886AB00-4EAA-4B82-8D96-08FE4DF6C278}">
      <dgm:prSet/>
      <dgm:spPr/>
      <dgm:t>
        <a:bodyPr/>
        <a:lstStyle/>
        <a:p>
          <a:endParaRPr lang="en-US"/>
        </a:p>
      </dgm:t>
    </dgm:pt>
    <dgm:pt modelId="{947B8A23-B068-45EA-B975-FA344C3C8995}" type="sibTrans" cxnId="{6886AB00-4EAA-4B82-8D96-08FE4DF6C278}">
      <dgm:prSet/>
      <dgm:spPr/>
      <dgm:t>
        <a:bodyPr/>
        <a:lstStyle/>
        <a:p>
          <a:endParaRPr lang="en-US"/>
        </a:p>
      </dgm:t>
    </dgm:pt>
    <dgm:pt modelId="{F2934758-4847-4B27-A77B-ED17FA22E9DF}">
      <dgm:prSet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Dealing with outputs</a:t>
          </a:r>
          <a:endParaRPr lang="en-US" dirty="0"/>
        </a:p>
      </dgm:t>
    </dgm:pt>
    <dgm:pt modelId="{A7C99D2D-12DE-4D72-81DC-86AF39B0D451}" type="parTrans" cxnId="{76C8C7A5-019C-4863-9355-01BB48F87C55}">
      <dgm:prSet/>
      <dgm:spPr/>
      <dgm:t>
        <a:bodyPr/>
        <a:lstStyle/>
        <a:p>
          <a:endParaRPr lang="en-US"/>
        </a:p>
      </dgm:t>
    </dgm:pt>
    <dgm:pt modelId="{C77693E8-4E44-40EE-829A-BD25BFAC3E99}" type="sibTrans" cxnId="{76C8C7A5-019C-4863-9355-01BB48F87C55}">
      <dgm:prSet/>
      <dgm:spPr/>
      <dgm:t>
        <a:bodyPr/>
        <a:lstStyle/>
        <a:p>
          <a:endParaRPr lang="en-US"/>
        </a:p>
      </dgm:t>
    </dgm:pt>
    <dgm:pt modelId="{84B6C526-3EA8-4E6C-B8C4-C246A67F626B}" type="pres">
      <dgm:prSet presAssocID="{0B979D4F-9185-42AB-BDAC-9B6BA5D2D3FF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CDAD017-48B8-42D0-B35A-D5B50BA8E8DA}" type="pres">
      <dgm:prSet presAssocID="{0B979D4F-9185-42AB-BDAC-9B6BA5D2D3FF}" presName="diamond" presStyleLbl="bgShp" presStyleIdx="0" presStyleCnt="1"/>
      <dgm:spPr/>
    </dgm:pt>
    <dgm:pt modelId="{406F5D64-9BC2-4904-886D-8F55EC9841F7}" type="pres">
      <dgm:prSet presAssocID="{0B979D4F-9185-42AB-BDAC-9B6BA5D2D3FF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2D64DB-656E-443B-AD37-3D0A3CF87F4E}" type="pres">
      <dgm:prSet presAssocID="{0B979D4F-9185-42AB-BDAC-9B6BA5D2D3FF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CD1922-7797-49D1-AE8D-FB42E5EE7EFA}" type="pres">
      <dgm:prSet presAssocID="{0B979D4F-9185-42AB-BDAC-9B6BA5D2D3FF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D11DF0-4BE2-4B01-B146-E9CF338B813A}" type="pres">
      <dgm:prSet presAssocID="{0B979D4F-9185-42AB-BDAC-9B6BA5D2D3FF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6C8C7A5-019C-4863-9355-01BB48F87C55}" srcId="{0B979D4F-9185-42AB-BDAC-9B6BA5D2D3FF}" destId="{F2934758-4847-4B27-A77B-ED17FA22E9DF}" srcOrd="2" destOrd="0" parTransId="{A7C99D2D-12DE-4D72-81DC-86AF39B0D451}" sibTransId="{C77693E8-4E44-40EE-829A-BD25BFAC3E99}"/>
    <dgm:cxn modelId="{10A2651E-6E80-42FB-B7DB-835013CA04EE}" srcId="{0B979D4F-9185-42AB-BDAC-9B6BA5D2D3FF}" destId="{94A39EA6-368B-4A40-AB33-5118506A2C2A}" srcOrd="1" destOrd="0" parTransId="{D0875CAE-3F50-4044-B625-5BFCEE0A3578}" sibTransId="{4741EB8E-F760-454B-8267-FB6F82F3746F}"/>
    <dgm:cxn modelId="{DCA78AA2-00AB-4A84-9B7B-BC06D6089AF8}" type="presOf" srcId="{F2934758-4847-4B27-A77B-ED17FA22E9DF}" destId="{68CD1922-7797-49D1-AE8D-FB42E5EE7EFA}" srcOrd="0" destOrd="0" presId="urn:microsoft.com/office/officeart/2005/8/layout/matrix3"/>
    <dgm:cxn modelId="{4133A0BE-7CD0-4216-B1F3-5B3F511440CC}" srcId="{0B979D4F-9185-42AB-BDAC-9B6BA5D2D3FF}" destId="{103B071B-18A4-40F3-9C60-DCBC0B3C37EE}" srcOrd="0" destOrd="0" parTransId="{E882C0EA-2C59-4ECC-BE9D-1BF40A7BA443}" sibTransId="{F0EC72F3-9D62-4195-BAC9-AA052B152B1F}"/>
    <dgm:cxn modelId="{6886AB00-4EAA-4B82-8D96-08FE4DF6C278}" srcId="{0B979D4F-9185-42AB-BDAC-9B6BA5D2D3FF}" destId="{AAAFB0A7-D612-485C-9043-7B0F27BEAEC5}" srcOrd="4" destOrd="0" parTransId="{68ECE34D-301E-486E-A64F-066AB5D27483}" sibTransId="{947B8A23-B068-45EA-B975-FA344C3C8995}"/>
    <dgm:cxn modelId="{D8BB3E99-14AD-4050-9344-15B3117F1E9D}" srcId="{0B979D4F-9185-42AB-BDAC-9B6BA5D2D3FF}" destId="{C70EB486-06DA-4E4A-A48B-C96462B3E689}" srcOrd="3" destOrd="0" parTransId="{D26A426E-2191-4229-8F19-57BDEDE7C6CB}" sibTransId="{F5E77D59-BC78-4668-868D-1955D89F19A5}"/>
    <dgm:cxn modelId="{AF7755D0-BF4B-4E3A-B6E1-292444F4FA7C}" type="presOf" srcId="{94A39EA6-368B-4A40-AB33-5118506A2C2A}" destId="{AD2D64DB-656E-443B-AD37-3D0A3CF87F4E}" srcOrd="0" destOrd="0" presId="urn:microsoft.com/office/officeart/2005/8/layout/matrix3"/>
    <dgm:cxn modelId="{2CC2BC15-24DE-433D-A614-2AFB7FE326D4}" type="presOf" srcId="{0B979D4F-9185-42AB-BDAC-9B6BA5D2D3FF}" destId="{84B6C526-3EA8-4E6C-B8C4-C246A67F626B}" srcOrd="0" destOrd="0" presId="urn:microsoft.com/office/officeart/2005/8/layout/matrix3"/>
    <dgm:cxn modelId="{FDF41653-2B92-4A32-ADA1-9704D93BDFC9}" type="presOf" srcId="{C70EB486-06DA-4E4A-A48B-C96462B3E689}" destId="{5ED11DF0-4BE2-4B01-B146-E9CF338B813A}" srcOrd="0" destOrd="0" presId="urn:microsoft.com/office/officeart/2005/8/layout/matrix3"/>
    <dgm:cxn modelId="{94DB2994-12A6-4B6B-A421-EC19E6CEDB9E}" type="presOf" srcId="{103B071B-18A4-40F3-9C60-DCBC0B3C37EE}" destId="{406F5D64-9BC2-4904-886D-8F55EC9841F7}" srcOrd="0" destOrd="0" presId="urn:microsoft.com/office/officeart/2005/8/layout/matrix3"/>
    <dgm:cxn modelId="{7719A242-9971-4C52-8C62-CFBB4480F63B}" type="presParOf" srcId="{84B6C526-3EA8-4E6C-B8C4-C246A67F626B}" destId="{ECDAD017-48B8-42D0-B35A-D5B50BA8E8DA}" srcOrd="0" destOrd="0" presId="urn:microsoft.com/office/officeart/2005/8/layout/matrix3"/>
    <dgm:cxn modelId="{85E3B1AF-C3C6-427D-90AA-9A582E714E8F}" type="presParOf" srcId="{84B6C526-3EA8-4E6C-B8C4-C246A67F626B}" destId="{406F5D64-9BC2-4904-886D-8F55EC9841F7}" srcOrd="1" destOrd="0" presId="urn:microsoft.com/office/officeart/2005/8/layout/matrix3"/>
    <dgm:cxn modelId="{473E1789-6028-41D7-97AF-40932ADE29E9}" type="presParOf" srcId="{84B6C526-3EA8-4E6C-B8C4-C246A67F626B}" destId="{AD2D64DB-656E-443B-AD37-3D0A3CF87F4E}" srcOrd="2" destOrd="0" presId="urn:microsoft.com/office/officeart/2005/8/layout/matrix3"/>
    <dgm:cxn modelId="{3F54F4A5-470B-4796-B997-21D13A4FE8CD}" type="presParOf" srcId="{84B6C526-3EA8-4E6C-B8C4-C246A67F626B}" destId="{68CD1922-7797-49D1-AE8D-FB42E5EE7EFA}" srcOrd="3" destOrd="0" presId="urn:microsoft.com/office/officeart/2005/8/layout/matrix3"/>
    <dgm:cxn modelId="{B54E7524-5293-4946-8776-3996F1F5F9DA}" type="presParOf" srcId="{84B6C526-3EA8-4E6C-B8C4-C246A67F626B}" destId="{5ED11DF0-4BE2-4B01-B146-E9CF338B813A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B979D4F-9185-42AB-BDAC-9B6BA5D2D3FF}" type="doc">
      <dgm:prSet loTypeId="urn:microsoft.com/office/officeart/2005/8/layout/matrix3" loCatId="matrix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103B071B-18A4-40F3-9C60-DCBC0B3C37EE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Making our scientist’s life easier</a:t>
          </a:r>
          <a:endParaRPr lang="en-US" dirty="0"/>
        </a:p>
      </dgm:t>
    </dgm:pt>
    <dgm:pt modelId="{E882C0EA-2C59-4ECC-BE9D-1BF40A7BA443}" type="parTrans" cxnId="{4133A0BE-7CD0-4216-B1F3-5B3F511440CC}">
      <dgm:prSet/>
      <dgm:spPr/>
      <dgm:t>
        <a:bodyPr/>
        <a:lstStyle/>
        <a:p>
          <a:endParaRPr lang="en-US"/>
        </a:p>
      </dgm:t>
    </dgm:pt>
    <dgm:pt modelId="{F0EC72F3-9D62-4195-BAC9-AA052B152B1F}" type="sibTrans" cxnId="{4133A0BE-7CD0-4216-B1F3-5B3F511440CC}">
      <dgm:prSet/>
      <dgm:spPr/>
      <dgm:t>
        <a:bodyPr/>
        <a:lstStyle/>
        <a:p>
          <a:endParaRPr lang="en-US"/>
        </a:p>
      </dgm:t>
    </dgm:pt>
    <dgm:pt modelId="{94A39EA6-368B-4A40-AB33-5118506A2C2A}">
      <dgm:prSet phldrT="[Text]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Improve efficiency</a:t>
          </a:r>
          <a:endParaRPr lang="en-US" dirty="0"/>
        </a:p>
      </dgm:t>
    </dgm:pt>
    <dgm:pt modelId="{D0875CAE-3F50-4044-B625-5BFCEE0A3578}" type="parTrans" cxnId="{10A2651E-6E80-42FB-B7DB-835013CA04EE}">
      <dgm:prSet/>
      <dgm:spPr/>
      <dgm:t>
        <a:bodyPr/>
        <a:lstStyle/>
        <a:p>
          <a:endParaRPr lang="en-US"/>
        </a:p>
      </dgm:t>
    </dgm:pt>
    <dgm:pt modelId="{4741EB8E-F760-454B-8267-FB6F82F3746F}" type="sibTrans" cxnId="{10A2651E-6E80-42FB-B7DB-835013CA04EE}">
      <dgm:prSet/>
      <dgm:spPr/>
      <dgm:t>
        <a:bodyPr/>
        <a:lstStyle/>
        <a:p>
          <a:endParaRPr lang="en-US"/>
        </a:p>
      </dgm:t>
    </dgm:pt>
    <dgm:pt modelId="{C70EB486-06DA-4E4A-A48B-C96462B3E689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Reaching the final user</a:t>
          </a:r>
          <a:endParaRPr lang="en-US" dirty="0"/>
        </a:p>
      </dgm:t>
    </dgm:pt>
    <dgm:pt modelId="{D26A426E-2191-4229-8F19-57BDEDE7C6CB}" type="parTrans" cxnId="{D8BB3E99-14AD-4050-9344-15B3117F1E9D}">
      <dgm:prSet/>
      <dgm:spPr/>
      <dgm:t>
        <a:bodyPr/>
        <a:lstStyle/>
        <a:p>
          <a:endParaRPr lang="en-US"/>
        </a:p>
      </dgm:t>
    </dgm:pt>
    <dgm:pt modelId="{F5E77D59-BC78-4668-868D-1955D89F19A5}" type="sibTrans" cxnId="{D8BB3E99-14AD-4050-9344-15B3117F1E9D}">
      <dgm:prSet/>
      <dgm:spPr/>
      <dgm:t>
        <a:bodyPr/>
        <a:lstStyle/>
        <a:p>
          <a:endParaRPr lang="en-US"/>
        </a:p>
      </dgm:t>
    </dgm:pt>
    <dgm:pt modelId="{AAAFB0A7-D612-485C-9043-7B0F27BEAEC5}">
      <dgm:prSet phldrT="[Text]" phldr="1"/>
      <dgm:spPr/>
      <dgm:t>
        <a:bodyPr/>
        <a:lstStyle/>
        <a:p>
          <a:endParaRPr lang="en-US"/>
        </a:p>
      </dgm:t>
    </dgm:pt>
    <dgm:pt modelId="{68ECE34D-301E-486E-A64F-066AB5D27483}" type="parTrans" cxnId="{6886AB00-4EAA-4B82-8D96-08FE4DF6C278}">
      <dgm:prSet/>
      <dgm:spPr/>
      <dgm:t>
        <a:bodyPr/>
        <a:lstStyle/>
        <a:p>
          <a:endParaRPr lang="en-US"/>
        </a:p>
      </dgm:t>
    </dgm:pt>
    <dgm:pt modelId="{947B8A23-B068-45EA-B975-FA344C3C8995}" type="sibTrans" cxnId="{6886AB00-4EAA-4B82-8D96-08FE4DF6C278}">
      <dgm:prSet/>
      <dgm:spPr/>
      <dgm:t>
        <a:bodyPr/>
        <a:lstStyle/>
        <a:p>
          <a:endParaRPr lang="en-US"/>
        </a:p>
      </dgm:t>
    </dgm:pt>
    <dgm:pt modelId="{F2934758-4847-4B27-A77B-ED17FA22E9DF}">
      <dgm:prSet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Dealing with outputs</a:t>
          </a:r>
          <a:endParaRPr lang="en-US" dirty="0"/>
        </a:p>
      </dgm:t>
    </dgm:pt>
    <dgm:pt modelId="{A7C99D2D-12DE-4D72-81DC-86AF39B0D451}" type="parTrans" cxnId="{76C8C7A5-019C-4863-9355-01BB48F87C55}">
      <dgm:prSet/>
      <dgm:spPr/>
      <dgm:t>
        <a:bodyPr/>
        <a:lstStyle/>
        <a:p>
          <a:endParaRPr lang="en-US"/>
        </a:p>
      </dgm:t>
    </dgm:pt>
    <dgm:pt modelId="{C77693E8-4E44-40EE-829A-BD25BFAC3E99}" type="sibTrans" cxnId="{76C8C7A5-019C-4863-9355-01BB48F87C55}">
      <dgm:prSet/>
      <dgm:spPr/>
      <dgm:t>
        <a:bodyPr/>
        <a:lstStyle/>
        <a:p>
          <a:endParaRPr lang="en-US"/>
        </a:p>
      </dgm:t>
    </dgm:pt>
    <dgm:pt modelId="{84B6C526-3EA8-4E6C-B8C4-C246A67F626B}" type="pres">
      <dgm:prSet presAssocID="{0B979D4F-9185-42AB-BDAC-9B6BA5D2D3FF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CDAD017-48B8-42D0-B35A-D5B50BA8E8DA}" type="pres">
      <dgm:prSet presAssocID="{0B979D4F-9185-42AB-BDAC-9B6BA5D2D3FF}" presName="diamond" presStyleLbl="bgShp" presStyleIdx="0" presStyleCnt="1"/>
      <dgm:spPr/>
    </dgm:pt>
    <dgm:pt modelId="{406F5D64-9BC2-4904-886D-8F55EC9841F7}" type="pres">
      <dgm:prSet presAssocID="{0B979D4F-9185-42AB-BDAC-9B6BA5D2D3FF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2D64DB-656E-443B-AD37-3D0A3CF87F4E}" type="pres">
      <dgm:prSet presAssocID="{0B979D4F-9185-42AB-BDAC-9B6BA5D2D3FF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CD1922-7797-49D1-AE8D-FB42E5EE7EFA}" type="pres">
      <dgm:prSet presAssocID="{0B979D4F-9185-42AB-BDAC-9B6BA5D2D3FF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D11DF0-4BE2-4B01-B146-E9CF338B813A}" type="pres">
      <dgm:prSet presAssocID="{0B979D4F-9185-42AB-BDAC-9B6BA5D2D3FF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0A2651E-6E80-42FB-B7DB-835013CA04EE}" srcId="{0B979D4F-9185-42AB-BDAC-9B6BA5D2D3FF}" destId="{94A39EA6-368B-4A40-AB33-5118506A2C2A}" srcOrd="1" destOrd="0" parTransId="{D0875CAE-3F50-4044-B625-5BFCEE0A3578}" sibTransId="{4741EB8E-F760-454B-8267-FB6F82F3746F}"/>
    <dgm:cxn modelId="{6886AB00-4EAA-4B82-8D96-08FE4DF6C278}" srcId="{0B979D4F-9185-42AB-BDAC-9B6BA5D2D3FF}" destId="{AAAFB0A7-D612-485C-9043-7B0F27BEAEC5}" srcOrd="4" destOrd="0" parTransId="{68ECE34D-301E-486E-A64F-066AB5D27483}" sibTransId="{947B8A23-B068-45EA-B975-FA344C3C8995}"/>
    <dgm:cxn modelId="{2B569836-7DD9-4B5F-AD28-BFBD7FAB62B8}" type="presOf" srcId="{F2934758-4847-4B27-A77B-ED17FA22E9DF}" destId="{68CD1922-7797-49D1-AE8D-FB42E5EE7EFA}" srcOrd="0" destOrd="0" presId="urn:microsoft.com/office/officeart/2005/8/layout/matrix3"/>
    <dgm:cxn modelId="{76C8C7A5-019C-4863-9355-01BB48F87C55}" srcId="{0B979D4F-9185-42AB-BDAC-9B6BA5D2D3FF}" destId="{F2934758-4847-4B27-A77B-ED17FA22E9DF}" srcOrd="2" destOrd="0" parTransId="{A7C99D2D-12DE-4D72-81DC-86AF39B0D451}" sibTransId="{C77693E8-4E44-40EE-829A-BD25BFAC3E99}"/>
    <dgm:cxn modelId="{D52D0484-6CBC-4F1E-BF98-1040637518EF}" type="presOf" srcId="{C70EB486-06DA-4E4A-A48B-C96462B3E689}" destId="{5ED11DF0-4BE2-4B01-B146-E9CF338B813A}" srcOrd="0" destOrd="0" presId="urn:microsoft.com/office/officeart/2005/8/layout/matrix3"/>
    <dgm:cxn modelId="{4133A0BE-7CD0-4216-B1F3-5B3F511440CC}" srcId="{0B979D4F-9185-42AB-BDAC-9B6BA5D2D3FF}" destId="{103B071B-18A4-40F3-9C60-DCBC0B3C37EE}" srcOrd="0" destOrd="0" parTransId="{E882C0EA-2C59-4ECC-BE9D-1BF40A7BA443}" sibTransId="{F0EC72F3-9D62-4195-BAC9-AA052B152B1F}"/>
    <dgm:cxn modelId="{63ED4F74-60F8-40C7-A89B-A2EA4846ABBC}" type="presOf" srcId="{103B071B-18A4-40F3-9C60-DCBC0B3C37EE}" destId="{406F5D64-9BC2-4904-886D-8F55EC9841F7}" srcOrd="0" destOrd="0" presId="urn:microsoft.com/office/officeart/2005/8/layout/matrix3"/>
    <dgm:cxn modelId="{3C5FD2A9-4EAC-4C27-B153-903BE74D670E}" type="presOf" srcId="{94A39EA6-368B-4A40-AB33-5118506A2C2A}" destId="{AD2D64DB-656E-443B-AD37-3D0A3CF87F4E}" srcOrd="0" destOrd="0" presId="urn:microsoft.com/office/officeart/2005/8/layout/matrix3"/>
    <dgm:cxn modelId="{D8BB3E99-14AD-4050-9344-15B3117F1E9D}" srcId="{0B979D4F-9185-42AB-BDAC-9B6BA5D2D3FF}" destId="{C70EB486-06DA-4E4A-A48B-C96462B3E689}" srcOrd="3" destOrd="0" parTransId="{D26A426E-2191-4229-8F19-57BDEDE7C6CB}" sibTransId="{F5E77D59-BC78-4668-868D-1955D89F19A5}"/>
    <dgm:cxn modelId="{0025245D-946F-4894-9CAA-F8D3695E28A0}" type="presOf" srcId="{0B979D4F-9185-42AB-BDAC-9B6BA5D2D3FF}" destId="{84B6C526-3EA8-4E6C-B8C4-C246A67F626B}" srcOrd="0" destOrd="0" presId="urn:microsoft.com/office/officeart/2005/8/layout/matrix3"/>
    <dgm:cxn modelId="{132BB533-9E35-4FAD-A0A2-C293977F8CCF}" type="presParOf" srcId="{84B6C526-3EA8-4E6C-B8C4-C246A67F626B}" destId="{ECDAD017-48B8-42D0-B35A-D5B50BA8E8DA}" srcOrd="0" destOrd="0" presId="urn:microsoft.com/office/officeart/2005/8/layout/matrix3"/>
    <dgm:cxn modelId="{86A01B26-AA4B-4496-93DE-82A0CAF2B273}" type="presParOf" srcId="{84B6C526-3EA8-4E6C-B8C4-C246A67F626B}" destId="{406F5D64-9BC2-4904-886D-8F55EC9841F7}" srcOrd="1" destOrd="0" presId="urn:microsoft.com/office/officeart/2005/8/layout/matrix3"/>
    <dgm:cxn modelId="{E6E4E64A-F9AD-4734-891D-BC6CD121BF74}" type="presParOf" srcId="{84B6C526-3EA8-4E6C-B8C4-C246A67F626B}" destId="{AD2D64DB-656E-443B-AD37-3D0A3CF87F4E}" srcOrd="2" destOrd="0" presId="urn:microsoft.com/office/officeart/2005/8/layout/matrix3"/>
    <dgm:cxn modelId="{D59FC925-B30C-4F37-ADD4-F417B18020AA}" type="presParOf" srcId="{84B6C526-3EA8-4E6C-B8C4-C246A67F626B}" destId="{68CD1922-7797-49D1-AE8D-FB42E5EE7EFA}" srcOrd="3" destOrd="0" presId="urn:microsoft.com/office/officeart/2005/8/layout/matrix3"/>
    <dgm:cxn modelId="{213EA27C-7176-4056-8FD4-58FDD8A97714}" type="presParOf" srcId="{84B6C526-3EA8-4E6C-B8C4-C246A67F626B}" destId="{5ED11DF0-4BE2-4B01-B146-E9CF338B813A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B979D4F-9185-42AB-BDAC-9B6BA5D2D3FF}" type="doc">
      <dgm:prSet loTypeId="urn:microsoft.com/office/officeart/2005/8/layout/matrix3" loCatId="matrix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103B071B-18A4-40F3-9C60-DCBC0B3C37EE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Making our scientist’s life easier</a:t>
          </a:r>
          <a:endParaRPr lang="en-US" dirty="0"/>
        </a:p>
      </dgm:t>
    </dgm:pt>
    <dgm:pt modelId="{E882C0EA-2C59-4ECC-BE9D-1BF40A7BA443}" type="parTrans" cxnId="{4133A0BE-7CD0-4216-B1F3-5B3F511440CC}">
      <dgm:prSet/>
      <dgm:spPr/>
      <dgm:t>
        <a:bodyPr/>
        <a:lstStyle/>
        <a:p>
          <a:endParaRPr lang="en-US"/>
        </a:p>
      </dgm:t>
    </dgm:pt>
    <dgm:pt modelId="{F0EC72F3-9D62-4195-BAC9-AA052B152B1F}" type="sibTrans" cxnId="{4133A0BE-7CD0-4216-B1F3-5B3F511440CC}">
      <dgm:prSet/>
      <dgm:spPr/>
      <dgm:t>
        <a:bodyPr/>
        <a:lstStyle/>
        <a:p>
          <a:endParaRPr lang="en-US"/>
        </a:p>
      </dgm:t>
    </dgm:pt>
    <dgm:pt modelId="{94A39EA6-368B-4A40-AB33-5118506A2C2A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Improve efficiency</a:t>
          </a:r>
          <a:endParaRPr lang="en-US" dirty="0"/>
        </a:p>
      </dgm:t>
    </dgm:pt>
    <dgm:pt modelId="{D0875CAE-3F50-4044-B625-5BFCEE0A3578}" type="parTrans" cxnId="{10A2651E-6E80-42FB-B7DB-835013CA04EE}">
      <dgm:prSet/>
      <dgm:spPr/>
      <dgm:t>
        <a:bodyPr/>
        <a:lstStyle/>
        <a:p>
          <a:endParaRPr lang="en-US"/>
        </a:p>
      </dgm:t>
    </dgm:pt>
    <dgm:pt modelId="{4741EB8E-F760-454B-8267-FB6F82F3746F}" type="sibTrans" cxnId="{10A2651E-6E80-42FB-B7DB-835013CA04EE}">
      <dgm:prSet/>
      <dgm:spPr/>
      <dgm:t>
        <a:bodyPr/>
        <a:lstStyle/>
        <a:p>
          <a:endParaRPr lang="en-US"/>
        </a:p>
      </dgm:t>
    </dgm:pt>
    <dgm:pt modelId="{C70EB486-06DA-4E4A-A48B-C96462B3E689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Reaching the final user</a:t>
          </a:r>
          <a:endParaRPr lang="en-US" dirty="0"/>
        </a:p>
      </dgm:t>
    </dgm:pt>
    <dgm:pt modelId="{D26A426E-2191-4229-8F19-57BDEDE7C6CB}" type="parTrans" cxnId="{D8BB3E99-14AD-4050-9344-15B3117F1E9D}">
      <dgm:prSet/>
      <dgm:spPr/>
      <dgm:t>
        <a:bodyPr/>
        <a:lstStyle/>
        <a:p>
          <a:endParaRPr lang="en-US"/>
        </a:p>
      </dgm:t>
    </dgm:pt>
    <dgm:pt modelId="{F5E77D59-BC78-4668-868D-1955D89F19A5}" type="sibTrans" cxnId="{D8BB3E99-14AD-4050-9344-15B3117F1E9D}">
      <dgm:prSet/>
      <dgm:spPr/>
      <dgm:t>
        <a:bodyPr/>
        <a:lstStyle/>
        <a:p>
          <a:endParaRPr lang="en-US"/>
        </a:p>
      </dgm:t>
    </dgm:pt>
    <dgm:pt modelId="{AAAFB0A7-D612-485C-9043-7B0F27BEAEC5}">
      <dgm:prSet phldrT="[Text]" phldr="1"/>
      <dgm:spPr/>
      <dgm:t>
        <a:bodyPr/>
        <a:lstStyle/>
        <a:p>
          <a:endParaRPr lang="en-US"/>
        </a:p>
      </dgm:t>
    </dgm:pt>
    <dgm:pt modelId="{68ECE34D-301E-486E-A64F-066AB5D27483}" type="parTrans" cxnId="{6886AB00-4EAA-4B82-8D96-08FE4DF6C278}">
      <dgm:prSet/>
      <dgm:spPr/>
      <dgm:t>
        <a:bodyPr/>
        <a:lstStyle/>
        <a:p>
          <a:endParaRPr lang="en-US"/>
        </a:p>
      </dgm:t>
    </dgm:pt>
    <dgm:pt modelId="{947B8A23-B068-45EA-B975-FA344C3C8995}" type="sibTrans" cxnId="{6886AB00-4EAA-4B82-8D96-08FE4DF6C278}">
      <dgm:prSet/>
      <dgm:spPr/>
      <dgm:t>
        <a:bodyPr/>
        <a:lstStyle/>
        <a:p>
          <a:endParaRPr lang="en-US"/>
        </a:p>
      </dgm:t>
    </dgm:pt>
    <dgm:pt modelId="{F2934758-4847-4B27-A77B-ED17FA22E9DF}">
      <dgm:prSet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Dealing with outputs</a:t>
          </a:r>
          <a:endParaRPr lang="en-US" dirty="0"/>
        </a:p>
      </dgm:t>
    </dgm:pt>
    <dgm:pt modelId="{A7C99D2D-12DE-4D72-81DC-86AF39B0D451}" type="parTrans" cxnId="{76C8C7A5-019C-4863-9355-01BB48F87C55}">
      <dgm:prSet/>
      <dgm:spPr/>
      <dgm:t>
        <a:bodyPr/>
        <a:lstStyle/>
        <a:p>
          <a:endParaRPr lang="en-US"/>
        </a:p>
      </dgm:t>
    </dgm:pt>
    <dgm:pt modelId="{C77693E8-4E44-40EE-829A-BD25BFAC3E99}" type="sibTrans" cxnId="{76C8C7A5-019C-4863-9355-01BB48F87C55}">
      <dgm:prSet/>
      <dgm:spPr/>
      <dgm:t>
        <a:bodyPr/>
        <a:lstStyle/>
        <a:p>
          <a:endParaRPr lang="en-US"/>
        </a:p>
      </dgm:t>
    </dgm:pt>
    <dgm:pt modelId="{84B6C526-3EA8-4E6C-B8C4-C246A67F626B}" type="pres">
      <dgm:prSet presAssocID="{0B979D4F-9185-42AB-BDAC-9B6BA5D2D3FF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CDAD017-48B8-42D0-B35A-D5B50BA8E8DA}" type="pres">
      <dgm:prSet presAssocID="{0B979D4F-9185-42AB-BDAC-9B6BA5D2D3FF}" presName="diamond" presStyleLbl="bgShp" presStyleIdx="0" presStyleCnt="1"/>
      <dgm:spPr/>
    </dgm:pt>
    <dgm:pt modelId="{406F5D64-9BC2-4904-886D-8F55EC9841F7}" type="pres">
      <dgm:prSet presAssocID="{0B979D4F-9185-42AB-BDAC-9B6BA5D2D3FF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2D64DB-656E-443B-AD37-3D0A3CF87F4E}" type="pres">
      <dgm:prSet presAssocID="{0B979D4F-9185-42AB-BDAC-9B6BA5D2D3FF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CD1922-7797-49D1-AE8D-FB42E5EE7EFA}" type="pres">
      <dgm:prSet presAssocID="{0B979D4F-9185-42AB-BDAC-9B6BA5D2D3FF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D11DF0-4BE2-4B01-B146-E9CF338B813A}" type="pres">
      <dgm:prSet presAssocID="{0B979D4F-9185-42AB-BDAC-9B6BA5D2D3FF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6C8C7A5-019C-4863-9355-01BB48F87C55}" srcId="{0B979D4F-9185-42AB-BDAC-9B6BA5D2D3FF}" destId="{F2934758-4847-4B27-A77B-ED17FA22E9DF}" srcOrd="2" destOrd="0" parTransId="{A7C99D2D-12DE-4D72-81DC-86AF39B0D451}" sibTransId="{C77693E8-4E44-40EE-829A-BD25BFAC3E99}"/>
    <dgm:cxn modelId="{04F973FB-0CD9-4D35-A1C4-0B24CEAEB44B}" type="presOf" srcId="{C70EB486-06DA-4E4A-A48B-C96462B3E689}" destId="{5ED11DF0-4BE2-4B01-B146-E9CF338B813A}" srcOrd="0" destOrd="0" presId="urn:microsoft.com/office/officeart/2005/8/layout/matrix3"/>
    <dgm:cxn modelId="{4B7770F1-8840-4F56-916A-B641B4300562}" type="presOf" srcId="{F2934758-4847-4B27-A77B-ED17FA22E9DF}" destId="{68CD1922-7797-49D1-AE8D-FB42E5EE7EFA}" srcOrd="0" destOrd="0" presId="urn:microsoft.com/office/officeart/2005/8/layout/matrix3"/>
    <dgm:cxn modelId="{10A2651E-6E80-42FB-B7DB-835013CA04EE}" srcId="{0B979D4F-9185-42AB-BDAC-9B6BA5D2D3FF}" destId="{94A39EA6-368B-4A40-AB33-5118506A2C2A}" srcOrd="1" destOrd="0" parTransId="{D0875CAE-3F50-4044-B625-5BFCEE0A3578}" sibTransId="{4741EB8E-F760-454B-8267-FB6F82F3746F}"/>
    <dgm:cxn modelId="{70C60A96-2357-4894-A02E-96ECA264F0BF}" type="presOf" srcId="{94A39EA6-368B-4A40-AB33-5118506A2C2A}" destId="{AD2D64DB-656E-443B-AD37-3D0A3CF87F4E}" srcOrd="0" destOrd="0" presId="urn:microsoft.com/office/officeart/2005/8/layout/matrix3"/>
    <dgm:cxn modelId="{722A7594-F196-4894-ACEA-C302B19286F2}" type="presOf" srcId="{0B979D4F-9185-42AB-BDAC-9B6BA5D2D3FF}" destId="{84B6C526-3EA8-4E6C-B8C4-C246A67F626B}" srcOrd="0" destOrd="0" presId="urn:microsoft.com/office/officeart/2005/8/layout/matrix3"/>
    <dgm:cxn modelId="{6886AB00-4EAA-4B82-8D96-08FE4DF6C278}" srcId="{0B979D4F-9185-42AB-BDAC-9B6BA5D2D3FF}" destId="{AAAFB0A7-D612-485C-9043-7B0F27BEAEC5}" srcOrd="4" destOrd="0" parTransId="{68ECE34D-301E-486E-A64F-066AB5D27483}" sibTransId="{947B8A23-B068-45EA-B975-FA344C3C8995}"/>
    <dgm:cxn modelId="{D8BB3E99-14AD-4050-9344-15B3117F1E9D}" srcId="{0B979D4F-9185-42AB-BDAC-9B6BA5D2D3FF}" destId="{C70EB486-06DA-4E4A-A48B-C96462B3E689}" srcOrd="3" destOrd="0" parTransId="{D26A426E-2191-4229-8F19-57BDEDE7C6CB}" sibTransId="{F5E77D59-BC78-4668-868D-1955D89F19A5}"/>
    <dgm:cxn modelId="{4133A0BE-7CD0-4216-B1F3-5B3F511440CC}" srcId="{0B979D4F-9185-42AB-BDAC-9B6BA5D2D3FF}" destId="{103B071B-18A4-40F3-9C60-DCBC0B3C37EE}" srcOrd="0" destOrd="0" parTransId="{E882C0EA-2C59-4ECC-BE9D-1BF40A7BA443}" sibTransId="{F0EC72F3-9D62-4195-BAC9-AA052B152B1F}"/>
    <dgm:cxn modelId="{242975AB-2756-4825-8F08-92437AA22432}" type="presOf" srcId="{103B071B-18A4-40F3-9C60-DCBC0B3C37EE}" destId="{406F5D64-9BC2-4904-886D-8F55EC9841F7}" srcOrd="0" destOrd="0" presId="urn:microsoft.com/office/officeart/2005/8/layout/matrix3"/>
    <dgm:cxn modelId="{26F8478F-156E-433B-9592-E66F0DFAC687}" type="presParOf" srcId="{84B6C526-3EA8-4E6C-B8C4-C246A67F626B}" destId="{ECDAD017-48B8-42D0-B35A-D5B50BA8E8DA}" srcOrd="0" destOrd="0" presId="urn:microsoft.com/office/officeart/2005/8/layout/matrix3"/>
    <dgm:cxn modelId="{7B695B9C-AE03-4595-A18D-8BA70A6F4D85}" type="presParOf" srcId="{84B6C526-3EA8-4E6C-B8C4-C246A67F626B}" destId="{406F5D64-9BC2-4904-886D-8F55EC9841F7}" srcOrd="1" destOrd="0" presId="urn:microsoft.com/office/officeart/2005/8/layout/matrix3"/>
    <dgm:cxn modelId="{2042894C-7ECD-4138-A892-BF1EF1E00D2B}" type="presParOf" srcId="{84B6C526-3EA8-4E6C-B8C4-C246A67F626B}" destId="{AD2D64DB-656E-443B-AD37-3D0A3CF87F4E}" srcOrd="2" destOrd="0" presId="urn:microsoft.com/office/officeart/2005/8/layout/matrix3"/>
    <dgm:cxn modelId="{76C68101-34D6-4FB9-83F2-F030932BB296}" type="presParOf" srcId="{84B6C526-3EA8-4E6C-B8C4-C246A67F626B}" destId="{68CD1922-7797-49D1-AE8D-FB42E5EE7EFA}" srcOrd="3" destOrd="0" presId="urn:microsoft.com/office/officeart/2005/8/layout/matrix3"/>
    <dgm:cxn modelId="{8CABDAEB-8319-4D80-A661-5F73EA489F4C}" type="presParOf" srcId="{84B6C526-3EA8-4E6C-B8C4-C246A67F626B}" destId="{5ED11DF0-4BE2-4B01-B146-E9CF338B813A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B979D4F-9185-42AB-BDAC-9B6BA5D2D3FF}" type="doc">
      <dgm:prSet loTypeId="urn:microsoft.com/office/officeart/2005/8/layout/matrix3" loCatId="matrix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103B071B-18A4-40F3-9C60-DCBC0B3C37EE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Making our scientist’s life easier</a:t>
          </a:r>
          <a:endParaRPr lang="en-US" dirty="0"/>
        </a:p>
      </dgm:t>
    </dgm:pt>
    <dgm:pt modelId="{E882C0EA-2C59-4ECC-BE9D-1BF40A7BA443}" type="parTrans" cxnId="{4133A0BE-7CD0-4216-B1F3-5B3F511440CC}">
      <dgm:prSet/>
      <dgm:spPr/>
      <dgm:t>
        <a:bodyPr/>
        <a:lstStyle/>
        <a:p>
          <a:endParaRPr lang="en-US"/>
        </a:p>
      </dgm:t>
    </dgm:pt>
    <dgm:pt modelId="{F0EC72F3-9D62-4195-BAC9-AA052B152B1F}" type="sibTrans" cxnId="{4133A0BE-7CD0-4216-B1F3-5B3F511440CC}">
      <dgm:prSet/>
      <dgm:spPr/>
      <dgm:t>
        <a:bodyPr/>
        <a:lstStyle/>
        <a:p>
          <a:endParaRPr lang="en-US"/>
        </a:p>
      </dgm:t>
    </dgm:pt>
    <dgm:pt modelId="{94A39EA6-368B-4A40-AB33-5118506A2C2A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Improve efficiency</a:t>
          </a:r>
          <a:endParaRPr lang="en-US" dirty="0"/>
        </a:p>
      </dgm:t>
    </dgm:pt>
    <dgm:pt modelId="{D0875CAE-3F50-4044-B625-5BFCEE0A3578}" type="parTrans" cxnId="{10A2651E-6E80-42FB-B7DB-835013CA04EE}">
      <dgm:prSet/>
      <dgm:spPr/>
      <dgm:t>
        <a:bodyPr/>
        <a:lstStyle/>
        <a:p>
          <a:endParaRPr lang="en-US"/>
        </a:p>
      </dgm:t>
    </dgm:pt>
    <dgm:pt modelId="{4741EB8E-F760-454B-8267-FB6F82F3746F}" type="sibTrans" cxnId="{10A2651E-6E80-42FB-B7DB-835013CA04EE}">
      <dgm:prSet/>
      <dgm:spPr/>
      <dgm:t>
        <a:bodyPr/>
        <a:lstStyle/>
        <a:p>
          <a:endParaRPr lang="en-US"/>
        </a:p>
      </dgm:t>
    </dgm:pt>
    <dgm:pt modelId="{C70EB486-06DA-4E4A-A48B-C96462B3E689}">
      <dgm:prSet phldrT="[Text]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Reaching the final user</a:t>
          </a:r>
          <a:endParaRPr lang="en-US" dirty="0"/>
        </a:p>
      </dgm:t>
    </dgm:pt>
    <dgm:pt modelId="{D26A426E-2191-4229-8F19-57BDEDE7C6CB}" type="parTrans" cxnId="{D8BB3E99-14AD-4050-9344-15B3117F1E9D}">
      <dgm:prSet/>
      <dgm:spPr/>
      <dgm:t>
        <a:bodyPr/>
        <a:lstStyle/>
        <a:p>
          <a:endParaRPr lang="en-US"/>
        </a:p>
      </dgm:t>
    </dgm:pt>
    <dgm:pt modelId="{F5E77D59-BC78-4668-868D-1955D89F19A5}" type="sibTrans" cxnId="{D8BB3E99-14AD-4050-9344-15B3117F1E9D}">
      <dgm:prSet/>
      <dgm:spPr/>
      <dgm:t>
        <a:bodyPr/>
        <a:lstStyle/>
        <a:p>
          <a:endParaRPr lang="en-US"/>
        </a:p>
      </dgm:t>
    </dgm:pt>
    <dgm:pt modelId="{AAAFB0A7-D612-485C-9043-7B0F27BEAEC5}">
      <dgm:prSet phldrT="[Text]" phldr="1"/>
      <dgm:spPr/>
      <dgm:t>
        <a:bodyPr/>
        <a:lstStyle/>
        <a:p>
          <a:endParaRPr lang="en-US"/>
        </a:p>
      </dgm:t>
    </dgm:pt>
    <dgm:pt modelId="{68ECE34D-301E-486E-A64F-066AB5D27483}" type="parTrans" cxnId="{6886AB00-4EAA-4B82-8D96-08FE4DF6C278}">
      <dgm:prSet/>
      <dgm:spPr/>
      <dgm:t>
        <a:bodyPr/>
        <a:lstStyle/>
        <a:p>
          <a:endParaRPr lang="en-US"/>
        </a:p>
      </dgm:t>
    </dgm:pt>
    <dgm:pt modelId="{947B8A23-B068-45EA-B975-FA344C3C8995}" type="sibTrans" cxnId="{6886AB00-4EAA-4B82-8D96-08FE4DF6C278}">
      <dgm:prSet/>
      <dgm:spPr/>
      <dgm:t>
        <a:bodyPr/>
        <a:lstStyle/>
        <a:p>
          <a:endParaRPr lang="en-US"/>
        </a:p>
      </dgm:t>
    </dgm:pt>
    <dgm:pt modelId="{F2934758-4847-4B27-A77B-ED17FA22E9DF}">
      <dgm:prSet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Dealing with bigger outputs</a:t>
          </a:r>
          <a:endParaRPr lang="en-US" dirty="0"/>
        </a:p>
      </dgm:t>
    </dgm:pt>
    <dgm:pt modelId="{A7C99D2D-12DE-4D72-81DC-86AF39B0D451}" type="parTrans" cxnId="{76C8C7A5-019C-4863-9355-01BB48F87C55}">
      <dgm:prSet/>
      <dgm:spPr/>
      <dgm:t>
        <a:bodyPr/>
        <a:lstStyle/>
        <a:p>
          <a:endParaRPr lang="en-US"/>
        </a:p>
      </dgm:t>
    </dgm:pt>
    <dgm:pt modelId="{C77693E8-4E44-40EE-829A-BD25BFAC3E99}" type="sibTrans" cxnId="{76C8C7A5-019C-4863-9355-01BB48F87C55}">
      <dgm:prSet/>
      <dgm:spPr/>
      <dgm:t>
        <a:bodyPr/>
        <a:lstStyle/>
        <a:p>
          <a:endParaRPr lang="en-US"/>
        </a:p>
      </dgm:t>
    </dgm:pt>
    <dgm:pt modelId="{84B6C526-3EA8-4E6C-B8C4-C246A67F626B}" type="pres">
      <dgm:prSet presAssocID="{0B979D4F-9185-42AB-BDAC-9B6BA5D2D3FF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CDAD017-48B8-42D0-B35A-D5B50BA8E8DA}" type="pres">
      <dgm:prSet presAssocID="{0B979D4F-9185-42AB-BDAC-9B6BA5D2D3FF}" presName="diamond" presStyleLbl="bgShp" presStyleIdx="0" presStyleCnt="1"/>
      <dgm:spPr/>
    </dgm:pt>
    <dgm:pt modelId="{406F5D64-9BC2-4904-886D-8F55EC9841F7}" type="pres">
      <dgm:prSet presAssocID="{0B979D4F-9185-42AB-BDAC-9B6BA5D2D3FF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2D64DB-656E-443B-AD37-3D0A3CF87F4E}" type="pres">
      <dgm:prSet presAssocID="{0B979D4F-9185-42AB-BDAC-9B6BA5D2D3FF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CD1922-7797-49D1-AE8D-FB42E5EE7EFA}" type="pres">
      <dgm:prSet presAssocID="{0B979D4F-9185-42AB-BDAC-9B6BA5D2D3FF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D11DF0-4BE2-4B01-B146-E9CF338B813A}" type="pres">
      <dgm:prSet presAssocID="{0B979D4F-9185-42AB-BDAC-9B6BA5D2D3FF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6C8C7A5-019C-4863-9355-01BB48F87C55}" srcId="{0B979D4F-9185-42AB-BDAC-9B6BA5D2D3FF}" destId="{F2934758-4847-4B27-A77B-ED17FA22E9DF}" srcOrd="2" destOrd="0" parTransId="{A7C99D2D-12DE-4D72-81DC-86AF39B0D451}" sibTransId="{C77693E8-4E44-40EE-829A-BD25BFAC3E99}"/>
    <dgm:cxn modelId="{10A2651E-6E80-42FB-B7DB-835013CA04EE}" srcId="{0B979D4F-9185-42AB-BDAC-9B6BA5D2D3FF}" destId="{94A39EA6-368B-4A40-AB33-5118506A2C2A}" srcOrd="1" destOrd="0" parTransId="{D0875CAE-3F50-4044-B625-5BFCEE0A3578}" sibTransId="{4741EB8E-F760-454B-8267-FB6F82F3746F}"/>
    <dgm:cxn modelId="{C17656F1-2524-41A3-BB02-E0F93CA15C93}" type="presOf" srcId="{C70EB486-06DA-4E4A-A48B-C96462B3E689}" destId="{5ED11DF0-4BE2-4B01-B146-E9CF338B813A}" srcOrd="0" destOrd="0" presId="urn:microsoft.com/office/officeart/2005/8/layout/matrix3"/>
    <dgm:cxn modelId="{07D177E8-E2DC-41E6-91EE-B9AE6A51C97A}" type="presOf" srcId="{F2934758-4847-4B27-A77B-ED17FA22E9DF}" destId="{68CD1922-7797-49D1-AE8D-FB42E5EE7EFA}" srcOrd="0" destOrd="0" presId="urn:microsoft.com/office/officeart/2005/8/layout/matrix3"/>
    <dgm:cxn modelId="{EB215F47-EB08-48D7-8AAF-602D1F4D7C6A}" type="presOf" srcId="{103B071B-18A4-40F3-9C60-DCBC0B3C37EE}" destId="{406F5D64-9BC2-4904-886D-8F55EC9841F7}" srcOrd="0" destOrd="0" presId="urn:microsoft.com/office/officeart/2005/8/layout/matrix3"/>
    <dgm:cxn modelId="{04AE64CD-3943-4E6D-863E-6A215A29E840}" type="presOf" srcId="{0B979D4F-9185-42AB-BDAC-9B6BA5D2D3FF}" destId="{84B6C526-3EA8-4E6C-B8C4-C246A67F626B}" srcOrd="0" destOrd="0" presId="urn:microsoft.com/office/officeart/2005/8/layout/matrix3"/>
    <dgm:cxn modelId="{4133A0BE-7CD0-4216-B1F3-5B3F511440CC}" srcId="{0B979D4F-9185-42AB-BDAC-9B6BA5D2D3FF}" destId="{103B071B-18A4-40F3-9C60-DCBC0B3C37EE}" srcOrd="0" destOrd="0" parTransId="{E882C0EA-2C59-4ECC-BE9D-1BF40A7BA443}" sibTransId="{F0EC72F3-9D62-4195-BAC9-AA052B152B1F}"/>
    <dgm:cxn modelId="{6886AB00-4EAA-4B82-8D96-08FE4DF6C278}" srcId="{0B979D4F-9185-42AB-BDAC-9B6BA5D2D3FF}" destId="{AAAFB0A7-D612-485C-9043-7B0F27BEAEC5}" srcOrd="4" destOrd="0" parTransId="{68ECE34D-301E-486E-A64F-066AB5D27483}" sibTransId="{947B8A23-B068-45EA-B975-FA344C3C8995}"/>
    <dgm:cxn modelId="{D8BB3E99-14AD-4050-9344-15B3117F1E9D}" srcId="{0B979D4F-9185-42AB-BDAC-9B6BA5D2D3FF}" destId="{C70EB486-06DA-4E4A-A48B-C96462B3E689}" srcOrd="3" destOrd="0" parTransId="{D26A426E-2191-4229-8F19-57BDEDE7C6CB}" sibTransId="{F5E77D59-BC78-4668-868D-1955D89F19A5}"/>
    <dgm:cxn modelId="{BCDAB8CC-7CE2-4B77-940B-8C96C1F072E8}" type="presOf" srcId="{94A39EA6-368B-4A40-AB33-5118506A2C2A}" destId="{AD2D64DB-656E-443B-AD37-3D0A3CF87F4E}" srcOrd="0" destOrd="0" presId="urn:microsoft.com/office/officeart/2005/8/layout/matrix3"/>
    <dgm:cxn modelId="{823678F0-A870-43E0-8B62-98CD08791364}" type="presParOf" srcId="{84B6C526-3EA8-4E6C-B8C4-C246A67F626B}" destId="{ECDAD017-48B8-42D0-B35A-D5B50BA8E8DA}" srcOrd="0" destOrd="0" presId="urn:microsoft.com/office/officeart/2005/8/layout/matrix3"/>
    <dgm:cxn modelId="{6BDAC6FB-472E-4BD6-B9D3-0F67CAAA065F}" type="presParOf" srcId="{84B6C526-3EA8-4E6C-B8C4-C246A67F626B}" destId="{406F5D64-9BC2-4904-886D-8F55EC9841F7}" srcOrd="1" destOrd="0" presId="urn:microsoft.com/office/officeart/2005/8/layout/matrix3"/>
    <dgm:cxn modelId="{4F6A36D9-9FF6-4FF7-984C-1559F3FFCF11}" type="presParOf" srcId="{84B6C526-3EA8-4E6C-B8C4-C246A67F626B}" destId="{AD2D64DB-656E-443B-AD37-3D0A3CF87F4E}" srcOrd="2" destOrd="0" presId="urn:microsoft.com/office/officeart/2005/8/layout/matrix3"/>
    <dgm:cxn modelId="{D62D7185-D9AA-4576-92CB-AE8C6B3A3828}" type="presParOf" srcId="{84B6C526-3EA8-4E6C-B8C4-C246A67F626B}" destId="{68CD1922-7797-49D1-AE8D-FB42E5EE7EFA}" srcOrd="3" destOrd="0" presId="urn:microsoft.com/office/officeart/2005/8/layout/matrix3"/>
    <dgm:cxn modelId="{37000F0D-980D-472C-845F-7047DC9F7CAB}" type="presParOf" srcId="{84B6C526-3EA8-4E6C-B8C4-C246A67F626B}" destId="{5ED11DF0-4BE2-4B01-B146-E9CF338B813A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8B2541-4F66-4EA9-B6D5-FB54CBB84199}">
      <dsp:nvSpPr>
        <dsp:cNvPr id="0" name=""/>
        <dsp:cNvSpPr/>
      </dsp:nvSpPr>
      <dsp:spPr>
        <a:xfrm>
          <a:off x="0" y="0"/>
          <a:ext cx="8640960" cy="17441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noProof="0" dirty="0" smtClean="0"/>
            <a:t>Performance Team</a:t>
          </a:r>
          <a:endParaRPr lang="en-US" sz="2600" kern="1200" noProof="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noProof="0" dirty="0" smtClean="0"/>
            <a:t>Provide HPC Services</a:t>
          </a:r>
          <a:endParaRPr lang="en-US" sz="2000" kern="1200" noProof="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noProof="0" dirty="0" smtClean="0"/>
            <a:t>Apply new computational methods</a:t>
          </a:r>
          <a:endParaRPr lang="en-US" sz="2000" kern="1200" noProof="0" dirty="0"/>
        </a:p>
      </dsp:txBody>
      <dsp:txXfrm>
        <a:off x="1902611" y="0"/>
        <a:ext cx="6738348" cy="1744195"/>
      </dsp:txXfrm>
    </dsp:sp>
    <dsp:sp modelId="{809C7699-0949-4BC1-B840-7D4E36A61EAE}">
      <dsp:nvSpPr>
        <dsp:cNvPr id="0" name=""/>
        <dsp:cNvSpPr/>
      </dsp:nvSpPr>
      <dsp:spPr>
        <a:xfrm>
          <a:off x="174419" y="174419"/>
          <a:ext cx="1728192" cy="139535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0F69EF-B36A-42E9-B99B-3C030D91E488}">
      <dsp:nvSpPr>
        <dsp:cNvPr id="0" name=""/>
        <dsp:cNvSpPr/>
      </dsp:nvSpPr>
      <dsp:spPr>
        <a:xfrm>
          <a:off x="0" y="1918615"/>
          <a:ext cx="8640960" cy="17441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noProof="0" dirty="0" smtClean="0"/>
            <a:t>Models and Workflows Team</a:t>
          </a:r>
          <a:endParaRPr lang="en-US" sz="2600" kern="1200" noProof="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0" kern="1200" noProof="0" dirty="0" smtClean="0"/>
            <a:t>Development of HPC user-friendly software framework </a:t>
          </a:r>
          <a:endParaRPr lang="en-US" sz="2000" b="0" kern="1200" noProof="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noProof="0" dirty="0" smtClean="0"/>
            <a:t>Support the development of climate and atmospheric research software</a:t>
          </a:r>
          <a:endParaRPr lang="en-US" sz="2000" b="0" kern="1200" noProof="0" dirty="0"/>
        </a:p>
      </dsp:txBody>
      <dsp:txXfrm>
        <a:off x="1902611" y="1918615"/>
        <a:ext cx="6738348" cy="1744195"/>
      </dsp:txXfrm>
    </dsp:sp>
    <dsp:sp modelId="{24D4CB9A-8D15-4F50-97A9-BA4441A4BED8}">
      <dsp:nvSpPr>
        <dsp:cNvPr id="0" name=""/>
        <dsp:cNvSpPr/>
      </dsp:nvSpPr>
      <dsp:spPr>
        <a:xfrm>
          <a:off x="174419" y="2093034"/>
          <a:ext cx="1728192" cy="139535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E04B15-3739-4017-8C26-B1A34F78A363}">
      <dsp:nvSpPr>
        <dsp:cNvPr id="0" name=""/>
        <dsp:cNvSpPr/>
      </dsp:nvSpPr>
      <dsp:spPr>
        <a:xfrm>
          <a:off x="0" y="3837230"/>
          <a:ext cx="8640960" cy="17441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noProof="0" dirty="0" smtClean="0"/>
            <a:t>Data and Diagnostics Team</a:t>
          </a:r>
          <a:endParaRPr lang="en-US" sz="2600" kern="1200" noProof="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noProof="0" dirty="0" smtClean="0"/>
            <a:t>Big Data in Earth Sciences</a:t>
          </a:r>
          <a:endParaRPr lang="en-US" sz="2000" kern="1200" noProof="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0" kern="1200" noProof="0" dirty="0" smtClean="0"/>
            <a:t>Provision of internal and external data services</a:t>
          </a:r>
          <a:endParaRPr lang="en-US" sz="2000" b="0" kern="1200" noProof="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0" kern="1200" noProof="0" dirty="0" smtClean="0"/>
            <a:t>Visualization </a:t>
          </a:r>
          <a:endParaRPr lang="en-US" sz="2000" b="0" kern="1200" noProof="0" dirty="0"/>
        </a:p>
      </dsp:txBody>
      <dsp:txXfrm>
        <a:off x="1902611" y="3837230"/>
        <a:ext cx="6738348" cy="1744195"/>
      </dsp:txXfrm>
    </dsp:sp>
    <dsp:sp modelId="{9434B9FE-19A0-4A4F-8D61-CD51CEAD3527}">
      <dsp:nvSpPr>
        <dsp:cNvPr id="0" name=""/>
        <dsp:cNvSpPr/>
      </dsp:nvSpPr>
      <dsp:spPr>
        <a:xfrm>
          <a:off x="174419" y="4011649"/>
          <a:ext cx="1728192" cy="139535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DAD017-48B8-42D0-B35A-D5B50BA8E8DA}">
      <dsp:nvSpPr>
        <dsp:cNvPr id="0" name=""/>
        <dsp:cNvSpPr/>
      </dsp:nvSpPr>
      <dsp:spPr>
        <a:xfrm>
          <a:off x="1523999" y="0"/>
          <a:ext cx="5486400" cy="5486400"/>
        </a:xfrm>
        <a:prstGeom prst="diamond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6F5D64-9BC2-4904-886D-8F55EC9841F7}">
      <dsp:nvSpPr>
        <dsp:cNvPr id="0" name=""/>
        <dsp:cNvSpPr/>
      </dsp:nvSpPr>
      <dsp:spPr>
        <a:xfrm>
          <a:off x="2045207" y="521207"/>
          <a:ext cx="2139696" cy="2139696"/>
        </a:xfrm>
        <a:prstGeom prst="roundRect">
          <a:avLst/>
        </a:prstGeom>
        <a:solidFill>
          <a:schemeClr val="accent4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Making our scientist’s life easier</a:t>
          </a:r>
          <a:endParaRPr lang="en-US" sz="3000" kern="1200" dirty="0"/>
        </a:p>
      </dsp:txBody>
      <dsp:txXfrm>
        <a:off x="2149658" y="625658"/>
        <a:ext cx="1930794" cy="1930794"/>
      </dsp:txXfrm>
    </dsp:sp>
    <dsp:sp modelId="{AD2D64DB-656E-443B-AD37-3D0A3CF87F4E}">
      <dsp:nvSpPr>
        <dsp:cNvPr id="0" name=""/>
        <dsp:cNvSpPr/>
      </dsp:nvSpPr>
      <dsp:spPr>
        <a:xfrm>
          <a:off x="4349496" y="521207"/>
          <a:ext cx="2139696" cy="2139696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Improve efficiency</a:t>
          </a:r>
          <a:endParaRPr lang="en-US" sz="3000" kern="1200" dirty="0"/>
        </a:p>
      </dsp:txBody>
      <dsp:txXfrm>
        <a:off x="4453947" y="625658"/>
        <a:ext cx="1930794" cy="1930794"/>
      </dsp:txXfrm>
    </dsp:sp>
    <dsp:sp modelId="{68CD1922-7797-49D1-AE8D-FB42E5EE7EFA}">
      <dsp:nvSpPr>
        <dsp:cNvPr id="0" name=""/>
        <dsp:cNvSpPr/>
      </dsp:nvSpPr>
      <dsp:spPr>
        <a:xfrm>
          <a:off x="2045207" y="2825496"/>
          <a:ext cx="2139696" cy="2139696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Dealing with outputs</a:t>
          </a:r>
          <a:endParaRPr lang="en-US" sz="3000" kern="1200" dirty="0"/>
        </a:p>
      </dsp:txBody>
      <dsp:txXfrm>
        <a:off x="2149658" y="2929947"/>
        <a:ext cx="1930794" cy="1930794"/>
      </dsp:txXfrm>
    </dsp:sp>
    <dsp:sp modelId="{5ED11DF0-4BE2-4B01-B146-E9CF338B813A}">
      <dsp:nvSpPr>
        <dsp:cNvPr id="0" name=""/>
        <dsp:cNvSpPr/>
      </dsp:nvSpPr>
      <dsp:spPr>
        <a:xfrm>
          <a:off x="4349496" y="2825496"/>
          <a:ext cx="2139696" cy="2139696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Reaching the final user</a:t>
          </a:r>
          <a:endParaRPr lang="en-US" sz="3000" kern="1200" dirty="0"/>
        </a:p>
      </dsp:txBody>
      <dsp:txXfrm>
        <a:off x="4453947" y="2929947"/>
        <a:ext cx="1930794" cy="19307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DAD017-48B8-42D0-B35A-D5B50BA8E8DA}">
      <dsp:nvSpPr>
        <dsp:cNvPr id="0" name=""/>
        <dsp:cNvSpPr/>
      </dsp:nvSpPr>
      <dsp:spPr>
        <a:xfrm>
          <a:off x="1523999" y="0"/>
          <a:ext cx="5486400" cy="5486400"/>
        </a:xfrm>
        <a:prstGeom prst="diamond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6F5D64-9BC2-4904-886D-8F55EC9841F7}">
      <dsp:nvSpPr>
        <dsp:cNvPr id="0" name=""/>
        <dsp:cNvSpPr/>
      </dsp:nvSpPr>
      <dsp:spPr>
        <a:xfrm>
          <a:off x="2045207" y="521207"/>
          <a:ext cx="2139696" cy="2139696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Making our scientist’s life easier</a:t>
          </a:r>
          <a:endParaRPr lang="en-US" sz="3000" kern="1200" dirty="0"/>
        </a:p>
      </dsp:txBody>
      <dsp:txXfrm>
        <a:off x="2149658" y="625658"/>
        <a:ext cx="1930794" cy="1930794"/>
      </dsp:txXfrm>
    </dsp:sp>
    <dsp:sp modelId="{AD2D64DB-656E-443B-AD37-3D0A3CF87F4E}">
      <dsp:nvSpPr>
        <dsp:cNvPr id="0" name=""/>
        <dsp:cNvSpPr/>
      </dsp:nvSpPr>
      <dsp:spPr>
        <a:xfrm>
          <a:off x="4349496" y="521207"/>
          <a:ext cx="2139696" cy="2139696"/>
        </a:xfrm>
        <a:prstGeom prst="roundRect">
          <a:avLst/>
        </a:prstGeom>
        <a:solidFill>
          <a:schemeClr val="accent4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Improve efficiency</a:t>
          </a:r>
          <a:endParaRPr lang="en-US" sz="3000" kern="1200" dirty="0"/>
        </a:p>
      </dsp:txBody>
      <dsp:txXfrm>
        <a:off x="4453947" y="625658"/>
        <a:ext cx="1930794" cy="1930794"/>
      </dsp:txXfrm>
    </dsp:sp>
    <dsp:sp modelId="{68CD1922-7797-49D1-AE8D-FB42E5EE7EFA}">
      <dsp:nvSpPr>
        <dsp:cNvPr id="0" name=""/>
        <dsp:cNvSpPr/>
      </dsp:nvSpPr>
      <dsp:spPr>
        <a:xfrm>
          <a:off x="2045207" y="2825496"/>
          <a:ext cx="2139696" cy="2139696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Dealing with outputs</a:t>
          </a:r>
          <a:endParaRPr lang="en-US" sz="3000" kern="1200" dirty="0"/>
        </a:p>
      </dsp:txBody>
      <dsp:txXfrm>
        <a:off x="2149658" y="2929947"/>
        <a:ext cx="1930794" cy="1930794"/>
      </dsp:txXfrm>
    </dsp:sp>
    <dsp:sp modelId="{5ED11DF0-4BE2-4B01-B146-E9CF338B813A}">
      <dsp:nvSpPr>
        <dsp:cNvPr id="0" name=""/>
        <dsp:cNvSpPr/>
      </dsp:nvSpPr>
      <dsp:spPr>
        <a:xfrm>
          <a:off x="4349496" y="2825496"/>
          <a:ext cx="2139696" cy="2139696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Reaching the final user</a:t>
          </a:r>
          <a:endParaRPr lang="en-US" sz="3000" kern="1200" dirty="0"/>
        </a:p>
      </dsp:txBody>
      <dsp:txXfrm>
        <a:off x="4453947" y="2929947"/>
        <a:ext cx="1930794" cy="19307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DAD017-48B8-42D0-B35A-D5B50BA8E8DA}">
      <dsp:nvSpPr>
        <dsp:cNvPr id="0" name=""/>
        <dsp:cNvSpPr/>
      </dsp:nvSpPr>
      <dsp:spPr>
        <a:xfrm>
          <a:off x="1523999" y="0"/>
          <a:ext cx="5486400" cy="5486400"/>
        </a:xfrm>
        <a:prstGeom prst="diamond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6F5D64-9BC2-4904-886D-8F55EC9841F7}">
      <dsp:nvSpPr>
        <dsp:cNvPr id="0" name=""/>
        <dsp:cNvSpPr/>
      </dsp:nvSpPr>
      <dsp:spPr>
        <a:xfrm>
          <a:off x="2045207" y="521207"/>
          <a:ext cx="2139696" cy="2139696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Making our scientist’s life easier</a:t>
          </a:r>
          <a:endParaRPr lang="en-US" sz="3000" kern="1200" dirty="0"/>
        </a:p>
      </dsp:txBody>
      <dsp:txXfrm>
        <a:off x="2149658" y="625658"/>
        <a:ext cx="1930794" cy="1930794"/>
      </dsp:txXfrm>
    </dsp:sp>
    <dsp:sp modelId="{AD2D64DB-656E-443B-AD37-3D0A3CF87F4E}">
      <dsp:nvSpPr>
        <dsp:cNvPr id="0" name=""/>
        <dsp:cNvSpPr/>
      </dsp:nvSpPr>
      <dsp:spPr>
        <a:xfrm>
          <a:off x="4349496" y="521207"/>
          <a:ext cx="2139696" cy="2139696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Improve efficiency</a:t>
          </a:r>
          <a:endParaRPr lang="en-US" sz="3000" kern="1200" dirty="0"/>
        </a:p>
      </dsp:txBody>
      <dsp:txXfrm>
        <a:off x="4453947" y="625658"/>
        <a:ext cx="1930794" cy="1930794"/>
      </dsp:txXfrm>
    </dsp:sp>
    <dsp:sp modelId="{68CD1922-7797-49D1-AE8D-FB42E5EE7EFA}">
      <dsp:nvSpPr>
        <dsp:cNvPr id="0" name=""/>
        <dsp:cNvSpPr/>
      </dsp:nvSpPr>
      <dsp:spPr>
        <a:xfrm>
          <a:off x="2045207" y="2825496"/>
          <a:ext cx="2139696" cy="2139696"/>
        </a:xfrm>
        <a:prstGeom prst="roundRect">
          <a:avLst/>
        </a:prstGeom>
        <a:solidFill>
          <a:schemeClr val="accent4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Dealing with outputs</a:t>
          </a:r>
          <a:endParaRPr lang="en-US" sz="3000" kern="1200" dirty="0"/>
        </a:p>
      </dsp:txBody>
      <dsp:txXfrm>
        <a:off x="2149658" y="2929947"/>
        <a:ext cx="1930794" cy="1930794"/>
      </dsp:txXfrm>
    </dsp:sp>
    <dsp:sp modelId="{5ED11DF0-4BE2-4B01-B146-E9CF338B813A}">
      <dsp:nvSpPr>
        <dsp:cNvPr id="0" name=""/>
        <dsp:cNvSpPr/>
      </dsp:nvSpPr>
      <dsp:spPr>
        <a:xfrm>
          <a:off x="4349496" y="2825496"/>
          <a:ext cx="2139696" cy="2139696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Reaching the final user</a:t>
          </a:r>
          <a:endParaRPr lang="en-US" sz="3000" kern="1200" dirty="0"/>
        </a:p>
      </dsp:txBody>
      <dsp:txXfrm>
        <a:off x="4453947" y="2929947"/>
        <a:ext cx="1930794" cy="193079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DAD017-48B8-42D0-B35A-D5B50BA8E8DA}">
      <dsp:nvSpPr>
        <dsp:cNvPr id="0" name=""/>
        <dsp:cNvSpPr/>
      </dsp:nvSpPr>
      <dsp:spPr>
        <a:xfrm>
          <a:off x="1523999" y="0"/>
          <a:ext cx="5486400" cy="5486400"/>
        </a:xfrm>
        <a:prstGeom prst="diamond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6F5D64-9BC2-4904-886D-8F55EC9841F7}">
      <dsp:nvSpPr>
        <dsp:cNvPr id="0" name=""/>
        <dsp:cNvSpPr/>
      </dsp:nvSpPr>
      <dsp:spPr>
        <a:xfrm>
          <a:off x="2045207" y="521207"/>
          <a:ext cx="2139696" cy="2139696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Making our scientist’s life easier</a:t>
          </a:r>
          <a:endParaRPr lang="en-US" sz="3000" kern="1200" dirty="0"/>
        </a:p>
      </dsp:txBody>
      <dsp:txXfrm>
        <a:off x="2149658" y="625658"/>
        <a:ext cx="1930794" cy="1930794"/>
      </dsp:txXfrm>
    </dsp:sp>
    <dsp:sp modelId="{AD2D64DB-656E-443B-AD37-3D0A3CF87F4E}">
      <dsp:nvSpPr>
        <dsp:cNvPr id="0" name=""/>
        <dsp:cNvSpPr/>
      </dsp:nvSpPr>
      <dsp:spPr>
        <a:xfrm>
          <a:off x="4349496" y="521207"/>
          <a:ext cx="2139696" cy="2139696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Improve efficiency</a:t>
          </a:r>
          <a:endParaRPr lang="en-US" sz="3000" kern="1200" dirty="0"/>
        </a:p>
      </dsp:txBody>
      <dsp:txXfrm>
        <a:off x="4453947" y="625658"/>
        <a:ext cx="1930794" cy="1930794"/>
      </dsp:txXfrm>
    </dsp:sp>
    <dsp:sp modelId="{68CD1922-7797-49D1-AE8D-FB42E5EE7EFA}">
      <dsp:nvSpPr>
        <dsp:cNvPr id="0" name=""/>
        <dsp:cNvSpPr/>
      </dsp:nvSpPr>
      <dsp:spPr>
        <a:xfrm>
          <a:off x="2045207" y="2825496"/>
          <a:ext cx="2139696" cy="2139696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Dealing with bigger outputs</a:t>
          </a:r>
          <a:endParaRPr lang="en-US" sz="3000" kern="1200" dirty="0"/>
        </a:p>
      </dsp:txBody>
      <dsp:txXfrm>
        <a:off x="2149658" y="2929947"/>
        <a:ext cx="1930794" cy="1930794"/>
      </dsp:txXfrm>
    </dsp:sp>
    <dsp:sp modelId="{5ED11DF0-4BE2-4B01-B146-E9CF338B813A}">
      <dsp:nvSpPr>
        <dsp:cNvPr id="0" name=""/>
        <dsp:cNvSpPr/>
      </dsp:nvSpPr>
      <dsp:spPr>
        <a:xfrm>
          <a:off x="4349496" y="2825496"/>
          <a:ext cx="2139696" cy="2139696"/>
        </a:xfrm>
        <a:prstGeom prst="roundRect">
          <a:avLst/>
        </a:prstGeom>
        <a:solidFill>
          <a:schemeClr val="accent4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Reaching the final user</a:t>
          </a:r>
          <a:endParaRPr lang="en-US" sz="3000" kern="1200" dirty="0"/>
        </a:p>
      </dsp:txBody>
      <dsp:txXfrm>
        <a:off x="4453947" y="2929947"/>
        <a:ext cx="1930794" cy="19307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3EB5EA4F-0725-4C94-87E3-1443F653A406}" type="datetimeFigureOut">
              <a:rPr lang="en-US"/>
              <a:pPr>
                <a:defRPr/>
              </a:pPr>
              <a:t>1/7/16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4C198933-CAC8-4210-A6CA-4401A19B66E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5242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2E15CA09-7EA9-48E9-A480-61538BBFAB17}" type="datetimeFigureOut">
              <a:rPr lang="en-US"/>
              <a:pPr>
                <a:defRPr/>
              </a:pPr>
              <a:t>1/7/16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85800"/>
            <a:ext cx="4467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3EFD383E-6505-45FE-99E8-1B8BDAB0A8F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7728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3A1E702-F32B-47DF-A2EA-D3854F43621B}" type="slidenum">
              <a:rPr lang="en-US" altLang="en-US" smtClean="0">
                <a:latin typeface="Arial" charset="0"/>
                <a:ea typeface="DejaVu Sans" pitchFamily="34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en-US" altLang="en-US" smtClean="0">
              <a:latin typeface="Arial" charset="0"/>
              <a:ea typeface="DejaVu Sans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Usability</a:t>
            </a:r>
            <a:r>
              <a:rPr lang="es-ES" dirty="0" smtClean="0"/>
              <a:t> WP3 in </a:t>
            </a:r>
            <a:r>
              <a:rPr lang="es-ES" dirty="0" err="1" smtClean="0"/>
              <a:t>ESiWACE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FD383E-6505-45FE-99E8-1B8BDAB0A8F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694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FD383E-6505-45FE-99E8-1B8BDAB0A8F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189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have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our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Earth</a:t>
            </a:r>
            <a:r>
              <a:rPr lang="es-ES" baseline="0" dirty="0" smtClean="0"/>
              <a:t> Storage </a:t>
            </a:r>
            <a:r>
              <a:rPr lang="es-ES" baseline="0" dirty="0" err="1" smtClean="0"/>
              <a:t>but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also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use HPC archive </a:t>
            </a:r>
            <a:r>
              <a:rPr lang="es-ES" baseline="0" dirty="0" err="1" smtClean="0"/>
              <a:t>from</a:t>
            </a:r>
            <a:r>
              <a:rPr lang="es-ES" baseline="0" dirty="0" smtClean="0"/>
              <a:t> Mare </a:t>
            </a:r>
            <a:r>
              <a:rPr lang="es-ES" baseline="0" dirty="0" err="1" smtClean="0"/>
              <a:t>Nostrum</a:t>
            </a:r>
            <a:r>
              <a:rPr lang="es-ES" baseline="0" dirty="0" smtClean="0"/>
              <a:t>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FD383E-6505-45FE-99E8-1B8BDAB0A8F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76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1" Type="http://schemas.openxmlformats.org/officeDocument/2006/relationships/hyperlink" Target="https://www.youtube.com/user/BSCCNS" TargetMode="External"/><Relationship Id="rId1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hyperlink" Target="https://www.linkedin.com/company/barcelona-supercomputing-center" TargetMode="External"/><Relationship Id="rId6" Type="http://schemas.openxmlformats.org/officeDocument/2006/relationships/image" Target="../media/image4.png"/><Relationship Id="rId7" Type="http://schemas.openxmlformats.org/officeDocument/2006/relationships/hyperlink" Target="https://www.facebook.com/BSCCNS" TargetMode="External"/><Relationship Id="rId8" Type="http://schemas.openxmlformats.org/officeDocument/2006/relationships/image" Target="../media/image5.png"/><Relationship Id="rId9" Type="http://schemas.openxmlformats.org/officeDocument/2006/relationships/hyperlink" Target="https://twitter.com/bsc_cns" TargetMode="External"/><Relationship Id="rId10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Shape 5"/>
          <p:cNvSpPr txBox="1">
            <a:spLocks noChangeArrowheads="1"/>
          </p:cNvSpPr>
          <p:nvPr userDrawn="1"/>
        </p:nvSpPr>
        <p:spPr bwMode="auto"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1800" smtClean="0">
                <a:solidFill>
                  <a:srgbClr val="FFFFFF"/>
                </a:solidFill>
                <a:ea typeface="+mn-ea"/>
              </a:rPr>
              <a:t>www.bsc.es</a:t>
            </a:r>
            <a:endParaRPr lang="en-US" altLang="en-US" sz="1800" smtClean="0">
              <a:latin typeface="Calibri" pitchFamily="34" charset="0"/>
              <a:ea typeface="+mn-ea"/>
            </a:endParaRPr>
          </a:p>
        </p:txBody>
      </p:sp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830263"/>
            <a:ext cx="460375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825" y="1025525"/>
            <a:ext cx="101282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hlinkClick r:id="rId5"/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788" y="6386513"/>
            <a:ext cx="42545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7"/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6389688"/>
            <a:ext cx="3937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rId9"/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638" y="6386513"/>
            <a:ext cx="447675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rId11"/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386513"/>
            <a:ext cx="763588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4889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82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Shape 3"/>
          <p:cNvSpPr txBox="1">
            <a:spLocks noChangeArrowheads="1"/>
          </p:cNvSpPr>
          <p:nvPr userDrawn="1"/>
        </p:nvSpPr>
        <p:spPr bwMode="auto">
          <a:xfrm>
            <a:off x="8458200" y="6505575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fld id="{DCFA3AF2-F9D4-4645-91BB-75BA9BDC66FF}" type="slidenum">
              <a:rPr lang="en-US" altLang="en-US" sz="1000" smtClean="0">
                <a:solidFill>
                  <a:srgbClr val="23589C"/>
                </a:solidFill>
                <a:ea typeface="+mn-ea"/>
              </a:rPr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t>‹Nr.›</a:t>
            </a:fld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  <p:pic>
        <p:nvPicPr>
          <p:cNvPr id="6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4463"/>
            <a:ext cx="1936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25413"/>
            <a:ext cx="57467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 noChangeAspect="1"/>
          </p:cNvSpPr>
          <p:nvPr>
            <p:ph type="title"/>
          </p:nvPr>
        </p:nvSpPr>
        <p:spPr>
          <a:xfrm>
            <a:off x="396876" y="144432"/>
            <a:ext cx="6191348" cy="696944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5" y="985391"/>
            <a:ext cx="8329365" cy="55201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87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82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rrowheads="1"/>
          </p:cNvSpPr>
          <p:nvPr userDrawn="1"/>
        </p:nvSpPr>
        <p:spPr bwMode="auto">
          <a:xfrm>
            <a:off x="8458200" y="6505575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fld id="{FF37EF30-EC72-4665-ABDB-DC60BA2EC161}" type="slidenum">
              <a:rPr lang="en-US" altLang="en-US" sz="1000" smtClean="0">
                <a:solidFill>
                  <a:srgbClr val="23589C"/>
                </a:solidFill>
                <a:ea typeface="+mn-ea"/>
              </a:rPr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t>‹Nr.›</a:t>
            </a:fld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  <p:pic>
        <p:nvPicPr>
          <p:cNvPr id="7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4463"/>
            <a:ext cx="1936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25413"/>
            <a:ext cx="57467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 noChangeAspect="1"/>
          </p:cNvSpPr>
          <p:nvPr>
            <p:ph type="title"/>
          </p:nvPr>
        </p:nvSpPr>
        <p:spPr>
          <a:xfrm>
            <a:off x="396876" y="144432"/>
            <a:ext cx="6191348" cy="696944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5" y="985391"/>
            <a:ext cx="8329365" cy="55201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hart Placeholder 3"/>
          <p:cNvSpPr>
            <a:spLocks noGrp="1" noChangeAspect="1"/>
          </p:cNvSpPr>
          <p:nvPr>
            <p:ph type="chart" sz="quarter" idx="11"/>
          </p:nvPr>
        </p:nvSpPr>
        <p:spPr>
          <a:xfrm>
            <a:off x="4572000" y="1997794"/>
            <a:ext cx="4152900" cy="46085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smtClean="0"/>
              <a:t>Click icon to add chart</a:t>
            </a:r>
            <a:endParaRPr lang="es-ES" noProof="0" dirty="0" smtClean="0"/>
          </a:p>
        </p:txBody>
      </p:sp>
    </p:spTree>
    <p:extLst>
      <p:ext uri="{BB962C8B-B14F-4D97-AF65-F5344CB8AC3E}">
        <p14:creationId xmlns:p14="http://schemas.microsoft.com/office/powerpoint/2010/main" val="565935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82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rrowheads="1"/>
          </p:cNvSpPr>
          <p:nvPr userDrawn="1"/>
        </p:nvSpPr>
        <p:spPr bwMode="auto">
          <a:xfrm>
            <a:off x="8458200" y="6505575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fld id="{1DC203E5-BAC0-4834-9B43-0383D9F99E61}" type="slidenum">
              <a:rPr lang="en-US" altLang="en-US" sz="1000" smtClean="0">
                <a:solidFill>
                  <a:srgbClr val="23589C"/>
                </a:solidFill>
                <a:ea typeface="+mn-ea"/>
              </a:rPr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t>‹Nr.›</a:t>
            </a:fld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  <p:pic>
        <p:nvPicPr>
          <p:cNvPr id="7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4463"/>
            <a:ext cx="1936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25413"/>
            <a:ext cx="57467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96876" y="144432"/>
            <a:ext cx="6191348" cy="696944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572000" y="3221930"/>
            <a:ext cx="4152900" cy="3384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5" y="985391"/>
            <a:ext cx="8329365" cy="55201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67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ture-pl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>
            <a:spLocks noChangeArrowheads="1"/>
          </p:cNvSpPr>
          <p:nvPr userDrawn="1"/>
        </p:nvSpPr>
        <p:spPr bwMode="auto">
          <a:xfrm>
            <a:off x="685800" y="2181225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2800" smtClean="0">
                <a:solidFill>
                  <a:srgbClr val="FFFFFF"/>
                </a:solidFill>
                <a:ea typeface="+mn-ea"/>
              </a:rPr>
              <a:t>FUTURE PLANS</a:t>
            </a:r>
            <a:endParaRPr lang="en-US" altLang="en-US" sz="1800" smtClean="0">
              <a:latin typeface="Calibri" pitchFamily="34" charset="0"/>
              <a:ea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1"/>
          <p:cNvSpPr txBox="1">
            <a:spLocks noChangeAspect="1" noChangeArrowheads="1"/>
          </p:cNvSpPr>
          <p:nvPr userDrawn="1"/>
        </p:nvSpPr>
        <p:spPr bwMode="auto">
          <a:xfrm>
            <a:off x="838200" y="2333625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2800" dirty="0" smtClean="0">
                <a:solidFill>
                  <a:srgbClr val="FFFFFF"/>
                </a:solidFill>
                <a:ea typeface="+mn-ea"/>
              </a:rPr>
              <a:t>MAIN RESEARCH LINES &amp; RESULTS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5577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ture-pl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>
            <a:spLocks noChangeArrowheads="1"/>
          </p:cNvSpPr>
          <p:nvPr userDrawn="1"/>
        </p:nvSpPr>
        <p:spPr bwMode="auto">
          <a:xfrm>
            <a:off x="685800" y="2181225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2800" smtClean="0">
                <a:solidFill>
                  <a:srgbClr val="FFFFFF"/>
                </a:solidFill>
                <a:ea typeface="+mn-ea"/>
              </a:rPr>
              <a:t>FUTURE PLANS</a:t>
            </a:r>
            <a:endParaRPr lang="en-US" altLang="en-US" sz="1800" smtClean="0">
              <a:latin typeface="Calibri" pitchFamily="34" charset="0"/>
              <a:ea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1"/>
          <p:cNvSpPr txBox="1">
            <a:spLocks noChangeAspect="1" noChangeArrowheads="1"/>
          </p:cNvSpPr>
          <p:nvPr userDrawn="1"/>
        </p:nvSpPr>
        <p:spPr bwMode="auto">
          <a:xfrm>
            <a:off x="838200" y="2333625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2800" dirty="0" smtClean="0">
                <a:solidFill>
                  <a:srgbClr val="FFFFFF"/>
                </a:solidFill>
                <a:ea typeface="+mn-ea"/>
              </a:rPr>
              <a:t>FUTURE PLANS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58930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1800" dirty="0" smtClean="0">
                <a:solidFill>
                  <a:srgbClr val="FFFFFF"/>
                </a:solidFill>
                <a:ea typeface="+mn-ea"/>
              </a:rPr>
              <a:t>www.bsc.es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  <p:pic>
        <p:nvPicPr>
          <p:cNvPr id="5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85738"/>
            <a:ext cx="3306763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76213"/>
            <a:ext cx="8302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Título"/>
          <p:cNvSpPr>
            <a:spLocks noGrp="1" noChangeAspect="1"/>
          </p:cNvSpPr>
          <p:nvPr>
            <p:ph type="title"/>
          </p:nvPr>
        </p:nvSpPr>
        <p:spPr>
          <a:xfrm>
            <a:off x="457200" y="3176996"/>
            <a:ext cx="8229600" cy="665931"/>
          </a:xfrm>
          <a:prstGeom prst="rect">
            <a:avLst/>
          </a:prstGeom>
        </p:spPr>
        <p:txBody>
          <a:bodyPr/>
          <a:lstStyle>
            <a:lvl1pPr>
              <a:defRPr sz="320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63480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-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584325"/>
            <a:ext cx="61912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1690688"/>
            <a:ext cx="155575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1800" dirty="0" smtClean="0">
                <a:solidFill>
                  <a:srgbClr val="FFFFFF"/>
                </a:solidFill>
                <a:ea typeface="+mn-ea"/>
              </a:rPr>
              <a:t>www.bsc.es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  <p:sp>
        <p:nvSpPr>
          <p:cNvPr id="9" name="8 Título"/>
          <p:cNvSpPr>
            <a:spLocks noGrp="1" noChangeAspect="1"/>
          </p:cNvSpPr>
          <p:nvPr>
            <p:ph type="title"/>
          </p:nvPr>
        </p:nvSpPr>
        <p:spPr>
          <a:xfrm>
            <a:off x="3819339" y="4806106"/>
            <a:ext cx="4762872" cy="720080"/>
          </a:xfrm>
          <a:prstGeom prst="rect">
            <a:avLst/>
          </a:prstGeom>
        </p:spPr>
        <p:txBody>
          <a:bodyPr/>
          <a:lstStyle>
            <a:lvl1pPr algn="r"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3281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-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1800" dirty="0" smtClean="0">
                <a:solidFill>
                  <a:srgbClr val="FFFFFF"/>
                </a:solidFill>
                <a:ea typeface="+mn-ea"/>
              </a:rPr>
              <a:t>www.bsc.es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016125"/>
            <a:ext cx="3306762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006600"/>
            <a:ext cx="8302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128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907" r:id="rId1"/>
    <p:sldLayoutId id="2147484908" r:id="rId2"/>
    <p:sldLayoutId id="2147484909" r:id="rId3"/>
    <p:sldLayoutId id="2147484910" r:id="rId4"/>
    <p:sldLayoutId id="2147484911" r:id="rId5"/>
    <p:sldLayoutId id="2147484912" r:id="rId6"/>
    <p:sldLayoutId id="2147484913" r:id="rId7"/>
    <p:sldLayoutId id="2147484914" r:id="rId8"/>
    <p:sldLayoutId id="2147484915" r:id="rId9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hpcugent.github.io/easybuild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ypi.python.org/pypi/autosubmit" TargetMode="External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sds-was.aemet.es/" TargetMode="External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2" Type="http://schemas.openxmlformats.org/officeDocument/2006/relationships/hyperlink" Target="http://dust.aemet.es/" TargetMode="Externa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6.png"/><Relationship Id="rId20" Type="http://schemas.openxmlformats.org/officeDocument/2006/relationships/image" Target="../media/image67.png"/><Relationship Id="rId10" Type="http://schemas.openxmlformats.org/officeDocument/2006/relationships/image" Target="../media/image57.png"/><Relationship Id="rId11" Type="http://schemas.openxmlformats.org/officeDocument/2006/relationships/image" Target="../media/image58.png"/><Relationship Id="rId12" Type="http://schemas.openxmlformats.org/officeDocument/2006/relationships/image" Target="../media/image59.png"/><Relationship Id="rId13" Type="http://schemas.openxmlformats.org/officeDocument/2006/relationships/image" Target="../media/image60.png"/><Relationship Id="rId14" Type="http://schemas.openxmlformats.org/officeDocument/2006/relationships/image" Target="../media/image61.png"/><Relationship Id="rId15" Type="http://schemas.openxmlformats.org/officeDocument/2006/relationships/image" Target="../media/image62.png"/><Relationship Id="rId16" Type="http://schemas.openxmlformats.org/officeDocument/2006/relationships/image" Target="../media/image63.emf"/><Relationship Id="rId17" Type="http://schemas.openxmlformats.org/officeDocument/2006/relationships/image" Target="../media/image64.png"/><Relationship Id="rId18" Type="http://schemas.openxmlformats.org/officeDocument/2006/relationships/image" Target="../media/image65.png"/><Relationship Id="rId19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g"/><Relationship Id="rId3" Type="http://schemas.openxmlformats.org/officeDocument/2006/relationships/image" Target="../media/image71.g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Shape 1"/>
          <p:cNvSpPr txBox="1">
            <a:spLocks noChangeArrowheads="1"/>
          </p:cNvSpPr>
          <p:nvPr/>
        </p:nvSpPr>
        <p:spPr bwMode="auto">
          <a:xfrm>
            <a:off x="6548438" y="196850"/>
            <a:ext cx="24479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9pPr>
          </a:lstStyle>
          <a:p>
            <a:pPr algn="r" eaLnBrk="1" hangingPunct="1"/>
            <a:r>
              <a:rPr lang="en-US" altLang="en-US" sz="1400" dirty="0" smtClean="0">
                <a:solidFill>
                  <a:srgbClr val="FFFFFF"/>
                </a:solidFill>
                <a:latin typeface="Calibri" pitchFamily="34" charset="0"/>
              </a:rPr>
              <a:t>Oporto, 1</a:t>
            </a:r>
            <a:r>
              <a:rPr lang="en-US" altLang="en-US" sz="1400" baseline="30000" dirty="0" smtClean="0">
                <a:solidFill>
                  <a:srgbClr val="FFFFFF"/>
                </a:solidFill>
                <a:latin typeface="Calibri" pitchFamily="34" charset="0"/>
              </a:rPr>
              <a:t>st</a:t>
            </a:r>
            <a:r>
              <a:rPr lang="en-US" altLang="en-US" sz="1400" dirty="0" smtClean="0">
                <a:solidFill>
                  <a:srgbClr val="FFFFFF"/>
                </a:solidFill>
                <a:latin typeface="Calibri" pitchFamily="34" charset="0"/>
              </a:rPr>
              <a:t> July 2016</a:t>
            </a:r>
            <a:endParaRPr lang="en-US" altLang="en-US" dirty="0">
              <a:latin typeface="Calibri" pitchFamily="34" charset="0"/>
            </a:endParaRPr>
          </a:p>
        </p:txBody>
      </p:sp>
      <p:sp>
        <p:nvSpPr>
          <p:cNvPr id="10243" name="TextShape 2"/>
          <p:cNvSpPr txBox="1">
            <a:spLocks noChangeArrowheads="1"/>
          </p:cNvSpPr>
          <p:nvPr/>
        </p:nvSpPr>
        <p:spPr bwMode="auto">
          <a:xfrm>
            <a:off x="685800" y="2181225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FFFF"/>
                </a:solidFill>
              </a:rPr>
              <a:t>Earth Sciences from a computational point of </a:t>
            </a:r>
            <a:r>
              <a:rPr lang="en-US" altLang="en-US" sz="3200" b="1" dirty="0" smtClean="0">
                <a:solidFill>
                  <a:srgbClr val="FFFFFF"/>
                </a:solidFill>
              </a:rPr>
              <a:t>view</a:t>
            </a:r>
            <a:endParaRPr lang="en-US" altLang="en-US" dirty="0">
              <a:latin typeface="Calibri" pitchFamily="34" charset="0"/>
            </a:endParaRPr>
          </a:p>
        </p:txBody>
      </p:sp>
      <p:sp>
        <p:nvSpPr>
          <p:cNvPr id="10244" name="TextShape 3"/>
          <p:cNvSpPr txBox="1">
            <a:spLocks noChangeAspect="1" noChangeArrowheads="1"/>
          </p:cNvSpPr>
          <p:nvPr/>
        </p:nvSpPr>
        <p:spPr bwMode="auto">
          <a:xfrm>
            <a:off x="1371600" y="3717925"/>
            <a:ext cx="64008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FFFF"/>
                </a:solidFill>
              </a:rPr>
              <a:t>The BSC Earth Sciences experience</a:t>
            </a:r>
            <a:endParaRPr lang="en-US" altLang="en-US" sz="2400" dirty="0">
              <a:latin typeface="Calibri" pitchFamily="34" charset="0"/>
            </a:endParaRPr>
          </a:p>
        </p:txBody>
      </p:sp>
      <p:sp>
        <p:nvSpPr>
          <p:cNvPr id="10245" name="TextShape 4"/>
          <p:cNvSpPr txBox="1">
            <a:spLocks noChangeArrowheads="1"/>
          </p:cNvSpPr>
          <p:nvPr/>
        </p:nvSpPr>
        <p:spPr bwMode="auto">
          <a:xfrm>
            <a:off x="1350963" y="4757738"/>
            <a:ext cx="648017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9pPr>
          </a:lstStyle>
          <a:p>
            <a:pPr algn="ctr" eaLnBrk="1" hangingPunct="1"/>
            <a:r>
              <a:rPr lang="es-ES" altLang="en-US" dirty="0">
                <a:solidFill>
                  <a:srgbClr val="FFFFFF"/>
                </a:solidFill>
              </a:rPr>
              <a:t>Francisco Doblas-Reyes, Oriol Mula, and Kim </a:t>
            </a:r>
            <a:r>
              <a:rPr lang="es-ES" altLang="en-US" dirty="0" err="1" smtClean="0">
                <a:solidFill>
                  <a:srgbClr val="FFFFFF"/>
                </a:solidFill>
              </a:rPr>
              <a:t>Serradell</a:t>
            </a:r>
            <a:endParaRPr lang="en-US" alt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>
                <p:childTnLst>
                  <p:par>
                    <p:cTn id="3" nodeType="clickPar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Gitlab</a:t>
            </a:r>
            <a:r>
              <a:rPr lang="en-US" dirty="0" smtClean="0"/>
              <a:t> + Unit Testing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95535" y="5186362"/>
            <a:ext cx="8329365" cy="1319212"/>
          </a:xfrm>
        </p:spPr>
        <p:txBody>
          <a:bodyPr/>
          <a:lstStyle/>
          <a:p>
            <a:r>
              <a:rPr lang="en-US" dirty="0" smtClean="0"/>
              <a:t>Deploying a </a:t>
            </a:r>
            <a:r>
              <a:rPr lang="en-US" dirty="0" err="1" smtClean="0"/>
              <a:t>gitlab</a:t>
            </a:r>
            <a:r>
              <a:rPr lang="en-US" dirty="0" smtClean="0"/>
              <a:t> server </a:t>
            </a:r>
          </a:p>
          <a:p>
            <a:r>
              <a:rPr lang="en-US" dirty="0" smtClean="0"/>
              <a:t>Developing a unit testing strategy (for some projects)</a:t>
            </a:r>
          </a:p>
          <a:p>
            <a:r>
              <a:rPr lang="en-US" dirty="0" smtClean="0"/>
              <a:t>Continuous training scientists to use these tools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995362"/>
            <a:ext cx="6553200" cy="404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72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Easybuild</a:t>
            </a:r>
            <a:r>
              <a:rPr lang="en-US" dirty="0" smtClean="0"/>
              <a:t> for Earth Sciences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EasyBuild</a:t>
            </a:r>
            <a:r>
              <a:rPr lang="en-US" dirty="0"/>
              <a:t> is a software build and installation framework that allows you to manage (scientific) software on High Performance Computing (HPC) systems in an efficient </a:t>
            </a:r>
            <a:r>
              <a:rPr lang="en-US" dirty="0" smtClean="0"/>
              <a:t>way</a:t>
            </a:r>
          </a:p>
          <a:p>
            <a:pPr lvl="1"/>
            <a:r>
              <a:rPr lang="en-US" dirty="0">
                <a:hlinkClick r:id="rId3"/>
              </a:rPr>
              <a:t>https://hpcugent.github.io/easybuild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Developed for libraries and general purpose software</a:t>
            </a:r>
          </a:p>
          <a:p>
            <a:pPr lvl="1"/>
            <a:r>
              <a:rPr lang="en-US" dirty="0" smtClean="0"/>
              <a:t>Handles dependencies and modules</a:t>
            </a:r>
          </a:p>
          <a:p>
            <a:endParaRPr lang="en-US" dirty="0"/>
          </a:p>
          <a:p>
            <a:r>
              <a:rPr lang="en-US" dirty="0" smtClean="0"/>
              <a:t>We ported to our models and libraries (work in progress)</a:t>
            </a:r>
          </a:p>
          <a:p>
            <a:pPr lvl="1"/>
            <a:r>
              <a:rPr lang="en-US" dirty="0" smtClean="0"/>
              <a:t>NEMO/3.6-r6664-foss-2015a-BSC</a:t>
            </a:r>
          </a:p>
          <a:p>
            <a:pPr lvl="1"/>
            <a:r>
              <a:rPr lang="en-US" dirty="0" smtClean="0"/>
              <a:t>XIOS/r858-foss-2015a</a:t>
            </a:r>
          </a:p>
          <a:p>
            <a:pPr lvl="1"/>
            <a:r>
              <a:rPr lang="en-US" dirty="0" smtClean="0"/>
              <a:t>NMMB-BSC/2.0.4-foss-2015a</a:t>
            </a:r>
          </a:p>
          <a:p>
            <a:pPr lvl="1"/>
            <a:r>
              <a:rPr lang="en-US" dirty="0"/>
              <a:t>ESMF/7.0.0-foss-2015a</a:t>
            </a:r>
          </a:p>
        </p:txBody>
      </p:sp>
    </p:spTree>
    <p:extLst>
      <p:ext uri="{BB962C8B-B14F-4D97-AF65-F5344CB8AC3E}">
        <p14:creationId xmlns:p14="http://schemas.microsoft.com/office/powerpoint/2010/main" val="1365796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Running a decadal experiment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9162"/>
            <a:ext cx="9144000" cy="554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766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Autosubmit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Autosubmit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A versatile tool to manage Weather and Climate Experiments in diverse Supercomputing Environments</a:t>
            </a:r>
          </a:p>
          <a:p>
            <a:pPr lvl="1"/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pypi.python.org/pypi/autosubmit</a:t>
            </a:r>
            <a:endParaRPr lang="en-US" dirty="0" smtClean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07849"/>
            <a:ext cx="8077200" cy="3531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778"/>
          <a:stretch/>
        </p:blipFill>
        <p:spPr>
          <a:xfrm>
            <a:off x="4287077" y="5840480"/>
            <a:ext cx="4797152" cy="1353865"/>
          </a:xfrm>
          <a:prstGeom prst="rect">
            <a:avLst/>
          </a:prstGeom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2550" y="6594475"/>
            <a:ext cx="1898650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s-ES" sz="1600" dirty="0" smtClean="0">
                <a:latin typeface="Calibri" pitchFamily="34" charset="0"/>
              </a:rPr>
              <a:t>D. </a:t>
            </a:r>
            <a:r>
              <a:rPr lang="en-GB" altLang="es-ES" sz="1600" dirty="0" err="1">
                <a:latin typeface="Calibri" pitchFamily="34" charset="0"/>
              </a:rPr>
              <a:t>Manubens</a:t>
            </a:r>
            <a:r>
              <a:rPr lang="en-GB" altLang="es-ES" sz="1600" dirty="0">
                <a:latin typeface="Calibri" pitchFamily="34" charset="0"/>
              </a:rPr>
              <a:t> (BSC)</a:t>
            </a:r>
            <a:endParaRPr lang="en-US" altLang="es-ES" sz="16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41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Autosubmit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lvl="1" indent="-342900">
              <a:spcBef>
                <a:spcPct val="0"/>
              </a:spcBef>
              <a:buClr>
                <a:srgbClr val="004990"/>
              </a:buClr>
              <a:buFont typeface="Calibri" pitchFamily="34" charset="0"/>
              <a:buChar char="●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s-ES" sz="2400" dirty="0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Automatization: </a:t>
            </a:r>
            <a:r>
              <a:rPr lang="en-GB" altLang="es-ES" sz="2400" dirty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Preparing and running, </a:t>
            </a:r>
            <a:r>
              <a:rPr lang="en-GB" altLang="es-ES" sz="2400" dirty="0" err="1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postprocessing</a:t>
            </a:r>
            <a:r>
              <a:rPr lang="en-GB" altLang="es-ES" sz="2400" dirty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 and output transfer, all managed by </a:t>
            </a:r>
            <a:r>
              <a:rPr lang="en-GB" altLang="es-ES" sz="2400" dirty="0" err="1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Autosubmit</a:t>
            </a:r>
            <a:r>
              <a:rPr lang="en-GB" altLang="es-ES" sz="2400" dirty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. No user intervention needed</a:t>
            </a:r>
            <a:r>
              <a:rPr lang="en-GB" altLang="es-ES" sz="2400" dirty="0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.</a:t>
            </a:r>
          </a:p>
          <a:p>
            <a:pPr marL="457200" lvl="1" indent="-342900">
              <a:spcBef>
                <a:spcPct val="0"/>
              </a:spcBef>
              <a:buClr>
                <a:srgbClr val="004990"/>
              </a:buClr>
              <a:buFont typeface="Calibri" pitchFamily="34" charset="0"/>
              <a:buChar char="●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altLang="es-ES" sz="2400" dirty="0">
              <a:solidFill>
                <a:srgbClr val="004990"/>
              </a:solidFill>
              <a:latin typeface="Calibri" pitchFamily="34" charset="0"/>
              <a:ea typeface="ＭＳ Ｐゴシック" pitchFamily="34" charset="-128"/>
            </a:endParaRPr>
          </a:p>
          <a:p>
            <a:pPr marL="457200" lvl="1" indent="-342900">
              <a:spcBef>
                <a:spcPct val="0"/>
              </a:spcBef>
              <a:buClr>
                <a:srgbClr val="004990"/>
              </a:buClr>
              <a:buFont typeface="Calibri" pitchFamily="34" charset="0"/>
              <a:buChar char="●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s-ES" sz="2400" dirty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Provenance: Assigns unique identifiers to each experiment and stores information about model version, configuration options, </a:t>
            </a:r>
            <a:r>
              <a:rPr lang="en-GB" altLang="es-ES" sz="2400" dirty="0" err="1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etc</a:t>
            </a:r>
            <a:endParaRPr lang="en-GB" altLang="es-ES" sz="2400" dirty="0" smtClean="0">
              <a:solidFill>
                <a:srgbClr val="004990"/>
              </a:solidFill>
              <a:latin typeface="Calibri" pitchFamily="34" charset="0"/>
              <a:ea typeface="ＭＳ Ｐゴシック" pitchFamily="34" charset="-128"/>
            </a:endParaRPr>
          </a:p>
          <a:p>
            <a:pPr marL="457200" lvl="1" indent="-342900">
              <a:spcBef>
                <a:spcPct val="0"/>
              </a:spcBef>
              <a:buClr>
                <a:srgbClr val="004990"/>
              </a:buClr>
              <a:buFont typeface="Calibri" pitchFamily="34" charset="0"/>
              <a:buChar char="●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altLang="es-ES" sz="2400" dirty="0">
              <a:solidFill>
                <a:srgbClr val="004990"/>
              </a:solidFill>
              <a:latin typeface="Calibri" pitchFamily="34" charset="0"/>
              <a:ea typeface="ＭＳ Ｐゴシック" pitchFamily="34" charset="-128"/>
            </a:endParaRPr>
          </a:p>
          <a:p>
            <a:pPr marL="457200" lvl="1" indent="-342900">
              <a:spcBef>
                <a:spcPct val="0"/>
              </a:spcBef>
              <a:buClr>
                <a:srgbClr val="004990"/>
              </a:buClr>
              <a:buFont typeface="Calibri" pitchFamily="34" charset="0"/>
              <a:buChar char="●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s-ES" sz="2400" dirty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Failure tolerance: Automatic retrials and ability to repeat tasks in case of corrupted or missing data</a:t>
            </a:r>
            <a:r>
              <a:rPr lang="en-GB" altLang="es-ES" sz="2400" dirty="0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.</a:t>
            </a:r>
          </a:p>
          <a:p>
            <a:pPr marL="457200" lvl="1" indent="-342900">
              <a:spcBef>
                <a:spcPct val="0"/>
              </a:spcBef>
              <a:buClr>
                <a:srgbClr val="004990"/>
              </a:buClr>
              <a:buFont typeface="Calibri" pitchFamily="34" charset="0"/>
              <a:buChar char="●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altLang="es-ES" sz="2400" dirty="0">
              <a:solidFill>
                <a:srgbClr val="004990"/>
              </a:solidFill>
              <a:latin typeface="Calibri" pitchFamily="34" charset="0"/>
              <a:ea typeface="ＭＳ Ｐゴシック" pitchFamily="34" charset="-128"/>
            </a:endParaRPr>
          </a:p>
          <a:p>
            <a:pPr marL="457200" lvl="1" indent="-342900">
              <a:spcBef>
                <a:spcPct val="0"/>
              </a:spcBef>
              <a:buClr>
                <a:srgbClr val="004990"/>
              </a:buClr>
              <a:buFont typeface="Calibri" pitchFamily="34" charset="0"/>
              <a:buChar char="●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s-ES" sz="2400" dirty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Versatility: Currently runs EC-Earth, NEMO and </a:t>
            </a:r>
            <a:r>
              <a:rPr lang="en-GB" altLang="es-ES" sz="2400" dirty="0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NMMB/BSC models </a:t>
            </a:r>
            <a:r>
              <a:rPr lang="en-GB" altLang="es-ES" sz="2400" dirty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on several platforms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905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s2dverification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s2dverification</a:t>
            </a:r>
          </a:p>
          <a:p>
            <a:pPr lvl="1"/>
            <a:r>
              <a:rPr lang="en-US" dirty="0"/>
              <a:t>Set of tools to verify forecasts through the computation of typical prediction scores against one or more observational datasets or </a:t>
            </a:r>
            <a:r>
              <a:rPr lang="en-US" dirty="0" err="1"/>
              <a:t>reanalyses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6" name="Footer Placeholder 4"/>
          <p:cNvSpPr txBox="1">
            <a:spLocks/>
          </p:cNvSpPr>
          <p:nvPr/>
        </p:nvSpPr>
        <p:spPr bwMode="auto">
          <a:xfrm>
            <a:off x="1649413" y="6513513"/>
            <a:ext cx="6592887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s-ES" sz="900">
                <a:solidFill>
                  <a:srgbClr val="FFFFFF"/>
                </a:solidFill>
                <a:latin typeface="Century Gothic" pitchFamily="34" charset="0"/>
              </a:rPr>
              <a:t>C3S Climate Projections Workshop: Near-term predictions and projections, 21 April 2015</a:t>
            </a:r>
          </a:p>
        </p:txBody>
      </p:sp>
      <p:sp>
        <p:nvSpPr>
          <p:cNvPr id="7" name="AutoShape 1"/>
          <p:cNvSpPr>
            <a:spLocks noChangeArrowheads="1"/>
          </p:cNvSpPr>
          <p:nvPr/>
        </p:nvSpPr>
        <p:spPr bwMode="auto">
          <a:xfrm rot="5400000">
            <a:off x="7696201" y="3697287"/>
            <a:ext cx="1200150" cy="161925"/>
          </a:xfrm>
          <a:prstGeom prst="rightArrow">
            <a:avLst>
              <a:gd name="adj1" fmla="val 19769"/>
              <a:gd name="adj2" fmla="val 32324"/>
            </a:avLst>
          </a:prstGeom>
          <a:solidFill>
            <a:srgbClr val="99CCFF">
              <a:alpha val="70195"/>
            </a:srgb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86" tIns="41893" rIns="83786" bIns="41893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" altLang="es-ES"/>
          </a:p>
        </p:txBody>
      </p:sp>
      <p:sp>
        <p:nvSpPr>
          <p:cNvPr id="8" name="Oval 2"/>
          <p:cNvSpPr>
            <a:spLocks noChangeArrowheads="1"/>
          </p:cNvSpPr>
          <p:nvPr/>
        </p:nvSpPr>
        <p:spPr bwMode="auto">
          <a:xfrm>
            <a:off x="468313" y="3124200"/>
            <a:ext cx="1077912" cy="261938"/>
          </a:xfrm>
          <a:prstGeom prst="ellipse">
            <a:avLst/>
          </a:prstGeom>
          <a:solidFill>
            <a:srgbClr val="CFE7F5">
              <a:alpha val="50195"/>
            </a:srgbClr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86" tIns="41893" rIns="83786" bIns="41893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" altLang="es-ES"/>
          </a:p>
        </p:txBody>
      </p:sp>
      <p:sp>
        <p:nvSpPr>
          <p:cNvPr id="9" name="Oval 3"/>
          <p:cNvSpPr>
            <a:spLocks noChangeArrowheads="1"/>
          </p:cNvSpPr>
          <p:nvPr/>
        </p:nvSpPr>
        <p:spPr bwMode="auto">
          <a:xfrm>
            <a:off x="468313" y="3017838"/>
            <a:ext cx="1077912" cy="261937"/>
          </a:xfrm>
          <a:prstGeom prst="ellipse">
            <a:avLst/>
          </a:prstGeom>
          <a:solidFill>
            <a:srgbClr val="CFE7F5">
              <a:alpha val="50195"/>
            </a:srgbClr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86" tIns="41893" rIns="83786" bIns="41893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" altLang="es-ES"/>
          </a:p>
        </p:txBody>
      </p:sp>
      <p:sp>
        <p:nvSpPr>
          <p:cNvPr id="10" name="Oval 4"/>
          <p:cNvSpPr>
            <a:spLocks noChangeArrowheads="1"/>
          </p:cNvSpPr>
          <p:nvPr/>
        </p:nvSpPr>
        <p:spPr bwMode="auto">
          <a:xfrm>
            <a:off x="468313" y="2913063"/>
            <a:ext cx="1077912" cy="261937"/>
          </a:xfrm>
          <a:prstGeom prst="ellipse">
            <a:avLst/>
          </a:prstGeom>
          <a:solidFill>
            <a:srgbClr val="CFE7F5">
              <a:alpha val="50195"/>
            </a:srgbClr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86" tIns="41893" rIns="83786" bIns="41893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" altLang="es-ES"/>
          </a:p>
        </p:txBody>
      </p:sp>
      <p:sp>
        <p:nvSpPr>
          <p:cNvPr id="11" name="Oval 5"/>
          <p:cNvSpPr>
            <a:spLocks noChangeArrowheads="1"/>
          </p:cNvSpPr>
          <p:nvPr/>
        </p:nvSpPr>
        <p:spPr bwMode="auto">
          <a:xfrm>
            <a:off x="468313" y="2808288"/>
            <a:ext cx="1077912" cy="261937"/>
          </a:xfrm>
          <a:prstGeom prst="ellipse">
            <a:avLst/>
          </a:prstGeom>
          <a:solidFill>
            <a:srgbClr val="CFE7F5">
              <a:alpha val="50195"/>
            </a:srgbClr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86" tIns="41893" rIns="83786" bIns="41893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" altLang="es-ES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79388" y="3465513"/>
            <a:ext cx="1727200" cy="33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55748" rIns="82467" bIns="41234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altLang="es-ES" b="1">
                <a:solidFill>
                  <a:srgbClr val="000000"/>
                </a:solidFill>
                <a:latin typeface="Calibri" pitchFamily="34" charset="0"/>
                <a:ea typeface="Droid Sans Fallback"/>
                <a:cs typeface="Calibri" pitchFamily="34" charset="0"/>
              </a:rPr>
              <a:t>LOCAL STORAGE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34938" y="5165725"/>
            <a:ext cx="1916112" cy="100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55748" rIns="82467" bIns="41234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altLang="es-ES" b="1">
                <a:solidFill>
                  <a:srgbClr val="000000"/>
                </a:solidFill>
                <a:latin typeface="Calibri" pitchFamily="34" charset="0"/>
                <a:ea typeface="Droid Sans Fallback"/>
                <a:cs typeface="Calibri" pitchFamily="34" charset="0"/>
              </a:rPr>
              <a:t>ESGF NODE</a:t>
            </a:r>
          </a:p>
          <a:p>
            <a:pPr algn="ctr" eaLnBrk="1" hangingPunct="1"/>
            <a:r>
              <a:rPr lang="en-GB" altLang="es-ES" b="1">
                <a:solidFill>
                  <a:srgbClr val="000000"/>
                </a:solidFill>
                <a:latin typeface="Calibri" pitchFamily="34" charset="0"/>
                <a:ea typeface="Droid Sans Fallback"/>
                <a:cs typeface="Calibri" pitchFamily="34" charset="0"/>
              </a:rPr>
              <a:t>or</a:t>
            </a:r>
          </a:p>
          <a:p>
            <a:pPr algn="ctr" eaLnBrk="1" hangingPunct="1"/>
            <a:r>
              <a:rPr lang="en-GB" altLang="es-ES" b="1">
                <a:solidFill>
                  <a:srgbClr val="000000"/>
                </a:solidFill>
                <a:latin typeface="Calibri" pitchFamily="34" charset="0"/>
                <a:ea typeface="Droid Sans Fallback"/>
                <a:cs typeface="Calibri" pitchFamily="34" charset="0"/>
              </a:rPr>
              <a:t>OPeNDAP SERVER</a:t>
            </a:r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>
            <a:off x="1960563" y="4848225"/>
            <a:ext cx="63500" cy="158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3786" tIns="41893" rIns="83786" bIns="41893"/>
          <a:lstStyle/>
          <a:p>
            <a:endParaRPr lang="en-US"/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>
            <a:off x="2024063" y="4179888"/>
            <a:ext cx="261937" cy="1587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3786" tIns="41893" rIns="83786" bIns="41893"/>
          <a:lstStyle/>
          <a:p>
            <a:endParaRPr lang="en-US"/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 flipV="1">
            <a:off x="2024063" y="3073400"/>
            <a:ext cx="1587" cy="17748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3786" tIns="41893" rIns="83786" bIns="41893"/>
          <a:lstStyle/>
          <a:p>
            <a:endParaRPr lang="en-US"/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879475" y="2913063"/>
            <a:ext cx="307975" cy="52387"/>
          </a:xfrm>
          <a:prstGeom prst="ellipse">
            <a:avLst/>
          </a:prstGeom>
          <a:solidFill>
            <a:srgbClr val="000000">
              <a:alpha val="50195"/>
            </a:srgbClr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86" tIns="41893" rIns="83786" bIns="41893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" altLang="es-ES"/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>
            <a:off x="1960563" y="3071813"/>
            <a:ext cx="63500" cy="1587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3786" tIns="41893" rIns="83786" bIns="41893"/>
          <a:lstStyle/>
          <a:p>
            <a:endParaRPr lang="en-US"/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2089150" y="2273300"/>
            <a:ext cx="6726238" cy="31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1234" rIns="82467" bIns="41234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altLang="es-ES" b="1">
                <a:solidFill>
                  <a:srgbClr val="5C8526"/>
                </a:solidFill>
                <a:latin typeface="Calibri" pitchFamily="34" charset="0"/>
                <a:ea typeface="Droid Sans Fallback"/>
                <a:cs typeface="Calibri" pitchFamily="34" charset="0"/>
              </a:rPr>
              <a:t>s2dverification package</a:t>
            </a:r>
          </a:p>
        </p:txBody>
      </p:sp>
      <p:sp>
        <p:nvSpPr>
          <p:cNvPr id="20" name="Line 19"/>
          <p:cNvSpPr>
            <a:spLocks noChangeShapeType="1"/>
          </p:cNvSpPr>
          <p:nvPr/>
        </p:nvSpPr>
        <p:spPr bwMode="auto">
          <a:xfrm flipH="1">
            <a:off x="2282825" y="2439988"/>
            <a:ext cx="1930400" cy="1587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3786" tIns="41893" rIns="83786" bIns="41893"/>
          <a:lstStyle/>
          <a:p>
            <a:endParaRPr lang="en-US"/>
          </a:p>
        </p:txBody>
      </p:sp>
      <p:sp>
        <p:nvSpPr>
          <p:cNvPr id="21" name="Line 20"/>
          <p:cNvSpPr>
            <a:spLocks noChangeShapeType="1"/>
          </p:cNvSpPr>
          <p:nvPr/>
        </p:nvSpPr>
        <p:spPr bwMode="auto">
          <a:xfrm flipV="1">
            <a:off x="2155825" y="2540000"/>
            <a:ext cx="1588" cy="4014788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3786" tIns="41893" rIns="83786" bIns="41893"/>
          <a:lstStyle/>
          <a:p>
            <a:endParaRPr lang="en-US"/>
          </a:p>
        </p:txBody>
      </p:sp>
      <p:sp>
        <p:nvSpPr>
          <p:cNvPr id="22" name="Line 21"/>
          <p:cNvSpPr>
            <a:spLocks noChangeShapeType="1"/>
          </p:cNvSpPr>
          <p:nvPr/>
        </p:nvSpPr>
        <p:spPr bwMode="auto">
          <a:xfrm flipH="1">
            <a:off x="6692900" y="2439988"/>
            <a:ext cx="1960563" cy="1587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3786" tIns="41893" rIns="83786" bIns="41893"/>
          <a:lstStyle/>
          <a:p>
            <a:endParaRPr lang="en-US"/>
          </a:p>
        </p:txBody>
      </p:sp>
      <p:sp>
        <p:nvSpPr>
          <p:cNvPr id="23" name="Line 22"/>
          <p:cNvSpPr>
            <a:spLocks noChangeShapeType="1"/>
          </p:cNvSpPr>
          <p:nvPr/>
        </p:nvSpPr>
        <p:spPr bwMode="auto">
          <a:xfrm flipV="1">
            <a:off x="8783638" y="2522538"/>
            <a:ext cx="15875" cy="403225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3786" tIns="41893" rIns="83786" bIns="41893"/>
          <a:lstStyle/>
          <a:p>
            <a:endParaRPr lang="en-US"/>
          </a:p>
        </p:txBody>
      </p:sp>
      <p:sp>
        <p:nvSpPr>
          <p:cNvPr id="24" name="Line 23"/>
          <p:cNvSpPr>
            <a:spLocks noChangeShapeType="1"/>
          </p:cNvSpPr>
          <p:nvPr/>
        </p:nvSpPr>
        <p:spPr bwMode="auto">
          <a:xfrm>
            <a:off x="2293938" y="6648450"/>
            <a:ext cx="6326187" cy="1588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3786" tIns="41893" rIns="83786" bIns="41893"/>
          <a:lstStyle/>
          <a:p>
            <a:endParaRPr lang="en-US"/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2303463" y="2673350"/>
            <a:ext cx="2660650" cy="3811588"/>
          </a:xfrm>
          <a:prstGeom prst="rect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467" tIns="41234" rIns="82467" bIns="41234" anchor="ctr"/>
          <a:lstStyle>
            <a:lvl1pPr eaLnBrk="0" hangingPunct="0"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endParaRPr lang="en-GB" altLang="es-ES" b="1">
              <a:solidFill>
                <a:srgbClr val="000000"/>
              </a:solidFill>
            </a:endParaRPr>
          </a:p>
          <a:p>
            <a:pPr algn="ctr" eaLnBrk="1" hangingPunct="1"/>
            <a:endParaRPr lang="en-GB" altLang="es-ES">
              <a:solidFill>
                <a:srgbClr val="000000"/>
              </a:solidFill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5224463" y="2673350"/>
            <a:ext cx="3395662" cy="468313"/>
          </a:xfrm>
          <a:prstGeom prst="rect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467" tIns="41234" rIns="82467" bIns="41234" anchor="ctr"/>
          <a:lstStyle>
            <a:lvl1pPr eaLnBrk="0" hangingPunct="0"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altLang="es-ES" b="1">
                <a:solidFill>
                  <a:srgbClr val="000000"/>
                </a:solidFill>
                <a:latin typeface="Calibri" pitchFamily="34" charset="0"/>
                <a:ea typeface="Droid Sans Fallback"/>
                <a:cs typeface="Calibri" pitchFamily="34" charset="0"/>
              </a:rPr>
              <a:t>BASIC STATISTICS</a:t>
            </a: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5224463" y="3409950"/>
            <a:ext cx="3397250" cy="735013"/>
          </a:xfrm>
          <a:prstGeom prst="rect">
            <a:avLst/>
          </a:prstGeom>
          <a:solidFill>
            <a:srgbClr val="FFFFFF">
              <a:alpha val="70195"/>
            </a:srgb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467" tIns="41234" rIns="82467" bIns="41234" anchor="ctr"/>
          <a:lstStyle>
            <a:lvl1pPr eaLnBrk="0" hangingPunct="0"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altLang="es-ES" b="1">
                <a:solidFill>
                  <a:srgbClr val="000000"/>
                </a:solidFill>
                <a:latin typeface="Calibri" pitchFamily="34" charset="0"/>
                <a:ea typeface="Droid Sans Fallback"/>
                <a:cs typeface="Calibri" pitchFamily="34" charset="0"/>
              </a:rPr>
              <a:t>SCORES</a:t>
            </a:r>
          </a:p>
          <a:p>
            <a:pPr algn="ctr" eaLnBrk="1" hangingPunct="1"/>
            <a:r>
              <a:rPr lang="en-GB" altLang="es-ES" b="1">
                <a:solidFill>
                  <a:srgbClr val="000000"/>
                </a:solidFill>
                <a:latin typeface="Calibri" pitchFamily="34" charset="0"/>
                <a:ea typeface="Droid Sans Fallback"/>
                <a:cs typeface="Calibri" pitchFamily="34" charset="0"/>
              </a:rPr>
              <a:t>EXTREMES</a:t>
            </a: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5224463" y="4411663"/>
            <a:ext cx="3397250" cy="2073275"/>
          </a:xfrm>
          <a:prstGeom prst="rect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467" tIns="41234" rIns="82467" bIns="41234" anchor="ctr"/>
          <a:lstStyle>
            <a:lvl1pPr eaLnBrk="0" hangingPunct="0"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altLang="es-ES" b="1">
                <a:solidFill>
                  <a:srgbClr val="000000"/>
                </a:solidFill>
              </a:rPr>
              <a:t>PLOTS</a:t>
            </a:r>
          </a:p>
        </p:txBody>
      </p:sp>
      <p:sp>
        <p:nvSpPr>
          <p:cNvPr id="29" name="AutoShape 28"/>
          <p:cNvSpPr>
            <a:spLocks noChangeArrowheads="1"/>
          </p:cNvSpPr>
          <p:nvPr/>
        </p:nvSpPr>
        <p:spPr bwMode="auto">
          <a:xfrm>
            <a:off x="4997450" y="2808288"/>
            <a:ext cx="195263" cy="166687"/>
          </a:xfrm>
          <a:prstGeom prst="rightArrow">
            <a:avLst>
              <a:gd name="adj1" fmla="val 20963"/>
              <a:gd name="adj2" fmla="val 33923"/>
            </a:avLst>
          </a:prstGeom>
          <a:solidFill>
            <a:srgbClr val="99CCFF">
              <a:alpha val="70195"/>
            </a:srgb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86" tIns="41893" rIns="83786" bIns="41893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" altLang="es-ES"/>
          </a:p>
        </p:txBody>
      </p:sp>
      <p:sp>
        <p:nvSpPr>
          <p:cNvPr id="30" name="AutoShape 29"/>
          <p:cNvSpPr>
            <a:spLocks noChangeArrowheads="1"/>
          </p:cNvSpPr>
          <p:nvPr/>
        </p:nvSpPr>
        <p:spPr bwMode="auto">
          <a:xfrm>
            <a:off x="4995863" y="3676650"/>
            <a:ext cx="195262" cy="166688"/>
          </a:xfrm>
          <a:prstGeom prst="rightArrow">
            <a:avLst>
              <a:gd name="adj1" fmla="val 20963"/>
              <a:gd name="adj2" fmla="val 33922"/>
            </a:avLst>
          </a:prstGeom>
          <a:solidFill>
            <a:srgbClr val="99CCFF">
              <a:alpha val="70195"/>
            </a:srgb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86" tIns="41893" rIns="83786" bIns="41893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" altLang="es-ES"/>
          </a:p>
        </p:txBody>
      </p:sp>
      <p:sp>
        <p:nvSpPr>
          <p:cNvPr id="31" name="AutoShape 30"/>
          <p:cNvSpPr>
            <a:spLocks noChangeArrowheads="1"/>
          </p:cNvSpPr>
          <p:nvPr/>
        </p:nvSpPr>
        <p:spPr bwMode="auto">
          <a:xfrm>
            <a:off x="4995863" y="5414963"/>
            <a:ext cx="195262" cy="166687"/>
          </a:xfrm>
          <a:prstGeom prst="rightArrow">
            <a:avLst>
              <a:gd name="adj1" fmla="val 20963"/>
              <a:gd name="adj2" fmla="val 33923"/>
            </a:avLst>
          </a:prstGeom>
          <a:solidFill>
            <a:srgbClr val="99CCFF">
              <a:alpha val="70195"/>
            </a:srgb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86" tIns="41893" rIns="83786" bIns="41893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" altLang="es-ES"/>
          </a:p>
        </p:txBody>
      </p:sp>
      <p:sp>
        <p:nvSpPr>
          <p:cNvPr id="32" name="AutoShape 31"/>
          <p:cNvSpPr>
            <a:spLocks noChangeArrowheads="1"/>
          </p:cNvSpPr>
          <p:nvPr/>
        </p:nvSpPr>
        <p:spPr bwMode="auto">
          <a:xfrm rot="5400000">
            <a:off x="6792913" y="3195638"/>
            <a:ext cx="200025" cy="161925"/>
          </a:xfrm>
          <a:prstGeom prst="rightArrow">
            <a:avLst>
              <a:gd name="adj1" fmla="val 20963"/>
              <a:gd name="adj2" fmla="val 34131"/>
            </a:avLst>
          </a:prstGeom>
          <a:solidFill>
            <a:srgbClr val="99CCFF">
              <a:alpha val="70195"/>
            </a:srgb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86" tIns="41893" rIns="83786" bIns="41893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" altLang="es-ES"/>
          </a:p>
        </p:txBody>
      </p:sp>
      <p:sp>
        <p:nvSpPr>
          <p:cNvPr id="33" name="AutoShape 32"/>
          <p:cNvSpPr>
            <a:spLocks noChangeArrowheads="1"/>
          </p:cNvSpPr>
          <p:nvPr/>
        </p:nvSpPr>
        <p:spPr bwMode="auto">
          <a:xfrm rot="5400000">
            <a:off x="6792913" y="4198938"/>
            <a:ext cx="200025" cy="161925"/>
          </a:xfrm>
          <a:prstGeom prst="rightArrow">
            <a:avLst>
              <a:gd name="adj1" fmla="val 20963"/>
              <a:gd name="adj2" fmla="val 34131"/>
            </a:avLst>
          </a:prstGeom>
          <a:solidFill>
            <a:srgbClr val="99CCFF">
              <a:alpha val="70195"/>
            </a:srgb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86" tIns="41893" rIns="83786" bIns="41893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" altLang="es-ES"/>
          </a:p>
        </p:txBody>
      </p:sp>
      <p:pic>
        <p:nvPicPr>
          <p:cNvPr id="34" name="Picture 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922838"/>
            <a:ext cx="3332163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" name="Text Box 34"/>
          <p:cNvSpPr txBox="1">
            <a:spLocks noChangeArrowheads="1"/>
          </p:cNvSpPr>
          <p:nvPr/>
        </p:nvSpPr>
        <p:spPr bwMode="auto">
          <a:xfrm>
            <a:off x="5910263" y="4410075"/>
            <a:ext cx="2711450" cy="55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1234" rIns="82467" bIns="41234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hangingPunct="1"/>
            <a:r>
              <a:rPr lang="en-GB" altLang="es-ES" sz="800">
                <a:solidFill>
                  <a:srgbClr val="000000"/>
                </a:solidFill>
                <a:latin typeface="Calibri" pitchFamily="34" charset="0"/>
                <a:ea typeface="Droid Sans Fallback"/>
                <a:cs typeface="Calibri" pitchFamily="34" charset="0"/>
              </a:rPr>
              <a:t>Anomaly Correlation Coefficient. 10M Wind Speed ECMWF S4 1 month lead with start dates once a year on first of November and Era-Interim in DJF from 1981 to 2011. Simple bias correction with cross-validation.</a:t>
            </a:r>
          </a:p>
        </p:txBody>
      </p:sp>
      <p:sp>
        <p:nvSpPr>
          <p:cNvPr id="36" name="Text Box 35"/>
          <p:cNvSpPr txBox="1">
            <a:spLocks noChangeArrowheads="1"/>
          </p:cNvSpPr>
          <p:nvPr/>
        </p:nvSpPr>
        <p:spPr bwMode="auto">
          <a:xfrm>
            <a:off x="5192713" y="4511675"/>
            <a:ext cx="914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1234" rIns="82467" bIns="41234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altLang="es-ES" b="1">
                <a:solidFill>
                  <a:srgbClr val="000000"/>
                </a:solidFill>
                <a:latin typeface="Calibri" pitchFamily="34" charset="0"/>
                <a:ea typeface="Droid Sans Fallback"/>
                <a:cs typeface="Calibri" pitchFamily="34" charset="0"/>
              </a:rPr>
              <a:t>PLOTS</a:t>
            </a:r>
          </a:p>
        </p:txBody>
      </p:sp>
      <p:sp>
        <p:nvSpPr>
          <p:cNvPr id="37" name="Line 36"/>
          <p:cNvSpPr>
            <a:spLocks noChangeShapeType="1"/>
          </p:cNvSpPr>
          <p:nvPr/>
        </p:nvSpPr>
        <p:spPr bwMode="auto">
          <a:xfrm>
            <a:off x="1227138" y="4852988"/>
            <a:ext cx="195262" cy="1587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3786" tIns="41893" rIns="83786" bIns="41893"/>
          <a:lstStyle/>
          <a:p>
            <a:endParaRPr lang="en-US"/>
          </a:p>
        </p:txBody>
      </p:sp>
      <p:sp>
        <p:nvSpPr>
          <p:cNvPr id="38" name="AutoShape 37"/>
          <p:cNvSpPr>
            <a:spLocks noChangeArrowheads="1"/>
          </p:cNvSpPr>
          <p:nvPr/>
        </p:nvSpPr>
        <p:spPr bwMode="auto">
          <a:xfrm>
            <a:off x="1490663" y="4681538"/>
            <a:ext cx="417512" cy="330200"/>
          </a:xfrm>
          <a:prstGeom prst="cloudCallout">
            <a:avLst>
              <a:gd name="adj1" fmla="val -2814815"/>
              <a:gd name="adj2" fmla="val 13597"/>
            </a:avLst>
          </a:prstGeom>
          <a:solidFill>
            <a:srgbClr val="CFE7F5">
              <a:alpha val="50195"/>
            </a:srgbClr>
          </a:solidFill>
          <a:ln w="9360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86" tIns="41893" rIns="83786" bIns="41893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" altLang="es-ES"/>
          </a:p>
        </p:txBody>
      </p:sp>
      <p:pic>
        <p:nvPicPr>
          <p:cNvPr id="39" name="Picture 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4297363"/>
            <a:ext cx="815975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" name="Picture 3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4505325"/>
            <a:ext cx="615950" cy="63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" name="Text Box 42"/>
          <p:cNvSpPr txBox="1">
            <a:spLocks noChangeArrowheads="1"/>
          </p:cNvSpPr>
          <p:nvPr/>
        </p:nvSpPr>
        <p:spPr bwMode="auto">
          <a:xfrm>
            <a:off x="2303463" y="2789238"/>
            <a:ext cx="2660650" cy="208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1234" rIns="82467" bIns="41234"/>
          <a:lstStyle>
            <a:lvl1pPr marL="117475" indent="-117475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233363" indent="-12541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SzPct val="45000"/>
              <a:buFont typeface="Wingdings" pitchFamily="2" charset="2"/>
              <a:buChar char=""/>
            </a:pPr>
            <a:r>
              <a:rPr lang="en-GB" altLang="es-ES" sz="1600">
                <a:solidFill>
                  <a:srgbClr val="000000"/>
                </a:solidFill>
                <a:latin typeface="Calibri" pitchFamily="34" charset="0"/>
                <a:ea typeface="Droid Sans Fallback"/>
                <a:cs typeface="Calibri" pitchFamily="34" charset="0"/>
              </a:rPr>
              <a:t>Supports datasets stored locally or in ESGF (OPeNDAP) servers.</a:t>
            </a:r>
          </a:p>
          <a:p>
            <a:pPr eaLnBrk="1" hangingPunct="1">
              <a:buSzPct val="45000"/>
              <a:buFont typeface="Wingdings" pitchFamily="2" charset="2"/>
              <a:buChar char=""/>
            </a:pPr>
            <a:r>
              <a:rPr lang="en-GB" altLang="es-ES" sz="1600">
                <a:solidFill>
                  <a:srgbClr val="000000"/>
                </a:solidFill>
                <a:latin typeface="Calibri" pitchFamily="34" charset="0"/>
                <a:ea typeface="Droid Sans Fallback"/>
                <a:cs typeface="Calibri" pitchFamily="34" charset="0"/>
              </a:rPr>
              <a:t> Exploits multi-core capabilities</a:t>
            </a:r>
          </a:p>
          <a:p>
            <a:pPr eaLnBrk="1" hangingPunct="1">
              <a:buSzPct val="45000"/>
              <a:buFont typeface="Wingdings" pitchFamily="2" charset="2"/>
              <a:buChar char=""/>
            </a:pPr>
            <a:r>
              <a:rPr lang="en-GB" altLang="es-ES" sz="1600">
                <a:solidFill>
                  <a:srgbClr val="000000"/>
                </a:solidFill>
                <a:latin typeface="Calibri" pitchFamily="34" charset="0"/>
                <a:ea typeface="Droid Sans Fallback"/>
                <a:cs typeface="Calibri" pitchFamily="34" charset="0"/>
              </a:rPr>
              <a:t>API available</a:t>
            </a:r>
          </a:p>
          <a:p>
            <a:pPr eaLnBrk="1" hangingPunct="1">
              <a:buSzPct val="45000"/>
              <a:buFont typeface="Wingdings" pitchFamily="2" charset="2"/>
              <a:buChar char=""/>
            </a:pPr>
            <a:r>
              <a:rPr lang="en-GB" altLang="es-ES" sz="1600">
                <a:solidFill>
                  <a:srgbClr val="000000"/>
                </a:solidFill>
                <a:latin typeface="Calibri" pitchFamily="34" charset="0"/>
                <a:ea typeface="Droid Sans Fallback"/>
                <a:cs typeface="Calibri" pitchFamily="34" charset="0"/>
              </a:rPr>
              <a:t>Collects observational and experimental datasets stored in multiple conventions:</a:t>
            </a:r>
          </a:p>
          <a:p>
            <a:pPr lvl="1" eaLnBrk="1" hangingPunct="1">
              <a:buSzPct val="45000"/>
              <a:buFont typeface="Wingdings" pitchFamily="2" charset="2"/>
              <a:buChar char=""/>
            </a:pPr>
            <a:r>
              <a:rPr lang="en-GB" altLang="es-ES" sz="1600">
                <a:solidFill>
                  <a:srgbClr val="000000"/>
                </a:solidFill>
                <a:latin typeface="Calibri" pitchFamily="34" charset="0"/>
                <a:ea typeface="Droid Sans Fallback"/>
                <a:cs typeface="Calibri" pitchFamily="34" charset="0"/>
              </a:rPr>
              <a:t>NetCDF3, NetCDF4</a:t>
            </a:r>
          </a:p>
          <a:p>
            <a:pPr lvl="1" eaLnBrk="1" hangingPunct="1">
              <a:buSzPct val="45000"/>
              <a:buFont typeface="Wingdings" pitchFamily="2" charset="2"/>
              <a:buChar char=""/>
            </a:pPr>
            <a:r>
              <a:rPr lang="en-GB" altLang="es-ES" sz="1600">
                <a:solidFill>
                  <a:srgbClr val="000000"/>
                </a:solidFill>
                <a:latin typeface="Calibri" pitchFamily="34" charset="0"/>
                <a:ea typeface="Droid Sans Fallback"/>
                <a:cs typeface="Calibri" pitchFamily="34" charset="0"/>
              </a:rPr>
              <a:t>Supports specific folder and file naming conventions</a:t>
            </a:r>
            <a:r>
              <a:rPr lang="en-GB" altLang="es-ES" sz="160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4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925" y="1992313"/>
            <a:ext cx="59531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82550" y="6594475"/>
            <a:ext cx="1898650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s-ES" sz="1600" dirty="0">
                <a:latin typeface="Calibri" pitchFamily="34" charset="0"/>
              </a:rPr>
              <a:t>N. </a:t>
            </a:r>
            <a:r>
              <a:rPr lang="en-GB" altLang="es-ES" sz="1600" dirty="0" err="1">
                <a:latin typeface="Calibri" pitchFamily="34" charset="0"/>
              </a:rPr>
              <a:t>Manubens</a:t>
            </a:r>
            <a:r>
              <a:rPr lang="en-GB" altLang="es-ES" sz="1600" dirty="0">
                <a:latin typeface="Calibri" pitchFamily="34" charset="0"/>
              </a:rPr>
              <a:t> (BSC)</a:t>
            </a:r>
            <a:endParaRPr lang="en-US" altLang="es-ES" sz="16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821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management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Our users don’t really know where the data is</a:t>
            </a:r>
          </a:p>
          <a:p>
            <a:pPr lvl="1"/>
            <a:r>
              <a:rPr lang="en-US" dirty="0" smtClean="0"/>
              <a:t>With internal THREDDS server we can mix storages</a:t>
            </a:r>
          </a:p>
          <a:p>
            <a:pPr lvl="1"/>
            <a:r>
              <a:rPr lang="en-US" dirty="0" smtClean="0"/>
              <a:t>We can use other features </a:t>
            </a:r>
          </a:p>
          <a:p>
            <a:pPr lvl="1"/>
            <a:endParaRPr lang="en-US" dirty="0"/>
          </a:p>
          <a:p>
            <a:r>
              <a:rPr lang="en-US" dirty="0" smtClean="0"/>
              <a:t>Drawback</a:t>
            </a:r>
          </a:p>
          <a:p>
            <a:pPr lvl="1"/>
            <a:r>
              <a:rPr lang="en-US" dirty="0" smtClean="0"/>
              <a:t>Data has to be stored with a precise format (data and metadata)</a:t>
            </a:r>
          </a:p>
          <a:p>
            <a:pPr lvl="1"/>
            <a:r>
              <a:rPr lang="en-US" dirty="0" smtClean="0"/>
              <a:t>A technician working exclusively with data</a:t>
            </a:r>
            <a:endParaRPr lang="en-US" dirty="0"/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96" y="4195762"/>
            <a:ext cx="3607904" cy="24680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576762"/>
            <a:ext cx="3429000" cy="23456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322" y="4170707"/>
            <a:ext cx="3578543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507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A python package, </a:t>
            </a:r>
            <a:r>
              <a:rPr lang="en-US" dirty="0" err="1" smtClean="0"/>
              <a:t>MapGenerator</a:t>
            </a:r>
            <a:r>
              <a:rPr lang="en-US" dirty="0" smtClean="0"/>
              <a:t> for atmospheric composition visualization</a:t>
            </a:r>
          </a:p>
          <a:p>
            <a:pPr lvl="1"/>
            <a:r>
              <a:rPr lang="en-US" dirty="0" smtClean="0"/>
              <a:t>Python and </a:t>
            </a:r>
            <a:r>
              <a:rPr lang="en-US" dirty="0" err="1" smtClean="0"/>
              <a:t>GrADS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40635" y="6459169"/>
            <a:ext cx="8229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F., and E. </a:t>
            </a:r>
            <a:r>
              <a:rPr lang="en-US" sz="1100" dirty="0" err="1"/>
              <a:t>Terradellas</a:t>
            </a:r>
            <a:r>
              <a:rPr lang="en-US" sz="1100" dirty="0"/>
              <a:t> (2012): </a:t>
            </a:r>
            <a:r>
              <a:rPr lang="en-US" sz="1100" dirty="0" err="1"/>
              <a:t>MapGenerator</a:t>
            </a:r>
            <a:r>
              <a:rPr lang="en-US" sz="1100" dirty="0"/>
              <a:t>: a toolbox to process and visualize air quality datasets, </a:t>
            </a:r>
            <a:r>
              <a:rPr lang="en-US" sz="1100" dirty="0" err="1"/>
              <a:t>EuroSciPy</a:t>
            </a:r>
            <a:r>
              <a:rPr lang="en-US" sz="1100" dirty="0"/>
              <a:t> 2012, Belgium, Brussels.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38" y="2138362"/>
            <a:ext cx="4328357" cy="31864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623640"/>
            <a:ext cx="3454408" cy="25908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501" y="1452562"/>
            <a:ext cx="3190499" cy="403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974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challenges</a:t>
            </a:r>
            <a:endParaRPr lang="en-US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538915516"/>
              </p:ext>
            </p:extLst>
          </p:nvPr>
        </p:nvGraphicFramePr>
        <p:xfrm>
          <a:off x="304800" y="1071562"/>
          <a:ext cx="85344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55038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analysis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EC-Earth 3.2</a:t>
            </a:r>
          </a:p>
          <a:p>
            <a:pPr lvl="1"/>
            <a:r>
              <a:rPr lang="en-US" dirty="0"/>
              <a:t>The Integrated Forecasting System (IFS) as atmosphere model</a:t>
            </a:r>
          </a:p>
          <a:p>
            <a:pPr lvl="1"/>
            <a:r>
              <a:rPr lang="en-US" dirty="0"/>
              <a:t>The Nucleus for European Modelling of the Ocean (NEMO) as ocean model </a:t>
            </a:r>
          </a:p>
          <a:p>
            <a:pPr lvl="1"/>
            <a:r>
              <a:rPr lang="en-US" dirty="0"/>
              <a:t>The OASIS3-MCT coupler</a:t>
            </a:r>
          </a:p>
          <a:p>
            <a:pPr lvl="1"/>
            <a:r>
              <a:rPr lang="en-US" dirty="0"/>
              <a:t>The Louvain-la-</a:t>
            </a:r>
            <a:r>
              <a:rPr lang="en-US" dirty="0" err="1"/>
              <a:t>Neuve</a:t>
            </a:r>
            <a:r>
              <a:rPr lang="en-US" dirty="0"/>
              <a:t> sea-Ice Model 3 (LIM3) as sea ice model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5" name="Imagen 2" descr="ec-earth 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281362"/>
            <a:ext cx="5334000" cy="3517805"/>
          </a:xfrm>
          <a:prstGeom prst="rect">
            <a:avLst/>
          </a:prstGeom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2550" y="6594475"/>
            <a:ext cx="1898650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s-ES" sz="1600" dirty="0" smtClean="0">
                <a:latin typeface="Calibri" pitchFamily="34" charset="0"/>
              </a:rPr>
              <a:t>X. </a:t>
            </a:r>
            <a:r>
              <a:rPr lang="en-GB" altLang="es-ES" sz="1600" dirty="0" err="1" smtClean="0">
                <a:latin typeface="Calibri" pitchFamily="34" charset="0"/>
              </a:rPr>
              <a:t>Yepes</a:t>
            </a:r>
            <a:r>
              <a:rPr lang="en-GB" altLang="es-ES" sz="1600" dirty="0" smtClean="0">
                <a:latin typeface="Calibri" pitchFamily="34" charset="0"/>
              </a:rPr>
              <a:t> (BSC</a:t>
            </a:r>
            <a:r>
              <a:rPr lang="en-GB" altLang="es-ES" sz="1600" dirty="0">
                <a:latin typeface="Calibri" pitchFamily="34" charset="0"/>
              </a:rPr>
              <a:t>)</a:t>
            </a:r>
            <a:endParaRPr lang="en-US" altLang="es-ES" sz="16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317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s-ES" dirty="0" err="1"/>
              <a:t>Earth</a:t>
            </a:r>
            <a:r>
              <a:rPr lang="es-ES" dirty="0"/>
              <a:t> </a:t>
            </a:r>
            <a:r>
              <a:rPr lang="es-ES" dirty="0" err="1"/>
              <a:t>Sciences</a:t>
            </a:r>
            <a:r>
              <a:rPr lang="es-ES" dirty="0"/>
              <a:t> </a:t>
            </a:r>
            <a:r>
              <a:rPr lang="es-ES" dirty="0" err="1"/>
              <a:t>Department</a:t>
            </a:r>
            <a:endParaRPr lang="es-ES" dirty="0"/>
          </a:p>
        </p:txBody>
      </p:sp>
      <p:sp>
        <p:nvSpPr>
          <p:cNvPr id="9" name="Rectángulo 19"/>
          <p:cNvSpPr>
            <a:spLocks noChangeArrowheads="1"/>
          </p:cNvSpPr>
          <p:nvPr/>
        </p:nvSpPr>
        <p:spPr bwMode="auto">
          <a:xfrm>
            <a:off x="4643438" y="3067050"/>
            <a:ext cx="4249737" cy="3827463"/>
          </a:xfrm>
          <a:prstGeom prst="rect">
            <a:avLst/>
          </a:prstGeom>
          <a:solidFill>
            <a:srgbClr val="004990"/>
          </a:solidFill>
          <a:ln w="9525">
            <a:solidFill>
              <a:srgbClr val="F9F9F9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b"/>
          <a:lstStyle/>
          <a:p>
            <a:pPr>
              <a:defRPr/>
            </a:pPr>
            <a:endParaRPr lang="en-GB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ángulo 3"/>
          <p:cNvSpPr>
            <a:spLocks noChangeArrowheads="1"/>
          </p:cNvSpPr>
          <p:nvPr/>
        </p:nvSpPr>
        <p:spPr bwMode="auto">
          <a:xfrm>
            <a:off x="179388" y="1003300"/>
            <a:ext cx="4248150" cy="2001838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u="sng" dirty="0">
                <a:solidFill>
                  <a:schemeClr val="accent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What</a:t>
            </a:r>
            <a:endParaRPr lang="en-US" sz="1600" u="sng" dirty="0">
              <a:solidFill>
                <a:schemeClr val="accent1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>
              <a:defRPr/>
            </a:pPr>
            <a:endParaRPr lang="es-ES" sz="1600" dirty="0">
              <a:solidFill>
                <a:schemeClr val="accent1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>
              <a:defRPr/>
            </a:pPr>
            <a:r>
              <a:rPr lang="en-US" sz="1600" dirty="0">
                <a:solidFill>
                  <a:schemeClr val="accent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Environmental forecasting</a:t>
            </a:r>
          </a:p>
        </p:txBody>
      </p:sp>
      <p:sp>
        <p:nvSpPr>
          <p:cNvPr id="11" name="Rectángulo 4"/>
          <p:cNvSpPr>
            <a:spLocks noChangeArrowheads="1"/>
          </p:cNvSpPr>
          <p:nvPr/>
        </p:nvSpPr>
        <p:spPr bwMode="auto">
          <a:xfrm>
            <a:off x="179388" y="3078163"/>
            <a:ext cx="4249737" cy="3816350"/>
          </a:xfrm>
          <a:prstGeom prst="rect">
            <a:avLst/>
          </a:prstGeom>
          <a:solidFill>
            <a:srgbClr val="00499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u="sng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How</a:t>
            </a:r>
            <a:endParaRPr lang="en-US" sz="1600" u="sng" dirty="0">
              <a:solidFill>
                <a:srgbClr val="FFFFFF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>
              <a:defRPr/>
            </a:pPr>
            <a:endParaRPr lang="es-ES" sz="1600" dirty="0">
              <a:solidFill>
                <a:schemeClr val="accent1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>
              <a:defRPr/>
            </a:pPr>
            <a:r>
              <a:rPr lang="en-GB" sz="1600" dirty="0">
                <a:solidFill>
                  <a:schemeClr val="accent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Develop a capability to model air quality processes from urban to global and the impacts on weather, health and ecosystems</a:t>
            </a:r>
            <a:endParaRPr lang="es-ES" sz="1600" dirty="0">
              <a:solidFill>
                <a:schemeClr val="accent1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>
              <a:defRPr/>
            </a:pPr>
            <a:endParaRPr lang="en-GB" sz="1600" dirty="0">
              <a:solidFill>
                <a:schemeClr val="accent1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>
              <a:defRPr/>
            </a:pPr>
            <a:r>
              <a:rPr lang="en-GB" sz="1600" dirty="0">
                <a:solidFill>
                  <a:schemeClr val="accent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Implement climate prediction system for </a:t>
            </a:r>
            <a:r>
              <a:rPr lang="en-GB" sz="1600" dirty="0" err="1">
                <a:solidFill>
                  <a:schemeClr val="accent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subseasonal</a:t>
            </a:r>
            <a:r>
              <a:rPr lang="en-GB" sz="1600" dirty="0">
                <a:solidFill>
                  <a:schemeClr val="accent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-to-decadal climate prediction</a:t>
            </a:r>
          </a:p>
          <a:p>
            <a:pPr>
              <a:defRPr/>
            </a:pPr>
            <a:endParaRPr lang="en-GB" sz="1600" dirty="0">
              <a:solidFill>
                <a:schemeClr val="accent1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>
              <a:defRPr/>
            </a:pPr>
            <a:r>
              <a:rPr lang="en-GB" sz="1600" dirty="0">
                <a:solidFill>
                  <a:schemeClr val="accent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Develop user-oriented services that favour both technology transfer and adaptation</a:t>
            </a:r>
          </a:p>
          <a:p>
            <a:pPr>
              <a:defRPr/>
            </a:pPr>
            <a:endParaRPr lang="en-GB" sz="1600" dirty="0">
              <a:solidFill>
                <a:schemeClr val="accent1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>
              <a:defRPr/>
            </a:pPr>
            <a:r>
              <a:rPr lang="en-GB" sz="1600" dirty="0">
                <a:solidFill>
                  <a:schemeClr val="accent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Use cutting-edge HPC and Big Data technologies for the efficiency and user-friendliness of Earth system models</a:t>
            </a:r>
          </a:p>
        </p:txBody>
      </p:sp>
      <p:sp>
        <p:nvSpPr>
          <p:cNvPr id="12" name="Rectángulo 5"/>
          <p:cNvSpPr>
            <a:spLocks noChangeArrowheads="1"/>
          </p:cNvSpPr>
          <p:nvPr/>
        </p:nvSpPr>
        <p:spPr bwMode="auto">
          <a:xfrm>
            <a:off x="4643438" y="989013"/>
            <a:ext cx="4248150" cy="2016125"/>
          </a:xfrm>
          <a:prstGeom prst="rect">
            <a:avLst/>
          </a:prstGeom>
          <a:solidFill>
            <a:srgbClr val="004990"/>
          </a:solidFill>
          <a:ln w="9525">
            <a:solidFill>
              <a:srgbClr val="F9F9F9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/>
          <a:lstStyle/>
          <a:p>
            <a:r>
              <a:rPr lang="en-US" sz="2000" u="sng">
                <a:solidFill>
                  <a:srgbClr val="FFFFFF"/>
                </a:solidFill>
              </a:rPr>
              <a:t>Why</a:t>
            </a:r>
            <a:endParaRPr lang="en-US" sz="1600" u="sng">
              <a:solidFill>
                <a:srgbClr val="FFFFFF"/>
              </a:solidFill>
            </a:endParaRPr>
          </a:p>
          <a:p>
            <a:endParaRPr lang="es-ES" sz="1600">
              <a:solidFill>
                <a:srgbClr val="FFFFFF"/>
              </a:solidFill>
            </a:endParaRPr>
          </a:p>
          <a:p>
            <a:r>
              <a:rPr lang="en-US" sz="1600">
                <a:solidFill>
                  <a:srgbClr val="FFFFFF"/>
                </a:solidFill>
              </a:rPr>
              <a:t>Our strength …</a:t>
            </a:r>
          </a:p>
          <a:p>
            <a:pPr lvl="1"/>
            <a:r>
              <a:rPr lang="en-US" sz="1600">
                <a:solidFill>
                  <a:srgbClr val="FFFFFF"/>
                </a:solidFill>
              </a:rPr>
              <a:t>… research …</a:t>
            </a:r>
          </a:p>
          <a:p>
            <a:pPr lvl="1"/>
            <a:r>
              <a:rPr lang="en-US" sz="1600">
                <a:solidFill>
                  <a:srgbClr val="FFFFFF"/>
                </a:solidFill>
              </a:rPr>
              <a:t>… operations …</a:t>
            </a:r>
          </a:p>
          <a:p>
            <a:pPr lvl="1"/>
            <a:r>
              <a:rPr lang="en-US" sz="1600">
                <a:solidFill>
                  <a:srgbClr val="FFFFFF"/>
                </a:solidFill>
              </a:rPr>
              <a:t>… services …</a:t>
            </a:r>
          </a:p>
          <a:p>
            <a:pPr lvl="1"/>
            <a:r>
              <a:rPr lang="en-US" sz="1600">
                <a:solidFill>
                  <a:srgbClr val="FFFFFF"/>
                </a:solidFill>
              </a:rPr>
              <a:t>… high resolution …</a:t>
            </a:r>
          </a:p>
          <a:p>
            <a:pPr lvl="1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3" name="Arco de bloque 14"/>
          <p:cNvSpPr>
            <a:spLocks/>
          </p:cNvSpPr>
          <p:nvPr/>
        </p:nvSpPr>
        <p:spPr bwMode="auto">
          <a:xfrm>
            <a:off x="6405563" y="4492625"/>
            <a:ext cx="720725" cy="736600"/>
          </a:xfrm>
          <a:custGeom>
            <a:avLst/>
            <a:gdLst>
              <a:gd name="T0" fmla="*/ 9859 w 720725"/>
              <a:gd name="T1" fmla="*/ 282739 h 736600"/>
              <a:gd name="T2" fmla="*/ 434463 w 720725"/>
              <a:gd name="T3" fmla="*/ 7871 h 736600"/>
              <a:gd name="T4" fmla="*/ 715973 w 720725"/>
              <a:gd name="T5" fmla="*/ 427918 h 736600"/>
              <a:gd name="T6" fmla="*/ 312840 w 720725"/>
              <a:gd name="T7" fmla="*/ 733384 h 736600"/>
              <a:gd name="T8" fmla="*/ 1484 w 720725"/>
              <a:gd name="T9" fmla="*/ 334908 h 736600"/>
              <a:gd name="T10" fmla="*/ 18277 w 720725"/>
              <a:gd name="T11" fmla="*/ 336470 h 736600"/>
              <a:gd name="T12" fmla="*/ 315018 w 720725"/>
              <a:gd name="T13" fmla="*/ 716659 h 736600"/>
              <a:gd name="T14" fmla="*/ 699341 w 720725"/>
              <a:gd name="T15" fmla="*/ 425128 h 736600"/>
              <a:gd name="T16" fmla="*/ 431068 w 720725"/>
              <a:gd name="T17" fmla="*/ 24390 h 736600"/>
              <a:gd name="T18" fmla="*/ 26244 w 720725"/>
              <a:gd name="T19" fmla="*/ 286738 h 736600"/>
              <a:gd name="T20" fmla="*/ 9859 w 720725"/>
              <a:gd name="T21" fmla="*/ 282739 h 736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720725" h="736600">
                <a:moveTo>
                  <a:pt x="9859" y="282739"/>
                </a:moveTo>
                <a:cubicBezTo>
                  <a:pt x="55203" y="88713"/>
                  <a:pt x="243450" y="-33149"/>
                  <a:pt x="434463" y="7871"/>
                </a:cubicBezTo>
                <a:cubicBezTo>
                  <a:pt x="623130" y="48386"/>
                  <a:pt x="747179" y="233484"/>
                  <a:pt x="715973" y="427918"/>
                </a:cubicBezTo>
                <a:cubicBezTo>
                  <a:pt x="684446" y="624351"/>
                  <a:pt x="505907" y="759635"/>
                  <a:pt x="312840" y="733384"/>
                </a:cubicBezTo>
                <a:cubicBezTo>
                  <a:pt x="121316" y="707343"/>
                  <a:pt x="-16034" y="531562"/>
                  <a:pt x="1484" y="334908"/>
                </a:cubicBezTo>
                <a:lnTo>
                  <a:pt x="18277" y="336470"/>
                </a:lnTo>
                <a:cubicBezTo>
                  <a:pt x="1599" y="524089"/>
                  <a:pt x="132491" y="691789"/>
                  <a:pt x="315018" y="716659"/>
                </a:cubicBezTo>
                <a:cubicBezTo>
                  <a:pt x="499087" y="741739"/>
                  <a:pt x="669313" y="612613"/>
                  <a:pt x="699341" y="425128"/>
                </a:cubicBezTo>
                <a:cubicBezTo>
                  <a:pt x="729048" y="239644"/>
                  <a:pt x="610847" y="63078"/>
                  <a:pt x="431068" y="24390"/>
                </a:cubicBezTo>
                <a:cubicBezTo>
                  <a:pt x="248943" y="-14803"/>
                  <a:pt x="69437" y="101526"/>
                  <a:pt x="26244" y="286738"/>
                </a:cubicBezTo>
                <a:lnTo>
                  <a:pt x="9859" y="282739"/>
                </a:lnTo>
                <a:close/>
              </a:path>
            </a:pathLst>
          </a:custGeom>
          <a:gradFill rotWithShape="1">
            <a:gsLst>
              <a:gs pos="0">
                <a:srgbClr val="F8F8F8"/>
              </a:gs>
              <a:gs pos="20000">
                <a:srgbClr val="F7F7F7"/>
              </a:gs>
              <a:gs pos="100000">
                <a:srgbClr val="BDBDBD"/>
              </a:gs>
            </a:gsLst>
            <a:lin ang="5400000"/>
          </a:gradFill>
          <a:ln w="76200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endParaRPr lang="es-ES"/>
          </a:p>
        </p:txBody>
      </p:sp>
      <p:sp>
        <p:nvSpPr>
          <p:cNvPr id="14" name="Rectángulo redondeado 7"/>
          <p:cNvSpPr>
            <a:spLocks noChangeArrowheads="1"/>
          </p:cNvSpPr>
          <p:nvPr/>
        </p:nvSpPr>
        <p:spPr bwMode="auto">
          <a:xfrm>
            <a:off x="4716463" y="3941763"/>
            <a:ext cx="2016125" cy="811212"/>
          </a:xfrm>
          <a:prstGeom prst="roundRect">
            <a:avLst>
              <a:gd name="adj" fmla="val 16667"/>
            </a:avLst>
          </a:prstGeom>
          <a:solidFill>
            <a:srgbClr val="40B0FF">
              <a:alpha val="70195"/>
            </a:srgbClr>
          </a:solidFill>
          <a:ln w="9525">
            <a:solidFill>
              <a:srgbClr val="F9F9F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Earth system services</a:t>
            </a:r>
          </a:p>
        </p:txBody>
      </p:sp>
      <p:sp>
        <p:nvSpPr>
          <p:cNvPr id="15" name="Rectángulo redondeado 9"/>
          <p:cNvSpPr>
            <a:spLocks noChangeArrowheads="1"/>
          </p:cNvSpPr>
          <p:nvPr/>
        </p:nvSpPr>
        <p:spPr bwMode="auto">
          <a:xfrm>
            <a:off x="4716463" y="4973638"/>
            <a:ext cx="2016125" cy="811212"/>
          </a:xfrm>
          <a:prstGeom prst="roundRect">
            <a:avLst>
              <a:gd name="adj" fmla="val 16667"/>
            </a:avLst>
          </a:prstGeom>
          <a:solidFill>
            <a:srgbClr val="A6A6A6">
              <a:alpha val="70195"/>
            </a:srgbClr>
          </a:solidFill>
          <a:ln w="9525">
            <a:solidFill>
              <a:srgbClr val="F9F9F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Atmospheric composition</a:t>
            </a:r>
          </a:p>
        </p:txBody>
      </p:sp>
      <p:sp>
        <p:nvSpPr>
          <p:cNvPr id="16" name="Rectángulo redondeado 10"/>
          <p:cNvSpPr>
            <a:spLocks noChangeArrowheads="1"/>
          </p:cNvSpPr>
          <p:nvPr/>
        </p:nvSpPr>
        <p:spPr bwMode="auto">
          <a:xfrm>
            <a:off x="6804025" y="4973638"/>
            <a:ext cx="2016125" cy="811212"/>
          </a:xfrm>
          <a:prstGeom prst="roundRect">
            <a:avLst>
              <a:gd name="adj" fmla="val 16667"/>
            </a:avLst>
          </a:prstGeom>
          <a:solidFill>
            <a:srgbClr val="FFFF00">
              <a:alpha val="50195"/>
            </a:srgbClr>
          </a:solidFill>
          <a:ln w="9525">
            <a:solidFill>
              <a:srgbClr val="F9F9F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Computational Earth sciences</a:t>
            </a:r>
          </a:p>
        </p:txBody>
      </p:sp>
      <p:sp>
        <p:nvSpPr>
          <p:cNvPr id="17" name="Rectángulo redondeado 8"/>
          <p:cNvSpPr>
            <a:spLocks noChangeArrowheads="1"/>
          </p:cNvSpPr>
          <p:nvPr/>
        </p:nvSpPr>
        <p:spPr bwMode="auto">
          <a:xfrm>
            <a:off x="6804025" y="3941763"/>
            <a:ext cx="2016125" cy="811212"/>
          </a:xfrm>
          <a:prstGeom prst="roundRect">
            <a:avLst>
              <a:gd name="adj" fmla="val 16667"/>
            </a:avLst>
          </a:prstGeom>
          <a:solidFill>
            <a:srgbClr val="CCFFCC">
              <a:alpha val="70195"/>
            </a:srgbClr>
          </a:solidFill>
          <a:ln w="9525">
            <a:solidFill>
              <a:srgbClr val="F9F9F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Climate prediction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Scalability </a:t>
            </a:r>
            <a:endParaRPr lang="en-US" dirty="0"/>
          </a:p>
        </p:txBody>
      </p:sp>
      <p:pic>
        <p:nvPicPr>
          <p:cNvPr id="5" name="Marcador de contenido 2" descr="Execution_time_2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8" r="-2458"/>
          <a:stretch>
            <a:fillRect/>
          </a:stretch>
        </p:blipFill>
        <p:spPr>
          <a:xfrm>
            <a:off x="107504" y="980728"/>
            <a:ext cx="8928992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110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Scalability</a:t>
            </a:r>
          </a:p>
        </p:txBody>
      </p:sp>
      <p:pic>
        <p:nvPicPr>
          <p:cNvPr id="5" name="Marcador de contenido 2" descr="Speedup_2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31" r="-2631"/>
          <a:stretch>
            <a:fillRect/>
          </a:stretch>
        </p:blipFill>
        <p:spPr>
          <a:xfrm>
            <a:off x="107504" y="980728"/>
            <a:ext cx="8928992" cy="518457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7173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tools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95535" y="985391"/>
            <a:ext cx="8486371" cy="2600771"/>
          </a:xfrm>
        </p:spPr>
        <p:txBody>
          <a:bodyPr/>
          <a:lstStyle/>
          <a:p>
            <a:pPr>
              <a:defRPr/>
            </a:pPr>
            <a:r>
              <a:rPr lang="en-US" sz="1800" dirty="0"/>
              <a:t>Since 1991</a:t>
            </a:r>
          </a:p>
          <a:p>
            <a:pPr>
              <a:defRPr/>
            </a:pPr>
            <a:r>
              <a:rPr lang="en-US" sz="1800" dirty="0"/>
              <a:t>Based on traces</a:t>
            </a:r>
          </a:p>
          <a:p>
            <a:pPr>
              <a:defRPr/>
            </a:pPr>
            <a:r>
              <a:rPr lang="en-US" sz="1800" dirty="0"/>
              <a:t>Open Source: </a:t>
            </a:r>
            <a:r>
              <a:rPr lang="en-US" sz="1800" dirty="0">
                <a:solidFill>
                  <a:schemeClr val="accent3"/>
                </a:solidFill>
                <a:ea typeface="DejaVu Sans"/>
              </a:rPr>
              <a:t>http://www.bsc.es/paraver</a:t>
            </a:r>
            <a:endParaRPr lang="en-US" sz="1800" dirty="0"/>
          </a:p>
          <a:p>
            <a:pPr>
              <a:defRPr/>
            </a:pPr>
            <a:r>
              <a:rPr lang="en-US" sz="1800" b="1" dirty="0" err="1"/>
              <a:t>Extrae</a:t>
            </a:r>
            <a:r>
              <a:rPr lang="en-US" sz="1800" dirty="0"/>
              <a:t>: Package that generates </a:t>
            </a:r>
            <a:r>
              <a:rPr lang="en-US" sz="1800" dirty="0" err="1"/>
              <a:t>Paraver</a:t>
            </a:r>
            <a:r>
              <a:rPr lang="en-US" sz="1800" dirty="0"/>
              <a:t> trace-files for a post-mortem analysis</a:t>
            </a:r>
          </a:p>
          <a:p>
            <a:pPr>
              <a:defRPr/>
            </a:pPr>
            <a:r>
              <a:rPr lang="en-US" sz="1800" b="1" dirty="0" err="1"/>
              <a:t>Paraver</a:t>
            </a:r>
            <a:r>
              <a:rPr lang="en-US" sz="1800" dirty="0"/>
              <a:t>: Trace visualization and analysis browser</a:t>
            </a:r>
          </a:p>
          <a:p>
            <a:pPr lvl="1">
              <a:defRPr/>
            </a:pPr>
            <a:r>
              <a:rPr lang="en-US" sz="1400" dirty="0"/>
              <a:t>Includes trace manipulation: Filter, cut traces</a:t>
            </a:r>
          </a:p>
          <a:p>
            <a:pPr>
              <a:defRPr/>
            </a:pPr>
            <a:r>
              <a:rPr lang="en-US" sz="1800" b="1" dirty="0" err="1"/>
              <a:t>Dimemas</a:t>
            </a:r>
            <a:r>
              <a:rPr lang="en-US" sz="1800" dirty="0"/>
              <a:t>: Message passing simulator</a:t>
            </a:r>
          </a:p>
          <a:p>
            <a:endParaRPr lang="en-US" dirty="0"/>
          </a:p>
        </p:txBody>
      </p:sp>
      <p:sp>
        <p:nvSpPr>
          <p:cNvPr id="25" name="4 Proceso"/>
          <p:cNvSpPr>
            <a:spLocks noChangeArrowheads="1"/>
          </p:cNvSpPr>
          <p:nvPr/>
        </p:nvSpPr>
        <p:spPr bwMode="auto">
          <a:xfrm>
            <a:off x="323850" y="3884345"/>
            <a:ext cx="1524000" cy="521096"/>
          </a:xfrm>
          <a:prstGeom prst="flowChartProcess">
            <a:avLst/>
          </a:prstGeom>
          <a:solidFill>
            <a:srgbClr val="005490"/>
          </a:solidFill>
          <a:ln w="19050">
            <a:solidFill>
              <a:srgbClr val="00386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Application</a:t>
            </a:r>
          </a:p>
        </p:txBody>
      </p:sp>
      <p:sp>
        <p:nvSpPr>
          <p:cNvPr id="26" name="6 Disco magnético"/>
          <p:cNvSpPr>
            <a:spLocks noChangeArrowheads="1"/>
          </p:cNvSpPr>
          <p:nvPr/>
        </p:nvSpPr>
        <p:spPr bwMode="auto">
          <a:xfrm>
            <a:off x="3098801" y="3738562"/>
            <a:ext cx="1008063" cy="665328"/>
          </a:xfrm>
          <a:prstGeom prst="flowChartMagneticDisk">
            <a:avLst/>
          </a:prstGeom>
          <a:solidFill>
            <a:srgbClr val="D9D9D9"/>
          </a:solidFill>
          <a:ln w="19050">
            <a:solidFill>
              <a:srgbClr val="7F7F7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300" b="1" dirty="0">
                <a:solidFill>
                  <a:srgbClr val="333333"/>
                </a:solidFill>
                <a:latin typeface="+mn-lt"/>
                <a:ea typeface="+mn-ea"/>
                <a:cs typeface="+mn-cs"/>
              </a:rPr>
              <a:t>Trace files</a:t>
            </a:r>
          </a:p>
        </p:txBody>
      </p:sp>
      <p:sp>
        <p:nvSpPr>
          <p:cNvPr id="27" name="7 Proceso"/>
          <p:cNvSpPr>
            <a:spLocks noChangeArrowheads="1"/>
          </p:cNvSpPr>
          <p:nvPr/>
        </p:nvSpPr>
        <p:spPr bwMode="auto">
          <a:xfrm>
            <a:off x="1370013" y="4306185"/>
            <a:ext cx="1066800" cy="446654"/>
          </a:xfrm>
          <a:prstGeom prst="flowChartProcess">
            <a:avLst/>
          </a:prstGeom>
          <a:solidFill>
            <a:srgbClr val="DDE8F6"/>
          </a:solidFill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200">
                <a:solidFill>
                  <a:schemeClr val="lt1"/>
                </a:solidFill>
                <a:latin typeface="+mn-lt"/>
                <a:ea typeface="+mn-ea"/>
                <a:cs typeface="+mn-cs"/>
              </a:rPr>
              <a:t>EXTRAE library</a:t>
            </a:r>
          </a:p>
        </p:txBody>
      </p:sp>
      <p:sp>
        <p:nvSpPr>
          <p:cNvPr id="28" name="13 Flecha derecha"/>
          <p:cNvSpPr>
            <a:spLocks noChangeArrowheads="1"/>
          </p:cNvSpPr>
          <p:nvPr/>
        </p:nvSpPr>
        <p:spPr bwMode="auto">
          <a:xfrm>
            <a:off x="2071688" y="4062696"/>
            <a:ext cx="811212" cy="119418"/>
          </a:xfrm>
          <a:prstGeom prst="rightArrow">
            <a:avLst>
              <a:gd name="adj1" fmla="val 50000"/>
              <a:gd name="adj2" fmla="val 49988"/>
            </a:avLst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19 Flecha derecha"/>
          <p:cNvSpPr>
            <a:spLocks noChangeArrowheads="1"/>
          </p:cNvSpPr>
          <p:nvPr/>
        </p:nvSpPr>
        <p:spPr bwMode="auto">
          <a:xfrm>
            <a:off x="4899026" y="4062696"/>
            <a:ext cx="149225" cy="119418"/>
          </a:xfrm>
          <a:prstGeom prst="rightArrow">
            <a:avLst>
              <a:gd name="adj1" fmla="val 50000"/>
              <a:gd name="adj2" fmla="val 50001"/>
            </a:avLst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0" name="20 Proceso"/>
          <p:cNvSpPr>
            <a:spLocks noChangeArrowheads="1"/>
          </p:cNvSpPr>
          <p:nvPr/>
        </p:nvSpPr>
        <p:spPr bwMode="auto">
          <a:xfrm>
            <a:off x="5200650" y="3884345"/>
            <a:ext cx="990600" cy="446654"/>
          </a:xfrm>
          <a:prstGeom prst="flowChartProcess">
            <a:avLst/>
          </a:prstGeom>
          <a:solidFill>
            <a:srgbClr val="6DB7FF"/>
          </a:solidFill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200">
                <a:solidFill>
                  <a:schemeClr val="lt1"/>
                </a:solidFill>
                <a:latin typeface="+mn-lt"/>
                <a:ea typeface="+mn-ea"/>
                <a:cs typeface="+mn-cs"/>
              </a:rPr>
              <a:t>DIMEMAS simulator</a:t>
            </a:r>
          </a:p>
        </p:txBody>
      </p:sp>
      <p:sp>
        <p:nvSpPr>
          <p:cNvPr id="32" name="23 Flecha derecha"/>
          <p:cNvSpPr>
            <a:spLocks noChangeArrowheads="1"/>
          </p:cNvSpPr>
          <p:nvPr/>
        </p:nvSpPr>
        <p:spPr bwMode="auto">
          <a:xfrm>
            <a:off x="6343650" y="4062696"/>
            <a:ext cx="685800" cy="11941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29 Rectángulo"/>
          <p:cNvSpPr>
            <a:spLocks noChangeArrowheads="1"/>
          </p:cNvSpPr>
          <p:nvPr/>
        </p:nvSpPr>
        <p:spPr bwMode="auto">
          <a:xfrm>
            <a:off x="1025525" y="5425922"/>
            <a:ext cx="23622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200" b="1"/>
              <a:t>Trace visualization</a:t>
            </a:r>
          </a:p>
        </p:txBody>
      </p:sp>
      <p:sp>
        <p:nvSpPr>
          <p:cNvPr id="34" name="30 Rectángulo"/>
          <p:cNvSpPr>
            <a:spLocks noChangeArrowheads="1"/>
          </p:cNvSpPr>
          <p:nvPr/>
        </p:nvSpPr>
        <p:spPr bwMode="auto">
          <a:xfrm>
            <a:off x="5291138" y="6623203"/>
            <a:ext cx="3352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000"/>
              <a:t>DIMEMAS generated trace. Target = ideal machine</a:t>
            </a:r>
          </a:p>
        </p:txBody>
      </p:sp>
      <p:sp>
        <p:nvSpPr>
          <p:cNvPr id="35" name="39 Flecha abajo"/>
          <p:cNvSpPr>
            <a:spLocks noChangeArrowheads="1"/>
          </p:cNvSpPr>
          <p:nvPr/>
        </p:nvSpPr>
        <p:spPr bwMode="auto">
          <a:xfrm>
            <a:off x="7843838" y="4529512"/>
            <a:ext cx="152400" cy="22332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6" name="Picture 6" descr="mpicalls"/>
          <p:cNvPicPr>
            <a:picLocks noChangeAspect="1" noChangeArrowheads="1"/>
          </p:cNvPicPr>
          <p:nvPr/>
        </p:nvPicPr>
        <p:blipFill rotWithShape="1">
          <a:blip r:embed="rId2"/>
          <a:srcRect l="842" t="7357" r="1566" b="54450"/>
          <a:stretch/>
        </p:blipFill>
        <p:spPr bwMode="auto">
          <a:xfrm>
            <a:off x="1024743" y="5778309"/>
            <a:ext cx="3620843" cy="738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mpicalls"/>
          <p:cNvPicPr>
            <a:picLocks noChangeAspect="1" noChangeArrowheads="1"/>
          </p:cNvPicPr>
          <p:nvPr/>
        </p:nvPicPr>
        <p:blipFill rotWithShape="1">
          <a:blip r:embed="rId2"/>
          <a:srcRect l="791" t="57814" r="1582" b="4735"/>
          <a:stretch/>
        </p:blipFill>
        <p:spPr bwMode="auto">
          <a:xfrm>
            <a:off x="5187145" y="5778309"/>
            <a:ext cx="3694761" cy="738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Flowchart: Manual Operation 37"/>
          <p:cNvSpPr>
            <a:spLocks noChangeArrowheads="1"/>
          </p:cNvSpPr>
          <p:nvPr/>
        </p:nvSpPr>
        <p:spPr bwMode="auto">
          <a:xfrm>
            <a:off x="2832100" y="4864503"/>
            <a:ext cx="1543050" cy="440450"/>
          </a:xfrm>
          <a:prstGeom prst="flowChartManualOperation">
            <a:avLst/>
          </a:prstGeom>
          <a:solidFill>
            <a:srgbClr val="6DB7FF"/>
          </a:solidFill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s-ES" sz="16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Paraver</a:t>
            </a:r>
            <a:endParaRPr lang="es-ES" sz="16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4754564" y="4087510"/>
            <a:ext cx="73025" cy="68239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s-E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4610101" y="4087510"/>
            <a:ext cx="73025" cy="68239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s-E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4467226" y="4087510"/>
            <a:ext cx="73025" cy="68239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s-E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4322764" y="4087510"/>
            <a:ext cx="73025" cy="68239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s-E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3" name="39 Flecha abajo"/>
          <p:cNvSpPr>
            <a:spLocks noChangeArrowheads="1"/>
          </p:cNvSpPr>
          <p:nvPr/>
        </p:nvSpPr>
        <p:spPr bwMode="auto">
          <a:xfrm>
            <a:off x="3530600" y="4529512"/>
            <a:ext cx="152400" cy="22332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4" name="39 Flecha abajo"/>
          <p:cNvSpPr>
            <a:spLocks noChangeArrowheads="1"/>
          </p:cNvSpPr>
          <p:nvPr/>
        </p:nvSpPr>
        <p:spPr bwMode="auto">
          <a:xfrm>
            <a:off x="3527425" y="5425922"/>
            <a:ext cx="152400" cy="22332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5" name="39 Flecha abajo"/>
          <p:cNvSpPr>
            <a:spLocks noChangeArrowheads="1"/>
          </p:cNvSpPr>
          <p:nvPr/>
        </p:nvSpPr>
        <p:spPr bwMode="auto">
          <a:xfrm>
            <a:off x="7807325" y="5425922"/>
            <a:ext cx="152400" cy="22332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6" name="Flowchart: Manual Operation 45"/>
          <p:cNvSpPr>
            <a:spLocks noChangeArrowheads="1"/>
          </p:cNvSpPr>
          <p:nvPr/>
        </p:nvSpPr>
        <p:spPr bwMode="auto">
          <a:xfrm>
            <a:off x="7096125" y="4864503"/>
            <a:ext cx="1543050" cy="440450"/>
          </a:xfrm>
          <a:prstGeom prst="flowChartManualOperation">
            <a:avLst/>
          </a:prstGeom>
          <a:solidFill>
            <a:srgbClr val="6DB7FF"/>
          </a:solidFill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s-ES" sz="16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Paraver</a:t>
            </a:r>
            <a:endParaRPr lang="es-ES" sz="16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7" name="6 Disco magnético"/>
          <p:cNvSpPr>
            <a:spLocks noChangeArrowheads="1"/>
          </p:cNvSpPr>
          <p:nvPr/>
        </p:nvSpPr>
        <p:spPr bwMode="auto">
          <a:xfrm>
            <a:off x="7420320" y="3739971"/>
            <a:ext cx="1008063" cy="665328"/>
          </a:xfrm>
          <a:prstGeom prst="flowChartMagneticDisk">
            <a:avLst/>
          </a:prstGeom>
          <a:solidFill>
            <a:srgbClr val="D9D9D9"/>
          </a:solidFill>
          <a:ln w="19050">
            <a:solidFill>
              <a:srgbClr val="7F7F7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200" b="1" dirty="0" smtClean="0">
                <a:solidFill>
                  <a:srgbClr val="333333"/>
                </a:solidFill>
                <a:latin typeface="+mn-lt"/>
                <a:ea typeface="+mn-ea"/>
                <a:cs typeface="+mn-cs"/>
              </a:rPr>
              <a:t>Simulated trace </a:t>
            </a:r>
            <a:r>
              <a:rPr lang="en-US" sz="1200" b="1" dirty="0">
                <a:solidFill>
                  <a:srgbClr val="333333"/>
                </a:solidFill>
                <a:latin typeface="+mn-lt"/>
                <a:ea typeface="+mn-ea"/>
                <a:cs typeface="+mn-cs"/>
              </a:rPr>
              <a:t>files</a:t>
            </a:r>
          </a:p>
        </p:txBody>
      </p:sp>
    </p:spTree>
    <p:extLst>
      <p:ext uri="{BB962C8B-B14F-4D97-AF65-F5344CB8AC3E}">
        <p14:creationId xmlns:p14="http://schemas.microsoft.com/office/powerpoint/2010/main" val="3594992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of EC-Earth</a:t>
            </a:r>
          </a:p>
        </p:txBody>
      </p:sp>
      <p:sp>
        <p:nvSpPr>
          <p:cNvPr id="5" name="CuadroTexto 7"/>
          <p:cNvSpPr txBox="1"/>
          <p:nvPr/>
        </p:nvSpPr>
        <p:spPr>
          <a:xfrm>
            <a:off x="7452320" y="342900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Finalization</a:t>
            </a:r>
            <a:endParaRPr lang="en-US" dirty="0"/>
          </a:p>
        </p:txBody>
      </p:sp>
      <p:sp>
        <p:nvSpPr>
          <p:cNvPr id="6" name="CuadroTexto 9"/>
          <p:cNvSpPr txBox="1"/>
          <p:nvPr/>
        </p:nvSpPr>
        <p:spPr>
          <a:xfrm>
            <a:off x="1907704" y="342900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Initialization</a:t>
            </a:r>
            <a:endParaRPr lang="en-US" dirty="0"/>
          </a:p>
        </p:txBody>
      </p:sp>
      <p:pic>
        <p:nvPicPr>
          <p:cNvPr id="7" name="Imagen 2" descr="MPI_call_64-16@EC-EARTH3.2b.filter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80728"/>
            <a:ext cx="7848873" cy="2372367"/>
          </a:xfrm>
          <a:prstGeom prst="rect">
            <a:avLst/>
          </a:prstGeom>
        </p:spPr>
      </p:pic>
      <p:sp>
        <p:nvSpPr>
          <p:cNvPr id="8" name="CuadroTexto 11"/>
          <p:cNvSpPr txBox="1"/>
          <p:nvPr/>
        </p:nvSpPr>
        <p:spPr>
          <a:xfrm>
            <a:off x="4860032" y="342900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Time steps</a:t>
            </a:r>
            <a:endParaRPr lang="en-US" dirty="0"/>
          </a:p>
        </p:txBody>
      </p:sp>
      <p:pic>
        <p:nvPicPr>
          <p:cNvPr id="9" name="Imagen 4" descr="Useful_Duration_64-16_Minimum_not_zero@EC-EARTH3.2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861048"/>
            <a:ext cx="7848872" cy="2372367"/>
          </a:xfrm>
          <a:prstGeom prst="rect">
            <a:avLst/>
          </a:prstGeom>
        </p:spPr>
      </p:pic>
      <p:sp>
        <p:nvSpPr>
          <p:cNvPr id="10" name="Rectángulo 13"/>
          <p:cNvSpPr/>
          <p:nvPr/>
        </p:nvSpPr>
        <p:spPr>
          <a:xfrm>
            <a:off x="3779912" y="3789040"/>
            <a:ext cx="3888432" cy="252028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ángulo 14"/>
          <p:cNvSpPr/>
          <p:nvPr/>
        </p:nvSpPr>
        <p:spPr>
          <a:xfrm>
            <a:off x="1259632" y="908720"/>
            <a:ext cx="2520280" cy="252028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ángulo 15"/>
          <p:cNvSpPr/>
          <p:nvPr/>
        </p:nvSpPr>
        <p:spPr>
          <a:xfrm>
            <a:off x="1259632" y="3789040"/>
            <a:ext cx="2520280" cy="252028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ángulo 16"/>
          <p:cNvSpPr/>
          <p:nvPr/>
        </p:nvSpPr>
        <p:spPr>
          <a:xfrm>
            <a:off x="7668344" y="3789040"/>
            <a:ext cx="864096" cy="252028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ángulo 12"/>
          <p:cNvSpPr/>
          <p:nvPr/>
        </p:nvSpPr>
        <p:spPr>
          <a:xfrm>
            <a:off x="3779912" y="908720"/>
            <a:ext cx="3888432" cy="252028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ángulo 17"/>
          <p:cNvSpPr/>
          <p:nvPr/>
        </p:nvSpPr>
        <p:spPr>
          <a:xfrm>
            <a:off x="7668344" y="908720"/>
            <a:ext cx="864096" cy="252028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18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EC-Earth time steps</a:t>
            </a:r>
          </a:p>
        </p:txBody>
      </p:sp>
      <p:cxnSp>
        <p:nvCxnSpPr>
          <p:cNvPr id="5" name="Conector recto 13"/>
          <p:cNvCxnSpPr/>
          <p:nvPr/>
        </p:nvCxnSpPr>
        <p:spPr>
          <a:xfrm flipH="1">
            <a:off x="819200" y="2075482"/>
            <a:ext cx="1944216" cy="3600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16"/>
          <p:cNvCxnSpPr/>
          <p:nvPr/>
        </p:nvCxnSpPr>
        <p:spPr>
          <a:xfrm>
            <a:off x="2979440" y="2075482"/>
            <a:ext cx="4464496" cy="3600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uadroTexto 17"/>
          <p:cNvSpPr txBox="1"/>
          <p:nvPr/>
        </p:nvSpPr>
        <p:spPr>
          <a:xfrm>
            <a:off x="3915544" y="1067370"/>
            <a:ext cx="5076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of every 4 time steps, IFS executes radiation routines, where NEMO has to wait</a:t>
            </a:r>
            <a:endParaRPr lang="en-US" dirty="0"/>
          </a:p>
        </p:txBody>
      </p:sp>
      <p:pic>
        <p:nvPicPr>
          <p:cNvPr id="8" name="Imagen 4" descr="MPI_call64-16-timesteps_zoom@EC-EARTH3.2b.filter7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28" y="995362"/>
            <a:ext cx="3672407" cy="1110006"/>
          </a:xfrm>
          <a:prstGeom prst="rect">
            <a:avLst/>
          </a:prstGeom>
        </p:spPr>
      </p:pic>
      <p:pic>
        <p:nvPicPr>
          <p:cNvPr id="9" name="Imagen 5" descr="MPI_call64-16-4timesteps_zoom@EC-EARTH3.2b.filter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00" y="2435522"/>
            <a:ext cx="6696744" cy="2024130"/>
          </a:xfrm>
          <a:prstGeom prst="rect">
            <a:avLst/>
          </a:prstGeom>
        </p:spPr>
      </p:pic>
      <p:pic>
        <p:nvPicPr>
          <p:cNvPr id="10" name="Imagen 6" descr="Useful_Duration_64-16-4timesteps_Minimum_not_zero@EC-EARTH3.2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00" y="4515849"/>
            <a:ext cx="6696744" cy="2024129"/>
          </a:xfrm>
          <a:prstGeom prst="rect">
            <a:avLst/>
          </a:prstGeom>
        </p:spPr>
      </p:pic>
      <p:sp>
        <p:nvSpPr>
          <p:cNvPr id="11" name="Rectángulo 20"/>
          <p:cNvSpPr/>
          <p:nvPr/>
        </p:nvSpPr>
        <p:spPr>
          <a:xfrm>
            <a:off x="2691408" y="995362"/>
            <a:ext cx="432048" cy="108012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ángulo 21"/>
          <p:cNvSpPr/>
          <p:nvPr/>
        </p:nvSpPr>
        <p:spPr>
          <a:xfrm>
            <a:off x="5499720" y="2363514"/>
            <a:ext cx="2016224" cy="424847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adroTexto 23"/>
          <p:cNvSpPr txBox="1"/>
          <p:nvPr/>
        </p:nvSpPr>
        <p:spPr>
          <a:xfrm>
            <a:off x="7802960" y="4091706"/>
            <a:ext cx="1188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Time step with radiation</a:t>
            </a:r>
            <a:endParaRPr lang="en-US" dirty="0"/>
          </a:p>
        </p:txBody>
      </p:sp>
      <p:cxnSp>
        <p:nvCxnSpPr>
          <p:cNvPr id="14" name="Conector recto de flecha 24"/>
          <p:cNvCxnSpPr>
            <a:stCxn id="13" idx="0"/>
            <a:endCxn id="9" idx="3"/>
          </p:cNvCxnSpPr>
          <p:nvPr/>
        </p:nvCxnSpPr>
        <p:spPr>
          <a:xfrm flipH="1" flipV="1">
            <a:off x="7515944" y="3447587"/>
            <a:ext cx="881336" cy="64411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27"/>
          <p:cNvCxnSpPr>
            <a:stCxn id="13" idx="2"/>
          </p:cNvCxnSpPr>
          <p:nvPr/>
        </p:nvCxnSpPr>
        <p:spPr>
          <a:xfrm flipH="1">
            <a:off x="7515944" y="5015036"/>
            <a:ext cx="881336" cy="44482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972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NEMO time step: MPI call profile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07504" y="2204864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Head NEMO processes</a:t>
            </a:r>
            <a:endParaRPr lang="en-US" dirty="0"/>
          </a:p>
        </p:txBody>
      </p:sp>
      <p:sp>
        <p:nvSpPr>
          <p:cNvPr id="6" name="CuadroTexto 7"/>
          <p:cNvSpPr txBox="1"/>
          <p:nvPr/>
        </p:nvSpPr>
        <p:spPr>
          <a:xfrm>
            <a:off x="179512" y="4797152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Tail NEMO processes</a:t>
            </a:r>
            <a:endParaRPr lang="en-US" dirty="0"/>
          </a:p>
        </p:txBody>
      </p:sp>
      <p:cxnSp>
        <p:nvCxnSpPr>
          <p:cNvPr id="7" name="Conector recto 6"/>
          <p:cNvCxnSpPr/>
          <p:nvPr/>
        </p:nvCxnSpPr>
        <p:spPr>
          <a:xfrm>
            <a:off x="1187624" y="3933056"/>
            <a:ext cx="4968552" cy="0"/>
          </a:xfrm>
          <a:prstGeom prst="line">
            <a:avLst/>
          </a:prstGeom>
          <a:ln>
            <a:solidFill>
              <a:srgbClr val="0049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uadroTexto 9"/>
          <p:cNvSpPr txBox="1"/>
          <p:nvPr/>
        </p:nvSpPr>
        <p:spPr>
          <a:xfrm>
            <a:off x="683568" y="3212976"/>
            <a:ext cx="28803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.</a:t>
            </a:r>
          </a:p>
          <a:p>
            <a:r>
              <a:rPr lang="en-US" sz="2400" b="1" dirty="0" smtClean="0"/>
              <a:t>.</a:t>
            </a:r>
          </a:p>
          <a:p>
            <a:r>
              <a:rPr lang="en-US" sz="2400" b="1" dirty="0"/>
              <a:t>.</a:t>
            </a:r>
          </a:p>
        </p:txBody>
      </p:sp>
      <p:pic>
        <p:nvPicPr>
          <p:cNvPr id="9" name="Imagen 5" descr="MPI_profile_NEMO_hea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" t="1029" r="46401" b="55891"/>
          <a:stretch/>
        </p:blipFill>
        <p:spPr>
          <a:xfrm>
            <a:off x="1547664" y="908720"/>
            <a:ext cx="4524593" cy="2954420"/>
          </a:xfrm>
          <a:prstGeom prst="rect">
            <a:avLst/>
          </a:prstGeom>
        </p:spPr>
      </p:pic>
      <p:pic>
        <p:nvPicPr>
          <p:cNvPr id="10" name="Imagen 8" descr="MPI_profile_NEMO_tai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" t="58640" r="46802" b="4196"/>
          <a:stretch/>
        </p:blipFill>
        <p:spPr>
          <a:xfrm>
            <a:off x="1547664" y="4005064"/>
            <a:ext cx="4536504" cy="2548738"/>
          </a:xfrm>
          <a:prstGeom prst="rect">
            <a:avLst/>
          </a:prstGeom>
        </p:spPr>
      </p:pic>
      <p:sp>
        <p:nvSpPr>
          <p:cNvPr id="11" name="CuadroTexto 12"/>
          <p:cNvSpPr txBox="1"/>
          <p:nvPr/>
        </p:nvSpPr>
        <p:spPr>
          <a:xfrm>
            <a:off x="6228184" y="3042825"/>
            <a:ext cx="273630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main problem of NEMO are the small chunks of computation and the huge amount of communications. It has a poor efficiency of 45.9%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643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challenges</a:t>
            </a:r>
            <a:endParaRPr lang="en-US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903305965"/>
              </p:ext>
            </p:extLst>
          </p:nvPr>
        </p:nvGraphicFramePr>
        <p:xfrm>
          <a:off x="304800" y="1071562"/>
          <a:ext cx="85344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55038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5019675"/>
            <a:ext cx="2857500" cy="2000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International Data Initiatives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EUDAT Pilot</a:t>
            </a:r>
          </a:p>
          <a:p>
            <a:pPr lvl="1"/>
            <a:r>
              <a:rPr lang="en-US" dirty="0" smtClean="0"/>
              <a:t>“Support </a:t>
            </a:r>
            <a:r>
              <a:rPr lang="en-US" dirty="0"/>
              <a:t>to scientific research on seasonal-to-decadal climate and air quality </a:t>
            </a:r>
            <a:r>
              <a:rPr lang="en-US" dirty="0" smtClean="0"/>
              <a:t>modelling”</a:t>
            </a:r>
          </a:p>
          <a:p>
            <a:pPr lvl="2"/>
            <a:r>
              <a:rPr lang="en-US" i="1" dirty="0" smtClean="0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rPr>
              <a:t>Data </a:t>
            </a:r>
            <a:r>
              <a:rPr lang="en-US" i="1" dirty="0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rPr>
              <a:t>sync &amp; </a:t>
            </a:r>
            <a:r>
              <a:rPr lang="en-US" i="1" dirty="0" smtClean="0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rPr>
              <a:t>exchange</a:t>
            </a:r>
          </a:p>
          <a:p>
            <a:pPr lvl="2"/>
            <a:r>
              <a:rPr lang="en-US" i="1" dirty="0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rPr>
              <a:t>Data replication</a:t>
            </a:r>
          </a:p>
          <a:p>
            <a:pPr lvl="2"/>
            <a:r>
              <a:rPr lang="en-US" i="1" dirty="0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rPr>
              <a:t>Data discovery &amp; search</a:t>
            </a:r>
          </a:p>
          <a:p>
            <a:pPr lvl="2"/>
            <a:r>
              <a:rPr lang="en-US" i="1" dirty="0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rPr>
              <a:t>Data repository &amp; sharing</a:t>
            </a:r>
          </a:p>
          <a:p>
            <a:pPr lvl="2"/>
            <a:r>
              <a:rPr lang="en-US" i="1" dirty="0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rPr>
              <a:t>Data </a:t>
            </a:r>
            <a:r>
              <a:rPr lang="en-US" i="1" dirty="0" smtClean="0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rPr>
              <a:t>staging</a:t>
            </a:r>
          </a:p>
          <a:p>
            <a:pPr lvl="2"/>
            <a:endParaRPr lang="en-US" i="1" dirty="0">
              <a:solidFill>
                <a:srgbClr val="004990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dirty="0" smtClean="0"/>
              <a:t>RDA Interest Group </a:t>
            </a:r>
            <a:r>
              <a:rPr lang="en-US" dirty="0"/>
              <a:t>in “Weather, climate and </a:t>
            </a:r>
            <a:r>
              <a:rPr lang="en-US" dirty="0" smtClean="0"/>
              <a:t>air quality”</a:t>
            </a:r>
          </a:p>
          <a:p>
            <a:pPr lvl="1"/>
            <a:r>
              <a:rPr lang="en-US" dirty="0" smtClean="0"/>
              <a:t>Discuss </a:t>
            </a:r>
            <a:r>
              <a:rPr lang="en-US" dirty="0"/>
              <a:t>the challenges for the use and efficient analysis of large </a:t>
            </a:r>
            <a:r>
              <a:rPr lang="en-US" dirty="0" smtClean="0"/>
              <a:t>and diverse </a:t>
            </a:r>
            <a:r>
              <a:rPr lang="en-US" dirty="0"/>
              <a:t>datasets from the climate, weather and air quality </a:t>
            </a:r>
            <a:r>
              <a:rPr lang="en-US" dirty="0" smtClean="0"/>
              <a:t>communities</a:t>
            </a:r>
          </a:p>
          <a:p>
            <a:pPr lvl="1"/>
            <a:r>
              <a:rPr lang="en-US" dirty="0" smtClean="0"/>
              <a:t>Strong </a:t>
            </a:r>
            <a:r>
              <a:rPr lang="en-US" dirty="0"/>
              <a:t>pressure from a large user </a:t>
            </a:r>
            <a:r>
              <a:rPr lang="en-US" dirty="0" smtClean="0"/>
              <a:t>community</a:t>
            </a:r>
          </a:p>
          <a:p>
            <a:pPr lvl="1"/>
            <a:r>
              <a:rPr lang="en-US" dirty="0" smtClean="0"/>
              <a:t>Mailing list: </a:t>
            </a:r>
            <a:r>
              <a:rPr lang="en-US" dirty="0" err="1" smtClean="0"/>
              <a:t>earthsciences-rda-ig@bsc.es</a:t>
            </a:r>
            <a:endParaRPr lang="en-US" dirty="0"/>
          </a:p>
        </p:txBody>
      </p:sp>
      <p:pic>
        <p:nvPicPr>
          <p:cNvPr id="4" name="Shape 3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85975" y="1576823"/>
            <a:ext cx="3726600" cy="2640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3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95800" y="2482782"/>
            <a:ext cx="1180350" cy="6434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8769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diagnostics for climate models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94" y="1299850"/>
            <a:ext cx="866523" cy="649892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31" y="1397375"/>
            <a:ext cx="1421650" cy="749698"/>
          </a:xfrm>
          <a:prstGeom prst="ellipse">
            <a:avLst/>
          </a:prstGeom>
          <a:ln w="381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9998" y="2537400"/>
            <a:ext cx="16528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Climate Models</a:t>
            </a:r>
          </a:p>
        </p:txBody>
      </p:sp>
      <p:sp>
        <p:nvSpPr>
          <p:cNvPr id="9" name="Right Arrow 8"/>
          <p:cNvSpPr/>
          <p:nvPr/>
        </p:nvSpPr>
        <p:spPr>
          <a:xfrm>
            <a:off x="2483768" y="1660376"/>
            <a:ext cx="765085" cy="385205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HPC</a:t>
            </a:r>
            <a:endParaRPr lang="en-US" sz="1200" dirty="0"/>
          </a:p>
        </p:txBody>
      </p:sp>
      <p:sp>
        <p:nvSpPr>
          <p:cNvPr id="10" name="Flowchart: Magnetic Disk 9"/>
          <p:cNvSpPr/>
          <p:nvPr/>
        </p:nvSpPr>
        <p:spPr>
          <a:xfrm>
            <a:off x="3338863" y="1520908"/>
            <a:ext cx="990110" cy="81009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Model outputs</a:t>
            </a:r>
            <a:endParaRPr lang="en-US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2123728" y="1147762"/>
            <a:ext cx="29748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Current approach: offline diagnostics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353" y="1482654"/>
            <a:ext cx="840722" cy="840722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 rot="10800000">
            <a:off x="6849253" y="1738113"/>
            <a:ext cx="765085" cy="229729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Magnetic Disk 13"/>
          <p:cNvSpPr/>
          <p:nvPr/>
        </p:nvSpPr>
        <p:spPr>
          <a:xfrm>
            <a:off x="2626078" y="2677162"/>
            <a:ext cx="990110" cy="81009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Model </a:t>
            </a:r>
            <a:r>
              <a:rPr lang="en-US" sz="1100" dirty="0" smtClean="0"/>
              <a:t>outputs</a:t>
            </a:r>
            <a:endParaRPr lang="en-US" sz="1100" dirty="0"/>
          </a:p>
        </p:txBody>
      </p:sp>
      <p:sp>
        <p:nvSpPr>
          <p:cNvPr id="15" name="Folded Corner 14"/>
          <p:cNvSpPr/>
          <p:nvPr/>
        </p:nvSpPr>
        <p:spPr>
          <a:xfrm>
            <a:off x="3444047" y="3025855"/>
            <a:ext cx="1052531" cy="526742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Diagnostics</a:t>
            </a:r>
          </a:p>
          <a:p>
            <a:pPr algn="ctr"/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2555776" y="2382931"/>
            <a:ext cx="283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Future approach: online diagnostics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08" y="2827320"/>
            <a:ext cx="840722" cy="84072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0800000">
            <a:off x="4659182" y="3132816"/>
            <a:ext cx="765085" cy="229729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olded Corner 18"/>
          <p:cNvSpPr/>
          <p:nvPr/>
        </p:nvSpPr>
        <p:spPr>
          <a:xfrm>
            <a:off x="5679121" y="1586501"/>
            <a:ext cx="1052531" cy="526742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Diagnostics</a:t>
            </a:r>
          </a:p>
          <a:p>
            <a:pPr algn="ctr"/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7659343" y="2267462"/>
            <a:ext cx="10207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Users need diagnostics for their analyses</a:t>
            </a:r>
          </a:p>
        </p:txBody>
      </p:sp>
      <p:sp>
        <p:nvSpPr>
          <p:cNvPr id="21" name="Right Arrow 20"/>
          <p:cNvSpPr/>
          <p:nvPr/>
        </p:nvSpPr>
        <p:spPr>
          <a:xfrm>
            <a:off x="4463988" y="1657270"/>
            <a:ext cx="1125125" cy="385205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Serial node</a:t>
            </a:r>
            <a:endParaRPr lang="en-US" sz="1200" dirty="0"/>
          </a:p>
        </p:txBody>
      </p:sp>
      <p:sp>
        <p:nvSpPr>
          <p:cNvPr id="22" name="Right Arrow 21"/>
          <p:cNvSpPr/>
          <p:nvPr/>
        </p:nvSpPr>
        <p:spPr>
          <a:xfrm rot="2087187">
            <a:off x="1805206" y="2528995"/>
            <a:ext cx="765085" cy="385205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HPC</a:t>
            </a:r>
            <a:endParaRPr lang="en-US" sz="12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94" y="1738113"/>
            <a:ext cx="1064874" cy="747620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60710" y="3890962"/>
            <a:ext cx="8578490" cy="2514600"/>
          </a:xfrm>
        </p:spPr>
        <p:txBody>
          <a:bodyPr/>
          <a:lstStyle/>
          <a:p>
            <a:r>
              <a:rPr lang="en-US" dirty="0"/>
              <a:t>Diagnostics computed as Analytics as a Service</a:t>
            </a:r>
          </a:p>
          <a:p>
            <a:pPr lvl="1"/>
            <a:r>
              <a:rPr lang="en-US" dirty="0"/>
              <a:t>Diagnostics online (during model run)</a:t>
            </a:r>
          </a:p>
          <a:p>
            <a:pPr lvl="1"/>
            <a:r>
              <a:rPr lang="en-US" dirty="0"/>
              <a:t>Reduced data traffic</a:t>
            </a:r>
          </a:p>
          <a:p>
            <a:pPr lvl="1"/>
            <a:r>
              <a:rPr lang="en-US" dirty="0"/>
              <a:t>Diagnostics possible on the computing nodes</a:t>
            </a:r>
          </a:p>
          <a:p>
            <a:pPr lvl="1"/>
            <a:r>
              <a:rPr lang="en-US" dirty="0"/>
              <a:t>New diagnostics (data mining of extremes) possible</a:t>
            </a:r>
          </a:p>
          <a:p>
            <a:pPr lvl="1"/>
            <a:r>
              <a:rPr lang="en-US" dirty="0"/>
              <a:t>The user gets the results faster  crucial to adapt to climate change and to develop climate services (public and private)</a:t>
            </a:r>
          </a:p>
        </p:txBody>
      </p:sp>
    </p:spTree>
    <p:extLst>
      <p:ext uri="{BB962C8B-B14F-4D97-AF65-F5344CB8AC3E}">
        <p14:creationId xmlns:p14="http://schemas.microsoft.com/office/powerpoint/2010/main" val="3808038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challenges</a:t>
            </a:r>
            <a:endParaRPr lang="en-US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080003830"/>
              </p:ext>
            </p:extLst>
          </p:nvPr>
        </p:nvGraphicFramePr>
        <p:xfrm>
          <a:off x="304800" y="1071562"/>
          <a:ext cx="85344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55038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Members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Multidisciplinary team with different </a:t>
            </a:r>
            <a:r>
              <a:rPr lang="en-US" dirty="0" smtClean="0"/>
              <a:t>IT </a:t>
            </a:r>
            <a:r>
              <a:rPr lang="en-US" dirty="0"/>
              <a:t>profiles</a:t>
            </a:r>
          </a:p>
          <a:p>
            <a:endParaRPr lang="en-US" dirty="0"/>
          </a:p>
          <a:p>
            <a:r>
              <a:rPr lang="en-US" dirty="0"/>
              <a:t>Currently, </a:t>
            </a:r>
            <a:r>
              <a:rPr lang="en-US" dirty="0" smtClean="0"/>
              <a:t>17 </a:t>
            </a:r>
            <a:r>
              <a:rPr lang="en-US" dirty="0"/>
              <a:t>members</a:t>
            </a:r>
          </a:p>
          <a:p>
            <a:pPr lvl="1"/>
            <a:r>
              <a:rPr lang="en-US" dirty="0"/>
              <a:t>2 Managers</a:t>
            </a:r>
          </a:p>
          <a:p>
            <a:pPr lvl="1"/>
            <a:r>
              <a:rPr lang="en-US" dirty="0"/>
              <a:t>10 engineers</a:t>
            </a:r>
          </a:p>
          <a:p>
            <a:pPr lvl="1"/>
            <a:r>
              <a:rPr lang="en-US" dirty="0"/>
              <a:t>2</a:t>
            </a:r>
            <a:r>
              <a:rPr lang="en-US" dirty="0" smtClean="0"/>
              <a:t> </a:t>
            </a:r>
            <a:r>
              <a:rPr lang="en-US" dirty="0"/>
              <a:t>Postdoc</a:t>
            </a:r>
          </a:p>
          <a:p>
            <a:pPr lvl="1"/>
            <a:r>
              <a:rPr lang="en-US" dirty="0"/>
              <a:t>1 PhD student</a:t>
            </a:r>
          </a:p>
          <a:p>
            <a:pPr lvl="1"/>
            <a:r>
              <a:rPr lang="en-US" dirty="0"/>
              <a:t>1 Master student</a:t>
            </a:r>
          </a:p>
          <a:p>
            <a:pPr lvl="1"/>
            <a:r>
              <a:rPr lang="en-US" dirty="0"/>
              <a:t>1 </a:t>
            </a:r>
            <a:r>
              <a:rPr lang="en-US" dirty="0" smtClean="0"/>
              <a:t>Intern</a:t>
            </a:r>
          </a:p>
          <a:p>
            <a:pPr lvl="1"/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/>
              <a:t>Foster internal BSC interdepartmental </a:t>
            </a:r>
            <a:r>
              <a:rPr lang="en-US" dirty="0" smtClean="0"/>
              <a:t>collaboration</a:t>
            </a:r>
            <a:r>
              <a:rPr lang="en-US" dirty="0"/>
              <a:t>, specially Computer Science to apply their research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681162"/>
            <a:ext cx="3573016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72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Operational dust forecasts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Barcelona Dust Forecast Center (BDFC) and Sand and Dust Storm-Warning and Advisory System (SDS-WAS) for North Africa, Middle East and Europe, both operated jointly by BSC-CNS and </a:t>
            </a:r>
            <a:r>
              <a:rPr lang="en-US" dirty="0" smtClean="0"/>
              <a:t>AEMET</a:t>
            </a:r>
          </a:p>
          <a:p>
            <a:pPr lvl="1"/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dust.aemet.es</a:t>
            </a:r>
            <a:endParaRPr lang="en-US" dirty="0" smtClean="0"/>
          </a:p>
          <a:p>
            <a:pPr lvl="1"/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sds-was.aemet.es</a:t>
            </a:r>
            <a:endParaRPr lang="en-US" dirty="0" smtClean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530750"/>
            <a:ext cx="4797287" cy="32816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509962"/>
            <a:ext cx="4797287" cy="328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00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 smtClean="0"/>
              <a:t>CALIOPE Operational Air Quality Forecast</a:t>
            </a:r>
            <a:endParaRPr lang="en-US" sz="2500" dirty="0"/>
          </a:p>
        </p:txBody>
      </p:sp>
      <p:sp>
        <p:nvSpPr>
          <p:cNvPr id="4" name="5 Rectángulo"/>
          <p:cNvSpPr>
            <a:spLocks noChangeArrowheads="1"/>
          </p:cNvSpPr>
          <p:nvPr/>
        </p:nvSpPr>
        <p:spPr bwMode="auto">
          <a:xfrm>
            <a:off x="34925" y="908050"/>
            <a:ext cx="33845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s-ES" sz="2000" b="1">
                <a:latin typeface="Calibri" pitchFamily="34" charset="0"/>
              </a:rPr>
              <a:t>AQF CALIOPE system: daily forecast and evaluation</a:t>
            </a:r>
          </a:p>
        </p:txBody>
      </p:sp>
      <p:sp>
        <p:nvSpPr>
          <p:cNvPr id="5" name="6 CuadroTexto"/>
          <p:cNvSpPr txBox="1">
            <a:spLocks noChangeArrowheads="1"/>
          </p:cNvSpPr>
          <p:nvPr/>
        </p:nvSpPr>
        <p:spPr bwMode="auto">
          <a:xfrm>
            <a:off x="3132138" y="846138"/>
            <a:ext cx="59817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just" eaLnBrk="1" hangingPunct="1"/>
            <a:r>
              <a:rPr lang="en-US" altLang="es-ES" sz="2000">
                <a:latin typeface="Calibri" pitchFamily="34" charset="0"/>
              </a:rPr>
              <a:t>Daily forecast for </a:t>
            </a:r>
            <a:r>
              <a:rPr lang="en-US" altLang="es-ES" sz="2000" b="1">
                <a:latin typeface="Calibri" pitchFamily="34" charset="0"/>
              </a:rPr>
              <a:t>meteorology, emissions and air quality</a:t>
            </a:r>
            <a:r>
              <a:rPr lang="en-US" altLang="es-ES" sz="2000">
                <a:latin typeface="Calibri" pitchFamily="34" charset="0"/>
              </a:rPr>
              <a:t>: Europe (12km), Iberian Peninsula (4km), Andalusia, Catalonia and Madrid (1km), since 2007</a:t>
            </a:r>
          </a:p>
        </p:txBody>
      </p:sp>
      <p:pic>
        <p:nvPicPr>
          <p:cNvPr id="6" name="Imagen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0" y="1854200"/>
            <a:ext cx="1287463" cy="936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1901825"/>
            <a:ext cx="1008063" cy="973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/>
          <a:srcRect l="28238" t="12881" r="3519" b="13055"/>
          <a:stretch/>
        </p:blipFill>
        <p:spPr bwMode="auto">
          <a:xfrm>
            <a:off x="6224588" y="2278063"/>
            <a:ext cx="1177925" cy="935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:\Users\Miguel\Dropbox\Curro\CALIOPE\Snapshots iOS 1.4\Captura de pantalla de Simulador iOS 10.01.2014 16.36.57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14850" y="1957388"/>
            <a:ext cx="588963" cy="1079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C:\Users\Miguel\Dropbox\Curro\CALIOPE\Snapshots iOS 1.5.1\Captura de pantalla de Simulador iOS 03.04.2014 14.53.45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97450" y="2171700"/>
            <a:ext cx="647700" cy="1079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4338" y="1844675"/>
            <a:ext cx="1781175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9388" y="3703638"/>
            <a:ext cx="2333625" cy="1704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6 Rectángulo"/>
          <p:cNvSpPr>
            <a:spLocks noChangeArrowheads="1"/>
          </p:cNvSpPr>
          <p:nvPr/>
        </p:nvSpPr>
        <p:spPr bwMode="auto">
          <a:xfrm>
            <a:off x="107950" y="3390900"/>
            <a:ext cx="18907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s-ES" sz="1600" b="1">
                <a:latin typeface="Calibri" pitchFamily="34" charset="0"/>
              </a:rPr>
              <a:t>Air quality database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5891213"/>
            <a:ext cx="1379538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5915025"/>
            <a:ext cx="1379537" cy="82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5895975"/>
            <a:ext cx="1347788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5895975"/>
            <a:ext cx="137795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21 Rectángulo"/>
          <p:cNvSpPr>
            <a:spLocks noChangeArrowheads="1"/>
          </p:cNvSpPr>
          <p:nvPr/>
        </p:nvSpPr>
        <p:spPr bwMode="auto">
          <a:xfrm>
            <a:off x="168275" y="5589588"/>
            <a:ext cx="16414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s-ES" sz="1600" b="1">
                <a:latin typeface="Calibri" pitchFamily="34" charset="0"/>
              </a:rPr>
              <a:t>Annual</a:t>
            </a:r>
            <a:r>
              <a:rPr lang="es-ES" altLang="es-ES" sz="1600" b="1">
                <a:latin typeface="Calibri" pitchFamily="34" charset="0"/>
              </a:rPr>
              <a:t> </a:t>
            </a:r>
            <a:r>
              <a:rPr lang="en-US" altLang="es-ES" sz="1600" b="1">
                <a:latin typeface="Calibri" pitchFamily="34" charset="0"/>
              </a:rPr>
              <a:t>follow up</a:t>
            </a:r>
          </a:p>
        </p:txBody>
      </p:sp>
      <p:sp>
        <p:nvSpPr>
          <p:cNvPr id="19" name="7232 Cuadro de texto"/>
          <p:cNvSpPr txBox="1"/>
          <p:nvPr/>
        </p:nvSpPr>
        <p:spPr>
          <a:xfrm>
            <a:off x="1004888" y="5911850"/>
            <a:ext cx="504825" cy="8286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spcBef>
                <a:spcPts val="600"/>
              </a:spcBef>
              <a:spcAft>
                <a:spcPts val="0"/>
              </a:spcAft>
              <a:defRPr/>
            </a:pPr>
            <a:r>
              <a:rPr lang="es-ES" sz="700" b="1" dirty="0">
                <a:ea typeface="Times New Roman"/>
                <a:cs typeface="Times New Roman"/>
              </a:rPr>
              <a:t>Model</a:t>
            </a:r>
            <a:endParaRPr lang="en-US" sz="1050" b="1" dirty="0">
              <a:ea typeface="Times New Roman"/>
              <a:cs typeface="Times New Roman"/>
            </a:endParaRPr>
          </a:p>
        </p:txBody>
      </p:sp>
      <p:sp>
        <p:nvSpPr>
          <p:cNvPr id="20" name="7233 Cuadro de texto"/>
          <p:cNvSpPr txBox="1"/>
          <p:nvPr/>
        </p:nvSpPr>
        <p:spPr>
          <a:xfrm>
            <a:off x="5327650" y="5911850"/>
            <a:ext cx="539750" cy="8286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spcBef>
                <a:spcPts val="600"/>
              </a:spcBef>
              <a:spcAft>
                <a:spcPts val="0"/>
              </a:spcAft>
              <a:defRPr/>
            </a:pPr>
            <a:r>
              <a:rPr lang="es-ES" sz="700" b="1" dirty="0">
                <a:ea typeface="Times New Roman"/>
                <a:cs typeface="Times New Roman"/>
              </a:rPr>
              <a:t>RMSE</a:t>
            </a:r>
            <a:endParaRPr lang="en-US" sz="1050" b="1" dirty="0">
              <a:ea typeface="Times New Roman"/>
              <a:cs typeface="Times New Roman"/>
            </a:endParaRPr>
          </a:p>
        </p:txBody>
      </p:sp>
      <p:sp>
        <p:nvSpPr>
          <p:cNvPr id="21" name="7234 Cuadro de texto"/>
          <p:cNvSpPr txBox="1"/>
          <p:nvPr/>
        </p:nvSpPr>
        <p:spPr>
          <a:xfrm>
            <a:off x="2560638" y="5911850"/>
            <a:ext cx="393700" cy="8286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spcBef>
                <a:spcPts val="600"/>
              </a:spcBef>
              <a:spcAft>
                <a:spcPts val="0"/>
              </a:spcAft>
              <a:defRPr/>
            </a:pPr>
            <a:r>
              <a:rPr lang="es-ES" sz="700" b="1" dirty="0">
                <a:ea typeface="Times New Roman"/>
                <a:cs typeface="Times New Roman"/>
              </a:rPr>
              <a:t>MB</a:t>
            </a:r>
            <a:endParaRPr lang="en-US" sz="1050" b="1" dirty="0">
              <a:ea typeface="Times New Roman"/>
              <a:cs typeface="Times New Roman"/>
            </a:endParaRPr>
          </a:p>
        </p:txBody>
      </p:sp>
      <p:sp>
        <p:nvSpPr>
          <p:cNvPr id="22" name="7235 Cuadro de texto"/>
          <p:cNvSpPr txBox="1"/>
          <p:nvPr/>
        </p:nvSpPr>
        <p:spPr>
          <a:xfrm>
            <a:off x="4038600" y="5911850"/>
            <a:ext cx="287338" cy="8286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spcBef>
                <a:spcPts val="600"/>
              </a:spcBef>
              <a:spcAft>
                <a:spcPts val="0"/>
              </a:spcAft>
              <a:defRPr/>
            </a:pPr>
            <a:r>
              <a:rPr lang="es-ES" sz="700" b="1" dirty="0">
                <a:ea typeface="Times New Roman"/>
                <a:cs typeface="Times New Roman"/>
              </a:rPr>
              <a:t>r</a:t>
            </a:r>
            <a:endParaRPr lang="en-US" sz="1050" b="1" dirty="0">
              <a:ea typeface="Times New Roman"/>
              <a:cs typeface="Times New Roman"/>
            </a:endParaRPr>
          </a:p>
        </p:txBody>
      </p:sp>
      <p:sp>
        <p:nvSpPr>
          <p:cNvPr id="23" name="26 Rectángulo"/>
          <p:cNvSpPr>
            <a:spLocks noChangeArrowheads="1"/>
          </p:cNvSpPr>
          <p:nvPr/>
        </p:nvSpPr>
        <p:spPr bwMode="auto">
          <a:xfrm>
            <a:off x="1187450" y="6616700"/>
            <a:ext cx="363061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s-ES" sz="1200" b="1">
                <a:latin typeface="Calibri" pitchFamily="34" charset="0"/>
              </a:rPr>
              <a:t>PM10_KF annual average skill evolution (2011-2014) </a:t>
            </a:r>
          </a:p>
        </p:txBody>
      </p:sp>
      <p:sp>
        <p:nvSpPr>
          <p:cNvPr id="24" name="27 Rectángulo"/>
          <p:cNvSpPr>
            <a:spLocks noChangeArrowheads="1"/>
          </p:cNvSpPr>
          <p:nvPr/>
        </p:nvSpPr>
        <p:spPr bwMode="auto">
          <a:xfrm>
            <a:off x="2476500" y="3390900"/>
            <a:ext cx="24193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s-ES" sz="1600" b="1">
                <a:latin typeface="Calibri" pitchFamily="34" charset="0"/>
              </a:rPr>
              <a:t>Near Real Time evaluation</a:t>
            </a:r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720975" y="4292600"/>
            <a:ext cx="1635125" cy="1116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 descr="E:\CALIOPE\desarrollos\Evaluacion 2014\datos\imagenes\2014-KF-IP-4km-08019043.gif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416300" y="3702050"/>
            <a:ext cx="1731963" cy="1239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30 Rectángulo"/>
          <p:cNvSpPr>
            <a:spLocks noChangeArrowheads="1"/>
          </p:cNvSpPr>
          <p:nvPr/>
        </p:nvSpPr>
        <p:spPr bwMode="auto">
          <a:xfrm>
            <a:off x="5349875" y="3387725"/>
            <a:ext cx="36464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s-ES" sz="1600" b="1">
                <a:latin typeface="Calibri" pitchFamily="34" charset="0"/>
              </a:rPr>
              <a:t>Annual evaluation by air quality stations</a:t>
            </a:r>
          </a:p>
        </p:txBody>
      </p:sp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3703638"/>
            <a:ext cx="2597150" cy="17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32 Rectángulo"/>
          <p:cNvSpPr>
            <a:spLocks noChangeArrowheads="1"/>
          </p:cNvSpPr>
          <p:nvPr/>
        </p:nvSpPr>
        <p:spPr bwMode="auto">
          <a:xfrm>
            <a:off x="107950" y="1557338"/>
            <a:ext cx="16970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s-ES" sz="1600" b="1">
                <a:latin typeface="Calibri" pitchFamily="34" charset="0"/>
              </a:rPr>
              <a:t>Forecast products</a:t>
            </a:r>
          </a:p>
        </p:txBody>
      </p:sp>
      <p:pic>
        <p:nvPicPr>
          <p:cNvPr id="30" name="126 Imagen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888288" y="3703638"/>
            <a:ext cx="1108075" cy="172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17"/>
          <a:srcRect l="112" t="-371" r="5360" b="6065"/>
          <a:stretch/>
        </p:blipFill>
        <p:spPr bwMode="auto">
          <a:xfrm>
            <a:off x="2484438" y="1833563"/>
            <a:ext cx="1766887" cy="1296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264275" y="2751138"/>
            <a:ext cx="385763" cy="449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Imagen 3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81938" y="2322513"/>
            <a:ext cx="1231900" cy="936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Picture 7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525" y="5843588"/>
            <a:ext cx="1820863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71680 Rectángulo"/>
          <p:cNvSpPr>
            <a:spLocks noChangeArrowheads="1"/>
          </p:cNvSpPr>
          <p:nvPr/>
        </p:nvSpPr>
        <p:spPr bwMode="auto">
          <a:xfrm>
            <a:off x="6372225" y="5381625"/>
            <a:ext cx="27876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s-ES" sz="1600" b="1">
                <a:solidFill>
                  <a:schemeClr val="bg1"/>
                </a:solidFill>
                <a:latin typeface="Calibri" pitchFamily="34" charset="0"/>
              </a:rPr>
              <a:t>Rate of successfully completed simulations (%)</a:t>
            </a:r>
          </a:p>
        </p:txBody>
      </p:sp>
    </p:spTree>
    <p:extLst>
      <p:ext uri="{BB962C8B-B14F-4D97-AF65-F5344CB8AC3E}">
        <p14:creationId xmlns:p14="http://schemas.microsoft.com/office/powerpoint/2010/main" val="3854443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Mobile applications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25580"/>
            <a:ext cx="6451397" cy="44131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538" y="2214562"/>
            <a:ext cx="6465679" cy="442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419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pic>
        <p:nvPicPr>
          <p:cNvPr id="5" name="Marcador de contenido 4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66762"/>
            <a:ext cx="9144000" cy="62531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940" y="2638425"/>
            <a:ext cx="2809875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26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Shape 2"/>
          <p:cNvSpPr txBox="1">
            <a:spLocks noChangeArrowheads="1"/>
          </p:cNvSpPr>
          <p:nvPr/>
        </p:nvSpPr>
        <p:spPr bwMode="auto">
          <a:xfrm>
            <a:off x="1350963" y="4760913"/>
            <a:ext cx="648017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9pPr>
          </a:lstStyle>
          <a:p>
            <a:pPr algn="ctr" eaLnBrk="1" hangingPunct="1"/>
            <a:r>
              <a:rPr lang="en-US" altLang="en-US" sz="2000" dirty="0">
                <a:solidFill>
                  <a:srgbClr val="FFFFFF"/>
                </a:solidFill>
              </a:rPr>
              <a:t>For further information please contact</a:t>
            </a:r>
            <a:endParaRPr lang="en-US" altLang="en-US" dirty="0">
              <a:latin typeface="Calibri" pitchFamily="34" charset="0"/>
            </a:endParaRPr>
          </a:p>
          <a:p>
            <a:pPr algn="ctr" eaLnBrk="1" hangingPunct="1"/>
            <a:r>
              <a:rPr lang="en-US" altLang="en-US" sz="2000" dirty="0">
                <a:solidFill>
                  <a:srgbClr val="FFFFFF"/>
                </a:solidFill>
              </a:rPr>
              <a:t>k</a:t>
            </a:r>
            <a:r>
              <a:rPr lang="en-US" altLang="en-US" sz="2000" dirty="0" smtClean="0">
                <a:solidFill>
                  <a:srgbClr val="FFFFFF"/>
                </a:solidFill>
              </a:rPr>
              <a:t>im.serradell@bsc.es</a:t>
            </a:r>
            <a:endParaRPr lang="en-US" altLang="en-US" dirty="0">
              <a:latin typeface="Calibri" pitchFamily="34" charset="0"/>
            </a:endParaRPr>
          </a:p>
        </p:txBody>
      </p:sp>
      <p:sp>
        <p:nvSpPr>
          <p:cNvPr id="15363" name="TextShape 1"/>
          <p:cNvSpPr txBox="1">
            <a:spLocks noChangeArrowheads="1"/>
          </p:cNvSpPr>
          <p:nvPr/>
        </p:nvSpPr>
        <p:spPr bwMode="auto">
          <a:xfrm>
            <a:off x="1371600" y="3717925"/>
            <a:ext cx="64008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en-US" sz="3000">
                <a:solidFill>
                  <a:srgbClr val="FFFFFF"/>
                </a:solidFill>
              </a:rPr>
              <a:t>Thank you!</a:t>
            </a:r>
            <a:endParaRPr lang="en-US" altLang="en-U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</a:t>
            </a:r>
            <a:endParaRPr lang="en-US" dirty="0"/>
          </a:p>
        </p:txBody>
      </p:sp>
      <p:graphicFrame>
        <p:nvGraphicFramePr>
          <p:cNvPr id="7" name="Diagrama 4"/>
          <p:cNvGraphicFramePr/>
          <p:nvPr>
            <p:extLst>
              <p:ext uri="{D42A27DB-BD31-4B8C-83A1-F6EECF244321}">
                <p14:modId xmlns:p14="http://schemas.microsoft.com/office/powerpoint/2010/main" val="3851365194"/>
              </p:ext>
            </p:extLst>
          </p:nvPr>
        </p:nvGraphicFramePr>
        <p:xfrm>
          <a:off x="251520" y="1052736"/>
          <a:ext cx="8640960" cy="5581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Funding and projects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Mainly competitive founds (FP7, H2020)</a:t>
            </a:r>
          </a:p>
          <a:p>
            <a:pPr lvl="1"/>
            <a:r>
              <a:rPr lang="en-US" dirty="0" smtClean="0"/>
              <a:t>Projects from Climate or Atmospheric Sciences</a:t>
            </a:r>
          </a:p>
          <a:p>
            <a:pPr lvl="2"/>
            <a:r>
              <a:rPr lang="en-US" dirty="0" smtClean="0"/>
              <a:t>SPECS, PRIMAVERA, </a:t>
            </a:r>
            <a:r>
              <a:rPr lang="en-US" dirty="0" smtClean="0"/>
              <a:t>RESILIENCE, CALIOPE</a:t>
            </a:r>
            <a:r>
              <a:rPr lang="is-IS" dirty="0" smtClean="0"/>
              <a:t>…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Computational Earth Sciences projects</a:t>
            </a:r>
          </a:p>
          <a:p>
            <a:pPr lvl="2"/>
            <a:r>
              <a:rPr lang="en-US" dirty="0" smtClean="0"/>
              <a:t>IS-ENES2</a:t>
            </a:r>
          </a:p>
          <a:p>
            <a:pPr lvl="2"/>
            <a:r>
              <a:rPr lang="en-US" dirty="0" err="1" smtClean="0"/>
              <a:t>ESiWACE</a:t>
            </a:r>
            <a:endParaRPr lang="en-US" dirty="0" smtClean="0"/>
          </a:p>
          <a:p>
            <a:pPr lvl="2"/>
            <a:endParaRPr lang="en-US" dirty="0"/>
          </a:p>
          <a:p>
            <a:r>
              <a:rPr lang="en-US" dirty="0" smtClean="0"/>
              <a:t>Collaborations with other research institutes or institutions</a:t>
            </a:r>
          </a:p>
          <a:p>
            <a:pPr lvl="1"/>
            <a:r>
              <a:rPr lang="en-US" dirty="0"/>
              <a:t>ECMWF, IPSL, CERFACS</a:t>
            </a:r>
          </a:p>
          <a:p>
            <a:pPr lvl="1"/>
            <a:r>
              <a:rPr lang="en-US" dirty="0" smtClean="0"/>
              <a:t>AEMET</a:t>
            </a:r>
          </a:p>
          <a:p>
            <a:pPr lvl="1"/>
            <a:r>
              <a:rPr lang="en-US" dirty="0" smtClean="0"/>
              <a:t>NCEP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822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BSC Collaboration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Internal collaboration with Computer Science department</a:t>
            </a:r>
          </a:p>
          <a:p>
            <a:pPr lvl="1"/>
            <a:r>
              <a:rPr lang="en-US" dirty="0" smtClean="0"/>
              <a:t>Performance tools</a:t>
            </a:r>
          </a:p>
          <a:p>
            <a:pPr lvl="1"/>
            <a:r>
              <a:rPr lang="en-US" dirty="0"/>
              <a:t>Programming </a:t>
            </a:r>
            <a:r>
              <a:rPr lang="en-US" dirty="0" smtClean="0"/>
              <a:t> Models</a:t>
            </a:r>
          </a:p>
          <a:p>
            <a:pPr lvl="1"/>
            <a:r>
              <a:rPr lang="en-US" dirty="0"/>
              <a:t>Workflows and Distributed </a:t>
            </a:r>
            <a:r>
              <a:rPr lang="en-US" dirty="0" smtClean="0"/>
              <a:t>Computing</a:t>
            </a:r>
          </a:p>
          <a:p>
            <a:pPr lvl="1"/>
            <a:r>
              <a:rPr lang="en-US" dirty="0"/>
              <a:t>Storage </a:t>
            </a:r>
            <a:r>
              <a:rPr lang="en-US" dirty="0" smtClean="0"/>
              <a:t>systems</a:t>
            </a:r>
          </a:p>
          <a:p>
            <a:pPr lvl="1"/>
            <a:endParaRPr lang="en-US" dirty="0"/>
          </a:p>
          <a:p>
            <a:r>
              <a:rPr lang="en-US" dirty="0" smtClean="0"/>
              <a:t>Applying CS research to Earth System models</a:t>
            </a:r>
          </a:p>
          <a:p>
            <a:pPr lvl="1"/>
            <a:r>
              <a:rPr lang="en-US" dirty="0" smtClean="0"/>
              <a:t>Porting ESM’s to </a:t>
            </a:r>
            <a:r>
              <a:rPr lang="en-US" dirty="0" err="1" smtClean="0"/>
              <a:t>OmpSs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Deploying ESM’s in novel architectures</a:t>
            </a:r>
          </a:p>
          <a:p>
            <a:pPr lvl="1"/>
            <a:r>
              <a:rPr lang="en-US" dirty="0" smtClean="0"/>
              <a:t>Porting workflows to new tools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784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CHALLENGES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6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challenges</a:t>
            </a:r>
            <a:endParaRPr lang="en-US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745702968"/>
              </p:ext>
            </p:extLst>
          </p:nvPr>
        </p:nvGraphicFramePr>
        <p:xfrm>
          <a:off x="304800" y="1071562"/>
          <a:ext cx="85344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03101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our scientist’s life easier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Earth System Models are NOT easy to use</a:t>
            </a:r>
          </a:p>
          <a:p>
            <a:endParaRPr lang="en-US" dirty="0" smtClean="0"/>
          </a:p>
          <a:p>
            <a:pPr lvl="1"/>
            <a:r>
              <a:rPr lang="en-US" sz="2400" dirty="0" smtClean="0"/>
              <a:t>Sometimes hard to develop </a:t>
            </a:r>
            <a:endParaRPr lang="en-US" sz="2400" dirty="0"/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Sometimes hard to deploy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Sometimes hard to run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Sometimes hard to work with produced outputs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76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sc_powerpoint_template_20160607">
  <a:themeElements>
    <a:clrScheme name="BSC">
      <a:dk1>
        <a:srgbClr val="004990"/>
      </a:dk1>
      <a:lt1>
        <a:srgbClr val="004990"/>
      </a:lt1>
      <a:dk2>
        <a:srgbClr val="004990"/>
      </a:dk2>
      <a:lt2>
        <a:srgbClr val="004990"/>
      </a:lt2>
      <a:accent1>
        <a:srgbClr val="FFFFFF"/>
      </a:accent1>
      <a:accent2>
        <a:srgbClr val="004990"/>
      </a:accent2>
      <a:accent3>
        <a:srgbClr val="004990"/>
      </a:accent3>
      <a:accent4>
        <a:srgbClr val="8DB3E2"/>
      </a:accent4>
      <a:accent5>
        <a:srgbClr val="548DD4"/>
      </a:accent5>
      <a:accent6>
        <a:srgbClr val="0070C0"/>
      </a:accent6>
      <a:hlink>
        <a:srgbClr val="95B3D7"/>
      </a:hlink>
      <a:folHlink>
        <a:srgbClr val="366092"/>
      </a:folHlink>
    </a:clrScheme>
    <a:fontScheme name="BSC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bsc_powerpoint_template_20160607</Template>
  <TotalTime>1280</TotalTime>
  <Words>1430</Words>
  <Application>Microsoft Macintosh PowerPoint</Application>
  <PresentationFormat>Personalizado</PresentationFormat>
  <Paragraphs>275</Paragraphs>
  <Slides>34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5" baseType="lpstr">
      <vt:lpstr>bsc_powerpoint_template_20160607</vt:lpstr>
      <vt:lpstr>Presentación de PowerPoint</vt:lpstr>
      <vt:lpstr>Earth Sciences Department</vt:lpstr>
      <vt:lpstr>Members</vt:lpstr>
      <vt:lpstr>Structure</vt:lpstr>
      <vt:lpstr>Funding and projects</vt:lpstr>
      <vt:lpstr>BSC Collaboration</vt:lpstr>
      <vt:lpstr>OUR CHALLENGES</vt:lpstr>
      <vt:lpstr>Some challenges</vt:lpstr>
      <vt:lpstr>Making our scientist’s life easier</vt:lpstr>
      <vt:lpstr>Gitlab + Unit Testing</vt:lpstr>
      <vt:lpstr>Easybuild for Earth Sciences</vt:lpstr>
      <vt:lpstr>Running a decadal experiment</vt:lpstr>
      <vt:lpstr>Autosubmit</vt:lpstr>
      <vt:lpstr>Autosubmit</vt:lpstr>
      <vt:lpstr>s2dverification</vt:lpstr>
      <vt:lpstr>Data management</vt:lpstr>
      <vt:lpstr>Visualization</vt:lpstr>
      <vt:lpstr>Some challenges</vt:lpstr>
      <vt:lpstr>Performance analysis</vt:lpstr>
      <vt:lpstr>Scalability </vt:lpstr>
      <vt:lpstr>Scalability</vt:lpstr>
      <vt:lpstr>Performance tools</vt:lpstr>
      <vt:lpstr>Structure of EC-Earth</vt:lpstr>
      <vt:lpstr>Types of EC-Earth time steps</vt:lpstr>
      <vt:lpstr>NEMO time step: MPI call profile</vt:lpstr>
      <vt:lpstr>Some challenges</vt:lpstr>
      <vt:lpstr>International Data Initiatives</vt:lpstr>
      <vt:lpstr>Online diagnostics for climate models</vt:lpstr>
      <vt:lpstr>Some challenges</vt:lpstr>
      <vt:lpstr>Operational dust forecasts</vt:lpstr>
      <vt:lpstr>CALIOPE Operational Air Quality Forecast</vt:lpstr>
      <vt:lpstr>Mobile applications</vt:lpstr>
      <vt:lpstr>Questions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bscuser</dc:creator>
  <cp:lastModifiedBy>Kim Serradell</cp:lastModifiedBy>
  <cp:revision>62</cp:revision>
  <dcterms:created xsi:type="dcterms:W3CDTF">2016-06-20T06:19:09Z</dcterms:created>
  <dcterms:modified xsi:type="dcterms:W3CDTF">2016-07-01T11:41:17Z</dcterms:modified>
</cp:coreProperties>
</file>