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webp" ContentType="image/jpe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1" r:id="rId1"/>
  </p:sldMasterIdLst>
  <p:notesMasterIdLst>
    <p:notesMasterId r:id="rId101"/>
  </p:notesMasterIdLst>
  <p:handoutMasterIdLst>
    <p:handoutMasterId r:id="rId102"/>
  </p:handoutMasterIdLst>
  <p:sldIdLst>
    <p:sldId id="275" r:id="rId2"/>
    <p:sldId id="319" r:id="rId3"/>
    <p:sldId id="345" r:id="rId4"/>
    <p:sldId id="471" r:id="rId5"/>
    <p:sldId id="472" r:id="rId6"/>
    <p:sldId id="473" r:id="rId7"/>
    <p:sldId id="474" r:id="rId8"/>
    <p:sldId id="653" r:id="rId9"/>
    <p:sldId id="631" r:id="rId10"/>
    <p:sldId id="565" r:id="rId11"/>
    <p:sldId id="1848" r:id="rId12"/>
    <p:sldId id="475" r:id="rId13"/>
    <p:sldId id="476" r:id="rId14"/>
    <p:sldId id="477" r:id="rId15"/>
    <p:sldId id="478" r:id="rId16"/>
    <p:sldId id="479" r:id="rId17"/>
    <p:sldId id="480" r:id="rId18"/>
    <p:sldId id="481" r:id="rId19"/>
    <p:sldId id="482" r:id="rId20"/>
    <p:sldId id="483" r:id="rId21"/>
    <p:sldId id="350" r:id="rId22"/>
    <p:sldId id="321" r:id="rId23"/>
    <p:sldId id="278" r:id="rId24"/>
    <p:sldId id="323" r:id="rId25"/>
    <p:sldId id="325" r:id="rId26"/>
    <p:sldId id="1847" r:id="rId27"/>
    <p:sldId id="484" r:id="rId28"/>
    <p:sldId id="485" r:id="rId29"/>
    <p:sldId id="486" r:id="rId30"/>
    <p:sldId id="487" r:id="rId31"/>
    <p:sldId id="488" r:id="rId32"/>
    <p:sldId id="256" r:id="rId33"/>
    <p:sldId id="489" r:id="rId34"/>
    <p:sldId id="353" r:id="rId35"/>
    <p:sldId id="257" r:id="rId36"/>
    <p:sldId id="259" r:id="rId37"/>
    <p:sldId id="260" r:id="rId38"/>
    <p:sldId id="357" r:id="rId39"/>
    <p:sldId id="498" r:id="rId40"/>
    <p:sldId id="499" r:id="rId41"/>
    <p:sldId id="354" r:id="rId42"/>
    <p:sldId id="358" r:id="rId43"/>
    <p:sldId id="359" r:id="rId44"/>
    <p:sldId id="261" r:id="rId45"/>
    <p:sldId id="490" r:id="rId46"/>
    <p:sldId id="491" r:id="rId47"/>
    <p:sldId id="492" r:id="rId48"/>
    <p:sldId id="493" r:id="rId49"/>
    <p:sldId id="494" r:id="rId50"/>
    <p:sldId id="326" r:id="rId51"/>
    <p:sldId id="283" r:id="rId52"/>
    <p:sldId id="331" r:id="rId53"/>
    <p:sldId id="284" r:id="rId54"/>
    <p:sldId id="343" r:id="rId55"/>
    <p:sldId id="262" r:id="rId56"/>
    <p:sldId id="360" r:id="rId57"/>
    <p:sldId id="361" r:id="rId58"/>
    <p:sldId id="342" r:id="rId59"/>
    <p:sldId id="327" r:id="rId60"/>
    <p:sldId id="266" r:id="rId61"/>
    <p:sldId id="267" r:id="rId62"/>
    <p:sldId id="458" r:id="rId63"/>
    <p:sldId id="459" r:id="rId64"/>
    <p:sldId id="291" r:id="rId65"/>
    <p:sldId id="270" r:id="rId66"/>
    <p:sldId id="271" r:id="rId67"/>
    <p:sldId id="272" r:id="rId68"/>
    <p:sldId id="462" r:id="rId69"/>
    <p:sldId id="469" r:id="rId70"/>
    <p:sldId id="465" r:id="rId71"/>
    <p:sldId id="466" r:id="rId72"/>
    <p:sldId id="467" r:id="rId73"/>
    <p:sldId id="495" r:id="rId74"/>
    <p:sldId id="287" r:id="rId75"/>
    <p:sldId id="496" r:id="rId76"/>
    <p:sldId id="280" r:id="rId77"/>
    <p:sldId id="276" r:id="rId78"/>
    <p:sldId id="285" r:id="rId79"/>
    <p:sldId id="282" r:id="rId80"/>
    <p:sldId id="288" r:id="rId81"/>
    <p:sldId id="497" r:id="rId82"/>
    <p:sldId id="258" r:id="rId83"/>
    <p:sldId id="328" r:id="rId84"/>
    <p:sldId id="349" r:id="rId85"/>
    <p:sldId id="464" r:id="rId86"/>
    <p:sldId id="344" r:id="rId87"/>
    <p:sldId id="351" r:id="rId88"/>
    <p:sldId id="332" r:id="rId89"/>
    <p:sldId id="335" r:id="rId90"/>
    <p:sldId id="337" r:id="rId91"/>
    <p:sldId id="338" r:id="rId92"/>
    <p:sldId id="339" r:id="rId93"/>
    <p:sldId id="310" r:id="rId94"/>
    <p:sldId id="365" r:id="rId95"/>
    <p:sldId id="318" r:id="rId96"/>
    <p:sldId id="364" r:id="rId97"/>
    <p:sldId id="366" r:id="rId98"/>
    <p:sldId id="305" r:id="rId99"/>
    <p:sldId id="308" r:id="rId10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547" userDrawn="1">
          <p15:clr>
            <a:srgbClr val="FBAE40"/>
          </p15:clr>
        </p15:guide>
        <p15:guide id="3" pos="5133" userDrawn="1">
          <p15:clr>
            <a:srgbClr val="FBAE40"/>
          </p15:clr>
        </p15:guide>
        <p15:guide id="4" orient="horz" pos="1412" userDrawn="1">
          <p15:clr>
            <a:srgbClr val="FBAE40"/>
          </p15:clr>
        </p15:guide>
        <p15:guide id="5" orient="horz" pos="2886" userDrawn="1">
          <p15:clr>
            <a:srgbClr val="FBAE40"/>
          </p15:clr>
        </p15:guide>
        <p15:guide id="6" pos="257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484"/>
    <a:srgbClr val="203864"/>
    <a:srgbClr val="E9EBF5"/>
    <a:srgbClr val="00238C"/>
    <a:srgbClr val="090C3D"/>
    <a:srgbClr val="0C5ACC"/>
    <a:srgbClr val="001D7A"/>
    <a:srgbClr val="00208A"/>
    <a:srgbClr val="0005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81" autoAdjust="0"/>
    <p:restoredTop sz="94877" autoAdjust="0"/>
  </p:normalViewPr>
  <p:slideViewPr>
    <p:cSldViewPr snapToGrid="0" showGuides="1">
      <p:cViewPr varScale="1">
        <p:scale>
          <a:sx n="100" d="100"/>
          <a:sy n="100" d="100"/>
        </p:scale>
        <p:origin x="184" y="416"/>
      </p:cViewPr>
      <p:guideLst>
        <p:guide pos="2547"/>
        <p:guide pos="5133"/>
        <p:guide orient="horz" pos="1412"/>
        <p:guide orient="horz" pos="2886"/>
        <p:guide pos="2570"/>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86" d="100"/>
          <a:sy n="86" d="100"/>
        </p:scale>
        <p:origin x="2928" y="96"/>
      </p:cViewPr>
      <p:guideLst/>
    </p:cSldViewPr>
  </p:notesViewPr>
  <p:gridSpacing cx="120000" cy="120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vartero\Desktop\M%20POSAR%20EN%20XARXA\PROJECTES\SECURED%20FUNDING%202004-2018\CR%20juliol%202019\190718%20181122%20competitive%20vs%20ordinary%20fund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2"/>
                </a:solidFill>
                <a:latin typeface="+mn-lt"/>
                <a:ea typeface="+mn-ea"/>
                <a:cs typeface="+mn-cs"/>
              </a:defRPr>
            </a:pPr>
            <a:r>
              <a:rPr lang="es-ES" sz="1800" b="0">
                <a:solidFill>
                  <a:schemeClr val="tx2"/>
                </a:solidFill>
              </a:rPr>
              <a:t>ORDINARY &amp; COMPETITIVE FUNDING (M€) </a:t>
            </a:r>
          </a:p>
          <a:p>
            <a:pPr>
              <a:defRPr sz="1800">
                <a:solidFill>
                  <a:schemeClr val="tx2"/>
                </a:solidFill>
              </a:defRPr>
            </a:pPr>
            <a:r>
              <a:rPr lang="es-ES" sz="1800" b="0">
                <a:solidFill>
                  <a:schemeClr val="tx2"/>
                </a:solidFill>
              </a:rPr>
              <a:t>2006-2020</a:t>
            </a:r>
          </a:p>
        </c:rich>
      </c:tx>
      <c:layout>
        <c:manualLayout>
          <c:xMode val="edge"/>
          <c:yMode val="edge"/>
          <c:x val="0.25844626294243528"/>
          <c:y val="7.5190975947246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2"/>
              </a:solidFill>
              <a:latin typeface="+mn-lt"/>
              <a:ea typeface="+mn-ea"/>
              <a:cs typeface="+mn-cs"/>
            </a:defRPr>
          </a:pPr>
          <a:endParaRPr lang="en-ES"/>
        </a:p>
      </c:txPr>
    </c:title>
    <c:autoTitleDeleted val="0"/>
    <c:plotArea>
      <c:layout/>
      <c:barChart>
        <c:barDir val="col"/>
        <c:grouping val="clustered"/>
        <c:varyColors val="0"/>
        <c:ser>
          <c:idx val="0"/>
          <c:order val="0"/>
          <c:tx>
            <c:strRef>
              <c:f>Hoja1!$T$30</c:f>
              <c:strCache>
                <c:ptCount val="1"/>
                <c:pt idx="0">
                  <c:v>ORDINARY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Hoja1!$O$32:$O$47</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Hoja1!$T$32:$T$47</c:f>
              <c:numCache>
                <c:formatCode>0.00,,;[Red]\-0.00,,</c:formatCode>
                <c:ptCount val="16"/>
                <c:pt idx="0">
                  <c:v>5506912.4199999999</c:v>
                </c:pt>
                <c:pt idx="1">
                  <c:v>5900000</c:v>
                </c:pt>
                <c:pt idx="2">
                  <c:v>6380000</c:v>
                </c:pt>
                <c:pt idx="3">
                  <c:v>6700000</c:v>
                </c:pt>
                <c:pt idx="4">
                  <c:v>6633087.3399999999</c:v>
                </c:pt>
                <c:pt idx="5">
                  <c:v>6746968.6699999999</c:v>
                </c:pt>
                <c:pt idx="6">
                  <c:v>5299968.67</c:v>
                </c:pt>
                <c:pt idx="7">
                  <c:v>6894140</c:v>
                </c:pt>
                <c:pt idx="8">
                  <c:v>6899973</c:v>
                </c:pt>
                <c:pt idx="9">
                  <c:v>6098024.3399999999</c:v>
                </c:pt>
                <c:pt idx="10">
                  <c:v>6949968.6699999999</c:v>
                </c:pt>
                <c:pt idx="11">
                  <c:v>6949968.6699999999</c:v>
                </c:pt>
                <c:pt idx="12">
                  <c:v>6949968.6699999999</c:v>
                </c:pt>
                <c:pt idx="13">
                  <c:v>7774968.3700000001</c:v>
                </c:pt>
                <c:pt idx="14">
                  <c:v>7774968.3700000001</c:v>
                </c:pt>
                <c:pt idx="15">
                  <c:v>8620000</c:v>
                </c:pt>
              </c:numCache>
            </c:numRef>
          </c:val>
          <c:extLst>
            <c:ext xmlns:c16="http://schemas.microsoft.com/office/drawing/2014/chart" uri="{C3380CC4-5D6E-409C-BE32-E72D297353CC}">
              <c16:uniqueId val="{00000000-3F13-FA4B-A92E-6368C9A0938F}"/>
            </c:ext>
          </c:extLst>
        </c:ser>
        <c:ser>
          <c:idx val="1"/>
          <c:order val="1"/>
          <c:tx>
            <c:strRef>
              <c:f>Hoja1!$U$30</c:f>
              <c:strCache>
                <c:ptCount val="1"/>
                <c:pt idx="0">
                  <c:v>COMPETITIVE</c:v>
                </c:pt>
              </c:strCache>
            </c:strRef>
          </c:tx>
          <c:spPr>
            <a:solidFill>
              <a:schemeClr val="accent2"/>
            </a:solidFill>
            <a:ln>
              <a:noFill/>
            </a:ln>
            <a:effectLst/>
          </c:spPr>
          <c:invertIfNegative val="0"/>
          <c:dLbls>
            <c:dLbl>
              <c:idx val="1"/>
              <c:layout>
                <c:manualLayout>
                  <c:x val="4.0548587264869892E-3"/>
                  <c:y val="-3.079708991749963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13-FA4B-A92E-6368C9A0938F}"/>
                </c:ext>
              </c:extLst>
            </c:dLbl>
            <c:dLbl>
              <c:idx val="2"/>
              <c:layout>
                <c:manualLayout>
                  <c:x val="8.1097174529740149E-3"/>
                  <c:y val="1.15489087190621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13-FA4B-A92E-6368C9A0938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Hoja1!$O$32:$O$47</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Hoja1!$U$32:$U$47</c:f>
              <c:numCache>
                <c:formatCode>#,##0.0,,_ ;[Red]\-#,##0.00\ </c:formatCode>
                <c:ptCount val="16"/>
                <c:pt idx="0">
                  <c:v>1200000</c:v>
                </c:pt>
                <c:pt idx="1">
                  <c:v>6200000</c:v>
                </c:pt>
                <c:pt idx="2">
                  <c:v>5300000</c:v>
                </c:pt>
                <c:pt idx="3">
                  <c:v>9200000</c:v>
                </c:pt>
                <c:pt idx="4">
                  <c:v>7900000</c:v>
                </c:pt>
                <c:pt idx="5">
                  <c:v>4000000</c:v>
                </c:pt>
                <c:pt idx="6">
                  <c:v>9500000</c:v>
                </c:pt>
                <c:pt idx="7">
                  <c:v>9100000</c:v>
                </c:pt>
                <c:pt idx="8">
                  <c:v>10100000</c:v>
                </c:pt>
                <c:pt idx="9">
                  <c:v>11200000</c:v>
                </c:pt>
                <c:pt idx="10">
                  <c:v>11200000</c:v>
                </c:pt>
                <c:pt idx="11">
                  <c:v>17800000</c:v>
                </c:pt>
                <c:pt idx="12">
                  <c:v>19000000</c:v>
                </c:pt>
                <c:pt idx="13">
                  <c:v>24900000</c:v>
                </c:pt>
                <c:pt idx="14" formatCode="0.00,,;[Red]\-0.00,,">
                  <c:v>29193850.489999998</c:v>
                </c:pt>
              </c:numCache>
            </c:numRef>
          </c:val>
          <c:extLst>
            <c:ext xmlns:c16="http://schemas.microsoft.com/office/drawing/2014/chart" uri="{C3380CC4-5D6E-409C-BE32-E72D297353CC}">
              <c16:uniqueId val="{00000003-3F13-FA4B-A92E-6368C9A0938F}"/>
            </c:ext>
          </c:extLst>
        </c:ser>
        <c:dLbls>
          <c:dLblPos val="outEnd"/>
          <c:showLegendKey val="0"/>
          <c:showVal val="1"/>
          <c:showCatName val="0"/>
          <c:showSerName val="0"/>
          <c:showPercent val="0"/>
          <c:showBubbleSize val="0"/>
        </c:dLbls>
        <c:gapWidth val="219"/>
        <c:overlap val="-27"/>
        <c:axId val="464633408"/>
        <c:axId val="464635048"/>
      </c:barChart>
      <c:catAx>
        <c:axId val="46463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ES"/>
          </a:p>
        </c:txPr>
        <c:crossAx val="464635048"/>
        <c:crosses val="autoZero"/>
        <c:auto val="1"/>
        <c:lblAlgn val="ctr"/>
        <c:lblOffset val="100"/>
        <c:noMultiLvlLbl val="0"/>
      </c:catAx>
      <c:valAx>
        <c:axId val="464635048"/>
        <c:scaling>
          <c:orientation val="minMax"/>
        </c:scaling>
        <c:delete val="1"/>
        <c:axPos val="l"/>
        <c:numFmt formatCode="#,##0,,_ ;[Red]\-#,##0.00\ " sourceLinked="0"/>
        <c:majorTickMark val="none"/>
        <c:minorTickMark val="none"/>
        <c:tickLblPos val="nextTo"/>
        <c:crossAx val="46463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ES"/>
        </a:p>
      </c:txPr>
    </c:legend>
    <c:plotVisOnly val="1"/>
    <c:dispBlanksAs val="gap"/>
    <c:showDLblsOverMax val="0"/>
  </c:chart>
  <c:spPr>
    <a:noFill/>
    <a:ln>
      <a:noFill/>
    </a:ln>
    <a:effectLst/>
  </c:spPr>
  <c:txPr>
    <a:bodyPr/>
    <a:lstStyle/>
    <a:p>
      <a:pPr>
        <a:defRPr/>
      </a:pPr>
      <a:endParaRPr lang="en-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ES" dirty="0" err="1"/>
              <a:t>Secured</a:t>
            </a:r>
            <a:r>
              <a:rPr lang="es-ES" baseline="0" dirty="0"/>
              <a:t> </a:t>
            </a:r>
            <a:r>
              <a:rPr lang="es-ES" baseline="0" dirty="0" err="1"/>
              <a:t>Funding</a:t>
            </a:r>
            <a:r>
              <a:rPr lang="es-ES" baseline="0" dirty="0"/>
              <a:t> (2004-2019) M€</a:t>
            </a:r>
            <a:endParaRPr lang="es-ES" dirty="0"/>
          </a:p>
        </c:rich>
      </c:tx>
      <c:layout>
        <c:manualLayout>
          <c:xMode val="edge"/>
          <c:yMode val="edge"/>
          <c:x val="0.1305264208718265"/>
          <c:y val="3.883613704765117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ES"/>
        </a:p>
      </c:txPr>
    </c:title>
    <c:autoTitleDeleted val="0"/>
    <c:plotArea>
      <c:layout/>
      <c:pieChart>
        <c:varyColors val="1"/>
        <c:ser>
          <c:idx val="0"/>
          <c:order val="0"/>
          <c:tx>
            <c:strRef>
              <c:f>Hoja1!$B$1</c:f>
              <c:strCache>
                <c:ptCount val="1"/>
                <c:pt idx="0">
                  <c:v>Secured funding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EE6-4D9C-8044-66988919E41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EE6-4D9C-8044-66988919E4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EE6-4D9C-8044-66988919E41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EE6-4D9C-8044-66988919E410}"/>
              </c:ext>
            </c:extLst>
          </c:dPt>
          <c:dLbls>
            <c:dLbl>
              <c:idx val="0"/>
              <c:layout>
                <c:manualLayout>
                  <c:x val="-2.8114254823470256E-2"/>
                  <c:y val="0.1247540676915656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EE6-4D9C-8044-66988919E410}"/>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EE6-4D9C-8044-66988919E410}"/>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E6-4D9C-8044-66988919E410}"/>
                </c:ext>
              </c:extLst>
            </c:dLbl>
            <c:dLbl>
              <c:idx val="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EE6-4D9C-8044-66988919E41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ES"/>
              </a:p>
            </c:txPr>
            <c:dLblPos val="ctr"/>
            <c:showLegendKey val="0"/>
            <c:showVal val="0"/>
            <c:showCatName val="0"/>
            <c:showSerName val="0"/>
            <c:showPercent val="0"/>
            <c:showBubbleSize val="0"/>
            <c:extLst>
              <c:ext xmlns:c15="http://schemas.microsoft.com/office/drawing/2012/chart" uri="{CE6537A1-D6FC-4f65-9D91-7224C49458BB}"/>
            </c:extLst>
          </c:dLbls>
          <c:cat>
            <c:strRef>
              <c:f>Hoja1!$A$2:$A$5</c:f>
              <c:strCache>
                <c:ptCount val="4"/>
                <c:pt idx="0">
                  <c:v>COMPETITIVE CAPITAL INVESTMENTS</c:v>
                </c:pt>
                <c:pt idx="1">
                  <c:v>EUROPE</c:v>
                </c:pt>
                <c:pt idx="2">
                  <c:v>COMPANY</c:v>
                </c:pt>
                <c:pt idx="3">
                  <c:v>NATIONAL</c:v>
                </c:pt>
              </c:strCache>
            </c:strRef>
          </c:cat>
          <c:val>
            <c:numRef>
              <c:f>Hoja1!$B$2:$B$5</c:f>
              <c:numCache>
                <c:formatCode>#,##0.00_ ;[Red]\-#,##0.00\ </c:formatCode>
                <c:ptCount val="4"/>
                <c:pt idx="0" formatCode="General">
                  <c:v>11.5</c:v>
                </c:pt>
                <c:pt idx="1">
                  <c:v>129.94</c:v>
                </c:pt>
                <c:pt idx="2">
                  <c:v>56.43</c:v>
                </c:pt>
                <c:pt idx="3">
                  <c:v>43.71</c:v>
                </c:pt>
              </c:numCache>
            </c:numRef>
          </c:val>
          <c:extLst>
            <c:ext xmlns:c16="http://schemas.microsoft.com/office/drawing/2014/chart" uri="{C3380CC4-5D6E-409C-BE32-E72D297353CC}">
              <c16:uniqueId val="{00000000-C483-4145-842B-6E909C65794A}"/>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ES"/>
        </a:p>
      </c:txPr>
    </c:legend>
    <c:plotVisOnly val="1"/>
    <c:dispBlanksAs val="gap"/>
    <c:showDLblsOverMax val="0"/>
  </c:chart>
  <c:spPr>
    <a:noFill/>
    <a:ln>
      <a:noFill/>
    </a:ln>
    <a:effectLst/>
  </c:spPr>
  <c:txPr>
    <a:bodyPr/>
    <a:lstStyle/>
    <a:p>
      <a:pPr>
        <a:defRPr b="0"/>
      </a:pPr>
      <a:endParaRPr lang="en-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B1E9-46BC-9028-F8EEE7BB99C0}"/>
              </c:ext>
            </c:extLst>
          </c:dPt>
          <c:dPt>
            <c:idx val="1"/>
            <c:bubble3D val="0"/>
            <c:spPr>
              <a:solidFill>
                <a:sysClr val="window" lastClr="FFFFFF">
                  <a:lumMod val="50000"/>
                </a:sys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B1E9-46BC-9028-F8EEE7BB99C0}"/>
              </c:ext>
            </c:extLst>
          </c:dPt>
          <c:dPt>
            <c:idx val="2"/>
            <c:bubble3D val="0"/>
            <c:spPr>
              <a:solidFill>
                <a:srgbClr val="FF7C8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B1E9-46BC-9028-F8EEE7BB99C0}"/>
              </c:ext>
            </c:extLst>
          </c:dPt>
          <c:dLbls>
            <c:dLbl>
              <c:idx val="0"/>
              <c:layout>
                <c:manualLayout>
                  <c:x val="-2.1730617057318866E-2"/>
                  <c:y val="-9.0291523245348518E-2"/>
                </c:manualLayout>
              </c:layout>
              <c:tx>
                <c:rich>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r>
                      <a:rPr lang="en-US" dirty="0">
                        <a:solidFill>
                          <a:srgbClr val="C00000"/>
                        </a:solidFill>
                      </a:rPr>
                      <a:t>Already defined budget SoW1-4</a:t>
                    </a:r>
                    <a:br>
                      <a:rPr lang="en-US" dirty="0">
                        <a:solidFill>
                          <a:srgbClr val="C00000"/>
                        </a:solidFill>
                      </a:rPr>
                    </a:br>
                    <a:r>
                      <a:rPr lang="en-US" dirty="0">
                        <a:solidFill>
                          <a:srgbClr val="C00000"/>
                        </a:solidFill>
                      </a:rPr>
                      <a:t>49%</a:t>
                    </a:r>
                    <a:endParaRPr lang="en-US" dirty="0"/>
                  </a:p>
                </c:rich>
              </c:tx>
              <c:spPr>
                <a:noFill/>
                <a:ln>
                  <a:noFill/>
                </a:ln>
                <a:effectLst/>
              </c:spPr>
              <c:txPr>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endParaRPr lang="en-ES"/>
                </a:p>
              </c:txPr>
              <c:dLblPos val="bestFit"/>
              <c:showLegendKey val="0"/>
              <c:showVal val="0"/>
              <c:showCatName val="1"/>
              <c:showSerName val="0"/>
              <c:showPercent val="0"/>
              <c:showBubbleSize val="0"/>
              <c:extLst>
                <c:ext xmlns:c15="http://schemas.microsoft.com/office/drawing/2012/chart" uri="{CE6537A1-D6FC-4f65-9D91-7224C49458BB}">
                  <c15:layout>
                    <c:manualLayout>
                      <c:w val="0.22114989850177799"/>
                      <c:h val="0.25887348213054695"/>
                    </c:manualLayout>
                  </c15:layout>
                  <c15:showDataLabelsRange val="0"/>
                </c:ext>
                <c:ext xmlns:c16="http://schemas.microsoft.com/office/drawing/2014/chart" uri="{C3380CC4-5D6E-409C-BE32-E72D297353CC}">
                  <c16:uniqueId val="{00000001-B1E9-46BC-9028-F8EEE7BB99C0}"/>
                </c:ext>
              </c:extLst>
            </c:dLbl>
            <c:dLbl>
              <c:idx val="1"/>
              <c:layout>
                <c:manualLayout>
                  <c:x val="4.6795345513119972E-2"/>
                  <c:y val="0.22089383064952758"/>
                </c:manualLayout>
              </c:layout>
              <c:tx>
                <c:rich>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fld id="{922FA0DE-F82C-4E51-B0C7-58E2996FD641}" type="CATEGORYNAME">
                      <a:rPr lang="en-US">
                        <a:solidFill>
                          <a:schemeClr val="bg1">
                            <a:lumMod val="50000"/>
                          </a:schemeClr>
                        </a:solidFill>
                      </a:rPr>
                      <a:pPr>
                        <a:defRPr>
                          <a:solidFill>
                            <a:schemeClr val="accent1"/>
                          </a:solidFill>
                        </a:defRPr>
                      </a:pPr>
                      <a:t>[CATEGORY NAME]</a:t>
                    </a:fld>
                    <a:endParaRPr lang="en-ES"/>
                  </a:p>
                </c:rich>
              </c:tx>
              <c:spPr>
                <a:noFill/>
                <a:ln>
                  <a:noFill/>
                </a:ln>
                <a:effectLst/>
              </c:spPr>
              <c:txPr>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endParaRPr lang="en-ES"/>
                </a:p>
              </c:txPr>
              <c:dLblPos val="bestFit"/>
              <c:showLegendKey val="0"/>
              <c:showVal val="0"/>
              <c:showCatName val="1"/>
              <c:showSerName val="0"/>
              <c:showPercent val="0"/>
              <c:showBubbleSize val="0"/>
              <c:extLst>
                <c:ext xmlns:c15="http://schemas.microsoft.com/office/drawing/2012/chart" uri="{CE6537A1-D6FC-4f65-9D91-7224C49458BB}">
                  <c15:layout>
                    <c:manualLayout>
                      <c:w val="0.23284874833208333"/>
                      <c:h val="0.25135847134029327"/>
                    </c:manualLayout>
                  </c15:layout>
                  <c15:dlblFieldTable/>
                  <c15:showDataLabelsRange val="0"/>
                </c:ext>
                <c:ext xmlns:c16="http://schemas.microsoft.com/office/drawing/2014/chart" uri="{C3380CC4-5D6E-409C-BE32-E72D297353CC}">
                  <c16:uniqueId val="{00000003-B1E9-46BC-9028-F8EEE7BB99C0}"/>
                </c:ext>
              </c:extLst>
            </c:dLbl>
            <c:dLbl>
              <c:idx val="2"/>
              <c:layout>
                <c:manualLayout>
                  <c:x val="2.5200729753774177E-2"/>
                  <c:y val="0"/>
                </c:manualLayout>
              </c:layout>
              <c:tx>
                <c:rich>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fld id="{550C1EF6-D1C5-456C-8C95-821CB4761C3F}" type="CATEGORYNAME">
                      <a:rPr lang="en-US" dirty="0">
                        <a:solidFill>
                          <a:srgbClr val="FF7C80"/>
                        </a:solidFill>
                      </a:rPr>
                      <a:pPr>
                        <a:defRPr>
                          <a:solidFill>
                            <a:schemeClr val="accent1"/>
                          </a:solidFill>
                        </a:defRPr>
                      </a:pPr>
                      <a:t>[CATEGORY NAME]</a:t>
                    </a:fld>
                    <a:endParaRPr lang="en-ES"/>
                  </a:p>
                </c:rich>
              </c:tx>
              <c:spPr>
                <a:noFill/>
                <a:ln>
                  <a:noFill/>
                </a:ln>
                <a:effectLst/>
              </c:spPr>
              <c:txPr>
                <a:bodyPr rot="0" spcFirstLastPara="1" vertOverflow="ellipsis" vert="horz" wrap="square" anchor="ctr" anchorCtr="1"/>
                <a:lstStyle/>
                <a:p>
                  <a:pPr>
                    <a:defRPr sz="1800" b="1" i="0" u="none" strike="noStrike" kern="1200" spc="0" baseline="0">
                      <a:solidFill>
                        <a:schemeClr val="accent1"/>
                      </a:solidFill>
                      <a:latin typeface="+mn-lt"/>
                      <a:ea typeface="+mn-ea"/>
                      <a:cs typeface="+mn-cs"/>
                    </a:defRPr>
                  </a:pPr>
                  <a:endParaRPr lang="en-ES"/>
                </a:p>
              </c:txPr>
              <c:dLblPos val="bestFit"/>
              <c:showLegendKey val="0"/>
              <c:showVal val="0"/>
              <c:showCatName val="1"/>
              <c:showSerName val="0"/>
              <c:showPercent val="0"/>
              <c:showBubbleSize val="0"/>
              <c:extLst>
                <c:ext xmlns:c15="http://schemas.microsoft.com/office/drawing/2012/chart" uri="{CE6537A1-D6FC-4f65-9D91-7224C49458BB}">
                  <c15:layout>
                    <c:manualLayout>
                      <c:w val="0.29075649213337884"/>
                      <c:h val="0.1624748970677595"/>
                    </c:manualLayout>
                  </c15:layout>
                  <c15:dlblFieldTable/>
                  <c15:showDataLabelsRange val="0"/>
                </c:ext>
                <c:ext xmlns:c16="http://schemas.microsoft.com/office/drawing/2014/chart" uri="{C3380CC4-5D6E-409C-BE32-E72D297353CC}">
                  <c16:uniqueId val="{00000005-B1E9-46BC-9028-F8EEE7BB99C0}"/>
                </c:ext>
              </c:extLst>
            </c:dLbl>
            <c:spPr>
              <a:noFill/>
              <a:ln>
                <a:noFill/>
              </a:ln>
              <a:effectLst/>
            </c:spPr>
            <c:dLblPos val="outEnd"/>
            <c:showLegendKey val="0"/>
            <c:showVal val="0"/>
            <c:showCatName val="1"/>
            <c:showSerName val="0"/>
            <c:showPercent val="0"/>
            <c:showBubbleSize val="0"/>
            <c:showLeaderLines val="0"/>
            <c:extLst>
              <c:ext xmlns:c15="http://schemas.microsoft.com/office/drawing/2012/chart" uri="{CE6537A1-D6FC-4f65-9D91-7224C49458BB}"/>
            </c:extLst>
          </c:dLbls>
          <c:cat>
            <c:strRef>
              <c:f>'[Deliverables HUAWEI.xlsx]Budget distribution'!$C$4:$C$6</c:f>
              <c:strCache>
                <c:ptCount val="3"/>
                <c:pt idx="0">
                  <c:v>Budget SoWs 49%</c:v>
                </c:pt>
                <c:pt idx="1">
                  <c:v>Remaining Budget 47%</c:v>
                </c:pt>
                <c:pt idx="2">
                  <c:v>Equipment 4%</c:v>
                </c:pt>
              </c:strCache>
            </c:strRef>
          </c:cat>
          <c:val>
            <c:numRef>
              <c:f>'[Deliverables HUAWEI.xlsx]Budget distribution'!$D$4:$D$6</c:f>
              <c:numCache>
                <c:formatCode>0.00</c:formatCode>
                <c:ptCount val="3"/>
                <c:pt idx="0" formatCode="General">
                  <c:v>48.609779482262702</c:v>
                </c:pt>
                <c:pt idx="1">
                  <c:v>47.267497603068072</c:v>
                </c:pt>
                <c:pt idx="2" formatCode="General">
                  <c:v>4.1227229146692235</c:v>
                </c:pt>
              </c:numCache>
            </c:numRef>
          </c:val>
          <c:extLst>
            <c:ext xmlns:c16="http://schemas.microsoft.com/office/drawing/2014/chart" uri="{C3380CC4-5D6E-409C-BE32-E72D297353CC}">
              <c16:uniqueId val="{00000006-B1E9-46BC-9028-F8EEE7BB99C0}"/>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sz="1800"/>
      </a:pPr>
      <a:endParaRPr lang="en-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image" Target="../media/image17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image" Target="../media/image174.jpe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A7EA2-6F7B-6145-815F-9117FE438F4D}" type="doc">
      <dgm:prSet loTypeId="urn:microsoft.com/office/officeart/2005/8/layout/hList7" loCatId="" qsTypeId="urn:microsoft.com/office/officeart/2005/8/quickstyle/simple1" qsCatId="simple" csTypeId="urn:microsoft.com/office/officeart/2005/8/colors/accent5_2" csCatId="accent5" phldr="1"/>
      <dgm:spPr/>
    </dgm:pt>
    <dgm:pt modelId="{CE8B0079-7319-B146-8233-765C3099E327}">
      <dgm:prSet phldrT="[Texto]"/>
      <dgm:spPr/>
      <dgm:t>
        <a:bodyPr/>
        <a:lstStyle/>
        <a:p>
          <a:pPr>
            <a:buNone/>
          </a:pPr>
          <a:r>
            <a:rPr lang="en-US" b="1" dirty="0"/>
            <a:t>Weather and Climate Science</a:t>
          </a:r>
          <a:endParaRPr lang="es-ES" dirty="0"/>
        </a:p>
      </dgm:t>
    </dgm:pt>
    <dgm:pt modelId="{213EAA08-4B2D-2148-948C-7777310BB543}" type="parTrans" cxnId="{C2C76C0C-A98A-D147-A62B-F70C10E9F1E1}">
      <dgm:prSet/>
      <dgm:spPr/>
      <dgm:t>
        <a:bodyPr/>
        <a:lstStyle/>
        <a:p>
          <a:endParaRPr lang="es-ES"/>
        </a:p>
      </dgm:t>
    </dgm:pt>
    <dgm:pt modelId="{840360BA-DF2B-D04A-BF5F-795DE4AFB8FB}" type="sibTrans" cxnId="{C2C76C0C-A98A-D147-A62B-F70C10E9F1E1}">
      <dgm:prSet/>
      <dgm:spPr/>
      <dgm:t>
        <a:bodyPr/>
        <a:lstStyle/>
        <a:p>
          <a:endParaRPr lang="es-ES"/>
        </a:p>
      </dgm:t>
    </dgm:pt>
    <dgm:pt modelId="{15D5E4A1-C84B-9945-B103-CA874218F014}">
      <dgm:prSet phldrT="[Texto]"/>
      <dgm:spPr/>
      <dgm:t>
        <a:bodyPr/>
        <a:lstStyle/>
        <a:p>
          <a:pPr>
            <a:buNone/>
          </a:pPr>
          <a:r>
            <a:rPr lang="en-US" b="1" dirty="0"/>
            <a:t>Computational Earth Sciences</a:t>
          </a:r>
          <a:endParaRPr lang="es-ES" dirty="0"/>
        </a:p>
      </dgm:t>
    </dgm:pt>
    <dgm:pt modelId="{597BD999-DA75-8C4A-9A86-F7E92A945852}" type="parTrans" cxnId="{B374149F-1D22-B44C-B199-66E63F53736D}">
      <dgm:prSet/>
      <dgm:spPr/>
      <dgm:t>
        <a:bodyPr/>
        <a:lstStyle/>
        <a:p>
          <a:endParaRPr lang="es-ES"/>
        </a:p>
      </dgm:t>
    </dgm:pt>
    <dgm:pt modelId="{45A22980-00CA-A748-87D8-A6453B3EDDD5}" type="sibTrans" cxnId="{B374149F-1D22-B44C-B199-66E63F53736D}">
      <dgm:prSet/>
      <dgm:spPr/>
      <dgm:t>
        <a:bodyPr/>
        <a:lstStyle/>
        <a:p>
          <a:endParaRPr lang="es-ES"/>
        </a:p>
      </dgm:t>
    </dgm:pt>
    <dgm:pt modelId="{5A1DBB0C-0AC8-8E46-8643-1C84E496F119}">
      <dgm:prSet phldrT="[Texto]"/>
      <dgm:spPr/>
      <dgm:t>
        <a:bodyPr/>
        <a:lstStyle/>
        <a:p>
          <a:pPr>
            <a:buNone/>
          </a:pPr>
          <a:r>
            <a:rPr lang="en-US" b="1" dirty="0"/>
            <a:t>Computer Science</a:t>
          </a:r>
          <a:endParaRPr lang="es-ES" dirty="0"/>
        </a:p>
      </dgm:t>
    </dgm:pt>
    <dgm:pt modelId="{2A3ECCE7-7CD3-4145-B5C9-CBBB0BB1FC4F}" type="parTrans" cxnId="{4E002492-A602-CF45-B73D-6F40E925F77F}">
      <dgm:prSet/>
      <dgm:spPr/>
      <dgm:t>
        <a:bodyPr/>
        <a:lstStyle/>
        <a:p>
          <a:endParaRPr lang="es-ES"/>
        </a:p>
      </dgm:t>
    </dgm:pt>
    <dgm:pt modelId="{EA24F02E-F275-B14D-B511-9196D42361BC}" type="sibTrans" cxnId="{4E002492-A602-CF45-B73D-6F40E925F77F}">
      <dgm:prSet/>
      <dgm:spPr/>
      <dgm:t>
        <a:bodyPr/>
        <a:lstStyle/>
        <a:p>
          <a:endParaRPr lang="es-ES"/>
        </a:p>
      </dgm:t>
    </dgm:pt>
    <dgm:pt modelId="{B6B93A06-9EDE-9A43-B831-A66F2587D52C}" type="pres">
      <dgm:prSet presAssocID="{7C0A7EA2-6F7B-6145-815F-9117FE438F4D}" presName="Name0" presStyleCnt="0">
        <dgm:presLayoutVars>
          <dgm:dir/>
          <dgm:resizeHandles val="exact"/>
        </dgm:presLayoutVars>
      </dgm:prSet>
      <dgm:spPr/>
    </dgm:pt>
    <dgm:pt modelId="{ED8CD01F-C5A0-EB47-8A6D-85402173B9C1}" type="pres">
      <dgm:prSet presAssocID="{7C0A7EA2-6F7B-6145-815F-9117FE438F4D}" presName="fgShape" presStyleLbl="fgShp" presStyleIdx="0" presStyleCnt="1"/>
      <dgm:spPr/>
    </dgm:pt>
    <dgm:pt modelId="{D07B4B62-6094-494B-999F-D62D6C3697E7}" type="pres">
      <dgm:prSet presAssocID="{7C0A7EA2-6F7B-6145-815F-9117FE438F4D}" presName="linComp" presStyleCnt="0"/>
      <dgm:spPr/>
    </dgm:pt>
    <dgm:pt modelId="{9DC84F0B-4F2C-BC4C-B490-60D7BD389059}" type="pres">
      <dgm:prSet presAssocID="{CE8B0079-7319-B146-8233-765C3099E327}" presName="compNode" presStyleCnt="0"/>
      <dgm:spPr/>
    </dgm:pt>
    <dgm:pt modelId="{FDD46350-0EB5-F64F-BB07-70DCDD067D34}" type="pres">
      <dgm:prSet presAssocID="{CE8B0079-7319-B146-8233-765C3099E327}" presName="bkgdShape" presStyleLbl="node1" presStyleIdx="0" presStyleCnt="3"/>
      <dgm:spPr/>
    </dgm:pt>
    <dgm:pt modelId="{11E2C10B-AACC-E34B-8C1A-D33F4F07FAEB}" type="pres">
      <dgm:prSet presAssocID="{CE8B0079-7319-B146-8233-765C3099E327}" presName="nodeTx" presStyleLbl="node1" presStyleIdx="0" presStyleCnt="3">
        <dgm:presLayoutVars>
          <dgm:bulletEnabled val="1"/>
        </dgm:presLayoutVars>
      </dgm:prSet>
      <dgm:spPr/>
    </dgm:pt>
    <dgm:pt modelId="{124FE359-6A76-A84B-8CF2-CF8272E51779}" type="pres">
      <dgm:prSet presAssocID="{CE8B0079-7319-B146-8233-765C3099E327}" presName="invisiNode" presStyleLbl="node1" presStyleIdx="0" presStyleCnt="3"/>
      <dgm:spPr/>
    </dgm:pt>
    <dgm:pt modelId="{B545AAC3-B262-4A43-A207-6B5C67FC2572}" type="pres">
      <dgm:prSet presAssocID="{CE8B0079-7319-B146-8233-765C3099E327}"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D264590A-04CF-F847-8C35-BB05242B06DF}" type="pres">
      <dgm:prSet presAssocID="{840360BA-DF2B-D04A-BF5F-795DE4AFB8FB}" presName="sibTrans" presStyleLbl="sibTrans2D1" presStyleIdx="0" presStyleCnt="0"/>
      <dgm:spPr/>
    </dgm:pt>
    <dgm:pt modelId="{34AA49F0-5669-EB4B-9293-D21C915D9D3A}" type="pres">
      <dgm:prSet presAssocID="{15D5E4A1-C84B-9945-B103-CA874218F014}" presName="compNode" presStyleCnt="0"/>
      <dgm:spPr/>
    </dgm:pt>
    <dgm:pt modelId="{2C2CB5A6-0992-2641-BD1D-8E05349EA463}" type="pres">
      <dgm:prSet presAssocID="{15D5E4A1-C84B-9945-B103-CA874218F014}" presName="bkgdShape" presStyleLbl="node1" presStyleIdx="1" presStyleCnt="3"/>
      <dgm:spPr/>
    </dgm:pt>
    <dgm:pt modelId="{FFADB551-5B10-B645-A52F-6BCB3D7BBD47}" type="pres">
      <dgm:prSet presAssocID="{15D5E4A1-C84B-9945-B103-CA874218F014}" presName="nodeTx" presStyleLbl="node1" presStyleIdx="1" presStyleCnt="3">
        <dgm:presLayoutVars>
          <dgm:bulletEnabled val="1"/>
        </dgm:presLayoutVars>
      </dgm:prSet>
      <dgm:spPr/>
    </dgm:pt>
    <dgm:pt modelId="{B4613D73-5434-5546-B15A-DC5E6BCE744D}" type="pres">
      <dgm:prSet presAssocID="{15D5E4A1-C84B-9945-B103-CA874218F014}" presName="invisiNode" presStyleLbl="node1" presStyleIdx="1" presStyleCnt="3"/>
      <dgm:spPr/>
    </dgm:pt>
    <dgm:pt modelId="{9C781539-9F51-3D4E-B3EE-500639398CDC}" type="pres">
      <dgm:prSet presAssocID="{15D5E4A1-C84B-9945-B103-CA874218F014}" presName="imagNode" presStyleLbl="fgImgPlace1" presStyleIdx="1" presStyleCnt="3"/>
      <dgm:spPr>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E7A69859-A7CA-BE41-8058-CD325BDF4DE0}" type="pres">
      <dgm:prSet presAssocID="{45A22980-00CA-A748-87D8-A6453B3EDDD5}" presName="sibTrans" presStyleLbl="sibTrans2D1" presStyleIdx="0" presStyleCnt="0"/>
      <dgm:spPr/>
    </dgm:pt>
    <dgm:pt modelId="{76315462-2246-6647-B966-3EE9A7C46FCE}" type="pres">
      <dgm:prSet presAssocID="{5A1DBB0C-0AC8-8E46-8643-1C84E496F119}" presName="compNode" presStyleCnt="0"/>
      <dgm:spPr/>
    </dgm:pt>
    <dgm:pt modelId="{AD594640-FB37-8647-BD7D-75FE56BE3B70}" type="pres">
      <dgm:prSet presAssocID="{5A1DBB0C-0AC8-8E46-8643-1C84E496F119}" presName="bkgdShape" presStyleLbl="node1" presStyleIdx="2" presStyleCnt="3"/>
      <dgm:spPr/>
    </dgm:pt>
    <dgm:pt modelId="{62B3BD1B-77ED-6B41-A413-DB0B359B8F6A}" type="pres">
      <dgm:prSet presAssocID="{5A1DBB0C-0AC8-8E46-8643-1C84E496F119}" presName="nodeTx" presStyleLbl="node1" presStyleIdx="2" presStyleCnt="3">
        <dgm:presLayoutVars>
          <dgm:bulletEnabled val="1"/>
        </dgm:presLayoutVars>
      </dgm:prSet>
      <dgm:spPr/>
    </dgm:pt>
    <dgm:pt modelId="{3BED0B2D-9300-0642-9991-C99AA353BDC7}" type="pres">
      <dgm:prSet presAssocID="{5A1DBB0C-0AC8-8E46-8643-1C84E496F119}" presName="invisiNode" presStyleLbl="node1" presStyleIdx="2" presStyleCnt="3"/>
      <dgm:spPr/>
    </dgm:pt>
    <dgm:pt modelId="{3D305827-CBE4-C240-891F-9E5B76B6D0C1}" type="pres">
      <dgm:prSet presAssocID="{5A1DBB0C-0AC8-8E46-8643-1C84E496F119}"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Lst>
  <dgm:cxnLst>
    <dgm:cxn modelId="{06B4C103-E00E-444A-B640-B318E355DC86}" type="presOf" srcId="{15D5E4A1-C84B-9945-B103-CA874218F014}" destId="{FFADB551-5B10-B645-A52F-6BCB3D7BBD47}" srcOrd="1" destOrd="0" presId="urn:microsoft.com/office/officeart/2005/8/layout/hList7"/>
    <dgm:cxn modelId="{14828609-4340-8C47-A883-56B5BC2C65BA}" type="presOf" srcId="{840360BA-DF2B-D04A-BF5F-795DE4AFB8FB}" destId="{D264590A-04CF-F847-8C35-BB05242B06DF}" srcOrd="0" destOrd="0" presId="urn:microsoft.com/office/officeart/2005/8/layout/hList7"/>
    <dgm:cxn modelId="{C2C76C0C-A98A-D147-A62B-F70C10E9F1E1}" srcId="{7C0A7EA2-6F7B-6145-815F-9117FE438F4D}" destId="{CE8B0079-7319-B146-8233-765C3099E327}" srcOrd="0" destOrd="0" parTransId="{213EAA08-4B2D-2148-948C-7777310BB543}" sibTransId="{840360BA-DF2B-D04A-BF5F-795DE4AFB8FB}"/>
    <dgm:cxn modelId="{5D798911-5605-1646-92BE-AF5CE193064A}" type="presOf" srcId="{CE8B0079-7319-B146-8233-765C3099E327}" destId="{11E2C10B-AACC-E34B-8C1A-D33F4F07FAEB}" srcOrd="1" destOrd="0" presId="urn:microsoft.com/office/officeart/2005/8/layout/hList7"/>
    <dgm:cxn modelId="{B4AA844E-F88A-2741-BF1A-FF3DF7AA6E05}" type="presOf" srcId="{7C0A7EA2-6F7B-6145-815F-9117FE438F4D}" destId="{B6B93A06-9EDE-9A43-B831-A66F2587D52C}" srcOrd="0" destOrd="0" presId="urn:microsoft.com/office/officeart/2005/8/layout/hList7"/>
    <dgm:cxn modelId="{001EE76F-263F-AA4A-BB40-04DCC7DBB4F8}" type="presOf" srcId="{5A1DBB0C-0AC8-8E46-8643-1C84E496F119}" destId="{AD594640-FB37-8647-BD7D-75FE56BE3B70}" srcOrd="0" destOrd="0" presId="urn:microsoft.com/office/officeart/2005/8/layout/hList7"/>
    <dgm:cxn modelId="{D3C9BD85-0B0E-884B-A93C-FA9DC06D0B4C}" type="presOf" srcId="{5A1DBB0C-0AC8-8E46-8643-1C84E496F119}" destId="{62B3BD1B-77ED-6B41-A413-DB0B359B8F6A}" srcOrd="1" destOrd="0" presId="urn:microsoft.com/office/officeart/2005/8/layout/hList7"/>
    <dgm:cxn modelId="{4E002492-A602-CF45-B73D-6F40E925F77F}" srcId="{7C0A7EA2-6F7B-6145-815F-9117FE438F4D}" destId="{5A1DBB0C-0AC8-8E46-8643-1C84E496F119}" srcOrd="2" destOrd="0" parTransId="{2A3ECCE7-7CD3-4145-B5C9-CBBB0BB1FC4F}" sibTransId="{EA24F02E-F275-B14D-B511-9196D42361BC}"/>
    <dgm:cxn modelId="{B374149F-1D22-B44C-B199-66E63F53736D}" srcId="{7C0A7EA2-6F7B-6145-815F-9117FE438F4D}" destId="{15D5E4A1-C84B-9945-B103-CA874218F014}" srcOrd="1" destOrd="0" parTransId="{597BD999-DA75-8C4A-9A86-F7E92A945852}" sibTransId="{45A22980-00CA-A748-87D8-A6453B3EDDD5}"/>
    <dgm:cxn modelId="{5DF975A8-4736-554F-B9F8-95F50F78CEF6}" type="presOf" srcId="{45A22980-00CA-A748-87D8-A6453B3EDDD5}" destId="{E7A69859-A7CA-BE41-8058-CD325BDF4DE0}" srcOrd="0" destOrd="0" presId="urn:microsoft.com/office/officeart/2005/8/layout/hList7"/>
    <dgm:cxn modelId="{BC9FFFD4-FE46-734F-9A33-C1A06A1F048E}" type="presOf" srcId="{CE8B0079-7319-B146-8233-765C3099E327}" destId="{FDD46350-0EB5-F64F-BB07-70DCDD067D34}" srcOrd="0" destOrd="0" presId="urn:microsoft.com/office/officeart/2005/8/layout/hList7"/>
    <dgm:cxn modelId="{E67DC2F4-23CE-8940-A0CD-E4ECB78E6E64}" type="presOf" srcId="{15D5E4A1-C84B-9945-B103-CA874218F014}" destId="{2C2CB5A6-0992-2641-BD1D-8E05349EA463}" srcOrd="0" destOrd="0" presId="urn:microsoft.com/office/officeart/2005/8/layout/hList7"/>
    <dgm:cxn modelId="{480A99EA-59D6-BA4C-B4A0-A596D16E12E3}" type="presParOf" srcId="{B6B93A06-9EDE-9A43-B831-A66F2587D52C}" destId="{ED8CD01F-C5A0-EB47-8A6D-85402173B9C1}" srcOrd="0" destOrd="0" presId="urn:microsoft.com/office/officeart/2005/8/layout/hList7"/>
    <dgm:cxn modelId="{367A2366-0C2E-C84D-B14E-2C802C6F2181}" type="presParOf" srcId="{B6B93A06-9EDE-9A43-B831-A66F2587D52C}" destId="{D07B4B62-6094-494B-999F-D62D6C3697E7}" srcOrd="1" destOrd="0" presId="urn:microsoft.com/office/officeart/2005/8/layout/hList7"/>
    <dgm:cxn modelId="{9D89B7D8-1B44-744E-BEF0-F608BE97A757}" type="presParOf" srcId="{D07B4B62-6094-494B-999F-D62D6C3697E7}" destId="{9DC84F0B-4F2C-BC4C-B490-60D7BD389059}" srcOrd="0" destOrd="0" presId="urn:microsoft.com/office/officeart/2005/8/layout/hList7"/>
    <dgm:cxn modelId="{0D0928F6-FD5C-1A48-94E3-C39B36EADBC7}" type="presParOf" srcId="{9DC84F0B-4F2C-BC4C-B490-60D7BD389059}" destId="{FDD46350-0EB5-F64F-BB07-70DCDD067D34}" srcOrd="0" destOrd="0" presId="urn:microsoft.com/office/officeart/2005/8/layout/hList7"/>
    <dgm:cxn modelId="{64CE884D-37A4-E448-B9C9-7160A035F6A8}" type="presParOf" srcId="{9DC84F0B-4F2C-BC4C-B490-60D7BD389059}" destId="{11E2C10B-AACC-E34B-8C1A-D33F4F07FAEB}" srcOrd="1" destOrd="0" presId="urn:microsoft.com/office/officeart/2005/8/layout/hList7"/>
    <dgm:cxn modelId="{32143D57-7041-0E46-B1FD-ACD48F6D9A61}" type="presParOf" srcId="{9DC84F0B-4F2C-BC4C-B490-60D7BD389059}" destId="{124FE359-6A76-A84B-8CF2-CF8272E51779}" srcOrd="2" destOrd="0" presId="urn:microsoft.com/office/officeart/2005/8/layout/hList7"/>
    <dgm:cxn modelId="{74D46843-F197-524E-840B-AFD1990E1F2C}" type="presParOf" srcId="{9DC84F0B-4F2C-BC4C-B490-60D7BD389059}" destId="{B545AAC3-B262-4A43-A207-6B5C67FC2572}" srcOrd="3" destOrd="0" presId="urn:microsoft.com/office/officeart/2005/8/layout/hList7"/>
    <dgm:cxn modelId="{3CB91AF9-FEC5-764F-B1C0-A83E4E851EE0}" type="presParOf" srcId="{D07B4B62-6094-494B-999F-D62D6C3697E7}" destId="{D264590A-04CF-F847-8C35-BB05242B06DF}" srcOrd="1" destOrd="0" presId="urn:microsoft.com/office/officeart/2005/8/layout/hList7"/>
    <dgm:cxn modelId="{08290A21-0AA3-1A4E-B906-9BC76CE339A7}" type="presParOf" srcId="{D07B4B62-6094-494B-999F-D62D6C3697E7}" destId="{34AA49F0-5669-EB4B-9293-D21C915D9D3A}" srcOrd="2" destOrd="0" presId="urn:microsoft.com/office/officeart/2005/8/layout/hList7"/>
    <dgm:cxn modelId="{79F5C4D4-607B-034C-8D70-2D50A8741E75}" type="presParOf" srcId="{34AA49F0-5669-EB4B-9293-D21C915D9D3A}" destId="{2C2CB5A6-0992-2641-BD1D-8E05349EA463}" srcOrd="0" destOrd="0" presId="urn:microsoft.com/office/officeart/2005/8/layout/hList7"/>
    <dgm:cxn modelId="{59C5300C-320E-684B-A8B7-5549D3D9E191}" type="presParOf" srcId="{34AA49F0-5669-EB4B-9293-D21C915D9D3A}" destId="{FFADB551-5B10-B645-A52F-6BCB3D7BBD47}" srcOrd="1" destOrd="0" presId="urn:microsoft.com/office/officeart/2005/8/layout/hList7"/>
    <dgm:cxn modelId="{C96867A4-F0FF-5040-9C55-E1C095EEBEE2}" type="presParOf" srcId="{34AA49F0-5669-EB4B-9293-D21C915D9D3A}" destId="{B4613D73-5434-5546-B15A-DC5E6BCE744D}" srcOrd="2" destOrd="0" presId="urn:microsoft.com/office/officeart/2005/8/layout/hList7"/>
    <dgm:cxn modelId="{5D644971-A11C-F74A-B7B6-11DD0D66333B}" type="presParOf" srcId="{34AA49F0-5669-EB4B-9293-D21C915D9D3A}" destId="{9C781539-9F51-3D4E-B3EE-500639398CDC}" srcOrd="3" destOrd="0" presId="urn:microsoft.com/office/officeart/2005/8/layout/hList7"/>
    <dgm:cxn modelId="{9A0EB43C-0382-494D-B2AD-74A81A3B49C5}" type="presParOf" srcId="{D07B4B62-6094-494B-999F-D62D6C3697E7}" destId="{E7A69859-A7CA-BE41-8058-CD325BDF4DE0}" srcOrd="3" destOrd="0" presId="urn:microsoft.com/office/officeart/2005/8/layout/hList7"/>
    <dgm:cxn modelId="{9113642E-C324-044D-9BC8-B3FA1A94A8EC}" type="presParOf" srcId="{D07B4B62-6094-494B-999F-D62D6C3697E7}" destId="{76315462-2246-6647-B966-3EE9A7C46FCE}" srcOrd="4" destOrd="0" presId="urn:microsoft.com/office/officeart/2005/8/layout/hList7"/>
    <dgm:cxn modelId="{2888C24E-ABBC-E348-A893-1A3DE646B6DB}" type="presParOf" srcId="{76315462-2246-6647-B966-3EE9A7C46FCE}" destId="{AD594640-FB37-8647-BD7D-75FE56BE3B70}" srcOrd="0" destOrd="0" presId="urn:microsoft.com/office/officeart/2005/8/layout/hList7"/>
    <dgm:cxn modelId="{D800898B-BAAA-CA42-9784-F14500F22C98}" type="presParOf" srcId="{76315462-2246-6647-B966-3EE9A7C46FCE}" destId="{62B3BD1B-77ED-6B41-A413-DB0B359B8F6A}" srcOrd="1" destOrd="0" presId="urn:microsoft.com/office/officeart/2005/8/layout/hList7"/>
    <dgm:cxn modelId="{7353807B-24C1-F94F-80F4-E904663D9103}" type="presParOf" srcId="{76315462-2246-6647-B966-3EE9A7C46FCE}" destId="{3BED0B2D-9300-0642-9991-C99AA353BDC7}" srcOrd="2" destOrd="0" presId="urn:microsoft.com/office/officeart/2005/8/layout/hList7"/>
    <dgm:cxn modelId="{5CBBFB33-97F4-0447-AC9A-E822AEF03BFA}" type="presParOf" srcId="{76315462-2246-6647-B966-3EE9A7C46FCE}" destId="{3D305827-CBE4-C240-891F-9E5B76B6D0C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5356D3-E51C-4CE0-B0B9-3A2B5507FACF}" type="doc">
      <dgm:prSet loTypeId="urn:microsoft.com/office/officeart/2005/8/layout/hProcess11" loCatId="process" qsTypeId="urn:microsoft.com/office/officeart/2005/8/quickstyle/simple1" qsCatId="simple" csTypeId="urn:microsoft.com/office/officeart/2005/8/colors/accent1_2" csCatId="accent1" phldr="1"/>
      <dgm:spPr/>
    </dgm:pt>
    <dgm:pt modelId="{2F333304-7364-4983-8417-14FF06F3A115}" type="pres">
      <dgm:prSet presAssocID="{F05356D3-E51C-4CE0-B0B9-3A2B5507FACF}" presName="Name0" presStyleCnt="0">
        <dgm:presLayoutVars>
          <dgm:dir/>
          <dgm:resizeHandles val="exact"/>
        </dgm:presLayoutVars>
      </dgm:prSet>
      <dgm:spPr/>
    </dgm:pt>
    <dgm:pt modelId="{887FA5A8-B309-4D60-960C-166FBA2FA94C}" type="pres">
      <dgm:prSet presAssocID="{F05356D3-E51C-4CE0-B0B9-3A2B5507FACF}" presName="arrow" presStyleLbl="bgShp" presStyleIdx="0" presStyleCnt="1" custLinFactNeighborY="-7665"/>
      <dgm:spPr>
        <a:xfrm>
          <a:off x="0" y="801617"/>
          <a:ext cx="8113165" cy="964027"/>
        </a:xfrm>
        <a:prstGeom prst="notchedRightArrow">
          <a:avLst/>
        </a:prstGeom>
        <a:gradFill rotWithShape="0">
          <a:gsLst>
            <a:gs pos="0">
              <a:srgbClr val="4F81BD">
                <a:lumMod val="5000"/>
                <a:lumOff val="95000"/>
              </a:srgbClr>
            </a:gs>
            <a:gs pos="22000">
              <a:srgbClr val="4F81BD">
                <a:lumMod val="45000"/>
                <a:lumOff val="55000"/>
              </a:srgbClr>
            </a:gs>
            <a:gs pos="56000">
              <a:srgbClr val="D6F0F2"/>
            </a:gs>
            <a:gs pos="92000">
              <a:srgbClr val="4F81BD">
                <a:alpha val="96000"/>
                <a:lumMod val="10000"/>
                <a:lumOff val="90000"/>
              </a:srgbClr>
            </a:gs>
          </a:gsLst>
          <a:lin ang="5400000" scaled="1"/>
        </a:gradFill>
        <a:ln>
          <a:gradFill>
            <a:gsLst>
              <a:gs pos="0">
                <a:srgbClr val="4F81BD">
                  <a:lumMod val="5000"/>
                  <a:lumOff val="95000"/>
                </a:srgbClr>
              </a:gs>
              <a:gs pos="22000">
                <a:srgbClr val="4F81BD">
                  <a:lumMod val="45000"/>
                  <a:lumOff val="55000"/>
                </a:srgbClr>
              </a:gs>
              <a:gs pos="68000">
                <a:srgbClr val="4F81BD">
                  <a:lumMod val="45000"/>
                  <a:lumOff val="55000"/>
                </a:srgbClr>
              </a:gs>
              <a:gs pos="100000">
                <a:srgbClr val="4F81BD">
                  <a:lumMod val="30000"/>
                  <a:lumOff val="70000"/>
                </a:srgbClr>
              </a:gs>
            </a:gsLst>
            <a:lin ang="5400000" scaled="1"/>
          </a:gradFill>
        </a:ln>
        <a:effectLst/>
      </dgm:spPr>
    </dgm:pt>
    <dgm:pt modelId="{54C431C2-04BA-473D-9C56-CDAC4CC7CDDA}" type="pres">
      <dgm:prSet presAssocID="{F05356D3-E51C-4CE0-B0B9-3A2B5507FACF}" presName="points" presStyleCnt="0"/>
      <dgm:spPr/>
    </dgm:pt>
  </dgm:ptLst>
  <dgm:cxnLst>
    <dgm:cxn modelId="{65A4975D-3398-42FE-BA41-E336029A13CF}" type="presOf" srcId="{F05356D3-E51C-4CE0-B0B9-3A2B5507FACF}" destId="{2F333304-7364-4983-8417-14FF06F3A115}" srcOrd="0" destOrd="0" presId="urn:microsoft.com/office/officeart/2005/8/layout/hProcess11"/>
    <dgm:cxn modelId="{3AF8A675-D314-46FD-8B5A-713F390160EF}" type="presParOf" srcId="{2F333304-7364-4983-8417-14FF06F3A115}" destId="{887FA5A8-B309-4D60-960C-166FBA2FA94C}" srcOrd="0" destOrd="0" presId="urn:microsoft.com/office/officeart/2005/8/layout/hProcess11"/>
    <dgm:cxn modelId="{D152B04C-C5FC-44B4-B1B1-61ED32970A66}" type="presParOf" srcId="{2F333304-7364-4983-8417-14FF06F3A115}" destId="{54C431C2-04BA-473D-9C56-CDAC4CC7CDDA}" srcOrd="1"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5356D3-E51C-4CE0-B0B9-3A2B5507FACF}" type="doc">
      <dgm:prSet loTypeId="urn:microsoft.com/office/officeart/2005/8/layout/hProcess11" loCatId="process" qsTypeId="urn:microsoft.com/office/officeart/2005/8/quickstyle/simple1" qsCatId="simple" csTypeId="urn:microsoft.com/office/officeart/2005/8/colors/accent1_2" csCatId="accent1" phldr="1"/>
      <dgm:spPr/>
    </dgm:pt>
    <dgm:pt modelId="{2F333304-7364-4983-8417-14FF06F3A115}" type="pres">
      <dgm:prSet presAssocID="{F05356D3-E51C-4CE0-B0B9-3A2B5507FACF}" presName="Name0" presStyleCnt="0">
        <dgm:presLayoutVars>
          <dgm:dir/>
          <dgm:resizeHandles val="exact"/>
        </dgm:presLayoutVars>
      </dgm:prSet>
      <dgm:spPr/>
    </dgm:pt>
    <dgm:pt modelId="{887FA5A8-B309-4D60-960C-166FBA2FA94C}" type="pres">
      <dgm:prSet presAssocID="{F05356D3-E51C-4CE0-B0B9-3A2B5507FACF}" presName="arrow" presStyleLbl="bgShp" presStyleIdx="0" presStyleCnt="1" custLinFactNeighborY="-7665"/>
      <dgm:spPr>
        <a:xfrm>
          <a:off x="0" y="801617"/>
          <a:ext cx="8113165" cy="964027"/>
        </a:xfrm>
        <a:prstGeom prst="notchedRightArrow">
          <a:avLst/>
        </a:prstGeom>
        <a:gradFill rotWithShape="0">
          <a:gsLst>
            <a:gs pos="0">
              <a:srgbClr val="4F81BD">
                <a:lumMod val="5000"/>
                <a:lumOff val="95000"/>
              </a:srgbClr>
            </a:gs>
            <a:gs pos="22000">
              <a:srgbClr val="4F81BD">
                <a:lumMod val="45000"/>
                <a:lumOff val="55000"/>
              </a:srgbClr>
            </a:gs>
            <a:gs pos="56000">
              <a:srgbClr val="D6F0F2"/>
            </a:gs>
            <a:gs pos="92000">
              <a:srgbClr val="4F81BD">
                <a:alpha val="96000"/>
                <a:lumMod val="10000"/>
                <a:lumOff val="90000"/>
              </a:srgbClr>
            </a:gs>
          </a:gsLst>
          <a:lin ang="5400000" scaled="1"/>
        </a:gradFill>
        <a:ln>
          <a:gradFill>
            <a:gsLst>
              <a:gs pos="0">
                <a:srgbClr val="4F81BD">
                  <a:lumMod val="5000"/>
                  <a:lumOff val="95000"/>
                </a:srgbClr>
              </a:gs>
              <a:gs pos="22000">
                <a:srgbClr val="4F81BD">
                  <a:lumMod val="45000"/>
                  <a:lumOff val="55000"/>
                </a:srgbClr>
              </a:gs>
              <a:gs pos="68000">
                <a:srgbClr val="4F81BD">
                  <a:lumMod val="45000"/>
                  <a:lumOff val="55000"/>
                </a:srgbClr>
              </a:gs>
              <a:gs pos="100000">
                <a:srgbClr val="4F81BD">
                  <a:lumMod val="30000"/>
                  <a:lumOff val="70000"/>
                </a:srgbClr>
              </a:gs>
            </a:gsLst>
            <a:lin ang="5400000" scaled="1"/>
          </a:gradFill>
        </a:ln>
        <a:effectLst/>
      </dgm:spPr>
    </dgm:pt>
    <dgm:pt modelId="{54C431C2-04BA-473D-9C56-CDAC4CC7CDDA}" type="pres">
      <dgm:prSet presAssocID="{F05356D3-E51C-4CE0-B0B9-3A2B5507FACF}" presName="points" presStyleCnt="0"/>
      <dgm:spPr/>
    </dgm:pt>
  </dgm:ptLst>
  <dgm:cxnLst>
    <dgm:cxn modelId="{65A4975D-3398-42FE-BA41-E336029A13CF}" type="presOf" srcId="{F05356D3-E51C-4CE0-B0B9-3A2B5507FACF}" destId="{2F333304-7364-4983-8417-14FF06F3A115}" srcOrd="0" destOrd="0" presId="urn:microsoft.com/office/officeart/2005/8/layout/hProcess11"/>
    <dgm:cxn modelId="{3AF8A675-D314-46FD-8B5A-713F390160EF}" type="presParOf" srcId="{2F333304-7364-4983-8417-14FF06F3A115}" destId="{887FA5A8-B309-4D60-960C-166FBA2FA94C}" srcOrd="0" destOrd="0" presId="urn:microsoft.com/office/officeart/2005/8/layout/hProcess11"/>
    <dgm:cxn modelId="{D152B04C-C5FC-44B4-B1B1-61ED32970A66}" type="presParOf" srcId="{2F333304-7364-4983-8417-14FF06F3A115}" destId="{54C431C2-04BA-473D-9C56-CDAC4CC7CDDA}" srcOrd="1"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5356D3-E51C-4CE0-B0B9-3A2B5507FACF}" type="doc">
      <dgm:prSet loTypeId="urn:microsoft.com/office/officeart/2005/8/layout/hProcess11" loCatId="process" qsTypeId="urn:microsoft.com/office/officeart/2005/8/quickstyle/simple1" qsCatId="simple" csTypeId="urn:microsoft.com/office/officeart/2005/8/colors/accent1_2" csCatId="accent1" phldr="1"/>
      <dgm:spPr/>
    </dgm:pt>
    <dgm:pt modelId="{2F333304-7364-4983-8417-14FF06F3A115}" type="pres">
      <dgm:prSet presAssocID="{F05356D3-E51C-4CE0-B0B9-3A2B5507FACF}" presName="Name0" presStyleCnt="0">
        <dgm:presLayoutVars>
          <dgm:dir/>
          <dgm:resizeHandles val="exact"/>
        </dgm:presLayoutVars>
      </dgm:prSet>
      <dgm:spPr/>
    </dgm:pt>
    <dgm:pt modelId="{887FA5A8-B309-4D60-960C-166FBA2FA94C}" type="pres">
      <dgm:prSet presAssocID="{F05356D3-E51C-4CE0-B0B9-3A2B5507FACF}" presName="arrow" presStyleLbl="bgShp" presStyleIdx="0" presStyleCnt="1" custLinFactNeighborY="-7665"/>
      <dgm:spPr>
        <a:xfrm>
          <a:off x="0" y="801617"/>
          <a:ext cx="8113165" cy="964027"/>
        </a:xfrm>
        <a:prstGeom prst="notchedRightArrow">
          <a:avLst/>
        </a:prstGeom>
        <a:gradFill rotWithShape="0">
          <a:gsLst>
            <a:gs pos="0">
              <a:srgbClr val="4F81BD">
                <a:lumMod val="5000"/>
                <a:lumOff val="95000"/>
              </a:srgbClr>
            </a:gs>
            <a:gs pos="22000">
              <a:srgbClr val="4F81BD">
                <a:lumMod val="45000"/>
                <a:lumOff val="55000"/>
              </a:srgbClr>
            </a:gs>
            <a:gs pos="56000">
              <a:srgbClr val="D6F0F2"/>
            </a:gs>
            <a:gs pos="92000">
              <a:srgbClr val="4F81BD">
                <a:alpha val="96000"/>
                <a:lumMod val="10000"/>
                <a:lumOff val="90000"/>
              </a:srgbClr>
            </a:gs>
          </a:gsLst>
          <a:lin ang="5400000" scaled="1"/>
        </a:gradFill>
        <a:ln>
          <a:gradFill>
            <a:gsLst>
              <a:gs pos="0">
                <a:srgbClr val="4F81BD">
                  <a:lumMod val="5000"/>
                  <a:lumOff val="95000"/>
                </a:srgbClr>
              </a:gs>
              <a:gs pos="22000">
                <a:srgbClr val="4F81BD">
                  <a:lumMod val="45000"/>
                  <a:lumOff val="55000"/>
                </a:srgbClr>
              </a:gs>
              <a:gs pos="68000">
                <a:srgbClr val="4F81BD">
                  <a:lumMod val="45000"/>
                  <a:lumOff val="55000"/>
                </a:srgbClr>
              </a:gs>
              <a:gs pos="100000">
                <a:srgbClr val="4F81BD">
                  <a:lumMod val="30000"/>
                  <a:lumOff val="70000"/>
                </a:srgbClr>
              </a:gs>
            </a:gsLst>
            <a:lin ang="5400000" scaled="1"/>
          </a:gradFill>
        </a:ln>
        <a:effectLst/>
      </dgm:spPr>
    </dgm:pt>
    <dgm:pt modelId="{54C431C2-04BA-473D-9C56-CDAC4CC7CDDA}" type="pres">
      <dgm:prSet presAssocID="{F05356D3-E51C-4CE0-B0B9-3A2B5507FACF}" presName="points" presStyleCnt="0"/>
      <dgm:spPr/>
    </dgm:pt>
  </dgm:ptLst>
  <dgm:cxnLst>
    <dgm:cxn modelId="{65A4975D-3398-42FE-BA41-E336029A13CF}" type="presOf" srcId="{F05356D3-E51C-4CE0-B0B9-3A2B5507FACF}" destId="{2F333304-7364-4983-8417-14FF06F3A115}" srcOrd="0" destOrd="0" presId="urn:microsoft.com/office/officeart/2005/8/layout/hProcess11"/>
    <dgm:cxn modelId="{3AF8A675-D314-46FD-8B5A-713F390160EF}" type="presParOf" srcId="{2F333304-7364-4983-8417-14FF06F3A115}" destId="{887FA5A8-B309-4D60-960C-166FBA2FA94C}" srcOrd="0" destOrd="0" presId="urn:microsoft.com/office/officeart/2005/8/layout/hProcess11"/>
    <dgm:cxn modelId="{D152B04C-C5FC-44B4-B1B1-61ED32970A66}" type="presParOf" srcId="{2F333304-7364-4983-8417-14FF06F3A115}" destId="{54C431C2-04BA-473D-9C56-CDAC4CC7CDDA}" srcOrd="1"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46350-0EB5-F64F-BB07-70DCDD067D34}">
      <dsp:nvSpPr>
        <dsp:cNvPr id="0" name=""/>
        <dsp:cNvSpPr/>
      </dsp:nvSpPr>
      <dsp:spPr>
        <a:xfrm>
          <a:off x="1727" y="0"/>
          <a:ext cx="2688282" cy="34133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b="1" kern="1200" dirty="0"/>
            <a:t>Weather and Climate Science</a:t>
          </a:r>
          <a:endParaRPr lang="es-ES" sz="2700" kern="1200" dirty="0"/>
        </a:p>
      </dsp:txBody>
      <dsp:txXfrm>
        <a:off x="1727" y="1365326"/>
        <a:ext cx="2688282" cy="1365326"/>
      </dsp:txXfrm>
    </dsp:sp>
    <dsp:sp modelId="{B545AAC3-B262-4A43-A207-6B5C67FC2572}">
      <dsp:nvSpPr>
        <dsp:cNvPr id="0" name=""/>
        <dsp:cNvSpPr/>
      </dsp:nvSpPr>
      <dsp:spPr>
        <a:xfrm>
          <a:off x="777551" y="204799"/>
          <a:ext cx="1136634" cy="1136634"/>
        </a:xfrm>
        <a:prstGeom prst="ellipse">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2CB5A6-0992-2641-BD1D-8E05349EA463}">
      <dsp:nvSpPr>
        <dsp:cNvPr id="0" name=""/>
        <dsp:cNvSpPr/>
      </dsp:nvSpPr>
      <dsp:spPr>
        <a:xfrm>
          <a:off x="2770658" y="0"/>
          <a:ext cx="2688282" cy="34133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b="1" kern="1200" dirty="0"/>
            <a:t>Computational Earth Sciences</a:t>
          </a:r>
          <a:endParaRPr lang="es-ES" sz="2700" kern="1200" dirty="0"/>
        </a:p>
      </dsp:txBody>
      <dsp:txXfrm>
        <a:off x="2770658" y="1365326"/>
        <a:ext cx="2688282" cy="1365326"/>
      </dsp:txXfrm>
    </dsp:sp>
    <dsp:sp modelId="{9C781539-9F51-3D4E-B3EE-500639398CDC}">
      <dsp:nvSpPr>
        <dsp:cNvPr id="0" name=""/>
        <dsp:cNvSpPr/>
      </dsp:nvSpPr>
      <dsp:spPr>
        <a:xfrm>
          <a:off x="3546482" y="204799"/>
          <a:ext cx="1136634" cy="1136634"/>
        </a:xfrm>
        <a:prstGeom prst="ellipse">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594640-FB37-8647-BD7D-75FE56BE3B70}">
      <dsp:nvSpPr>
        <dsp:cNvPr id="0" name=""/>
        <dsp:cNvSpPr/>
      </dsp:nvSpPr>
      <dsp:spPr>
        <a:xfrm>
          <a:off x="5539589" y="0"/>
          <a:ext cx="2688282" cy="34133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b="1" kern="1200" dirty="0"/>
            <a:t>Computer Science</a:t>
          </a:r>
          <a:endParaRPr lang="es-ES" sz="2700" kern="1200" dirty="0"/>
        </a:p>
      </dsp:txBody>
      <dsp:txXfrm>
        <a:off x="5539589" y="1365326"/>
        <a:ext cx="2688282" cy="1365326"/>
      </dsp:txXfrm>
    </dsp:sp>
    <dsp:sp modelId="{3D305827-CBE4-C240-891F-9E5B76B6D0C1}">
      <dsp:nvSpPr>
        <dsp:cNvPr id="0" name=""/>
        <dsp:cNvSpPr/>
      </dsp:nvSpPr>
      <dsp:spPr>
        <a:xfrm>
          <a:off x="6315413" y="204799"/>
          <a:ext cx="1136634" cy="1136634"/>
        </a:xfrm>
        <a:prstGeom prst="ellipse">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8CD01F-C5A0-EB47-8A6D-85402173B9C1}">
      <dsp:nvSpPr>
        <dsp:cNvPr id="0" name=""/>
        <dsp:cNvSpPr/>
      </dsp:nvSpPr>
      <dsp:spPr>
        <a:xfrm>
          <a:off x="329183" y="2730653"/>
          <a:ext cx="7571232" cy="511997"/>
        </a:xfrm>
        <a:prstGeom prst="leftRightArrow">
          <a:avLst/>
        </a:prstGeom>
        <a:solidFill>
          <a:schemeClr val="accent5">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FA5A8-B309-4D60-960C-166FBA2FA94C}">
      <dsp:nvSpPr>
        <dsp:cNvPr id="0" name=""/>
        <dsp:cNvSpPr/>
      </dsp:nvSpPr>
      <dsp:spPr>
        <a:xfrm>
          <a:off x="0" y="486846"/>
          <a:ext cx="6084874" cy="723020"/>
        </a:xfrm>
        <a:prstGeom prst="notchedRightArrow">
          <a:avLst/>
        </a:prstGeom>
        <a:gradFill rotWithShape="0">
          <a:gsLst>
            <a:gs pos="0">
              <a:srgbClr val="4F81BD">
                <a:lumMod val="5000"/>
                <a:lumOff val="95000"/>
              </a:srgbClr>
            </a:gs>
            <a:gs pos="22000">
              <a:srgbClr val="4F81BD">
                <a:lumMod val="45000"/>
                <a:lumOff val="55000"/>
              </a:srgbClr>
            </a:gs>
            <a:gs pos="56000">
              <a:srgbClr val="D6F0F2"/>
            </a:gs>
            <a:gs pos="92000">
              <a:srgbClr val="4F81BD">
                <a:alpha val="96000"/>
                <a:lumMod val="10000"/>
                <a:lumOff val="90000"/>
              </a:srgbClr>
            </a:gs>
          </a:gsLst>
          <a:lin ang="5400000" scaled="1"/>
        </a:gradFill>
        <a:ln>
          <a:gradFill>
            <a:gsLst>
              <a:gs pos="0">
                <a:srgbClr val="4F81BD">
                  <a:lumMod val="5000"/>
                  <a:lumOff val="95000"/>
                </a:srgbClr>
              </a:gs>
              <a:gs pos="22000">
                <a:srgbClr val="4F81BD">
                  <a:lumMod val="45000"/>
                  <a:lumOff val="55000"/>
                </a:srgbClr>
              </a:gs>
              <a:gs pos="68000">
                <a:srgbClr val="4F81BD">
                  <a:lumMod val="45000"/>
                  <a:lumOff val="55000"/>
                </a:srgbClr>
              </a:gs>
              <a:gs pos="100000">
                <a:srgbClr val="4F81BD">
                  <a:lumMod val="30000"/>
                  <a:lumOff val="70000"/>
                </a:srgbClr>
              </a:gs>
            </a:gsLst>
            <a:lin ang="5400000" scaled="1"/>
          </a:grad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FA5A8-B309-4D60-960C-166FBA2FA94C}">
      <dsp:nvSpPr>
        <dsp:cNvPr id="0" name=""/>
        <dsp:cNvSpPr/>
      </dsp:nvSpPr>
      <dsp:spPr>
        <a:xfrm>
          <a:off x="0" y="486846"/>
          <a:ext cx="6084874" cy="723020"/>
        </a:xfrm>
        <a:prstGeom prst="notchedRightArrow">
          <a:avLst/>
        </a:prstGeom>
        <a:gradFill rotWithShape="0">
          <a:gsLst>
            <a:gs pos="0">
              <a:srgbClr val="4F81BD">
                <a:lumMod val="5000"/>
                <a:lumOff val="95000"/>
              </a:srgbClr>
            </a:gs>
            <a:gs pos="22000">
              <a:srgbClr val="4F81BD">
                <a:lumMod val="45000"/>
                <a:lumOff val="55000"/>
              </a:srgbClr>
            </a:gs>
            <a:gs pos="56000">
              <a:srgbClr val="D6F0F2"/>
            </a:gs>
            <a:gs pos="92000">
              <a:srgbClr val="4F81BD">
                <a:alpha val="96000"/>
                <a:lumMod val="10000"/>
                <a:lumOff val="90000"/>
              </a:srgbClr>
            </a:gs>
          </a:gsLst>
          <a:lin ang="5400000" scaled="1"/>
        </a:gradFill>
        <a:ln>
          <a:gradFill>
            <a:gsLst>
              <a:gs pos="0">
                <a:srgbClr val="4F81BD">
                  <a:lumMod val="5000"/>
                  <a:lumOff val="95000"/>
                </a:srgbClr>
              </a:gs>
              <a:gs pos="22000">
                <a:srgbClr val="4F81BD">
                  <a:lumMod val="45000"/>
                  <a:lumOff val="55000"/>
                </a:srgbClr>
              </a:gs>
              <a:gs pos="68000">
                <a:srgbClr val="4F81BD">
                  <a:lumMod val="45000"/>
                  <a:lumOff val="55000"/>
                </a:srgbClr>
              </a:gs>
              <a:gs pos="100000">
                <a:srgbClr val="4F81BD">
                  <a:lumMod val="30000"/>
                  <a:lumOff val="70000"/>
                </a:srgbClr>
              </a:gs>
            </a:gsLst>
            <a:lin ang="5400000" scaled="1"/>
          </a:grad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FA5A8-B309-4D60-960C-166FBA2FA94C}">
      <dsp:nvSpPr>
        <dsp:cNvPr id="0" name=""/>
        <dsp:cNvSpPr/>
      </dsp:nvSpPr>
      <dsp:spPr>
        <a:xfrm>
          <a:off x="0" y="486846"/>
          <a:ext cx="6084874" cy="723020"/>
        </a:xfrm>
        <a:prstGeom prst="notchedRightArrow">
          <a:avLst/>
        </a:prstGeom>
        <a:gradFill rotWithShape="0">
          <a:gsLst>
            <a:gs pos="0">
              <a:srgbClr val="4F81BD">
                <a:lumMod val="5000"/>
                <a:lumOff val="95000"/>
              </a:srgbClr>
            </a:gs>
            <a:gs pos="22000">
              <a:srgbClr val="4F81BD">
                <a:lumMod val="45000"/>
                <a:lumOff val="55000"/>
              </a:srgbClr>
            </a:gs>
            <a:gs pos="56000">
              <a:srgbClr val="D6F0F2"/>
            </a:gs>
            <a:gs pos="92000">
              <a:srgbClr val="4F81BD">
                <a:alpha val="96000"/>
                <a:lumMod val="10000"/>
                <a:lumOff val="90000"/>
              </a:srgbClr>
            </a:gs>
          </a:gsLst>
          <a:lin ang="5400000" scaled="1"/>
        </a:gradFill>
        <a:ln>
          <a:gradFill>
            <a:gsLst>
              <a:gs pos="0">
                <a:srgbClr val="4F81BD">
                  <a:lumMod val="5000"/>
                  <a:lumOff val="95000"/>
                </a:srgbClr>
              </a:gs>
              <a:gs pos="22000">
                <a:srgbClr val="4F81BD">
                  <a:lumMod val="45000"/>
                  <a:lumOff val="55000"/>
                </a:srgbClr>
              </a:gs>
              <a:gs pos="68000">
                <a:srgbClr val="4F81BD">
                  <a:lumMod val="45000"/>
                  <a:lumOff val="55000"/>
                </a:srgbClr>
              </a:gs>
              <a:gs pos="100000">
                <a:srgbClr val="4F81BD">
                  <a:lumMod val="30000"/>
                  <a:lumOff val="70000"/>
                </a:srgbClr>
              </a:gs>
            </a:gsLst>
            <a:lin ang="5400000" scaled="1"/>
          </a:grad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8F00F2-8E3E-4EF9-ABA6-FD0A0C1B3085}" type="datetimeFigureOut">
              <a:rPr lang="es-ES" smtClean="0"/>
              <a:t>21/7/20</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FA8D5D-EC9E-40FC-98EC-CD281E4E88AF}" type="slidenum">
              <a:rPr lang="es-ES" smtClean="0"/>
              <a:t>‹#›</a:t>
            </a:fld>
            <a:endParaRPr lang="es-ES"/>
          </a:p>
        </p:txBody>
      </p:sp>
    </p:spTree>
    <p:extLst>
      <p:ext uri="{BB962C8B-B14F-4D97-AF65-F5344CB8AC3E}">
        <p14:creationId xmlns:p14="http://schemas.microsoft.com/office/powerpoint/2010/main" val="3527699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6F400-6A19-4BB3-8141-5EA1B081751B}" type="datetimeFigureOut">
              <a:rPr lang="es-ES" smtClean="0"/>
              <a:t>21/7/20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7CE61-9285-422A-83DA-A2D902A11356}" type="slidenum">
              <a:rPr lang="es-ES" smtClean="0"/>
              <a:t>‹#›</a:t>
            </a:fld>
            <a:endParaRPr lang="es-ES"/>
          </a:p>
        </p:txBody>
      </p:sp>
    </p:spTree>
    <p:extLst>
      <p:ext uri="{BB962C8B-B14F-4D97-AF65-F5344CB8AC3E}">
        <p14:creationId xmlns:p14="http://schemas.microsoft.com/office/powerpoint/2010/main" val="113493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ulp-platform.org/implementation.html#siliconProvenDesign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5A9532-F7A3-4C7E-AF04-53ACF1DDEEB8}" type="slidenum">
              <a:rPr lang="en-US" smtClean="0"/>
              <a:t>1</a:t>
            </a:fld>
            <a:endParaRPr lang="en-US"/>
          </a:p>
        </p:txBody>
      </p:sp>
    </p:spTree>
    <p:extLst>
      <p:ext uri="{BB962C8B-B14F-4D97-AF65-F5344CB8AC3E}">
        <p14:creationId xmlns:p14="http://schemas.microsoft.com/office/powerpoint/2010/main" val="247324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c2d9d6feb_0_0: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95" name="Google Shape;95;g8c2d9d6f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4472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c2d9d6feb_0_6: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18" name="Google Shape;118;g8c2d9d6fe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11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c2d9d6fe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c2d9d6fe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438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c4009621c_3_19: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85" name="Google Shape;85;g8c4009621c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5443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8c2d9d6feb_0_0: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95" name="Google Shape;95;g8c2d9d6fe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867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c2d9d6feb_0_6: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18" name="Google Shape;118;g8c2d9d6fe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573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c2d9d6fe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c2d9d6fe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983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c4009621c_3_19: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85" name="Google Shape;85;g8c4009621c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535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8c3e96a73a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8c3e96a73a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081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c3e96a73a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c3e96a73a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449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Objective 1</a:t>
            </a:r>
            <a:r>
              <a:rPr lang="en-GB" dirty="0"/>
              <a:t>: To continue the leadership in architectural proposals, especially in the direction of runtime-aware architecture innovations and the adoption of multicore and accelerator architectures in real-time environments. </a:t>
            </a:r>
          </a:p>
          <a:p>
            <a:pPr algn="just"/>
            <a:r>
              <a:rPr lang="en-GB" b="1" dirty="0"/>
              <a:t>Objective 2</a:t>
            </a:r>
            <a:r>
              <a:rPr lang="en-GB" dirty="0"/>
              <a:t>: To become a key player in the design of cores and accelerators to be included in future EU Processor initiatives, gathering architectural innovations in the Department. This objective comes with the strong requirement of building a new team in the Department with solid knowledge on low-level system design.</a:t>
            </a:r>
          </a:p>
          <a:p>
            <a:pPr algn="just"/>
            <a:r>
              <a:rPr lang="en-GB" b="1" dirty="0"/>
              <a:t>Objective 3</a:t>
            </a:r>
            <a:r>
              <a:rPr lang="en-GB" dirty="0"/>
              <a:t>: To continue the leadership role in the evolution and standardization of parallel programming environments and practices, including the inter-operability of standards and resource malleability across different runtime layers.</a:t>
            </a:r>
          </a:p>
          <a:p>
            <a:pPr algn="just"/>
            <a:r>
              <a:rPr lang="en-GB" b="1" dirty="0"/>
              <a:t>Objective 4</a:t>
            </a:r>
            <a:r>
              <a:rPr lang="en-GB" dirty="0"/>
              <a:t>: To continue at the leading edge of application/runtime/architecture co-design insight based on the evolution of methodologies and tools for application and system behaviour. This includes proof-of-concept and best practice demonstrations towards improving scalability and performance of applications on available architectures.</a:t>
            </a:r>
          </a:p>
          <a:p>
            <a:pPr algn="just"/>
            <a:r>
              <a:rPr lang="en-GB" b="1" dirty="0"/>
              <a:t>Objective 5</a:t>
            </a:r>
            <a:r>
              <a:rPr lang="en-GB" dirty="0"/>
              <a:t>: To be stablished as a key player in the HPC/AI convergence, based on a co-design vision that embraces novel algorithms, system software and architectural support, with the aim of driving the adoption of AI technologies in future simulation frameworks.</a:t>
            </a:r>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0E2DE3-E3B1-2640-9179-B38825F328AF}"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78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c35c1fa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8c35c1fa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7477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c2d9d6feb_0_6: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18" name="Google Shape;118;g8c2d9d6fe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915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c2d9d6fe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c2d9d6fe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261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c4009621c_3_37: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30" name="Google Shape;130;g8c4009621c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5452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c4009621c_3_44: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41" name="Google Shape;141;g8c4009621c_3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8448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c4009621c_3_44: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41" name="Google Shape;141;g8c4009621c_3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216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c4009621c_3_71: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59" name="Google Shape;159;g8c4009621c_3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7107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c4009621c_3_54: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67" name="Google Shape;167;g8c4009621c_3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625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c4009621c_3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c4009621c_3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043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BE5A9532-F7A3-4C7E-AF04-53ACF1DDEEB8}" type="slidenum">
              <a:rPr lang="en-US" smtClean="0"/>
              <a:t>49</a:t>
            </a:fld>
            <a:endParaRPr lang="en-US"/>
          </a:p>
        </p:txBody>
      </p:sp>
    </p:spTree>
    <p:extLst>
      <p:ext uri="{BB962C8B-B14F-4D97-AF65-F5344CB8AC3E}">
        <p14:creationId xmlns:p14="http://schemas.microsoft.com/office/powerpoint/2010/main" val="246500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err="1"/>
              <a:t>Researchers</a:t>
            </a:r>
            <a:r>
              <a:rPr lang="es-ES" noProof="0" dirty="0"/>
              <a:t>, se refiere a nóminas</a:t>
            </a:r>
            <a:r>
              <a:rPr lang="es-ES" baseline="0" noProof="0" dirty="0"/>
              <a:t> de personal investigador</a:t>
            </a:r>
          </a:p>
          <a:p>
            <a:r>
              <a:rPr lang="es-ES" baseline="0" noProof="0" dirty="0" err="1"/>
              <a:t>Administrative</a:t>
            </a:r>
            <a:r>
              <a:rPr lang="es-ES" baseline="0" noProof="0" dirty="0"/>
              <a:t> and </a:t>
            </a:r>
            <a:r>
              <a:rPr lang="es-ES" baseline="0" noProof="0" dirty="0" err="1"/>
              <a:t>operational</a:t>
            </a:r>
            <a:r>
              <a:rPr lang="es-ES" baseline="0" noProof="0" dirty="0"/>
              <a:t> </a:t>
            </a:r>
            <a:r>
              <a:rPr lang="es-ES" baseline="0" noProof="0" dirty="0" err="1"/>
              <a:t>suport</a:t>
            </a:r>
            <a:r>
              <a:rPr lang="es-ES" baseline="0" noProof="0" dirty="0"/>
              <a:t>, también son nóminas</a:t>
            </a:r>
          </a:p>
          <a:p>
            <a:r>
              <a:rPr lang="es-ES" baseline="0" noProof="0" dirty="0"/>
              <a:t>General expenses, otros gestos pagados con las aportaciones ordinarias de los patronos</a:t>
            </a:r>
            <a:endParaRPr lang="es-ES" noProof="0" dirty="0"/>
          </a:p>
        </p:txBody>
      </p:sp>
      <p:sp>
        <p:nvSpPr>
          <p:cNvPr id="4" name="Marcador de número de diapositiva 3"/>
          <p:cNvSpPr>
            <a:spLocks noGrp="1"/>
          </p:cNvSpPr>
          <p:nvPr>
            <p:ph type="sldNum" sz="quarter" idx="10"/>
          </p:nvPr>
        </p:nvSpPr>
        <p:spPr/>
        <p:txBody>
          <a:bodyPr/>
          <a:lstStyle/>
          <a:p>
            <a:fld id="{F7FC66E2-DAE3-4AC0-AEC8-448D486FCA33}" type="slidenum">
              <a:rPr lang="ca-ES" smtClean="0"/>
              <a:t>16</a:t>
            </a:fld>
            <a:endParaRPr lang="ca-ES"/>
          </a:p>
        </p:txBody>
      </p:sp>
    </p:spTree>
    <p:extLst>
      <p:ext uri="{BB962C8B-B14F-4D97-AF65-F5344CB8AC3E}">
        <p14:creationId xmlns:p14="http://schemas.microsoft.com/office/powerpoint/2010/main" val="1244799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Insufficient</a:t>
            </a:r>
            <a:r>
              <a:rPr lang="en-US" baseline="0" dirty="0"/>
              <a:t> resources to project at the same rate as industry. Ability to take on more risk (future designs).</a:t>
            </a:r>
          </a:p>
        </p:txBody>
      </p:sp>
      <p:sp>
        <p:nvSpPr>
          <p:cNvPr id="4" name="Slide Number Placeholder 3"/>
          <p:cNvSpPr>
            <a:spLocks noGrp="1"/>
          </p:cNvSpPr>
          <p:nvPr>
            <p:ph type="sldNum" sz="quarter" idx="10"/>
          </p:nvPr>
        </p:nvSpPr>
        <p:spPr/>
        <p:txBody>
          <a:bodyPr/>
          <a:lstStyle/>
          <a:p>
            <a:fld id="{7E4052C3-59CE-4D3E-82A8-43C52700F25B}" type="slidenum">
              <a:rPr lang="es-ES" smtClean="0"/>
              <a:t>57</a:t>
            </a:fld>
            <a:endParaRPr lang="es-ES"/>
          </a:p>
        </p:txBody>
      </p:sp>
    </p:spTree>
    <p:extLst>
      <p:ext uri="{BB962C8B-B14F-4D97-AF65-F5344CB8AC3E}">
        <p14:creationId xmlns:p14="http://schemas.microsoft.com/office/powerpoint/2010/main" val="1307569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BE5A9532-F7A3-4C7E-AF04-53ACF1DDEEB8}" type="slidenum">
              <a:rPr lang="en-US" smtClean="0"/>
              <a:t>58</a:t>
            </a:fld>
            <a:endParaRPr lang="en-US"/>
          </a:p>
        </p:txBody>
      </p:sp>
    </p:spTree>
    <p:extLst>
      <p:ext uri="{BB962C8B-B14F-4D97-AF65-F5344CB8AC3E}">
        <p14:creationId xmlns:p14="http://schemas.microsoft.com/office/powerpoint/2010/main" val="2198861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c4009621c_3_54: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167" name="Google Shape;167;g8c4009621c_3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2272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c4009621c_3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c4009621c_3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243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61</a:t>
            </a:fld>
            <a:endParaRPr lang="es-ES" altLang="en-US">
              <a:solidFill>
                <a:srgbClr val="000000"/>
              </a:solidFill>
            </a:endParaRPr>
          </a:p>
        </p:txBody>
      </p:sp>
    </p:spTree>
    <p:extLst>
      <p:ext uri="{BB962C8B-B14F-4D97-AF65-F5344CB8AC3E}">
        <p14:creationId xmlns:p14="http://schemas.microsoft.com/office/powerpoint/2010/main" val="2578646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n-US">
              <a:ea typeface="ＭＳ Ｐゴシック" pitchFamily="34" charset="-128"/>
            </a:endParaRP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6744205-0476-4D52-9178-0D372C704DD9}" type="slidenum">
              <a:rPr lang="es-ES" altLang="en-US">
                <a:solidFill>
                  <a:srgbClr val="000000"/>
                </a:solidFill>
              </a:rPr>
              <a:pPr eaLnBrk="1" hangingPunct="1"/>
              <a:t>62</a:t>
            </a:fld>
            <a:endParaRPr lang="es-ES" altLang="en-US">
              <a:solidFill>
                <a:srgbClr val="000000"/>
              </a:solidFill>
            </a:endParaRPr>
          </a:p>
        </p:txBody>
      </p:sp>
    </p:spTree>
    <p:extLst>
      <p:ext uri="{BB962C8B-B14F-4D97-AF65-F5344CB8AC3E}">
        <p14:creationId xmlns:p14="http://schemas.microsoft.com/office/powerpoint/2010/main" val="4287033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7062633ed8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7062633ed8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365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BE5A9532-F7A3-4C7E-AF04-53ACF1DDEEB8}" type="slidenum">
              <a:rPr lang="en-US" smtClean="0"/>
              <a:t>82</a:t>
            </a:fld>
            <a:endParaRPr lang="en-US"/>
          </a:p>
        </p:txBody>
      </p:sp>
    </p:spTree>
    <p:extLst>
      <p:ext uri="{BB962C8B-B14F-4D97-AF65-F5344CB8AC3E}">
        <p14:creationId xmlns:p14="http://schemas.microsoft.com/office/powerpoint/2010/main" val="1820865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5A9532-F7A3-4C7E-AF04-53ACF1DDEEB8}" type="slidenum">
              <a:rPr lang="en-US" smtClean="0"/>
              <a:t>85</a:t>
            </a:fld>
            <a:endParaRPr lang="en-US"/>
          </a:p>
        </p:txBody>
      </p:sp>
    </p:spTree>
    <p:extLst>
      <p:ext uri="{BB962C8B-B14F-4D97-AF65-F5344CB8AC3E}">
        <p14:creationId xmlns:p14="http://schemas.microsoft.com/office/powerpoint/2010/main" val="40635322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1DBBB-C8A8-4C86-9E33-142B4E62037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08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És</a:t>
            </a:r>
            <a:r>
              <a:rPr lang="es-ES" dirty="0"/>
              <a:t> </a:t>
            </a:r>
            <a:r>
              <a:rPr lang="es-ES" dirty="0" err="1"/>
              <a:t>diner</a:t>
            </a:r>
            <a:r>
              <a:rPr lang="es-ES" dirty="0"/>
              <a:t> </a:t>
            </a:r>
            <a:r>
              <a:rPr lang="es-ES" dirty="0" err="1"/>
              <a:t>concedit</a:t>
            </a:r>
            <a:r>
              <a:rPr lang="es-ES" dirty="0"/>
              <a:t>, no </a:t>
            </a:r>
            <a:r>
              <a:rPr lang="es-ES" dirty="0" err="1"/>
              <a:t>executat</a:t>
            </a:r>
            <a:endParaRPr lang="es-ES" dirty="0"/>
          </a:p>
          <a:p>
            <a:r>
              <a:rPr lang="es-ES" dirty="0"/>
              <a:t>El</a:t>
            </a:r>
            <a:r>
              <a:rPr lang="es-ES" baseline="0" dirty="0"/>
              <a:t> </a:t>
            </a:r>
            <a:r>
              <a:rPr lang="es-ES" baseline="0" dirty="0" err="1"/>
              <a:t>competitive</a:t>
            </a:r>
            <a:r>
              <a:rPr lang="es-ES" baseline="0" dirty="0"/>
              <a:t> </a:t>
            </a:r>
            <a:r>
              <a:rPr lang="es-ES" baseline="0" dirty="0" err="1"/>
              <a:t>call</a:t>
            </a:r>
            <a:r>
              <a:rPr lang="es-ES" baseline="0" dirty="0"/>
              <a:t> </a:t>
            </a:r>
            <a:r>
              <a:rPr lang="es-ES" baseline="0" dirty="0" err="1"/>
              <a:t>investments</a:t>
            </a:r>
            <a:r>
              <a:rPr lang="es-ES" baseline="0" dirty="0"/>
              <a:t> fa referencia a </a:t>
            </a:r>
            <a:r>
              <a:rPr lang="es-ES" baseline="0" dirty="0" err="1"/>
              <a:t>inversions</a:t>
            </a:r>
            <a:r>
              <a:rPr lang="es-ES" baseline="0" dirty="0"/>
              <a:t> per </a:t>
            </a:r>
            <a:r>
              <a:rPr lang="es-ES" baseline="0" dirty="0" err="1"/>
              <a:t>ifraestructures</a:t>
            </a:r>
            <a:r>
              <a:rPr lang="es-ES" baseline="0" dirty="0"/>
              <a:t> que no </a:t>
            </a:r>
            <a:r>
              <a:rPr lang="es-ES" baseline="0" dirty="0" err="1"/>
              <a:t>venen</a:t>
            </a:r>
            <a:r>
              <a:rPr lang="es-ES" baseline="0" dirty="0"/>
              <a:t> </a:t>
            </a:r>
            <a:r>
              <a:rPr lang="es-ES" baseline="0" dirty="0" err="1"/>
              <a:t>dels</a:t>
            </a:r>
            <a:r>
              <a:rPr lang="es-ES" baseline="0" dirty="0"/>
              <a:t> </a:t>
            </a:r>
            <a:r>
              <a:rPr lang="es-ES" baseline="0" dirty="0" err="1"/>
              <a:t>patrons</a:t>
            </a:r>
            <a:r>
              <a:rPr lang="es-ES" baseline="0" dirty="0"/>
              <a:t>. </a:t>
            </a:r>
            <a:r>
              <a:rPr lang="es-ES" baseline="0" dirty="0" err="1"/>
              <a:t>Llista</a:t>
            </a:r>
            <a:r>
              <a:rPr lang="es-ES" baseline="0" dirty="0"/>
              <a:t> a sota</a:t>
            </a:r>
          </a:p>
          <a:p>
            <a:endParaRPr lang="en-US" sz="1200" kern="1200" dirty="0">
              <a:solidFill>
                <a:schemeClr val="tx1"/>
              </a:solidFill>
              <a:effectLst/>
              <a:latin typeface="+mn-lt"/>
              <a:ea typeface="+mn-ea"/>
              <a:cs typeface="+mn-cs"/>
            </a:endParaRPr>
          </a:p>
          <a:p>
            <a:r>
              <a:rPr lang="en-US" sz="1200" b="1" kern="1200" dirty="0" err="1">
                <a:solidFill>
                  <a:schemeClr val="tx1"/>
                </a:solidFill>
                <a:effectLst/>
                <a:latin typeface="+mn-lt"/>
                <a:ea typeface="+mn-ea"/>
                <a:cs typeface="+mn-cs"/>
              </a:rPr>
              <a:t>Aportación</a:t>
            </a:r>
            <a:r>
              <a:rPr lang="en-US" sz="1200" b="1" kern="1200" dirty="0">
                <a:solidFill>
                  <a:schemeClr val="tx1"/>
                </a:solidFill>
                <a:effectLst/>
                <a:latin typeface="+mn-lt"/>
                <a:ea typeface="+mn-ea"/>
                <a:cs typeface="+mn-cs"/>
              </a:rPr>
              <a:t> al </a:t>
            </a:r>
            <a:r>
              <a:rPr lang="en-US" sz="1200" b="1" kern="1200" dirty="0" err="1">
                <a:solidFill>
                  <a:schemeClr val="tx1"/>
                </a:solidFill>
                <a:effectLst/>
                <a:latin typeface="+mn-lt"/>
                <a:ea typeface="+mn-ea"/>
                <a:cs typeface="+mn-cs"/>
              </a:rPr>
              <a:t>Edificio</a:t>
            </a:r>
            <a:r>
              <a:rPr lang="en-US" sz="1200" kern="1200" dirty="0">
                <a:solidFill>
                  <a:schemeClr val="tx1"/>
                </a:solidFill>
                <a:effectLst/>
                <a:latin typeface="+mn-lt"/>
                <a:ea typeface="+mn-ea"/>
                <a:cs typeface="+mn-cs"/>
              </a:rPr>
              <a:t> (FUNDACION REPSOL)</a:t>
            </a:r>
            <a:endParaRPr lang="en-US" sz="1200" dirty="0">
              <a:effectLst/>
            </a:endParaRPr>
          </a:p>
          <a:p>
            <a:r>
              <a:rPr lang="en-US" sz="1200" kern="1200" dirty="0">
                <a:solidFill>
                  <a:schemeClr val="tx1"/>
                </a:solidFill>
                <a:effectLst/>
                <a:latin typeface="+mn-lt"/>
                <a:ea typeface="+mn-ea"/>
                <a:cs typeface="+mn-cs"/>
              </a:rPr>
              <a:t>6.000.000,00 </a:t>
            </a:r>
            <a:endParaRPr lang="en-US" sz="1200" dirty="0">
              <a:effectLst/>
            </a:endParaRPr>
          </a:p>
          <a:p>
            <a:r>
              <a:rPr lang="en-US" sz="1200" kern="1200" dirty="0">
                <a:solidFill>
                  <a:schemeClr val="tx1"/>
                </a:solidFill>
                <a:effectLst/>
                <a:latin typeface="+mn-lt"/>
                <a:ea typeface="+mn-ea"/>
                <a:cs typeface="+mn-cs"/>
              </a:rPr>
              <a:t>Proyecto de </a:t>
            </a:r>
            <a:r>
              <a:rPr lang="en-US" sz="1200" kern="1200" dirty="0" err="1">
                <a:solidFill>
                  <a:schemeClr val="tx1"/>
                </a:solidFill>
                <a:effectLst/>
                <a:latin typeface="+mn-lt"/>
                <a:ea typeface="+mn-ea"/>
                <a:cs typeface="+mn-cs"/>
              </a:rPr>
              <a:t>tecnologías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Exascale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BigData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TICxVida</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Starlife</a:t>
            </a:r>
            <a:r>
              <a:rPr lang="en-US" sz="1200" kern="1200" dirty="0">
                <a:solidFill>
                  <a:schemeClr val="tx1"/>
                </a:solidFill>
                <a:effectLst/>
                <a:latin typeface="+mn-lt"/>
                <a:ea typeface="+mn-ea"/>
                <a:cs typeface="+mn-cs"/>
              </a:rPr>
              <a:t>)</a:t>
            </a:r>
            <a:endParaRPr lang="en-US" sz="1200" dirty="0">
              <a:effectLst/>
            </a:endParaRPr>
          </a:p>
          <a:p>
            <a:r>
              <a:rPr lang="en-US" sz="1200" kern="1200" dirty="0">
                <a:solidFill>
                  <a:schemeClr val="tx1"/>
                </a:solidFill>
                <a:effectLst/>
                <a:latin typeface="+mn-lt"/>
                <a:ea typeface="+mn-ea"/>
                <a:cs typeface="+mn-cs"/>
              </a:rPr>
              <a:t>380.000,00 </a:t>
            </a:r>
            <a:endParaRPr lang="en-US" sz="1200" dirty="0">
              <a:effectLst/>
            </a:endParaRPr>
          </a:p>
          <a:p>
            <a:r>
              <a:rPr lang="en-US" sz="1200" b="1" kern="1200" dirty="0" err="1">
                <a:solidFill>
                  <a:schemeClr val="tx1"/>
                </a:solidFill>
                <a:effectLst/>
                <a:latin typeface="+mn-lt"/>
                <a:ea typeface="+mn-ea"/>
                <a:cs typeface="+mn-cs"/>
              </a:rPr>
              <a:t>eDEISA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(Extended Distributed European Infrastructures for Supercomputing Applications)</a:t>
            </a:r>
            <a:endParaRPr lang="en-US" sz="1200" dirty="0">
              <a:effectLst/>
            </a:endParaRPr>
          </a:p>
          <a:p>
            <a:r>
              <a:rPr lang="en-US" sz="1200" kern="1200" dirty="0">
                <a:solidFill>
                  <a:schemeClr val="tx1"/>
                </a:solidFill>
                <a:effectLst/>
                <a:latin typeface="+mn-lt"/>
                <a:ea typeface="+mn-ea"/>
                <a:cs typeface="+mn-cs"/>
              </a:rPr>
              <a:t>818.575,00 </a:t>
            </a:r>
            <a:endParaRPr lang="en-US" sz="1200" dirty="0">
              <a:effectLst/>
            </a:endParaRPr>
          </a:p>
          <a:p>
            <a:r>
              <a:rPr lang="en-US" sz="1200" b="1" kern="1200" dirty="0">
                <a:solidFill>
                  <a:schemeClr val="tx1"/>
                </a:solidFill>
                <a:effectLst/>
                <a:latin typeface="+mn-lt"/>
                <a:ea typeface="+mn-ea"/>
                <a:cs typeface="+mn-cs"/>
              </a:rPr>
              <a:t>PPI4HPC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(Public Procurement of Innovative Solutions for High-Performance Computing)</a:t>
            </a:r>
            <a:endParaRPr lang="en-US" sz="1200" dirty="0">
              <a:effectLst/>
            </a:endParaRPr>
          </a:p>
          <a:p>
            <a:r>
              <a:rPr lang="en-US" sz="1200" kern="1200" dirty="0">
                <a:solidFill>
                  <a:schemeClr val="tx1"/>
                </a:solidFill>
                <a:effectLst/>
                <a:latin typeface="+mn-lt"/>
                <a:ea typeface="+mn-ea"/>
                <a:cs typeface="+mn-cs"/>
              </a:rPr>
              <a:t>591.500,00 </a:t>
            </a:r>
            <a:endParaRPr lang="en-US" sz="1200" dirty="0">
              <a:effectLst/>
            </a:endParaRPr>
          </a:p>
          <a:p>
            <a:r>
              <a:rPr lang="en-US" sz="1200" b="1" kern="1200" dirty="0">
                <a:solidFill>
                  <a:schemeClr val="tx1"/>
                </a:solidFill>
                <a:effectLst/>
                <a:latin typeface="+mn-lt"/>
                <a:ea typeface="+mn-ea"/>
                <a:cs typeface="+mn-cs"/>
              </a:rPr>
              <a:t>ICEI</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(Interactive Computing E-Infrastructure for the Human Brain Project)</a:t>
            </a:r>
            <a:endParaRPr lang="en-US" sz="1200" dirty="0">
              <a:effectLst/>
            </a:endParaRPr>
          </a:p>
          <a:p>
            <a:r>
              <a:rPr lang="en-US" sz="1200" kern="1200" dirty="0">
                <a:solidFill>
                  <a:schemeClr val="tx1"/>
                </a:solidFill>
                <a:effectLst/>
                <a:latin typeface="+mn-lt"/>
                <a:ea typeface="+mn-ea"/>
                <a:cs typeface="+mn-cs"/>
              </a:rPr>
              <a:t>3.712.575,00 </a:t>
            </a:r>
            <a:endParaRPr lang="en-US" sz="1200" dirty="0">
              <a:effectLst/>
            </a:endParaRPr>
          </a:p>
          <a:p>
            <a:r>
              <a:rPr lang="en-US" sz="1200" b="1" kern="1200" dirty="0">
                <a:solidFill>
                  <a:schemeClr val="tx1"/>
                </a:solidFill>
                <a:effectLst/>
                <a:latin typeface="+mn-lt"/>
                <a:ea typeface="+mn-ea"/>
                <a:cs typeface="+mn-cs"/>
              </a:rPr>
              <a:t>TOTAL</a:t>
            </a:r>
            <a:endParaRPr lang="en-US" sz="1200" dirty="0">
              <a:effectLst/>
            </a:endParaRPr>
          </a:p>
          <a:p>
            <a:r>
              <a:rPr lang="en-US" sz="1200" b="1" kern="1200" dirty="0">
                <a:solidFill>
                  <a:schemeClr val="tx1"/>
                </a:solidFill>
                <a:effectLst/>
                <a:latin typeface="+mn-lt"/>
                <a:ea typeface="+mn-ea"/>
                <a:cs typeface="+mn-cs"/>
              </a:rPr>
              <a:t>11.502.650,00 </a:t>
            </a:r>
            <a:endParaRPr lang="en-US" sz="1200" dirty="0">
              <a:effectLst/>
            </a:endParaRPr>
          </a:p>
        </p:txBody>
      </p:sp>
      <p:sp>
        <p:nvSpPr>
          <p:cNvPr id="4" name="Marcador de número de diapositiva 3"/>
          <p:cNvSpPr>
            <a:spLocks noGrp="1"/>
          </p:cNvSpPr>
          <p:nvPr>
            <p:ph type="sldNum" sz="quarter" idx="10"/>
          </p:nvPr>
        </p:nvSpPr>
        <p:spPr/>
        <p:txBody>
          <a:bodyPr/>
          <a:lstStyle/>
          <a:p>
            <a:fld id="{76904FA8-2E13-40DF-8C73-14DED82BECE3}" type="slidenum">
              <a:rPr lang="ca-ES" smtClean="0"/>
              <a:t>18</a:t>
            </a:fld>
            <a:endParaRPr lang="ca-ES"/>
          </a:p>
        </p:txBody>
      </p:sp>
    </p:spTree>
    <p:extLst>
      <p:ext uri="{BB962C8B-B14F-4D97-AF65-F5344CB8AC3E}">
        <p14:creationId xmlns:p14="http://schemas.microsoft.com/office/powerpoint/2010/main" val="3165477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41DBBB-C8A8-4C86-9E33-142B4E620376}"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750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8B67CE61-9285-422A-83DA-A2D902A11356}" type="slidenum">
              <a:rPr lang="es-ES" smtClean="0"/>
              <a:t>89</a:t>
            </a:fld>
            <a:endParaRPr lang="es-ES"/>
          </a:p>
        </p:txBody>
      </p:sp>
    </p:spTree>
    <p:extLst>
      <p:ext uri="{BB962C8B-B14F-4D97-AF65-F5344CB8AC3E}">
        <p14:creationId xmlns:p14="http://schemas.microsoft.com/office/powerpoint/2010/main" val="1921538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ETH/Bologna (PULP) has 37 </a:t>
            </a:r>
            <a:r>
              <a:rPr lang="en-US" dirty="0" err="1"/>
              <a:t>tapeouts</a:t>
            </a:r>
            <a:r>
              <a:rPr lang="en-US" dirty="0"/>
              <a:t> from 180 nm down to 22 nm:</a:t>
            </a:r>
          </a:p>
          <a:p>
            <a:r>
              <a:rPr lang="en-US" dirty="0">
                <a:hlinkClick r:id="rId3"/>
              </a:rPr>
              <a:t>https://www.pulp-platform.org/implementation.html#siliconProvenDesigns</a:t>
            </a:r>
            <a:endParaRPr lang="en-US" dirty="0"/>
          </a:p>
        </p:txBody>
      </p:sp>
      <p:sp>
        <p:nvSpPr>
          <p:cNvPr id="4" name="Slide Number Placeholder 3"/>
          <p:cNvSpPr>
            <a:spLocks noGrp="1"/>
          </p:cNvSpPr>
          <p:nvPr>
            <p:ph type="sldNum" sz="quarter" idx="10"/>
          </p:nvPr>
        </p:nvSpPr>
        <p:spPr/>
        <p:txBody>
          <a:bodyPr/>
          <a:lstStyle/>
          <a:p>
            <a:fld id="{7E4052C3-59CE-4D3E-82A8-43C52700F25B}" type="slidenum">
              <a:rPr lang="es-ES" smtClean="0"/>
              <a:t>97</a:t>
            </a:fld>
            <a:endParaRPr lang="es-ES"/>
          </a:p>
        </p:txBody>
      </p:sp>
    </p:spTree>
    <p:extLst>
      <p:ext uri="{BB962C8B-B14F-4D97-AF65-F5344CB8AC3E}">
        <p14:creationId xmlns:p14="http://schemas.microsoft.com/office/powerpoint/2010/main" val="323621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5A9532-F7A3-4C7E-AF04-53ACF1DDEEB8}" type="slidenum">
              <a:rPr lang="en-US" smtClean="0"/>
              <a:t>20</a:t>
            </a:fld>
            <a:endParaRPr lang="en-US"/>
          </a:p>
        </p:txBody>
      </p:sp>
    </p:spTree>
    <p:extLst>
      <p:ext uri="{BB962C8B-B14F-4D97-AF65-F5344CB8AC3E}">
        <p14:creationId xmlns:p14="http://schemas.microsoft.com/office/powerpoint/2010/main" val="174833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BE5A9532-F7A3-4C7E-AF04-53ACF1DDEEB8}" type="slidenum">
              <a:rPr lang="en-US" smtClean="0"/>
              <a:t>24</a:t>
            </a:fld>
            <a:endParaRPr lang="en-US"/>
          </a:p>
        </p:txBody>
      </p:sp>
    </p:spTree>
    <p:extLst>
      <p:ext uri="{BB962C8B-B14F-4D97-AF65-F5344CB8AC3E}">
        <p14:creationId xmlns:p14="http://schemas.microsoft.com/office/powerpoint/2010/main" val="1686596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Computer architecture and systems design</a:t>
            </a:r>
            <a:r>
              <a:rPr lang="en-GB" dirty="0"/>
              <a:t>, contributing mainly to objectives 1, 2 and 5, with clear efforts to contribute to the EPI (European Processor Initiative) strategy and the RISC-V initiative worldwide. </a:t>
            </a:r>
          </a:p>
          <a:p>
            <a:r>
              <a:rPr lang="en-GB" b="1" dirty="0"/>
              <a:t>Programming and resource management environments</a:t>
            </a:r>
            <a:r>
              <a:rPr lang="en-GB" dirty="0"/>
              <a:t>, contributing mainly to objectives 3 and 5, clearly targeting OpenMP, MPI and accelerator-based models.</a:t>
            </a:r>
          </a:p>
          <a:p>
            <a:r>
              <a:rPr lang="en-GB" b="1" dirty="0"/>
              <a:t>Applications, benchmarking and performance understanding</a:t>
            </a:r>
            <a:r>
              <a:rPr lang="en-GB" dirty="0"/>
              <a:t>, contributing mainly to objectives 4 and 5, with special focus on promoting/driving evolution of our developments (programming models, tools, etc.)</a:t>
            </a:r>
          </a:p>
          <a:p>
            <a:r>
              <a:rPr lang="en-GB" b="1" dirty="0"/>
              <a:t>Artificial Intelligence developments and applications </a:t>
            </a:r>
            <a:r>
              <a:rPr lang="en-GB" dirty="0"/>
              <a:t>to support computational sciences, contributing mainly to objective 5.</a:t>
            </a:r>
          </a:p>
        </p:txBody>
      </p:sp>
      <p:sp>
        <p:nvSpPr>
          <p:cNvPr id="4" name="Slide Number Placeholder 3"/>
          <p:cNvSpPr>
            <a:spLocks noGrp="1"/>
          </p:cNvSpPr>
          <p:nvPr>
            <p:ph type="sldNum" sz="quarter" idx="5"/>
          </p:nvPr>
        </p:nvSpPr>
        <p:spPr/>
        <p:txBody>
          <a:bodyPr/>
          <a:lstStyle/>
          <a:p>
            <a:fld id="{F710EC59-92A8-49D9-A266-1F666DA847F6}" type="slidenum">
              <a:rPr lang="es-ES" smtClean="0"/>
              <a:t>25</a:t>
            </a:fld>
            <a:endParaRPr lang="es-ES"/>
          </a:p>
        </p:txBody>
      </p:sp>
    </p:spTree>
    <p:extLst>
      <p:ext uri="{BB962C8B-B14F-4D97-AF65-F5344CB8AC3E}">
        <p14:creationId xmlns:p14="http://schemas.microsoft.com/office/powerpoint/2010/main" val="93698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c4009621c_3_19: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85" name="Google Shape;85;g8c4009621c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61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c4009621c_3_19:notes"/>
          <p:cNvSpPr txBox="1">
            <a:spLocks noGrp="1"/>
          </p:cNvSpPr>
          <p:nvPr>
            <p:ph type="body" idx="1"/>
          </p:nvPr>
        </p:nvSpPr>
        <p:spPr>
          <a:xfrm>
            <a:off x="685800" y="4400555"/>
            <a:ext cx="5486400" cy="3600600"/>
          </a:xfrm>
          <a:prstGeom prst="rect">
            <a:avLst/>
          </a:prstGeom>
        </p:spPr>
        <p:txBody>
          <a:bodyPr spcFirstLastPara="1" wrap="square" lIns="86100" tIns="86100" rIns="86100" bIns="86100" anchor="t" anchorCtr="0">
            <a:noAutofit/>
          </a:bodyPr>
          <a:lstStyle/>
          <a:p>
            <a:pPr marL="0" lvl="0" indent="0" algn="l" rtl="0">
              <a:spcBef>
                <a:spcPts val="0"/>
              </a:spcBef>
              <a:spcAft>
                <a:spcPts val="0"/>
              </a:spcAft>
              <a:buNone/>
            </a:pPr>
            <a:endParaRPr/>
          </a:p>
        </p:txBody>
      </p:sp>
      <p:sp>
        <p:nvSpPr>
          <p:cNvPr id="85" name="Google Shape;85;g8c4009621c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3442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p:nvPr>
        </p:nvSpPr>
        <p:spPr>
          <a:xfrm>
            <a:off x="4963889" y="1631730"/>
            <a:ext cx="6702593" cy="2998826"/>
          </a:xfrm>
          <a:prstGeom prst="rect">
            <a:avLst/>
          </a:prstGeom>
        </p:spPr>
        <p:txBody>
          <a:bodyPr anchor="ctr">
            <a:normAutofit/>
          </a:bodyPr>
          <a:lstStyle>
            <a:lvl1pPr algn="l">
              <a:defRPr sz="5200" b="1">
                <a:solidFill>
                  <a:srgbClr val="004890"/>
                </a:solidFill>
                <a:latin typeface="+mn-lt"/>
              </a:defRPr>
            </a:lvl1pPr>
          </a:lstStyle>
          <a:p>
            <a:r>
              <a:rPr lang="es-ES" dirty="0"/>
              <a:t>Haga clic para modificar el estilo de título del patrón</a:t>
            </a:r>
            <a:endParaRPr lang="en-US" dirty="0"/>
          </a:p>
        </p:txBody>
      </p:sp>
      <p:sp>
        <p:nvSpPr>
          <p:cNvPr id="7" name="Subtitle 2"/>
          <p:cNvSpPr>
            <a:spLocks noGrp="1"/>
          </p:cNvSpPr>
          <p:nvPr>
            <p:ph type="subTitle" idx="1" hasCustomPrompt="1"/>
          </p:nvPr>
        </p:nvSpPr>
        <p:spPr>
          <a:xfrm>
            <a:off x="4963889" y="4762500"/>
            <a:ext cx="6702593" cy="1085850"/>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Name</a:t>
            </a:r>
            <a:endParaRPr lang="es-ES" dirty="0"/>
          </a:p>
          <a:p>
            <a:r>
              <a:rPr lang="es-ES" dirty="0"/>
              <a:t>Position</a:t>
            </a:r>
          </a:p>
        </p:txBody>
      </p:sp>
      <p:sp>
        <p:nvSpPr>
          <p:cNvPr id="8"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err="1"/>
              <a:t>day</a:t>
            </a:r>
            <a:r>
              <a:rPr lang="es-ES" dirty="0"/>
              <a:t>/</a:t>
            </a:r>
            <a:r>
              <a:rPr lang="es-ES" dirty="0" err="1"/>
              <a:t>month</a:t>
            </a:r>
            <a:r>
              <a:rPr lang="es-ES" dirty="0"/>
              <a:t>/</a:t>
            </a:r>
            <a:r>
              <a:rPr lang="es-ES" dirty="0" err="1"/>
              <a:t>year</a:t>
            </a:r>
            <a:endParaRPr lang="es-ES" dirty="0"/>
          </a:p>
        </p:txBody>
      </p:sp>
      <p:sp>
        <p:nvSpPr>
          <p:cNvPr id="9"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err="1"/>
              <a:t>Venue</a:t>
            </a:r>
            <a:endParaRPr lang="es-ES" dirty="0"/>
          </a:p>
        </p:txBody>
      </p:sp>
    </p:spTree>
    <p:extLst>
      <p:ext uri="{BB962C8B-B14F-4D97-AF65-F5344CB8AC3E}">
        <p14:creationId xmlns:p14="http://schemas.microsoft.com/office/powerpoint/2010/main" val="916231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1438369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1099917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256886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677181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550420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7974D7-DC32-4E04-83D8-457211AA4834}" type="slidenum">
              <a:rPr lang="en-US" smtClean="0"/>
              <a:t>‹#›</a:t>
            </a:fld>
            <a:endParaRPr lang="en-US"/>
          </a:p>
        </p:txBody>
      </p:sp>
    </p:spTree>
    <p:extLst>
      <p:ext uri="{BB962C8B-B14F-4D97-AF65-F5344CB8AC3E}">
        <p14:creationId xmlns:p14="http://schemas.microsoft.com/office/powerpoint/2010/main" val="2693907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x">
  <p:cSld name="1_Title Slide">
    <p:spTree>
      <p:nvGrpSpPr>
        <p:cNvPr id="1" name="Shape 173"/>
        <p:cNvGrpSpPr/>
        <p:nvPr/>
      </p:nvGrpSpPr>
      <p:grpSpPr>
        <a:xfrm>
          <a:off x="0" y="0"/>
          <a:ext cx="0" cy="0"/>
          <a:chOff x="0" y="0"/>
          <a:chExt cx="0" cy="0"/>
        </a:xfrm>
      </p:grpSpPr>
      <p:sp>
        <p:nvSpPr>
          <p:cNvPr id="174" name="Google Shape;174;p41"/>
          <p:cNvSpPr txBox="1">
            <a:spLocks noGrp="1"/>
          </p:cNvSpPr>
          <p:nvPr>
            <p:ph type="title"/>
          </p:nvPr>
        </p:nvSpPr>
        <p:spPr>
          <a:xfrm>
            <a:off x="609563" y="273352"/>
            <a:ext cx="10971600" cy="1145100"/>
          </a:xfrm>
          <a:prstGeom prst="rect">
            <a:avLst/>
          </a:prstGeom>
          <a:noFill/>
          <a:ln>
            <a:noFill/>
          </a:ln>
        </p:spPr>
        <p:txBody>
          <a:bodyPr spcFirstLastPara="1" wrap="square" lIns="76025" tIns="76025" rIns="76025" bIns="76025" anchor="ctr" anchorCtr="0">
            <a:no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
        <p:nvSpPr>
          <p:cNvPr id="175" name="Google Shape;175;p41"/>
          <p:cNvSpPr txBox="1">
            <a:spLocks noGrp="1"/>
          </p:cNvSpPr>
          <p:nvPr>
            <p:ph type="subTitle" idx="1"/>
          </p:nvPr>
        </p:nvSpPr>
        <p:spPr>
          <a:xfrm>
            <a:off x="609563" y="1604841"/>
            <a:ext cx="10971600" cy="3977700"/>
          </a:xfrm>
          <a:prstGeom prst="rect">
            <a:avLst/>
          </a:prstGeom>
          <a:noFill/>
          <a:ln>
            <a:noFill/>
          </a:ln>
        </p:spPr>
        <p:txBody>
          <a:bodyPr spcFirstLastPara="1" wrap="square" lIns="76025" tIns="76025" rIns="76025" bIns="76025" anchor="ctr" anchorCtr="0">
            <a:noAutofit/>
          </a:bodyPr>
          <a:lstStyle>
            <a:lvl1pPr marR="0" lvl="0" algn="l" rtl="0">
              <a:spcBef>
                <a:spcPts val="0"/>
              </a:spcBef>
              <a:spcAft>
                <a:spcPts val="0"/>
              </a:spcAft>
              <a:buSzPts val="1200"/>
              <a:buNone/>
              <a:defRPr sz="1500" b="0" i="0" u="none" strike="noStrike" cap="none"/>
            </a:lvl1pPr>
            <a:lvl2pPr marR="0" lvl="1" algn="l" rtl="0">
              <a:spcBef>
                <a:spcPts val="0"/>
              </a:spcBef>
              <a:spcAft>
                <a:spcPts val="0"/>
              </a:spcAft>
              <a:buSzPts val="1200"/>
              <a:buNone/>
              <a:defRPr sz="1500" b="0" i="0" u="none" strike="noStrike" cap="none"/>
            </a:lvl2pPr>
            <a:lvl3pPr marR="0" lvl="2" algn="l" rtl="0">
              <a:spcBef>
                <a:spcPts val="0"/>
              </a:spcBef>
              <a:spcAft>
                <a:spcPts val="0"/>
              </a:spcAft>
              <a:buSzPts val="1200"/>
              <a:buNone/>
              <a:defRPr sz="1500" b="0" i="0" u="none" strike="noStrike" cap="none"/>
            </a:lvl3pPr>
            <a:lvl4pPr marR="0" lvl="3" algn="l" rtl="0">
              <a:spcBef>
                <a:spcPts val="0"/>
              </a:spcBef>
              <a:spcAft>
                <a:spcPts val="0"/>
              </a:spcAft>
              <a:buSzPts val="1200"/>
              <a:buNone/>
              <a:defRPr sz="1500" b="0" i="0" u="none" strike="noStrike" cap="none"/>
            </a:lvl4pPr>
            <a:lvl5pPr marR="0" lvl="4" algn="l" rtl="0">
              <a:spcBef>
                <a:spcPts val="0"/>
              </a:spcBef>
              <a:spcAft>
                <a:spcPts val="0"/>
              </a:spcAft>
              <a:buSzPts val="1200"/>
              <a:buNone/>
              <a:defRPr sz="1500" b="0" i="0" u="none" strike="noStrike" cap="none"/>
            </a:lvl5pPr>
            <a:lvl6pPr marR="0" lvl="5" algn="l" rtl="0">
              <a:spcBef>
                <a:spcPts val="0"/>
              </a:spcBef>
              <a:spcAft>
                <a:spcPts val="0"/>
              </a:spcAft>
              <a:buSzPts val="1200"/>
              <a:buNone/>
              <a:defRPr sz="1500" b="0" i="0" u="none" strike="noStrike" cap="none"/>
            </a:lvl6pPr>
            <a:lvl7pPr marR="0" lvl="6" algn="l" rtl="0">
              <a:spcBef>
                <a:spcPts val="0"/>
              </a:spcBef>
              <a:spcAft>
                <a:spcPts val="0"/>
              </a:spcAft>
              <a:buSzPts val="1200"/>
              <a:buNone/>
              <a:defRPr sz="1500" b="0" i="0" u="none" strike="noStrike" cap="none"/>
            </a:lvl7pPr>
            <a:lvl8pPr marR="0" lvl="7" algn="l" rtl="0">
              <a:spcBef>
                <a:spcPts val="0"/>
              </a:spcBef>
              <a:spcAft>
                <a:spcPts val="0"/>
              </a:spcAft>
              <a:buSzPts val="1200"/>
              <a:buNone/>
              <a:defRPr sz="1500" b="0" i="0" u="none" strike="noStrike" cap="none"/>
            </a:lvl8pPr>
            <a:lvl9pPr marR="0" lvl="8" algn="l" rtl="0">
              <a:spcBef>
                <a:spcPts val="0"/>
              </a:spcBef>
              <a:spcAft>
                <a:spcPts val="0"/>
              </a:spcAft>
              <a:buSzPts val="1200"/>
              <a:buNone/>
              <a:defRPr sz="1500" b="0" i="0" u="none" strike="noStrike" cap="none"/>
            </a:lvl9pPr>
          </a:lstStyle>
          <a:p>
            <a:endParaRPr/>
          </a:p>
        </p:txBody>
      </p:sp>
    </p:spTree>
    <p:extLst>
      <p:ext uri="{BB962C8B-B14F-4D97-AF65-F5344CB8AC3E}">
        <p14:creationId xmlns:p14="http://schemas.microsoft.com/office/powerpoint/2010/main" val="6132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4271892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239349" y="37744"/>
            <a:ext cx="11713200" cy="618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1" name="Google Shape;81;p17"/>
          <p:cNvSpPr txBox="1">
            <a:spLocks noGrp="1"/>
          </p:cNvSpPr>
          <p:nvPr>
            <p:ph type="body" idx="1"/>
          </p:nvPr>
        </p:nvSpPr>
        <p:spPr>
          <a:xfrm>
            <a:off x="239349" y="932723"/>
            <a:ext cx="5755200" cy="5376400"/>
          </a:xfrm>
          <a:prstGeom prst="rect">
            <a:avLst/>
          </a:prstGeom>
          <a:noFill/>
          <a:ln>
            <a:noFill/>
          </a:ln>
        </p:spPr>
        <p:txBody>
          <a:bodyPr spcFirstLastPara="1" wrap="square" lIns="91425" tIns="45700" rIns="91425" bIns="45700" anchor="t" anchorCtr="0">
            <a:noAutofit/>
          </a:bodyPr>
          <a:lstStyle>
            <a:lvl1pPr marL="609585" lvl="0" indent="-541853" algn="l" rtl="0">
              <a:spcBef>
                <a:spcPts val="747"/>
              </a:spcBef>
              <a:spcAft>
                <a:spcPts val="0"/>
              </a:spcAft>
              <a:buClr>
                <a:schemeClr val="dk1"/>
              </a:buClr>
              <a:buSzPts val="2800"/>
              <a:buChar char="•"/>
              <a:defRPr sz="3733"/>
            </a:lvl1pPr>
            <a:lvl2pPr marL="1219170" lvl="1" indent="-507987" algn="l" rtl="0">
              <a:spcBef>
                <a:spcPts val="640"/>
              </a:spcBef>
              <a:spcAft>
                <a:spcPts val="0"/>
              </a:spcAft>
              <a:buClr>
                <a:schemeClr val="dk1"/>
              </a:buClr>
              <a:buSzPts val="2400"/>
              <a:buChar char="–"/>
              <a:defRPr sz="3200"/>
            </a:lvl2pPr>
            <a:lvl3pPr marL="1828754" lvl="2" indent="-474121" algn="l" rtl="0">
              <a:spcBef>
                <a:spcPts val="533"/>
              </a:spcBef>
              <a:spcAft>
                <a:spcPts val="0"/>
              </a:spcAft>
              <a:buClr>
                <a:schemeClr val="dk1"/>
              </a:buClr>
              <a:buSzPts val="2000"/>
              <a:buChar char="•"/>
              <a:defRPr sz="2667"/>
            </a:lvl3pPr>
            <a:lvl4pPr marL="2438339" lvl="3" indent="-457189" algn="l" rtl="0">
              <a:spcBef>
                <a:spcPts val="480"/>
              </a:spcBef>
              <a:spcAft>
                <a:spcPts val="0"/>
              </a:spcAft>
              <a:buClr>
                <a:schemeClr val="dk1"/>
              </a:buClr>
              <a:buSzPts val="1800"/>
              <a:buChar char="–"/>
              <a:defRPr sz="2400"/>
            </a:lvl4pPr>
            <a:lvl5pPr marL="3047924" lvl="4" indent="-457189" algn="l" rtl="0">
              <a:spcBef>
                <a:spcPts val="480"/>
              </a:spcBef>
              <a:spcAft>
                <a:spcPts val="0"/>
              </a:spcAft>
              <a:buClr>
                <a:schemeClr val="dk1"/>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82" name="Google Shape;82;p17"/>
          <p:cNvSpPr txBox="1">
            <a:spLocks noGrp="1"/>
          </p:cNvSpPr>
          <p:nvPr>
            <p:ph type="body" idx="2"/>
          </p:nvPr>
        </p:nvSpPr>
        <p:spPr>
          <a:xfrm>
            <a:off x="6197600" y="932723"/>
            <a:ext cx="5755200" cy="5376400"/>
          </a:xfrm>
          <a:prstGeom prst="rect">
            <a:avLst/>
          </a:prstGeom>
          <a:noFill/>
          <a:ln>
            <a:noFill/>
          </a:ln>
        </p:spPr>
        <p:txBody>
          <a:bodyPr spcFirstLastPara="1" wrap="square" lIns="91425" tIns="45700" rIns="91425" bIns="45700" anchor="t" anchorCtr="0">
            <a:noAutofit/>
          </a:bodyPr>
          <a:lstStyle>
            <a:lvl1pPr marL="609585" lvl="0" indent="-541853" algn="l" rtl="0">
              <a:spcBef>
                <a:spcPts val="747"/>
              </a:spcBef>
              <a:spcAft>
                <a:spcPts val="0"/>
              </a:spcAft>
              <a:buClr>
                <a:schemeClr val="dk1"/>
              </a:buClr>
              <a:buSzPts val="2800"/>
              <a:buChar char="•"/>
              <a:defRPr sz="3733"/>
            </a:lvl1pPr>
            <a:lvl2pPr marL="1219170" lvl="1" indent="-507987" algn="l" rtl="0">
              <a:spcBef>
                <a:spcPts val="640"/>
              </a:spcBef>
              <a:spcAft>
                <a:spcPts val="0"/>
              </a:spcAft>
              <a:buClr>
                <a:schemeClr val="dk1"/>
              </a:buClr>
              <a:buSzPts val="2400"/>
              <a:buChar char="–"/>
              <a:defRPr sz="3200"/>
            </a:lvl2pPr>
            <a:lvl3pPr marL="1828754" lvl="2" indent="-474121" algn="l" rtl="0">
              <a:spcBef>
                <a:spcPts val="533"/>
              </a:spcBef>
              <a:spcAft>
                <a:spcPts val="0"/>
              </a:spcAft>
              <a:buClr>
                <a:schemeClr val="dk1"/>
              </a:buClr>
              <a:buSzPts val="2000"/>
              <a:buChar char="•"/>
              <a:defRPr sz="2667"/>
            </a:lvl3pPr>
            <a:lvl4pPr marL="2438339" lvl="3" indent="-457189" algn="l" rtl="0">
              <a:spcBef>
                <a:spcPts val="480"/>
              </a:spcBef>
              <a:spcAft>
                <a:spcPts val="0"/>
              </a:spcAft>
              <a:buClr>
                <a:schemeClr val="dk1"/>
              </a:buClr>
              <a:buSzPts val="1800"/>
              <a:buChar char="–"/>
              <a:defRPr sz="2400"/>
            </a:lvl4pPr>
            <a:lvl5pPr marL="3047924" lvl="4" indent="-457189" algn="l" rtl="0">
              <a:spcBef>
                <a:spcPts val="480"/>
              </a:spcBef>
              <a:spcAft>
                <a:spcPts val="0"/>
              </a:spcAft>
              <a:buClr>
                <a:schemeClr val="dk1"/>
              </a:buClr>
              <a:buSzPts val="1800"/>
              <a:buChar char="»"/>
              <a:defRPr sz="2400"/>
            </a:lvl5pPr>
            <a:lvl6pPr marL="3657509" lvl="5" indent="-457189" algn="l" rtl="0">
              <a:spcBef>
                <a:spcPts val="480"/>
              </a:spcBef>
              <a:spcAft>
                <a:spcPts val="0"/>
              </a:spcAft>
              <a:buClr>
                <a:schemeClr val="dk1"/>
              </a:buClr>
              <a:buSzPts val="1800"/>
              <a:buChar char="•"/>
              <a:defRPr sz="2400"/>
            </a:lvl6pPr>
            <a:lvl7pPr marL="4267093" lvl="6" indent="-457189" algn="l" rtl="0">
              <a:spcBef>
                <a:spcPts val="480"/>
              </a:spcBef>
              <a:spcAft>
                <a:spcPts val="0"/>
              </a:spcAft>
              <a:buClr>
                <a:schemeClr val="dk1"/>
              </a:buClr>
              <a:buSzPts val="1800"/>
              <a:buChar char="•"/>
              <a:defRPr sz="2400"/>
            </a:lvl7pPr>
            <a:lvl8pPr marL="4876678" lvl="7" indent="-457189" algn="l" rtl="0">
              <a:spcBef>
                <a:spcPts val="480"/>
              </a:spcBef>
              <a:spcAft>
                <a:spcPts val="0"/>
              </a:spcAft>
              <a:buClr>
                <a:schemeClr val="dk1"/>
              </a:buClr>
              <a:buSzPts val="1800"/>
              <a:buChar char="•"/>
              <a:defRPr sz="2400"/>
            </a:lvl8pPr>
            <a:lvl9pPr marL="5486263" lvl="8" indent="-457189" algn="l" rtl="0">
              <a:spcBef>
                <a:spcPts val="480"/>
              </a:spcBef>
              <a:spcAft>
                <a:spcPts val="0"/>
              </a:spcAft>
              <a:buClr>
                <a:schemeClr val="dk1"/>
              </a:buClr>
              <a:buSzPts val="1800"/>
              <a:buChar char="•"/>
              <a:defRPr sz="2400"/>
            </a:lvl9pPr>
          </a:lstStyle>
          <a:p>
            <a:endParaRPr/>
          </a:p>
        </p:txBody>
      </p:sp>
      <p:sp>
        <p:nvSpPr>
          <p:cNvPr id="83" name="Google Shape;83;p17"/>
          <p:cNvSpPr txBox="1">
            <a:spLocks noGrp="1"/>
          </p:cNvSpPr>
          <p:nvPr>
            <p:ph type="dt" idx="10"/>
          </p:nvPr>
        </p:nvSpPr>
        <p:spPr>
          <a:xfrm>
            <a:off x="8304245" y="6532365"/>
            <a:ext cx="2976400" cy="33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7"/>
          <p:cNvSpPr txBox="1">
            <a:spLocks noGrp="1"/>
          </p:cNvSpPr>
          <p:nvPr>
            <p:ph type="ftr" idx="11"/>
          </p:nvPr>
        </p:nvSpPr>
        <p:spPr>
          <a:xfrm>
            <a:off x="1487488" y="6532365"/>
            <a:ext cx="6720800" cy="332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7"/>
          <p:cNvSpPr txBox="1">
            <a:spLocks noGrp="1"/>
          </p:cNvSpPr>
          <p:nvPr>
            <p:ph type="sldNum" idx="12"/>
          </p:nvPr>
        </p:nvSpPr>
        <p:spPr>
          <a:xfrm>
            <a:off x="11485832" y="6532365"/>
            <a:ext cx="562800" cy="3320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GB" smtClean="0"/>
              <a:pPr/>
              <a:t>‹#›</a:t>
            </a:fld>
            <a:endParaRPr lang="en-GB"/>
          </a:p>
        </p:txBody>
      </p:sp>
      <p:pic>
        <p:nvPicPr>
          <p:cNvPr id="86" name="Google Shape;86;p17" descr="\\VBOXSVR\tmp\bsc-logo.png"/>
          <p:cNvPicPr preferRelativeResize="0"/>
          <p:nvPr/>
        </p:nvPicPr>
        <p:blipFill rotWithShape="1">
          <a:blip r:embed="rId2">
            <a:alphaModFix/>
          </a:blip>
          <a:srcRect/>
          <a:stretch/>
        </p:blipFill>
        <p:spPr>
          <a:xfrm>
            <a:off x="82975" y="6527827"/>
            <a:ext cx="1352803" cy="341008"/>
          </a:xfrm>
          <a:prstGeom prst="rect">
            <a:avLst/>
          </a:prstGeom>
          <a:noFill/>
          <a:ln>
            <a:noFill/>
          </a:ln>
        </p:spPr>
      </p:pic>
    </p:spTree>
    <p:extLst>
      <p:ext uri="{BB962C8B-B14F-4D97-AF65-F5344CB8AC3E}">
        <p14:creationId xmlns:p14="http://schemas.microsoft.com/office/powerpoint/2010/main" val="308708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lvl1pPr>
              <a:defRPr b="1"/>
            </a:lvl1pPr>
          </a:lstStyle>
          <a:p>
            <a:r>
              <a:rPr lang="es-ES" dirty="0"/>
              <a:t>Haga clic para modificar el estilo de título del patrón</a:t>
            </a:r>
          </a:p>
        </p:txBody>
      </p:sp>
      <p:sp>
        <p:nvSpPr>
          <p:cNvPr id="8" name="Marcador de texto 2"/>
          <p:cNvSpPr>
            <a:spLocks noGrp="1"/>
          </p:cNvSpPr>
          <p:nvPr>
            <p:ph idx="1"/>
          </p:nvPr>
        </p:nvSpPr>
        <p:spPr>
          <a:xfrm>
            <a:off x="603657" y="1514475"/>
            <a:ext cx="10984685" cy="4662488"/>
          </a:xfrm>
          <a:prstGeom prst="rect">
            <a:avLst/>
          </a:prstGeom>
        </p:spPr>
        <p:txBody>
          <a:bodyPr vert="horz" lIns="91440" tIns="45720" rIns="91440" bIns="45720" rtlCol="0">
            <a:normAutofit/>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3" name="Picture 2">
            <a:extLst>
              <a:ext uri="{FF2B5EF4-FFF2-40B4-BE49-F238E27FC236}">
                <a16:creationId xmlns:a16="http://schemas.microsoft.com/office/drawing/2014/main" id="{023AECAB-C7EE-574F-B1B7-8FF80ED6B9E9}"/>
              </a:ext>
            </a:extLst>
          </p:cNvPr>
          <p:cNvPicPr>
            <a:picLocks noChangeAspect="1"/>
          </p:cNvPicPr>
          <p:nvPr userDrawn="1"/>
        </p:nvPicPr>
        <p:blipFill>
          <a:blip r:embed="rId3"/>
          <a:stretch>
            <a:fillRect/>
          </a:stretch>
        </p:blipFill>
        <p:spPr>
          <a:xfrm>
            <a:off x="10849237" y="6059154"/>
            <a:ext cx="1099751" cy="618610"/>
          </a:xfrm>
          <a:prstGeom prst="rect">
            <a:avLst/>
          </a:prstGeom>
        </p:spPr>
      </p:pic>
    </p:spTree>
    <p:extLst>
      <p:ext uri="{BB962C8B-B14F-4D97-AF65-F5344CB8AC3E}">
        <p14:creationId xmlns:p14="http://schemas.microsoft.com/office/powerpoint/2010/main" val="1917565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sub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Haga clic para modificar el estilo de título del patrón</a:t>
            </a:r>
          </a:p>
        </p:txBody>
      </p:sp>
      <p:sp>
        <p:nvSpPr>
          <p:cNvPr id="8" name="Marcador de contenido 2"/>
          <p:cNvSpPr>
            <a:spLocks noGrp="1"/>
          </p:cNvSpPr>
          <p:nvPr>
            <p:ph idx="1"/>
          </p:nvPr>
        </p:nvSpPr>
        <p:spPr>
          <a:xfrm>
            <a:off x="595618" y="1569411"/>
            <a:ext cx="10996916" cy="4566277"/>
          </a:xfrm>
        </p:spPr>
        <p:txBody>
          <a:bodyPr/>
          <a:lstStyle>
            <a:lvl1pPr>
              <a:defRPr sz="2000"/>
            </a:lvl1pPr>
            <a:lvl2pPr>
              <a:defRPr sz="1800"/>
            </a:lvl2pPr>
            <a:lvl3pPr>
              <a:defRPr sz="1600"/>
            </a:lvl3pPr>
            <a:lvl4pPr>
              <a:defRPr sz="1600"/>
            </a:lvl4pPr>
            <a:lvl5pPr>
              <a:defRPr sz="16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Marcador de texto 3"/>
          <p:cNvSpPr>
            <a:spLocks noGrp="1"/>
          </p:cNvSpPr>
          <p:nvPr>
            <p:ph type="body" sz="quarter" idx="10" hasCustomPrompt="1"/>
          </p:nvPr>
        </p:nvSpPr>
        <p:spPr>
          <a:xfrm>
            <a:off x="0" y="1057275"/>
            <a:ext cx="12192000" cy="512763"/>
          </a:xfrm>
        </p:spPr>
        <p:txBody>
          <a:bodyPr/>
          <a:lstStyle>
            <a:lvl1pPr marL="0" indent="0" algn="ctr">
              <a:buNone/>
              <a:defRPr b="1"/>
            </a:lvl1pPr>
          </a:lstStyle>
          <a:p>
            <a:pPr lvl="0"/>
            <a:r>
              <a:rPr lang="es-ES" dirty="0"/>
              <a:t>Subtítulo</a:t>
            </a:r>
          </a:p>
        </p:txBody>
      </p:sp>
      <p:pic>
        <p:nvPicPr>
          <p:cNvPr id="5" name="Picture 4">
            <a:extLst>
              <a:ext uri="{FF2B5EF4-FFF2-40B4-BE49-F238E27FC236}">
                <a16:creationId xmlns:a16="http://schemas.microsoft.com/office/drawing/2014/main" id="{3B721FF7-4CBE-5B4F-B776-75EC6F89F941}"/>
              </a:ext>
            </a:extLst>
          </p:cNvPr>
          <p:cNvPicPr>
            <a:picLocks noChangeAspect="1"/>
          </p:cNvPicPr>
          <p:nvPr userDrawn="1"/>
        </p:nvPicPr>
        <p:blipFill>
          <a:blip r:embed="rId3"/>
          <a:stretch>
            <a:fillRect/>
          </a:stretch>
        </p:blipFill>
        <p:spPr>
          <a:xfrm>
            <a:off x="10849237" y="6059154"/>
            <a:ext cx="1099751" cy="618610"/>
          </a:xfrm>
          <a:prstGeom prst="rect">
            <a:avLst/>
          </a:prstGeom>
        </p:spPr>
      </p:pic>
    </p:spTree>
    <p:extLst>
      <p:ext uri="{BB962C8B-B14F-4D97-AF65-F5344CB8AC3E}">
        <p14:creationId xmlns:p14="http://schemas.microsoft.com/office/powerpoint/2010/main" val="181729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parad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3658" y="3028528"/>
            <a:ext cx="10984684" cy="800945"/>
          </a:xfrm>
        </p:spPr>
        <p:txBody>
          <a:bodyPr anchor="ctr"/>
          <a:lstStyle>
            <a:lvl1pPr>
              <a:defRPr sz="6000"/>
            </a:lvl1pPr>
          </a:lstStyle>
          <a:p>
            <a:endParaRPr lang="es-ES" dirty="0"/>
          </a:p>
        </p:txBody>
      </p:sp>
      <p:pic>
        <p:nvPicPr>
          <p:cNvPr id="3" name="Picture 2">
            <a:extLst>
              <a:ext uri="{FF2B5EF4-FFF2-40B4-BE49-F238E27FC236}">
                <a16:creationId xmlns:a16="http://schemas.microsoft.com/office/drawing/2014/main" id="{863CB92E-1360-4040-9A77-DB89B930B51A}"/>
              </a:ext>
            </a:extLst>
          </p:cNvPr>
          <p:cNvPicPr>
            <a:picLocks noChangeAspect="1"/>
          </p:cNvPicPr>
          <p:nvPr userDrawn="1"/>
        </p:nvPicPr>
        <p:blipFill>
          <a:blip r:embed="rId3"/>
          <a:stretch>
            <a:fillRect/>
          </a:stretch>
        </p:blipFill>
        <p:spPr>
          <a:xfrm>
            <a:off x="5234001" y="634385"/>
            <a:ext cx="1723998" cy="969749"/>
          </a:xfrm>
          <a:prstGeom prst="rect">
            <a:avLst/>
          </a:prstGeom>
        </p:spPr>
      </p:pic>
    </p:spTree>
    <p:extLst>
      <p:ext uri="{BB962C8B-B14F-4D97-AF65-F5344CB8AC3E}">
        <p14:creationId xmlns:p14="http://schemas.microsoft.com/office/powerpoint/2010/main" val="426792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ra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 name="Title 1"/>
          <p:cNvSpPr>
            <a:spLocks noGrp="1"/>
          </p:cNvSpPr>
          <p:nvPr>
            <p:ph type="ctrTitle" hasCustomPrompt="1"/>
          </p:nvPr>
        </p:nvSpPr>
        <p:spPr>
          <a:xfrm>
            <a:off x="4963889" y="1631730"/>
            <a:ext cx="6702593" cy="2998826"/>
          </a:xfrm>
          <a:prstGeom prst="rect">
            <a:avLst/>
          </a:prstGeom>
        </p:spPr>
        <p:txBody>
          <a:bodyPr anchor="ctr">
            <a:normAutofit/>
          </a:bodyPr>
          <a:lstStyle>
            <a:lvl1pPr algn="l">
              <a:defRPr sz="8000" b="1">
                <a:solidFill>
                  <a:srgbClr val="004890"/>
                </a:solidFill>
                <a:latin typeface="+mn-lt"/>
              </a:defRPr>
            </a:lvl1pPr>
          </a:lstStyle>
          <a:p>
            <a:r>
              <a:rPr lang="es-ES" dirty="0" err="1"/>
              <a:t>Thank</a:t>
            </a:r>
            <a:r>
              <a:rPr lang="es-ES" dirty="0"/>
              <a:t> </a:t>
            </a:r>
            <a:r>
              <a:rPr lang="es-ES" dirty="0" err="1"/>
              <a:t>you</a:t>
            </a:r>
            <a:endParaRPr lang="en-US" dirty="0"/>
          </a:p>
        </p:txBody>
      </p:sp>
      <p:sp>
        <p:nvSpPr>
          <p:cNvPr id="3" name="Subtitle 2"/>
          <p:cNvSpPr>
            <a:spLocks noGrp="1"/>
          </p:cNvSpPr>
          <p:nvPr>
            <p:ph type="subTitle" idx="1" hasCustomPrompt="1"/>
          </p:nvPr>
        </p:nvSpPr>
        <p:spPr>
          <a:xfrm>
            <a:off x="4963889" y="4900141"/>
            <a:ext cx="6702593"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solidFill>
                <a:schemeClr val="bg1"/>
              </a:solidFill>
            </a:endParaRPr>
          </a:p>
        </p:txBody>
      </p:sp>
      <p:sp>
        <p:nvSpPr>
          <p:cNvPr id="17" name="Marcador de texto 16"/>
          <p:cNvSpPr>
            <a:spLocks noGrp="1"/>
          </p:cNvSpPr>
          <p:nvPr>
            <p:ph type="body" sz="quarter" idx="11" hasCustomPrompt="1"/>
          </p:nvPr>
        </p:nvSpPr>
        <p:spPr>
          <a:xfrm>
            <a:off x="4963888" y="6095685"/>
            <a:ext cx="6702595" cy="487533"/>
          </a:xfrm>
          <a:prstGeom prst="rect">
            <a:avLst/>
          </a:prstGeom>
        </p:spPr>
        <p:txBody>
          <a:bodyPr anchor="ctr"/>
          <a:lstStyle>
            <a:lvl1pPr marL="0" indent="0" algn="l">
              <a:buNone/>
              <a:defRPr>
                <a:solidFill>
                  <a:srgbClr val="004890"/>
                </a:solidFill>
              </a:defRPr>
            </a:lvl1pPr>
          </a:lstStyle>
          <a:p>
            <a:pPr lvl="0"/>
            <a:r>
              <a:rPr lang="es-ES" dirty="0"/>
              <a:t>YourEmail@bsc.es</a:t>
            </a:r>
          </a:p>
        </p:txBody>
      </p:sp>
    </p:spTree>
    <p:extLst>
      <p:ext uri="{BB962C8B-B14F-4D97-AF65-F5344CB8AC3E}">
        <p14:creationId xmlns:p14="http://schemas.microsoft.com/office/powerpoint/2010/main" val="2415161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4064000" y="6095686"/>
            <a:ext cx="8128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sz="1800">
              <a:solidFill>
                <a:prstClr val="white"/>
              </a:solidFill>
            </a:endParaRPr>
          </a:p>
        </p:txBody>
      </p:sp>
      <p:sp>
        <p:nvSpPr>
          <p:cNvPr id="2" name="Title 1"/>
          <p:cNvSpPr>
            <a:spLocks noGrp="1"/>
          </p:cNvSpPr>
          <p:nvPr>
            <p:ph type="ctrTitle"/>
          </p:nvPr>
        </p:nvSpPr>
        <p:spPr>
          <a:xfrm>
            <a:off x="4963889" y="1519997"/>
            <a:ext cx="6555131" cy="3149975"/>
          </a:xfrm>
          <a:prstGeom prst="rect">
            <a:avLst/>
          </a:prstGeom>
        </p:spPr>
        <p:txBody>
          <a:bodyPr anchor="ctr">
            <a:normAutofit/>
          </a:bodyPr>
          <a:lstStyle>
            <a:lvl1pPr algn="l">
              <a:defRPr sz="5600" b="1">
                <a:solidFill>
                  <a:srgbClr val="004890"/>
                </a:solidFill>
                <a:latin typeface="+mn-lt"/>
              </a:defRPr>
            </a:lvl1pPr>
          </a:lstStyle>
          <a:p>
            <a:r>
              <a:rPr lang="es-ES" dirty="0"/>
              <a:t>Haga clic para modificar el estilo de título del patrón</a:t>
            </a:r>
            <a:endParaRPr lang="en-US" dirty="0"/>
          </a:p>
        </p:txBody>
      </p:sp>
      <p:sp>
        <p:nvSpPr>
          <p:cNvPr id="3" name="Subtitle 2"/>
          <p:cNvSpPr>
            <a:spLocks noGrp="1"/>
          </p:cNvSpPr>
          <p:nvPr>
            <p:ph type="subTitle" idx="1" hasCustomPrompt="1"/>
          </p:nvPr>
        </p:nvSpPr>
        <p:spPr>
          <a:xfrm>
            <a:off x="4963889" y="4892258"/>
            <a:ext cx="6555131"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a:t>
            </a:r>
            <a:r>
              <a:rPr lang="es-ES" dirty="0" err="1"/>
              <a:t>click</a:t>
            </a:r>
            <a:r>
              <a:rPr lang="es-ES" dirty="0"/>
              <a:t> aquí para modificar el subtítulo</a:t>
            </a:r>
          </a:p>
        </p:txBody>
      </p:sp>
      <p:sp>
        <p:nvSpPr>
          <p:cNvPr id="13" name="Rectángulo 12"/>
          <p:cNvSpPr/>
          <p:nvPr userDrawn="1"/>
        </p:nvSpPr>
        <p:spPr>
          <a:xfrm>
            <a:off x="1" y="6095686"/>
            <a:ext cx="4064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sz="1600">
              <a:solidFill>
                <a:prstClr val="white"/>
              </a:solidFill>
            </a:endParaRPr>
          </a:p>
        </p:txBody>
      </p:sp>
      <p:sp>
        <p:nvSpPr>
          <p:cNvPr id="15" name="Marcador de texto 14"/>
          <p:cNvSpPr>
            <a:spLocks noGrp="1"/>
          </p:cNvSpPr>
          <p:nvPr>
            <p:ph type="body" sz="quarter" idx="10" hasCustomPrompt="1"/>
          </p:nvPr>
        </p:nvSpPr>
        <p:spPr>
          <a:xfrm>
            <a:off x="325968" y="6095686"/>
            <a:ext cx="3255433" cy="487533"/>
          </a:xfrm>
          <a:prstGeom prst="rect">
            <a:avLst/>
          </a:prstGeom>
        </p:spPr>
        <p:txBody>
          <a:bodyPr anchor="ctr"/>
          <a:lstStyle>
            <a:lvl1pPr marL="0" indent="0" algn="ctr">
              <a:buNone/>
              <a:defRPr>
                <a:solidFill>
                  <a:schemeClr val="bg1"/>
                </a:solidFill>
              </a:defRPr>
            </a:lvl1pPr>
          </a:lstStyle>
          <a:p>
            <a:pPr lvl="0"/>
            <a:r>
              <a:rPr lang="es-ES" dirty="0"/>
              <a:t>Fecha</a:t>
            </a:r>
          </a:p>
        </p:txBody>
      </p:sp>
      <p:sp>
        <p:nvSpPr>
          <p:cNvPr id="17" name="Marcador de texto 16"/>
          <p:cNvSpPr>
            <a:spLocks noGrp="1"/>
          </p:cNvSpPr>
          <p:nvPr>
            <p:ph type="body" sz="quarter" idx="11" hasCustomPrompt="1"/>
          </p:nvPr>
        </p:nvSpPr>
        <p:spPr>
          <a:xfrm>
            <a:off x="4963889" y="6095685"/>
            <a:ext cx="6555132" cy="487533"/>
          </a:xfrm>
          <a:prstGeom prst="rect">
            <a:avLst/>
          </a:prstGeom>
        </p:spPr>
        <p:txBody>
          <a:bodyPr anchor="ctr"/>
          <a:lstStyle>
            <a:lvl1pPr marL="0" indent="0" algn="l">
              <a:buNone/>
              <a:defRPr>
                <a:solidFill>
                  <a:srgbClr val="004890"/>
                </a:solidFill>
              </a:defRPr>
            </a:lvl1pPr>
          </a:lstStyle>
          <a:p>
            <a:pPr lvl="0"/>
            <a:r>
              <a:rPr lang="es-ES" dirty="0"/>
              <a:t>Lugar</a:t>
            </a:r>
          </a:p>
        </p:txBody>
      </p:sp>
    </p:spTree>
    <p:extLst>
      <p:ext uri="{BB962C8B-B14F-4D97-AF65-F5344CB8AC3E}">
        <p14:creationId xmlns:p14="http://schemas.microsoft.com/office/powerpoint/2010/main" val="76349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b="18975"/>
          <a:stretch/>
        </p:blipFill>
        <p:spPr>
          <a:xfrm>
            <a:off x="-6804" y="2"/>
            <a:ext cx="12192000" cy="1115961"/>
          </a:xfrm>
          <a:prstGeom prst="rect">
            <a:avLst/>
          </a:prstGeom>
          <a:noFill/>
          <a:ln>
            <a:noFill/>
          </a:ln>
        </p:spPr>
      </p:pic>
      <p:sp>
        <p:nvSpPr>
          <p:cNvPr id="65" name="Google Shape;65;p15"/>
          <p:cNvSpPr txBox="1">
            <a:spLocks noGrp="1"/>
          </p:cNvSpPr>
          <p:nvPr>
            <p:ph type="title"/>
          </p:nvPr>
        </p:nvSpPr>
        <p:spPr>
          <a:xfrm>
            <a:off x="361740" y="217894"/>
            <a:ext cx="11414928" cy="83839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accent1"/>
              </a:buClr>
              <a:buSzPts val="3500"/>
              <a:buFont typeface="Calibri"/>
              <a:buNone/>
              <a:defRPr sz="4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5"/>
          <p:cNvSpPr txBox="1">
            <a:spLocks noGrp="1"/>
          </p:cNvSpPr>
          <p:nvPr>
            <p:ph type="body" idx="1"/>
          </p:nvPr>
        </p:nvSpPr>
        <p:spPr>
          <a:xfrm>
            <a:off x="388537" y="1215072"/>
            <a:ext cx="11401529" cy="4833259"/>
          </a:xfrm>
          <a:prstGeom prst="rect">
            <a:avLst/>
          </a:prstGeom>
          <a:noFill/>
          <a:ln>
            <a:noFill/>
          </a:ln>
        </p:spPr>
        <p:txBody>
          <a:bodyPr spcFirstLastPara="1" wrap="square" lIns="91425" tIns="45700" rIns="91425" bIns="45700" anchor="t" anchorCtr="0">
            <a:noAutofit/>
          </a:bodyPr>
          <a:lstStyle>
            <a:lvl1pPr marL="609585" lvl="0" indent="-507987" algn="l">
              <a:lnSpc>
                <a:spcPct val="90000"/>
              </a:lnSpc>
              <a:spcBef>
                <a:spcPts val="1333"/>
              </a:spcBef>
              <a:spcAft>
                <a:spcPts val="0"/>
              </a:spcAft>
              <a:buClr>
                <a:schemeClr val="accent1"/>
              </a:buClr>
              <a:buSzPts val="2400"/>
              <a:buFont typeface="Noto Sans Symbols"/>
              <a:buChar char="⮚"/>
              <a:defRPr>
                <a:solidFill>
                  <a:schemeClr val="accent1"/>
                </a:solidFill>
              </a:defRPr>
            </a:lvl1pPr>
            <a:lvl2pPr marL="1219170" lvl="1" indent="-474121" algn="l">
              <a:lnSpc>
                <a:spcPct val="90000"/>
              </a:lnSpc>
              <a:spcBef>
                <a:spcPts val="667"/>
              </a:spcBef>
              <a:spcAft>
                <a:spcPts val="0"/>
              </a:spcAft>
              <a:buClr>
                <a:schemeClr val="accent1"/>
              </a:buClr>
              <a:buSzPts val="2000"/>
              <a:buFont typeface="Calibri"/>
              <a:buChar char="•"/>
              <a:defRPr>
                <a:solidFill>
                  <a:schemeClr val="accent1"/>
                </a:solidFill>
              </a:defRPr>
            </a:lvl2pPr>
            <a:lvl3pPr marL="1828754" lvl="2" indent="-457189" algn="l">
              <a:lnSpc>
                <a:spcPct val="90000"/>
              </a:lnSpc>
              <a:spcBef>
                <a:spcPts val="667"/>
              </a:spcBef>
              <a:spcAft>
                <a:spcPts val="0"/>
              </a:spcAft>
              <a:buClr>
                <a:schemeClr val="accent1"/>
              </a:buClr>
              <a:buSzPts val="1800"/>
              <a:buFont typeface="Noto Sans Symbols"/>
              <a:buChar char="▪"/>
              <a:defRPr>
                <a:solidFill>
                  <a:schemeClr val="accent1"/>
                </a:solidFill>
              </a:defRPr>
            </a:lvl3pPr>
            <a:lvl4pPr marL="2438339" lvl="3" indent="-440256" algn="l">
              <a:lnSpc>
                <a:spcPct val="90000"/>
              </a:lnSpc>
              <a:spcBef>
                <a:spcPts val="667"/>
              </a:spcBef>
              <a:spcAft>
                <a:spcPts val="0"/>
              </a:spcAft>
              <a:buClr>
                <a:schemeClr val="accent1"/>
              </a:buClr>
              <a:buSzPts val="1600"/>
              <a:buFont typeface="Courier New"/>
              <a:buChar char="o"/>
              <a:defRPr>
                <a:solidFill>
                  <a:schemeClr val="accent1"/>
                </a:solidFill>
              </a:defRPr>
            </a:lvl4pPr>
            <a:lvl5pPr marL="3047924" lvl="4" indent="-440256" algn="l">
              <a:lnSpc>
                <a:spcPct val="90000"/>
              </a:lnSpc>
              <a:spcBef>
                <a:spcPts val="667"/>
              </a:spcBef>
              <a:spcAft>
                <a:spcPts val="0"/>
              </a:spcAft>
              <a:buClr>
                <a:schemeClr val="accent1"/>
              </a:buClr>
              <a:buSzPts val="1600"/>
              <a:buFont typeface="Arial"/>
              <a:buChar char="•"/>
              <a:defRPr>
                <a:solidFill>
                  <a:schemeClr val="accent1"/>
                </a:solidFill>
              </a:defRPr>
            </a:lvl5pPr>
            <a:lvl6pPr marL="3657509" lvl="5" indent="-457189" algn="l">
              <a:lnSpc>
                <a:spcPct val="90000"/>
              </a:lnSpc>
              <a:spcBef>
                <a:spcPts val="667"/>
              </a:spcBef>
              <a:spcAft>
                <a:spcPts val="0"/>
              </a:spcAft>
              <a:buClr>
                <a:schemeClr val="dk1"/>
              </a:buClr>
              <a:buSzPts val="1800"/>
              <a:buChar char="•"/>
              <a:defRPr/>
            </a:lvl6pPr>
            <a:lvl7pPr marL="4267093" lvl="6" indent="-457189" algn="l">
              <a:lnSpc>
                <a:spcPct val="90000"/>
              </a:lnSpc>
              <a:spcBef>
                <a:spcPts val="667"/>
              </a:spcBef>
              <a:spcAft>
                <a:spcPts val="0"/>
              </a:spcAft>
              <a:buClr>
                <a:schemeClr val="dk1"/>
              </a:buClr>
              <a:buSzPts val="1800"/>
              <a:buChar char="•"/>
              <a:defRPr/>
            </a:lvl7pPr>
            <a:lvl8pPr marL="4876678" lvl="7" indent="-457189" algn="l">
              <a:lnSpc>
                <a:spcPct val="90000"/>
              </a:lnSpc>
              <a:spcBef>
                <a:spcPts val="667"/>
              </a:spcBef>
              <a:spcAft>
                <a:spcPts val="0"/>
              </a:spcAft>
              <a:buClr>
                <a:schemeClr val="dk1"/>
              </a:buClr>
              <a:buSzPts val="1800"/>
              <a:buChar char="•"/>
              <a:defRPr/>
            </a:lvl8pPr>
            <a:lvl9pPr marL="5486263" lvl="8" indent="-457189" algn="l">
              <a:lnSpc>
                <a:spcPct val="90000"/>
              </a:lnSpc>
              <a:spcBef>
                <a:spcPts val="667"/>
              </a:spcBef>
              <a:spcAft>
                <a:spcPts val="0"/>
              </a:spcAft>
              <a:buClr>
                <a:schemeClr val="dk1"/>
              </a:buClr>
              <a:buSzPts val="1800"/>
              <a:buChar char="•"/>
              <a:defRPr/>
            </a:lvl9pPr>
          </a:lstStyle>
          <a:p>
            <a:endParaRPr/>
          </a:p>
        </p:txBody>
      </p:sp>
      <p:sp>
        <p:nvSpPr>
          <p:cNvPr id="67" name="Google Shape;67;p15"/>
          <p:cNvSpPr txBox="1">
            <a:spLocks noGrp="1"/>
          </p:cNvSpPr>
          <p:nvPr>
            <p:ph type="sldNum" idx="12"/>
          </p:nvPr>
        </p:nvSpPr>
        <p:spPr>
          <a:xfrm>
            <a:off x="11307731" y="6414823"/>
            <a:ext cx="70338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888888"/>
                </a:solidFill>
                <a:latin typeface="Calibri"/>
                <a:ea typeface="Calibri"/>
                <a:cs typeface="Calibri"/>
                <a:sym typeface="Calibri"/>
              </a:defRPr>
            </a:lvl1pPr>
            <a:lvl2pPr marL="0" lvl="1" indent="0" algn="r">
              <a:spcBef>
                <a:spcPts val="0"/>
              </a:spcBef>
              <a:buNone/>
              <a:defRPr sz="1600" b="0" i="0" u="none" strike="noStrike" cap="none">
                <a:solidFill>
                  <a:srgbClr val="888888"/>
                </a:solidFill>
                <a:latin typeface="Calibri"/>
                <a:ea typeface="Calibri"/>
                <a:cs typeface="Calibri"/>
                <a:sym typeface="Calibri"/>
              </a:defRPr>
            </a:lvl2pPr>
            <a:lvl3pPr marL="0" lvl="2" indent="0" algn="r">
              <a:spcBef>
                <a:spcPts val="0"/>
              </a:spcBef>
              <a:buNone/>
              <a:defRPr sz="1600" b="0" i="0" u="none" strike="noStrike" cap="none">
                <a:solidFill>
                  <a:srgbClr val="888888"/>
                </a:solidFill>
                <a:latin typeface="Calibri"/>
                <a:ea typeface="Calibri"/>
                <a:cs typeface="Calibri"/>
                <a:sym typeface="Calibri"/>
              </a:defRPr>
            </a:lvl3pPr>
            <a:lvl4pPr marL="0" lvl="3" indent="0" algn="r">
              <a:spcBef>
                <a:spcPts val="0"/>
              </a:spcBef>
              <a:buNone/>
              <a:defRPr sz="1600" b="0" i="0" u="none" strike="noStrike" cap="none">
                <a:solidFill>
                  <a:srgbClr val="888888"/>
                </a:solidFill>
                <a:latin typeface="Calibri"/>
                <a:ea typeface="Calibri"/>
                <a:cs typeface="Calibri"/>
                <a:sym typeface="Calibri"/>
              </a:defRPr>
            </a:lvl4pPr>
            <a:lvl5pPr marL="0" lvl="4" indent="0" algn="r">
              <a:spcBef>
                <a:spcPts val="0"/>
              </a:spcBef>
              <a:buNone/>
              <a:defRPr sz="1600" b="0" i="0" u="none" strike="noStrike" cap="none">
                <a:solidFill>
                  <a:srgbClr val="888888"/>
                </a:solidFill>
                <a:latin typeface="Calibri"/>
                <a:ea typeface="Calibri"/>
                <a:cs typeface="Calibri"/>
                <a:sym typeface="Calibri"/>
              </a:defRPr>
            </a:lvl5pPr>
            <a:lvl6pPr marL="0" lvl="5" indent="0" algn="r">
              <a:spcBef>
                <a:spcPts val="0"/>
              </a:spcBef>
              <a:buNone/>
              <a:defRPr sz="1600" b="0" i="0" u="none" strike="noStrike" cap="none">
                <a:solidFill>
                  <a:srgbClr val="888888"/>
                </a:solidFill>
                <a:latin typeface="Calibri"/>
                <a:ea typeface="Calibri"/>
                <a:cs typeface="Calibri"/>
                <a:sym typeface="Calibri"/>
              </a:defRPr>
            </a:lvl6pPr>
            <a:lvl7pPr marL="0" lvl="6" indent="0" algn="r">
              <a:spcBef>
                <a:spcPts val="0"/>
              </a:spcBef>
              <a:buNone/>
              <a:defRPr sz="1600" b="0" i="0" u="none" strike="noStrike" cap="none">
                <a:solidFill>
                  <a:srgbClr val="888888"/>
                </a:solidFill>
                <a:latin typeface="Calibri"/>
                <a:ea typeface="Calibri"/>
                <a:cs typeface="Calibri"/>
                <a:sym typeface="Calibri"/>
              </a:defRPr>
            </a:lvl7pPr>
            <a:lvl8pPr marL="0" lvl="7" indent="0" algn="r">
              <a:spcBef>
                <a:spcPts val="0"/>
              </a:spcBef>
              <a:buNone/>
              <a:defRPr sz="1600" b="0" i="0" u="none" strike="noStrike" cap="none">
                <a:solidFill>
                  <a:srgbClr val="888888"/>
                </a:solidFill>
                <a:latin typeface="Calibri"/>
                <a:ea typeface="Calibri"/>
                <a:cs typeface="Calibri"/>
                <a:sym typeface="Calibri"/>
              </a:defRPr>
            </a:lvl8pPr>
            <a:lvl9pPr marL="0" lvl="8" indent="0" algn="r">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68" name="Google Shape;68;p15"/>
          <p:cNvSpPr txBox="1">
            <a:spLocks noGrp="1"/>
          </p:cNvSpPr>
          <p:nvPr>
            <p:ph type="ftr" idx="11"/>
          </p:nvPr>
        </p:nvSpPr>
        <p:spPr>
          <a:xfrm>
            <a:off x="2862109" y="6414823"/>
            <a:ext cx="7127631"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6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69" name="Google Shape;69;p15"/>
          <p:cNvPicPr preferRelativeResize="0"/>
          <p:nvPr/>
        </p:nvPicPr>
        <p:blipFill rotWithShape="1">
          <a:blip r:embed="rId3">
            <a:alphaModFix/>
          </a:blip>
          <a:srcRect/>
          <a:stretch/>
        </p:blipFill>
        <p:spPr>
          <a:xfrm>
            <a:off x="222212" y="6276976"/>
            <a:ext cx="2023813" cy="505953"/>
          </a:xfrm>
          <a:prstGeom prst="rect">
            <a:avLst/>
          </a:prstGeom>
          <a:noFill/>
          <a:ln>
            <a:noFill/>
          </a:ln>
        </p:spPr>
      </p:pic>
    </p:spTree>
    <p:extLst>
      <p:ext uri="{BB962C8B-B14F-4D97-AF65-F5344CB8AC3E}">
        <p14:creationId xmlns:p14="http://schemas.microsoft.com/office/powerpoint/2010/main" val="148943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2783401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19737" y="217894"/>
            <a:ext cx="10972797" cy="838397"/>
          </a:xfrm>
          <a:prstGeom prst="rect">
            <a:avLst/>
          </a:prstGeom>
        </p:spPr>
        <p:txBody>
          <a:bodyPr vert="horz" lIns="91440" tIns="45720" rIns="91440" bIns="45720" rtlCol="0" anchor="ctr">
            <a:noAutofit/>
          </a:bodyPr>
          <a:lstStyle>
            <a:lvl1pPr algn="ctr">
              <a:defRPr sz="3500" b="1"/>
            </a:lvl1pPr>
          </a:lstStyle>
          <a:p>
            <a:r>
              <a:rPr lang="es-ES" dirty="0"/>
              <a:t>Haga clic para modificar el estilo de título del patrón</a:t>
            </a:r>
            <a:endParaRPr lang="en-US" dirty="0"/>
          </a:p>
        </p:txBody>
      </p:sp>
      <p:sp>
        <p:nvSpPr>
          <p:cNvPr id="7" name="Text Placeholder 2"/>
          <p:cNvSpPr>
            <a:spLocks noGrp="1"/>
          </p:cNvSpPr>
          <p:nvPr>
            <p:ph idx="1"/>
          </p:nvPr>
        </p:nvSpPr>
        <p:spPr>
          <a:xfrm>
            <a:off x="619737" y="1215072"/>
            <a:ext cx="10972797" cy="4833258"/>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946" y="6232144"/>
            <a:ext cx="2501900" cy="457200"/>
          </a:xfrm>
          <a:prstGeom prst="rect">
            <a:avLst/>
          </a:prstGeom>
        </p:spPr>
      </p:pic>
    </p:spTree>
    <p:extLst>
      <p:ext uri="{BB962C8B-B14F-4D97-AF65-F5344CB8AC3E}">
        <p14:creationId xmlns:p14="http://schemas.microsoft.com/office/powerpoint/2010/main" val="3535505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0" y="256068"/>
            <a:ext cx="12192000" cy="800945"/>
          </a:xfrm>
          <a:prstGeom prst="rect">
            <a:avLst/>
          </a:prstGeom>
        </p:spPr>
        <p:txBody>
          <a:bodyPr vert="horz" lIns="91440" tIns="45720" rIns="91440" bIns="45720" rtlCol="0" anchor="t">
            <a:noAutofit/>
          </a:bodyPr>
          <a:lstStyle/>
          <a:p>
            <a:r>
              <a:rPr lang="es-ES" dirty="0"/>
              <a:t>Haga clic para modificar el estilo de título del patrón</a:t>
            </a:r>
          </a:p>
        </p:txBody>
      </p:sp>
      <p:sp>
        <p:nvSpPr>
          <p:cNvPr id="3" name="Marcador de texto 2"/>
          <p:cNvSpPr>
            <a:spLocks noGrp="1"/>
          </p:cNvSpPr>
          <p:nvPr>
            <p:ph type="body" idx="1"/>
          </p:nvPr>
        </p:nvSpPr>
        <p:spPr>
          <a:xfrm>
            <a:off x="603657" y="1514475"/>
            <a:ext cx="10984685" cy="4662488"/>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TextBox 3">
            <a:extLst>
              <a:ext uri="{FF2B5EF4-FFF2-40B4-BE49-F238E27FC236}">
                <a16:creationId xmlns:a16="http://schemas.microsoft.com/office/drawing/2014/main" id="{D09FC4E9-1494-3840-A8D6-0AD9586C724E}"/>
              </a:ext>
            </a:extLst>
          </p:cNvPr>
          <p:cNvSpPr txBox="1"/>
          <p:nvPr userDrawn="1"/>
        </p:nvSpPr>
        <p:spPr>
          <a:xfrm>
            <a:off x="11751276" y="6368459"/>
            <a:ext cx="351378" cy="261610"/>
          </a:xfrm>
          <a:prstGeom prst="rect">
            <a:avLst/>
          </a:prstGeom>
          <a:noFill/>
        </p:spPr>
        <p:txBody>
          <a:bodyPr wrap="none" rtlCol="0">
            <a:spAutoFit/>
          </a:bodyPr>
          <a:lstStyle/>
          <a:p>
            <a:fld id="{091A2482-486C-4945-805D-1C83113CCC77}" type="slidenum">
              <a:rPr lang="en-ES" sz="1100" smtClean="0"/>
              <a:t>‹#›</a:t>
            </a:fld>
            <a:endParaRPr lang="en-ES" sz="1100" dirty="0"/>
          </a:p>
        </p:txBody>
      </p:sp>
    </p:spTree>
    <p:extLst>
      <p:ext uri="{BB962C8B-B14F-4D97-AF65-F5344CB8AC3E}">
        <p14:creationId xmlns:p14="http://schemas.microsoft.com/office/powerpoint/2010/main" val="1163962175"/>
      </p:ext>
    </p:extLst>
  </p:cSld>
  <p:clrMap bg1="lt1" tx1="dk1" bg2="lt2" tx2="dk2" accent1="accent1" accent2="accent2" accent3="accent3" accent4="accent4" accent5="accent5" accent6="accent6" hlink="hlink" folHlink="folHlink"/>
  <p:sldLayoutIdLst>
    <p:sldLayoutId id="2147483676" r:id="rId1"/>
    <p:sldLayoutId id="2147483674" r:id="rId2"/>
    <p:sldLayoutId id="2147483677" r:id="rId3"/>
    <p:sldLayoutId id="2147483675" r:id="rId4"/>
    <p:sldLayoutId id="2147483673" r:id="rId5"/>
    <p:sldLayoutId id="2147483678" r:id="rId6"/>
    <p:sldLayoutId id="2147483680"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hdr="0" ftr="0" dt="0"/>
  <p:txStyles>
    <p:title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77.jpg"/><Relationship Id="rId13" Type="http://schemas.openxmlformats.org/officeDocument/2006/relationships/image" Target="../media/image82.jpe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jpg"/><Relationship Id="rId17" Type="http://schemas.openxmlformats.org/officeDocument/2006/relationships/image" Target="../media/image86.jpeg"/><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jp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jpg"/></Relationships>
</file>

<file path=ppt/slides/_rels/slide1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1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3" Type="http://schemas.openxmlformats.org/officeDocument/2006/relationships/image" Target="../media/image116.png"/><Relationship Id="rId7" Type="http://schemas.openxmlformats.org/officeDocument/2006/relationships/image" Target="../media/image120.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6.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jpeg"/><Relationship Id="rId12" Type="http://schemas.openxmlformats.org/officeDocument/2006/relationships/image" Target="../media/image1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33.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44.png"/><Relationship Id="rId4" Type="http://schemas.openxmlformats.org/officeDocument/2006/relationships/image" Target="../media/image14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57.emf"/><Relationship Id="rId5" Type="http://schemas.openxmlformats.org/officeDocument/2006/relationships/image" Target="../media/image156.tiff"/><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58.emf"/><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0.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5" Type="http://schemas.openxmlformats.org/officeDocument/2006/relationships/image" Target="../media/image167.png"/><Relationship Id="rId4" Type="http://schemas.openxmlformats.org/officeDocument/2006/relationships/image" Target="../media/image1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4.jfif"/><Relationship Id="rId3" Type="http://schemas.openxmlformats.org/officeDocument/2006/relationships/image" Target="../media/image24.jpg"/><Relationship Id="rId7" Type="http://schemas.openxmlformats.org/officeDocument/2006/relationships/image" Target="../media/image28.png"/><Relationship Id="rId12" Type="http://schemas.openxmlformats.org/officeDocument/2006/relationships/image" Target="../media/image33.webp"/><Relationship Id="rId2" Type="http://schemas.openxmlformats.org/officeDocument/2006/relationships/image" Target="../media/image23.png"/><Relationship Id="rId16"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jpeg"/><Relationship Id="rId5" Type="http://schemas.openxmlformats.org/officeDocument/2006/relationships/image" Target="../media/image26.png"/><Relationship Id="rId15" Type="http://schemas.openxmlformats.org/officeDocument/2006/relationships/image" Target="../media/image3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3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gi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image" Target="../media/image97.jpg"/><Relationship Id="rId7" Type="http://schemas.openxmlformats.org/officeDocument/2006/relationships/image" Target="../media/image101.png"/><Relationship Id="rId2" Type="http://schemas.openxmlformats.org/officeDocument/2006/relationships/image" Target="../media/image96.jp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jpg"/><Relationship Id="rId10" Type="http://schemas.openxmlformats.org/officeDocument/2006/relationships/image" Target="../media/image180.png"/><Relationship Id="rId4" Type="http://schemas.openxmlformats.org/officeDocument/2006/relationships/image" Target="../media/image98.jpg"/><Relationship Id="rId9" Type="http://schemas.openxmlformats.org/officeDocument/2006/relationships/image" Target="../media/image179.png"/></Relationships>
</file>

<file path=ppt/slides/_rels/slide7.xml.rels><?xml version="1.0" encoding="UTF-8" standalone="yes"?>
<Relationships xmlns="http://schemas.openxmlformats.org/package/2006/relationships"><Relationship Id="rId8" Type="http://schemas.openxmlformats.org/officeDocument/2006/relationships/image" Target="../media/image43.gif"/><Relationship Id="rId3" Type="http://schemas.microsoft.com/office/2007/relationships/hdphoto" Target="../media/hdphoto1.wdp"/><Relationship Id="rId7" Type="http://schemas.openxmlformats.org/officeDocument/2006/relationships/image" Target="../media/image42.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png"/><Relationship Id="rId9" Type="http://schemas.openxmlformats.org/officeDocument/2006/relationships/image" Target="../media/image4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84.jpg"/><Relationship Id="rId5" Type="http://schemas.openxmlformats.org/officeDocument/2006/relationships/image" Target="../media/image183.png"/><Relationship Id="rId4" Type="http://schemas.openxmlformats.org/officeDocument/2006/relationships/image" Target="../media/image182.png"/></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7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jfif"/><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49.tif"/><Relationship Id="rId9" Type="http://schemas.openxmlformats.org/officeDocument/2006/relationships/image" Target="../media/image54.png"/><Relationship Id="rId14" Type="http://schemas.openxmlformats.org/officeDocument/2006/relationships/image" Target="../media/image59.png"/></Relationships>
</file>

<file path=ppt/slides/_rels/slide80.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Layout" Target="../slideLayouts/slideLayout2.xml"/><Relationship Id="rId5" Type="http://schemas.openxmlformats.org/officeDocument/2006/relationships/image" Target="../media/image201.emf"/><Relationship Id="rId4" Type="http://schemas.openxmlformats.org/officeDocument/2006/relationships/image" Target="../media/image20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jp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hyperlink" Target="https://ec.europa.eu/digital-single-market/en/news/workshop-about-future-open-source-software-and-open-source-hardware"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riscv.org/risc-v-cores/" TargetMode="External"/><Relationship Id="rId2" Type="http://schemas.openxmlformats.org/officeDocument/2006/relationships/image" Target="../media/image205.png"/><Relationship Id="rId1" Type="http://schemas.openxmlformats.org/officeDocument/2006/relationships/slideLayout" Target="../slideLayouts/slideLayout3.xml"/><Relationship Id="rId4" Type="http://schemas.openxmlformats.org/officeDocument/2006/relationships/hyperlink" Target="https://www.openhwgroup.or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08.png"/><Relationship Id="rId4" Type="http://schemas.openxmlformats.org/officeDocument/2006/relationships/image" Target="../media/image207.png"/></Relationships>
</file>

<file path=ppt/slides/_rels/slide9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067" y="-1828751"/>
            <a:ext cx="13984133" cy="9310374"/>
          </a:xfrm>
          <a:prstGeom prst="rect">
            <a:avLst/>
          </a:prstGeom>
        </p:spPr>
      </p:pic>
      <p:pic>
        <p:nvPicPr>
          <p:cNvPr id="37" name="Imagen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6382" y="363550"/>
            <a:ext cx="3519237" cy="860259"/>
          </a:xfrm>
          <a:prstGeom prst="rect">
            <a:avLst/>
          </a:prstGeom>
        </p:spPr>
      </p:pic>
    </p:spTree>
    <p:extLst>
      <p:ext uri="{BB962C8B-B14F-4D97-AF65-F5344CB8AC3E}">
        <p14:creationId xmlns:p14="http://schemas.microsoft.com/office/powerpoint/2010/main" val="3925659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3383027" y="1182341"/>
            <a:ext cx="2619490" cy="2201225"/>
            <a:chOff x="3237159" y="1180621"/>
            <a:chExt cx="2619490" cy="2201225"/>
          </a:xfrm>
        </p:grpSpPr>
        <p:sp>
          <p:nvSpPr>
            <p:cNvPr id="13" name="Recortar rectángulo de esquina sencilla 12"/>
            <p:cNvSpPr/>
            <p:nvPr/>
          </p:nvSpPr>
          <p:spPr>
            <a:xfrm rot="10800000">
              <a:off x="3287362" y="1949286"/>
              <a:ext cx="2448000"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ln w="0"/>
                <a:solidFill>
                  <a:schemeClr val="accent1"/>
                </a:solidFill>
                <a:effectLst>
                  <a:outerShdw blurRad="38100" dist="25400" dir="5400000" algn="ctr" rotWithShape="0">
                    <a:srgbClr val="6E747A">
                      <a:alpha val="43000"/>
                    </a:srgbClr>
                  </a:outerShdw>
                </a:effectLst>
              </a:endParaRPr>
            </a:p>
          </p:txBody>
        </p:sp>
        <p:sp>
          <p:nvSpPr>
            <p:cNvPr id="14" name="Rectángulo redondeado 13"/>
            <p:cNvSpPr/>
            <p:nvPr/>
          </p:nvSpPr>
          <p:spPr>
            <a:xfrm>
              <a:off x="3237159" y="1614615"/>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15" name="TextBox 58"/>
            <p:cNvSpPr txBox="1">
              <a:spLocks noChangeArrowheads="1"/>
            </p:cNvSpPr>
            <p:nvPr/>
          </p:nvSpPr>
          <p:spPr bwMode="auto">
            <a:xfrm>
              <a:off x="3462025" y="2461088"/>
              <a:ext cx="2100580" cy="74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altLang="es-ES" sz="1150" dirty="0">
                  <a:latin typeface="Calibri" panose="020F0502020204030204" pitchFamily="34" charset="0"/>
                </a:rPr>
                <a:t>Research on wind farms optimization and wing energy production forecasts</a:t>
              </a:r>
            </a:p>
          </p:txBody>
        </p:sp>
        <p:sp>
          <p:nvSpPr>
            <p:cNvPr id="16" name="Lágrima 15"/>
            <p:cNvSpPr/>
            <p:nvPr/>
          </p:nvSpPr>
          <p:spPr>
            <a:xfrm rot="10800000">
              <a:off x="4771437" y="1180621"/>
              <a:ext cx="1085212" cy="1085212"/>
            </a:xfrm>
            <a:prstGeom prst="teardrop">
              <a:avLst/>
            </a:prstGeom>
            <a:blipFill dpi="0" rotWithShape="0">
              <a:blip r:embed="rId2"/>
              <a:srcRect/>
              <a:stretch>
                <a:fillRect/>
              </a:stretch>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4644" y="1802514"/>
            <a:ext cx="1291008" cy="29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ortar rectángulo de esquina sencilla 24"/>
          <p:cNvSpPr/>
          <p:nvPr/>
        </p:nvSpPr>
        <p:spPr>
          <a:xfrm rot="10800000">
            <a:off x="9240026" y="1980207"/>
            <a:ext cx="2530536"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ln w="0"/>
              <a:solidFill>
                <a:schemeClr val="accent1"/>
              </a:solidFill>
              <a:effectLst>
                <a:outerShdw blurRad="38100" dist="25400" dir="5400000" algn="ctr" rotWithShape="0">
                  <a:srgbClr val="6E747A">
                    <a:alpha val="43000"/>
                  </a:srgbClr>
                </a:outerShdw>
              </a:effectLst>
            </a:endParaRPr>
          </a:p>
        </p:txBody>
      </p:sp>
      <p:grpSp>
        <p:nvGrpSpPr>
          <p:cNvPr id="10" name="Grupo 9"/>
          <p:cNvGrpSpPr/>
          <p:nvPr/>
        </p:nvGrpSpPr>
        <p:grpSpPr>
          <a:xfrm>
            <a:off x="9189823" y="1211542"/>
            <a:ext cx="2619490" cy="2118232"/>
            <a:chOff x="9189823" y="1211542"/>
            <a:chExt cx="2619490" cy="2118232"/>
          </a:xfrm>
        </p:grpSpPr>
        <p:grpSp>
          <p:nvGrpSpPr>
            <p:cNvPr id="58" name="Grupo 57"/>
            <p:cNvGrpSpPr/>
            <p:nvPr/>
          </p:nvGrpSpPr>
          <p:grpSpPr>
            <a:xfrm>
              <a:off x="9189823" y="1211542"/>
              <a:ext cx="2619490" cy="2118232"/>
              <a:chOff x="9189823" y="1211542"/>
              <a:chExt cx="2619490" cy="2118232"/>
            </a:xfrm>
          </p:grpSpPr>
          <p:sp>
            <p:nvSpPr>
              <p:cNvPr id="26" name="Rectángulo redondeado 25"/>
              <p:cNvSpPr/>
              <p:nvPr/>
            </p:nvSpPr>
            <p:spPr>
              <a:xfrm>
                <a:off x="9189823" y="1645536"/>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7" name="TextBox 58"/>
              <p:cNvSpPr txBox="1">
                <a:spLocks noChangeArrowheads="1"/>
              </p:cNvSpPr>
              <p:nvPr/>
            </p:nvSpPr>
            <p:spPr bwMode="auto">
              <a:xfrm>
                <a:off x="9221724" y="2402148"/>
                <a:ext cx="2587589" cy="92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sz="1150" dirty="0">
                    <a:latin typeface="Calibri" panose="020F0502020204030204" pitchFamily="34" charset="0"/>
                  </a:rPr>
                  <a:t>Simulations to improve the understanding of the rotating wheels flow physics and its impact over the aerodynamic performance</a:t>
                </a:r>
                <a:endParaRPr lang="en-US" altLang="es-ES" sz="1150" dirty="0">
                  <a:latin typeface="Calibri" panose="020F0502020204030204" pitchFamily="34" charset="0"/>
                </a:endParaRPr>
              </a:p>
            </p:txBody>
          </p:sp>
          <p:sp>
            <p:nvSpPr>
              <p:cNvPr id="28" name="Lágrima 27"/>
              <p:cNvSpPr/>
              <p:nvPr/>
            </p:nvSpPr>
            <p:spPr>
              <a:xfrm rot="10800000">
                <a:off x="10724101" y="1211542"/>
                <a:ext cx="1085212" cy="1085212"/>
              </a:xfrm>
              <a:prstGeom prst="teardrop">
                <a:avLst/>
              </a:prstGeom>
              <a:blipFill dpi="0" rotWithShape="0">
                <a:blip r:embed="rId4"/>
                <a:srcRect/>
                <a:stretch>
                  <a:fillRect l="-10000" r="-50000"/>
                </a:stretch>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9" name="Imagen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0955" y="1788504"/>
              <a:ext cx="1017962" cy="325748"/>
            </a:xfrm>
            <a:prstGeom prst="rect">
              <a:avLst/>
            </a:prstGeom>
          </p:spPr>
        </p:pic>
      </p:grpSp>
      <p:grpSp>
        <p:nvGrpSpPr>
          <p:cNvPr id="4" name="Grupo 3"/>
          <p:cNvGrpSpPr/>
          <p:nvPr/>
        </p:nvGrpSpPr>
        <p:grpSpPr>
          <a:xfrm>
            <a:off x="436756" y="1182341"/>
            <a:ext cx="2619490" cy="2201225"/>
            <a:chOff x="329201" y="1180621"/>
            <a:chExt cx="2619490" cy="2201225"/>
          </a:xfrm>
        </p:grpSpPr>
        <p:sp>
          <p:nvSpPr>
            <p:cNvPr id="5" name="Recortar rectángulo de esquina sencilla 4"/>
            <p:cNvSpPr/>
            <p:nvPr/>
          </p:nvSpPr>
          <p:spPr>
            <a:xfrm rot="10800000">
              <a:off x="379404" y="1949286"/>
              <a:ext cx="2448000"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dirty="0">
                <a:ln w="0"/>
                <a:solidFill>
                  <a:schemeClr val="accent1"/>
                </a:solidFill>
                <a:effectLst>
                  <a:outerShdw blurRad="38100" dist="25400" dir="5400000" algn="ctr" rotWithShape="0">
                    <a:srgbClr val="6E747A">
                      <a:alpha val="43000"/>
                    </a:srgbClr>
                  </a:outerShdw>
                </a:effectLst>
              </a:endParaRPr>
            </a:p>
          </p:txBody>
        </p:sp>
        <p:sp>
          <p:nvSpPr>
            <p:cNvPr id="6" name="Rectángulo redondeado 5"/>
            <p:cNvSpPr/>
            <p:nvPr/>
          </p:nvSpPr>
          <p:spPr>
            <a:xfrm>
              <a:off x="329201" y="1614615"/>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7" name="TextBox 58"/>
            <p:cNvSpPr txBox="1">
              <a:spLocks noChangeArrowheads="1"/>
            </p:cNvSpPr>
            <p:nvPr/>
          </p:nvSpPr>
          <p:spPr bwMode="auto">
            <a:xfrm>
              <a:off x="383134" y="2370470"/>
              <a:ext cx="2425970"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lnSpc>
                  <a:spcPct val="120000"/>
                </a:lnSpc>
              </a:pPr>
              <a:r>
                <a:rPr lang="en-US" altLang="es-ES" sz="1150" dirty="0">
                  <a:latin typeface="Calibri" panose="020F0502020204030204" pitchFamily="34" charset="0"/>
                </a:rPr>
                <a:t>Research  into advanced technologies for the exploration of hydrocarbons, subterranean and subsea reserve modelling and fluid flows</a:t>
              </a:r>
            </a:p>
          </p:txBody>
        </p:sp>
        <p:sp>
          <p:nvSpPr>
            <p:cNvPr id="8" name="Lágrima 7"/>
            <p:cNvSpPr/>
            <p:nvPr/>
          </p:nvSpPr>
          <p:spPr>
            <a:xfrm rot="10800000">
              <a:off x="1863479" y="1180621"/>
              <a:ext cx="1085212" cy="1085212"/>
            </a:xfrm>
            <a:prstGeom prst="teardrop">
              <a:avLst/>
            </a:prstGeom>
            <a:blipFill dpi="0" rotWithShape="0">
              <a:blip r:embed="rId6"/>
              <a:srcRect/>
              <a:tile tx="317500" ty="-63500" sx="100000" sy="100000" flip="none" algn="tr"/>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431" y="1795038"/>
              <a:ext cx="1296000" cy="276481"/>
            </a:xfrm>
            <a:prstGeom prst="rect">
              <a:avLst/>
            </a:prstGeom>
          </p:spPr>
        </p:pic>
      </p:grpSp>
      <p:grpSp>
        <p:nvGrpSpPr>
          <p:cNvPr id="17" name="Grupo 16"/>
          <p:cNvGrpSpPr/>
          <p:nvPr/>
        </p:nvGrpSpPr>
        <p:grpSpPr>
          <a:xfrm>
            <a:off x="6329298" y="1232114"/>
            <a:ext cx="2619490" cy="2201225"/>
            <a:chOff x="6186305" y="1180621"/>
            <a:chExt cx="2619490" cy="2201225"/>
          </a:xfrm>
        </p:grpSpPr>
        <p:grpSp>
          <p:nvGrpSpPr>
            <p:cNvPr id="18" name="Grupo 17"/>
            <p:cNvGrpSpPr/>
            <p:nvPr/>
          </p:nvGrpSpPr>
          <p:grpSpPr>
            <a:xfrm>
              <a:off x="6186305" y="1180621"/>
              <a:ext cx="2619490" cy="2201225"/>
              <a:chOff x="6186305" y="1180621"/>
              <a:chExt cx="2619490" cy="2201225"/>
            </a:xfrm>
          </p:grpSpPr>
          <p:sp>
            <p:nvSpPr>
              <p:cNvPr id="20" name="Recortar rectángulo de esquina sencilla 19"/>
              <p:cNvSpPr/>
              <p:nvPr/>
            </p:nvSpPr>
            <p:spPr>
              <a:xfrm rot="10800000">
                <a:off x="6236508" y="1949286"/>
                <a:ext cx="2448000"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ln w="0"/>
                  <a:solidFill>
                    <a:schemeClr val="accent1"/>
                  </a:solidFill>
                  <a:effectLst>
                    <a:outerShdw blurRad="38100" dist="25400" dir="5400000" algn="ctr" rotWithShape="0">
                      <a:srgbClr val="6E747A">
                        <a:alpha val="43000"/>
                      </a:srgbClr>
                    </a:outerShdw>
                  </a:effectLst>
                </a:endParaRPr>
              </a:p>
            </p:txBody>
          </p:sp>
          <p:sp>
            <p:nvSpPr>
              <p:cNvPr id="21" name="Rectángulo redondeado 20"/>
              <p:cNvSpPr/>
              <p:nvPr/>
            </p:nvSpPr>
            <p:spPr>
              <a:xfrm>
                <a:off x="6186305" y="1614615"/>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22" name="TextBox 58"/>
              <p:cNvSpPr txBox="1">
                <a:spLocks noChangeArrowheads="1"/>
              </p:cNvSpPr>
              <p:nvPr/>
            </p:nvSpPr>
            <p:spPr bwMode="auto">
              <a:xfrm>
                <a:off x="6281428" y="2370470"/>
                <a:ext cx="2327113"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altLang="es-ES" sz="1150" dirty="0">
                    <a:latin typeface="Calibri" panose="020F0502020204030204" pitchFamily="34" charset="0"/>
                  </a:rPr>
                  <a:t>Collaboration agreement for the development of advanced systems of deep learning with applications to banking services</a:t>
                </a:r>
              </a:p>
            </p:txBody>
          </p:sp>
          <p:sp>
            <p:nvSpPr>
              <p:cNvPr id="23" name="Lágrima 22"/>
              <p:cNvSpPr/>
              <p:nvPr/>
            </p:nvSpPr>
            <p:spPr>
              <a:xfrm rot="10800000">
                <a:off x="7720583" y="1180621"/>
                <a:ext cx="1085212" cy="1085212"/>
              </a:xfrm>
              <a:prstGeom prst="teardrop">
                <a:avLst/>
              </a:prstGeom>
              <a:blipFill dpi="0" rotWithShape="0">
                <a:blip r:embed="rId8"/>
                <a:srcRect/>
                <a:tile tx="19050" ty="114300" sx="33000" sy="33000" flip="none" algn="ctr"/>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9" name="Picture 5"/>
            <p:cNvPicPr>
              <a:picLocks noChangeAspect="1"/>
            </p:cNvPicPr>
            <p:nvPr/>
          </p:nvPicPr>
          <p:blipFill rotWithShape="1">
            <a:blip r:embed="rId9">
              <a:extLst>
                <a:ext uri="{28A0092B-C50C-407E-A947-70E740481C1C}">
                  <a14:useLocalDpi xmlns:a14="http://schemas.microsoft.com/office/drawing/2010/main" val="0"/>
                </a:ext>
              </a:extLst>
            </a:blip>
            <a:srcRect l="10566" t="28741" r="8706" b="26696"/>
            <a:stretch/>
          </p:blipFill>
          <p:spPr bwMode="auto">
            <a:xfrm>
              <a:off x="6296096" y="1770575"/>
              <a:ext cx="1290227" cy="361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upo 35"/>
          <p:cNvGrpSpPr/>
          <p:nvPr/>
        </p:nvGrpSpPr>
        <p:grpSpPr>
          <a:xfrm>
            <a:off x="6364840" y="3598045"/>
            <a:ext cx="2619490" cy="2201225"/>
            <a:chOff x="6197971" y="1281114"/>
            <a:chExt cx="2619490" cy="2201225"/>
          </a:xfrm>
        </p:grpSpPr>
        <p:sp>
          <p:nvSpPr>
            <p:cNvPr id="37" name="Recortar rectángulo de esquina sencilla 36"/>
            <p:cNvSpPr/>
            <p:nvPr/>
          </p:nvSpPr>
          <p:spPr>
            <a:xfrm rot="10800000">
              <a:off x="6248174" y="2049779"/>
              <a:ext cx="2448000"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ln w="0"/>
                <a:solidFill>
                  <a:schemeClr val="accent1"/>
                </a:solidFill>
                <a:effectLst>
                  <a:outerShdw blurRad="38100" dist="25400" dir="5400000" algn="ctr" rotWithShape="0">
                    <a:srgbClr val="6E747A">
                      <a:alpha val="43000"/>
                    </a:srgbClr>
                  </a:outerShdw>
                </a:effectLst>
              </a:endParaRPr>
            </a:p>
          </p:txBody>
        </p:sp>
        <p:sp>
          <p:nvSpPr>
            <p:cNvPr id="38" name="Rectángulo redondeado 37"/>
            <p:cNvSpPr/>
            <p:nvPr/>
          </p:nvSpPr>
          <p:spPr>
            <a:xfrm>
              <a:off x="6197971" y="1715108"/>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39" name="TextBox 58"/>
            <p:cNvSpPr txBox="1">
              <a:spLocks noChangeArrowheads="1"/>
            </p:cNvSpPr>
            <p:nvPr/>
          </p:nvSpPr>
          <p:spPr bwMode="auto">
            <a:xfrm>
              <a:off x="6289046" y="2509915"/>
              <a:ext cx="2187070"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altLang="es-ES" sz="1150" dirty="0">
                  <a:latin typeface="Calibri" panose="020F0502020204030204" pitchFamily="34" charset="0"/>
                </a:rPr>
                <a:t>Artificial Intelligence and Big Data techniques to improve the quality of care and personalized diagnosis</a:t>
              </a:r>
            </a:p>
          </p:txBody>
        </p:sp>
        <p:sp>
          <p:nvSpPr>
            <p:cNvPr id="40" name="Lágrima 39"/>
            <p:cNvSpPr/>
            <p:nvPr/>
          </p:nvSpPr>
          <p:spPr>
            <a:xfrm rot="10800000">
              <a:off x="7732249" y="1281114"/>
              <a:ext cx="1085212" cy="1085212"/>
            </a:xfrm>
            <a:prstGeom prst="teardrop">
              <a:avLst/>
            </a:prstGeom>
            <a:blipFill dpi="0" rotWithShape="0">
              <a:blip r:embed="rId10"/>
              <a:srcRect/>
              <a:stretch>
                <a:fillRect/>
              </a:stretch>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 name="Imagen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5553" y="1902850"/>
              <a:ext cx="1308077" cy="272516"/>
            </a:xfrm>
            <a:prstGeom prst="rect">
              <a:avLst/>
            </a:prstGeom>
          </p:spPr>
        </p:pic>
      </p:grpSp>
      <p:grpSp>
        <p:nvGrpSpPr>
          <p:cNvPr id="24" name="Grupo 23"/>
          <p:cNvGrpSpPr/>
          <p:nvPr/>
        </p:nvGrpSpPr>
        <p:grpSpPr>
          <a:xfrm>
            <a:off x="9311110" y="3598045"/>
            <a:ext cx="2619490" cy="2201225"/>
            <a:chOff x="9311110" y="3598045"/>
            <a:chExt cx="2619490" cy="2201225"/>
          </a:xfrm>
        </p:grpSpPr>
        <p:grpSp>
          <p:nvGrpSpPr>
            <p:cNvPr id="50" name="Grupo 49"/>
            <p:cNvGrpSpPr/>
            <p:nvPr/>
          </p:nvGrpSpPr>
          <p:grpSpPr>
            <a:xfrm>
              <a:off x="9311110" y="3598045"/>
              <a:ext cx="2619490" cy="2201225"/>
              <a:chOff x="329201" y="3726112"/>
              <a:chExt cx="2619490" cy="2201225"/>
            </a:xfrm>
          </p:grpSpPr>
          <p:sp>
            <p:nvSpPr>
              <p:cNvPr id="52" name="Recortar rectángulo de esquina sencilla 51"/>
              <p:cNvSpPr/>
              <p:nvPr/>
            </p:nvSpPr>
            <p:spPr>
              <a:xfrm rot="10800000">
                <a:off x="379404" y="4494777"/>
                <a:ext cx="2448000"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ln w="0"/>
                  <a:solidFill>
                    <a:schemeClr val="accent1"/>
                  </a:solidFill>
                  <a:effectLst>
                    <a:outerShdw blurRad="38100" dist="25400" dir="5400000" algn="ctr" rotWithShape="0">
                      <a:srgbClr val="6E747A">
                        <a:alpha val="43000"/>
                      </a:srgbClr>
                    </a:outerShdw>
                  </a:effectLst>
                </a:endParaRPr>
              </a:p>
            </p:txBody>
          </p:sp>
          <p:sp>
            <p:nvSpPr>
              <p:cNvPr id="53" name="Rectángulo redondeado 52"/>
              <p:cNvSpPr/>
              <p:nvPr/>
            </p:nvSpPr>
            <p:spPr>
              <a:xfrm>
                <a:off x="329201" y="4160106"/>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54" name="TextBox 58"/>
              <p:cNvSpPr txBox="1">
                <a:spLocks noChangeArrowheads="1"/>
              </p:cNvSpPr>
              <p:nvPr/>
            </p:nvSpPr>
            <p:spPr bwMode="auto">
              <a:xfrm>
                <a:off x="514942" y="5006579"/>
                <a:ext cx="2170596"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altLang="es-ES" sz="1150" dirty="0">
                    <a:latin typeface="Calibri" panose="020F0502020204030204" pitchFamily="34" charset="0"/>
                  </a:rPr>
                  <a:t>BSC’s dust storm forecast system licensed to be used to improve the safety of business flights. </a:t>
                </a:r>
              </a:p>
            </p:txBody>
          </p:sp>
          <p:sp>
            <p:nvSpPr>
              <p:cNvPr id="55" name="Lágrima 54"/>
              <p:cNvSpPr/>
              <p:nvPr/>
            </p:nvSpPr>
            <p:spPr>
              <a:xfrm rot="10800000">
                <a:off x="1863479" y="3726112"/>
                <a:ext cx="1085212" cy="1085212"/>
              </a:xfrm>
              <a:prstGeom prst="teardrop">
                <a:avLst/>
              </a:prstGeom>
              <a:blipFill dpi="0" rotWithShape="0">
                <a:blip r:embed="rId12"/>
                <a:srcRect/>
                <a:stretch>
                  <a:fillRect l="-25000" r="-10000"/>
                </a:stretch>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51" name="Imagen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26983" y="4140651"/>
              <a:ext cx="1269578" cy="436417"/>
            </a:xfrm>
            <a:prstGeom prst="rect">
              <a:avLst/>
            </a:prstGeom>
          </p:spPr>
        </p:pic>
      </p:grpSp>
      <p:sp>
        <p:nvSpPr>
          <p:cNvPr id="49" name="Título 48"/>
          <p:cNvSpPr>
            <a:spLocks noGrp="1"/>
          </p:cNvSpPr>
          <p:nvPr>
            <p:ph type="title"/>
          </p:nvPr>
        </p:nvSpPr>
        <p:spPr/>
        <p:txBody>
          <a:bodyPr/>
          <a:lstStyle/>
          <a:p>
            <a:r>
              <a:rPr lang="es-ES" dirty="0" err="1"/>
              <a:t>Collaborations</a:t>
            </a:r>
            <a:r>
              <a:rPr lang="es-ES" dirty="0"/>
              <a:t> </a:t>
            </a:r>
            <a:r>
              <a:rPr lang="es-ES" dirty="0" err="1"/>
              <a:t>with</a:t>
            </a:r>
            <a:r>
              <a:rPr lang="es-ES" dirty="0"/>
              <a:t> </a:t>
            </a:r>
            <a:r>
              <a:rPr lang="es-ES" dirty="0" err="1"/>
              <a:t>Industry</a:t>
            </a:r>
            <a:endParaRPr lang="es-ES" dirty="0"/>
          </a:p>
        </p:txBody>
      </p:sp>
      <p:grpSp>
        <p:nvGrpSpPr>
          <p:cNvPr id="59" name="Grupo 58"/>
          <p:cNvGrpSpPr/>
          <p:nvPr/>
        </p:nvGrpSpPr>
        <p:grpSpPr>
          <a:xfrm>
            <a:off x="3382227" y="3592044"/>
            <a:ext cx="2623861" cy="2207226"/>
            <a:chOff x="3382227" y="3592044"/>
            <a:chExt cx="2623861" cy="2207226"/>
          </a:xfrm>
        </p:grpSpPr>
        <p:sp>
          <p:nvSpPr>
            <p:cNvPr id="62" name="Recortar rectángulo de esquina sencilla 61"/>
            <p:cNvSpPr/>
            <p:nvPr/>
          </p:nvSpPr>
          <p:spPr>
            <a:xfrm rot="10800000">
              <a:off x="3432430" y="4366710"/>
              <a:ext cx="2448000"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ln w="0"/>
                <a:solidFill>
                  <a:schemeClr val="accent1"/>
                </a:solidFill>
                <a:effectLst>
                  <a:outerShdw blurRad="38100" dist="25400" dir="5400000" algn="ctr" rotWithShape="0">
                    <a:srgbClr val="6E747A">
                      <a:alpha val="43000"/>
                    </a:srgbClr>
                  </a:outerShdw>
                </a:effectLst>
              </a:endParaRPr>
            </a:p>
          </p:txBody>
        </p:sp>
        <p:sp>
          <p:nvSpPr>
            <p:cNvPr id="63" name="Rectángulo redondeado 62"/>
            <p:cNvSpPr/>
            <p:nvPr/>
          </p:nvSpPr>
          <p:spPr>
            <a:xfrm>
              <a:off x="3382227" y="4032039"/>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64" name="TextBox 58"/>
            <p:cNvSpPr txBox="1">
              <a:spLocks noChangeArrowheads="1"/>
            </p:cNvSpPr>
            <p:nvPr/>
          </p:nvSpPr>
          <p:spPr bwMode="auto">
            <a:xfrm>
              <a:off x="3442368" y="4787090"/>
              <a:ext cx="243806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sz="1150" dirty="0">
                  <a:latin typeface="Calibri" panose="020F0502020204030204" pitchFamily="34" charset="0"/>
                </a:rPr>
                <a:t>Research on efficient data sensing, algorithms for analysis of industrial processes and visualization of large datasets of industrial data</a:t>
              </a:r>
              <a:endParaRPr lang="en-US" altLang="es-ES" sz="1150" dirty="0">
                <a:latin typeface="Calibri" panose="020F0502020204030204" pitchFamily="34" charset="0"/>
              </a:endParaRPr>
            </a:p>
          </p:txBody>
        </p:sp>
        <p:pic>
          <p:nvPicPr>
            <p:cNvPr id="48" name="Imagen 4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88550" y="4152232"/>
              <a:ext cx="1164564" cy="443644"/>
            </a:xfrm>
            <a:prstGeom prst="rect">
              <a:avLst/>
            </a:prstGeom>
          </p:spPr>
        </p:pic>
        <p:sp>
          <p:nvSpPr>
            <p:cNvPr id="47" name="Lágrima 46"/>
            <p:cNvSpPr/>
            <p:nvPr/>
          </p:nvSpPr>
          <p:spPr>
            <a:xfrm rot="10800000">
              <a:off x="4920876" y="3592044"/>
              <a:ext cx="1085212" cy="1085212"/>
            </a:xfrm>
            <a:prstGeom prst="teardrop">
              <a:avLst/>
            </a:prstGeom>
            <a:blipFill dpi="0" rotWithShape="1">
              <a:blip r:embed="rId15">
                <a:extLst>
                  <a:ext uri="{28A0092B-C50C-407E-A947-70E740481C1C}">
                    <a14:useLocalDpi xmlns:a14="http://schemas.microsoft.com/office/drawing/2010/main" val="0"/>
                  </a:ext>
                </a:extLst>
              </a:blip>
              <a:srcRect/>
              <a:stretch>
                <a:fillRect/>
              </a:stretch>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Grupo 2"/>
          <p:cNvGrpSpPr/>
          <p:nvPr/>
        </p:nvGrpSpPr>
        <p:grpSpPr>
          <a:xfrm>
            <a:off x="436756" y="3598045"/>
            <a:ext cx="2619490" cy="2201225"/>
            <a:chOff x="436756" y="3598045"/>
            <a:chExt cx="2619490" cy="2201225"/>
          </a:xfrm>
        </p:grpSpPr>
        <p:grpSp>
          <p:nvGrpSpPr>
            <p:cNvPr id="30" name="Grupo 29"/>
            <p:cNvGrpSpPr/>
            <p:nvPr/>
          </p:nvGrpSpPr>
          <p:grpSpPr>
            <a:xfrm>
              <a:off x="436756" y="3598045"/>
              <a:ext cx="2619490" cy="2201225"/>
              <a:chOff x="340867" y="1281114"/>
              <a:chExt cx="2619490" cy="2201225"/>
            </a:xfrm>
          </p:grpSpPr>
          <p:sp>
            <p:nvSpPr>
              <p:cNvPr id="31" name="Recortar rectángulo de esquina sencilla 30"/>
              <p:cNvSpPr/>
              <p:nvPr/>
            </p:nvSpPr>
            <p:spPr>
              <a:xfrm rot="10800000">
                <a:off x="391070" y="2049779"/>
                <a:ext cx="2448000" cy="1432560"/>
              </a:xfrm>
              <a:prstGeom prst="snip1Rect">
                <a:avLst>
                  <a:gd name="adj" fmla="val 7782"/>
                </a:avLst>
              </a:prstGeom>
              <a:solidFill>
                <a:srgbClr val="F0F0F5"/>
              </a:solidFill>
              <a:ln w="12700">
                <a:solidFill>
                  <a:schemeClr val="bg1"/>
                </a:solidFill>
              </a:ln>
              <a:effectLst>
                <a:outerShdw blurRad="40005" dist="12700" dir="5400000" algn="ctr" rotWithShape="0">
                  <a:schemeClr val="tx1">
                    <a:alpha val="25000"/>
                  </a:schemeClr>
                </a:outerShdw>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s-ES">
                  <a:ln w="0"/>
                  <a:solidFill>
                    <a:schemeClr val="accent1"/>
                  </a:solidFill>
                  <a:effectLst>
                    <a:outerShdw blurRad="38100" dist="25400" dir="5400000" algn="ctr" rotWithShape="0">
                      <a:srgbClr val="6E747A">
                        <a:alpha val="43000"/>
                      </a:srgbClr>
                    </a:outerShdw>
                  </a:effectLst>
                </a:endParaRPr>
              </a:p>
            </p:txBody>
          </p:sp>
          <p:sp>
            <p:nvSpPr>
              <p:cNvPr id="32" name="Rectángulo redondeado 31"/>
              <p:cNvSpPr/>
              <p:nvPr/>
            </p:nvSpPr>
            <p:spPr>
              <a:xfrm>
                <a:off x="340867" y="1715108"/>
                <a:ext cx="1796164" cy="648000"/>
              </a:xfrm>
              <a:prstGeom prst="roundRect">
                <a:avLst/>
              </a:prstGeom>
              <a:ln w="12700">
                <a:solidFill>
                  <a:schemeClr val="tx2">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33" name="TextBox 58"/>
              <p:cNvSpPr txBox="1">
                <a:spLocks noChangeArrowheads="1"/>
              </p:cNvSpPr>
              <p:nvPr/>
            </p:nvSpPr>
            <p:spPr bwMode="auto">
              <a:xfrm>
                <a:off x="432097" y="2471720"/>
                <a:ext cx="2388673"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lnSpc>
                    <a:spcPct val="120000"/>
                  </a:lnSpc>
                </a:pPr>
                <a:r>
                  <a:rPr lang="en-US" sz="1150" dirty="0">
                    <a:latin typeface="Calibri" panose="020F0502020204030204" pitchFamily="34" charset="0"/>
                  </a:rPr>
                  <a:t>Advanced statistical methods to the optimization of maintenance, energy usage, and control of the city's water treatment and supply processes.</a:t>
                </a:r>
                <a:endParaRPr lang="en-US" altLang="es-ES" sz="1150" dirty="0">
                  <a:latin typeface="Calibri" panose="020F0502020204030204" pitchFamily="34" charset="0"/>
                </a:endParaRPr>
              </a:p>
            </p:txBody>
          </p:sp>
          <p:sp>
            <p:nvSpPr>
              <p:cNvPr id="34" name="Lágrima 33"/>
              <p:cNvSpPr/>
              <p:nvPr/>
            </p:nvSpPr>
            <p:spPr>
              <a:xfrm rot="10800000">
                <a:off x="1875145" y="1281114"/>
                <a:ext cx="1085212" cy="1085212"/>
              </a:xfrm>
              <a:prstGeom prst="teardrop">
                <a:avLst/>
              </a:prstGeom>
              <a:blipFill dpi="0" rotWithShape="1">
                <a:blip r:embed="rId16"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a:blip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56" name="Imagen 55"/>
            <p:cNvPicPr>
              <a:picLocks noChangeAspect="1"/>
            </p:cNvPicPr>
            <p:nvPr/>
          </p:nvPicPr>
          <p:blipFill rotWithShape="1">
            <a:blip r:embed="rId17" cstate="print">
              <a:extLst>
                <a:ext uri="{28A0092B-C50C-407E-A947-70E740481C1C}">
                  <a14:useLocalDpi xmlns:a14="http://schemas.microsoft.com/office/drawing/2010/main" val="0"/>
                </a:ext>
              </a:extLst>
            </a:blip>
            <a:srcRect l="8910" t="20276" r="6827" b="26750"/>
            <a:stretch/>
          </p:blipFill>
          <p:spPr>
            <a:xfrm>
              <a:off x="524825" y="4125803"/>
              <a:ext cx="1413172" cy="451265"/>
            </a:xfrm>
            <a:prstGeom prst="rect">
              <a:avLst/>
            </a:prstGeom>
          </p:spPr>
        </p:pic>
      </p:grpSp>
    </p:spTree>
    <p:extLst>
      <p:ext uri="{BB962C8B-B14F-4D97-AF65-F5344CB8AC3E}">
        <p14:creationId xmlns:p14="http://schemas.microsoft.com/office/powerpoint/2010/main" val="35842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1000"/>
                                        <p:tgtEl>
                                          <p:spTgt spid="59"/>
                                        </p:tgtEl>
                                      </p:cBhvr>
                                    </p:animEffect>
                                    <p:anim calcmode="lin" valueType="num">
                                      <p:cBhvr>
                                        <p:cTn id="48" dur="1000" fill="hold"/>
                                        <p:tgtEl>
                                          <p:spTgt spid="59"/>
                                        </p:tgtEl>
                                        <p:attrNameLst>
                                          <p:attrName>ppt_x</p:attrName>
                                        </p:attrNameLst>
                                      </p:cBhvr>
                                      <p:tavLst>
                                        <p:tav tm="0">
                                          <p:val>
                                            <p:strVal val="#ppt_x"/>
                                          </p:val>
                                        </p:tav>
                                        <p:tav tm="100000">
                                          <p:val>
                                            <p:strVal val="#ppt_x"/>
                                          </p:val>
                                        </p:tav>
                                      </p:tavLst>
                                    </p:anim>
                                    <p:anim calcmode="lin" valueType="num">
                                      <p:cBhvr>
                                        <p:cTn id="49" dur="1000" fill="hold"/>
                                        <p:tgtEl>
                                          <p:spTgt spid="5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880929"/>
            <a:ext cx="12192000" cy="1758178"/>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p:cNvPicPr>
            <a:picLocks noChangeAspect="1"/>
          </p:cNvPicPr>
          <p:nvPr/>
        </p:nvPicPr>
        <p:blipFill rotWithShape="1">
          <a:blip r:embed="rId2">
            <a:biLevel thresh="25000"/>
            <a:extLst>
              <a:ext uri="{BEBA8EAE-BF5A-486C-A8C5-ECC9F3942E4B}">
                <a14:imgProps xmlns:a14="http://schemas.microsoft.com/office/drawing/2010/main">
                  <a14:imgLayer r:embed="rId3">
                    <a14:imgEffect>
                      <a14:brightnessContrast bright="20000" contrast="-100000"/>
                    </a14:imgEffect>
                  </a14:imgLayer>
                </a14:imgProps>
              </a:ext>
              <a:ext uri="{28A0092B-C50C-407E-A947-70E740481C1C}">
                <a14:useLocalDpi xmlns:a14="http://schemas.microsoft.com/office/drawing/2010/main" val="0"/>
              </a:ext>
            </a:extLst>
          </a:blip>
          <a:srcRect r="47008"/>
          <a:stretch/>
        </p:blipFill>
        <p:spPr>
          <a:xfrm>
            <a:off x="10783744" y="358369"/>
            <a:ext cx="1408256" cy="1933575"/>
          </a:xfrm>
          <a:prstGeom prst="rect">
            <a:avLst/>
          </a:prstGeom>
          <a:noFill/>
        </p:spPr>
      </p:pic>
      <p:sp>
        <p:nvSpPr>
          <p:cNvPr id="6" name="Lágrima 5"/>
          <p:cNvSpPr/>
          <p:nvPr/>
        </p:nvSpPr>
        <p:spPr>
          <a:xfrm rot="2700000">
            <a:off x="2594895" y="2250013"/>
            <a:ext cx="302150" cy="302150"/>
          </a:xfrm>
          <a:prstGeom prst="teardrop">
            <a:avLst/>
          </a:prstGeom>
          <a:solidFill>
            <a:srgbClr val="004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Lágrima 6"/>
          <p:cNvSpPr/>
          <p:nvPr/>
        </p:nvSpPr>
        <p:spPr>
          <a:xfrm rot="2700000">
            <a:off x="2594895" y="1837516"/>
            <a:ext cx="302150" cy="302150"/>
          </a:xfrm>
          <a:prstGeom prst="teardrop">
            <a:avLst/>
          </a:prstGeom>
          <a:solidFill>
            <a:srgbClr val="004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Lágrima 7"/>
          <p:cNvSpPr/>
          <p:nvPr/>
        </p:nvSpPr>
        <p:spPr>
          <a:xfrm rot="2700000">
            <a:off x="2594895" y="1429702"/>
            <a:ext cx="302150" cy="302150"/>
          </a:xfrm>
          <a:prstGeom prst="teardrop">
            <a:avLst/>
          </a:prstGeom>
          <a:solidFill>
            <a:srgbClr val="004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Lágrima 8"/>
          <p:cNvSpPr/>
          <p:nvPr/>
        </p:nvSpPr>
        <p:spPr>
          <a:xfrm rot="2700000">
            <a:off x="2594895" y="1009254"/>
            <a:ext cx="302150" cy="302150"/>
          </a:xfrm>
          <a:prstGeom prst="teardrop">
            <a:avLst/>
          </a:prstGeom>
          <a:solidFill>
            <a:srgbClr val="004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ítulo 1"/>
          <p:cNvSpPr>
            <a:spLocks noGrp="1"/>
          </p:cNvSpPr>
          <p:nvPr>
            <p:ph type="title"/>
          </p:nvPr>
        </p:nvSpPr>
        <p:spPr/>
        <p:txBody>
          <a:bodyPr/>
          <a:lstStyle/>
          <a:p>
            <a:r>
              <a:rPr lang="en-US" altLang="es-ES" dirty="0"/>
              <a:t>RISC Project</a:t>
            </a:r>
            <a:endParaRPr lang="es-ES" dirty="0"/>
          </a:p>
        </p:txBody>
      </p:sp>
      <p:sp>
        <p:nvSpPr>
          <p:cNvPr id="11" name="Rectangle 25"/>
          <p:cNvSpPr/>
          <p:nvPr/>
        </p:nvSpPr>
        <p:spPr>
          <a:xfrm>
            <a:off x="2604968" y="874014"/>
            <a:ext cx="7676625" cy="1754326"/>
          </a:xfrm>
          <a:prstGeom prst="rect">
            <a:avLst/>
          </a:prstGeom>
        </p:spPr>
        <p:txBody>
          <a:bodyPr wrap="square">
            <a:spAutoFit/>
          </a:bodyPr>
          <a:lstStyle/>
          <a:p>
            <a:pPr marL="342900" marR="0" lvl="0" indent="-342900" algn="l" defTabSz="914400" rtl="0" eaLnBrk="1" fontAlgn="auto" latinLnBrk="0" hangingPunct="1">
              <a:lnSpc>
                <a:spcPct val="150000"/>
              </a:lnSpc>
              <a:spcBef>
                <a:spcPts val="0"/>
              </a:spcBef>
              <a:spcAft>
                <a:spcPts val="0"/>
              </a:spcAft>
              <a:buClr>
                <a:prstClr val="white"/>
              </a:buClr>
              <a:buSzTx/>
              <a:buFont typeface="+mj-lt"/>
              <a:buAutoNum type="arabicPeriod"/>
              <a:tabLst/>
              <a:defRPr/>
            </a:pPr>
            <a:r>
              <a:rPr kumimoji="0" lang="en-U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mn-cs"/>
              </a:rPr>
              <a:t>  Identified research clusters for targeted research collaboration</a:t>
            </a:r>
          </a:p>
          <a:p>
            <a:pPr marL="342900" marR="0" lvl="0" indent="-342900" algn="l" defTabSz="914400" rtl="0" eaLnBrk="1" fontAlgn="auto" latinLnBrk="0" hangingPunct="1">
              <a:lnSpc>
                <a:spcPct val="150000"/>
              </a:lnSpc>
              <a:spcBef>
                <a:spcPts val="0"/>
              </a:spcBef>
              <a:spcAft>
                <a:spcPts val="0"/>
              </a:spcAft>
              <a:buClr>
                <a:prstClr val="white"/>
              </a:buClr>
              <a:buSzTx/>
              <a:buFont typeface="+mj-lt"/>
              <a:buAutoNum type="arabicPeriod"/>
              <a:tabLst/>
              <a:defRPr/>
            </a:pPr>
            <a:r>
              <a:rPr kumimoji="0" lang="en-U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mn-cs"/>
              </a:rPr>
              <a:t>  Produced a Green Paper on HPC Drivers and Needs in Latin America </a:t>
            </a:r>
          </a:p>
          <a:p>
            <a:pPr marL="342900" marR="0" lvl="0" indent="-342900" algn="l" defTabSz="914400" rtl="0" eaLnBrk="1" fontAlgn="auto" latinLnBrk="0" hangingPunct="1">
              <a:lnSpc>
                <a:spcPct val="150000"/>
              </a:lnSpc>
              <a:spcBef>
                <a:spcPts val="0"/>
              </a:spcBef>
              <a:spcAft>
                <a:spcPts val="0"/>
              </a:spcAft>
              <a:buClr>
                <a:prstClr val="white"/>
              </a:buClr>
              <a:buSzTx/>
              <a:buFont typeface="+mj-lt"/>
              <a:buAutoNum type="arabicPeriod"/>
              <a:tabLst/>
              <a:defRPr/>
            </a:pPr>
            <a:r>
              <a:rPr kumimoji="0" lang="en-U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mn-cs"/>
              </a:rPr>
              <a:t>  Produced a Roadmap for HPC strategic R&amp;D in Latin America </a:t>
            </a:r>
          </a:p>
          <a:p>
            <a:pPr marL="342900" marR="0" lvl="0" indent="-342900" algn="l" defTabSz="914400" rtl="0" eaLnBrk="1" fontAlgn="auto" latinLnBrk="0" hangingPunct="1">
              <a:lnSpc>
                <a:spcPct val="150000"/>
              </a:lnSpc>
              <a:spcBef>
                <a:spcPts val="0"/>
              </a:spcBef>
              <a:spcAft>
                <a:spcPts val="0"/>
              </a:spcAft>
              <a:buClr>
                <a:prstClr val="white"/>
              </a:buClr>
              <a:buSzTx/>
              <a:buFont typeface="+mj-lt"/>
              <a:buAutoNum type="arabicPeriod"/>
              <a:tabLst/>
              <a:defRPr/>
            </a:pPr>
            <a:r>
              <a:rPr kumimoji="0" lang="en-U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mn-cs"/>
              </a:rPr>
              <a:t>  Enhanced HPC R&amp;D policy dialogue between policymakers and stakeholders</a:t>
            </a: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l="5934" r="52153"/>
          <a:stretch>
            <a:fillRect/>
          </a:stretch>
        </p:blipFill>
        <p:spPr bwMode="auto">
          <a:xfrm>
            <a:off x="5609064" y="3080417"/>
            <a:ext cx="2448803" cy="2689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sp>
        <p:nvSpPr>
          <p:cNvPr id="13" name="Rectangle 5"/>
          <p:cNvSpPr>
            <a:spLocks noChangeArrowheads="1"/>
          </p:cNvSpPr>
          <p:nvPr/>
        </p:nvSpPr>
        <p:spPr bwMode="auto">
          <a:xfrm>
            <a:off x="635639" y="3592113"/>
            <a:ext cx="5223294" cy="169277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bIns="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Universidad Veracruzana</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Universidad de Chile</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Universidad de Buenos Aires</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Universidad Autónoma de Manizales</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mn-ea"/>
                <a:cs typeface="Arial" pitchFamily="34" charset="0"/>
              </a:rPr>
              <a:t>Coppetec</a:t>
            </a: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 </a:t>
            </a:r>
            <a:r>
              <a:rPr kumimoji="0" lang="es-ES" sz="1800" b="0"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mn-ea"/>
                <a:cs typeface="Arial" pitchFamily="34" charset="0"/>
              </a:rPr>
              <a:t>Fundaçao</a:t>
            </a: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 do Río de Janeiro</a:t>
            </a:r>
          </a:p>
        </p:txBody>
      </p:sp>
      <p:sp>
        <p:nvSpPr>
          <p:cNvPr id="14" name="Text Box 6"/>
          <p:cNvSpPr txBox="1">
            <a:spLocks noChangeArrowheads="1"/>
          </p:cNvSpPr>
          <p:nvPr/>
        </p:nvSpPr>
        <p:spPr bwMode="auto">
          <a:xfrm>
            <a:off x="8440409" y="3568176"/>
            <a:ext cx="1694580" cy="98488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tIns="0" bIns="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BSC</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CINECA</a:t>
            </a: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UPM</a:t>
            </a: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284" y="4844792"/>
            <a:ext cx="833437"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6444" y="5726194"/>
            <a:ext cx="5043487" cy="93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ortar rectángulo de esquina sencilla 16"/>
          <p:cNvSpPr/>
          <p:nvPr/>
        </p:nvSpPr>
        <p:spPr>
          <a:xfrm>
            <a:off x="577803" y="3111898"/>
            <a:ext cx="7480064" cy="324000"/>
          </a:xfrm>
          <a:prstGeom prst="snip1Rect">
            <a:avLst/>
          </a:prstGeom>
          <a:solidFill>
            <a:srgbClr val="00489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21"/>
          <p:cNvSpPr txBox="1">
            <a:spLocks noChangeArrowheads="1"/>
          </p:cNvSpPr>
          <p:nvPr/>
        </p:nvSpPr>
        <p:spPr bwMode="auto">
          <a:xfrm>
            <a:off x="573826" y="3154053"/>
            <a:ext cx="2026528" cy="237323"/>
          </a:xfrm>
          <a:prstGeom prst="rect">
            <a:avLst/>
          </a:prstGeom>
          <a:noFill/>
          <a:ln>
            <a:noFill/>
          </a:ln>
          <a:effectLst>
            <a:outerShdw blurRad="63500" sx="102000" sy="102000" algn="ctr" rotWithShape="0">
              <a:srgbClr val="004890">
                <a:alpha val="8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900" b="0" i="0" u="none" strike="noStrike" kern="1200" cap="none" spc="0" normalizeH="0" baseline="0" noProof="0" dirty="0">
                <a:ln>
                  <a:noFill/>
                </a:ln>
                <a:solidFill>
                  <a:prstClr val="white"/>
                </a:solidFill>
                <a:effectLst>
                  <a:outerShdw blurRad="127000" algn="ctr" rotWithShape="0">
                    <a:srgbClr val="004890">
                      <a:alpha val="35000"/>
                    </a:srgbClr>
                  </a:outerShdw>
                </a:effectLst>
                <a:uLnTx/>
                <a:uFillTx/>
                <a:latin typeface="Calibri" panose="020F0502020204030204"/>
                <a:ea typeface="MS PGothic" panose="020B0600070205080204" pitchFamily="34" charset="-128"/>
                <a:cs typeface="+mn-cs"/>
              </a:rPr>
              <a:t>LATIN AMERICA</a:t>
            </a:r>
            <a:endParaRPr kumimoji="0" lang="en-GB" altLang="en-US" sz="1900" b="0" i="0" u="none" strike="noStrike" kern="1200" cap="none" spc="0" normalizeH="0" baseline="0" noProof="0" dirty="0">
              <a:ln>
                <a:noFill/>
              </a:ln>
              <a:solidFill>
                <a:prstClr val="white"/>
              </a:solidFill>
              <a:effectLst>
                <a:outerShdw blurRad="127000" algn="ctr" rotWithShape="0">
                  <a:srgbClr val="004890">
                    <a:alpha val="35000"/>
                  </a:srgbClr>
                </a:outerShdw>
              </a:effectLst>
              <a:uLnTx/>
              <a:uFillTx/>
              <a:latin typeface="Calibri" panose="020F0502020204030204"/>
              <a:ea typeface="MS PGothic" panose="020B0600070205080204" pitchFamily="34" charset="-128"/>
              <a:cs typeface="+mn-cs"/>
            </a:endParaRPr>
          </a:p>
        </p:txBody>
      </p:sp>
      <p:sp>
        <p:nvSpPr>
          <p:cNvPr id="19" name="Recortar rectángulo de esquina sencilla 18"/>
          <p:cNvSpPr/>
          <p:nvPr/>
        </p:nvSpPr>
        <p:spPr>
          <a:xfrm>
            <a:off x="8314560" y="3103806"/>
            <a:ext cx="2320022" cy="324000"/>
          </a:xfrm>
          <a:prstGeom prst="snip1Rect">
            <a:avLst/>
          </a:prstGeom>
          <a:solidFill>
            <a:srgbClr val="00489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21"/>
          <p:cNvSpPr txBox="1">
            <a:spLocks noChangeArrowheads="1"/>
          </p:cNvSpPr>
          <p:nvPr/>
        </p:nvSpPr>
        <p:spPr bwMode="auto">
          <a:xfrm>
            <a:off x="8348048" y="3133238"/>
            <a:ext cx="1143922" cy="262769"/>
          </a:xfrm>
          <a:prstGeom prst="rect">
            <a:avLst/>
          </a:prstGeom>
          <a:noFill/>
          <a:ln>
            <a:noFill/>
          </a:ln>
          <a:effectLst>
            <a:outerShdw blurRad="63500" sx="102000" sy="102000" algn="ctr" rotWithShape="0">
              <a:srgbClr val="004890">
                <a:alpha val="8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1900" b="0" i="0" u="none" strike="noStrike" kern="1200" cap="none" spc="0" normalizeH="0" baseline="0" noProof="0" dirty="0">
                <a:ln>
                  <a:noFill/>
                </a:ln>
                <a:solidFill>
                  <a:prstClr val="white"/>
                </a:solidFill>
                <a:effectLst>
                  <a:outerShdw blurRad="127000" algn="ctr" rotWithShape="0">
                    <a:srgbClr val="004890">
                      <a:alpha val="35000"/>
                    </a:srgbClr>
                  </a:outerShdw>
                </a:effectLst>
                <a:uLnTx/>
                <a:uFillTx/>
                <a:latin typeface="Calibri" panose="020F0502020204030204"/>
                <a:ea typeface="MS PGothic" panose="020B0600070205080204" pitchFamily="34" charset="-128"/>
                <a:cs typeface="+mn-cs"/>
              </a:rPr>
              <a:t>EUROPE</a:t>
            </a:r>
            <a:endParaRPr kumimoji="0" lang="en-GB" altLang="en-US" sz="1900" b="0" i="0" u="none" strike="noStrike" kern="1200" cap="none" spc="0" normalizeH="0" baseline="0" noProof="0" dirty="0">
              <a:ln>
                <a:noFill/>
              </a:ln>
              <a:solidFill>
                <a:prstClr val="white"/>
              </a:solidFill>
              <a:effectLst>
                <a:outerShdw blurRad="127000" algn="ctr" rotWithShape="0">
                  <a:srgbClr val="004890">
                    <a:alpha val="35000"/>
                  </a:srgbClr>
                </a:outerShdw>
              </a:effectLst>
              <a:uLnTx/>
              <a:uFillTx/>
              <a:latin typeface="Calibri" panose="020F0502020204030204"/>
              <a:ea typeface="MS PGothic" panose="020B0600070205080204" pitchFamily="34" charset="-128"/>
              <a:cs typeface="+mn-cs"/>
            </a:endParaRPr>
          </a:p>
        </p:txBody>
      </p:sp>
      <p:sp>
        <p:nvSpPr>
          <p:cNvPr id="21" name="Text Box 6"/>
          <p:cNvSpPr txBox="1">
            <a:spLocks noChangeArrowheads="1"/>
          </p:cNvSpPr>
          <p:nvPr/>
        </p:nvSpPr>
        <p:spPr bwMode="auto">
          <a:xfrm>
            <a:off x="9727345" y="3564154"/>
            <a:ext cx="1694580" cy="63094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tIns="0" bIns="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mn-ea"/>
                <a:cs typeface="Arial" pitchFamily="34" charset="0"/>
              </a:rPr>
              <a:t>Menon</a:t>
            </a:r>
            <a:endPar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es-ES" sz="1800" b="0"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mn-ea"/>
                <a:cs typeface="Arial" pitchFamily="34" charset="0"/>
              </a:rPr>
              <a:t>Uni</a:t>
            </a:r>
            <a:r>
              <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rPr>
              <a:t> </a:t>
            </a:r>
            <a:r>
              <a:rPr kumimoji="0" lang="es-ES" sz="1800" b="0"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mn-ea"/>
                <a:cs typeface="Arial" pitchFamily="34" charset="0"/>
              </a:rPr>
              <a:t>Coimbra</a:t>
            </a:r>
            <a:endParaRPr kumimoji="0" lang="es-ES" sz="1800" b="0"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pitchFamily="34" charset="0"/>
            </a:endParaRPr>
          </a:p>
        </p:txBody>
      </p:sp>
    </p:spTree>
    <p:extLst>
      <p:ext uri="{BB962C8B-B14F-4D97-AF65-F5344CB8AC3E}">
        <p14:creationId xmlns:p14="http://schemas.microsoft.com/office/powerpoint/2010/main" val="323601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entr" presetSubtype="0" fill="hold"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anim calcmode="lin" valueType="num">
                                      <p:cBhvr>
                                        <p:cTn id="26" dur="750" fill="hold"/>
                                        <p:tgtEl>
                                          <p:spTgt spid="12"/>
                                        </p:tgtEl>
                                        <p:attrNameLst>
                                          <p:attrName>ppt_x</p:attrName>
                                        </p:attrNameLst>
                                      </p:cBhvr>
                                      <p:tavLst>
                                        <p:tav tm="0">
                                          <p:val>
                                            <p:strVal val="#ppt_x"/>
                                          </p:val>
                                        </p:tav>
                                        <p:tav tm="100000">
                                          <p:val>
                                            <p:strVal val="#ppt_x"/>
                                          </p:val>
                                        </p:tav>
                                      </p:tavLst>
                                    </p:anim>
                                    <p:anim calcmode="lin" valueType="num">
                                      <p:cBhvr>
                                        <p:cTn id="27" dur="75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75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750"/>
                                        <p:tgtEl>
                                          <p:spTgt spid="13"/>
                                        </p:tgtEl>
                                      </p:cBhvr>
                                    </p:animEffect>
                                    <p:anim calcmode="lin" valueType="num">
                                      <p:cBhvr>
                                        <p:cTn id="31" dur="750" fill="hold"/>
                                        <p:tgtEl>
                                          <p:spTgt spid="13"/>
                                        </p:tgtEl>
                                        <p:attrNameLst>
                                          <p:attrName>ppt_x</p:attrName>
                                        </p:attrNameLst>
                                      </p:cBhvr>
                                      <p:tavLst>
                                        <p:tav tm="0">
                                          <p:val>
                                            <p:strVal val="#ppt_x"/>
                                          </p:val>
                                        </p:tav>
                                        <p:tav tm="100000">
                                          <p:val>
                                            <p:strVal val="#ppt_x"/>
                                          </p:val>
                                        </p:tav>
                                      </p:tavLst>
                                    </p:anim>
                                    <p:anim calcmode="lin" valueType="num">
                                      <p:cBhvr>
                                        <p:cTn id="32" dur="75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7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750"/>
                                        <p:tgtEl>
                                          <p:spTgt spid="15"/>
                                        </p:tgtEl>
                                      </p:cBhvr>
                                    </p:animEffect>
                                    <p:anim calcmode="lin" valueType="num">
                                      <p:cBhvr>
                                        <p:cTn id="36" dur="750" fill="hold"/>
                                        <p:tgtEl>
                                          <p:spTgt spid="15"/>
                                        </p:tgtEl>
                                        <p:attrNameLst>
                                          <p:attrName>ppt_x</p:attrName>
                                        </p:attrNameLst>
                                      </p:cBhvr>
                                      <p:tavLst>
                                        <p:tav tm="0">
                                          <p:val>
                                            <p:strVal val="#ppt_x"/>
                                          </p:val>
                                        </p:tav>
                                        <p:tav tm="100000">
                                          <p:val>
                                            <p:strVal val="#ppt_x"/>
                                          </p:val>
                                        </p:tav>
                                      </p:tavLst>
                                    </p:anim>
                                    <p:anim calcmode="lin" valueType="num">
                                      <p:cBhvr>
                                        <p:cTn id="37" dur="75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75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750"/>
                                        <p:tgtEl>
                                          <p:spTgt spid="17"/>
                                        </p:tgtEl>
                                      </p:cBhvr>
                                    </p:animEffect>
                                    <p:anim calcmode="lin" valueType="num">
                                      <p:cBhvr>
                                        <p:cTn id="41" dur="750" fill="hold"/>
                                        <p:tgtEl>
                                          <p:spTgt spid="17"/>
                                        </p:tgtEl>
                                        <p:attrNameLst>
                                          <p:attrName>ppt_x</p:attrName>
                                        </p:attrNameLst>
                                      </p:cBhvr>
                                      <p:tavLst>
                                        <p:tav tm="0">
                                          <p:val>
                                            <p:strVal val="#ppt_x"/>
                                          </p:val>
                                        </p:tav>
                                        <p:tav tm="100000">
                                          <p:val>
                                            <p:strVal val="#ppt_x"/>
                                          </p:val>
                                        </p:tav>
                                      </p:tavLst>
                                    </p:anim>
                                    <p:anim calcmode="lin" valueType="num">
                                      <p:cBhvr>
                                        <p:cTn id="42" dur="750" fill="hold"/>
                                        <p:tgtEl>
                                          <p:spTgt spid="17"/>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75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750"/>
                                        <p:tgtEl>
                                          <p:spTgt spid="18"/>
                                        </p:tgtEl>
                                      </p:cBhvr>
                                    </p:animEffect>
                                    <p:anim calcmode="lin" valueType="num">
                                      <p:cBhvr>
                                        <p:cTn id="46" dur="750" fill="hold"/>
                                        <p:tgtEl>
                                          <p:spTgt spid="18"/>
                                        </p:tgtEl>
                                        <p:attrNameLst>
                                          <p:attrName>ppt_x</p:attrName>
                                        </p:attrNameLst>
                                      </p:cBhvr>
                                      <p:tavLst>
                                        <p:tav tm="0">
                                          <p:val>
                                            <p:strVal val="#ppt_x"/>
                                          </p:val>
                                        </p:tav>
                                        <p:tav tm="100000">
                                          <p:val>
                                            <p:strVal val="#ppt_x"/>
                                          </p:val>
                                        </p:tav>
                                      </p:tavLst>
                                    </p:anim>
                                    <p:anim calcmode="lin" valueType="num">
                                      <p:cBhvr>
                                        <p:cTn id="47" dur="750" fill="hold"/>
                                        <p:tgtEl>
                                          <p:spTgt spid="18"/>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125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750"/>
                                        <p:tgtEl>
                                          <p:spTgt spid="14"/>
                                        </p:tgtEl>
                                      </p:cBhvr>
                                    </p:animEffect>
                                    <p:anim calcmode="lin" valueType="num">
                                      <p:cBhvr>
                                        <p:cTn id="51" dur="750" fill="hold"/>
                                        <p:tgtEl>
                                          <p:spTgt spid="14"/>
                                        </p:tgtEl>
                                        <p:attrNameLst>
                                          <p:attrName>ppt_x</p:attrName>
                                        </p:attrNameLst>
                                      </p:cBhvr>
                                      <p:tavLst>
                                        <p:tav tm="0">
                                          <p:val>
                                            <p:strVal val="#ppt_x"/>
                                          </p:val>
                                        </p:tav>
                                        <p:tav tm="100000">
                                          <p:val>
                                            <p:strVal val="#ppt_x"/>
                                          </p:val>
                                        </p:tav>
                                      </p:tavLst>
                                    </p:anim>
                                    <p:anim calcmode="lin" valueType="num">
                                      <p:cBhvr>
                                        <p:cTn id="52" dur="75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125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750"/>
                                        <p:tgtEl>
                                          <p:spTgt spid="19"/>
                                        </p:tgtEl>
                                      </p:cBhvr>
                                    </p:animEffect>
                                    <p:anim calcmode="lin" valueType="num">
                                      <p:cBhvr>
                                        <p:cTn id="56" dur="750" fill="hold"/>
                                        <p:tgtEl>
                                          <p:spTgt spid="19"/>
                                        </p:tgtEl>
                                        <p:attrNameLst>
                                          <p:attrName>ppt_x</p:attrName>
                                        </p:attrNameLst>
                                      </p:cBhvr>
                                      <p:tavLst>
                                        <p:tav tm="0">
                                          <p:val>
                                            <p:strVal val="#ppt_x"/>
                                          </p:val>
                                        </p:tav>
                                        <p:tav tm="100000">
                                          <p:val>
                                            <p:strVal val="#ppt_x"/>
                                          </p:val>
                                        </p:tav>
                                      </p:tavLst>
                                    </p:anim>
                                    <p:anim calcmode="lin" valueType="num">
                                      <p:cBhvr>
                                        <p:cTn id="57" dur="75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25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50"/>
                                        <p:tgtEl>
                                          <p:spTgt spid="20"/>
                                        </p:tgtEl>
                                      </p:cBhvr>
                                    </p:animEffect>
                                    <p:anim calcmode="lin" valueType="num">
                                      <p:cBhvr>
                                        <p:cTn id="61" dur="750" fill="hold"/>
                                        <p:tgtEl>
                                          <p:spTgt spid="20"/>
                                        </p:tgtEl>
                                        <p:attrNameLst>
                                          <p:attrName>ppt_x</p:attrName>
                                        </p:attrNameLst>
                                      </p:cBhvr>
                                      <p:tavLst>
                                        <p:tav tm="0">
                                          <p:val>
                                            <p:strVal val="#ppt_x"/>
                                          </p:val>
                                        </p:tav>
                                        <p:tav tm="100000">
                                          <p:val>
                                            <p:strVal val="#ppt_x"/>
                                          </p:val>
                                        </p:tav>
                                      </p:tavLst>
                                    </p:anim>
                                    <p:anim calcmode="lin" valueType="num">
                                      <p:cBhvr>
                                        <p:cTn id="62" dur="750" fill="hold"/>
                                        <p:tgtEl>
                                          <p:spTgt spid="20"/>
                                        </p:tgtEl>
                                        <p:attrNameLst>
                                          <p:attrName>ppt_y</p:attrName>
                                        </p:attrNameLst>
                                      </p:cBhvr>
                                      <p:tavLst>
                                        <p:tav tm="0">
                                          <p:val>
                                            <p:strVal val="#ppt_y+.1"/>
                                          </p:val>
                                        </p:tav>
                                        <p:tav tm="100000">
                                          <p:val>
                                            <p:strVal val="#ppt_y"/>
                                          </p:val>
                                        </p:tav>
                                      </p:tavLst>
                                    </p:anim>
                                  </p:childTnLst>
                                </p:cTn>
                              </p:par>
                              <p:par>
                                <p:cTn id="63" presetID="10" presetClass="entr" presetSubtype="0" fill="hold" nodeType="withEffect">
                                  <p:stCondLst>
                                    <p:cond delay="175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par>
                                <p:cTn id="66" presetID="42" presetClass="entr" presetSubtype="0" fill="hold" grpId="0" nodeType="withEffect">
                                  <p:stCondLst>
                                    <p:cond delay="125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750"/>
                                        <p:tgtEl>
                                          <p:spTgt spid="21"/>
                                        </p:tgtEl>
                                      </p:cBhvr>
                                    </p:animEffect>
                                    <p:anim calcmode="lin" valueType="num">
                                      <p:cBhvr>
                                        <p:cTn id="69" dur="750" fill="hold"/>
                                        <p:tgtEl>
                                          <p:spTgt spid="21"/>
                                        </p:tgtEl>
                                        <p:attrNameLst>
                                          <p:attrName>ppt_x</p:attrName>
                                        </p:attrNameLst>
                                      </p:cBhvr>
                                      <p:tavLst>
                                        <p:tav tm="0">
                                          <p:val>
                                            <p:strVal val="#ppt_x"/>
                                          </p:val>
                                        </p:tav>
                                        <p:tav tm="100000">
                                          <p:val>
                                            <p:strVal val="#ppt_x"/>
                                          </p:val>
                                        </p:tav>
                                      </p:tavLst>
                                    </p:anim>
                                    <p:anim calcmode="lin" valueType="num">
                                      <p:cBhvr>
                                        <p:cTn id="70"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1" grpId="0"/>
      <p:bldP spid="13" grpId="0"/>
      <p:bldP spid="14" grpId="0"/>
      <p:bldP spid="17" grpId="0" animBg="1"/>
      <p:bldP spid="18" grpId="0"/>
      <p:bldP spid="19" grpId="0" animBg="1"/>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p:cNvGrpSpPr/>
          <p:nvPr/>
        </p:nvGrpSpPr>
        <p:grpSpPr>
          <a:xfrm>
            <a:off x="2524125" y="1097419"/>
            <a:ext cx="2733675" cy="2743200"/>
            <a:chOff x="2524125" y="1097419"/>
            <a:chExt cx="2733675" cy="2743200"/>
          </a:xfrm>
        </p:grpSpPr>
        <p:pic>
          <p:nvPicPr>
            <p:cNvPr id="18"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1097419"/>
              <a:ext cx="2733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30"/>
            <p:cNvSpPr txBox="1">
              <a:spLocks noChangeArrowheads="1"/>
            </p:cNvSpPr>
            <p:nvPr/>
          </p:nvSpPr>
          <p:spPr bwMode="auto">
            <a:xfrm>
              <a:off x="2951163" y="1608594"/>
              <a:ext cx="1849437" cy="969496"/>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a-ES" sz="29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Computer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a-ES" sz="28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Sciences</a:t>
              </a:r>
            </a:p>
          </p:txBody>
        </p:sp>
      </p:grpSp>
      <p:sp>
        <p:nvSpPr>
          <p:cNvPr id="19" name="Elipse 18"/>
          <p:cNvSpPr/>
          <p:nvPr/>
        </p:nvSpPr>
        <p:spPr>
          <a:xfrm>
            <a:off x="1974850" y="2616656"/>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upo 36"/>
          <p:cNvGrpSpPr/>
          <p:nvPr/>
        </p:nvGrpSpPr>
        <p:grpSpPr>
          <a:xfrm>
            <a:off x="7059613" y="1097419"/>
            <a:ext cx="2733675" cy="2743200"/>
            <a:chOff x="7059613" y="1097419"/>
            <a:chExt cx="2733675" cy="2743200"/>
          </a:xfrm>
        </p:grpSpPr>
        <p:pic>
          <p:nvPicPr>
            <p:cNvPr id="20"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9613" y="1097419"/>
              <a:ext cx="2733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30"/>
            <p:cNvSpPr txBox="1">
              <a:spLocks noChangeArrowheads="1"/>
            </p:cNvSpPr>
            <p:nvPr/>
          </p:nvSpPr>
          <p:spPr bwMode="auto">
            <a:xfrm>
              <a:off x="7672388" y="1608594"/>
              <a:ext cx="1528762" cy="985837"/>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a-ES" sz="29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Earth Sciences</a:t>
              </a:r>
            </a:p>
          </p:txBody>
        </p:sp>
      </p:grpSp>
      <p:grpSp>
        <p:nvGrpSpPr>
          <p:cNvPr id="39" name="Grupo 38"/>
          <p:cNvGrpSpPr/>
          <p:nvPr/>
        </p:nvGrpSpPr>
        <p:grpSpPr>
          <a:xfrm>
            <a:off x="7185025" y="3840392"/>
            <a:ext cx="2484438" cy="2493962"/>
            <a:chOff x="7185025" y="3840392"/>
            <a:chExt cx="2484438" cy="2493962"/>
          </a:xfrm>
        </p:grpSpPr>
        <p:pic>
          <p:nvPicPr>
            <p:cNvPr id="21"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5025" y="3840392"/>
              <a:ext cx="2484438"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30"/>
            <p:cNvSpPr txBox="1">
              <a:spLocks noChangeArrowheads="1"/>
            </p:cNvSpPr>
            <p:nvPr/>
          </p:nvSpPr>
          <p:spPr bwMode="auto">
            <a:xfrm>
              <a:off x="7632700" y="4338491"/>
              <a:ext cx="1528763" cy="539750"/>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a-ES" sz="29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CASE</a:t>
              </a:r>
            </a:p>
          </p:txBody>
        </p:sp>
      </p:grpSp>
      <p:grpSp>
        <p:nvGrpSpPr>
          <p:cNvPr id="38" name="Grupo 37"/>
          <p:cNvGrpSpPr/>
          <p:nvPr/>
        </p:nvGrpSpPr>
        <p:grpSpPr>
          <a:xfrm>
            <a:off x="2543175" y="3725716"/>
            <a:ext cx="2733675" cy="2743200"/>
            <a:chOff x="2543175" y="3725716"/>
            <a:chExt cx="2733675" cy="2743200"/>
          </a:xfrm>
        </p:grpSpPr>
        <p:pic>
          <p:nvPicPr>
            <p:cNvPr id="22" name="Imagen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3175" y="3725716"/>
              <a:ext cx="27336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30"/>
            <p:cNvSpPr txBox="1">
              <a:spLocks noChangeArrowheads="1"/>
            </p:cNvSpPr>
            <p:nvPr/>
          </p:nvSpPr>
          <p:spPr bwMode="auto">
            <a:xfrm>
              <a:off x="3060700" y="4174979"/>
              <a:ext cx="1682750" cy="984250"/>
            </a:xfrm>
            <a:prstGeom prst="rect">
              <a:avLst/>
            </a:prstGeom>
            <a:noFill/>
            <a:ln>
              <a:noFill/>
            </a:ln>
            <a:effectLst>
              <a:outerShdw blurRad="381000" dir="5400000" algn="t" rotWithShape="0">
                <a:prstClr val="black"/>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a-ES" sz="29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ca-ES" sz="2900" b="1"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rPr>
                <a:t>Sciences</a:t>
              </a:r>
            </a:p>
          </p:txBody>
        </p:sp>
      </p:grpSp>
      <p:sp>
        <p:nvSpPr>
          <p:cNvPr id="27" name="Rectangle 3"/>
          <p:cNvSpPr txBox="1">
            <a:spLocks noChangeAspect="1" noChangeArrowheads="1"/>
          </p:cNvSpPr>
          <p:nvPr/>
        </p:nvSpPr>
        <p:spPr bwMode="auto">
          <a:xfrm>
            <a:off x="1855788" y="2746831"/>
            <a:ext cx="4157662" cy="877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altLang="en-US" sz="1400" b="0" i="0" u="none" strike="noStrike" kern="1200" cap="none" spc="0" normalizeH="0" baseline="0" noProof="0" dirty="0">
                <a:ln>
                  <a:noFill/>
                </a:ln>
                <a:solidFill>
                  <a:srgbClr val="004890"/>
                </a:solidFill>
                <a:effectLst/>
                <a:uLnTx/>
                <a:uFillTx/>
                <a:latin typeface="Calibri" panose="020F0502020204030204"/>
                <a:ea typeface="+mn-ea"/>
                <a:cs typeface="Times New Roman" panose="02020603050405020304" pitchFamily="18" charset="0"/>
              </a:rPr>
              <a:t>To influence the way machines are built, programmed and used: programming models, performance tools, Big Data, Artificial Intelligence , computer architecture, energy efficiency</a:t>
            </a:r>
          </a:p>
        </p:txBody>
      </p:sp>
      <p:sp>
        <p:nvSpPr>
          <p:cNvPr id="28" name="Elipse 27"/>
          <p:cNvSpPr/>
          <p:nvPr/>
        </p:nvSpPr>
        <p:spPr>
          <a:xfrm>
            <a:off x="6486525" y="2653169"/>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3"/>
          <p:cNvSpPr txBox="1">
            <a:spLocks noChangeAspect="1" noChangeArrowheads="1"/>
          </p:cNvSpPr>
          <p:nvPr/>
        </p:nvSpPr>
        <p:spPr bwMode="auto">
          <a:xfrm>
            <a:off x="6680200" y="2799219"/>
            <a:ext cx="3455988" cy="995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altLang="en-US" sz="1400" b="0" i="0" u="none" strike="noStrike" kern="1200" cap="none" spc="0" normalizeH="0" baseline="0" noProof="0" dirty="0">
                <a:ln>
                  <a:noFill/>
                </a:ln>
                <a:solidFill>
                  <a:srgbClr val="004890"/>
                </a:solidFill>
                <a:effectLst/>
                <a:uLnTx/>
                <a:uFillTx/>
                <a:latin typeface="Calibri" panose="020F0502020204030204"/>
                <a:ea typeface="+mn-ea"/>
                <a:cs typeface="Times New Roman" panose="02020603050405020304" pitchFamily="18" charset="0"/>
              </a:rPr>
              <a:t>To develop and implement global and regional state-of-the-art models for short-term air quality </a:t>
            </a:r>
            <a:r>
              <a:rPr kumimoji="0" lang="en-GB" altLang="en-US" sz="1400" b="0" i="0" u="none" strike="noStrike" kern="1200" cap="none" spc="0" normalizeH="0" baseline="0" noProof="0" dirty="0">
                <a:ln>
                  <a:noFill/>
                </a:ln>
                <a:solidFill>
                  <a:srgbClr val="004890"/>
                </a:solidFill>
                <a:effectLst/>
                <a:uLnTx/>
                <a:uFillTx/>
                <a:latin typeface="Calibri" panose="020F0502020204030204"/>
                <a:ea typeface="+mn-ea"/>
                <a:cs typeface="Times New Roman" panose="02020603050405020304" pitchFamily="18" charset="0"/>
              </a:rPr>
              <a:t>forecast and long-term climate applications</a:t>
            </a:r>
            <a:endParaRPr kumimoji="0" lang="en-US" altLang="en-US" sz="1400" b="0" i="0" u="none" strike="noStrike" kern="1200" cap="none" spc="0" normalizeH="0" baseline="0" noProof="0" dirty="0">
              <a:ln>
                <a:noFill/>
              </a:ln>
              <a:solidFill>
                <a:srgbClr val="004890"/>
              </a:solidFill>
              <a:effectLst/>
              <a:uLnTx/>
              <a:uFillTx/>
              <a:latin typeface="Calibri" panose="020F0502020204030204"/>
              <a:ea typeface="+mn-ea"/>
              <a:cs typeface="Times New Roman" panose="02020603050405020304" pitchFamily="18" charset="0"/>
            </a:endParaRPr>
          </a:p>
        </p:txBody>
      </p:sp>
      <p:sp>
        <p:nvSpPr>
          <p:cNvPr id="30" name="Elipse 29"/>
          <p:cNvSpPr/>
          <p:nvPr/>
        </p:nvSpPr>
        <p:spPr>
          <a:xfrm>
            <a:off x="1995488" y="5210029"/>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
          <p:cNvSpPr txBox="1">
            <a:spLocks noChangeAspect="1" noChangeArrowheads="1"/>
          </p:cNvSpPr>
          <p:nvPr/>
        </p:nvSpPr>
        <p:spPr bwMode="auto">
          <a:xfrm>
            <a:off x="1965325" y="5337029"/>
            <a:ext cx="3851275" cy="8016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altLang="en-US" sz="1400" b="0" i="0" u="none" strike="noStrike" kern="1200" cap="none" spc="0" normalizeH="0" baseline="0" noProof="0" dirty="0">
                <a:ln>
                  <a:noFill/>
                </a:ln>
                <a:solidFill>
                  <a:srgbClr val="004890"/>
                </a:solidFill>
                <a:effectLst/>
                <a:uLnTx/>
                <a:uFillTx/>
                <a:latin typeface="Calibri" panose="020F0502020204030204"/>
                <a:ea typeface="+mn-ea"/>
                <a:cs typeface="Times New Roman" panose="02020603050405020304" pitchFamily="18" charset="0"/>
              </a:rPr>
              <a:t>To understand living organisms by means of theoretical and computational methods (molecular modeling, genomics, proteomics)</a:t>
            </a:r>
            <a:endParaRPr kumimoji="0" lang="en-US" altLang="en-US" sz="1800" b="0" i="0" u="none" strike="noStrike" kern="1200" cap="none" spc="0" normalizeH="0" baseline="0" noProof="0" dirty="0">
              <a:ln>
                <a:noFill/>
              </a:ln>
              <a:solidFill>
                <a:srgbClr val="004890"/>
              </a:solidFill>
              <a:effectLst/>
              <a:uLnTx/>
              <a:uFillTx/>
              <a:latin typeface="Calibri" panose="020F0502020204030204"/>
              <a:ea typeface="+mn-ea"/>
              <a:cs typeface="Times New Roman" panose="02020603050405020304" pitchFamily="18" charset="0"/>
            </a:endParaRPr>
          </a:p>
        </p:txBody>
      </p:sp>
      <p:sp>
        <p:nvSpPr>
          <p:cNvPr id="32" name="Elipse 31"/>
          <p:cNvSpPr/>
          <p:nvPr/>
        </p:nvSpPr>
        <p:spPr>
          <a:xfrm>
            <a:off x="6372225" y="5059216"/>
            <a:ext cx="3829050" cy="118745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
          <p:cNvSpPr txBox="1">
            <a:spLocks noChangeAspect="1" noChangeArrowheads="1"/>
          </p:cNvSpPr>
          <p:nvPr/>
        </p:nvSpPr>
        <p:spPr bwMode="auto">
          <a:xfrm>
            <a:off x="6340475" y="5238604"/>
            <a:ext cx="3995738" cy="1038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Tx/>
              <a:buNone/>
              <a:tabLst/>
              <a:defRPr/>
            </a:pPr>
            <a:r>
              <a:rPr kumimoji="0" lang="en-US" altLang="en-US" sz="1400" b="0" i="0" u="none" strike="noStrike" kern="1200" cap="none" spc="0" normalizeH="0" baseline="0" noProof="0" dirty="0">
                <a:ln>
                  <a:noFill/>
                </a:ln>
                <a:solidFill>
                  <a:srgbClr val="004890"/>
                </a:solidFill>
                <a:effectLst/>
                <a:uLnTx/>
                <a:uFillTx/>
                <a:latin typeface="Calibri" panose="020F0502020204030204"/>
                <a:ea typeface="+mn-ea"/>
                <a:cs typeface="Times New Roman" panose="02020603050405020304" pitchFamily="18" charset="0"/>
              </a:rPr>
              <a:t>To develop scientific and engineering software to efficiently exploit super-computing capabilities (biomedical, geophysics, atmospheric, energy, social and economic simulations)</a:t>
            </a:r>
          </a:p>
        </p:txBody>
      </p:sp>
      <p:sp>
        <p:nvSpPr>
          <p:cNvPr id="2" name="Título 1"/>
          <p:cNvSpPr>
            <a:spLocks noGrp="1"/>
          </p:cNvSpPr>
          <p:nvPr>
            <p:ph type="title"/>
          </p:nvPr>
        </p:nvSpPr>
        <p:spPr/>
        <p:txBody>
          <a:bodyPr/>
          <a:lstStyle/>
          <a:p>
            <a:r>
              <a:rPr lang="ca-ES" dirty="0" err="1"/>
              <a:t>Mission</a:t>
            </a:r>
            <a:r>
              <a:rPr lang="ca-ES" dirty="0"/>
              <a:t> of BSC </a:t>
            </a:r>
            <a:r>
              <a:rPr lang="ca-ES" dirty="0" err="1"/>
              <a:t>Scientific</a:t>
            </a:r>
            <a:r>
              <a:rPr lang="ca-ES" dirty="0"/>
              <a:t> </a:t>
            </a:r>
            <a:r>
              <a:rPr lang="ca-ES" dirty="0" err="1"/>
              <a:t>Departments</a:t>
            </a:r>
            <a:endParaRPr lang="ca-ES" dirty="0"/>
          </a:p>
        </p:txBody>
      </p:sp>
    </p:spTree>
    <p:extLst>
      <p:ext uri="{BB962C8B-B14F-4D97-AF65-F5344CB8AC3E}">
        <p14:creationId xmlns:p14="http://schemas.microsoft.com/office/powerpoint/2010/main" val="402087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Elbow Connector 52">
            <a:extLst>
              <a:ext uri="{FF2B5EF4-FFF2-40B4-BE49-F238E27FC236}">
                <a16:creationId xmlns:a16="http://schemas.microsoft.com/office/drawing/2014/main" id="{614EFB3D-25DD-FC43-AE62-D1499AA6441C}"/>
              </a:ext>
            </a:extLst>
          </p:cNvPr>
          <p:cNvCxnSpPr>
            <a:cxnSpLocks/>
          </p:cNvCxnSpPr>
          <p:nvPr/>
        </p:nvCxnSpPr>
        <p:spPr>
          <a:xfrm flipV="1">
            <a:off x="3139855" y="2689596"/>
            <a:ext cx="1902187" cy="2955"/>
          </a:xfrm>
          <a:prstGeom prst="bentConnector3">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Elbow Connector 52">
            <a:extLst>
              <a:ext uri="{FF2B5EF4-FFF2-40B4-BE49-F238E27FC236}">
                <a16:creationId xmlns:a16="http://schemas.microsoft.com/office/drawing/2014/main" id="{614EFB3D-25DD-FC43-AE62-D1499AA6441C}"/>
              </a:ext>
            </a:extLst>
          </p:cNvPr>
          <p:cNvCxnSpPr>
            <a:cxnSpLocks/>
          </p:cNvCxnSpPr>
          <p:nvPr/>
        </p:nvCxnSpPr>
        <p:spPr>
          <a:xfrm flipV="1">
            <a:off x="3145114" y="4737075"/>
            <a:ext cx="1902187" cy="2955"/>
          </a:xfrm>
          <a:prstGeom prst="bentConnector3">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Elbow Connector 52">
            <a:extLst>
              <a:ext uri="{FF2B5EF4-FFF2-40B4-BE49-F238E27FC236}">
                <a16:creationId xmlns:a16="http://schemas.microsoft.com/office/drawing/2014/main" id="{614EFB3D-25DD-FC43-AE62-D1499AA6441C}"/>
              </a:ext>
            </a:extLst>
          </p:cNvPr>
          <p:cNvCxnSpPr>
            <a:cxnSpLocks/>
          </p:cNvCxnSpPr>
          <p:nvPr/>
        </p:nvCxnSpPr>
        <p:spPr>
          <a:xfrm flipV="1">
            <a:off x="3301344" y="3646288"/>
            <a:ext cx="1902187" cy="2955"/>
          </a:xfrm>
          <a:prstGeom prst="bentConnector3">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3B7C6A27-7D8C-3245-AD8D-48E900393DE0}"/>
              </a:ext>
            </a:extLst>
          </p:cNvPr>
          <p:cNvCxnSpPr>
            <a:cxnSpLocks/>
            <a:endCxn id="60" idx="1"/>
          </p:cNvCxnSpPr>
          <p:nvPr/>
        </p:nvCxnSpPr>
        <p:spPr>
          <a:xfrm flipV="1">
            <a:off x="2213701" y="1878719"/>
            <a:ext cx="2833433" cy="1122738"/>
          </a:xfrm>
          <a:prstGeom prst="bentConnector3">
            <a:avLst>
              <a:gd name="adj1" fmla="val -1341"/>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333C15-1A14-0145-B32C-3F8B99FB2AAA}"/>
              </a:ext>
            </a:extLst>
          </p:cNvPr>
          <p:cNvSpPr>
            <a:spLocks noGrp="1"/>
          </p:cNvSpPr>
          <p:nvPr>
            <p:ph type="title"/>
          </p:nvPr>
        </p:nvSpPr>
        <p:spPr/>
        <p:txBody>
          <a:bodyPr/>
          <a:lstStyle/>
          <a:p>
            <a:r>
              <a:rPr lang="es-ES" dirty="0" err="1"/>
              <a:t>Computer</a:t>
            </a:r>
            <a:r>
              <a:rPr lang="es-ES" dirty="0"/>
              <a:t> </a:t>
            </a:r>
            <a:r>
              <a:rPr lang="es-ES" dirty="0" err="1"/>
              <a:t>Sciences</a:t>
            </a:r>
            <a:endParaRPr lang="es-ES" dirty="0"/>
          </a:p>
        </p:txBody>
      </p:sp>
      <p:sp>
        <p:nvSpPr>
          <p:cNvPr id="60" name="Rectangle 59">
            <a:extLst>
              <a:ext uri="{FF2B5EF4-FFF2-40B4-BE49-F238E27FC236}">
                <a16:creationId xmlns:a16="http://schemas.microsoft.com/office/drawing/2014/main" id="{2DB89177-69D1-1740-952D-F47A56A0FC4D}"/>
              </a:ext>
            </a:extLst>
          </p:cNvPr>
          <p:cNvSpPr/>
          <p:nvPr/>
        </p:nvSpPr>
        <p:spPr>
          <a:xfrm>
            <a:off x="5047134" y="1500481"/>
            <a:ext cx="6729230" cy="75647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Leadership in architectural proposals for HPC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Runtime-aware architecture innovations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Multicore and accelerator architectures in real-time environments</a:t>
            </a:r>
          </a:p>
        </p:txBody>
      </p:sp>
      <p:sp>
        <p:nvSpPr>
          <p:cNvPr id="56" name="Rectangle 55">
            <a:extLst>
              <a:ext uri="{FF2B5EF4-FFF2-40B4-BE49-F238E27FC236}">
                <a16:creationId xmlns:a16="http://schemas.microsoft.com/office/drawing/2014/main" id="{A963DA94-5F67-F04D-A521-9988078AF602}"/>
              </a:ext>
            </a:extLst>
          </p:cNvPr>
          <p:cNvSpPr/>
          <p:nvPr/>
        </p:nvSpPr>
        <p:spPr>
          <a:xfrm>
            <a:off x="5047134" y="2398297"/>
            <a:ext cx="6729230" cy="75647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Key player in the design of cores and accelerators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European Processor Initiative, gathering architecture innovations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Building solid knowledge on low-level system design</a:t>
            </a:r>
          </a:p>
        </p:txBody>
      </p:sp>
      <p:sp>
        <p:nvSpPr>
          <p:cNvPr id="52" name="Rectangle 51">
            <a:extLst>
              <a:ext uri="{FF2B5EF4-FFF2-40B4-BE49-F238E27FC236}">
                <a16:creationId xmlns:a16="http://schemas.microsoft.com/office/drawing/2014/main" id="{1D4186B0-3169-8B4B-BDC2-D6495AD87E81}"/>
              </a:ext>
            </a:extLst>
          </p:cNvPr>
          <p:cNvSpPr/>
          <p:nvPr/>
        </p:nvSpPr>
        <p:spPr>
          <a:xfrm>
            <a:off x="5047134" y="3296113"/>
            <a:ext cx="6729230" cy="84633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Leadership in the evolution and standardization of parallel programming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Influencing </a:t>
            </a:r>
            <a:r>
              <a:rPr kumimoji="0" lang="en-GB" sz="14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OpenMP</a:t>
            </a: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evolution, Workflows towards </a:t>
            </a:r>
            <a:r>
              <a:rPr kumimoji="0" lang="en-GB" sz="1400" b="0"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Exascale</a:t>
            </a: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Inter-operability and resource malleability across different runtime layers</a:t>
            </a:r>
          </a:p>
        </p:txBody>
      </p:sp>
      <p:sp>
        <p:nvSpPr>
          <p:cNvPr id="48" name="Rectangle 47">
            <a:extLst>
              <a:ext uri="{FF2B5EF4-FFF2-40B4-BE49-F238E27FC236}">
                <a16:creationId xmlns:a16="http://schemas.microsoft.com/office/drawing/2014/main" id="{355ECBAF-72C9-CB4E-B28F-88D7777A736E}"/>
              </a:ext>
            </a:extLst>
          </p:cNvPr>
          <p:cNvSpPr/>
          <p:nvPr/>
        </p:nvSpPr>
        <p:spPr>
          <a:xfrm>
            <a:off x="5047135" y="4283784"/>
            <a:ext cx="6729230" cy="8099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Leadership in methodologies and tools for application/system behaviour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Proof-of-concept and best practices towards improving applications scalability and performance</a:t>
            </a:r>
          </a:p>
        </p:txBody>
      </p:sp>
      <p:sp>
        <p:nvSpPr>
          <p:cNvPr id="44" name="Rectangle 43">
            <a:extLst>
              <a:ext uri="{FF2B5EF4-FFF2-40B4-BE49-F238E27FC236}">
                <a16:creationId xmlns:a16="http://schemas.microsoft.com/office/drawing/2014/main" id="{F0482BFE-C16A-514B-9E31-18CD741CBE81}"/>
              </a:ext>
            </a:extLst>
          </p:cNvPr>
          <p:cNvSpPr/>
          <p:nvPr/>
        </p:nvSpPr>
        <p:spPr>
          <a:xfrm>
            <a:off x="5030288" y="5235026"/>
            <a:ext cx="6729230" cy="756475"/>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Key player in the HPC/AI convergence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Novel algorithms, system software and architectural support Adoption of AI technologies in future simulation frameworks</a:t>
            </a:r>
          </a:p>
        </p:txBody>
      </p:sp>
      <p:cxnSp>
        <p:nvCxnSpPr>
          <p:cNvPr id="45" name="Elbow Connector 44">
            <a:extLst>
              <a:ext uri="{FF2B5EF4-FFF2-40B4-BE49-F238E27FC236}">
                <a16:creationId xmlns:a16="http://schemas.microsoft.com/office/drawing/2014/main" id="{2D4B86D9-DA9B-2A42-9336-325A1F17AB96}"/>
              </a:ext>
            </a:extLst>
          </p:cNvPr>
          <p:cNvCxnSpPr>
            <a:cxnSpLocks/>
            <a:endCxn id="44" idx="1"/>
          </p:cNvCxnSpPr>
          <p:nvPr/>
        </p:nvCxnSpPr>
        <p:spPr>
          <a:xfrm>
            <a:off x="2196855" y="4737075"/>
            <a:ext cx="2833433" cy="876189"/>
          </a:xfrm>
          <a:prstGeom prst="bentConnector3">
            <a:avLst>
              <a:gd name="adj1" fmla="val -3786"/>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196848B2-2F1A-2E4D-83F5-9A44B8885BA3}"/>
              </a:ext>
            </a:extLst>
          </p:cNvPr>
          <p:cNvSpPr>
            <a:spLocks noChangeAspect="1"/>
          </p:cNvSpPr>
          <p:nvPr/>
        </p:nvSpPr>
        <p:spPr>
          <a:xfrm>
            <a:off x="1104664" y="2274177"/>
            <a:ext cx="3083879" cy="308574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9809C4AB-8EF0-7940-9523-41B1D07AF0FA}"/>
              </a:ext>
            </a:extLst>
          </p:cNvPr>
          <p:cNvSpPr>
            <a:spLocks noChangeAspect="1"/>
          </p:cNvSpPr>
          <p:nvPr/>
        </p:nvSpPr>
        <p:spPr>
          <a:xfrm>
            <a:off x="494398" y="2006113"/>
            <a:ext cx="3438607" cy="3440688"/>
          </a:xfrm>
          <a:prstGeom prst="ellipse">
            <a:avLst/>
          </a:prstGeom>
          <a:blipFill dpi="0"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a:bli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3" name="Rectángulo 2"/>
          <p:cNvSpPr/>
          <p:nvPr/>
        </p:nvSpPr>
        <p:spPr>
          <a:xfrm>
            <a:off x="813831" y="2401484"/>
            <a:ext cx="2799740"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Influence</a:t>
            </a: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way</a:t>
            </a: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 HPC machines are </a:t>
            </a: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built</a:t>
            </a: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programmed</a:t>
            </a: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rPr>
              <a:t>and </a:t>
            </a:r>
            <a:r>
              <a:rPr kumimoji="0" lang="es-ES" sz="2800" b="1" i="0" u="none" strike="noStrike" kern="1200" cap="none" spc="0" normalizeH="0" baseline="0" noProof="0" dirty="0" err="1">
                <a:ln>
                  <a:noFill/>
                </a:ln>
                <a:solidFill>
                  <a:prstClr val="white"/>
                </a:solidFill>
                <a:effectLst/>
                <a:uLnTx/>
                <a:uFillTx/>
                <a:latin typeface="Calibri" panose="020F0502020204030204"/>
                <a:ea typeface="+mn-ea"/>
                <a:cs typeface="+mn-cs"/>
              </a:rPr>
              <a:t>used</a:t>
            </a:r>
            <a:endParaRPr kumimoji="0" lang="es-E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403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719762" y="2786958"/>
            <a:ext cx="2448000" cy="654545"/>
            <a:chOff x="348161" y="2681275"/>
            <a:chExt cx="2448000" cy="654545"/>
          </a:xfrm>
        </p:grpSpPr>
        <p:sp>
          <p:nvSpPr>
            <p:cNvPr id="5" name="Rectángulo redondeado 4"/>
            <p:cNvSpPr/>
            <p:nvPr/>
          </p:nvSpPr>
          <p:spPr>
            <a:xfrm>
              <a:off x="348161" y="2681275"/>
              <a:ext cx="2448000"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p:cNvSpPr txBox="1"/>
            <p:nvPr/>
          </p:nvSpPr>
          <p:spPr>
            <a:xfrm>
              <a:off x="497629" y="2768040"/>
              <a:ext cx="1453644" cy="498598"/>
            </a:xfrm>
            <a:prstGeom prst="rect">
              <a:avLst/>
            </a:prstGeom>
            <a:noFill/>
            <a:effectLst>
              <a:outerShdw blurRad="50800" dir="5400000" algn="t" rotWithShape="0">
                <a:schemeClr val="accent5">
                  <a:lumMod val="50000"/>
                  <a:alpha val="35000"/>
                </a:schemeClr>
              </a:outerShdw>
            </a:effectLst>
          </p:spPr>
          <p:txBody>
            <a:bodyPr wrap="square" lIns="0" tIns="0" rIns="0" bIns="0" rtlCol="0" anchor="ctr" anchorCtr="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Computational</a:t>
              </a:r>
              <a:r>
                <a:rPr kumimoji="0" lang="es-ES" alt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genomics</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 name="Grupo 6"/>
          <p:cNvGrpSpPr/>
          <p:nvPr/>
        </p:nvGrpSpPr>
        <p:grpSpPr>
          <a:xfrm>
            <a:off x="2327849" y="4741467"/>
            <a:ext cx="2023141" cy="654545"/>
            <a:chOff x="956248" y="4678189"/>
            <a:chExt cx="2023141" cy="654545"/>
          </a:xfrm>
        </p:grpSpPr>
        <p:sp>
          <p:nvSpPr>
            <p:cNvPr id="8" name="Rectángulo redondeado 7"/>
            <p:cNvSpPr/>
            <p:nvPr/>
          </p:nvSpPr>
          <p:spPr>
            <a:xfrm>
              <a:off x="956248" y="4678189"/>
              <a:ext cx="2023141"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8"/>
            <p:cNvSpPr/>
            <p:nvPr/>
          </p:nvSpPr>
          <p:spPr>
            <a:xfrm>
              <a:off x="1150490" y="4756162"/>
              <a:ext cx="765615" cy="498598"/>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s-ES" alt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Text </a:t>
              </a: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Mining</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 name="Grupo 9"/>
          <p:cNvGrpSpPr/>
          <p:nvPr/>
        </p:nvGrpSpPr>
        <p:grpSpPr>
          <a:xfrm>
            <a:off x="7714342" y="4741467"/>
            <a:ext cx="2448000" cy="654545"/>
            <a:chOff x="6342741" y="4593380"/>
            <a:chExt cx="2448000" cy="654545"/>
          </a:xfrm>
        </p:grpSpPr>
        <p:sp>
          <p:nvSpPr>
            <p:cNvPr id="11" name="Rectángulo redondeado 10"/>
            <p:cNvSpPr/>
            <p:nvPr/>
          </p:nvSpPr>
          <p:spPr>
            <a:xfrm>
              <a:off x="6342741" y="4593380"/>
              <a:ext cx="2448000"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ángulo 11"/>
            <p:cNvSpPr/>
            <p:nvPr/>
          </p:nvSpPr>
          <p:spPr>
            <a:xfrm>
              <a:off x="7246346" y="4685825"/>
              <a:ext cx="1356334" cy="498598"/>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altLang="es-ES" sz="1800" b="0" i="0" u="none" strike="noStrike" kern="1200" cap="none" spc="0" normalizeH="0" baseline="0" noProof="0" dirty="0" err="1">
                  <a:ln>
                    <a:noFill/>
                  </a:ln>
                  <a:solidFill>
                    <a:prstClr val="white"/>
                  </a:solidFill>
                  <a:effectLst/>
                  <a:uLnTx/>
                  <a:uFillTx/>
                  <a:latin typeface="Calibri" panose="020F0502020204030204"/>
                  <a:ea typeface="+mn-ea"/>
                  <a:cs typeface="+mn-cs"/>
                </a:rPr>
                <a:t>Evaluation</a:t>
              </a:r>
              <a:r>
                <a:rPr kumimoji="0" lang="es-ES" altLang="es-ES" sz="1800" b="0" i="0" u="none" strike="noStrike" kern="1200" cap="none" spc="0" normalizeH="0" baseline="0" noProof="0" dirty="0">
                  <a:ln>
                    <a:noFill/>
                  </a:ln>
                  <a:solidFill>
                    <a:prstClr val="white"/>
                  </a:solidFill>
                  <a:effectLst/>
                  <a:uLnTx/>
                  <a:uFillTx/>
                  <a:latin typeface="Calibri" panose="020F0502020204030204"/>
                  <a:ea typeface="+mn-ea"/>
                  <a:cs typeface="+mn-cs"/>
                </a:rPr>
                <a:t> of social </a:t>
              </a:r>
              <a:r>
                <a:rPr kumimoji="0" lang="es-ES" altLang="es-ES" sz="1800" b="0" i="0" u="none" strike="noStrike" kern="1200" cap="none" spc="0" normalizeH="0" baseline="0" noProof="0" dirty="0" err="1">
                  <a:ln>
                    <a:noFill/>
                  </a:ln>
                  <a:solidFill>
                    <a:prstClr val="white"/>
                  </a:solidFill>
                  <a:effectLst/>
                  <a:uLnTx/>
                  <a:uFillTx/>
                  <a:latin typeface="Calibri" panose="020F0502020204030204"/>
                  <a:ea typeface="+mn-ea"/>
                  <a:cs typeface="+mn-cs"/>
                </a:rPr>
                <a:t>impact</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upo 12"/>
          <p:cNvGrpSpPr/>
          <p:nvPr/>
        </p:nvGrpSpPr>
        <p:grpSpPr>
          <a:xfrm>
            <a:off x="7731926" y="2786958"/>
            <a:ext cx="2448000" cy="654545"/>
            <a:chOff x="6360325" y="2681275"/>
            <a:chExt cx="2448000" cy="654545"/>
          </a:xfrm>
        </p:grpSpPr>
        <p:sp>
          <p:nvSpPr>
            <p:cNvPr id="14" name="Rectángulo redondeado 13"/>
            <p:cNvSpPr/>
            <p:nvPr/>
          </p:nvSpPr>
          <p:spPr>
            <a:xfrm>
              <a:off x="6360325" y="2681275"/>
              <a:ext cx="2448000"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ángulo 14"/>
            <p:cNvSpPr/>
            <p:nvPr/>
          </p:nvSpPr>
          <p:spPr>
            <a:xfrm>
              <a:off x="7228762" y="2754057"/>
              <a:ext cx="1356334" cy="498598"/>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Protein</a:t>
              </a:r>
              <a:r>
                <a:rPr kumimoji="0" lang="es-ES" alt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and </a:t>
              </a: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drug</a:t>
              </a:r>
              <a:r>
                <a:rPr kumimoji="0" lang="es-ES" alt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modeling</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Hexágono 15"/>
          <p:cNvSpPr/>
          <p:nvPr/>
        </p:nvSpPr>
        <p:spPr>
          <a:xfrm rot="1800000">
            <a:off x="4251619" y="2539648"/>
            <a:ext cx="3543246" cy="3054522"/>
          </a:xfrm>
          <a:prstGeom prst="hexagon">
            <a:avLst/>
          </a:prstGeom>
          <a:pattFill prst="dotDmnd">
            <a:fgClr>
              <a:srgbClr val="C5DCF7"/>
            </a:fgClr>
            <a:bgClr>
              <a:schemeClr val="bg1"/>
            </a:bgClr>
          </a:pattFill>
          <a:ln w="25400">
            <a:solidFill>
              <a:schemeClr val="bg1"/>
            </a:solidFill>
          </a:ln>
          <a:effectLst>
            <a:outerShdw blurRad="190500" sx="102000" sy="102000" algn="ctr" rotWithShape="0">
              <a:schemeClr val="accent5">
                <a:lumMod val="75000"/>
                <a:alpha val="20000"/>
              </a:scheme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sp>
        <p:nvSpPr>
          <p:cNvPr id="17" name="Lágrima 16"/>
          <p:cNvSpPr/>
          <p:nvPr/>
        </p:nvSpPr>
        <p:spPr>
          <a:xfrm rot="18942734">
            <a:off x="5319507" y="5206753"/>
            <a:ext cx="1368000" cy="1368000"/>
          </a:xfrm>
          <a:prstGeom prst="teardrop">
            <a:avLst>
              <a:gd name="adj" fmla="val 115304"/>
            </a:avLst>
          </a:prstGeom>
          <a:blipFill dpi="0" rotWithShape="0">
            <a:blip r:embed="rId2"/>
            <a:srcRect/>
            <a:stretch>
              <a:fillRect/>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Marcador de contenido 2"/>
          <p:cNvSpPr txBox="1">
            <a:spLocks/>
          </p:cNvSpPr>
          <p:nvPr/>
        </p:nvSpPr>
        <p:spPr bwMode="auto">
          <a:xfrm>
            <a:off x="1612214" y="941946"/>
            <a:ext cx="8967572" cy="33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Understanding  living organisms by theoretical and computational methods</a:t>
            </a:r>
            <a:endParaRPr kumimoji="0" lang="en-US" altLang="es-ES" sz="2000" b="0" i="0" u="none" strike="noStrike" kern="1200" cap="none" spc="0" normalizeH="0" baseline="0" noProof="0" dirty="0">
              <a:ln>
                <a:noFill/>
              </a:ln>
              <a:solidFill>
                <a:srgbClr val="414141"/>
              </a:solidFill>
              <a:effectLst/>
              <a:uLnTx/>
              <a:uFillTx/>
              <a:latin typeface="Calibri" panose="020F0502020204030204"/>
              <a:ea typeface="MS PGothic" panose="020B0600070205080204" pitchFamily="34" charset="-128"/>
              <a:cs typeface="Arial" panose="020B0604020202020204" pitchFamily="34" charset="0"/>
            </a:endParaRPr>
          </a:p>
        </p:txBody>
      </p:sp>
      <p:sp>
        <p:nvSpPr>
          <p:cNvPr id="20" name="Lágrima 19"/>
          <p:cNvSpPr/>
          <p:nvPr/>
        </p:nvSpPr>
        <p:spPr>
          <a:xfrm rot="11700000">
            <a:off x="7071892" y="2442838"/>
            <a:ext cx="1368000" cy="1368000"/>
          </a:xfrm>
          <a:prstGeom prst="teardrop">
            <a:avLst>
              <a:gd name="adj" fmla="val 115304"/>
            </a:avLst>
          </a:prstGeom>
          <a:blipFill dpi="0" rotWithShape="0">
            <a:blip r:embed="rId3"/>
            <a:srcRect/>
            <a:stretch>
              <a:fillRect l="-24000" r="-5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Lágrima 20"/>
          <p:cNvSpPr/>
          <p:nvPr/>
        </p:nvSpPr>
        <p:spPr>
          <a:xfrm rot="15102863">
            <a:off x="7074302" y="4304479"/>
            <a:ext cx="1368000" cy="1368000"/>
          </a:xfrm>
          <a:prstGeom prst="teardrop">
            <a:avLst>
              <a:gd name="adj" fmla="val 115304"/>
            </a:avLst>
          </a:prstGeom>
          <a:blipFill dpi="0" rotWithShape="0">
            <a:blip r:embed="rId4"/>
            <a:srcRect/>
            <a:stretch>
              <a:fillRect l="-4000" t="1000" b="-7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Lágrima 21"/>
          <p:cNvSpPr/>
          <p:nvPr/>
        </p:nvSpPr>
        <p:spPr>
          <a:xfrm rot="1057548">
            <a:off x="3566285" y="4295687"/>
            <a:ext cx="1368000" cy="1368000"/>
          </a:xfrm>
          <a:prstGeom prst="teardrop">
            <a:avLst>
              <a:gd name="adj" fmla="val 115304"/>
            </a:avLst>
          </a:prstGeom>
          <a:blipFill dpi="0" rotWithShape="0">
            <a:blip r:embed="rId5"/>
            <a:srcRect/>
            <a:stretch>
              <a:fillRect l="-25000" t="-15000" r="-20000" b="-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Lágrima 22"/>
          <p:cNvSpPr/>
          <p:nvPr/>
        </p:nvSpPr>
        <p:spPr>
          <a:xfrm rot="4374369">
            <a:off x="3546259" y="2466235"/>
            <a:ext cx="1368000" cy="1368000"/>
          </a:xfrm>
          <a:prstGeom prst="teardrop">
            <a:avLst>
              <a:gd name="adj" fmla="val 115304"/>
            </a:avLst>
          </a:prstGeom>
          <a:blipFill dpi="0" rotWithShape="0">
            <a:blip r:embed="rId6"/>
            <a:srcRect/>
            <a:stretch>
              <a:fillRect l="-5000" t="-5000" r="12000" b="-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Lágrima 23"/>
          <p:cNvSpPr/>
          <p:nvPr/>
        </p:nvSpPr>
        <p:spPr>
          <a:xfrm rot="8100000">
            <a:off x="5319507" y="1542292"/>
            <a:ext cx="1368000" cy="1368000"/>
          </a:xfrm>
          <a:prstGeom prst="teardrop">
            <a:avLst>
              <a:gd name="adj" fmla="val 115304"/>
            </a:avLst>
          </a:prstGeom>
          <a:blipFill dpi="0" rotWithShape="0">
            <a:blip r:embed="rId7"/>
            <a:srcRect/>
            <a:stretch>
              <a:fillRect t="15000" b="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Hexágono 24"/>
          <p:cNvSpPr/>
          <p:nvPr/>
        </p:nvSpPr>
        <p:spPr>
          <a:xfrm>
            <a:off x="4843030" y="3070605"/>
            <a:ext cx="2320954" cy="2000822"/>
          </a:xfrm>
          <a:prstGeom prst="hexagon">
            <a:avLst/>
          </a:prstGeom>
          <a:blipFill dpi="0" rotWithShape="1">
            <a:blip r:embed="rId8"/>
            <a:srcRect/>
            <a:stretch>
              <a:fillRect b="-5000"/>
            </a:stretch>
          </a:blipFill>
          <a:ln w="19050">
            <a:solidFill>
              <a:schemeClr val="accent1">
                <a:lumMod val="60000"/>
                <a:lumOff val="40000"/>
              </a:schemeClr>
            </a:solidFill>
          </a:ln>
          <a:effectLst>
            <a:outerShdw blurRad="127000" sx="102000" sy="102000" algn="ctr" rotWithShape="0">
              <a:srgbClr val="002060">
                <a:alpha val="30000"/>
              </a:srgb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grpSp>
        <p:nvGrpSpPr>
          <p:cNvPr id="26" name="Grupo 25"/>
          <p:cNvGrpSpPr/>
          <p:nvPr/>
        </p:nvGrpSpPr>
        <p:grpSpPr>
          <a:xfrm>
            <a:off x="4991937" y="1534523"/>
            <a:ext cx="2023141" cy="406421"/>
            <a:chOff x="3620336" y="1428840"/>
            <a:chExt cx="2023141" cy="406421"/>
          </a:xfrm>
        </p:grpSpPr>
        <p:sp>
          <p:nvSpPr>
            <p:cNvPr id="27" name="Rectángulo redondeado 26"/>
            <p:cNvSpPr/>
            <p:nvPr/>
          </p:nvSpPr>
          <p:spPr>
            <a:xfrm>
              <a:off x="3620336" y="1428840"/>
              <a:ext cx="2023141" cy="406421"/>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ángulo 27"/>
            <p:cNvSpPr/>
            <p:nvPr/>
          </p:nvSpPr>
          <p:spPr>
            <a:xfrm>
              <a:off x="3724879" y="1484305"/>
              <a:ext cx="1814054" cy="276999"/>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alt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Machine </a:t>
              </a: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Learning</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9" name="Grupo 28"/>
          <p:cNvGrpSpPr/>
          <p:nvPr/>
        </p:nvGrpSpPr>
        <p:grpSpPr>
          <a:xfrm>
            <a:off x="4991937" y="6171660"/>
            <a:ext cx="2023141" cy="406421"/>
            <a:chOff x="3620336" y="6065977"/>
            <a:chExt cx="2023141" cy="406421"/>
          </a:xfrm>
        </p:grpSpPr>
        <p:sp>
          <p:nvSpPr>
            <p:cNvPr id="30" name="Rectángulo redondeado 29"/>
            <p:cNvSpPr/>
            <p:nvPr/>
          </p:nvSpPr>
          <p:spPr>
            <a:xfrm>
              <a:off x="3620336" y="6065977"/>
              <a:ext cx="2023141" cy="406421"/>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ángulo 30"/>
            <p:cNvSpPr/>
            <p:nvPr/>
          </p:nvSpPr>
          <p:spPr>
            <a:xfrm>
              <a:off x="3807336" y="6119433"/>
              <a:ext cx="1649140" cy="276999"/>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altLang="es-ES" sz="18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Bio-Infrastructure</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2" name="Grupo 31"/>
          <p:cNvGrpSpPr/>
          <p:nvPr/>
        </p:nvGrpSpPr>
        <p:grpSpPr>
          <a:xfrm>
            <a:off x="4994699" y="3658311"/>
            <a:ext cx="2017616" cy="825410"/>
            <a:chOff x="3623098" y="3552628"/>
            <a:chExt cx="2017616" cy="825410"/>
          </a:xfrm>
          <a:effectLst/>
        </p:grpSpPr>
        <p:sp>
          <p:nvSpPr>
            <p:cNvPr id="33" name="Forma libre 32"/>
            <p:cNvSpPr/>
            <p:nvPr/>
          </p:nvSpPr>
          <p:spPr>
            <a:xfrm>
              <a:off x="3623098" y="3552628"/>
              <a:ext cx="2017616" cy="825410"/>
            </a:xfrm>
            <a:custGeom>
              <a:avLst/>
              <a:gdLst>
                <a:gd name="connsiteX0" fmla="*/ 191870 w 1805539"/>
                <a:gd name="connsiteY0" fmla="*/ 0 h 738651"/>
                <a:gd name="connsiteX1" fmla="*/ 671551 w 1805539"/>
                <a:gd name="connsiteY1" fmla="*/ 0 h 738651"/>
                <a:gd name="connsiteX2" fmla="*/ 801235 w 1805539"/>
                <a:gd name="connsiteY2" fmla="*/ 0 h 738651"/>
                <a:gd name="connsiteX3" fmla="*/ 1004305 w 1805539"/>
                <a:gd name="connsiteY3" fmla="*/ 0 h 738651"/>
                <a:gd name="connsiteX4" fmla="*/ 1004305 w 1805539"/>
                <a:gd name="connsiteY4" fmla="*/ 5317 h 738651"/>
                <a:gd name="connsiteX5" fmla="*/ 1613669 w 1805539"/>
                <a:gd name="connsiteY5" fmla="*/ 5317 h 738651"/>
                <a:gd name="connsiteX6" fmla="*/ 1805539 w 1805539"/>
                <a:gd name="connsiteY6" fmla="*/ 371984 h 738651"/>
                <a:gd name="connsiteX7" fmla="*/ 1613669 w 1805539"/>
                <a:gd name="connsiteY7" fmla="*/ 738651 h 738651"/>
                <a:gd name="connsiteX8" fmla="*/ 1004305 w 1805539"/>
                <a:gd name="connsiteY8" fmla="*/ 738651 h 738651"/>
                <a:gd name="connsiteX9" fmla="*/ 1004305 w 1805539"/>
                <a:gd name="connsiteY9" fmla="*/ 733334 h 738651"/>
                <a:gd name="connsiteX10" fmla="*/ 801235 w 1805539"/>
                <a:gd name="connsiteY10" fmla="*/ 733334 h 738651"/>
                <a:gd name="connsiteX11" fmla="*/ 671551 w 1805539"/>
                <a:gd name="connsiteY11" fmla="*/ 733334 h 738651"/>
                <a:gd name="connsiteX12" fmla="*/ 191870 w 1805539"/>
                <a:gd name="connsiteY12" fmla="*/ 733334 h 738651"/>
                <a:gd name="connsiteX13" fmla="*/ 0 w 1805539"/>
                <a:gd name="connsiteY13" fmla="*/ 366667 h 73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5539" h="738651">
                  <a:moveTo>
                    <a:pt x="191870" y="0"/>
                  </a:moveTo>
                  <a:lnTo>
                    <a:pt x="671551" y="0"/>
                  </a:lnTo>
                  <a:lnTo>
                    <a:pt x="801235" y="0"/>
                  </a:lnTo>
                  <a:lnTo>
                    <a:pt x="1004305" y="0"/>
                  </a:lnTo>
                  <a:lnTo>
                    <a:pt x="1004305" y="5317"/>
                  </a:lnTo>
                  <a:lnTo>
                    <a:pt x="1613669" y="5317"/>
                  </a:lnTo>
                  <a:lnTo>
                    <a:pt x="1805539" y="371984"/>
                  </a:lnTo>
                  <a:lnTo>
                    <a:pt x="1613669" y="738651"/>
                  </a:lnTo>
                  <a:lnTo>
                    <a:pt x="1004305" y="738651"/>
                  </a:lnTo>
                  <a:lnTo>
                    <a:pt x="1004305" y="733334"/>
                  </a:lnTo>
                  <a:lnTo>
                    <a:pt x="801235" y="733334"/>
                  </a:lnTo>
                  <a:lnTo>
                    <a:pt x="671551" y="733334"/>
                  </a:lnTo>
                  <a:lnTo>
                    <a:pt x="191870" y="733334"/>
                  </a:lnTo>
                  <a:lnTo>
                    <a:pt x="0" y="366667"/>
                  </a:lnTo>
                  <a:close/>
                </a:path>
              </a:pathLst>
            </a:custGeom>
            <a:gradFill flip="none" rotWithShape="1">
              <a:gsLst>
                <a:gs pos="0">
                  <a:srgbClr val="0F396C">
                    <a:alpha val="88000"/>
                  </a:srgbClr>
                </a:gs>
                <a:gs pos="50000">
                  <a:schemeClr val="accent1">
                    <a:lumMod val="97000"/>
                    <a:lumOff val="3000"/>
                    <a:alpha val="88000"/>
                  </a:schemeClr>
                </a:gs>
                <a:gs pos="100000">
                  <a:srgbClr val="1B65C6">
                    <a:alpha val="88000"/>
                  </a:srgbClr>
                </a:gs>
              </a:gsLst>
              <a:lin ang="16200000" scaled="1"/>
              <a:tileRect/>
            </a:gradFill>
            <a:ln w="19050">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uadroTexto 33"/>
            <p:cNvSpPr txBox="1"/>
            <p:nvPr/>
          </p:nvSpPr>
          <p:spPr>
            <a:xfrm>
              <a:off x="3903406" y="3674484"/>
              <a:ext cx="1457001" cy="581698"/>
            </a:xfrm>
            <a:prstGeom prst="rect">
              <a:avLst/>
            </a:prstGeom>
            <a:noFill/>
            <a:effectLst>
              <a:outerShdw blurRad="88900" dist="12700" dir="16200000" sx="101000" sy="101000" rotWithShape="0">
                <a:prstClr val="black">
                  <a:alpha val="40000"/>
                </a:prstClr>
              </a:outerShdw>
            </a:effectLst>
          </p:spPr>
          <p:txBody>
            <a:bodyPr wrap="none" lIns="0" tIns="0" rIns="0" bIns="0" rtlCol="0" anchor="ctr" anchorCtr="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100" b="1" i="0" u="none" strike="noStrike" kern="1200" cap="none" spc="30" normalizeH="0" baseline="0" noProof="0" dirty="0" err="1">
                  <a:ln>
                    <a:noFill/>
                  </a:ln>
                  <a:solidFill>
                    <a:prstClr val="white"/>
                  </a:solidFill>
                  <a:effectLst/>
                  <a:uLnTx/>
                  <a:uFillTx/>
                  <a:latin typeface="Calibri" panose="020F0502020204030204"/>
                  <a:ea typeface="+mn-ea"/>
                  <a:cs typeface="+mn-cs"/>
                </a:rPr>
                <a:t>Personalized</a:t>
              </a:r>
              <a:endParaRPr kumimoji="0" lang="es-ES" sz="2100" b="1" i="0" u="none" strike="noStrike" kern="1200" cap="none" spc="3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100" b="1" i="0" u="none" strike="noStrike" kern="1200" cap="none" spc="30" normalizeH="0" baseline="0" noProof="0" dirty="0">
                  <a:ln>
                    <a:noFill/>
                  </a:ln>
                  <a:solidFill>
                    <a:prstClr val="white"/>
                  </a:solidFill>
                  <a:effectLst/>
                  <a:uLnTx/>
                  <a:uFillTx/>
                  <a:latin typeface="Calibri" panose="020F0502020204030204"/>
                  <a:ea typeface="+mn-ea"/>
                  <a:cs typeface="+mn-cs"/>
                </a:rPr>
                <a:t>Medicine</a:t>
              </a:r>
            </a:p>
          </p:txBody>
        </p:sp>
      </p:grpSp>
      <p:sp>
        <p:nvSpPr>
          <p:cNvPr id="2" name="Título 1"/>
          <p:cNvSpPr>
            <a:spLocks noGrp="1"/>
          </p:cNvSpPr>
          <p:nvPr>
            <p:ph type="title"/>
          </p:nvPr>
        </p:nvSpPr>
        <p:spPr/>
        <p:txBody>
          <a:bodyPr/>
          <a:lstStyle/>
          <a:p>
            <a:r>
              <a:rPr lang="es-ES" dirty="0" err="1"/>
              <a:t>Life</a:t>
            </a:r>
            <a:r>
              <a:rPr lang="es-ES" dirty="0"/>
              <a:t> </a:t>
            </a:r>
            <a:r>
              <a:rPr lang="es-ES" dirty="0" err="1"/>
              <a:t>Sciences</a:t>
            </a:r>
            <a:endParaRPr lang="es-ES" dirty="0"/>
          </a:p>
        </p:txBody>
      </p:sp>
    </p:spTree>
    <p:extLst>
      <p:ext uri="{BB962C8B-B14F-4D97-AF65-F5344CB8AC3E}">
        <p14:creationId xmlns:p14="http://schemas.microsoft.com/office/powerpoint/2010/main" val="351206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anim calcmode="lin" valueType="num">
                                      <p:cBhvr>
                                        <p:cTn id="10" dur="500" fill="hold"/>
                                        <p:tgtEl>
                                          <p:spTgt spid="20"/>
                                        </p:tgtEl>
                                        <p:attrNameLst>
                                          <p:attrName>ppt_x</p:attrName>
                                        </p:attrNameLst>
                                      </p:cBhvr>
                                      <p:tavLst>
                                        <p:tav tm="0">
                                          <p:val>
                                            <p:fltVal val="0.5"/>
                                          </p:val>
                                        </p:tav>
                                        <p:tav tm="100000">
                                          <p:val>
                                            <p:strVal val="#ppt_x"/>
                                          </p:val>
                                        </p:tav>
                                      </p:tavLst>
                                    </p:anim>
                                    <p:anim calcmode="lin" valueType="num">
                                      <p:cBhvr>
                                        <p:cTn id="11" dur="500" fill="hold"/>
                                        <p:tgtEl>
                                          <p:spTgt spid="2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125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100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anim calcmode="lin" valueType="num">
                                      <p:cBhvr>
                                        <p:cTn id="24" dur="500" fill="hold"/>
                                        <p:tgtEl>
                                          <p:spTgt spid="21"/>
                                        </p:tgtEl>
                                        <p:attrNameLst>
                                          <p:attrName>ppt_x</p:attrName>
                                        </p:attrNameLst>
                                      </p:cBhvr>
                                      <p:tavLst>
                                        <p:tav tm="0">
                                          <p:val>
                                            <p:fltVal val="0.5"/>
                                          </p:val>
                                        </p:tav>
                                        <p:tav tm="100000">
                                          <p:val>
                                            <p:strVal val="#ppt_x"/>
                                          </p:val>
                                        </p:tav>
                                      </p:tavLst>
                                    </p:anim>
                                    <p:anim calcmode="lin" valueType="num">
                                      <p:cBhvr>
                                        <p:cTn id="25" dur="500" fill="hold"/>
                                        <p:tgtEl>
                                          <p:spTgt spid="21"/>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150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fltVal val="0.5"/>
                                          </p:val>
                                        </p:tav>
                                        <p:tav tm="100000">
                                          <p:val>
                                            <p:strVal val="#ppt_x"/>
                                          </p:val>
                                        </p:tav>
                                      </p:tavLst>
                                    </p:anim>
                                    <p:anim calcmode="lin" valueType="num">
                                      <p:cBhvr>
                                        <p:cTn id="32" dur="500" fill="hold"/>
                                        <p:tgtEl>
                                          <p:spTgt spid="22"/>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175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fltVal val="0.5"/>
                                          </p:val>
                                        </p:tav>
                                        <p:tav tm="100000">
                                          <p:val>
                                            <p:strVal val="#ppt_x"/>
                                          </p:val>
                                        </p:tav>
                                      </p:tavLst>
                                    </p:anim>
                                    <p:anim calcmode="lin" valueType="num">
                                      <p:cBhvr>
                                        <p:cTn id="39" dur="500" fill="hold"/>
                                        <p:tgtEl>
                                          <p:spTgt spid="23"/>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anim calcmode="lin" valueType="num">
                                      <p:cBhvr>
                                        <p:cTn id="45" dur="500" fill="hold"/>
                                        <p:tgtEl>
                                          <p:spTgt spid="24"/>
                                        </p:tgtEl>
                                        <p:attrNameLst>
                                          <p:attrName>ppt_x</p:attrName>
                                        </p:attrNameLst>
                                      </p:cBhvr>
                                      <p:tavLst>
                                        <p:tav tm="0">
                                          <p:val>
                                            <p:fltVal val="0.5"/>
                                          </p:val>
                                        </p:tav>
                                        <p:tav tm="100000">
                                          <p:val>
                                            <p:strVal val="#ppt_x"/>
                                          </p:val>
                                        </p:tav>
                                      </p:tavLst>
                                    </p:anim>
                                    <p:anim calcmode="lin" valueType="num">
                                      <p:cBhvr>
                                        <p:cTn id="46" dur="500" fill="hold"/>
                                        <p:tgtEl>
                                          <p:spTgt spid="24"/>
                                        </p:tgtEl>
                                        <p:attrNameLst>
                                          <p:attrName>ppt_y</p:attrName>
                                        </p:attrNameLst>
                                      </p:cBhvr>
                                      <p:tavLst>
                                        <p:tav tm="0">
                                          <p:val>
                                            <p:fltVal val="0.5"/>
                                          </p:val>
                                        </p:tav>
                                        <p:tav tm="100000">
                                          <p:val>
                                            <p:strVal val="#ppt_y"/>
                                          </p:val>
                                        </p:tav>
                                      </p:tavLst>
                                    </p:anim>
                                  </p:childTnLst>
                                </p:cTn>
                              </p:par>
                              <p:par>
                                <p:cTn id="47" presetID="53"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par>
                                <p:cTn id="52" presetID="21" presetClass="entr" presetSubtype="1" fill="hold" grpId="0" nodeType="withEffect">
                                  <p:stCondLst>
                                    <p:cond delay="2000"/>
                                  </p:stCondLst>
                                  <p:childTnLst>
                                    <p:set>
                                      <p:cBhvr>
                                        <p:cTn id="53" dur="1" fill="hold">
                                          <p:stCondLst>
                                            <p:cond delay="0"/>
                                          </p:stCondLst>
                                        </p:cTn>
                                        <p:tgtEl>
                                          <p:spTgt spid="16"/>
                                        </p:tgtEl>
                                        <p:attrNameLst>
                                          <p:attrName>style.visibility</p:attrName>
                                        </p:attrNameLst>
                                      </p:cBhvr>
                                      <p:to>
                                        <p:strVal val="visible"/>
                                      </p:to>
                                    </p:set>
                                    <p:animEffect transition="in" filter="wheel(1)">
                                      <p:cBhvr>
                                        <p:cTn id="54" dur="2500"/>
                                        <p:tgtEl>
                                          <p:spTgt spid="16"/>
                                        </p:tgtEl>
                                      </p:cBhvr>
                                    </p:animEffect>
                                  </p:childTnLst>
                                </p:cTn>
                              </p:par>
                              <p:par>
                                <p:cTn id="55" presetID="53" presetClass="entr" presetSubtype="16" fill="hold" nodeType="withEffect">
                                  <p:stCondLst>
                                    <p:cond delay="100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par>
                                <p:cTn id="60" presetID="22" presetClass="entr" presetSubtype="4" fill="hold" nodeType="withEffect">
                                  <p:stCondLst>
                                    <p:cond delay="225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par>
                                <p:cTn id="63" presetID="22" presetClass="entr" presetSubtype="8" fill="hold" nodeType="withEffect">
                                  <p:stCondLst>
                                    <p:cond delay="2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par>
                                <p:cTn id="66" presetID="22" presetClass="entr" presetSubtype="8" fill="hold" nodeType="withEffect">
                                  <p:stCondLst>
                                    <p:cond delay="2250"/>
                                  </p:stCondLst>
                                  <p:childTnLst>
                                    <p:set>
                                      <p:cBhvr>
                                        <p:cTn id="67" dur="1" fill="hold">
                                          <p:stCondLst>
                                            <p:cond delay="0"/>
                                          </p:stCondLst>
                                        </p:cTn>
                                        <p:tgtEl>
                                          <p:spTgt spid="10"/>
                                        </p:tgtEl>
                                        <p:attrNameLst>
                                          <p:attrName>style.visibility</p:attrName>
                                        </p:attrNameLst>
                                      </p:cBhvr>
                                      <p:to>
                                        <p:strVal val="visible"/>
                                      </p:to>
                                    </p:set>
                                    <p:animEffect transition="in" filter="wipe(left)">
                                      <p:cBhvr>
                                        <p:cTn id="68" dur="500"/>
                                        <p:tgtEl>
                                          <p:spTgt spid="10"/>
                                        </p:tgtEl>
                                      </p:cBhvr>
                                    </p:animEffect>
                                  </p:childTnLst>
                                </p:cTn>
                              </p:par>
                              <p:par>
                                <p:cTn id="69" presetID="22" presetClass="entr" presetSubtype="1" fill="hold" nodeType="withEffect">
                                  <p:stCondLst>
                                    <p:cond delay="2250"/>
                                  </p:stCondLst>
                                  <p:childTnLst>
                                    <p:set>
                                      <p:cBhvr>
                                        <p:cTn id="70" dur="1" fill="hold">
                                          <p:stCondLst>
                                            <p:cond delay="0"/>
                                          </p:stCondLst>
                                        </p:cTn>
                                        <p:tgtEl>
                                          <p:spTgt spid="29"/>
                                        </p:tgtEl>
                                        <p:attrNameLst>
                                          <p:attrName>style.visibility</p:attrName>
                                        </p:attrNameLst>
                                      </p:cBhvr>
                                      <p:to>
                                        <p:strVal val="visible"/>
                                      </p:to>
                                    </p:set>
                                    <p:animEffect transition="in" filter="wipe(up)">
                                      <p:cBhvr>
                                        <p:cTn id="71" dur="500"/>
                                        <p:tgtEl>
                                          <p:spTgt spid="29"/>
                                        </p:tgtEl>
                                      </p:cBhvr>
                                    </p:animEffect>
                                  </p:childTnLst>
                                </p:cTn>
                              </p:par>
                              <p:par>
                                <p:cTn id="72" presetID="22" presetClass="entr" presetSubtype="2" fill="hold" nodeType="withEffect">
                                  <p:stCondLst>
                                    <p:cond delay="2250"/>
                                  </p:stCondLst>
                                  <p:childTnLst>
                                    <p:set>
                                      <p:cBhvr>
                                        <p:cTn id="73" dur="1" fill="hold">
                                          <p:stCondLst>
                                            <p:cond delay="0"/>
                                          </p:stCondLst>
                                        </p:cTn>
                                        <p:tgtEl>
                                          <p:spTgt spid="7"/>
                                        </p:tgtEl>
                                        <p:attrNameLst>
                                          <p:attrName>style.visibility</p:attrName>
                                        </p:attrNameLst>
                                      </p:cBhvr>
                                      <p:to>
                                        <p:strVal val="visible"/>
                                      </p:to>
                                    </p:set>
                                    <p:animEffect transition="in" filter="wipe(right)">
                                      <p:cBhvr>
                                        <p:cTn id="74" dur="500"/>
                                        <p:tgtEl>
                                          <p:spTgt spid="7"/>
                                        </p:tgtEl>
                                      </p:cBhvr>
                                    </p:animEffect>
                                  </p:childTnLst>
                                </p:cTn>
                              </p:par>
                              <p:par>
                                <p:cTn id="75" presetID="22" presetClass="entr" presetSubtype="2" fill="hold" nodeType="withEffect">
                                  <p:stCondLst>
                                    <p:cond delay="2250"/>
                                  </p:stCondLst>
                                  <p:childTnLst>
                                    <p:set>
                                      <p:cBhvr>
                                        <p:cTn id="76" dur="1" fill="hold">
                                          <p:stCondLst>
                                            <p:cond delay="0"/>
                                          </p:stCondLst>
                                        </p:cTn>
                                        <p:tgtEl>
                                          <p:spTgt spid="4"/>
                                        </p:tgtEl>
                                        <p:attrNameLst>
                                          <p:attrName>style.visibility</p:attrName>
                                        </p:attrNameLst>
                                      </p:cBhvr>
                                      <p:to>
                                        <p:strVal val="visible"/>
                                      </p:to>
                                    </p:set>
                                    <p:animEffect transition="in" filter="wipe(right)">
                                      <p:cBhvr>
                                        <p:cTn id="7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5668" y="1487252"/>
            <a:ext cx="2692241" cy="2700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359" y="1487252"/>
            <a:ext cx="2692243" cy="2700000"/>
          </a:xfrm>
          <a:prstGeom prst="rect">
            <a:avLst/>
          </a:prstGeom>
        </p:spPr>
      </p:pic>
      <p:sp>
        <p:nvSpPr>
          <p:cNvPr id="7" name="Marcador de contenido 2"/>
          <p:cNvSpPr txBox="1">
            <a:spLocks/>
          </p:cNvSpPr>
          <p:nvPr/>
        </p:nvSpPr>
        <p:spPr bwMode="auto">
          <a:xfrm>
            <a:off x="0" y="909080"/>
            <a:ext cx="12192000" cy="71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altLang="es-ES" sz="2000" b="0" i="0" u="none" strike="noStrike" kern="1200" cap="none" spc="0" normalizeH="0" baseline="0" noProof="0" dirty="0">
                <a:ln>
                  <a:noFill/>
                </a:ln>
                <a:solidFill>
                  <a:srgbClr val="414141"/>
                </a:solidFill>
                <a:effectLst/>
                <a:uLnTx/>
                <a:uFillTx/>
                <a:latin typeface="Calibri" panose="020F0502020204030204"/>
                <a:ea typeface="MS PGothic" panose="020B0600070205080204" pitchFamily="34" charset="-128"/>
                <a:cs typeface="+mn-cs"/>
              </a:rPr>
              <a:t>Environmental modelling and forecasting, with a particular focus on weather, climate and air quality</a:t>
            </a:r>
          </a:p>
        </p:txBody>
      </p:sp>
      <p:grpSp>
        <p:nvGrpSpPr>
          <p:cNvPr id="8" name="Grupo 7"/>
          <p:cNvGrpSpPr/>
          <p:nvPr/>
        </p:nvGrpSpPr>
        <p:grpSpPr>
          <a:xfrm>
            <a:off x="4451122" y="2104033"/>
            <a:ext cx="3440388" cy="1526073"/>
            <a:chOff x="2831043" y="1970916"/>
            <a:chExt cx="3440388" cy="1526073"/>
          </a:xfrm>
        </p:grpSpPr>
        <p:sp>
          <p:nvSpPr>
            <p:cNvPr id="9" name="Elipse 8"/>
            <p:cNvSpPr/>
            <p:nvPr/>
          </p:nvSpPr>
          <p:spPr>
            <a:xfrm>
              <a:off x="3816566" y="1970916"/>
              <a:ext cx="1526073" cy="1526073"/>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p:cNvSpPr txBox="1"/>
            <p:nvPr/>
          </p:nvSpPr>
          <p:spPr>
            <a:xfrm>
              <a:off x="3990723" y="2261326"/>
              <a:ext cx="1177758" cy="923330"/>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prstClr val="white"/>
                  </a:solidFill>
                  <a:effectLst/>
                  <a:uLnTx/>
                  <a:uFillTx/>
                  <a:latin typeface="Calibri" panose="020F0502020204030204"/>
                  <a:ea typeface="+mn-ea"/>
                  <a:cs typeface="+mn-cs"/>
                </a:rPr>
                <a:t>Research</a:t>
              </a:r>
              <a:endPar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rPr>
                <a:t>and</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prstClr val="white"/>
                  </a:solidFill>
                  <a:effectLst/>
                  <a:uLnTx/>
                  <a:uFillTx/>
                  <a:latin typeface="Calibri" panose="020F0502020204030204"/>
                  <a:ea typeface="+mn-ea"/>
                  <a:cs typeface="+mn-cs"/>
                </a:rPr>
                <a:t>Forecasts</a:t>
              </a:r>
              <a:endParaRPr kumimoji="0" lang="es-E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lecha izquierda 10"/>
            <p:cNvSpPr/>
            <p:nvPr/>
          </p:nvSpPr>
          <p:spPr>
            <a:xfrm>
              <a:off x="2831043" y="2477469"/>
              <a:ext cx="1107228" cy="512967"/>
            </a:xfrm>
            <a:prstGeom prst="leftArrow">
              <a:avLst>
                <a:gd name="adj1" fmla="val 50000"/>
                <a:gd name="adj2" fmla="val 67073"/>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echa izquierda 11"/>
            <p:cNvSpPr/>
            <p:nvPr/>
          </p:nvSpPr>
          <p:spPr>
            <a:xfrm rot="10800000">
              <a:off x="5215735" y="2477468"/>
              <a:ext cx="1055696" cy="512967"/>
            </a:xfrm>
            <a:prstGeom prst="leftArrow">
              <a:avLst>
                <a:gd name="adj1" fmla="val 50000"/>
                <a:gd name="adj2" fmla="val 67073"/>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CuadroTexto 12"/>
          <p:cNvSpPr txBox="1"/>
          <p:nvPr/>
        </p:nvSpPr>
        <p:spPr>
          <a:xfrm>
            <a:off x="1694030" y="1978833"/>
            <a:ext cx="2211824" cy="18158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s-E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Modeling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s-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air quality</a:t>
            </a: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sand and dust storms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Processes from urban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Global and the impacts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on weather, health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and ecosystems</a:t>
            </a:r>
            <a:endParaRPr kumimoji="0" lang="es-E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uadroTexto 13"/>
          <p:cNvSpPr txBox="1"/>
          <p:nvPr/>
        </p:nvSpPr>
        <p:spPr>
          <a:xfrm>
            <a:off x="8339188" y="2184783"/>
            <a:ext cx="2145203" cy="13542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s-E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Climate</a:t>
            </a:r>
            <a:endParaRPr kumimoji="0" lang="en-US" altLang="es-E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s-E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predictions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system from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subseasonal</a:t>
            </a: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-to-decadal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forecasts</a:t>
            </a:r>
            <a:endParaRPr kumimoji="0" lang="en-US" altLang="es-E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15" name="Grupo 14"/>
          <p:cNvGrpSpPr/>
          <p:nvPr/>
        </p:nvGrpSpPr>
        <p:grpSpPr>
          <a:xfrm>
            <a:off x="1901510" y="4614621"/>
            <a:ext cx="8335138" cy="1507621"/>
            <a:chOff x="281431" y="4589907"/>
            <a:chExt cx="8335138" cy="1507621"/>
          </a:xfrm>
        </p:grpSpPr>
        <p:grpSp>
          <p:nvGrpSpPr>
            <p:cNvPr id="16" name="Grupo 15"/>
            <p:cNvGrpSpPr/>
            <p:nvPr/>
          </p:nvGrpSpPr>
          <p:grpSpPr>
            <a:xfrm>
              <a:off x="533789" y="4589907"/>
              <a:ext cx="8076423" cy="828691"/>
              <a:chOff x="2540119" y="4218335"/>
              <a:chExt cx="8754803" cy="898296"/>
            </a:xfrm>
          </p:grpSpPr>
          <p:sp>
            <p:nvSpPr>
              <p:cNvPr id="24" name="Lágrima 23"/>
              <p:cNvSpPr/>
              <p:nvPr/>
            </p:nvSpPr>
            <p:spPr>
              <a:xfrm rot="8100000">
                <a:off x="2540119" y="4218336"/>
                <a:ext cx="927474" cy="898294"/>
              </a:xfrm>
              <a:prstGeom prst="teardrop">
                <a:avLst/>
              </a:prstGeom>
              <a:blipFill dpi="0" rotWithShape="0">
                <a:blip r:embed="rId4"/>
                <a:srcRect/>
                <a:stretch>
                  <a:fillRect l="-20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Lágrima 24"/>
              <p:cNvSpPr/>
              <p:nvPr/>
            </p:nvSpPr>
            <p:spPr>
              <a:xfrm rot="8100000">
                <a:off x="3769074" y="4218336"/>
                <a:ext cx="927474" cy="898294"/>
              </a:xfrm>
              <a:prstGeom prst="teardrop">
                <a:avLst/>
              </a:prstGeom>
              <a:blipFill dpi="0" rotWithShape="0">
                <a:blip r:embed="rId5"/>
                <a:srcRect/>
                <a:stretch>
                  <a:fillRect l="-20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Lágrima 25"/>
              <p:cNvSpPr/>
              <p:nvPr/>
            </p:nvSpPr>
            <p:spPr>
              <a:xfrm rot="8100000">
                <a:off x="5006267" y="4218337"/>
                <a:ext cx="927474" cy="898294"/>
              </a:xfrm>
              <a:prstGeom prst="teardrop">
                <a:avLst/>
              </a:prstGeom>
              <a:blipFill dpi="0" rotWithShape="0">
                <a:blip r:embed="rId6"/>
                <a:srcRect/>
                <a:stretch>
                  <a:fillRect l="-24000" r="-55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Lágrima 26"/>
              <p:cNvSpPr/>
              <p:nvPr/>
            </p:nvSpPr>
            <p:spPr>
              <a:xfrm rot="8100000">
                <a:off x="6438295" y="4218336"/>
                <a:ext cx="927475" cy="898294"/>
              </a:xfrm>
              <a:prstGeom prst="teardrop">
                <a:avLst/>
              </a:prstGeom>
              <a:blipFill dpi="0" rotWithShape="0">
                <a:blip r:embed="rId7"/>
                <a:srcRect/>
                <a:stretch>
                  <a:fillRect l="-81000" t="-40000" r="-8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Lágrima 27"/>
              <p:cNvSpPr/>
              <p:nvPr/>
            </p:nvSpPr>
            <p:spPr>
              <a:xfrm rot="8100000">
                <a:off x="7893057" y="4218335"/>
                <a:ext cx="927475" cy="898294"/>
              </a:xfrm>
              <a:prstGeom prst="teardrop">
                <a:avLst/>
              </a:prstGeom>
              <a:blipFill dpi="0" rotWithShape="0">
                <a:blip r:embed="rId8"/>
                <a:srcRect/>
                <a:stretch>
                  <a:fillRect l="-81000" t="-40000" r="-8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Lágrima 28"/>
              <p:cNvSpPr/>
              <p:nvPr/>
            </p:nvSpPr>
            <p:spPr>
              <a:xfrm rot="8100000">
                <a:off x="9130251" y="4218336"/>
                <a:ext cx="927475" cy="898294"/>
              </a:xfrm>
              <a:prstGeom prst="teardrop">
                <a:avLst/>
              </a:prstGeom>
              <a:blipFill dpi="0" rotWithShape="0">
                <a:blip r:embed="rId9"/>
                <a:srcRect/>
                <a:stretch>
                  <a:fillRect l="-45000" t="-40000" r="-142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Lágrima 29"/>
              <p:cNvSpPr/>
              <p:nvPr/>
            </p:nvSpPr>
            <p:spPr>
              <a:xfrm rot="8100000">
                <a:off x="10367447" y="4218335"/>
                <a:ext cx="927475" cy="898294"/>
              </a:xfrm>
              <a:prstGeom prst="teardrop">
                <a:avLst/>
              </a:prstGeom>
              <a:blipFill dpi="0" rotWithShape="0">
                <a:blip r:embed="rId10"/>
                <a:srcRect/>
                <a:stretch>
                  <a:fillRect l="-73000" t="-10000" r="-60000"/>
                </a:stretch>
              </a:blipFill>
              <a:ln w="25400">
                <a:solidFill>
                  <a:schemeClr val="bg1"/>
                </a:solidFill>
              </a:ln>
              <a:effectLst>
                <a:outerShdw blurRad="63500" sx="102000" sy="102000" algn="ctr" rotWithShape="0">
                  <a:srgbClr val="00489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CuadroTexto 16"/>
            <p:cNvSpPr txBox="1"/>
            <p:nvPr/>
          </p:nvSpPr>
          <p:spPr>
            <a:xfrm>
              <a:off x="281431" y="5638941"/>
              <a:ext cx="1260858" cy="275460"/>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Infrastructures</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18" name="CuadroTexto 17"/>
            <p:cNvSpPr txBox="1"/>
            <p:nvPr/>
          </p:nvSpPr>
          <p:spPr>
            <a:xfrm>
              <a:off x="1764361" y="5638941"/>
              <a:ext cx="683970" cy="458587"/>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rPr>
                <a:t>Solar</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Energy</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19" name="CuadroTexto 18"/>
            <p:cNvSpPr txBox="1"/>
            <p:nvPr/>
          </p:nvSpPr>
          <p:spPr>
            <a:xfrm>
              <a:off x="2657432" y="5638941"/>
              <a:ext cx="1154995" cy="458587"/>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Urban</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development</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20" name="CuadroTexto 19"/>
            <p:cNvSpPr txBox="1"/>
            <p:nvPr/>
          </p:nvSpPr>
          <p:spPr>
            <a:xfrm>
              <a:off x="4109094" y="5638941"/>
              <a:ext cx="884794" cy="275460"/>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Transport</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21" name="CuadroTexto 20"/>
            <p:cNvSpPr txBox="1"/>
            <p:nvPr/>
          </p:nvSpPr>
          <p:spPr>
            <a:xfrm>
              <a:off x="5504339" y="5638941"/>
              <a:ext cx="683970" cy="458587"/>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Wind</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Energy</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22" name="CuadroTexto 21"/>
            <p:cNvSpPr txBox="1"/>
            <p:nvPr/>
          </p:nvSpPr>
          <p:spPr>
            <a:xfrm>
              <a:off x="6551544" y="5638941"/>
              <a:ext cx="995016" cy="275460"/>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s-ES" sz="1400" b="0" i="0" u="none" strike="noStrike" kern="1200" cap="none" spc="0" normalizeH="0" baseline="0" noProof="0" dirty="0" err="1">
                  <a:ln>
                    <a:noFill/>
                  </a:ln>
                  <a:solidFill>
                    <a:srgbClr val="004890"/>
                  </a:solidFill>
                  <a:effectLst/>
                  <a:uLnTx/>
                  <a:uFillTx/>
                  <a:latin typeface="Calibri" panose="020F0502020204030204"/>
                  <a:ea typeface="+mn-ea"/>
                  <a:cs typeface="+mn-cs"/>
                </a:rPr>
                <a:t>Agriculture</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sp>
          <p:nvSpPr>
            <p:cNvPr id="23" name="CuadroTexto 22"/>
            <p:cNvSpPr txBox="1"/>
            <p:nvPr/>
          </p:nvSpPr>
          <p:spPr>
            <a:xfrm>
              <a:off x="7722222" y="5638941"/>
              <a:ext cx="894347" cy="275460"/>
            </a:xfrm>
            <a:prstGeom prst="rect">
              <a:avLst/>
            </a:prstGeom>
            <a:noFill/>
          </p:spPr>
          <p:txBody>
            <a:bodyPr wrap="non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altLang="es-ES" sz="1400" b="0" i="0" u="none" strike="noStrike" kern="1200" cap="none" spc="0" normalizeH="0" baseline="0" noProof="0" dirty="0">
                  <a:ln>
                    <a:noFill/>
                  </a:ln>
                  <a:solidFill>
                    <a:srgbClr val="004890"/>
                  </a:solidFill>
                  <a:effectLst/>
                  <a:uLnTx/>
                  <a:uFillTx/>
                  <a:latin typeface="Calibri" panose="020F0502020204030204"/>
                  <a:ea typeface="+mn-ea"/>
                  <a:cs typeface="+mn-cs"/>
                </a:rPr>
                <a:t>Insurance</a:t>
              </a:r>
              <a:endParaRPr kumimoji="0" lang="es-ES" sz="1400" b="0" i="0" u="none" strike="noStrike" kern="1200" cap="none" spc="0" normalizeH="0" baseline="0" noProof="0" dirty="0">
                <a:ln>
                  <a:noFill/>
                </a:ln>
                <a:solidFill>
                  <a:srgbClr val="004890"/>
                </a:solidFill>
                <a:effectLst/>
                <a:uLnTx/>
                <a:uFillTx/>
                <a:latin typeface="Calibri" panose="020F0502020204030204"/>
                <a:ea typeface="+mn-ea"/>
                <a:cs typeface="+mn-cs"/>
              </a:endParaRPr>
            </a:p>
          </p:txBody>
        </p:sp>
      </p:grpSp>
      <p:grpSp>
        <p:nvGrpSpPr>
          <p:cNvPr id="31" name="Grupo 30"/>
          <p:cNvGrpSpPr/>
          <p:nvPr/>
        </p:nvGrpSpPr>
        <p:grpSpPr>
          <a:xfrm>
            <a:off x="2209547" y="3947169"/>
            <a:ext cx="8002382" cy="434330"/>
            <a:chOff x="589468" y="3930693"/>
            <a:chExt cx="8002382" cy="434330"/>
          </a:xfrm>
        </p:grpSpPr>
        <p:cxnSp>
          <p:nvCxnSpPr>
            <p:cNvPr id="32" name="Conector recto 31"/>
            <p:cNvCxnSpPr/>
            <p:nvPr/>
          </p:nvCxnSpPr>
          <p:spPr>
            <a:xfrm>
              <a:off x="589468" y="4361655"/>
              <a:ext cx="8002382" cy="0"/>
            </a:xfrm>
            <a:prstGeom prst="line">
              <a:avLst/>
            </a:prstGeom>
            <a:ln w="31750" cap="rnd">
              <a:solidFill>
                <a:srgbClr val="2F5597"/>
              </a:solidFill>
            </a:ln>
          </p:spPr>
          <p:style>
            <a:lnRef idx="1">
              <a:schemeClr val="accent1"/>
            </a:lnRef>
            <a:fillRef idx="0">
              <a:schemeClr val="accent1"/>
            </a:fillRef>
            <a:effectRef idx="0">
              <a:schemeClr val="accent1"/>
            </a:effectRef>
            <a:fontRef idx="minor">
              <a:schemeClr val="tx1"/>
            </a:fontRef>
          </p:style>
        </p:cxnSp>
        <p:sp>
          <p:nvSpPr>
            <p:cNvPr id="33" name="Redondear rectángulo de esquina del mismo lado 32"/>
            <p:cNvSpPr/>
            <p:nvPr/>
          </p:nvSpPr>
          <p:spPr>
            <a:xfrm>
              <a:off x="3194508" y="3930693"/>
              <a:ext cx="2792302" cy="434330"/>
            </a:xfrm>
            <a:prstGeom prst="round2SameRect">
              <a:avLst>
                <a:gd name="adj1" fmla="val 20968"/>
                <a:gd name="adj2" fmla="val 0"/>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Service</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Users</a:t>
              </a:r>
              <a:r>
                <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white"/>
                  </a:solidFill>
                  <a:effectLst/>
                  <a:uLnTx/>
                  <a:uFillTx/>
                  <a:latin typeface="Calibri" panose="020F0502020204030204"/>
                  <a:ea typeface="+mn-ea"/>
                  <a:cs typeface="+mn-cs"/>
                </a:rPr>
                <a:t>Sectors</a:t>
              </a:r>
              <a:endParaRPr kumimoji="0" lang="es-E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ítulo 1"/>
          <p:cNvSpPr>
            <a:spLocks noGrp="1"/>
          </p:cNvSpPr>
          <p:nvPr>
            <p:ph type="title"/>
          </p:nvPr>
        </p:nvSpPr>
        <p:spPr/>
        <p:txBody>
          <a:bodyPr/>
          <a:lstStyle/>
          <a:p>
            <a:r>
              <a:rPr lang="es-ES" dirty="0" err="1"/>
              <a:t>Earth</a:t>
            </a:r>
            <a:r>
              <a:rPr lang="es-ES" dirty="0"/>
              <a:t> </a:t>
            </a:r>
            <a:r>
              <a:rPr lang="es-ES" dirty="0" err="1"/>
              <a:t>Sciences</a:t>
            </a:r>
            <a:endParaRPr lang="es-ES" dirty="0"/>
          </a:p>
        </p:txBody>
      </p:sp>
    </p:spTree>
    <p:extLst>
      <p:ext uri="{BB962C8B-B14F-4D97-AF65-F5344CB8AC3E}">
        <p14:creationId xmlns:p14="http://schemas.microsoft.com/office/powerpoint/2010/main" val="23024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fltVal val="0"/>
                                          </p:val>
                                        </p:tav>
                                        <p:tav tm="100000">
                                          <p:val>
                                            <p:strVal val="#ppt_w"/>
                                          </p:val>
                                        </p:tav>
                                      </p:tavLst>
                                    </p:anim>
                                    <p:anim calcmode="lin" valueType="num">
                                      <p:cBhvr>
                                        <p:cTn id="8" dur="250" fill="hold"/>
                                        <p:tgtEl>
                                          <p:spTgt spid="8"/>
                                        </p:tgtEl>
                                        <p:attrNameLst>
                                          <p:attrName>ppt_h</p:attrName>
                                        </p:attrNameLst>
                                      </p:cBhvr>
                                      <p:tavLst>
                                        <p:tav tm="0">
                                          <p:val>
                                            <p:strVal val="#ppt_h"/>
                                          </p:val>
                                        </p:tav>
                                        <p:tav tm="100000">
                                          <p:val>
                                            <p:strVal val="#ppt_h"/>
                                          </p:val>
                                        </p:tav>
                                      </p:tavLst>
                                    </p:anim>
                                  </p:childTnLst>
                                </p:cTn>
                              </p:par>
                              <p:par>
                                <p:cTn id="9" presetID="49" presetClass="entr" presetSubtype="0"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par>
                                <p:cTn id="15" presetID="49" presetClass="entr" presetSubtype="0" decel="100000" fill="hold" nodeType="withEffect">
                                  <p:stCondLst>
                                    <p:cond delay="25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 calcmode="lin" valueType="num">
                                      <p:cBhvr>
                                        <p:cTn id="19" dur="500" fill="hold"/>
                                        <p:tgtEl>
                                          <p:spTgt spid="4"/>
                                        </p:tgtEl>
                                        <p:attrNameLst>
                                          <p:attrName>style.rotation</p:attrName>
                                        </p:attrNameLst>
                                      </p:cBhvr>
                                      <p:tavLst>
                                        <p:tav tm="0">
                                          <p:val>
                                            <p:fltVal val="360"/>
                                          </p:val>
                                        </p:tav>
                                        <p:tav tm="100000">
                                          <p:val>
                                            <p:fltVal val="0"/>
                                          </p:val>
                                        </p:tav>
                                      </p:tavLst>
                                    </p:anim>
                                    <p:animEffect transition="in" filter="fade">
                                      <p:cBhvr>
                                        <p:cTn id="20" dur="500"/>
                                        <p:tgtEl>
                                          <p:spTgt spid="4"/>
                                        </p:tgtEl>
                                      </p:cBhvr>
                                    </p:animEffect>
                                  </p:childTnLst>
                                </p:cTn>
                              </p:par>
                              <p:par>
                                <p:cTn id="21" presetID="49" presetClass="entr" presetSubtype="0" decel="100000" fill="hold" grpId="0" nodeType="withEffect">
                                  <p:stCondLst>
                                    <p:cond delay="25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 calcmode="lin" valueType="num">
                                      <p:cBhvr>
                                        <p:cTn id="25" dur="500" fill="hold"/>
                                        <p:tgtEl>
                                          <p:spTgt spid="13"/>
                                        </p:tgtEl>
                                        <p:attrNameLst>
                                          <p:attrName>style.rotation</p:attrName>
                                        </p:attrNameLst>
                                      </p:cBhvr>
                                      <p:tavLst>
                                        <p:tav tm="0">
                                          <p:val>
                                            <p:fltVal val="360"/>
                                          </p:val>
                                        </p:tav>
                                        <p:tav tm="100000">
                                          <p:val>
                                            <p:fltVal val="0"/>
                                          </p:val>
                                        </p:tav>
                                      </p:tavLst>
                                    </p:anim>
                                    <p:animEffect transition="in" filter="fade">
                                      <p:cBhvr>
                                        <p:cTn id="26" dur="500"/>
                                        <p:tgtEl>
                                          <p:spTgt spid="13"/>
                                        </p:tgtEl>
                                      </p:cBhvr>
                                    </p:animEffect>
                                  </p:childTnLst>
                                </p:cTn>
                              </p:par>
                              <p:par>
                                <p:cTn id="27" presetID="49" presetClass="entr" presetSubtype="0" decel="100000" fill="hold" nodeType="withEffect">
                                  <p:stCondLst>
                                    <p:cond delay="25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 calcmode="lin" valueType="num">
                                      <p:cBhvr>
                                        <p:cTn id="31" dur="500" fill="hold"/>
                                        <p:tgtEl>
                                          <p:spTgt spid="5"/>
                                        </p:tgtEl>
                                        <p:attrNameLst>
                                          <p:attrName>style.rotation</p:attrName>
                                        </p:attrNameLst>
                                      </p:cBhvr>
                                      <p:tavLst>
                                        <p:tav tm="0">
                                          <p:val>
                                            <p:fltVal val="360"/>
                                          </p:val>
                                        </p:tav>
                                        <p:tav tm="100000">
                                          <p:val>
                                            <p:fltVal val="0"/>
                                          </p:val>
                                        </p:tav>
                                      </p:tavLst>
                                    </p:anim>
                                    <p:animEffect transition="in" filter="fade">
                                      <p:cBhvr>
                                        <p:cTn id="32" dur="500"/>
                                        <p:tgtEl>
                                          <p:spTgt spid="5"/>
                                        </p:tgtEl>
                                      </p:cBhvr>
                                    </p:animEffect>
                                  </p:childTnLst>
                                </p:cTn>
                              </p:par>
                              <p:par>
                                <p:cTn id="33" presetID="42" presetClass="entr" presetSubtype="0" fill="hold" nodeType="withEffect">
                                  <p:stCondLst>
                                    <p:cond delay="7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50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481852" y="2338245"/>
            <a:ext cx="5326747" cy="2505108"/>
          </a:xfrm>
          <a:prstGeom prst="roundRect">
            <a:avLst/>
          </a:prstGeom>
          <a:pattFill prst="ltDnDiag">
            <a:fgClr>
              <a:srgbClr val="E0E6F0"/>
            </a:fgClr>
            <a:bgClr>
              <a:schemeClr val="bg1"/>
            </a:bgClr>
          </a:pattFill>
          <a:ln w="22225">
            <a:solidFill>
              <a:schemeClr val="bg1"/>
            </a:solid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Lágrima 5"/>
          <p:cNvSpPr/>
          <p:nvPr/>
        </p:nvSpPr>
        <p:spPr>
          <a:xfrm rot="5400000">
            <a:off x="2188862" y="1388703"/>
            <a:ext cx="2160000" cy="2160000"/>
          </a:xfrm>
          <a:prstGeom prst="teardrop">
            <a:avLst/>
          </a:prstGeom>
          <a:blipFill dpi="0" rotWithShape="0">
            <a:blip r:embed="rId2"/>
            <a:srcRect/>
            <a:tile tx="317500" ty="-63500" sx="75000" sy="75000" flip="none" algn="ctr"/>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Lágrima 6"/>
          <p:cNvSpPr>
            <a:spLocks noChangeAspect="1"/>
          </p:cNvSpPr>
          <p:nvPr/>
        </p:nvSpPr>
        <p:spPr>
          <a:xfrm rot="10800000">
            <a:off x="7849254" y="1226322"/>
            <a:ext cx="2160000" cy="2160000"/>
          </a:xfrm>
          <a:prstGeom prst="teardrop">
            <a:avLst/>
          </a:prstGeom>
          <a:blipFill dpi="0" rotWithShape="0">
            <a:blip r:embed="rId3"/>
            <a:srcRect/>
            <a:stretch>
              <a:fillRect l="-20000" r="-25000"/>
            </a:stretch>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Lágrima 7"/>
          <p:cNvSpPr/>
          <p:nvPr/>
        </p:nvSpPr>
        <p:spPr>
          <a:xfrm>
            <a:off x="2271789" y="3912998"/>
            <a:ext cx="2160000" cy="2160000"/>
          </a:xfrm>
          <a:prstGeom prst="teardrop">
            <a:avLst/>
          </a:prstGeom>
          <a:blipFill dpi="0" rotWithShape="0">
            <a:blip r:embed="rId4"/>
            <a:srcRect/>
            <a:stretch>
              <a:fillRect l="-20000"/>
            </a:stretch>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Lágrima 8"/>
          <p:cNvSpPr/>
          <p:nvPr/>
        </p:nvSpPr>
        <p:spPr>
          <a:xfrm rot="16200000">
            <a:off x="7928805" y="3744072"/>
            <a:ext cx="2160000" cy="2160000"/>
          </a:xfrm>
          <a:prstGeom prst="teardrop">
            <a:avLst/>
          </a:prstGeom>
          <a:blipFill dpi="0" rotWithShape="0">
            <a:blip r:embed="rId5"/>
            <a:srcRect/>
            <a:stretch>
              <a:fillRect l="-20000" r="-25000"/>
            </a:stretch>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upo 9"/>
          <p:cNvGrpSpPr/>
          <p:nvPr/>
        </p:nvGrpSpPr>
        <p:grpSpPr>
          <a:xfrm>
            <a:off x="4778493" y="2761262"/>
            <a:ext cx="2733464" cy="1659074"/>
            <a:chOff x="2583749" y="2916979"/>
            <a:chExt cx="4002064" cy="1246486"/>
          </a:xfrm>
          <a:effectLst>
            <a:outerShdw blurRad="317500" algn="ctr" rotWithShape="0">
              <a:schemeClr val="accent1">
                <a:alpha val="15000"/>
              </a:schemeClr>
            </a:outerShdw>
          </a:effectLst>
        </p:grpSpPr>
        <p:sp>
          <p:nvSpPr>
            <p:cNvPr id="11" name="Rectángulo redondeado 10"/>
            <p:cNvSpPr/>
            <p:nvPr/>
          </p:nvSpPr>
          <p:spPr>
            <a:xfrm>
              <a:off x="2583749" y="2916979"/>
              <a:ext cx="4002064" cy="1246486"/>
            </a:xfrm>
            <a:prstGeom prst="roundRect">
              <a:avLst/>
            </a:prstGeom>
            <a:solidFill>
              <a:srgbClr val="E0E6F0"/>
            </a:solidFill>
            <a:ln w="22225">
              <a:solidFill>
                <a:schemeClr val="bg1"/>
              </a:solidFill>
            </a:ln>
            <a:effectLst>
              <a:innerShdw blurRad="88900" dist="38100" dir="174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p:cNvSpPr txBox="1"/>
            <p:nvPr/>
          </p:nvSpPr>
          <p:spPr>
            <a:xfrm>
              <a:off x="3241777" y="3115679"/>
              <a:ext cx="2648586" cy="8324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4890"/>
                  </a:solidFill>
                  <a:effectLst/>
                  <a:uLnTx/>
                  <a:uFillTx/>
                  <a:latin typeface="Calibri" panose="020F0502020204030204"/>
                  <a:ea typeface="+mn-ea"/>
                  <a:cs typeface="+mn-cs"/>
                </a:rPr>
                <a:t>INDUSTRY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4890"/>
                  </a:solidFill>
                  <a:effectLst/>
                  <a:uLnTx/>
                  <a:uFillTx/>
                  <a:latin typeface="Calibri" panose="020F0502020204030204"/>
                  <a:ea typeface="+mn-ea"/>
                  <a:cs typeface="+mn-cs"/>
                </a:rPr>
                <a:t>ORIENTED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004890"/>
                  </a:solidFill>
                  <a:effectLst/>
                  <a:uLnTx/>
                  <a:uFillTx/>
                  <a:latin typeface="Calibri" panose="020F0502020204030204"/>
                  <a:ea typeface="+mn-ea"/>
                  <a:cs typeface="+mn-cs"/>
                </a:rPr>
                <a:t>DEPARTMENT</a:t>
              </a:r>
            </a:p>
          </p:txBody>
        </p:sp>
      </p:grpSp>
      <p:sp>
        <p:nvSpPr>
          <p:cNvPr id="13" name="Rectángulo redondeado 12"/>
          <p:cNvSpPr/>
          <p:nvPr/>
        </p:nvSpPr>
        <p:spPr>
          <a:xfrm>
            <a:off x="9426919" y="1643133"/>
            <a:ext cx="1857250"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ángulo redondeado 13"/>
          <p:cNvSpPr/>
          <p:nvPr/>
        </p:nvSpPr>
        <p:spPr>
          <a:xfrm>
            <a:off x="8774714" y="5348068"/>
            <a:ext cx="2977412"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uadroTexto 14"/>
          <p:cNvSpPr txBox="1"/>
          <p:nvPr/>
        </p:nvSpPr>
        <p:spPr>
          <a:xfrm>
            <a:off x="8808599" y="5394061"/>
            <a:ext cx="29096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Data </a:t>
            </a:r>
            <a:r>
              <a:rPr kumimoji="0" lang="es-ES" sz="1800" b="0" i="0" u="none" strike="noStrike" kern="1200" cap="none" spc="0" normalizeH="0" baseline="0" noProof="0" dirty="0" err="1">
                <a:ln>
                  <a:noFill/>
                </a:ln>
                <a:solidFill>
                  <a:prstClr val="white"/>
                </a:solidFill>
                <a:effectLst/>
                <a:uLnTx/>
                <a:uFillTx/>
                <a:latin typeface="Calibri" panose="020F0502020204030204"/>
                <a:ea typeface="+mn-ea"/>
                <a:cs typeface="+mn-cs"/>
              </a:rPr>
              <a:t>analytics</a:t>
            </a: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es-ES" sz="1800" b="0" i="0" u="none" strike="noStrike" kern="1200" cap="none" spc="0" normalizeH="0" baseline="0" noProof="0" dirty="0" err="1">
                <a:ln>
                  <a:noFill/>
                </a:ln>
                <a:solidFill>
                  <a:prstClr val="white"/>
                </a:solidFill>
                <a:effectLst/>
                <a:uLnTx/>
                <a:uFillTx/>
                <a:latin typeface="Calibri" panose="020F0502020204030204"/>
                <a:ea typeface="+mn-ea"/>
                <a:cs typeface="+mn-cs"/>
              </a:rPr>
              <a:t>visualization</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ángulo redondeado 15"/>
          <p:cNvSpPr/>
          <p:nvPr/>
        </p:nvSpPr>
        <p:spPr>
          <a:xfrm>
            <a:off x="531023" y="5323689"/>
            <a:ext cx="2446938"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ángulo redondeado 16"/>
          <p:cNvSpPr/>
          <p:nvPr/>
        </p:nvSpPr>
        <p:spPr>
          <a:xfrm>
            <a:off x="1254667" y="1418833"/>
            <a:ext cx="1469840"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uadroTexto 17"/>
          <p:cNvSpPr txBox="1"/>
          <p:nvPr/>
        </p:nvSpPr>
        <p:spPr>
          <a:xfrm>
            <a:off x="1623323" y="1424023"/>
            <a:ext cx="8131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err="1">
                <a:ln>
                  <a:noFill/>
                </a:ln>
                <a:solidFill>
                  <a:prstClr val="white"/>
                </a:solidFill>
                <a:effectLst/>
                <a:uLnTx/>
                <a:uFillTx/>
                <a:latin typeface="Calibri" panose="020F0502020204030204"/>
                <a:ea typeface="+mn-ea"/>
                <a:cs typeface="+mn-cs"/>
              </a:rPr>
              <a:t>Energy</a:t>
            </a:r>
            <a:endParaRPr kumimoji="0" lang="es-E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CuadroTexto 18"/>
          <p:cNvSpPr txBox="1"/>
          <p:nvPr/>
        </p:nvSpPr>
        <p:spPr>
          <a:xfrm>
            <a:off x="605940" y="5369682"/>
            <a:ext cx="22971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Smart &amp; </a:t>
            </a:r>
            <a:r>
              <a:rPr kumimoji="0" lang="es-ES" sz="1800" b="0" i="0" u="none" strike="noStrike" kern="1200" cap="none" spc="0" normalizeH="0" baseline="0" noProof="0" dirty="0" err="1">
                <a:ln>
                  <a:noFill/>
                </a:ln>
                <a:solidFill>
                  <a:prstClr val="white"/>
                </a:solidFill>
                <a:effectLst/>
                <a:uLnTx/>
                <a:uFillTx/>
                <a:latin typeface="Calibri" panose="020F0502020204030204"/>
                <a:ea typeface="+mn-ea"/>
                <a:cs typeface="+mn-cs"/>
              </a:rPr>
              <a:t>resilient</a:t>
            </a:r>
            <a:r>
              <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ES" sz="1800" b="0" i="0" u="none" strike="noStrike" kern="1200" cap="none" spc="0" normalizeH="0" baseline="0" noProof="0" dirty="0" err="1">
                <a:ln>
                  <a:noFill/>
                </a:ln>
                <a:solidFill>
                  <a:prstClr val="white"/>
                </a:solidFill>
                <a:effectLst/>
                <a:uLnTx/>
                <a:uFillTx/>
                <a:latin typeface="Calibri" panose="020F0502020204030204"/>
                <a:ea typeface="+mn-ea"/>
                <a:cs typeface="+mn-cs"/>
              </a:rPr>
              <a:t>cities</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uadroTexto 19"/>
          <p:cNvSpPr txBox="1"/>
          <p:nvPr/>
        </p:nvSpPr>
        <p:spPr>
          <a:xfrm>
            <a:off x="9608208" y="1681975"/>
            <a:ext cx="14766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err="1">
                <a:ln>
                  <a:noFill/>
                </a:ln>
                <a:solidFill>
                  <a:prstClr val="white"/>
                </a:solidFill>
                <a:effectLst/>
                <a:uLnTx/>
                <a:uFillTx/>
                <a:latin typeface="Calibri" panose="020F0502020204030204"/>
                <a:ea typeface="+mn-ea"/>
                <a:cs typeface="+mn-cs"/>
              </a:rPr>
              <a:t>Biomechanics</a:t>
            </a: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p:txBody>
          <a:bodyPr>
            <a:noAutofit/>
          </a:bodyPr>
          <a:lstStyle/>
          <a:p>
            <a:r>
              <a:rPr lang="en-US" dirty="0"/>
              <a:t>Computational Applications for Science and Engineering</a:t>
            </a:r>
            <a:endParaRPr lang="es-ES" dirty="0"/>
          </a:p>
        </p:txBody>
      </p:sp>
    </p:spTree>
    <p:extLst>
      <p:ext uri="{BB962C8B-B14F-4D97-AF65-F5344CB8AC3E}">
        <p14:creationId xmlns:p14="http://schemas.microsoft.com/office/powerpoint/2010/main" val="14228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par>
                                <p:cTn id="23" presetID="49" presetClass="entr" presetSubtype="0" decel="100000"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 calcmode="lin" valueType="num">
                                      <p:cBhvr>
                                        <p:cTn id="27" dur="500" fill="hold"/>
                                        <p:tgtEl>
                                          <p:spTgt spid="8"/>
                                        </p:tgtEl>
                                        <p:attrNameLst>
                                          <p:attrName>style.rotation</p:attrName>
                                        </p:attrNameLst>
                                      </p:cBhvr>
                                      <p:tavLst>
                                        <p:tav tm="0">
                                          <p:val>
                                            <p:fltVal val="360"/>
                                          </p:val>
                                        </p:tav>
                                        <p:tav tm="100000">
                                          <p:val>
                                            <p:fltVal val="0"/>
                                          </p:val>
                                        </p:tav>
                                      </p:tavLst>
                                    </p:anim>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55" presetClass="entr" presetSubtype="0" fill="hold" grpId="0" nodeType="withEffect">
                                  <p:stCondLst>
                                    <p:cond delay="75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ppt_w*0.70"/>
                                          </p:val>
                                        </p:tav>
                                        <p:tav tm="100000">
                                          <p:val>
                                            <p:strVal val="#ppt_w"/>
                                          </p:val>
                                        </p:tav>
                                      </p:tavLst>
                                    </p:anim>
                                    <p:anim calcmode="lin" valueType="num">
                                      <p:cBhvr>
                                        <p:cTn id="40" dur="250" fill="hold"/>
                                        <p:tgtEl>
                                          <p:spTgt spid="18"/>
                                        </p:tgtEl>
                                        <p:attrNameLst>
                                          <p:attrName>ppt_h</p:attrName>
                                        </p:attrNameLst>
                                      </p:cBhvr>
                                      <p:tavLst>
                                        <p:tav tm="0">
                                          <p:val>
                                            <p:strVal val="#ppt_h"/>
                                          </p:val>
                                        </p:tav>
                                        <p:tav tm="100000">
                                          <p:val>
                                            <p:strVal val="#ppt_h"/>
                                          </p:val>
                                        </p:tav>
                                      </p:tavLst>
                                    </p:anim>
                                    <p:animEffect transition="in" filter="fade">
                                      <p:cBhvr>
                                        <p:cTn id="41" dur="250"/>
                                        <p:tgtEl>
                                          <p:spTgt spid="18"/>
                                        </p:tgtEl>
                                      </p:cBhvr>
                                    </p:animEffect>
                                  </p:childTnLst>
                                </p:cTn>
                              </p:par>
                              <p:par>
                                <p:cTn id="42" presetID="55" presetClass="entr" presetSubtype="0" fill="hold" grpId="0" nodeType="withEffect">
                                  <p:stCondLst>
                                    <p:cond delay="7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250" fill="hold"/>
                                        <p:tgtEl>
                                          <p:spTgt spid="17"/>
                                        </p:tgtEl>
                                        <p:attrNameLst>
                                          <p:attrName>ppt_w</p:attrName>
                                        </p:attrNameLst>
                                      </p:cBhvr>
                                      <p:tavLst>
                                        <p:tav tm="0">
                                          <p:val>
                                            <p:strVal val="#ppt_w*0.70"/>
                                          </p:val>
                                        </p:tav>
                                        <p:tav tm="100000">
                                          <p:val>
                                            <p:strVal val="#ppt_w"/>
                                          </p:val>
                                        </p:tav>
                                      </p:tavLst>
                                    </p:anim>
                                    <p:anim calcmode="lin" valueType="num">
                                      <p:cBhvr>
                                        <p:cTn id="45" dur="250" fill="hold"/>
                                        <p:tgtEl>
                                          <p:spTgt spid="17"/>
                                        </p:tgtEl>
                                        <p:attrNameLst>
                                          <p:attrName>ppt_h</p:attrName>
                                        </p:attrNameLst>
                                      </p:cBhvr>
                                      <p:tavLst>
                                        <p:tav tm="0">
                                          <p:val>
                                            <p:strVal val="#ppt_h"/>
                                          </p:val>
                                        </p:tav>
                                        <p:tav tm="100000">
                                          <p:val>
                                            <p:strVal val="#ppt_h"/>
                                          </p:val>
                                        </p:tav>
                                      </p:tavLst>
                                    </p:anim>
                                    <p:animEffect transition="in" filter="fade">
                                      <p:cBhvr>
                                        <p:cTn id="46" dur="250"/>
                                        <p:tgtEl>
                                          <p:spTgt spid="17"/>
                                        </p:tgtEl>
                                      </p:cBhvr>
                                    </p:animEffect>
                                  </p:childTnLst>
                                </p:cTn>
                              </p:par>
                              <p:par>
                                <p:cTn id="47" presetID="55" presetClass="entr" presetSubtype="0" fill="hold" grpId="0" nodeType="withEffect">
                                  <p:stCondLst>
                                    <p:cond delay="750"/>
                                  </p:stCondLst>
                                  <p:childTnLst>
                                    <p:set>
                                      <p:cBhvr>
                                        <p:cTn id="48" dur="1" fill="hold">
                                          <p:stCondLst>
                                            <p:cond delay="0"/>
                                          </p:stCondLst>
                                        </p:cTn>
                                        <p:tgtEl>
                                          <p:spTgt spid="20"/>
                                        </p:tgtEl>
                                        <p:attrNameLst>
                                          <p:attrName>style.visibility</p:attrName>
                                        </p:attrNameLst>
                                      </p:cBhvr>
                                      <p:to>
                                        <p:strVal val="visible"/>
                                      </p:to>
                                    </p:set>
                                    <p:anim calcmode="lin" valueType="num">
                                      <p:cBhvr>
                                        <p:cTn id="49" dur="250" fill="hold"/>
                                        <p:tgtEl>
                                          <p:spTgt spid="20"/>
                                        </p:tgtEl>
                                        <p:attrNameLst>
                                          <p:attrName>ppt_w</p:attrName>
                                        </p:attrNameLst>
                                      </p:cBhvr>
                                      <p:tavLst>
                                        <p:tav tm="0">
                                          <p:val>
                                            <p:strVal val="#ppt_w*0.70"/>
                                          </p:val>
                                        </p:tav>
                                        <p:tav tm="100000">
                                          <p:val>
                                            <p:strVal val="#ppt_w"/>
                                          </p:val>
                                        </p:tav>
                                      </p:tavLst>
                                    </p:anim>
                                    <p:anim calcmode="lin" valueType="num">
                                      <p:cBhvr>
                                        <p:cTn id="50" dur="250" fill="hold"/>
                                        <p:tgtEl>
                                          <p:spTgt spid="20"/>
                                        </p:tgtEl>
                                        <p:attrNameLst>
                                          <p:attrName>ppt_h</p:attrName>
                                        </p:attrNameLst>
                                      </p:cBhvr>
                                      <p:tavLst>
                                        <p:tav tm="0">
                                          <p:val>
                                            <p:strVal val="#ppt_h"/>
                                          </p:val>
                                        </p:tav>
                                        <p:tav tm="100000">
                                          <p:val>
                                            <p:strVal val="#ppt_h"/>
                                          </p:val>
                                        </p:tav>
                                      </p:tavLst>
                                    </p:anim>
                                    <p:animEffect transition="in" filter="fade">
                                      <p:cBhvr>
                                        <p:cTn id="51" dur="250"/>
                                        <p:tgtEl>
                                          <p:spTgt spid="20"/>
                                        </p:tgtEl>
                                      </p:cBhvr>
                                    </p:animEffect>
                                  </p:childTnLst>
                                </p:cTn>
                              </p:par>
                              <p:par>
                                <p:cTn id="52" presetID="55" presetClass="entr" presetSubtype="0" fill="hold" grpId="0" nodeType="withEffect">
                                  <p:stCondLst>
                                    <p:cond delay="75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ppt_w*0.70"/>
                                          </p:val>
                                        </p:tav>
                                        <p:tav tm="100000">
                                          <p:val>
                                            <p:strVal val="#ppt_w"/>
                                          </p:val>
                                        </p:tav>
                                      </p:tavLst>
                                    </p:anim>
                                    <p:anim calcmode="lin" valueType="num">
                                      <p:cBhvr>
                                        <p:cTn id="55" dur="250" fill="hold"/>
                                        <p:tgtEl>
                                          <p:spTgt spid="13"/>
                                        </p:tgtEl>
                                        <p:attrNameLst>
                                          <p:attrName>ppt_h</p:attrName>
                                        </p:attrNameLst>
                                      </p:cBhvr>
                                      <p:tavLst>
                                        <p:tav tm="0">
                                          <p:val>
                                            <p:strVal val="#ppt_h"/>
                                          </p:val>
                                        </p:tav>
                                        <p:tav tm="100000">
                                          <p:val>
                                            <p:strVal val="#ppt_h"/>
                                          </p:val>
                                        </p:tav>
                                      </p:tavLst>
                                    </p:anim>
                                    <p:animEffect transition="in" filter="fade">
                                      <p:cBhvr>
                                        <p:cTn id="56" dur="250"/>
                                        <p:tgtEl>
                                          <p:spTgt spid="13"/>
                                        </p:tgtEl>
                                      </p:cBhvr>
                                    </p:animEffect>
                                  </p:childTnLst>
                                </p:cTn>
                              </p:par>
                              <p:par>
                                <p:cTn id="57" presetID="55" presetClass="entr" presetSubtype="0" fill="hold" grpId="0" nodeType="withEffect">
                                  <p:stCondLst>
                                    <p:cond delay="75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ppt_w*0.70"/>
                                          </p:val>
                                        </p:tav>
                                        <p:tav tm="100000">
                                          <p:val>
                                            <p:strVal val="#ppt_w"/>
                                          </p:val>
                                        </p:tav>
                                      </p:tavLst>
                                    </p:anim>
                                    <p:anim calcmode="lin" valueType="num">
                                      <p:cBhvr>
                                        <p:cTn id="60" dur="250" fill="hold"/>
                                        <p:tgtEl>
                                          <p:spTgt spid="19"/>
                                        </p:tgtEl>
                                        <p:attrNameLst>
                                          <p:attrName>ppt_h</p:attrName>
                                        </p:attrNameLst>
                                      </p:cBhvr>
                                      <p:tavLst>
                                        <p:tav tm="0">
                                          <p:val>
                                            <p:strVal val="#ppt_h"/>
                                          </p:val>
                                        </p:tav>
                                        <p:tav tm="100000">
                                          <p:val>
                                            <p:strVal val="#ppt_h"/>
                                          </p:val>
                                        </p:tav>
                                      </p:tavLst>
                                    </p:anim>
                                    <p:animEffect transition="in" filter="fade">
                                      <p:cBhvr>
                                        <p:cTn id="61" dur="250"/>
                                        <p:tgtEl>
                                          <p:spTgt spid="19"/>
                                        </p:tgtEl>
                                      </p:cBhvr>
                                    </p:animEffect>
                                  </p:childTnLst>
                                </p:cTn>
                              </p:par>
                              <p:par>
                                <p:cTn id="62" presetID="55" presetClass="entr" presetSubtype="0" fill="hold" grpId="0" nodeType="withEffect">
                                  <p:stCondLst>
                                    <p:cond delay="75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ppt_w*0.70"/>
                                          </p:val>
                                        </p:tav>
                                        <p:tav tm="100000">
                                          <p:val>
                                            <p:strVal val="#ppt_w"/>
                                          </p:val>
                                        </p:tav>
                                      </p:tavLst>
                                    </p:anim>
                                    <p:anim calcmode="lin" valueType="num">
                                      <p:cBhvr>
                                        <p:cTn id="65" dur="250" fill="hold"/>
                                        <p:tgtEl>
                                          <p:spTgt spid="16"/>
                                        </p:tgtEl>
                                        <p:attrNameLst>
                                          <p:attrName>ppt_h</p:attrName>
                                        </p:attrNameLst>
                                      </p:cBhvr>
                                      <p:tavLst>
                                        <p:tav tm="0">
                                          <p:val>
                                            <p:strVal val="#ppt_h"/>
                                          </p:val>
                                        </p:tav>
                                        <p:tav tm="100000">
                                          <p:val>
                                            <p:strVal val="#ppt_h"/>
                                          </p:val>
                                        </p:tav>
                                      </p:tavLst>
                                    </p:anim>
                                    <p:animEffect transition="in" filter="fade">
                                      <p:cBhvr>
                                        <p:cTn id="66" dur="250"/>
                                        <p:tgtEl>
                                          <p:spTgt spid="16"/>
                                        </p:tgtEl>
                                      </p:cBhvr>
                                    </p:animEffect>
                                  </p:childTnLst>
                                </p:cTn>
                              </p:par>
                              <p:par>
                                <p:cTn id="67" presetID="55" presetClass="entr" presetSubtype="0" fill="hold" grpId="0" nodeType="withEffect">
                                  <p:stCondLst>
                                    <p:cond delay="75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ppt_w*0.70"/>
                                          </p:val>
                                        </p:tav>
                                        <p:tav tm="100000">
                                          <p:val>
                                            <p:strVal val="#ppt_w"/>
                                          </p:val>
                                        </p:tav>
                                      </p:tavLst>
                                    </p:anim>
                                    <p:anim calcmode="lin" valueType="num">
                                      <p:cBhvr>
                                        <p:cTn id="70" dur="250" fill="hold"/>
                                        <p:tgtEl>
                                          <p:spTgt spid="15"/>
                                        </p:tgtEl>
                                        <p:attrNameLst>
                                          <p:attrName>ppt_h</p:attrName>
                                        </p:attrNameLst>
                                      </p:cBhvr>
                                      <p:tavLst>
                                        <p:tav tm="0">
                                          <p:val>
                                            <p:strVal val="#ppt_h"/>
                                          </p:val>
                                        </p:tav>
                                        <p:tav tm="100000">
                                          <p:val>
                                            <p:strVal val="#ppt_h"/>
                                          </p:val>
                                        </p:tav>
                                      </p:tavLst>
                                    </p:anim>
                                    <p:animEffect transition="in" filter="fade">
                                      <p:cBhvr>
                                        <p:cTn id="71" dur="250"/>
                                        <p:tgtEl>
                                          <p:spTgt spid="15"/>
                                        </p:tgtEl>
                                      </p:cBhvr>
                                    </p:animEffect>
                                  </p:childTnLst>
                                </p:cTn>
                              </p:par>
                              <p:par>
                                <p:cTn id="72" presetID="55" presetClass="entr" presetSubtype="0" fill="hold" grpId="0" nodeType="withEffect">
                                  <p:stCondLst>
                                    <p:cond delay="75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strVal val="#ppt_w*0.70"/>
                                          </p:val>
                                        </p:tav>
                                        <p:tav tm="100000">
                                          <p:val>
                                            <p:strVal val="#ppt_w"/>
                                          </p:val>
                                        </p:tav>
                                      </p:tavLst>
                                    </p:anim>
                                    <p:anim calcmode="lin" valueType="num">
                                      <p:cBhvr>
                                        <p:cTn id="75" dur="250" fill="hold"/>
                                        <p:tgtEl>
                                          <p:spTgt spid="14"/>
                                        </p:tgtEl>
                                        <p:attrNameLst>
                                          <p:attrName>ppt_h</p:attrName>
                                        </p:attrNameLst>
                                      </p:cBhvr>
                                      <p:tavLst>
                                        <p:tav tm="0">
                                          <p:val>
                                            <p:strVal val="#ppt_h"/>
                                          </p:val>
                                        </p:tav>
                                        <p:tav tm="100000">
                                          <p:val>
                                            <p:strVal val="#ppt_h"/>
                                          </p:val>
                                        </p:tav>
                                      </p:tavLst>
                                    </p:anim>
                                    <p:animEffect transition="in" filter="fade">
                                      <p:cBhvr>
                                        <p:cTn id="7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3" grpId="0" animBg="1"/>
      <p:bldP spid="14" grpId="0" animBg="1"/>
      <p:bldP spid="15" grpId="0"/>
      <p:bldP spid="16" grpId="0" animBg="1"/>
      <p:bldP spid="17" grpId="0" animBg="1"/>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Imagen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117" y="3764678"/>
            <a:ext cx="4249349" cy="118626"/>
          </a:xfrm>
          <a:prstGeom prst="rect">
            <a:avLst/>
          </a:prstGeom>
        </p:spPr>
      </p:pic>
      <p:pic>
        <p:nvPicPr>
          <p:cNvPr id="86" name="Imagen 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168" y="1723583"/>
            <a:ext cx="1233126" cy="1375069"/>
          </a:xfrm>
          <a:prstGeom prst="rect">
            <a:avLst/>
          </a:prstGeom>
        </p:spPr>
      </p:pic>
      <p:pic>
        <p:nvPicPr>
          <p:cNvPr id="87" name="Imagen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5533" y="2074284"/>
            <a:ext cx="1366197" cy="212914"/>
          </a:xfrm>
          <a:prstGeom prst="rect">
            <a:avLst/>
          </a:prstGeom>
        </p:spPr>
      </p:pic>
      <p:pic>
        <p:nvPicPr>
          <p:cNvPr id="88" name="Imagen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3047" y="2250515"/>
            <a:ext cx="1086747" cy="1397247"/>
          </a:xfrm>
          <a:prstGeom prst="rect">
            <a:avLst/>
          </a:prstGeom>
        </p:spPr>
      </p:pic>
      <p:pic>
        <p:nvPicPr>
          <p:cNvPr id="89" name="Imagen 8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7152" y="2087592"/>
            <a:ext cx="1344019" cy="199607"/>
          </a:xfrm>
          <a:prstGeom prst="rect">
            <a:avLst/>
          </a:prstGeom>
        </p:spPr>
      </p:pic>
      <p:pic>
        <p:nvPicPr>
          <p:cNvPr id="90" name="Imagen 8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8571" y="2287199"/>
            <a:ext cx="1752104" cy="1344019"/>
          </a:xfrm>
          <a:prstGeom prst="rect">
            <a:avLst/>
          </a:prstGeom>
        </p:spPr>
      </p:pic>
      <p:pic>
        <p:nvPicPr>
          <p:cNvPr id="91" name="Imagen 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3541" y="4251314"/>
            <a:ext cx="2350925" cy="1108926"/>
          </a:xfrm>
          <a:prstGeom prst="rect">
            <a:avLst/>
          </a:prstGeom>
        </p:spPr>
      </p:pic>
      <p:pic>
        <p:nvPicPr>
          <p:cNvPr id="92" name="Imagen 9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1607" y="4257665"/>
            <a:ext cx="2342054" cy="1175463"/>
          </a:xfrm>
          <a:prstGeom prst="rect">
            <a:avLst/>
          </a:prstGeom>
        </p:spPr>
      </p:pic>
      <p:pic>
        <p:nvPicPr>
          <p:cNvPr id="4" name="Imagen 3"/>
          <p:cNvPicPr>
            <a:picLocks/>
          </p:cNvPicPr>
          <p:nvPr/>
        </p:nvPicPr>
        <p:blipFill>
          <a:blip r:embed="rId11">
            <a:extLst>
              <a:ext uri="{BEBA8EAE-BF5A-486C-A8C5-ECC9F3942E4B}">
                <a14:imgProps xmlns:a14="http://schemas.microsoft.com/office/drawing/2010/main">
                  <a14:imgLayer r:embed="rId12">
                    <a14:imgEffect>
                      <a14:brightnessContrast bright="1000"/>
                    </a14:imgEffect>
                  </a14:imgLayer>
                </a14:imgProps>
              </a:ext>
              <a:ext uri="{28A0092B-C50C-407E-A947-70E740481C1C}">
                <a14:useLocalDpi xmlns:a14="http://schemas.microsoft.com/office/drawing/2010/main" val="0"/>
              </a:ext>
            </a:extLst>
          </a:blip>
          <a:stretch>
            <a:fillRect/>
          </a:stretch>
        </p:blipFill>
        <p:spPr>
          <a:xfrm>
            <a:off x="7097538" y="3246635"/>
            <a:ext cx="1701000" cy="1521818"/>
          </a:xfrm>
          <a:prstGeom prst="rect">
            <a:avLst/>
          </a:prstGeom>
        </p:spPr>
      </p:pic>
      <p:pic>
        <p:nvPicPr>
          <p:cNvPr id="5" name="Imagen 4"/>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24349" y="3260225"/>
            <a:ext cx="1381519" cy="1551180"/>
          </a:xfrm>
          <a:prstGeom prst="rect">
            <a:avLst/>
          </a:prstGeom>
        </p:spPr>
      </p:pic>
      <p:grpSp>
        <p:nvGrpSpPr>
          <p:cNvPr id="8" name="Grupo 7"/>
          <p:cNvGrpSpPr>
            <a:grpSpLocks noChangeAspect="1"/>
          </p:cNvGrpSpPr>
          <p:nvPr/>
        </p:nvGrpSpPr>
        <p:grpSpPr>
          <a:xfrm>
            <a:off x="3037800" y="4068651"/>
            <a:ext cx="6345000" cy="1957500"/>
            <a:chOff x="502927" y="4338000"/>
            <a:chExt cx="8328124" cy="2569314"/>
          </a:xfrm>
        </p:grpSpPr>
        <p:pic>
          <p:nvPicPr>
            <p:cNvPr id="9" name="Imagen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823" y="4338000"/>
              <a:ext cx="5138630" cy="2569314"/>
            </a:xfrm>
            <a:prstGeom prst="rect">
              <a:avLst/>
            </a:prstGeom>
          </p:spPr>
        </p:pic>
        <p:sp>
          <p:nvSpPr>
            <p:cNvPr id="10" name="CuadroTexto 9"/>
            <p:cNvSpPr txBox="1"/>
            <p:nvPr/>
          </p:nvSpPr>
          <p:spPr>
            <a:xfrm>
              <a:off x="2503657" y="5634983"/>
              <a:ext cx="726308" cy="802894"/>
            </a:xfrm>
            <a:prstGeom prst="rect">
              <a:avLst/>
            </a:prstGeom>
          </p:spPr>
          <p:txBody>
            <a:bodyPr wrap="none" rtlCol="0">
              <a:spAutoFit/>
            </a:bodyPr>
            <a:lstStyle/>
            <a:p>
              <a:pPr algn="ctr">
                <a:lnSpc>
                  <a:spcPct val="90000"/>
                </a:lnSpc>
              </a:pPr>
              <a:r>
                <a:rPr lang="es-ES" sz="2250" b="1" dirty="0">
                  <a:solidFill>
                    <a:schemeClr val="bg1"/>
                  </a:solidFill>
                </a:rPr>
                <a:t>7.2</a:t>
              </a:r>
            </a:p>
            <a:p>
              <a:pPr algn="ctr">
                <a:lnSpc>
                  <a:spcPct val="90000"/>
                </a:lnSpc>
              </a:pPr>
              <a:r>
                <a:rPr lang="es-ES" sz="1500" dirty="0">
                  <a:solidFill>
                    <a:schemeClr val="bg1"/>
                  </a:solidFill>
                </a:rPr>
                <a:t>M€</a:t>
              </a:r>
            </a:p>
          </p:txBody>
        </p:sp>
        <p:sp>
          <p:nvSpPr>
            <p:cNvPr id="11" name="CuadroTexto 10"/>
            <p:cNvSpPr txBox="1"/>
            <p:nvPr/>
          </p:nvSpPr>
          <p:spPr>
            <a:xfrm>
              <a:off x="5791798" y="5625604"/>
              <a:ext cx="917774" cy="802894"/>
            </a:xfrm>
            <a:prstGeom prst="rect">
              <a:avLst/>
            </a:prstGeom>
            <a:noFill/>
          </p:spPr>
          <p:txBody>
            <a:bodyPr wrap="none" rtlCol="0">
              <a:spAutoFit/>
            </a:bodyPr>
            <a:lstStyle/>
            <a:p>
              <a:pPr algn="ctr">
                <a:lnSpc>
                  <a:spcPct val="90000"/>
                </a:lnSpc>
              </a:pPr>
              <a:r>
                <a:rPr lang="es-ES" sz="2250" b="1" dirty="0">
                  <a:solidFill>
                    <a:schemeClr val="bg1"/>
                  </a:solidFill>
                </a:rPr>
                <a:t>32.1</a:t>
              </a:r>
            </a:p>
            <a:p>
              <a:pPr algn="ctr">
                <a:lnSpc>
                  <a:spcPct val="90000"/>
                </a:lnSpc>
              </a:pPr>
              <a:r>
                <a:rPr lang="es-ES" sz="1500" dirty="0">
                  <a:solidFill>
                    <a:schemeClr val="bg1"/>
                  </a:solidFill>
                </a:rPr>
                <a:t>M€</a:t>
              </a:r>
            </a:p>
          </p:txBody>
        </p:sp>
        <p:grpSp>
          <p:nvGrpSpPr>
            <p:cNvPr id="12" name="Grupo 11"/>
            <p:cNvGrpSpPr/>
            <p:nvPr/>
          </p:nvGrpSpPr>
          <p:grpSpPr>
            <a:xfrm>
              <a:off x="502927" y="5163575"/>
              <a:ext cx="2154287" cy="393872"/>
              <a:chOff x="502927" y="5163575"/>
              <a:chExt cx="2154287" cy="393872"/>
            </a:xfrm>
          </p:grpSpPr>
          <p:sp>
            <p:nvSpPr>
              <p:cNvPr id="17" name="Rectángulo redondeado 16"/>
              <p:cNvSpPr/>
              <p:nvPr/>
            </p:nvSpPr>
            <p:spPr>
              <a:xfrm>
                <a:off x="502927" y="5165123"/>
                <a:ext cx="1620000" cy="360000"/>
              </a:xfrm>
              <a:prstGeom prst="roundRect">
                <a:avLst>
                  <a:gd name="adj" fmla="val 50000"/>
                </a:avLst>
              </a:prstGeom>
              <a:solidFill>
                <a:srgbClr val="89BC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8" name="CuadroTexto 17"/>
              <p:cNvSpPr txBox="1"/>
              <p:nvPr/>
            </p:nvSpPr>
            <p:spPr>
              <a:xfrm>
                <a:off x="584936" y="5163575"/>
                <a:ext cx="1455982" cy="393872"/>
              </a:xfrm>
              <a:prstGeom prst="rect">
                <a:avLst/>
              </a:prstGeom>
              <a:noFill/>
            </p:spPr>
            <p:txBody>
              <a:bodyPr wrap="none" rtlCol="0">
                <a:spAutoFit/>
              </a:bodyPr>
              <a:lstStyle/>
              <a:p>
                <a:pPr algn="ctr"/>
                <a:r>
                  <a:rPr lang="es-ES" sz="1350" dirty="0">
                    <a:solidFill>
                      <a:schemeClr val="bg1"/>
                    </a:solidFill>
                  </a:rPr>
                  <a:t>STRUCTURAL</a:t>
                </a:r>
              </a:p>
            </p:txBody>
          </p:sp>
          <p:cxnSp>
            <p:nvCxnSpPr>
              <p:cNvPr id="19" name="Conector recto 18"/>
              <p:cNvCxnSpPr/>
              <p:nvPr/>
            </p:nvCxnSpPr>
            <p:spPr>
              <a:xfrm>
                <a:off x="2027677" y="5353050"/>
                <a:ext cx="629537" cy="0"/>
              </a:xfrm>
              <a:prstGeom prst="line">
                <a:avLst/>
              </a:prstGeom>
              <a:ln w="38100">
                <a:solidFill>
                  <a:srgbClr val="89BCBD"/>
                </a:solidFill>
              </a:ln>
            </p:spPr>
            <p:style>
              <a:lnRef idx="3">
                <a:schemeClr val="accent6"/>
              </a:lnRef>
              <a:fillRef idx="0">
                <a:schemeClr val="accent6"/>
              </a:fillRef>
              <a:effectRef idx="2">
                <a:schemeClr val="accent6"/>
              </a:effectRef>
              <a:fontRef idx="minor">
                <a:schemeClr val="tx1"/>
              </a:fontRef>
            </p:style>
          </p:cxnSp>
        </p:grpSp>
        <p:grpSp>
          <p:nvGrpSpPr>
            <p:cNvPr id="13" name="Grupo 12"/>
            <p:cNvGrpSpPr/>
            <p:nvPr/>
          </p:nvGrpSpPr>
          <p:grpSpPr>
            <a:xfrm>
              <a:off x="6391962" y="5163575"/>
              <a:ext cx="2439089" cy="393872"/>
              <a:chOff x="6391962" y="5163575"/>
              <a:chExt cx="2439089" cy="393872"/>
            </a:xfrm>
          </p:grpSpPr>
          <p:sp>
            <p:nvSpPr>
              <p:cNvPr id="14" name="Rectángulo redondeado 13"/>
              <p:cNvSpPr/>
              <p:nvPr/>
            </p:nvSpPr>
            <p:spPr>
              <a:xfrm>
                <a:off x="7031051" y="5165123"/>
                <a:ext cx="1800000" cy="360000"/>
              </a:xfrm>
              <a:prstGeom prst="roundRect">
                <a:avLst>
                  <a:gd name="adj" fmla="val 50000"/>
                </a:avLst>
              </a:prstGeom>
              <a:solidFill>
                <a:srgbClr val="E1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5" name="CuadroTexto 14"/>
              <p:cNvSpPr txBox="1"/>
              <p:nvPr/>
            </p:nvSpPr>
            <p:spPr>
              <a:xfrm>
                <a:off x="7196139" y="5163575"/>
                <a:ext cx="1513296" cy="393872"/>
              </a:xfrm>
              <a:prstGeom prst="rect">
                <a:avLst/>
              </a:prstGeom>
              <a:noFill/>
            </p:spPr>
            <p:txBody>
              <a:bodyPr wrap="none" rtlCol="0">
                <a:spAutoFit/>
              </a:bodyPr>
              <a:lstStyle/>
              <a:p>
                <a:r>
                  <a:rPr lang="es-ES" sz="1350" dirty="0">
                    <a:solidFill>
                      <a:schemeClr val="bg1"/>
                    </a:solidFill>
                  </a:rPr>
                  <a:t>COMPETITIVE</a:t>
                </a:r>
              </a:p>
            </p:txBody>
          </p:sp>
          <p:cxnSp>
            <p:nvCxnSpPr>
              <p:cNvPr id="16" name="Conector recto 15"/>
              <p:cNvCxnSpPr/>
              <p:nvPr/>
            </p:nvCxnSpPr>
            <p:spPr>
              <a:xfrm>
                <a:off x="6391962" y="5353050"/>
                <a:ext cx="724814" cy="0"/>
              </a:xfrm>
              <a:prstGeom prst="line">
                <a:avLst/>
              </a:prstGeom>
              <a:ln w="38100">
                <a:solidFill>
                  <a:srgbClr val="E1AE49"/>
                </a:solidFill>
              </a:ln>
            </p:spPr>
            <p:style>
              <a:lnRef idx="3">
                <a:schemeClr val="accent6"/>
              </a:lnRef>
              <a:fillRef idx="0">
                <a:schemeClr val="accent6"/>
              </a:fillRef>
              <a:effectRef idx="2">
                <a:schemeClr val="accent6"/>
              </a:effectRef>
              <a:fontRef idx="minor">
                <a:schemeClr val="tx1"/>
              </a:fontRef>
            </p:style>
          </p:cxnSp>
        </p:grpSp>
      </p:grpSp>
      <p:grpSp>
        <p:nvGrpSpPr>
          <p:cNvPr id="22" name="Grupo 21"/>
          <p:cNvGrpSpPr/>
          <p:nvPr/>
        </p:nvGrpSpPr>
        <p:grpSpPr>
          <a:xfrm>
            <a:off x="4891033" y="1841178"/>
            <a:ext cx="2318239" cy="1895526"/>
            <a:chOff x="2910800" y="1432910"/>
            <a:chExt cx="3090985" cy="2527368"/>
          </a:xfrm>
        </p:grpSpPr>
        <p:sp>
          <p:nvSpPr>
            <p:cNvPr id="23" name="Rectángulo redondeado 22"/>
            <p:cNvSpPr/>
            <p:nvPr/>
          </p:nvSpPr>
          <p:spPr>
            <a:xfrm>
              <a:off x="2910800" y="2132678"/>
              <a:ext cx="3090985" cy="1827599"/>
            </a:xfrm>
            <a:prstGeom prst="roundRect">
              <a:avLst/>
            </a:prstGeom>
            <a:gradFill>
              <a:gsLst>
                <a:gs pos="0">
                  <a:srgbClr val="75BEBE"/>
                </a:gs>
                <a:gs pos="100000">
                  <a:srgbClr val="E3B04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4" name="Rectángulo redondeado 23"/>
            <p:cNvSpPr/>
            <p:nvPr/>
          </p:nvSpPr>
          <p:spPr>
            <a:xfrm>
              <a:off x="2990271" y="2108972"/>
              <a:ext cx="2932042" cy="1851306"/>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5" name="CuadroTexto 24"/>
            <p:cNvSpPr txBox="1"/>
            <p:nvPr/>
          </p:nvSpPr>
          <p:spPr>
            <a:xfrm>
              <a:off x="3080445" y="2581115"/>
              <a:ext cx="2751694" cy="1138773"/>
            </a:xfrm>
            <a:prstGeom prst="rect">
              <a:avLst/>
            </a:prstGeom>
            <a:noFill/>
          </p:spPr>
          <p:txBody>
            <a:bodyPr wrap="none" rtlCol="0">
              <a:spAutoFit/>
            </a:bodyPr>
            <a:lstStyle/>
            <a:p>
              <a:pPr algn="ctr"/>
              <a:r>
                <a:rPr lang="es-ES" sz="2475" dirty="0" err="1"/>
                <a:t>Multiplying</a:t>
              </a:r>
              <a:endParaRPr lang="es-ES" sz="2475" dirty="0"/>
            </a:p>
            <a:p>
              <a:pPr algn="ctr"/>
              <a:r>
                <a:rPr lang="es-ES" sz="2475" dirty="0" err="1"/>
                <a:t>ordinary</a:t>
              </a:r>
              <a:r>
                <a:rPr lang="es-ES" sz="2475" dirty="0"/>
                <a:t> </a:t>
              </a:r>
              <a:r>
                <a:rPr lang="es-ES" sz="2475" dirty="0" err="1"/>
                <a:t>funds</a:t>
              </a:r>
              <a:endParaRPr lang="es-ES" sz="2475" dirty="0">
                <a:solidFill>
                  <a:srgbClr val="0070C0"/>
                </a:solidFill>
              </a:endParaRPr>
            </a:p>
          </p:txBody>
        </p:sp>
        <p:sp>
          <p:nvSpPr>
            <p:cNvPr id="26" name="Elipse 25"/>
            <p:cNvSpPr/>
            <p:nvPr/>
          </p:nvSpPr>
          <p:spPr>
            <a:xfrm>
              <a:off x="3772292" y="1432910"/>
              <a:ext cx="1368000" cy="1080000"/>
            </a:xfrm>
            <a:prstGeom prst="ellipse">
              <a:avLst/>
            </a:prstGeom>
            <a:solidFill>
              <a:schemeClr val="bg1"/>
            </a:solidFill>
            <a:ln w="38100">
              <a:gradFill>
                <a:gsLst>
                  <a:gs pos="0">
                    <a:srgbClr val="75BEBE"/>
                  </a:gs>
                  <a:gs pos="100000">
                    <a:srgbClr val="E3B04A"/>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27" name="CuadroTexto 26"/>
            <p:cNvSpPr txBox="1"/>
            <p:nvPr/>
          </p:nvSpPr>
          <p:spPr>
            <a:xfrm>
              <a:off x="3886477" y="1787155"/>
              <a:ext cx="1139628" cy="516381"/>
            </a:xfrm>
            <a:prstGeom prst="rect">
              <a:avLst/>
            </a:prstGeom>
            <a:noFill/>
          </p:spPr>
          <p:txBody>
            <a:bodyPr wrap="none" rtlCol="0">
              <a:spAutoFit/>
            </a:bodyPr>
            <a:lstStyle/>
            <a:p>
              <a:pPr algn="ctr">
                <a:lnSpc>
                  <a:spcPts val="2250"/>
                </a:lnSpc>
              </a:pPr>
              <a:r>
                <a:rPr lang="es-ES" sz="3000" b="1" dirty="0">
                  <a:solidFill>
                    <a:schemeClr val="tx1">
                      <a:lumMod val="65000"/>
                      <a:lumOff val="35000"/>
                    </a:schemeClr>
                  </a:solidFill>
                </a:rPr>
                <a:t>x4.5</a:t>
              </a:r>
            </a:p>
          </p:txBody>
        </p:sp>
      </p:grpSp>
      <p:sp>
        <p:nvSpPr>
          <p:cNvPr id="28" name="CuadroTexto 27"/>
          <p:cNvSpPr txBox="1"/>
          <p:nvPr/>
        </p:nvSpPr>
        <p:spPr>
          <a:xfrm>
            <a:off x="5541323" y="5462100"/>
            <a:ext cx="1213794" cy="415498"/>
          </a:xfrm>
          <a:prstGeom prst="rect">
            <a:avLst/>
          </a:prstGeom>
          <a:noFill/>
        </p:spPr>
        <p:txBody>
          <a:bodyPr wrap="none" rtlCol="0">
            <a:spAutoFit/>
          </a:bodyPr>
          <a:lstStyle/>
          <a:p>
            <a:r>
              <a:rPr lang="es-ES" sz="2100" dirty="0">
                <a:solidFill>
                  <a:schemeClr val="bg1">
                    <a:lumMod val="50000"/>
                  </a:schemeClr>
                </a:solidFill>
                <a:latin typeface="+mj-lt"/>
              </a:rPr>
              <a:t>REVENUE</a:t>
            </a:r>
          </a:p>
        </p:txBody>
      </p:sp>
      <p:grpSp>
        <p:nvGrpSpPr>
          <p:cNvPr id="29" name="Grupo 28"/>
          <p:cNvGrpSpPr/>
          <p:nvPr/>
        </p:nvGrpSpPr>
        <p:grpSpPr>
          <a:xfrm>
            <a:off x="7789800" y="2961644"/>
            <a:ext cx="974574" cy="892942"/>
            <a:chOff x="6586498" y="2870085"/>
            <a:chExt cx="1299432" cy="1190589"/>
          </a:xfrm>
        </p:grpSpPr>
        <p:sp>
          <p:nvSpPr>
            <p:cNvPr id="30" name="Elipse 29"/>
            <p:cNvSpPr/>
            <p:nvPr/>
          </p:nvSpPr>
          <p:spPr>
            <a:xfrm>
              <a:off x="6586498" y="3484674"/>
              <a:ext cx="576000" cy="576000"/>
            </a:xfrm>
            <a:prstGeom prst="ellipse">
              <a:avLst/>
            </a:prstGeom>
            <a:solidFill>
              <a:srgbClr val="E3B04A"/>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cxnSp>
          <p:nvCxnSpPr>
            <p:cNvPr id="31" name="Conector recto 30"/>
            <p:cNvCxnSpPr/>
            <p:nvPr/>
          </p:nvCxnSpPr>
          <p:spPr>
            <a:xfrm flipV="1">
              <a:off x="6895685" y="3142705"/>
              <a:ext cx="323310" cy="627792"/>
            </a:xfrm>
            <a:prstGeom prst="line">
              <a:avLst/>
            </a:prstGeom>
            <a:ln w="25400" cap="rnd">
              <a:solidFill>
                <a:srgbClr val="E3B04A"/>
              </a:solidFill>
            </a:ln>
          </p:spPr>
          <p:style>
            <a:lnRef idx="1">
              <a:schemeClr val="accent4"/>
            </a:lnRef>
            <a:fillRef idx="0">
              <a:schemeClr val="accent4"/>
            </a:fillRef>
            <a:effectRef idx="0">
              <a:schemeClr val="accent4"/>
            </a:effectRef>
            <a:fontRef idx="minor">
              <a:schemeClr val="tx1"/>
            </a:fontRef>
          </p:style>
        </p:cxnSp>
        <p:sp>
          <p:nvSpPr>
            <p:cNvPr id="32" name="CuadroTexto 31"/>
            <p:cNvSpPr txBox="1"/>
            <p:nvPr/>
          </p:nvSpPr>
          <p:spPr>
            <a:xfrm>
              <a:off x="6707473" y="3622454"/>
              <a:ext cx="322739" cy="339409"/>
            </a:xfrm>
            <a:prstGeom prst="rect">
              <a:avLst/>
            </a:prstGeom>
            <a:noFill/>
          </p:spPr>
          <p:txBody>
            <a:bodyPr wrap="none" lIns="0" tIns="0" rIns="0" bIns="0" rtlCol="0">
              <a:spAutoFit/>
            </a:bodyPr>
            <a:lstStyle/>
            <a:p>
              <a:pPr algn="ctr">
                <a:lnSpc>
                  <a:spcPct val="90000"/>
                </a:lnSpc>
              </a:pPr>
              <a:r>
                <a:rPr lang="es-ES" sz="1050" b="1" dirty="0">
                  <a:solidFill>
                    <a:schemeClr val="bg1"/>
                  </a:solidFill>
                </a:rPr>
                <a:t>10.4</a:t>
              </a:r>
            </a:p>
            <a:p>
              <a:pPr algn="ctr">
                <a:lnSpc>
                  <a:spcPct val="90000"/>
                </a:lnSpc>
              </a:pPr>
              <a:r>
                <a:rPr lang="es-ES" sz="788" dirty="0">
                  <a:solidFill>
                    <a:schemeClr val="bg1"/>
                  </a:solidFill>
                </a:rPr>
                <a:t>M€</a:t>
              </a:r>
            </a:p>
          </p:txBody>
        </p:sp>
        <p:sp>
          <p:nvSpPr>
            <p:cNvPr id="33" name="CuadroTexto 32"/>
            <p:cNvSpPr txBox="1"/>
            <p:nvPr/>
          </p:nvSpPr>
          <p:spPr>
            <a:xfrm>
              <a:off x="6887366" y="2870085"/>
              <a:ext cx="998564" cy="323165"/>
            </a:xfrm>
            <a:prstGeom prst="rect">
              <a:avLst/>
            </a:prstGeom>
            <a:noFill/>
          </p:spPr>
          <p:txBody>
            <a:bodyPr wrap="none" rtlCol="0">
              <a:spAutoFit/>
            </a:bodyPr>
            <a:lstStyle/>
            <a:p>
              <a:r>
                <a:rPr lang="es-ES" sz="975" dirty="0" err="1">
                  <a:solidFill>
                    <a:schemeClr val="tx1">
                      <a:lumMod val="75000"/>
                      <a:lumOff val="25000"/>
                    </a:schemeClr>
                  </a:solidFill>
                </a:rPr>
                <a:t>Companies</a:t>
              </a:r>
              <a:endParaRPr lang="es-ES" sz="975" dirty="0">
                <a:solidFill>
                  <a:schemeClr val="tx1">
                    <a:lumMod val="75000"/>
                    <a:lumOff val="25000"/>
                  </a:schemeClr>
                </a:solidFill>
              </a:endParaRPr>
            </a:p>
          </p:txBody>
        </p:sp>
      </p:grpSp>
      <p:grpSp>
        <p:nvGrpSpPr>
          <p:cNvPr id="34" name="Grupo 33"/>
          <p:cNvGrpSpPr/>
          <p:nvPr/>
        </p:nvGrpSpPr>
        <p:grpSpPr>
          <a:xfrm>
            <a:off x="7296959" y="2637739"/>
            <a:ext cx="1285157" cy="982233"/>
            <a:chOff x="5968532" y="2415643"/>
            <a:chExt cx="1713542" cy="1309643"/>
          </a:xfrm>
        </p:grpSpPr>
        <p:sp>
          <p:nvSpPr>
            <p:cNvPr id="35" name="Elipse 34"/>
            <p:cNvSpPr/>
            <p:nvPr/>
          </p:nvSpPr>
          <p:spPr>
            <a:xfrm>
              <a:off x="5968532" y="3149286"/>
              <a:ext cx="576000" cy="576000"/>
            </a:xfrm>
            <a:prstGeom prst="ellipse">
              <a:avLst/>
            </a:prstGeom>
            <a:solidFill>
              <a:srgbClr val="E3B04A"/>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36" name="CuadroTexto 35"/>
            <p:cNvSpPr txBox="1"/>
            <p:nvPr/>
          </p:nvSpPr>
          <p:spPr>
            <a:xfrm>
              <a:off x="6050859" y="2415643"/>
              <a:ext cx="1631215" cy="323165"/>
            </a:xfrm>
            <a:prstGeom prst="rect">
              <a:avLst/>
            </a:prstGeom>
            <a:noFill/>
          </p:spPr>
          <p:txBody>
            <a:bodyPr wrap="none" rtlCol="0">
              <a:spAutoFit/>
            </a:bodyPr>
            <a:lstStyle/>
            <a:p>
              <a:r>
                <a:rPr lang="es-ES" sz="975" dirty="0" err="1">
                  <a:solidFill>
                    <a:schemeClr val="tx1">
                      <a:lumMod val="75000"/>
                      <a:lumOff val="25000"/>
                    </a:schemeClr>
                  </a:solidFill>
                </a:rPr>
                <a:t>European</a:t>
              </a:r>
              <a:r>
                <a:rPr lang="es-ES" sz="975" dirty="0">
                  <a:solidFill>
                    <a:schemeClr val="tx1">
                      <a:lumMod val="75000"/>
                      <a:lumOff val="25000"/>
                    </a:schemeClr>
                  </a:solidFill>
                </a:rPr>
                <a:t> </a:t>
              </a:r>
              <a:r>
                <a:rPr lang="es-ES" sz="975" dirty="0" err="1">
                  <a:solidFill>
                    <a:schemeClr val="tx1">
                      <a:lumMod val="75000"/>
                      <a:lumOff val="25000"/>
                    </a:schemeClr>
                  </a:solidFill>
                </a:rPr>
                <a:t>Comission</a:t>
              </a:r>
              <a:endParaRPr lang="es-ES" sz="975" dirty="0">
                <a:solidFill>
                  <a:schemeClr val="tx1">
                    <a:lumMod val="75000"/>
                    <a:lumOff val="25000"/>
                  </a:schemeClr>
                </a:solidFill>
              </a:endParaRPr>
            </a:p>
          </p:txBody>
        </p:sp>
        <p:cxnSp>
          <p:nvCxnSpPr>
            <p:cNvPr id="37" name="Conector recto 36"/>
            <p:cNvCxnSpPr/>
            <p:nvPr/>
          </p:nvCxnSpPr>
          <p:spPr>
            <a:xfrm flipV="1">
              <a:off x="6245016" y="2685909"/>
              <a:ext cx="264250" cy="717581"/>
            </a:xfrm>
            <a:prstGeom prst="line">
              <a:avLst/>
            </a:prstGeom>
            <a:ln w="25400">
              <a:solidFill>
                <a:srgbClr val="E3B04A"/>
              </a:solidFill>
              <a:round/>
            </a:ln>
          </p:spPr>
          <p:style>
            <a:lnRef idx="1">
              <a:schemeClr val="accent4"/>
            </a:lnRef>
            <a:fillRef idx="0">
              <a:schemeClr val="accent4"/>
            </a:fillRef>
            <a:effectRef idx="0">
              <a:schemeClr val="accent4"/>
            </a:effectRef>
            <a:fontRef idx="minor">
              <a:schemeClr val="tx1"/>
            </a:fontRef>
          </p:style>
        </p:cxnSp>
        <p:sp>
          <p:nvSpPr>
            <p:cNvPr id="38" name="CuadroTexto 37"/>
            <p:cNvSpPr txBox="1"/>
            <p:nvPr/>
          </p:nvSpPr>
          <p:spPr>
            <a:xfrm>
              <a:off x="6095161" y="3291009"/>
              <a:ext cx="322739" cy="339409"/>
            </a:xfrm>
            <a:prstGeom prst="rect">
              <a:avLst/>
            </a:prstGeom>
            <a:noFill/>
          </p:spPr>
          <p:txBody>
            <a:bodyPr wrap="none" lIns="0" tIns="0" rIns="0" bIns="0" rtlCol="0">
              <a:spAutoFit/>
            </a:bodyPr>
            <a:lstStyle/>
            <a:p>
              <a:pPr algn="ctr">
                <a:lnSpc>
                  <a:spcPct val="90000"/>
                </a:lnSpc>
              </a:pPr>
              <a:r>
                <a:rPr lang="es-ES" sz="1050" b="1" dirty="0">
                  <a:solidFill>
                    <a:schemeClr val="bg1"/>
                  </a:solidFill>
                </a:rPr>
                <a:t>15.6</a:t>
              </a:r>
            </a:p>
            <a:p>
              <a:pPr algn="ctr">
                <a:lnSpc>
                  <a:spcPct val="90000"/>
                </a:lnSpc>
              </a:pPr>
              <a:r>
                <a:rPr lang="es-ES" sz="788" dirty="0">
                  <a:solidFill>
                    <a:schemeClr val="bg1"/>
                  </a:solidFill>
                </a:rPr>
                <a:t>M€</a:t>
              </a:r>
            </a:p>
          </p:txBody>
        </p:sp>
      </p:grpSp>
      <p:grpSp>
        <p:nvGrpSpPr>
          <p:cNvPr id="39" name="Grupo 38"/>
          <p:cNvGrpSpPr/>
          <p:nvPr/>
        </p:nvGrpSpPr>
        <p:grpSpPr>
          <a:xfrm>
            <a:off x="8194799" y="3314475"/>
            <a:ext cx="1516086" cy="934697"/>
            <a:chOff x="7059531" y="3315071"/>
            <a:chExt cx="2021448" cy="1246262"/>
          </a:xfrm>
        </p:grpSpPr>
        <p:sp>
          <p:nvSpPr>
            <p:cNvPr id="40" name="Elipse 39"/>
            <p:cNvSpPr/>
            <p:nvPr/>
          </p:nvSpPr>
          <p:spPr>
            <a:xfrm>
              <a:off x="7059531" y="4021333"/>
              <a:ext cx="540000" cy="540000"/>
            </a:xfrm>
            <a:prstGeom prst="ellipse">
              <a:avLst/>
            </a:prstGeom>
            <a:solidFill>
              <a:srgbClr val="E3B04A"/>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41" name="CuadroTexto 40"/>
            <p:cNvSpPr txBox="1"/>
            <p:nvPr/>
          </p:nvSpPr>
          <p:spPr>
            <a:xfrm>
              <a:off x="7417703" y="3315071"/>
              <a:ext cx="1663276" cy="523220"/>
            </a:xfrm>
            <a:prstGeom prst="rect">
              <a:avLst/>
            </a:prstGeom>
            <a:noFill/>
          </p:spPr>
          <p:txBody>
            <a:bodyPr wrap="none" rtlCol="0">
              <a:spAutoFit/>
            </a:bodyPr>
            <a:lstStyle/>
            <a:p>
              <a:r>
                <a:rPr lang="es-ES" sz="975" dirty="0" err="1">
                  <a:solidFill>
                    <a:schemeClr val="tx1">
                      <a:lumMod val="75000"/>
                      <a:lumOff val="25000"/>
                    </a:schemeClr>
                  </a:solidFill>
                </a:rPr>
                <a:t>State</a:t>
              </a:r>
              <a:r>
                <a:rPr lang="es-ES" sz="975" dirty="0">
                  <a:solidFill>
                    <a:schemeClr val="tx1">
                      <a:lumMod val="75000"/>
                      <a:lumOff val="25000"/>
                    </a:schemeClr>
                  </a:solidFill>
                </a:rPr>
                <a:t> &amp; </a:t>
              </a:r>
              <a:r>
                <a:rPr lang="es-ES" sz="975" dirty="0" err="1">
                  <a:solidFill>
                    <a:schemeClr val="tx1">
                      <a:lumMod val="75000"/>
                      <a:lumOff val="25000"/>
                    </a:schemeClr>
                  </a:solidFill>
                </a:rPr>
                <a:t>Autonomous</a:t>
              </a:r>
              <a:endParaRPr lang="es-ES" sz="975" dirty="0">
                <a:solidFill>
                  <a:schemeClr val="tx1">
                    <a:lumMod val="75000"/>
                    <a:lumOff val="25000"/>
                  </a:schemeClr>
                </a:solidFill>
              </a:endParaRPr>
            </a:p>
            <a:p>
              <a:r>
                <a:rPr lang="es-ES" sz="975" dirty="0">
                  <a:solidFill>
                    <a:schemeClr val="tx1">
                      <a:lumMod val="75000"/>
                      <a:lumOff val="25000"/>
                    </a:schemeClr>
                  </a:solidFill>
                </a:rPr>
                <a:t>Regional </a:t>
              </a:r>
              <a:r>
                <a:rPr lang="es-ES" sz="975" dirty="0" err="1">
                  <a:solidFill>
                    <a:schemeClr val="tx1">
                      <a:lumMod val="75000"/>
                      <a:lumOff val="25000"/>
                    </a:schemeClr>
                  </a:solidFill>
                </a:rPr>
                <a:t>Admin</a:t>
              </a:r>
              <a:r>
                <a:rPr lang="es-ES" sz="975" dirty="0">
                  <a:solidFill>
                    <a:schemeClr val="tx1">
                      <a:lumMod val="75000"/>
                      <a:lumOff val="25000"/>
                    </a:schemeClr>
                  </a:solidFill>
                </a:rPr>
                <a:t>.</a:t>
              </a:r>
            </a:p>
          </p:txBody>
        </p:sp>
        <p:cxnSp>
          <p:nvCxnSpPr>
            <p:cNvPr id="42" name="Conector recto 41"/>
            <p:cNvCxnSpPr/>
            <p:nvPr/>
          </p:nvCxnSpPr>
          <p:spPr>
            <a:xfrm flipV="1">
              <a:off x="7371366" y="3780459"/>
              <a:ext cx="282379" cy="498027"/>
            </a:xfrm>
            <a:prstGeom prst="line">
              <a:avLst/>
            </a:prstGeom>
            <a:ln w="25400" cap="rnd">
              <a:solidFill>
                <a:srgbClr val="E3B04A"/>
              </a:solidFill>
            </a:ln>
          </p:spPr>
          <p:style>
            <a:lnRef idx="1">
              <a:schemeClr val="accent4"/>
            </a:lnRef>
            <a:fillRef idx="0">
              <a:schemeClr val="accent4"/>
            </a:fillRef>
            <a:effectRef idx="0">
              <a:schemeClr val="accent4"/>
            </a:effectRef>
            <a:fontRef idx="minor">
              <a:schemeClr val="tx1"/>
            </a:fontRef>
          </p:style>
        </p:cxnSp>
        <p:sp>
          <p:nvSpPr>
            <p:cNvPr id="43" name="CuadroTexto 42"/>
            <p:cNvSpPr txBox="1"/>
            <p:nvPr/>
          </p:nvSpPr>
          <p:spPr>
            <a:xfrm>
              <a:off x="7236560" y="4129379"/>
              <a:ext cx="183811" cy="339409"/>
            </a:xfrm>
            <a:prstGeom prst="rect">
              <a:avLst/>
            </a:prstGeom>
            <a:noFill/>
          </p:spPr>
          <p:txBody>
            <a:bodyPr wrap="none" lIns="0" tIns="0" rIns="0" bIns="0" rtlCol="0">
              <a:spAutoFit/>
            </a:bodyPr>
            <a:lstStyle/>
            <a:p>
              <a:pPr algn="ctr">
                <a:lnSpc>
                  <a:spcPct val="90000"/>
                </a:lnSpc>
              </a:pPr>
              <a:r>
                <a:rPr lang="es-ES" sz="1050" b="1" dirty="0">
                  <a:solidFill>
                    <a:schemeClr val="bg1"/>
                  </a:solidFill>
                </a:rPr>
                <a:t>6</a:t>
              </a:r>
            </a:p>
            <a:p>
              <a:pPr algn="ctr">
                <a:lnSpc>
                  <a:spcPct val="90000"/>
                </a:lnSpc>
              </a:pPr>
              <a:r>
                <a:rPr lang="es-ES" sz="788" dirty="0">
                  <a:solidFill>
                    <a:schemeClr val="bg1"/>
                  </a:solidFill>
                </a:rPr>
                <a:t>M€</a:t>
              </a:r>
            </a:p>
          </p:txBody>
        </p:sp>
      </p:grpSp>
      <p:sp>
        <p:nvSpPr>
          <p:cNvPr id="44" name="CuadroTexto 43"/>
          <p:cNvSpPr txBox="1"/>
          <p:nvPr/>
        </p:nvSpPr>
        <p:spPr>
          <a:xfrm>
            <a:off x="8451073" y="5080534"/>
            <a:ext cx="806311" cy="392415"/>
          </a:xfrm>
          <a:prstGeom prst="rect">
            <a:avLst/>
          </a:prstGeom>
          <a:noFill/>
        </p:spPr>
        <p:txBody>
          <a:bodyPr wrap="none" lIns="0" tIns="0" rIns="0" bIns="0" rtlCol="0">
            <a:spAutoFit/>
          </a:bodyPr>
          <a:lstStyle/>
          <a:p>
            <a:r>
              <a:rPr lang="es-ES" sz="2550" b="1" dirty="0">
                <a:solidFill>
                  <a:srgbClr val="E1AE49"/>
                </a:solidFill>
              </a:rPr>
              <a:t>81.7</a:t>
            </a:r>
            <a:r>
              <a:rPr lang="es-ES" sz="2400" b="1" dirty="0">
                <a:solidFill>
                  <a:srgbClr val="E1AE49"/>
                </a:solidFill>
              </a:rPr>
              <a:t>%</a:t>
            </a:r>
          </a:p>
        </p:txBody>
      </p:sp>
      <p:sp>
        <p:nvSpPr>
          <p:cNvPr id="45" name="CuadroTexto 44"/>
          <p:cNvSpPr txBox="1"/>
          <p:nvPr/>
        </p:nvSpPr>
        <p:spPr>
          <a:xfrm>
            <a:off x="3367230" y="5080534"/>
            <a:ext cx="806311" cy="392415"/>
          </a:xfrm>
          <a:prstGeom prst="rect">
            <a:avLst/>
          </a:prstGeom>
          <a:noFill/>
        </p:spPr>
        <p:txBody>
          <a:bodyPr wrap="none" lIns="0" tIns="0" rIns="0" bIns="0" rtlCol="0">
            <a:spAutoFit/>
          </a:bodyPr>
          <a:lstStyle/>
          <a:p>
            <a:r>
              <a:rPr lang="es-ES" sz="2550" b="1" dirty="0">
                <a:solidFill>
                  <a:srgbClr val="89BCBD"/>
                </a:solidFill>
              </a:rPr>
              <a:t>18.3</a:t>
            </a:r>
            <a:r>
              <a:rPr lang="es-ES" sz="2400" b="1" dirty="0">
                <a:solidFill>
                  <a:srgbClr val="89BCBD"/>
                </a:solidFill>
              </a:rPr>
              <a:t>%</a:t>
            </a:r>
          </a:p>
        </p:txBody>
      </p:sp>
      <p:grpSp>
        <p:nvGrpSpPr>
          <p:cNvPr id="47" name="Grupo 46"/>
          <p:cNvGrpSpPr/>
          <p:nvPr/>
        </p:nvGrpSpPr>
        <p:grpSpPr>
          <a:xfrm>
            <a:off x="3596540" y="2921976"/>
            <a:ext cx="858251" cy="903038"/>
            <a:chOff x="942382" y="2797792"/>
            <a:chExt cx="1144334" cy="1204051"/>
          </a:xfrm>
        </p:grpSpPr>
        <p:grpSp>
          <p:nvGrpSpPr>
            <p:cNvPr id="48" name="Grupo 47"/>
            <p:cNvGrpSpPr/>
            <p:nvPr/>
          </p:nvGrpSpPr>
          <p:grpSpPr>
            <a:xfrm>
              <a:off x="942382" y="2797792"/>
              <a:ext cx="1144334" cy="1204051"/>
              <a:chOff x="942382" y="2797792"/>
              <a:chExt cx="1144334" cy="1204051"/>
            </a:xfrm>
          </p:grpSpPr>
          <p:sp>
            <p:nvSpPr>
              <p:cNvPr id="50" name="Elipse 49"/>
              <p:cNvSpPr/>
              <p:nvPr/>
            </p:nvSpPr>
            <p:spPr>
              <a:xfrm>
                <a:off x="1510716" y="3425843"/>
                <a:ext cx="576000" cy="576000"/>
              </a:xfrm>
              <a:prstGeom prst="ellipse">
                <a:avLst/>
              </a:prstGeom>
              <a:solidFill>
                <a:srgbClr val="75BEBE"/>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 sz="1350">
                  <a:solidFill>
                    <a:prstClr val="white"/>
                  </a:solidFill>
                  <a:latin typeface="Calibri" panose="020F0502020204030204"/>
                </a:endParaRPr>
              </a:p>
            </p:txBody>
          </p:sp>
          <p:sp>
            <p:nvSpPr>
              <p:cNvPr id="51" name="CuadroTexto 50"/>
              <p:cNvSpPr txBox="1"/>
              <p:nvPr/>
            </p:nvSpPr>
            <p:spPr>
              <a:xfrm>
                <a:off x="942382" y="2797792"/>
                <a:ext cx="1071233" cy="323165"/>
              </a:xfrm>
              <a:prstGeom prst="rect">
                <a:avLst/>
              </a:prstGeom>
              <a:noFill/>
            </p:spPr>
            <p:txBody>
              <a:bodyPr wrap="none" rtlCol="0">
                <a:spAutoFit/>
              </a:bodyPr>
              <a:lstStyle/>
              <a:p>
                <a:pPr defTabSz="342900">
                  <a:defRPr/>
                </a:pPr>
                <a:r>
                  <a:rPr lang="es-ES" sz="975" dirty="0" err="1">
                    <a:solidFill>
                      <a:prstClr val="black">
                        <a:lumMod val="75000"/>
                        <a:lumOff val="25000"/>
                      </a:prstClr>
                    </a:solidFill>
                    <a:latin typeface="Calibri" panose="020F0502020204030204"/>
                  </a:rPr>
                  <a:t>Researchers</a:t>
                </a:r>
                <a:endParaRPr lang="es-ES" sz="975" dirty="0">
                  <a:solidFill>
                    <a:prstClr val="black">
                      <a:lumMod val="75000"/>
                      <a:lumOff val="25000"/>
                    </a:prstClr>
                  </a:solidFill>
                  <a:latin typeface="Calibri" panose="020F0502020204030204"/>
                </a:endParaRPr>
              </a:p>
            </p:txBody>
          </p:sp>
          <p:cxnSp>
            <p:nvCxnSpPr>
              <p:cNvPr id="52" name="Conector recto 51"/>
              <p:cNvCxnSpPr/>
              <p:nvPr/>
            </p:nvCxnSpPr>
            <p:spPr>
              <a:xfrm flipH="1" flipV="1">
                <a:off x="1430393" y="3066266"/>
                <a:ext cx="356807" cy="613781"/>
              </a:xfrm>
              <a:prstGeom prst="line">
                <a:avLst/>
              </a:prstGeom>
              <a:ln w="25400">
                <a:solidFill>
                  <a:srgbClr val="89BCBD"/>
                </a:solidFill>
                <a:round/>
              </a:ln>
            </p:spPr>
            <p:style>
              <a:lnRef idx="1">
                <a:schemeClr val="accent4"/>
              </a:lnRef>
              <a:fillRef idx="0">
                <a:schemeClr val="accent4"/>
              </a:fillRef>
              <a:effectRef idx="0">
                <a:schemeClr val="accent4"/>
              </a:effectRef>
              <a:fontRef idx="minor">
                <a:schemeClr val="tx1"/>
              </a:fontRef>
            </p:style>
          </p:cxnSp>
        </p:grpSp>
        <p:sp>
          <p:nvSpPr>
            <p:cNvPr id="49" name="CuadroTexto 48"/>
            <p:cNvSpPr txBox="1"/>
            <p:nvPr/>
          </p:nvSpPr>
          <p:spPr>
            <a:xfrm>
              <a:off x="1683299" y="3558598"/>
              <a:ext cx="230833" cy="339409"/>
            </a:xfrm>
            <a:prstGeom prst="rect">
              <a:avLst/>
            </a:prstGeom>
            <a:noFill/>
          </p:spPr>
          <p:txBody>
            <a:bodyPr wrap="none" lIns="0" tIns="0" rIns="0" bIns="0" rtlCol="0">
              <a:spAutoFit/>
            </a:bodyPr>
            <a:lstStyle/>
            <a:p>
              <a:pPr algn="ctr" defTabSz="342900">
                <a:lnSpc>
                  <a:spcPct val="90000"/>
                </a:lnSpc>
                <a:defRPr/>
              </a:pPr>
              <a:r>
                <a:rPr lang="es-ES" sz="1050" b="1" dirty="0">
                  <a:solidFill>
                    <a:prstClr val="white"/>
                  </a:solidFill>
                  <a:latin typeface="Calibri" panose="020F0502020204030204"/>
                </a:rPr>
                <a:t>2,3</a:t>
              </a:r>
            </a:p>
            <a:p>
              <a:pPr algn="ctr" defTabSz="342900">
                <a:lnSpc>
                  <a:spcPct val="90000"/>
                </a:lnSpc>
                <a:defRPr/>
              </a:pPr>
              <a:r>
                <a:rPr lang="es-ES" sz="788" dirty="0">
                  <a:solidFill>
                    <a:prstClr val="white"/>
                  </a:solidFill>
                  <a:latin typeface="Calibri" panose="020F0502020204030204"/>
                </a:rPr>
                <a:t>M€</a:t>
              </a:r>
            </a:p>
          </p:txBody>
        </p:sp>
      </p:grpSp>
      <p:grpSp>
        <p:nvGrpSpPr>
          <p:cNvPr id="53" name="Grupo 52"/>
          <p:cNvGrpSpPr/>
          <p:nvPr/>
        </p:nvGrpSpPr>
        <p:grpSpPr>
          <a:xfrm>
            <a:off x="2976815" y="3795238"/>
            <a:ext cx="876355" cy="860689"/>
            <a:chOff x="196767" y="3800771"/>
            <a:chExt cx="1168473" cy="1147585"/>
          </a:xfrm>
        </p:grpSpPr>
        <p:sp>
          <p:nvSpPr>
            <p:cNvPr id="54" name="Elipse 53"/>
            <p:cNvSpPr/>
            <p:nvPr/>
          </p:nvSpPr>
          <p:spPr>
            <a:xfrm>
              <a:off x="825240" y="4408356"/>
              <a:ext cx="540000" cy="540000"/>
            </a:xfrm>
            <a:prstGeom prst="ellipse">
              <a:avLst/>
            </a:prstGeom>
            <a:solidFill>
              <a:srgbClr val="75BEBE"/>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 sz="1350">
                <a:solidFill>
                  <a:prstClr val="white"/>
                </a:solidFill>
                <a:latin typeface="Calibri" panose="020F0502020204030204"/>
              </a:endParaRPr>
            </a:p>
          </p:txBody>
        </p:sp>
        <p:sp>
          <p:nvSpPr>
            <p:cNvPr id="55" name="CuadroTexto 54"/>
            <p:cNvSpPr txBox="1"/>
            <p:nvPr/>
          </p:nvSpPr>
          <p:spPr>
            <a:xfrm>
              <a:off x="196767" y="3800771"/>
              <a:ext cx="874598" cy="523220"/>
            </a:xfrm>
            <a:prstGeom prst="rect">
              <a:avLst/>
            </a:prstGeom>
            <a:noFill/>
          </p:spPr>
          <p:txBody>
            <a:bodyPr wrap="none" rtlCol="0">
              <a:spAutoFit/>
            </a:bodyPr>
            <a:lstStyle/>
            <a:p>
              <a:pPr defTabSz="342900">
                <a:defRPr/>
              </a:pPr>
              <a:r>
                <a:rPr lang="es-ES" sz="975" dirty="0">
                  <a:solidFill>
                    <a:prstClr val="black">
                      <a:lumMod val="75000"/>
                      <a:lumOff val="25000"/>
                    </a:prstClr>
                  </a:solidFill>
                  <a:latin typeface="Calibri" panose="020F0502020204030204"/>
                </a:rPr>
                <a:t>General</a:t>
              </a:r>
            </a:p>
            <a:p>
              <a:pPr defTabSz="342900">
                <a:defRPr/>
              </a:pPr>
              <a:r>
                <a:rPr lang="es-ES" sz="975" dirty="0">
                  <a:solidFill>
                    <a:prstClr val="black">
                      <a:lumMod val="75000"/>
                      <a:lumOff val="25000"/>
                    </a:prstClr>
                  </a:solidFill>
                  <a:latin typeface="Calibri" panose="020F0502020204030204"/>
                </a:rPr>
                <a:t>Expenses</a:t>
              </a:r>
            </a:p>
          </p:txBody>
        </p:sp>
        <p:cxnSp>
          <p:nvCxnSpPr>
            <p:cNvPr id="56" name="Conector recto 55"/>
            <p:cNvCxnSpPr/>
            <p:nvPr/>
          </p:nvCxnSpPr>
          <p:spPr>
            <a:xfrm flipH="1" flipV="1">
              <a:off x="878672" y="4237208"/>
              <a:ext cx="222545" cy="428302"/>
            </a:xfrm>
            <a:prstGeom prst="line">
              <a:avLst/>
            </a:prstGeom>
            <a:ln w="25400" cap="rnd">
              <a:solidFill>
                <a:srgbClr val="89BCBD"/>
              </a:solidFill>
            </a:ln>
          </p:spPr>
          <p:style>
            <a:lnRef idx="1">
              <a:schemeClr val="accent4"/>
            </a:lnRef>
            <a:fillRef idx="0">
              <a:schemeClr val="accent4"/>
            </a:fillRef>
            <a:effectRef idx="0">
              <a:schemeClr val="accent4"/>
            </a:effectRef>
            <a:fontRef idx="minor">
              <a:schemeClr val="tx1"/>
            </a:fontRef>
          </p:style>
        </p:cxnSp>
        <p:sp>
          <p:nvSpPr>
            <p:cNvPr id="57" name="CuadroTexto 56"/>
            <p:cNvSpPr txBox="1"/>
            <p:nvPr/>
          </p:nvSpPr>
          <p:spPr>
            <a:xfrm>
              <a:off x="942900" y="4516401"/>
              <a:ext cx="230833" cy="339409"/>
            </a:xfrm>
            <a:prstGeom prst="rect">
              <a:avLst/>
            </a:prstGeom>
            <a:noFill/>
          </p:spPr>
          <p:txBody>
            <a:bodyPr wrap="none" lIns="0" tIns="0" rIns="0" bIns="0" rtlCol="0">
              <a:spAutoFit/>
            </a:bodyPr>
            <a:lstStyle/>
            <a:p>
              <a:pPr algn="ctr" defTabSz="342900">
                <a:lnSpc>
                  <a:spcPct val="90000"/>
                </a:lnSpc>
                <a:defRPr/>
              </a:pPr>
              <a:r>
                <a:rPr lang="es-ES" sz="1050" b="1" dirty="0">
                  <a:solidFill>
                    <a:prstClr val="white"/>
                  </a:solidFill>
                  <a:latin typeface="Calibri" panose="020F0502020204030204"/>
                </a:rPr>
                <a:t>2.6</a:t>
              </a:r>
            </a:p>
            <a:p>
              <a:pPr algn="ctr" defTabSz="342900">
                <a:lnSpc>
                  <a:spcPct val="90000"/>
                </a:lnSpc>
                <a:defRPr/>
              </a:pPr>
              <a:r>
                <a:rPr lang="es-ES" sz="788" dirty="0">
                  <a:solidFill>
                    <a:prstClr val="white"/>
                  </a:solidFill>
                  <a:latin typeface="Calibri" panose="020F0502020204030204"/>
                </a:rPr>
                <a:t>M€</a:t>
              </a:r>
            </a:p>
          </p:txBody>
        </p:sp>
      </p:grpSp>
      <p:grpSp>
        <p:nvGrpSpPr>
          <p:cNvPr id="58" name="Grupo 57"/>
          <p:cNvGrpSpPr/>
          <p:nvPr/>
        </p:nvGrpSpPr>
        <p:grpSpPr>
          <a:xfrm>
            <a:off x="2998884" y="3170505"/>
            <a:ext cx="1067955" cy="1023601"/>
            <a:chOff x="199298" y="3057441"/>
            <a:chExt cx="1423940" cy="1364801"/>
          </a:xfrm>
        </p:grpSpPr>
        <p:grpSp>
          <p:nvGrpSpPr>
            <p:cNvPr id="59" name="Grupo 58"/>
            <p:cNvGrpSpPr/>
            <p:nvPr/>
          </p:nvGrpSpPr>
          <p:grpSpPr>
            <a:xfrm>
              <a:off x="199298" y="3057441"/>
              <a:ext cx="1423940" cy="1364801"/>
              <a:chOff x="199298" y="3057441"/>
              <a:chExt cx="1423940" cy="1364801"/>
            </a:xfrm>
          </p:grpSpPr>
          <p:sp>
            <p:nvSpPr>
              <p:cNvPr id="61" name="Elipse 60"/>
              <p:cNvSpPr/>
              <p:nvPr/>
            </p:nvSpPr>
            <p:spPr>
              <a:xfrm>
                <a:off x="1047238" y="3846242"/>
                <a:ext cx="576000" cy="576000"/>
              </a:xfrm>
              <a:prstGeom prst="ellipse">
                <a:avLst/>
              </a:prstGeom>
              <a:solidFill>
                <a:srgbClr val="75BEBE"/>
              </a:solidFill>
              <a:ln w="25400">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 sz="1350">
                  <a:solidFill>
                    <a:prstClr val="white"/>
                  </a:solidFill>
                  <a:latin typeface="Calibri" panose="020F0502020204030204"/>
                </a:endParaRPr>
              </a:p>
            </p:txBody>
          </p:sp>
          <p:cxnSp>
            <p:nvCxnSpPr>
              <p:cNvPr id="62" name="Conector recto 61"/>
              <p:cNvCxnSpPr/>
              <p:nvPr/>
            </p:nvCxnSpPr>
            <p:spPr>
              <a:xfrm flipH="1" flipV="1">
                <a:off x="1007866" y="3537736"/>
                <a:ext cx="348559" cy="594329"/>
              </a:xfrm>
              <a:prstGeom prst="line">
                <a:avLst/>
              </a:prstGeom>
              <a:ln w="25400" cap="rnd">
                <a:solidFill>
                  <a:srgbClr val="89BCBD"/>
                </a:solidFill>
              </a:ln>
            </p:spPr>
            <p:style>
              <a:lnRef idx="1">
                <a:schemeClr val="accent4"/>
              </a:lnRef>
              <a:fillRef idx="0">
                <a:schemeClr val="accent4"/>
              </a:fillRef>
              <a:effectRef idx="0">
                <a:schemeClr val="accent4"/>
              </a:effectRef>
              <a:fontRef idx="minor">
                <a:schemeClr val="tx1"/>
              </a:fontRef>
            </p:style>
          </p:cxnSp>
          <p:sp>
            <p:nvSpPr>
              <p:cNvPr id="63" name="CuadroTexto 62"/>
              <p:cNvSpPr txBox="1"/>
              <p:nvPr/>
            </p:nvSpPr>
            <p:spPr>
              <a:xfrm>
                <a:off x="199298" y="3057441"/>
                <a:ext cx="1359775" cy="723274"/>
              </a:xfrm>
              <a:prstGeom prst="rect">
                <a:avLst/>
              </a:prstGeom>
              <a:noFill/>
            </p:spPr>
            <p:txBody>
              <a:bodyPr wrap="none" rtlCol="0">
                <a:spAutoFit/>
              </a:bodyPr>
              <a:lstStyle/>
              <a:p>
                <a:pPr defTabSz="342900">
                  <a:defRPr/>
                </a:pPr>
                <a:r>
                  <a:rPr lang="es-ES" sz="975" dirty="0" err="1">
                    <a:solidFill>
                      <a:prstClr val="black">
                        <a:lumMod val="75000"/>
                        <a:lumOff val="25000"/>
                      </a:prstClr>
                    </a:solidFill>
                    <a:latin typeface="Calibri" panose="020F0502020204030204"/>
                  </a:rPr>
                  <a:t>Administrative</a:t>
                </a:r>
                <a:r>
                  <a:rPr lang="es-ES" sz="975" dirty="0">
                    <a:solidFill>
                      <a:prstClr val="black">
                        <a:lumMod val="75000"/>
                        <a:lumOff val="25000"/>
                      </a:prstClr>
                    </a:solidFill>
                    <a:latin typeface="Calibri" panose="020F0502020204030204"/>
                  </a:rPr>
                  <a:t> </a:t>
                </a:r>
              </a:p>
              <a:p>
                <a:pPr defTabSz="342900">
                  <a:defRPr/>
                </a:pPr>
                <a:r>
                  <a:rPr lang="es-ES" sz="975" dirty="0">
                    <a:solidFill>
                      <a:prstClr val="black">
                        <a:lumMod val="75000"/>
                        <a:lumOff val="25000"/>
                      </a:prstClr>
                    </a:solidFill>
                    <a:latin typeface="Calibri" panose="020F0502020204030204"/>
                  </a:rPr>
                  <a:t>and </a:t>
                </a:r>
                <a:r>
                  <a:rPr lang="es-ES" sz="975" dirty="0" err="1">
                    <a:solidFill>
                      <a:prstClr val="black">
                        <a:lumMod val="75000"/>
                        <a:lumOff val="25000"/>
                      </a:prstClr>
                    </a:solidFill>
                    <a:latin typeface="Calibri" panose="020F0502020204030204"/>
                  </a:rPr>
                  <a:t>operational</a:t>
                </a:r>
                <a:r>
                  <a:rPr lang="es-ES" sz="975" dirty="0">
                    <a:solidFill>
                      <a:prstClr val="black">
                        <a:lumMod val="75000"/>
                        <a:lumOff val="25000"/>
                      </a:prstClr>
                    </a:solidFill>
                    <a:latin typeface="Calibri" panose="020F0502020204030204"/>
                  </a:rPr>
                  <a:t> </a:t>
                </a:r>
              </a:p>
              <a:p>
                <a:pPr defTabSz="342900">
                  <a:defRPr/>
                </a:pPr>
                <a:r>
                  <a:rPr lang="es-ES" sz="975" dirty="0" err="1">
                    <a:solidFill>
                      <a:prstClr val="black">
                        <a:lumMod val="75000"/>
                        <a:lumOff val="25000"/>
                      </a:prstClr>
                    </a:solidFill>
                    <a:latin typeface="Calibri" panose="020F0502020204030204"/>
                  </a:rPr>
                  <a:t>support</a:t>
                </a:r>
                <a:endParaRPr lang="es-ES" sz="975" dirty="0">
                  <a:solidFill>
                    <a:prstClr val="black">
                      <a:lumMod val="75000"/>
                      <a:lumOff val="25000"/>
                    </a:prstClr>
                  </a:solidFill>
                  <a:latin typeface="Calibri" panose="020F0502020204030204"/>
                </a:endParaRPr>
              </a:p>
            </p:txBody>
          </p:sp>
        </p:grpSp>
        <p:sp>
          <p:nvSpPr>
            <p:cNvPr id="60" name="CuadroTexto 59"/>
            <p:cNvSpPr txBox="1"/>
            <p:nvPr/>
          </p:nvSpPr>
          <p:spPr>
            <a:xfrm>
              <a:off x="1211774" y="3960335"/>
              <a:ext cx="230833" cy="339409"/>
            </a:xfrm>
            <a:prstGeom prst="rect">
              <a:avLst/>
            </a:prstGeom>
            <a:noFill/>
          </p:spPr>
          <p:txBody>
            <a:bodyPr wrap="none" lIns="0" tIns="0" rIns="0" bIns="0" rtlCol="0">
              <a:spAutoFit/>
            </a:bodyPr>
            <a:lstStyle/>
            <a:p>
              <a:pPr algn="ctr" defTabSz="342900">
                <a:lnSpc>
                  <a:spcPct val="90000"/>
                </a:lnSpc>
                <a:defRPr/>
              </a:pPr>
              <a:r>
                <a:rPr lang="es-ES" sz="1050" b="1" dirty="0">
                  <a:solidFill>
                    <a:prstClr val="white"/>
                  </a:solidFill>
                  <a:latin typeface="Calibri" panose="020F0502020204030204"/>
                </a:rPr>
                <a:t>2,3</a:t>
              </a:r>
            </a:p>
            <a:p>
              <a:pPr algn="ctr" defTabSz="342900">
                <a:lnSpc>
                  <a:spcPct val="90000"/>
                </a:lnSpc>
                <a:defRPr/>
              </a:pPr>
              <a:r>
                <a:rPr lang="es-ES" sz="788" dirty="0">
                  <a:solidFill>
                    <a:prstClr val="white"/>
                  </a:solidFill>
                  <a:latin typeface="Calibri" panose="020F0502020204030204"/>
                </a:rPr>
                <a:t>M€</a:t>
              </a:r>
            </a:p>
          </p:txBody>
        </p:sp>
      </p:grpSp>
      <p:sp>
        <p:nvSpPr>
          <p:cNvPr id="64" name="Elipse 63"/>
          <p:cNvSpPr/>
          <p:nvPr/>
        </p:nvSpPr>
        <p:spPr>
          <a:xfrm>
            <a:off x="3967833" y="3392770"/>
            <a:ext cx="492900" cy="432000"/>
          </a:xfrm>
          <a:prstGeom prst="ellipse">
            <a:avLst/>
          </a:prstGeom>
          <a:solidFill>
            <a:srgbClr val="2F5597"/>
          </a:solidFill>
          <a:ln w="254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 sz="900" b="1" dirty="0">
                <a:solidFill>
                  <a:prstClr val="white"/>
                </a:solidFill>
                <a:latin typeface="Calibri" panose="020F0502020204030204"/>
              </a:rPr>
              <a:t>2,3</a:t>
            </a:r>
          </a:p>
          <a:p>
            <a:pPr algn="ctr" defTabSz="342900">
              <a:defRPr/>
            </a:pPr>
            <a:r>
              <a:rPr lang="es-ES" sz="900" dirty="0">
                <a:solidFill>
                  <a:prstClr val="white"/>
                </a:solidFill>
                <a:latin typeface="Calibri" panose="020F0502020204030204"/>
              </a:rPr>
              <a:t>M€</a:t>
            </a:r>
          </a:p>
        </p:txBody>
      </p:sp>
      <p:sp>
        <p:nvSpPr>
          <p:cNvPr id="93" name="Título 1"/>
          <p:cNvSpPr txBox="1">
            <a:spLocks/>
          </p:cNvSpPr>
          <p:nvPr/>
        </p:nvSpPr>
        <p:spPr>
          <a:xfrm>
            <a:off x="1524000" y="1020671"/>
            <a:ext cx="9144000" cy="62879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 sz="3000" b="1" dirty="0">
              <a:solidFill>
                <a:srgbClr val="124484"/>
              </a:solidFill>
              <a:latin typeface="Calibri" panose="020F0502020204030204"/>
            </a:endParaRPr>
          </a:p>
        </p:txBody>
      </p:sp>
      <p:grpSp>
        <p:nvGrpSpPr>
          <p:cNvPr id="75" name="Grupo 74"/>
          <p:cNvGrpSpPr/>
          <p:nvPr/>
        </p:nvGrpSpPr>
        <p:grpSpPr>
          <a:xfrm>
            <a:off x="5500866" y="1836192"/>
            <a:ext cx="1057579" cy="810000"/>
            <a:chOff x="6374203" y="1305256"/>
            <a:chExt cx="1410105" cy="1080000"/>
          </a:xfrm>
        </p:grpSpPr>
        <p:sp>
          <p:nvSpPr>
            <p:cNvPr id="76" name="Elipse 75"/>
            <p:cNvSpPr/>
            <p:nvPr/>
          </p:nvSpPr>
          <p:spPr>
            <a:xfrm>
              <a:off x="6416308" y="1305256"/>
              <a:ext cx="1368000" cy="1080000"/>
            </a:xfrm>
            <a:prstGeom prst="ellipse">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77" name="CuadroTexto 76"/>
            <p:cNvSpPr txBox="1"/>
            <p:nvPr/>
          </p:nvSpPr>
          <p:spPr>
            <a:xfrm>
              <a:off x="6374203" y="1684077"/>
              <a:ext cx="1400384" cy="516381"/>
            </a:xfrm>
            <a:prstGeom prst="rect">
              <a:avLst/>
            </a:prstGeom>
            <a:noFill/>
          </p:spPr>
          <p:txBody>
            <a:bodyPr wrap="none" rtlCol="0">
              <a:spAutoFit/>
            </a:bodyPr>
            <a:lstStyle/>
            <a:p>
              <a:pPr algn="ctr">
                <a:lnSpc>
                  <a:spcPts val="2250"/>
                </a:lnSpc>
              </a:pPr>
              <a:r>
                <a:rPr lang="es-ES" sz="3000" b="1" dirty="0">
                  <a:solidFill>
                    <a:schemeClr val="tx2"/>
                  </a:solidFill>
                </a:rPr>
                <a:t>x13.9</a:t>
              </a:r>
            </a:p>
          </p:txBody>
        </p:sp>
      </p:grpSp>
      <p:sp>
        <p:nvSpPr>
          <p:cNvPr id="2" name="Título 1">
            <a:extLst>
              <a:ext uri="{FF2B5EF4-FFF2-40B4-BE49-F238E27FC236}">
                <a16:creationId xmlns:a16="http://schemas.microsoft.com/office/drawing/2014/main" id="{9961133C-AA51-234B-BC67-5A05FA295A54}"/>
              </a:ext>
            </a:extLst>
          </p:cNvPr>
          <p:cNvSpPr>
            <a:spLocks noGrp="1"/>
          </p:cNvSpPr>
          <p:nvPr>
            <p:ph type="title"/>
          </p:nvPr>
        </p:nvSpPr>
        <p:spPr/>
        <p:txBody>
          <a:bodyPr/>
          <a:lstStyle/>
          <a:p>
            <a:r>
              <a:rPr lang="en-US" altLang="ca-ES" dirty="0"/>
              <a:t> BSC Resources</a:t>
            </a:r>
            <a:endParaRPr lang="es-ES" dirty="0"/>
          </a:p>
        </p:txBody>
      </p:sp>
    </p:spTree>
    <p:extLst>
      <p:ext uri="{BB962C8B-B14F-4D97-AF65-F5344CB8AC3E}">
        <p14:creationId xmlns:p14="http://schemas.microsoft.com/office/powerpoint/2010/main" val="112882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86"/>
                                        </p:tgtEl>
                                      </p:cBhvr>
                                    </p:animEffect>
                                    <p:set>
                                      <p:cBhvr>
                                        <p:cTn id="7" dur="1" fill="hold">
                                          <p:stCondLst>
                                            <p:cond delay="999"/>
                                          </p:stCondLst>
                                        </p:cTn>
                                        <p:tgtEl>
                                          <p:spTgt spid="8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87"/>
                                        </p:tgtEl>
                                      </p:cBhvr>
                                    </p:animEffect>
                                    <p:set>
                                      <p:cBhvr>
                                        <p:cTn id="10" dur="1" fill="hold">
                                          <p:stCondLst>
                                            <p:cond delay="999"/>
                                          </p:stCondLst>
                                        </p:cTn>
                                        <p:tgtEl>
                                          <p:spTgt spid="8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89"/>
                                        </p:tgtEl>
                                      </p:cBhvr>
                                    </p:animEffect>
                                    <p:set>
                                      <p:cBhvr>
                                        <p:cTn id="13" dur="1" fill="hold">
                                          <p:stCondLst>
                                            <p:cond delay="999"/>
                                          </p:stCondLst>
                                        </p:cTn>
                                        <p:tgtEl>
                                          <p:spTgt spid="8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85"/>
                                        </p:tgtEl>
                                      </p:cBhvr>
                                    </p:animEffect>
                                    <p:set>
                                      <p:cBhvr>
                                        <p:cTn id="16" dur="1" fill="hold">
                                          <p:stCondLst>
                                            <p:cond delay="999"/>
                                          </p:stCondLst>
                                        </p:cTn>
                                        <p:tgtEl>
                                          <p:spTgt spid="8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88"/>
                                        </p:tgtEl>
                                      </p:cBhvr>
                                    </p:animEffect>
                                    <p:set>
                                      <p:cBhvr>
                                        <p:cTn id="19" dur="1" fill="hold">
                                          <p:stCondLst>
                                            <p:cond delay="999"/>
                                          </p:stCondLst>
                                        </p:cTn>
                                        <p:tgtEl>
                                          <p:spTgt spid="8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90"/>
                                        </p:tgtEl>
                                      </p:cBhvr>
                                    </p:animEffect>
                                    <p:set>
                                      <p:cBhvr>
                                        <p:cTn id="22" dur="1" fill="hold">
                                          <p:stCondLst>
                                            <p:cond delay="999"/>
                                          </p:stCondLst>
                                        </p:cTn>
                                        <p:tgtEl>
                                          <p:spTgt spid="9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92"/>
                                        </p:tgtEl>
                                      </p:cBhvr>
                                    </p:animEffect>
                                    <p:set>
                                      <p:cBhvr>
                                        <p:cTn id="25" dur="1" fill="hold">
                                          <p:stCondLst>
                                            <p:cond delay="999"/>
                                          </p:stCondLst>
                                        </p:cTn>
                                        <p:tgtEl>
                                          <p:spTgt spid="9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91"/>
                                        </p:tgtEl>
                                      </p:cBhvr>
                                    </p:animEffect>
                                    <p:set>
                                      <p:cBhvr>
                                        <p:cTn id="28" dur="1" fill="hold">
                                          <p:stCondLst>
                                            <p:cond delay="999"/>
                                          </p:stCondLst>
                                        </p:cTn>
                                        <p:tgtEl>
                                          <p:spTgt spid="91"/>
                                        </p:tgtEl>
                                        <p:attrNameLst>
                                          <p:attrName>style.visibility</p:attrName>
                                        </p:attrNameLst>
                                      </p:cBhvr>
                                      <p:to>
                                        <p:strVal val="hidden"/>
                                      </p:to>
                                    </p:set>
                                  </p:childTnLst>
                                </p:cTn>
                              </p:par>
                              <p:par>
                                <p:cTn id="29" presetID="2" presetClass="entr" presetSubtype="4" fill="hold" nodeType="withEffect">
                                  <p:stCondLst>
                                    <p:cond delay="2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750" fill="hold"/>
                                        <p:tgtEl>
                                          <p:spTgt spid="8"/>
                                        </p:tgtEl>
                                        <p:attrNameLst>
                                          <p:attrName>ppt_x</p:attrName>
                                        </p:attrNameLst>
                                      </p:cBhvr>
                                      <p:tavLst>
                                        <p:tav tm="0">
                                          <p:val>
                                            <p:strVal val="#ppt_x"/>
                                          </p:val>
                                        </p:tav>
                                        <p:tav tm="100000">
                                          <p:val>
                                            <p:strVal val="#ppt_x"/>
                                          </p:val>
                                        </p:tav>
                                      </p:tavLst>
                                    </p:anim>
                                    <p:anim calcmode="lin" valueType="num">
                                      <p:cBhvr additive="base">
                                        <p:cTn id="32" dur="750" fill="hold"/>
                                        <p:tgtEl>
                                          <p:spTgt spid="8"/>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250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par>
                                <p:cTn id="41" presetID="22" presetClass="entr" presetSubtype="8" fill="hold" nodeType="withEffect">
                                  <p:stCondLst>
                                    <p:cond delay="50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childTnLst>
                          </p:cTn>
                        </p:par>
                        <p:par>
                          <p:cTn id="49" fill="hold">
                            <p:stCondLst>
                              <p:cond delay="500"/>
                            </p:stCondLst>
                            <p:childTnLst>
                              <p:par>
                                <p:cTn id="50" presetID="42" presetClass="entr" presetSubtype="0"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anim calcmode="lin" valueType="num">
                                      <p:cBhvr>
                                        <p:cTn id="53" dur="500" fill="hold"/>
                                        <p:tgtEl>
                                          <p:spTgt spid="34"/>
                                        </p:tgtEl>
                                        <p:attrNameLst>
                                          <p:attrName>ppt_x</p:attrName>
                                        </p:attrNameLst>
                                      </p:cBhvr>
                                      <p:tavLst>
                                        <p:tav tm="0">
                                          <p:val>
                                            <p:strVal val="#ppt_x"/>
                                          </p:val>
                                        </p:tav>
                                        <p:tav tm="100000">
                                          <p:val>
                                            <p:strVal val="#ppt_x"/>
                                          </p:val>
                                        </p:tav>
                                      </p:tavLst>
                                    </p:anim>
                                    <p:anim calcmode="lin" valueType="num">
                                      <p:cBhvr>
                                        <p:cTn id="54" dur="5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anim calcmode="lin" valueType="num">
                                      <p:cBhvr>
                                        <p:cTn id="59" dur="500" fill="hold"/>
                                        <p:tgtEl>
                                          <p:spTgt spid="29"/>
                                        </p:tgtEl>
                                        <p:attrNameLst>
                                          <p:attrName>ppt_x</p:attrName>
                                        </p:attrNameLst>
                                      </p:cBhvr>
                                      <p:tavLst>
                                        <p:tav tm="0">
                                          <p:val>
                                            <p:strVal val="#ppt_x"/>
                                          </p:val>
                                        </p:tav>
                                        <p:tav tm="100000">
                                          <p:val>
                                            <p:strVal val="#ppt_x"/>
                                          </p:val>
                                        </p:tav>
                                      </p:tavLst>
                                    </p:anim>
                                    <p:anim calcmode="lin" valueType="num">
                                      <p:cBhvr>
                                        <p:cTn id="60" dur="500" fill="hold"/>
                                        <p:tgtEl>
                                          <p:spTgt spid="29"/>
                                        </p:tgtEl>
                                        <p:attrNameLst>
                                          <p:attrName>ppt_y</p:attrName>
                                        </p:attrNameLst>
                                      </p:cBhvr>
                                      <p:tavLst>
                                        <p:tav tm="0">
                                          <p:val>
                                            <p:strVal val="#ppt_y+.1"/>
                                          </p:val>
                                        </p:tav>
                                        <p:tav tm="100000">
                                          <p:val>
                                            <p:strVal val="#ppt_y"/>
                                          </p:val>
                                        </p:tav>
                                      </p:tavLst>
                                    </p:anim>
                                  </p:childTnLst>
                                </p:cTn>
                              </p:par>
                            </p:childTnLst>
                          </p:cTn>
                        </p:par>
                        <p:par>
                          <p:cTn id="61" fill="hold">
                            <p:stCondLst>
                              <p:cond delay="1500"/>
                            </p:stCondLst>
                            <p:childTnLst>
                              <p:par>
                                <p:cTn id="62" presetID="42" presetClass="entr" presetSubtype="0"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anim calcmode="lin" valueType="num">
                                      <p:cBhvr>
                                        <p:cTn id="65" dur="500" fill="hold"/>
                                        <p:tgtEl>
                                          <p:spTgt spid="39"/>
                                        </p:tgtEl>
                                        <p:attrNameLst>
                                          <p:attrName>ppt_x</p:attrName>
                                        </p:attrNameLst>
                                      </p:cBhvr>
                                      <p:tavLst>
                                        <p:tav tm="0">
                                          <p:val>
                                            <p:strVal val="#ppt_x"/>
                                          </p:val>
                                        </p:tav>
                                        <p:tav tm="100000">
                                          <p:val>
                                            <p:strVal val="#ppt_x"/>
                                          </p:val>
                                        </p:tav>
                                      </p:tavLst>
                                    </p:anim>
                                    <p:anim calcmode="lin" valueType="num">
                                      <p:cBhvr>
                                        <p:cTn id="66"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 calcmode="lin" valueType="num">
                                      <p:cBhvr additive="base">
                                        <p:cTn id="71" dur="500" fill="hold"/>
                                        <p:tgtEl>
                                          <p:spTgt spid="44"/>
                                        </p:tgtEl>
                                        <p:attrNameLst>
                                          <p:attrName>ppt_x</p:attrName>
                                        </p:attrNameLst>
                                      </p:cBhvr>
                                      <p:tavLst>
                                        <p:tav tm="0">
                                          <p:val>
                                            <p:strVal val="#ppt_x"/>
                                          </p:val>
                                        </p:tav>
                                        <p:tav tm="100000">
                                          <p:val>
                                            <p:strVal val="#ppt_x"/>
                                          </p:val>
                                        </p:tav>
                                      </p:tavLst>
                                    </p:anim>
                                    <p:anim calcmode="lin" valueType="num">
                                      <p:cBhvr additive="base">
                                        <p:cTn id="72" dur="500" fill="hold"/>
                                        <p:tgtEl>
                                          <p:spTgt spid="4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 calcmode="lin" valueType="num">
                                      <p:cBhvr additive="base">
                                        <p:cTn id="75" dur="500" fill="hold"/>
                                        <p:tgtEl>
                                          <p:spTgt spid="45"/>
                                        </p:tgtEl>
                                        <p:attrNameLst>
                                          <p:attrName>ppt_x</p:attrName>
                                        </p:attrNameLst>
                                      </p:cBhvr>
                                      <p:tavLst>
                                        <p:tav tm="0">
                                          <p:val>
                                            <p:strVal val="#ppt_x"/>
                                          </p:val>
                                        </p:tav>
                                        <p:tav tm="100000">
                                          <p:val>
                                            <p:strVal val="#ppt_x"/>
                                          </p:val>
                                        </p:tav>
                                      </p:tavLst>
                                    </p:anim>
                                    <p:anim calcmode="lin" valueType="num">
                                      <p:cBhvr additive="base">
                                        <p:cTn id="7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childTnLst>
                          </p:cTn>
                        </p:par>
                        <p:par>
                          <p:cTn id="83" fill="hold">
                            <p:stCondLst>
                              <p:cond delay="500"/>
                            </p:stCondLst>
                            <p:childTnLst>
                              <p:par>
                                <p:cTn id="84" presetID="2" presetClass="entr" presetSubtype="4" fill="hold" nodeType="afterEffect">
                                  <p:stCondLst>
                                    <p:cond delay="0"/>
                                  </p:stCondLst>
                                  <p:childTnLst>
                                    <p:set>
                                      <p:cBhvr>
                                        <p:cTn id="85" dur="1" fill="hold">
                                          <p:stCondLst>
                                            <p:cond delay="0"/>
                                          </p:stCondLst>
                                        </p:cTn>
                                        <p:tgtEl>
                                          <p:spTgt spid="58"/>
                                        </p:tgtEl>
                                        <p:attrNameLst>
                                          <p:attrName>style.visibility</p:attrName>
                                        </p:attrNameLst>
                                      </p:cBhvr>
                                      <p:to>
                                        <p:strVal val="visible"/>
                                      </p:to>
                                    </p:set>
                                    <p:anim calcmode="lin" valueType="num">
                                      <p:cBhvr additive="base">
                                        <p:cTn id="86" dur="500" fill="hold"/>
                                        <p:tgtEl>
                                          <p:spTgt spid="58"/>
                                        </p:tgtEl>
                                        <p:attrNameLst>
                                          <p:attrName>ppt_x</p:attrName>
                                        </p:attrNameLst>
                                      </p:cBhvr>
                                      <p:tavLst>
                                        <p:tav tm="0">
                                          <p:val>
                                            <p:strVal val="#ppt_x"/>
                                          </p:val>
                                        </p:tav>
                                        <p:tav tm="100000">
                                          <p:val>
                                            <p:strVal val="#ppt_x"/>
                                          </p:val>
                                        </p:tav>
                                      </p:tavLst>
                                    </p:anim>
                                    <p:anim calcmode="lin" valueType="num">
                                      <p:cBhvr additive="base">
                                        <p:cTn id="87" dur="500" fill="hold"/>
                                        <p:tgtEl>
                                          <p:spTgt spid="58"/>
                                        </p:tgtEl>
                                        <p:attrNameLst>
                                          <p:attrName>ppt_y</p:attrName>
                                        </p:attrNameLst>
                                      </p:cBhvr>
                                      <p:tavLst>
                                        <p:tav tm="0">
                                          <p:val>
                                            <p:strVal val="1+#ppt_h/2"/>
                                          </p:val>
                                        </p:tav>
                                        <p:tav tm="100000">
                                          <p:val>
                                            <p:strVal val="#ppt_y"/>
                                          </p:val>
                                        </p:tav>
                                      </p:tavLst>
                                    </p:anim>
                                  </p:childTnLst>
                                </p:cTn>
                              </p:par>
                            </p:childTnLst>
                          </p:cTn>
                        </p:par>
                        <p:par>
                          <p:cTn id="88" fill="hold">
                            <p:stCondLst>
                              <p:cond delay="1000"/>
                            </p:stCondLst>
                            <p:childTnLst>
                              <p:par>
                                <p:cTn id="89" presetID="2" presetClass="entr" presetSubtype="4" fill="hold" nodeType="after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500"/>
                                        <p:tgtEl>
                                          <p:spTgt spid="6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75"/>
                                        </p:tgtEl>
                                        <p:attrNameLst>
                                          <p:attrName>style.visibility</p:attrName>
                                        </p:attrNameLst>
                                      </p:cBhvr>
                                      <p:to>
                                        <p:strVal val="visible"/>
                                      </p:to>
                                    </p:set>
                                    <p:animEffect transition="in" filter="fade">
                                      <p:cBhvr>
                                        <p:cTn id="10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4" grpId="0"/>
      <p:bldP spid="45" grpId="0"/>
      <p:bldP spid="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Evolution</a:t>
            </a:r>
            <a:r>
              <a:rPr lang="es-ES" dirty="0"/>
              <a:t> of </a:t>
            </a:r>
            <a:r>
              <a:rPr lang="es-ES" dirty="0" err="1"/>
              <a:t>funding</a:t>
            </a:r>
            <a:endParaRPr lang="es-ES" dirty="0"/>
          </a:p>
        </p:txBody>
      </p:sp>
      <p:sp>
        <p:nvSpPr>
          <p:cNvPr id="9" name="Rectángulo 8">
            <a:extLst>
              <a:ext uri="{FF2B5EF4-FFF2-40B4-BE49-F238E27FC236}">
                <a16:creationId xmlns:a16="http://schemas.microsoft.com/office/drawing/2014/main" id="{5059272E-2259-974E-8AE6-128EF26B0873}"/>
              </a:ext>
            </a:extLst>
          </p:cNvPr>
          <p:cNvSpPr/>
          <p:nvPr/>
        </p:nvSpPr>
        <p:spPr>
          <a:xfrm>
            <a:off x="4321403" y="2890604"/>
            <a:ext cx="205740" cy="448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s-ES" sz="1350">
              <a:solidFill>
                <a:prstClr val="white"/>
              </a:solidFill>
              <a:latin typeface="Calibri" panose="020F0502020204030204"/>
            </a:endParaRPr>
          </a:p>
        </p:txBody>
      </p:sp>
      <p:graphicFrame>
        <p:nvGraphicFramePr>
          <p:cNvPr id="8" name="Gráfico 6">
            <a:extLst>
              <a:ext uri="{FF2B5EF4-FFF2-40B4-BE49-F238E27FC236}">
                <a16:creationId xmlns:a16="http://schemas.microsoft.com/office/drawing/2014/main" id="{2A2CFFA2-FCF3-7C49-8694-02AF08A2150C}"/>
              </a:ext>
            </a:extLst>
          </p:cNvPr>
          <p:cNvGraphicFramePr>
            <a:graphicFrameLocks/>
          </p:cNvGraphicFramePr>
          <p:nvPr/>
        </p:nvGraphicFramePr>
        <p:xfrm>
          <a:off x="1567440" y="792649"/>
          <a:ext cx="9302618" cy="50936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29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8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Secured</a:t>
            </a:r>
            <a:r>
              <a:rPr lang="es-ES" dirty="0"/>
              <a:t> </a:t>
            </a:r>
            <a:r>
              <a:rPr lang="es-ES" dirty="0" err="1"/>
              <a:t>funding</a:t>
            </a:r>
            <a:r>
              <a:rPr lang="es-ES" dirty="0"/>
              <a:t> (2004-2019)</a:t>
            </a:r>
            <a:endParaRPr lang="ca-ES" dirty="0"/>
          </a:p>
        </p:txBody>
      </p:sp>
      <p:graphicFrame>
        <p:nvGraphicFramePr>
          <p:cNvPr id="9" name="Gráfico 8" title="In M€"/>
          <p:cNvGraphicFramePr/>
          <p:nvPr/>
        </p:nvGraphicFramePr>
        <p:xfrm>
          <a:off x="2424701" y="1056291"/>
          <a:ext cx="7489861" cy="466641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32"/>
          <p:cNvSpPr txBox="1">
            <a:spLocks noChangeArrowheads="1"/>
          </p:cNvSpPr>
          <p:nvPr/>
        </p:nvSpPr>
        <p:spPr bwMode="auto">
          <a:xfrm>
            <a:off x="3224831" y="5815173"/>
            <a:ext cx="4127897" cy="26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342900">
              <a:defRPr/>
            </a:pPr>
            <a:r>
              <a:rPr lang="en-US" sz="1800" dirty="0">
                <a:solidFill>
                  <a:srgbClr val="0F5494"/>
                </a:solidFill>
                <a:latin typeface="Calibri" panose="020F0502020204030204"/>
                <a:cs typeface="Times New Roman" charset="0"/>
              </a:rPr>
              <a:t>Total: 241,58 M€</a:t>
            </a:r>
            <a:endParaRPr lang="en-US" sz="1800" b="1" dirty="0">
              <a:solidFill>
                <a:srgbClr val="0F5494"/>
              </a:solidFill>
              <a:latin typeface="Calibri" panose="020F0502020204030204"/>
              <a:cs typeface="Times New Roman" charset="0"/>
            </a:endParaRPr>
          </a:p>
        </p:txBody>
      </p:sp>
    </p:spTree>
    <p:extLst>
      <p:ext uri="{BB962C8B-B14F-4D97-AF65-F5344CB8AC3E}">
        <p14:creationId xmlns:p14="http://schemas.microsoft.com/office/powerpoint/2010/main" val="26802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588625" y="2671164"/>
            <a:ext cx="7077857" cy="2998826"/>
          </a:xfrm>
        </p:spPr>
        <p:txBody>
          <a:bodyPr>
            <a:noAutofit/>
          </a:bodyPr>
          <a:lstStyle/>
          <a:p>
            <a:r>
              <a:rPr lang="en-GB" sz="4800" dirty="0"/>
              <a:t>Huawei - BSC collaboration </a:t>
            </a:r>
            <a:br>
              <a:rPr lang="en-GB" sz="4800" dirty="0"/>
            </a:br>
            <a:r>
              <a:rPr lang="en-GB" sz="4800" dirty="0"/>
              <a:t>kick-off meeting</a:t>
            </a:r>
            <a:endParaRPr lang="en-GB" sz="6000" b="0" dirty="0"/>
          </a:p>
        </p:txBody>
      </p:sp>
      <p:sp>
        <p:nvSpPr>
          <p:cNvPr id="6" name="Marcador de texto 5"/>
          <p:cNvSpPr>
            <a:spLocks noGrp="1"/>
          </p:cNvSpPr>
          <p:nvPr>
            <p:ph type="body" sz="quarter" idx="10"/>
          </p:nvPr>
        </p:nvSpPr>
        <p:spPr/>
        <p:txBody>
          <a:bodyPr/>
          <a:lstStyle/>
          <a:p>
            <a:r>
              <a:rPr lang="es-ES" sz="2200" dirty="0"/>
              <a:t>21/07/2020</a:t>
            </a:r>
          </a:p>
        </p:txBody>
      </p:sp>
      <p:sp>
        <p:nvSpPr>
          <p:cNvPr id="7" name="Marcador de texto 6"/>
          <p:cNvSpPr>
            <a:spLocks noGrp="1"/>
          </p:cNvSpPr>
          <p:nvPr>
            <p:ph type="body" sz="quarter" idx="11"/>
          </p:nvPr>
        </p:nvSpPr>
        <p:spPr/>
        <p:txBody>
          <a:bodyPr/>
          <a:lstStyle/>
          <a:p>
            <a:r>
              <a:rPr lang="es-ES" sz="2200" dirty="0"/>
              <a:t> </a:t>
            </a:r>
          </a:p>
        </p:txBody>
      </p:sp>
      <p:pic>
        <p:nvPicPr>
          <p:cNvPr id="5" name="Picture 4">
            <a:extLst>
              <a:ext uri="{FF2B5EF4-FFF2-40B4-BE49-F238E27FC236}">
                <a16:creationId xmlns:a16="http://schemas.microsoft.com/office/drawing/2014/main" id="{326DB3AA-FF92-9D4B-B7FA-FA92F6FF3C6F}"/>
              </a:ext>
            </a:extLst>
          </p:cNvPr>
          <p:cNvPicPr>
            <a:picLocks noChangeAspect="1"/>
          </p:cNvPicPr>
          <p:nvPr/>
        </p:nvPicPr>
        <p:blipFill>
          <a:blip r:embed="rId3"/>
          <a:stretch>
            <a:fillRect/>
          </a:stretch>
        </p:blipFill>
        <p:spPr>
          <a:xfrm>
            <a:off x="5439958" y="1394081"/>
            <a:ext cx="1513580" cy="851389"/>
          </a:xfrm>
          <a:prstGeom prst="rect">
            <a:avLst/>
          </a:prstGeom>
        </p:spPr>
      </p:pic>
    </p:spTree>
    <p:extLst>
      <p:ext uri="{BB962C8B-B14F-4D97-AF65-F5344CB8AC3E}">
        <p14:creationId xmlns:p14="http://schemas.microsoft.com/office/powerpoint/2010/main" val="463992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4911635" y="5974228"/>
            <a:ext cx="389272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defTabSz="457200" eaLnBrk="1" hangingPunct="1">
              <a:defRPr/>
            </a:pPr>
            <a:r>
              <a:rPr lang="en-US" altLang="es-ES" sz="1300" i="1" dirty="0">
                <a:solidFill>
                  <a:srgbClr val="0070C0"/>
                </a:solidFill>
                <a:latin typeface="Calibri" panose="020F0502020204030204"/>
              </a:rPr>
              <a:t>Source:</a:t>
            </a:r>
          </a:p>
          <a:p>
            <a:pPr algn="r" defTabSz="457200" eaLnBrk="1" hangingPunct="1">
              <a:defRPr/>
            </a:pPr>
            <a:r>
              <a:rPr lang="en-US" altLang="es-ES" sz="1300" i="1" dirty="0">
                <a:solidFill>
                  <a:srgbClr val="A5A5A5">
                    <a:lumMod val="50000"/>
                  </a:srgbClr>
                </a:solidFill>
                <a:latin typeface="Calibri" panose="020F0502020204030204"/>
              </a:rPr>
              <a:t>European </a:t>
            </a:r>
            <a:r>
              <a:rPr lang="en-US" altLang="es-ES" sz="1300" i="1" dirty="0" err="1">
                <a:solidFill>
                  <a:srgbClr val="A5A5A5">
                    <a:lumMod val="50000"/>
                  </a:srgbClr>
                </a:solidFill>
                <a:latin typeface="Calibri" panose="020F0502020204030204"/>
              </a:rPr>
              <a:t>Comission</a:t>
            </a:r>
            <a:r>
              <a:rPr lang="en-US" altLang="es-ES" sz="1300" i="1" dirty="0">
                <a:solidFill>
                  <a:srgbClr val="A5A5A5">
                    <a:lumMod val="50000"/>
                  </a:srgbClr>
                </a:solidFill>
                <a:latin typeface="Calibri" panose="020F0502020204030204"/>
              </a:rPr>
              <a:t>, Participant Portal H2020 Projects</a:t>
            </a:r>
          </a:p>
          <a:p>
            <a:pPr algn="r" defTabSz="457200" eaLnBrk="1" hangingPunct="1">
              <a:defRPr/>
            </a:pPr>
            <a:r>
              <a:rPr lang="en-US" altLang="es-ES" sz="1300" i="1" dirty="0">
                <a:solidFill>
                  <a:srgbClr val="A5A5A5">
                    <a:lumMod val="50000"/>
                  </a:srgbClr>
                </a:solidFill>
                <a:latin typeface="Calibri" panose="020F0502020204030204"/>
              </a:rPr>
              <a:t>Updated June 2020</a:t>
            </a:r>
          </a:p>
        </p:txBody>
      </p:sp>
      <p:sp>
        <p:nvSpPr>
          <p:cNvPr id="9" name="Título 1"/>
          <p:cNvSpPr>
            <a:spLocks noGrp="1"/>
          </p:cNvSpPr>
          <p:nvPr>
            <p:ph type="title"/>
          </p:nvPr>
        </p:nvSpPr>
        <p:spPr/>
        <p:txBody>
          <a:bodyPr/>
          <a:lstStyle/>
          <a:p>
            <a:r>
              <a:rPr lang="en-GB" altLang="es-ES" dirty="0"/>
              <a:t>TOP-10 Spanish Organizations in Horizon 2020</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2694" y="5939303"/>
            <a:ext cx="1034120" cy="714995"/>
          </a:xfrm>
          <a:prstGeom prst="rect">
            <a:avLst/>
          </a:prstGeom>
        </p:spPr>
      </p:pic>
      <p:graphicFrame>
        <p:nvGraphicFramePr>
          <p:cNvPr id="6" name="Tabla 5">
            <a:extLst>
              <a:ext uri="{FF2B5EF4-FFF2-40B4-BE49-F238E27FC236}">
                <a16:creationId xmlns:a16="http://schemas.microsoft.com/office/drawing/2014/main" id="{4CC10DFC-621C-BE43-88F4-C44FDD2E0162}"/>
              </a:ext>
            </a:extLst>
          </p:cNvPr>
          <p:cNvGraphicFramePr>
            <a:graphicFrameLocks noGrp="1"/>
          </p:cNvGraphicFramePr>
          <p:nvPr/>
        </p:nvGraphicFramePr>
        <p:xfrm>
          <a:off x="1939880" y="1131705"/>
          <a:ext cx="8312240" cy="4495092"/>
        </p:xfrm>
        <a:graphic>
          <a:graphicData uri="http://schemas.openxmlformats.org/drawingml/2006/table">
            <a:tbl>
              <a:tblPr firstRow="1">
                <a:tableStyleId>{5C22544A-7EE6-4342-B048-85BDC9FD1C3A}</a:tableStyleId>
              </a:tblPr>
              <a:tblGrid>
                <a:gridCol w="5010094">
                  <a:extLst>
                    <a:ext uri="{9D8B030D-6E8A-4147-A177-3AD203B41FA5}">
                      <a16:colId xmlns:a16="http://schemas.microsoft.com/office/drawing/2014/main" val="499039157"/>
                    </a:ext>
                  </a:extLst>
                </a:gridCol>
                <a:gridCol w="1608100">
                  <a:extLst>
                    <a:ext uri="{9D8B030D-6E8A-4147-A177-3AD203B41FA5}">
                      <a16:colId xmlns:a16="http://schemas.microsoft.com/office/drawing/2014/main" val="2326427070"/>
                    </a:ext>
                  </a:extLst>
                </a:gridCol>
                <a:gridCol w="1694046">
                  <a:extLst>
                    <a:ext uri="{9D8B030D-6E8A-4147-A177-3AD203B41FA5}">
                      <a16:colId xmlns:a16="http://schemas.microsoft.com/office/drawing/2014/main" val="562370690"/>
                    </a:ext>
                  </a:extLst>
                </a:gridCol>
              </a:tblGrid>
              <a:tr h="338477">
                <a:tc>
                  <a:txBody>
                    <a:bodyPr/>
                    <a:lstStyle/>
                    <a:p>
                      <a:pPr algn="l"/>
                      <a:r>
                        <a:rPr lang="es-ES" sz="1200" b="1" dirty="0"/>
                        <a:t>Legal </a:t>
                      </a:r>
                      <a:r>
                        <a:rPr lang="es-ES" sz="1200" b="1" dirty="0" err="1"/>
                        <a:t>name</a:t>
                      </a:r>
                      <a:endParaRPr lang="es-ES" sz="1200" b="1" dirty="0"/>
                    </a:p>
                  </a:txBody>
                  <a:tcPr anchor="ctr">
                    <a:solidFill>
                      <a:schemeClr val="accent5">
                        <a:lumMod val="75000"/>
                      </a:schemeClr>
                    </a:solidFill>
                  </a:tcPr>
                </a:tc>
                <a:tc>
                  <a:txBody>
                    <a:bodyPr/>
                    <a:lstStyle/>
                    <a:p>
                      <a:pPr algn="l"/>
                      <a:r>
                        <a:rPr lang="es-ES" sz="1200" b="1" dirty="0"/>
                        <a:t>EU </a:t>
                      </a:r>
                      <a:r>
                        <a:rPr lang="es-ES" sz="1200" b="1" dirty="0" err="1"/>
                        <a:t>Contribution</a:t>
                      </a:r>
                      <a:r>
                        <a:rPr lang="es-ES" sz="1200" b="1" dirty="0"/>
                        <a:t> </a:t>
                      </a:r>
                    </a:p>
                  </a:txBody>
                  <a:tcPr anchor="ctr">
                    <a:solidFill>
                      <a:schemeClr val="accent5">
                        <a:lumMod val="75000"/>
                      </a:schemeClr>
                    </a:solidFill>
                  </a:tcPr>
                </a:tc>
                <a:tc>
                  <a:txBody>
                    <a:bodyPr/>
                    <a:lstStyle/>
                    <a:p>
                      <a:pPr algn="l"/>
                      <a:r>
                        <a:rPr lang="es-ES" sz="1200" b="1" dirty="0"/>
                        <a:t>Project </a:t>
                      </a:r>
                      <a:r>
                        <a:rPr lang="es-ES" sz="1200" b="1" dirty="0" err="1"/>
                        <a:t>Participations</a:t>
                      </a:r>
                      <a:endParaRPr lang="es-ES" sz="1200" b="1" dirty="0"/>
                    </a:p>
                  </a:txBody>
                  <a:tcPr anchor="ctr">
                    <a:solidFill>
                      <a:schemeClr val="accent5">
                        <a:lumMod val="75000"/>
                      </a:schemeClr>
                    </a:solidFill>
                  </a:tcPr>
                </a:tc>
                <a:extLst>
                  <a:ext uri="{0D108BD9-81ED-4DB2-BD59-A6C34878D82A}">
                    <a16:rowId xmlns:a16="http://schemas.microsoft.com/office/drawing/2014/main" val="4152428480"/>
                  </a:ext>
                </a:extLst>
              </a:tr>
              <a:tr h="413638">
                <a:tc>
                  <a:txBody>
                    <a:bodyPr/>
                    <a:lstStyle/>
                    <a:p>
                      <a:r>
                        <a:rPr lang="es-ES" sz="1400" dirty="0"/>
                        <a:t>Agencia Estatal Consejo Superior de Investigaciones Científicas</a:t>
                      </a:r>
                    </a:p>
                  </a:txBody>
                  <a:tcPr anchor="ctr">
                    <a:solidFill>
                      <a:srgbClr val="EAEDF2"/>
                    </a:solidFill>
                  </a:tcPr>
                </a:tc>
                <a:tc>
                  <a:txBody>
                    <a:bodyPr/>
                    <a:lstStyle/>
                    <a:p>
                      <a:r>
                        <a:rPr lang="es-ES" sz="1400" dirty="0"/>
                        <a:t>272.51</a:t>
                      </a:r>
                      <a:r>
                        <a:rPr lang="es-ES" sz="1400" baseline="0" dirty="0"/>
                        <a:t> M</a:t>
                      </a:r>
                      <a:r>
                        <a:rPr lang="es-ES" sz="1400" dirty="0"/>
                        <a:t>€</a:t>
                      </a:r>
                    </a:p>
                  </a:txBody>
                  <a:tcPr anchor="ctr">
                    <a:solidFill>
                      <a:srgbClr val="EAEDF2"/>
                    </a:solidFill>
                  </a:tcPr>
                </a:tc>
                <a:tc>
                  <a:txBody>
                    <a:bodyPr/>
                    <a:lstStyle/>
                    <a:p>
                      <a:r>
                        <a:rPr lang="es-ES" sz="1400" dirty="0"/>
                        <a:t>642</a:t>
                      </a:r>
                    </a:p>
                  </a:txBody>
                  <a:tcPr anchor="ctr">
                    <a:solidFill>
                      <a:srgbClr val="EAEDF2"/>
                    </a:solidFill>
                  </a:tcPr>
                </a:tc>
                <a:extLst>
                  <a:ext uri="{0D108BD9-81ED-4DB2-BD59-A6C34878D82A}">
                    <a16:rowId xmlns:a16="http://schemas.microsoft.com/office/drawing/2014/main" val="1088760609"/>
                  </a:ext>
                </a:extLst>
              </a:tr>
              <a:tr h="413638">
                <a:tc>
                  <a:txBody>
                    <a:bodyPr/>
                    <a:lstStyle/>
                    <a:p>
                      <a:r>
                        <a:rPr lang="es-ES" sz="1400" dirty="0"/>
                        <a:t>Fundación </a:t>
                      </a:r>
                      <a:r>
                        <a:rPr lang="es-ES" sz="1400" dirty="0" err="1"/>
                        <a:t>Tecnalia</a:t>
                      </a:r>
                      <a:r>
                        <a:rPr lang="es-ES" sz="1400" dirty="0"/>
                        <a:t> </a:t>
                      </a:r>
                      <a:r>
                        <a:rPr lang="es-ES" sz="1400" dirty="0" err="1"/>
                        <a:t>Research</a:t>
                      </a:r>
                      <a:r>
                        <a:rPr lang="es-ES" sz="1400" dirty="0"/>
                        <a:t> &amp; </a:t>
                      </a:r>
                      <a:r>
                        <a:rPr lang="es-ES" sz="1400" dirty="0" err="1"/>
                        <a:t>Innovation</a:t>
                      </a:r>
                      <a:endParaRPr lang="es-ES" sz="1400" dirty="0"/>
                    </a:p>
                  </a:txBody>
                  <a:tcPr anchor="ctr">
                    <a:solidFill>
                      <a:srgbClr val="EAEDF2"/>
                    </a:solidFill>
                  </a:tcPr>
                </a:tc>
                <a:tc>
                  <a:txBody>
                    <a:bodyPr/>
                    <a:lstStyle/>
                    <a:p>
                      <a:r>
                        <a:rPr lang="es-ES" sz="1400" dirty="0"/>
                        <a:t>142.95 M€</a:t>
                      </a:r>
                    </a:p>
                  </a:txBody>
                  <a:tcPr anchor="ctr">
                    <a:solidFill>
                      <a:srgbClr val="EAEDF2"/>
                    </a:solidFill>
                  </a:tcPr>
                </a:tc>
                <a:tc>
                  <a:txBody>
                    <a:bodyPr/>
                    <a:lstStyle/>
                    <a:p>
                      <a:r>
                        <a:rPr lang="es-ES" sz="1400" dirty="0"/>
                        <a:t>291</a:t>
                      </a:r>
                    </a:p>
                  </a:txBody>
                  <a:tcPr anchor="ctr">
                    <a:solidFill>
                      <a:srgbClr val="EAEDF2"/>
                    </a:solidFill>
                  </a:tcPr>
                </a:tc>
                <a:extLst>
                  <a:ext uri="{0D108BD9-81ED-4DB2-BD59-A6C34878D82A}">
                    <a16:rowId xmlns:a16="http://schemas.microsoft.com/office/drawing/2014/main" val="2032280084"/>
                  </a:ext>
                </a:extLst>
              </a:tr>
              <a:tr h="413638">
                <a:tc>
                  <a:txBody>
                    <a:bodyPr/>
                    <a:lstStyle/>
                    <a:p>
                      <a:r>
                        <a:rPr lang="es-ES" sz="1400" b="1" dirty="0">
                          <a:solidFill>
                            <a:schemeClr val="bg1"/>
                          </a:solidFill>
                        </a:rPr>
                        <a:t>Barcelona </a:t>
                      </a:r>
                      <a:r>
                        <a:rPr lang="es-ES" sz="1400" b="1" dirty="0" err="1">
                          <a:solidFill>
                            <a:schemeClr val="bg1"/>
                          </a:solidFill>
                        </a:rPr>
                        <a:t>Supercomputing</a:t>
                      </a:r>
                      <a:r>
                        <a:rPr lang="es-ES" sz="1400" b="1" dirty="0">
                          <a:solidFill>
                            <a:schemeClr val="bg1"/>
                          </a:solidFill>
                        </a:rPr>
                        <a:t> Center</a:t>
                      </a:r>
                    </a:p>
                  </a:txBody>
                  <a:tcPr anchor="ctr">
                    <a:solidFill>
                      <a:srgbClr val="0070C0"/>
                    </a:solidFill>
                  </a:tcPr>
                </a:tc>
                <a:tc>
                  <a:txBody>
                    <a:bodyPr/>
                    <a:lstStyle/>
                    <a:p>
                      <a:r>
                        <a:rPr lang="es-ES" sz="1400" b="1" dirty="0">
                          <a:solidFill>
                            <a:schemeClr val="bg1"/>
                          </a:solidFill>
                        </a:rPr>
                        <a:t>88.63 M€</a:t>
                      </a:r>
                    </a:p>
                  </a:txBody>
                  <a:tcPr anchor="ctr">
                    <a:solidFill>
                      <a:srgbClr val="0070C0"/>
                    </a:solidFill>
                  </a:tcPr>
                </a:tc>
                <a:tc>
                  <a:txBody>
                    <a:bodyPr/>
                    <a:lstStyle/>
                    <a:p>
                      <a:r>
                        <a:rPr lang="es-ES" sz="1400" b="1" dirty="0">
                          <a:solidFill>
                            <a:schemeClr val="bg1"/>
                          </a:solidFill>
                        </a:rPr>
                        <a:t>156</a:t>
                      </a:r>
                    </a:p>
                  </a:txBody>
                  <a:tcPr anchor="ctr">
                    <a:solidFill>
                      <a:srgbClr val="0070C0"/>
                    </a:solidFill>
                  </a:tcPr>
                </a:tc>
                <a:extLst>
                  <a:ext uri="{0D108BD9-81ED-4DB2-BD59-A6C34878D82A}">
                    <a16:rowId xmlns:a16="http://schemas.microsoft.com/office/drawing/2014/main" val="4152923582"/>
                  </a:ext>
                </a:extLst>
              </a:tr>
              <a:tr h="413638">
                <a:tc>
                  <a:txBody>
                    <a:bodyPr/>
                    <a:lstStyle/>
                    <a:p>
                      <a:r>
                        <a:rPr lang="es-ES" sz="1400" dirty="0"/>
                        <a:t>Universidad Politécnica de Madrid</a:t>
                      </a:r>
                    </a:p>
                  </a:txBody>
                  <a:tcPr anchor="ctr">
                    <a:solidFill>
                      <a:srgbClr val="EAEDF2"/>
                    </a:solidFill>
                  </a:tcPr>
                </a:tc>
                <a:tc>
                  <a:txBody>
                    <a:bodyPr/>
                    <a:lstStyle/>
                    <a:p>
                      <a:r>
                        <a:rPr lang="es-ES" sz="1400" dirty="0"/>
                        <a:t>73.6</a:t>
                      </a:r>
                      <a:r>
                        <a:rPr lang="es-ES" sz="1400" baseline="0" dirty="0"/>
                        <a:t> M€</a:t>
                      </a:r>
                      <a:endParaRPr lang="es-ES" sz="1400" dirty="0"/>
                    </a:p>
                  </a:txBody>
                  <a:tcPr anchor="ctr">
                    <a:solidFill>
                      <a:srgbClr val="EAEDF2"/>
                    </a:solidFill>
                  </a:tcPr>
                </a:tc>
                <a:tc>
                  <a:txBody>
                    <a:bodyPr/>
                    <a:lstStyle/>
                    <a:p>
                      <a:r>
                        <a:rPr lang="es-ES" sz="1400" dirty="0"/>
                        <a:t>199</a:t>
                      </a:r>
                    </a:p>
                  </a:txBody>
                  <a:tcPr anchor="ctr">
                    <a:solidFill>
                      <a:srgbClr val="EAEDF2"/>
                    </a:solidFill>
                  </a:tcPr>
                </a:tc>
                <a:extLst>
                  <a:ext uri="{0D108BD9-81ED-4DB2-BD59-A6C34878D82A}">
                    <a16:rowId xmlns:a16="http://schemas.microsoft.com/office/drawing/2014/main" val="2785736444"/>
                  </a:ext>
                </a:extLst>
              </a:tr>
              <a:tr h="413638">
                <a:tc>
                  <a:txBody>
                    <a:bodyPr/>
                    <a:lstStyle/>
                    <a:p>
                      <a:r>
                        <a:rPr lang="es-ES" sz="1400" dirty="0" err="1"/>
                        <a:t>Universitat</a:t>
                      </a:r>
                      <a:r>
                        <a:rPr lang="es-ES" sz="1400" dirty="0"/>
                        <a:t> </a:t>
                      </a:r>
                      <a:r>
                        <a:rPr lang="es-ES" sz="1400" dirty="0" err="1"/>
                        <a:t>Politècnica</a:t>
                      </a:r>
                      <a:r>
                        <a:rPr lang="es-ES" sz="1400" dirty="0"/>
                        <a:t> de Catalunya</a:t>
                      </a:r>
                    </a:p>
                  </a:txBody>
                  <a:tcPr anchor="ctr">
                    <a:solidFill>
                      <a:srgbClr val="EAEDF2"/>
                    </a:solidFill>
                  </a:tcPr>
                </a:tc>
                <a:tc>
                  <a:txBody>
                    <a:bodyPr/>
                    <a:lstStyle/>
                    <a:p>
                      <a:r>
                        <a:rPr lang="es-ES" sz="1400" dirty="0"/>
                        <a:t>71.75 M€</a:t>
                      </a:r>
                    </a:p>
                  </a:txBody>
                  <a:tcPr anchor="ctr">
                    <a:solidFill>
                      <a:srgbClr val="EAEDF2"/>
                    </a:solidFill>
                  </a:tcPr>
                </a:tc>
                <a:tc>
                  <a:txBody>
                    <a:bodyPr/>
                    <a:lstStyle/>
                    <a:p>
                      <a:r>
                        <a:rPr lang="es-ES" sz="1400" dirty="0"/>
                        <a:t>188</a:t>
                      </a:r>
                    </a:p>
                  </a:txBody>
                  <a:tcPr anchor="ctr">
                    <a:solidFill>
                      <a:srgbClr val="EAEDF2"/>
                    </a:solidFill>
                  </a:tcPr>
                </a:tc>
                <a:extLst>
                  <a:ext uri="{0D108BD9-81ED-4DB2-BD59-A6C34878D82A}">
                    <a16:rowId xmlns:a16="http://schemas.microsoft.com/office/drawing/2014/main" val="2982563909"/>
                  </a:ext>
                </a:extLst>
              </a:tr>
              <a:tr h="413638">
                <a:tc>
                  <a:txBody>
                    <a:bodyPr/>
                    <a:lstStyle/>
                    <a:p>
                      <a:r>
                        <a:rPr lang="es-ES" sz="1400" dirty="0" err="1"/>
                        <a:t>Universitat</a:t>
                      </a:r>
                      <a:r>
                        <a:rPr lang="es-ES" sz="1400" dirty="0"/>
                        <a:t> </a:t>
                      </a:r>
                      <a:r>
                        <a:rPr lang="es-ES" sz="1400" dirty="0" err="1"/>
                        <a:t>Pompeu</a:t>
                      </a:r>
                      <a:r>
                        <a:rPr lang="es-ES" sz="1400" baseline="0" dirty="0"/>
                        <a:t> </a:t>
                      </a:r>
                      <a:r>
                        <a:rPr lang="es-ES" sz="1400" baseline="0" dirty="0" err="1"/>
                        <a:t>Fabra</a:t>
                      </a:r>
                      <a:r>
                        <a:rPr lang="es-ES" sz="1400" baseline="0" dirty="0"/>
                        <a:t> </a:t>
                      </a:r>
                      <a:endParaRPr lang="es-ES" sz="1400" dirty="0"/>
                    </a:p>
                  </a:txBody>
                  <a:tcPr anchor="ctr">
                    <a:solidFill>
                      <a:srgbClr val="EAEDF2"/>
                    </a:solidFill>
                  </a:tcPr>
                </a:tc>
                <a:tc>
                  <a:txBody>
                    <a:bodyPr/>
                    <a:lstStyle/>
                    <a:p>
                      <a:r>
                        <a:rPr lang="es-ES" sz="1400" dirty="0"/>
                        <a:t>70.06 M€</a:t>
                      </a:r>
                    </a:p>
                  </a:txBody>
                  <a:tcPr anchor="ctr">
                    <a:solidFill>
                      <a:srgbClr val="EAEDF2"/>
                    </a:solidFill>
                  </a:tcPr>
                </a:tc>
                <a:tc>
                  <a:txBody>
                    <a:bodyPr/>
                    <a:lstStyle/>
                    <a:p>
                      <a:r>
                        <a:rPr lang="es-ES" sz="1400" dirty="0"/>
                        <a:t>137</a:t>
                      </a:r>
                    </a:p>
                  </a:txBody>
                  <a:tcPr anchor="ctr">
                    <a:solidFill>
                      <a:srgbClr val="EAEDF2"/>
                    </a:solidFill>
                  </a:tcPr>
                </a:tc>
                <a:extLst>
                  <a:ext uri="{0D108BD9-81ED-4DB2-BD59-A6C34878D82A}">
                    <a16:rowId xmlns:a16="http://schemas.microsoft.com/office/drawing/2014/main" val="907756166"/>
                  </a:ext>
                </a:extLst>
              </a:tr>
              <a:tr h="413638">
                <a:tc>
                  <a:txBody>
                    <a:bodyPr/>
                    <a:lstStyle/>
                    <a:p>
                      <a:r>
                        <a:rPr lang="es-ES" sz="1400" kern="1200" dirty="0" err="1">
                          <a:solidFill>
                            <a:schemeClr val="dk1"/>
                          </a:solidFill>
                          <a:latin typeface="+mn-lt"/>
                          <a:ea typeface="+mn-ea"/>
                          <a:cs typeface="+mn-cs"/>
                        </a:rPr>
                        <a:t>Universitat</a:t>
                      </a:r>
                      <a:r>
                        <a:rPr lang="es-ES" sz="1400" kern="1200" dirty="0">
                          <a:solidFill>
                            <a:schemeClr val="dk1"/>
                          </a:solidFill>
                          <a:latin typeface="+mn-lt"/>
                          <a:ea typeface="+mn-ea"/>
                          <a:cs typeface="+mn-cs"/>
                        </a:rPr>
                        <a:t> </a:t>
                      </a:r>
                      <a:r>
                        <a:rPr lang="es-ES" sz="1400" kern="1200" dirty="0" err="1">
                          <a:solidFill>
                            <a:schemeClr val="dk1"/>
                          </a:solidFill>
                          <a:latin typeface="+mn-lt"/>
                          <a:ea typeface="+mn-ea"/>
                          <a:cs typeface="+mn-cs"/>
                        </a:rPr>
                        <a:t>Autònoma</a:t>
                      </a:r>
                      <a:r>
                        <a:rPr lang="es-ES" sz="1400" kern="1200" baseline="0" dirty="0">
                          <a:solidFill>
                            <a:schemeClr val="dk1"/>
                          </a:solidFill>
                          <a:latin typeface="+mn-lt"/>
                          <a:ea typeface="+mn-ea"/>
                          <a:cs typeface="+mn-cs"/>
                        </a:rPr>
                        <a:t> de Barcelona</a:t>
                      </a:r>
                      <a:endParaRPr lang="es-ES" sz="1400" kern="1200" dirty="0">
                        <a:solidFill>
                          <a:schemeClr val="dk1"/>
                        </a:solidFill>
                        <a:latin typeface="+mn-lt"/>
                        <a:ea typeface="+mn-ea"/>
                        <a:cs typeface="+mn-cs"/>
                      </a:endParaRPr>
                    </a:p>
                  </a:txBody>
                  <a:tcPr anchor="ctr">
                    <a:solidFill>
                      <a:srgbClr val="EAEDF2"/>
                    </a:solidFill>
                  </a:tcPr>
                </a:tc>
                <a:tc>
                  <a:txBody>
                    <a:bodyPr/>
                    <a:lstStyle/>
                    <a:p>
                      <a:r>
                        <a:rPr lang="es-ES" sz="1400" kern="1200" dirty="0">
                          <a:solidFill>
                            <a:schemeClr val="dk1"/>
                          </a:solidFill>
                          <a:latin typeface="+mn-lt"/>
                          <a:ea typeface="+mn-ea"/>
                          <a:cs typeface="+mn-cs"/>
                        </a:rPr>
                        <a:t>67.84 M€</a:t>
                      </a:r>
                    </a:p>
                  </a:txBody>
                  <a:tcPr anchor="ctr">
                    <a:solidFill>
                      <a:srgbClr val="EAEDF2"/>
                    </a:solidFill>
                  </a:tcPr>
                </a:tc>
                <a:tc>
                  <a:txBody>
                    <a:bodyPr/>
                    <a:lstStyle/>
                    <a:p>
                      <a:r>
                        <a:rPr lang="es-ES" sz="1400" kern="1200" dirty="0">
                          <a:solidFill>
                            <a:schemeClr val="dk1"/>
                          </a:solidFill>
                          <a:latin typeface="+mn-lt"/>
                          <a:ea typeface="+mn-ea"/>
                          <a:cs typeface="+mn-cs"/>
                        </a:rPr>
                        <a:t>148</a:t>
                      </a:r>
                    </a:p>
                  </a:txBody>
                  <a:tcPr anchor="ctr">
                    <a:solidFill>
                      <a:srgbClr val="EAEDF2"/>
                    </a:solidFill>
                  </a:tcPr>
                </a:tc>
                <a:extLst>
                  <a:ext uri="{0D108BD9-81ED-4DB2-BD59-A6C34878D82A}">
                    <a16:rowId xmlns:a16="http://schemas.microsoft.com/office/drawing/2014/main" val="3933570213"/>
                  </a:ext>
                </a:extLst>
              </a:tr>
              <a:tr h="413638">
                <a:tc>
                  <a:txBody>
                    <a:bodyPr/>
                    <a:lstStyle/>
                    <a:p>
                      <a:r>
                        <a:rPr lang="es-ES" sz="1400" dirty="0"/>
                        <a:t>ICFO</a:t>
                      </a:r>
                    </a:p>
                  </a:txBody>
                  <a:tcPr anchor="ctr">
                    <a:solidFill>
                      <a:srgbClr val="EAEDF2"/>
                    </a:solidFill>
                  </a:tcPr>
                </a:tc>
                <a:tc>
                  <a:txBody>
                    <a:bodyPr/>
                    <a:lstStyle/>
                    <a:p>
                      <a:r>
                        <a:rPr lang="es-ES" sz="1400" dirty="0"/>
                        <a:t>65.15 M€</a:t>
                      </a:r>
                    </a:p>
                  </a:txBody>
                  <a:tcPr anchor="ctr">
                    <a:solidFill>
                      <a:srgbClr val="EAEDF2"/>
                    </a:solidFill>
                  </a:tcPr>
                </a:tc>
                <a:tc>
                  <a:txBody>
                    <a:bodyPr/>
                    <a:lstStyle/>
                    <a:p>
                      <a:r>
                        <a:rPr lang="es-ES" sz="1400" dirty="0"/>
                        <a:t>93</a:t>
                      </a:r>
                    </a:p>
                  </a:txBody>
                  <a:tcPr anchor="ctr">
                    <a:solidFill>
                      <a:srgbClr val="EAEDF2"/>
                    </a:solidFill>
                  </a:tcPr>
                </a:tc>
                <a:extLst>
                  <a:ext uri="{0D108BD9-81ED-4DB2-BD59-A6C34878D82A}">
                    <a16:rowId xmlns:a16="http://schemas.microsoft.com/office/drawing/2014/main" val="222014449"/>
                  </a:ext>
                </a:extLst>
              </a:tr>
              <a:tr h="413638">
                <a:tc>
                  <a:txBody>
                    <a:bodyPr/>
                    <a:lstStyle/>
                    <a:p>
                      <a:r>
                        <a:rPr lang="es-ES" sz="1400" dirty="0" err="1"/>
                        <a:t>Atos</a:t>
                      </a:r>
                      <a:r>
                        <a:rPr lang="es-ES" sz="1400" baseline="0" dirty="0"/>
                        <a:t> </a:t>
                      </a:r>
                      <a:r>
                        <a:rPr lang="es-ES" sz="1400" baseline="0" dirty="0" err="1"/>
                        <a:t>Spain</a:t>
                      </a:r>
                      <a:r>
                        <a:rPr lang="es-ES" sz="1400" baseline="0" dirty="0"/>
                        <a:t> SA</a:t>
                      </a:r>
                      <a:endParaRPr lang="es-ES" sz="1400" dirty="0"/>
                    </a:p>
                  </a:txBody>
                  <a:tcPr anchor="ctr">
                    <a:solidFill>
                      <a:srgbClr val="EAEDF2"/>
                    </a:solidFill>
                  </a:tcPr>
                </a:tc>
                <a:tc>
                  <a:txBody>
                    <a:bodyPr/>
                    <a:lstStyle/>
                    <a:p>
                      <a:r>
                        <a:rPr lang="es-ES" sz="1400" dirty="0"/>
                        <a:t>60.59 M€</a:t>
                      </a:r>
                    </a:p>
                  </a:txBody>
                  <a:tcPr anchor="ctr">
                    <a:solidFill>
                      <a:srgbClr val="EAEDF2"/>
                    </a:solidFill>
                  </a:tcPr>
                </a:tc>
                <a:tc>
                  <a:txBody>
                    <a:bodyPr/>
                    <a:lstStyle/>
                    <a:p>
                      <a:r>
                        <a:rPr lang="es-ES" sz="1400" dirty="0"/>
                        <a:t>171</a:t>
                      </a:r>
                    </a:p>
                  </a:txBody>
                  <a:tcPr anchor="ctr">
                    <a:solidFill>
                      <a:srgbClr val="EAEDF2"/>
                    </a:solidFill>
                  </a:tcPr>
                </a:tc>
                <a:extLst>
                  <a:ext uri="{0D108BD9-81ED-4DB2-BD59-A6C34878D82A}">
                    <a16:rowId xmlns:a16="http://schemas.microsoft.com/office/drawing/2014/main" val="904319678"/>
                  </a:ext>
                </a:extLst>
              </a:tr>
              <a:tr h="433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kern="1200" dirty="0" err="1">
                          <a:solidFill>
                            <a:schemeClr val="dk1"/>
                          </a:solidFill>
                          <a:latin typeface="+mn-lt"/>
                          <a:ea typeface="+mn-ea"/>
                          <a:cs typeface="+mn-cs"/>
                        </a:rPr>
                        <a:t>Universitat</a:t>
                      </a:r>
                      <a:r>
                        <a:rPr lang="es-ES" sz="1400" kern="1200" dirty="0">
                          <a:solidFill>
                            <a:schemeClr val="dk1"/>
                          </a:solidFill>
                          <a:latin typeface="+mn-lt"/>
                          <a:ea typeface="+mn-ea"/>
                          <a:cs typeface="+mn-cs"/>
                        </a:rPr>
                        <a:t> </a:t>
                      </a:r>
                      <a:r>
                        <a:rPr lang="es-ES" sz="1400" kern="1200" dirty="0" err="1">
                          <a:solidFill>
                            <a:schemeClr val="dk1"/>
                          </a:solidFill>
                          <a:latin typeface="+mn-lt"/>
                          <a:ea typeface="+mn-ea"/>
                          <a:cs typeface="+mn-cs"/>
                        </a:rPr>
                        <a:t>Politècnica</a:t>
                      </a:r>
                      <a:r>
                        <a:rPr lang="es-ES" sz="1400" kern="1200" baseline="0" dirty="0">
                          <a:solidFill>
                            <a:schemeClr val="dk1"/>
                          </a:solidFill>
                          <a:latin typeface="+mn-lt"/>
                          <a:ea typeface="+mn-ea"/>
                          <a:cs typeface="+mn-cs"/>
                        </a:rPr>
                        <a:t> de Valencia</a:t>
                      </a:r>
                      <a:endParaRPr lang="es-ES" sz="1400" kern="1200" dirty="0">
                        <a:solidFill>
                          <a:schemeClr val="dk1"/>
                        </a:solidFill>
                        <a:latin typeface="+mn-lt"/>
                        <a:ea typeface="+mn-ea"/>
                        <a:cs typeface="+mn-cs"/>
                      </a:endParaRPr>
                    </a:p>
                  </a:txBody>
                  <a:tcPr anchor="ctr">
                    <a:solidFill>
                      <a:srgbClr val="EAEDF2"/>
                    </a:solidFill>
                  </a:tcPr>
                </a:tc>
                <a:tc>
                  <a:txBody>
                    <a:bodyPr/>
                    <a:lstStyle/>
                    <a:p>
                      <a:r>
                        <a:rPr lang="es-ES" sz="1400" dirty="0"/>
                        <a:t>59.38 M€</a:t>
                      </a:r>
                    </a:p>
                  </a:txBody>
                  <a:tcPr anchor="ctr">
                    <a:solidFill>
                      <a:srgbClr val="EAEDF2"/>
                    </a:solidFill>
                  </a:tcPr>
                </a:tc>
                <a:tc>
                  <a:txBody>
                    <a:bodyPr/>
                    <a:lstStyle/>
                    <a:p>
                      <a:r>
                        <a:rPr lang="es-ES" sz="1400" dirty="0"/>
                        <a:t>155</a:t>
                      </a:r>
                    </a:p>
                  </a:txBody>
                  <a:tcPr anchor="ctr">
                    <a:solidFill>
                      <a:srgbClr val="EAEDF2"/>
                    </a:solidFill>
                  </a:tcPr>
                </a:tc>
                <a:extLst>
                  <a:ext uri="{0D108BD9-81ED-4DB2-BD59-A6C34878D82A}">
                    <a16:rowId xmlns:a16="http://schemas.microsoft.com/office/drawing/2014/main" val="159359280"/>
                  </a:ext>
                </a:extLst>
              </a:tr>
            </a:tbl>
          </a:graphicData>
        </a:graphic>
      </p:graphicFrame>
      <p:sp>
        <p:nvSpPr>
          <p:cNvPr id="7" name="Right Arrow 9">
            <a:extLst>
              <a:ext uri="{FF2B5EF4-FFF2-40B4-BE49-F238E27FC236}">
                <a16:creationId xmlns:a16="http://schemas.microsoft.com/office/drawing/2014/main" id="{41B85B7D-D2FF-FF41-8F74-2743604ACB55}"/>
              </a:ext>
            </a:extLst>
          </p:cNvPr>
          <p:cNvSpPr/>
          <p:nvPr/>
        </p:nvSpPr>
        <p:spPr>
          <a:xfrm rot="10800000">
            <a:off x="10315775" y="2355472"/>
            <a:ext cx="433516" cy="296098"/>
          </a:xfrm>
          <a:prstGeom prst="rightArrow">
            <a:avLst>
              <a:gd name="adj1" fmla="val 100000"/>
              <a:gd name="adj2" fmla="val 83419"/>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ca-ES">
              <a:solidFill>
                <a:prstClr val="white"/>
              </a:solidFill>
              <a:latin typeface="Calibri" panose="020F0502020204030204"/>
            </a:endParaRPr>
          </a:p>
        </p:txBody>
      </p:sp>
      <p:sp>
        <p:nvSpPr>
          <p:cNvPr id="10" name="Right Arrow 9">
            <a:extLst>
              <a:ext uri="{FF2B5EF4-FFF2-40B4-BE49-F238E27FC236}">
                <a16:creationId xmlns:a16="http://schemas.microsoft.com/office/drawing/2014/main" id="{ACCD973A-A16F-1445-A601-CFAAB6DC2B10}"/>
              </a:ext>
            </a:extLst>
          </p:cNvPr>
          <p:cNvSpPr/>
          <p:nvPr/>
        </p:nvSpPr>
        <p:spPr>
          <a:xfrm>
            <a:off x="1442709" y="2355473"/>
            <a:ext cx="433516" cy="296098"/>
          </a:xfrm>
          <a:prstGeom prst="rightArrow">
            <a:avLst>
              <a:gd name="adj1" fmla="val 100000"/>
              <a:gd name="adj2" fmla="val 83419"/>
            </a:avLst>
          </a:pr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ca-ES">
              <a:solidFill>
                <a:prstClr val="white"/>
              </a:solidFill>
              <a:latin typeface="Calibri" panose="020F0502020204030204"/>
            </a:endParaRPr>
          </a:p>
        </p:txBody>
      </p:sp>
    </p:spTree>
    <p:extLst>
      <p:ext uri="{BB962C8B-B14F-4D97-AF65-F5344CB8AC3E}">
        <p14:creationId xmlns:p14="http://schemas.microsoft.com/office/powerpoint/2010/main" val="71189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par>
                                <p:cTn id="16" presetID="2" presetClass="entr" presetSubtype="4"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ppt_x"/>
                                          </p:val>
                                        </p:tav>
                                        <p:tav tm="100000">
                                          <p:val>
                                            <p:strVal val="#ppt_x"/>
                                          </p:val>
                                        </p:tav>
                                      </p:tavLst>
                                    </p:anim>
                                    <p:anim calcmode="lin" valueType="num">
                                      <p:cBhvr additive="base">
                                        <p:cTn id="19" dur="10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err="1"/>
              <a:t>Technical</a:t>
            </a:r>
            <a:r>
              <a:rPr lang="es-ES" dirty="0"/>
              <a:t> </a:t>
            </a:r>
            <a:r>
              <a:rPr lang="es-ES" dirty="0" err="1"/>
              <a:t>discussion</a:t>
            </a:r>
            <a:endParaRPr lang="es-ES" dirty="0"/>
          </a:p>
        </p:txBody>
      </p:sp>
      <p:sp>
        <p:nvSpPr>
          <p:cNvPr id="7" name="Marcador de texto 6"/>
          <p:cNvSpPr>
            <a:spLocks noGrp="1"/>
          </p:cNvSpPr>
          <p:nvPr>
            <p:ph type="body" sz="quarter" idx="4294967295"/>
          </p:nvPr>
        </p:nvSpPr>
        <p:spPr>
          <a:xfrm>
            <a:off x="5637213" y="6096000"/>
            <a:ext cx="6554787" cy="487363"/>
          </a:xfrm>
        </p:spPr>
        <p:txBody>
          <a:bodyPr/>
          <a:lstStyle/>
          <a:p>
            <a:r>
              <a:rPr lang="es-ES" sz="2200" dirty="0"/>
              <a:t> </a:t>
            </a:r>
          </a:p>
        </p:txBody>
      </p:sp>
    </p:spTree>
    <p:extLst>
      <p:ext uri="{BB962C8B-B14F-4D97-AF65-F5344CB8AC3E}">
        <p14:creationId xmlns:p14="http://schemas.microsoft.com/office/powerpoint/2010/main" val="1481787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2E26-A89D-B646-856C-0BFF17C28ED7}"/>
              </a:ext>
            </a:extLst>
          </p:cNvPr>
          <p:cNvSpPr>
            <a:spLocks noGrp="1"/>
          </p:cNvSpPr>
          <p:nvPr>
            <p:ph type="title"/>
          </p:nvPr>
        </p:nvSpPr>
        <p:spPr/>
        <p:txBody>
          <a:bodyPr/>
          <a:lstStyle/>
          <a:p>
            <a:r>
              <a:rPr lang="en-ES" dirty="0"/>
              <a:t>General structure of the collaboration</a:t>
            </a:r>
          </a:p>
        </p:txBody>
      </p:sp>
      <p:sp>
        <p:nvSpPr>
          <p:cNvPr id="3" name="Content Placeholder 2">
            <a:extLst>
              <a:ext uri="{FF2B5EF4-FFF2-40B4-BE49-F238E27FC236}">
                <a16:creationId xmlns:a16="http://schemas.microsoft.com/office/drawing/2014/main" id="{77B73597-2AD0-014D-8249-7201264A53F1}"/>
              </a:ext>
            </a:extLst>
          </p:cNvPr>
          <p:cNvSpPr>
            <a:spLocks noGrp="1"/>
          </p:cNvSpPr>
          <p:nvPr>
            <p:ph idx="1"/>
          </p:nvPr>
        </p:nvSpPr>
        <p:spPr/>
        <p:txBody>
          <a:bodyPr>
            <a:normAutofit/>
          </a:bodyPr>
          <a:lstStyle/>
          <a:p>
            <a:r>
              <a:rPr lang="en-ES" dirty="0"/>
              <a:t>Objective: </a:t>
            </a:r>
            <a:r>
              <a:rPr lang="en-GB" dirty="0"/>
              <a:t>collaborate on basic research for the benefit of the worldwide HPC community. Areas of research are expected to include, but not limited to:</a:t>
            </a:r>
          </a:p>
          <a:p>
            <a:pPr lvl="1"/>
            <a:r>
              <a:rPr lang="en-GB" dirty="0"/>
              <a:t>Performance analysis tools and methodologies for </a:t>
            </a:r>
            <a:r>
              <a:rPr lang="en-GB" b="1" dirty="0"/>
              <a:t>performance understanding</a:t>
            </a:r>
            <a:r>
              <a:rPr lang="en-GB" dirty="0"/>
              <a:t>;</a:t>
            </a:r>
          </a:p>
          <a:p>
            <a:pPr lvl="1"/>
            <a:r>
              <a:rPr lang="en-GB" b="1" dirty="0"/>
              <a:t>Benchmarking</a:t>
            </a:r>
            <a:r>
              <a:rPr lang="en-GB" dirty="0"/>
              <a:t> of HPC architectures using applications for different domains;</a:t>
            </a:r>
          </a:p>
          <a:p>
            <a:pPr lvl="1"/>
            <a:r>
              <a:rPr lang="en-GB" b="1" dirty="0"/>
              <a:t>Programming models </a:t>
            </a:r>
            <a:r>
              <a:rPr lang="en-GB" dirty="0"/>
              <a:t>and their compiler/runtime implementation for novel HPC architectures.</a:t>
            </a:r>
          </a:p>
          <a:p>
            <a:pPr lvl="1"/>
            <a:r>
              <a:rPr lang="en-GB" dirty="0"/>
              <a:t>Understanding of BSC's </a:t>
            </a:r>
            <a:r>
              <a:rPr lang="en-GB" b="1" dirty="0"/>
              <a:t>open-source application requirements </a:t>
            </a:r>
            <a:r>
              <a:rPr lang="en-GB" dirty="0"/>
              <a:t>in terms of computation and data analytics</a:t>
            </a:r>
          </a:p>
          <a:p>
            <a:pPr lvl="1"/>
            <a:r>
              <a:rPr lang="en-GB" dirty="0"/>
              <a:t>Architecture study of Tile, Die, SoC, Node level performance model (e.g. C model or FPGA) for the </a:t>
            </a:r>
            <a:r>
              <a:rPr lang="en-GB" b="1" dirty="0"/>
              <a:t>RISC-V accelerator </a:t>
            </a:r>
          </a:p>
          <a:p>
            <a:endParaRPr lang="en-ES" dirty="0"/>
          </a:p>
          <a:p>
            <a:r>
              <a:rPr lang="en-ES" dirty="0"/>
              <a:t>Duration: 5 years</a:t>
            </a:r>
          </a:p>
          <a:p>
            <a:r>
              <a:rPr lang="en-ES" dirty="0"/>
              <a:t>Funding: 2 M€/year</a:t>
            </a:r>
          </a:p>
        </p:txBody>
      </p:sp>
    </p:spTree>
    <p:extLst>
      <p:ext uri="{BB962C8B-B14F-4D97-AF65-F5344CB8AC3E}">
        <p14:creationId xmlns:p14="http://schemas.microsoft.com/office/powerpoint/2010/main" val="86944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Budget for collaboration agreement</a:t>
            </a:r>
          </a:p>
        </p:txBody>
      </p:sp>
      <p:sp>
        <p:nvSpPr>
          <p:cNvPr id="4" name="Content Placeholder 3">
            <a:extLst>
              <a:ext uri="{FF2B5EF4-FFF2-40B4-BE49-F238E27FC236}">
                <a16:creationId xmlns:a16="http://schemas.microsoft.com/office/drawing/2014/main" id="{EDD77CAF-6034-BA40-A1DB-20CED519F326}"/>
              </a:ext>
            </a:extLst>
          </p:cNvPr>
          <p:cNvSpPr>
            <a:spLocks noGrp="1"/>
          </p:cNvSpPr>
          <p:nvPr>
            <p:ph idx="1"/>
          </p:nvPr>
        </p:nvSpPr>
        <p:spPr/>
        <p:txBody>
          <a:bodyPr/>
          <a:lstStyle/>
          <a:p>
            <a:r>
              <a:rPr lang="en-ES" dirty="0"/>
              <a:t>Total budget foreseen: 10.430.000 €, including 430.000 € for equipment</a:t>
            </a:r>
          </a:p>
        </p:txBody>
      </p:sp>
      <p:grpSp>
        <p:nvGrpSpPr>
          <p:cNvPr id="5" name="Group 4">
            <a:extLst>
              <a:ext uri="{FF2B5EF4-FFF2-40B4-BE49-F238E27FC236}">
                <a16:creationId xmlns:a16="http://schemas.microsoft.com/office/drawing/2014/main" id="{9CCBFC21-6D51-8F46-9EAA-4E14963474A6}"/>
              </a:ext>
            </a:extLst>
          </p:cNvPr>
          <p:cNvGrpSpPr/>
          <p:nvPr/>
        </p:nvGrpSpPr>
        <p:grpSpPr>
          <a:xfrm>
            <a:off x="1099751" y="2420888"/>
            <a:ext cx="9292281" cy="3379902"/>
            <a:chOff x="1622512" y="2420888"/>
            <a:chExt cx="5898976" cy="3379902"/>
          </a:xfrm>
        </p:grpSpPr>
        <p:graphicFrame>
          <p:nvGraphicFramePr>
            <p:cNvPr id="6" name="Gráfico 5"/>
            <p:cNvGraphicFramePr>
              <a:graphicFrameLocks/>
            </p:cNvGraphicFramePr>
            <p:nvPr>
              <p:extLst>
                <p:ext uri="{D42A27DB-BD31-4B8C-83A1-F6EECF244321}">
                  <p14:modId xmlns:p14="http://schemas.microsoft.com/office/powerpoint/2010/main" val="1326425198"/>
                </p:ext>
              </p:extLst>
            </p:nvPr>
          </p:nvGraphicFramePr>
          <p:xfrm>
            <a:off x="1622512" y="2420888"/>
            <a:ext cx="5898976" cy="3379902"/>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5154500" y="3851897"/>
              <a:ext cx="1305233" cy="300082"/>
            </a:xfrm>
            <a:prstGeom prst="rect">
              <a:avLst/>
            </a:prstGeom>
            <a:noFill/>
          </p:spPr>
          <p:txBody>
            <a:bodyPr wrap="square" rtlCol="0">
              <a:spAutoFit/>
            </a:bodyPr>
            <a:lstStyle/>
            <a:p>
              <a:r>
                <a:rPr lang="es-ES" sz="1350" dirty="0">
                  <a:solidFill>
                    <a:schemeClr val="bg1"/>
                  </a:solidFill>
                </a:rPr>
                <a:t>5.070.000 €</a:t>
              </a:r>
            </a:p>
          </p:txBody>
        </p:sp>
        <p:sp>
          <p:nvSpPr>
            <p:cNvPr id="8" name="CuadroTexto 7"/>
            <p:cNvSpPr txBox="1"/>
            <p:nvPr/>
          </p:nvSpPr>
          <p:spPr>
            <a:xfrm>
              <a:off x="3440129" y="3851897"/>
              <a:ext cx="1305233" cy="300082"/>
            </a:xfrm>
            <a:prstGeom prst="rect">
              <a:avLst/>
            </a:prstGeom>
            <a:noFill/>
          </p:spPr>
          <p:txBody>
            <a:bodyPr wrap="square" rtlCol="0">
              <a:spAutoFit/>
            </a:bodyPr>
            <a:lstStyle/>
            <a:p>
              <a:r>
                <a:rPr lang="es-ES" sz="1350" dirty="0">
                  <a:solidFill>
                    <a:schemeClr val="bg1"/>
                  </a:solidFill>
                </a:rPr>
                <a:t>4.930.000 €</a:t>
              </a:r>
            </a:p>
          </p:txBody>
        </p:sp>
      </p:grpSp>
    </p:spTree>
    <p:extLst>
      <p:ext uri="{BB962C8B-B14F-4D97-AF65-F5344CB8AC3E}">
        <p14:creationId xmlns:p14="http://schemas.microsoft.com/office/powerpoint/2010/main" val="1985328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1235-E262-3645-80C1-34705B932DBF}"/>
              </a:ext>
            </a:extLst>
          </p:cNvPr>
          <p:cNvSpPr>
            <a:spLocks noGrp="1"/>
          </p:cNvSpPr>
          <p:nvPr>
            <p:ph type="title"/>
          </p:nvPr>
        </p:nvSpPr>
        <p:spPr/>
        <p:txBody>
          <a:bodyPr/>
          <a:lstStyle/>
          <a:p>
            <a:r>
              <a:rPr lang="en-ES" dirty="0"/>
              <a:t>Statements of Work</a:t>
            </a:r>
          </a:p>
        </p:txBody>
      </p:sp>
      <p:sp>
        <p:nvSpPr>
          <p:cNvPr id="3" name="Content Placeholder 2">
            <a:extLst>
              <a:ext uri="{FF2B5EF4-FFF2-40B4-BE49-F238E27FC236}">
                <a16:creationId xmlns:a16="http://schemas.microsoft.com/office/drawing/2014/main" id="{83226869-299E-7D4B-AB35-73BA18F7FA32}"/>
              </a:ext>
            </a:extLst>
          </p:cNvPr>
          <p:cNvSpPr>
            <a:spLocks noGrp="1"/>
          </p:cNvSpPr>
          <p:nvPr>
            <p:ph idx="1"/>
          </p:nvPr>
        </p:nvSpPr>
        <p:spPr/>
        <p:txBody>
          <a:bodyPr/>
          <a:lstStyle/>
          <a:p>
            <a:r>
              <a:rPr lang="en-ES" dirty="0"/>
              <a:t>Initial set of SoWs</a:t>
            </a:r>
          </a:p>
          <a:p>
            <a:endParaRPr lang="en-ES" dirty="0"/>
          </a:p>
          <a:p>
            <a:endParaRPr lang="en-ES" dirty="0"/>
          </a:p>
          <a:p>
            <a:endParaRPr lang="en-ES" dirty="0"/>
          </a:p>
          <a:p>
            <a:endParaRPr lang="en-ES" dirty="0"/>
          </a:p>
          <a:p>
            <a:endParaRPr lang="en-ES" dirty="0"/>
          </a:p>
          <a:p>
            <a:endParaRPr lang="en-ES" dirty="0"/>
          </a:p>
          <a:p>
            <a:endParaRPr lang="en-ES" dirty="0"/>
          </a:p>
          <a:p>
            <a:r>
              <a:rPr lang="en-ES" dirty="0"/>
              <a:t>Extension of initial SoWs or definition of new ones to be discussed as collaboration evolves</a:t>
            </a:r>
          </a:p>
        </p:txBody>
      </p:sp>
      <p:graphicFrame>
        <p:nvGraphicFramePr>
          <p:cNvPr id="4" name="Content Placeholder 3">
            <a:extLst>
              <a:ext uri="{FF2B5EF4-FFF2-40B4-BE49-F238E27FC236}">
                <a16:creationId xmlns:a16="http://schemas.microsoft.com/office/drawing/2014/main" id="{F6F104FD-0E5F-B84F-828D-C785A5B0D9C3}"/>
              </a:ext>
            </a:extLst>
          </p:cNvPr>
          <p:cNvGraphicFramePr>
            <a:graphicFrameLocks/>
          </p:cNvGraphicFramePr>
          <p:nvPr>
            <p:extLst>
              <p:ext uri="{D42A27DB-BD31-4B8C-83A1-F6EECF244321}">
                <p14:modId xmlns:p14="http://schemas.microsoft.com/office/powerpoint/2010/main" val="1741099978"/>
              </p:ext>
            </p:extLst>
          </p:nvPr>
        </p:nvGraphicFramePr>
        <p:xfrm>
          <a:off x="1973263" y="2038009"/>
          <a:ext cx="8229600" cy="2392680"/>
        </p:xfrm>
        <a:graphic>
          <a:graphicData uri="http://schemas.openxmlformats.org/drawingml/2006/table">
            <a:tbl>
              <a:tblPr firstRow="1" bandRow="1">
                <a:tableStyleId>{5C22544A-7EE6-4342-B048-85BDC9FD1C3A}</a:tableStyleId>
              </a:tblPr>
              <a:tblGrid>
                <a:gridCol w="4986833">
                  <a:extLst>
                    <a:ext uri="{9D8B030D-6E8A-4147-A177-3AD203B41FA5}">
                      <a16:colId xmlns:a16="http://schemas.microsoft.com/office/drawing/2014/main" val="2272270575"/>
                    </a:ext>
                  </a:extLst>
                </a:gridCol>
                <a:gridCol w="1862379">
                  <a:extLst>
                    <a:ext uri="{9D8B030D-6E8A-4147-A177-3AD203B41FA5}">
                      <a16:colId xmlns:a16="http://schemas.microsoft.com/office/drawing/2014/main" val="2212308926"/>
                    </a:ext>
                  </a:extLst>
                </a:gridCol>
                <a:gridCol w="1380388">
                  <a:extLst>
                    <a:ext uri="{9D8B030D-6E8A-4147-A177-3AD203B41FA5}">
                      <a16:colId xmlns:a16="http://schemas.microsoft.com/office/drawing/2014/main" val="1860849783"/>
                    </a:ext>
                  </a:extLst>
                </a:gridCol>
              </a:tblGrid>
              <a:tr h="370840">
                <a:tc>
                  <a:txBody>
                    <a:bodyPr/>
                    <a:lstStyle/>
                    <a:p>
                      <a:r>
                        <a:rPr lang="en-ES" dirty="0"/>
                        <a:t>Statement of. Work</a:t>
                      </a:r>
                    </a:p>
                  </a:txBody>
                  <a:tcPr/>
                </a:tc>
                <a:tc>
                  <a:txBody>
                    <a:bodyPr/>
                    <a:lstStyle/>
                    <a:p>
                      <a:pPr algn="r"/>
                      <a:r>
                        <a:rPr lang="en-ES" dirty="0"/>
                        <a:t>Funding</a:t>
                      </a:r>
                    </a:p>
                  </a:txBody>
                  <a:tcPr/>
                </a:tc>
                <a:tc>
                  <a:txBody>
                    <a:bodyPr/>
                    <a:lstStyle/>
                    <a:p>
                      <a:pPr algn="r"/>
                      <a:r>
                        <a:rPr lang="en-ES" dirty="0"/>
                        <a:t>Duration</a:t>
                      </a:r>
                    </a:p>
                  </a:txBody>
                  <a:tcPr/>
                </a:tc>
                <a:extLst>
                  <a:ext uri="{0D108BD9-81ED-4DB2-BD59-A6C34878D82A}">
                    <a16:rowId xmlns:a16="http://schemas.microsoft.com/office/drawing/2014/main" val="905125630"/>
                  </a:ext>
                </a:extLst>
              </a:tr>
              <a:tr h="370840">
                <a:tc>
                  <a:txBody>
                    <a:bodyPr/>
                    <a:lstStyle/>
                    <a:p>
                      <a:r>
                        <a:rPr lang="en-ES" dirty="0"/>
                        <a:t>SoW1: Porting and evaluation of BSC technologies</a:t>
                      </a:r>
                    </a:p>
                  </a:txBody>
                  <a:tcPr/>
                </a:tc>
                <a:tc>
                  <a:txBody>
                    <a:bodyPr/>
                    <a:lstStyle/>
                    <a:p>
                      <a:pPr algn="r"/>
                      <a:r>
                        <a:rPr lang="en-ES" dirty="0"/>
                        <a:t>750 K€ (1</a:t>
                      </a:r>
                      <a:r>
                        <a:rPr lang="en-ES" baseline="30000" dirty="0"/>
                        <a:t>st</a:t>
                      </a:r>
                      <a:r>
                        <a:rPr lang="en-ES" dirty="0"/>
                        <a:t> year)</a:t>
                      </a:r>
                    </a:p>
                    <a:p>
                      <a:pPr algn="r"/>
                      <a:r>
                        <a:rPr lang="en-ES" dirty="0"/>
                        <a:t>570 K€ (2</a:t>
                      </a:r>
                      <a:r>
                        <a:rPr lang="en-ES" baseline="30000" dirty="0"/>
                        <a:t>nd</a:t>
                      </a:r>
                      <a:r>
                        <a:rPr lang="en-ES" dirty="0"/>
                        <a:t> year)</a:t>
                      </a:r>
                    </a:p>
                  </a:txBody>
                  <a:tcPr/>
                </a:tc>
                <a:tc>
                  <a:txBody>
                    <a:bodyPr/>
                    <a:lstStyle/>
                    <a:p>
                      <a:pPr algn="r"/>
                      <a:r>
                        <a:rPr lang="en-ES" dirty="0"/>
                        <a:t>2 years</a:t>
                      </a:r>
                    </a:p>
                  </a:txBody>
                  <a:tcPr/>
                </a:tc>
                <a:extLst>
                  <a:ext uri="{0D108BD9-81ED-4DB2-BD59-A6C34878D82A}">
                    <a16:rowId xmlns:a16="http://schemas.microsoft.com/office/drawing/2014/main" val="148217717"/>
                  </a:ext>
                </a:extLst>
              </a:tr>
              <a:tr h="370840">
                <a:tc>
                  <a:txBody>
                    <a:bodyPr/>
                    <a:lstStyle/>
                    <a:p>
                      <a:r>
                        <a:rPr lang="en-ES" dirty="0"/>
                        <a:t>SoW2: Architectural proposals for RISC-V-based acceleration</a:t>
                      </a:r>
                    </a:p>
                  </a:txBody>
                  <a:tcPr/>
                </a:tc>
                <a:tc>
                  <a:txBody>
                    <a:bodyPr/>
                    <a:lstStyle/>
                    <a:p>
                      <a:pPr algn="r"/>
                      <a:r>
                        <a:rPr lang="en-ES" dirty="0"/>
                        <a:t>500 K€/year</a:t>
                      </a:r>
                    </a:p>
                  </a:txBody>
                  <a:tcPr/>
                </a:tc>
                <a:tc>
                  <a:txBody>
                    <a:bodyPr/>
                    <a:lstStyle/>
                    <a:p>
                      <a:pPr algn="r"/>
                      <a:r>
                        <a:rPr lang="en-ES" dirty="0"/>
                        <a:t>3 years</a:t>
                      </a:r>
                    </a:p>
                  </a:txBody>
                  <a:tcPr/>
                </a:tc>
                <a:extLst>
                  <a:ext uri="{0D108BD9-81ED-4DB2-BD59-A6C34878D82A}">
                    <a16:rowId xmlns:a16="http://schemas.microsoft.com/office/drawing/2014/main" val="3018898567"/>
                  </a:ext>
                </a:extLst>
              </a:tr>
              <a:tr h="370840">
                <a:tc>
                  <a:txBody>
                    <a:bodyPr/>
                    <a:lstStyle/>
                    <a:p>
                      <a:r>
                        <a:rPr lang="en-ES" dirty="0"/>
                        <a:t>SoW3: HPC/Data-intensive BSC applications </a:t>
                      </a:r>
                    </a:p>
                  </a:txBody>
                  <a:tcPr/>
                </a:tc>
                <a:tc>
                  <a:txBody>
                    <a:bodyPr/>
                    <a:lstStyle/>
                    <a:p>
                      <a:pPr algn="r"/>
                      <a:r>
                        <a:rPr lang="en-ES" dirty="0"/>
                        <a:t>600 K€/year</a:t>
                      </a:r>
                    </a:p>
                  </a:txBody>
                  <a:tcPr/>
                </a:tc>
                <a:tc>
                  <a:txBody>
                    <a:bodyPr/>
                    <a:lstStyle/>
                    <a:p>
                      <a:pPr algn="r"/>
                      <a:r>
                        <a:rPr lang="en-ES" dirty="0"/>
                        <a:t>3 years</a:t>
                      </a:r>
                    </a:p>
                  </a:txBody>
                  <a:tcPr/>
                </a:tc>
                <a:extLst>
                  <a:ext uri="{0D108BD9-81ED-4DB2-BD59-A6C34878D82A}">
                    <a16:rowId xmlns:a16="http://schemas.microsoft.com/office/drawing/2014/main" val="3101659738"/>
                  </a:ext>
                </a:extLst>
              </a:tr>
              <a:tr h="370840">
                <a:tc>
                  <a:txBody>
                    <a:bodyPr/>
                    <a:lstStyle/>
                    <a:p>
                      <a:r>
                        <a:rPr lang="en-ES" dirty="0"/>
                        <a:t>SoW4: Education and sponsorship of events</a:t>
                      </a:r>
                    </a:p>
                  </a:txBody>
                  <a:tcPr/>
                </a:tc>
                <a:tc>
                  <a:txBody>
                    <a:bodyPr/>
                    <a:lstStyle/>
                    <a:p>
                      <a:pPr algn="r"/>
                      <a:r>
                        <a:rPr lang="en-ES" dirty="0"/>
                        <a:t>150 K€/year</a:t>
                      </a:r>
                    </a:p>
                  </a:txBody>
                  <a:tcPr/>
                </a:tc>
                <a:tc>
                  <a:txBody>
                    <a:bodyPr/>
                    <a:lstStyle/>
                    <a:p>
                      <a:pPr algn="r"/>
                      <a:r>
                        <a:rPr lang="en-ES" dirty="0"/>
                        <a:t>3 years</a:t>
                      </a:r>
                    </a:p>
                  </a:txBody>
                  <a:tcPr/>
                </a:tc>
                <a:extLst>
                  <a:ext uri="{0D108BD9-81ED-4DB2-BD59-A6C34878D82A}">
                    <a16:rowId xmlns:a16="http://schemas.microsoft.com/office/drawing/2014/main" val="2414319667"/>
                  </a:ext>
                </a:extLst>
              </a:tr>
            </a:tbl>
          </a:graphicData>
        </a:graphic>
      </p:graphicFrame>
    </p:spTree>
    <p:extLst>
      <p:ext uri="{BB962C8B-B14F-4D97-AF65-F5344CB8AC3E}">
        <p14:creationId xmlns:p14="http://schemas.microsoft.com/office/powerpoint/2010/main" val="2079722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B2C4-D308-C547-BE16-FECCBA431B0D}"/>
              </a:ext>
            </a:extLst>
          </p:cNvPr>
          <p:cNvSpPr>
            <a:spLocks noGrp="1"/>
          </p:cNvSpPr>
          <p:nvPr>
            <p:ph type="title"/>
          </p:nvPr>
        </p:nvSpPr>
        <p:spPr/>
        <p:txBody>
          <a:bodyPr/>
          <a:lstStyle/>
          <a:p>
            <a:r>
              <a:rPr lang="en-ES" dirty="0"/>
              <a:t>SoW1</a:t>
            </a:r>
          </a:p>
        </p:txBody>
      </p:sp>
      <p:sp>
        <p:nvSpPr>
          <p:cNvPr id="3" name="Content Placeholder 2">
            <a:extLst>
              <a:ext uri="{FF2B5EF4-FFF2-40B4-BE49-F238E27FC236}">
                <a16:creationId xmlns:a16="http://schemas.microsoft.com/office/drawing/2014/main" id="{4559FFE8-C99D-7D42-A752-117803CDF3D3}"/>
              </a:ext>
            </a:extLst>
          </p:cNvPr>
          <p:cNvSpPr>
            <a:spLocks noGrp="1"/>
          </p:cNvSpPr>
          <p:nvPr>
            <p:ph idx="1"/>
          </p:nvPr>
        </p:nvSpPr>
        <p:spPr/>
        <p:txBody>
          <a:bodyPr/>
          <a:lstStyle/>
          <a:p>
            <a:r>
              <a:rPr lang="en-ES" dirty="0"/>
              <a:t>Structured in 4 workpackages</a:t>
            </a:r>
          </a:p>
          <a:p>
            <a:endParaRPr lang="en-ES" dirty="0"/>
          </a:p>
          <a:p>
            <a:endParaRPr lang="en-ES" dirty="0"/>
          </a:p>
          <a:p>
            <a:endParaRPr lang="en-ES" dirty="0"/>
          </a:p>
          <a:p>
            <a:endParaRPr lang="en-ES" dirty="0"/>
          </a:p>
          <a:p>
            <a:endParaRPr lang="en-ES" dirty="0"/>
          </a:p>
          <a:p>
            <a:endParaRPr lang="en-ES" dirty="0"/>
          </a:p>
          <a:p>
            <a:pPr marL="0" indent="0">
              <a:buNone/>
            </a:pPr>
            <a:r>
              <a:rPr lang="en-ES" sz="1800" dirty="0"/>
              <a:t>(Tasks in each workpackage detailed in following slides)</a:t>
            </a:r>
          </a:p>
          <a:p>
            <a:pPr marL="0" indent="0">
              <a:buNone/>
            </a:pPr>
            <a:endParaRPr lang="en-ES" sz="1800" dirty="0"/>
          </a:p>
          <a:p>
            <a:r>
              <a:rPr lang="en-ES" dirty="0"/>
              <a:t>SoW contact people:</a:t>
            </a:r>
          </a:p>
          <a:p>
            <a:pPr lvl="1"/>
            <a:r>
              <a:rPr lang="en-ES" dirty="0"/>
              <a:t>BSC: Eduard Ayguadé (Computer Sciences Associate Director)</a:t>
            </a:r>
          </a:p>
          <a:p>
            <a:pPr lvl="1"/>
            <a:r>
              <a:rPr lang="en-ES" dirty="0"/>
              <a:t>Huawei: Ding Zhaohui (Director of HPC Lab)</a:t>
            </a:r>
          </a:p>
          <a:p>
            <a:endParaRPr lang="en-ES" dirty="0"/>
          </a:p>
          <a:p>
            <a:endParaRPr lang="en-ES" dirty="0"/>
          </a:p>
          <a:p>
            <a:endParaRPr lang="en-ES" dirty="0"/>
          </a:p>
          <a:p>
            <a:endParaRPr lang="en-ES" dirty="0"/>
          </a:p>
          <a:p>
            <a:pPr marL="0" indent="0">
              <a:buNone/>
            </a:pPr>
            <a:endParaRPr lang="en-ES" dirty="0"/>
          </a:p>
          <a:p>
            <a:endParaRPr lang="en-ES" dirty="0"/>
          </a:p>
        </p:txBody>
      </p:sp>
      <p:graphicFrame>
        <p:nvGraphicFramePr>
          <p:cNvPr id="5" name="Table 4">
            <a:extLst>
              <a:ext uri="{FF2B5EF4-FFF2-40B4-BE49-F238E27FC236}">
                <a16:creationId xmlns:a16="http://schemas.microsoft.com/office/drawing/2014/main" id="{39B9A9A2-E9A7-8D49-BB17-3C76AC4BAF99}"/>
              </a:ext>
            </a:extLst>
          </p:cNvPr>
          <p:cNvGraphicFramePr>
            <a:graphicFrameLocks noGrp="1"/>
          </p:cNvGraphicFramePr>
          <p:nvPr>
            <p:extLst>
              <p:ext uri="{D42A27DB-BD31-4B8C-83A1-F6EECF244321}">
                <p14:modId xmlns:p14="http://schemas.microsoft.com/office/powerpoint/2010/main" val="3088585788"/>
              </p:ext>
            </p:extLst>
          </p:nvPr>
        </p:nvGraphicFramePr>
        <p:xfrm>
          <a:off x="1989137" y="2054035"/>
          <a:ext cx="8213726" cy="2123440"/>
        </p:xfrm>
        <a:graphic>
          <a:graphicData uri="http://schemas.openxmlformats.org/drawingml/2006/table">
            <a:tbl>
              <a:tblPr firstRow="1" bandRow="1">
                <a:tableStyleId>{5C22544A-7EE6-4342-B048-85BDC9FD1C3A}</a:tableStyleId>
              </a:tblPr>
              <a:tblGrid>
                <a:gridCol w="4977670">
                  <a:extLst>
                    <a:ext uri="{9D8B030D-6E8A-4147-A177-3AD203B41FA5}">
                      <a16:colId xmlns:a16="http://schemas.microsoft.com/office/drawing/2014/main" val="2867289513"/>
                    </a:ext>
                  </a:extLst>
                </a:gridCol>
                <a:gridCol w="1868597">
                  <a:extLst>
                    <a:ext uri="{9D8B030D-6E8A-4147-A177-3AD203B41FA5}">
                      <a16:colId xmlns:a16="http://schemas.microsoft.com/office/drawing/2014/main" val="108186568"/>
                    </a:ext>
                  </a:extLst>
                </a:gridCol>
                <a:gridCol w="1367459">
                  <a:extLst>
                    <a:ext uri="{9D8B030D-6E8A-4147-A177-3AD203B41FA5}">
                      <a16:colId xmlns:a16="http://schemas.microsoft.com/office/drawing/2014/main" val="1975827286"/>
                    </a:ext>
                  </a:extLst>
                </a:gridCol>
              </a:tblGrid>
              <a:tr h="370840">
                <a:tc>
                  <a:txBody>
                    <a:bodyPr/>
                    <a:lstStyle/>
                    <a:p>
                      <a:r>
                        <a:rPr lang="en-ES" dirty="0"/>
                        <a:t>Workpackage</a:t>
                      </a:r>
                    </a:p>
                  </a:txBody>
                  <a:tcPr/>
                </a:tc>
                <a:tc>
                  <a:txBody>
                    <a:bodyPr/>
                    <a:lstStyle/>
                    <a:p>
                      <a:r>
                        <a:rPr lang="en-ES" dirty="0"/>
                        <a:t>Funding</a:t>
                      </a:r>
                    </a:p>
                  </a:txBody>
                  <a:tcPr/>
                </a:tc>
                <a:tc>
                  <a:txBody>
                    <a:bodyPr/>
                    <a:lstStyle/>
                    <a:p>
                      <a:r>
                        <a:rPr lang="en-ES" dirty="0"/>
                        <a:t>Duration</a:t>
                      </a:r>
                    </a:p>
                  </a:txBody>
                  <a:tcPr/>
                </a:tc>
                <a:extLst>
                  <a:ext uri="{0D108BD9-81ED-4DB2-BD59-A6C34878D82A}">
                    <a16:rowId xmlns:a16="http://schemas.microsoft.com/office/drawing/2014/main" val="362796026"/>
                  </a:ext>
                </a:extLst>
              </a:tr>
              <a:tr h="370840">
                <a:tc>
                  <a:txBody>
                    <a:bodyPr/>
                    <a:lstStyle/>
                    <a:p>
                      <a:r>
                        <a:rPr lang="en-ES" dirty="0"/>
                        <a:t>WP1: Performance Analysis</a:t>
                      </a:r>
                    </a:p>
                  </a:txBody>
                  <a:tcPr/>
                </a:tc>
                <a:tc>
                  <a:txBody>
                    <a:bodyPr/>
                    <a:lstStyle/>
                    <a:p>
                      <a:r>
                        <a:rPr lang="en-ES" dirty="0"/>
                        <a:t>187.5 K€/year</a:t>
                      </a:r>
                    </a:p>
                  </a:txBody>
                  <a:tcPr/>
                </a:tc>
                <a:tc>
                  <a:txBody>
                    <a:bodyPr/>
                    <a:lstStyle/>
                    <a:p>
                      <a:r>
                        <a:rPr lang="en-ES" dirty="0"/>
                        <a:t>2 years</a:t>
                      </a:r>
                    </a:p>
                  </a:txBody>
                  <a:tcPr/>
                </a:tc>
                <a:extLst>
                  <a:ext uri="{0D108BD9-81ED-4DB2-BD59-A6C34878D82A}">
                    <a16:rowId xmlns:a16="http://schemas.microsoft.com/office/drawing/2014/main" val="608550022"/>
                  </a:ext>
                </a:extLst>
              </a:tr>
              <a:tr h="370840">
                <a:tc>
                  <a:txBody>
                    <a:bodyPr/>
                    <a:lstStyle/>
                    <a:p>
                      <a:r>
                        <a:rPr lang="en-ES" dirty="0"/>
                        <a:t>WP2: OmpSs on Kunpeng (including DLB)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187.5 K€/year</a:t>
                      </a:r>
                    </a:p>
                  </a:txBody>
                  <a:tcPr/>
                </a:tc>
                <a:tc>
                  <a:txBody>
                    <a:bodyPr/>
                    <a:lstStyle/>
                    <a:p>
                      <a:r>
                        <a:rPr lang="en-ES" dirty="0"/>
                        <a:t>2 years</a:t>
                      </a:r>
                    </a:p>
                  </a:txBody>
                  <a:tcPr/>
                </a:tc>
                <a:extLst>
                  <a:ext uri="{0D108BD9-81ED-4DB2-BD59-A6C34878D82A}">
                    <a16:rowId xmlns:a16="http://schemas.microsoft.com/office/drawing/2014/main" val="3233565225"/>
                  </a:ext>
                </a:extLst>
              </a:tr>
              <a:tr h="370840">
                <a:tc>
                  <a:txBody>
                    <a:bodyPr/>
                    <a:lstStyle/>
                    <a:p>
                      <a:r>
                        <a:rPr lang="en-ES" dirty="0"/>
                        <a:t>WP3: Evaluation of Kunpeng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187.5 K€/year</a:t>
                      </a:r>
                    </a:p>
                  </a:txBody>
                  <a:tcPr/>
                </a:tc>
                <a:tc>
                  <a:txBody>
                    <a:bodyPr/>
                    <a:lstStyle/>
                    <a:p>
                      <a:r>
                        <a:rPr lang="en-ES" dirty="0"/>
                        <a:t>2 years</a:t>
                      </a:r>
                    </a:p>
                  </a:txBody>
                  <a:tcPr/>
                </a:tc>
                <a:extLst>
                  <a:ext uri="{0D108BD9-81ED-4DB2-BD59-A6C34878D82A}">
                    <a16:rowId xmlns:a16="http://schemas.microsoft.com/office/drawing/2014/main" val="2399112462"/>
                  </a:ext>
                </a:extLst>
              </a:tr>
              <a:tr h="370840">
                <a:tc>
                  <a:txBody>
                    <a:bodyPr/>
                    <a:lstStyle/>
                    <a:p>
                      <a:r>
                        <a:rPr lang="en-ES" dirty="0"/>
                        <a:t>WP4: Tensor Algebra DSL and OmpSs-2 offloading for Ascend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187.5 K€/year</a:t>
                      </a:r>
                    </a:p>
                  </a:txBody>
                  <a:tcPr/>
                </a:tc>
                <a:tc>
                  <a:txBody>
                    <a:bodyPr/>
                    <a:lstStyle/>
                    <a:p>
                      <a:r>
                        <a:rPr lang="en-ES" dirty="0"/>
                        <a:t>1 year</a:t>
                      </a:r>
                    </a:p>
                  </a:txBody>
                  <a:tcPr/>
                </a:tc>
                <a:extLst>
                  <a:ext uri="{0D108BD9-81ED-4DB2-BD59-A6C34878D82A}">
                    <a16:rowId xmlns:a16="http://schemas.microsoft.com/office/drawing/2014/main" val="3379089561"/>
                  </a:ext>
                </a:extLst>
              </a:tr>
            </a:tbl>
          </a:graphicData>
        </a:graphic>
      </p:graphicFrame>
    </p:spTree>
    <p:extLst>
      <p:ext uri="{BB962C8B-B14F-4D97-AF65-F5344CB8AC3E}">
        <p14:creationId xmlns:p14="http://schemas.microsoft.com/office/powerpoint/2010/main" val="1220028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5013DE-9A03-C443-BC7E-03D3AF792935}"/>
              </a:ext>
            </a:extLst>
          </p:cNvPr>
          <p:cNvSpPr>
            <a:spLocks noGrp="1"/>
          </p:cNvSpPr>
          <p:nvPr>
            <p:ph type="title"/>
          </p:nvPr>
        </p:nvSpPr>
        <p:spPr/>
        <p:txBody>
          <a:bodyPr/>
          <a:lstStyle/>
          <a:p>
            <a:r>
              <a:rPr lang="en-GB" dirty="0"/>
              <a:t>Computer Sciences department: main research lines</a:t>
            </a:r>
            <a:endParaRPr lang="es-ES" dirty="0"/>
          </a:p>
        </p:txBody>
      </p:sp>
      <p:grpSp>
        <p:nvGrpSpPr>
          <p:cNvPr id="66" name="Group 65">
            <a:extLst>
              <a:ext uri="{FF2B5EF4-FFF2-40B4-BE49-F238E27FC236}">
                <a16:creationId xmlns:a16="http://schemas.microsoft.com/office/drawing/2014/main" id="{96DC2A51-AFA1-AB4A-B305-63AE68C150E9}"/>
              </a:ext>
            </a:extLst>
          </p:cNvPr>
          <p:cNvGrpSpPr/>
          <p:nvPr/>
        </p:nvGrpSpPr>
        <p:grpSpPr>
          <a:xfrm>
            <a:off x="929479" y="1242981"/>
            <a:ext cx="10333041" cy="3364608"/>
            <a:chOff x="267804" y="1575781"/>
            <a:chExt cx="8534400" cy="2778941"/>
          </a:xfrm>
        </p:grpSpPr>
        <p:sp>
          <p:nvSpPr>
            <p:cNvPr id="65" name="Rectangle 64">
              <a:extLst>
                <a:ext uri="{FF2B5EF4-FFF2-40B4-BE49-F238E27FC236}">
                  <a16:creationId xmlns:a16="http://schemas.microsoft.com/office/drawing/2014/main" id="{3532C48F-D28C-4B40-BFF5-0A1E9C66B72F}"/>
                </a:ext>
              </a:extLst>
            </p:cNvPr>
            <p:cNvSpPr/>
            <p:nvPr/>
          </p:nvSpPr>
          <p:spPr>
            <a:xfrm>
              <a:off x="6668604" y="3658294"/>
              <a:ext cx="2133600" cy="696427"/>
            </a:xfrm>
            <a:prstGeom prst="rect">
              <a:avLst/>
            </a:prstGeom>
            <a:solidFill>
              <a:schemeClr val="accent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supporting computational sciences in BSC departments</a:t>
              </a:r>
              <a:endParaRPr lang="es-ES" sz="1200" dirty="0"/>
            </a:p>
          </p:txBody>
        </p:sp>
        <p:sp>
          <p:nvSpPr>
            <p:cNvPr id="64" name="Rectangle 63">
              <a:extLst>
                <a:ext uri="{FF2B5EF4-FFF2-40B4-BE49-F238E27FC236}">
                  <a16:creationId xmlns:a16="http://schemas.microsoft.com/office/drawing/2014/main" id="{0C2FC2B3-7FA0-D248-8150-C92F9B592646}"/>
                </a:ext>
              </a:extLst>
            </p:cNvPr>
            <p:cNvSpPr/>
            <p:nvPr/>
          </p:nvSpPr>
          <p:spPr>
            <a:xfrm>
              <a:off x="4534798" y="3658295"/>
              <a:ext cx="2133600" cy="696427"/>
            </a:xfrm>
            <a:prstGeom prst="rect">
              <a:avLst/>
            </a:prstGeom>
            <a:solidFill>
              <a:schemeClr val="accent1">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promoting/driving the evolution of CS developments</a:t>
              </a:r>
              <a:endParaRPr lang="es-ES" sz="1200" dirty="0"/>
            </a:p>
          </p:txBody>
        </p:sp>
        <p:sp>
          <p:nvSpPr>
            <p:cNvPr id="63" name="Rectangle 62">
              <a:extLst>
                <a:ext uri="{FF2B5EF4-FFF2-40B4-BE49-F238E27FC236}">
                  <a16:creationId xmlns:a16="http://schemas.microsoft.com/office/drawing/2014/main" id="{66BF3E71-C98A-D946-BBE0-DD9F4BF488E9}"/>
                </a:ext>
              </a:extLst>
            </p:cNvPr>
            <p:cNvSpPr/>
            <p:nvPr/>
          </p:nvSpPr>
          <p:spPr>
            <a:xfrm>
              <a:off x="2401404" y="3656989"/>
              <a:ext cx="2133600" cy="696427"/>
            </a:xfrm>
            <a:prstGeom prst="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targeting OpenMP, MPI and accelerator-based models</a:t>
              </a:r>
              <a:endParaRPr lang="es-ES" sz="1200" dirty="0"/>
            </a:p>
          </p:txBody>
        </p:sp>
        <p:sp>
          <p:nvSpPr>
            <p:cNvPr id="62" name="Rectangle 61">
              <a:extLst>
                <a:ext uri="{FF2B5EF4-FFF2-40B4-BE49-F238E27FC236}">
                  <a16:creationId xmlns:a16="http://schemas.microsoft.com/office/drawing/2014/main" id="{D9F0B90D-3A15-7744-8BB0-48B9BFBC8025}"/>
                </a:ext>
              </a:extLst>
            </p:cNvPr>
            <p:cNvSpPr/>
            <p:nvPr/>
          </p:nvSpPr>
          <p:spPr>
            <a:xfrm>
              <a:off x="268107" y="3658295"/>
              <a:ext cx="2133600" cy="696427"/>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accent1">
                      <a:lumMod val="75000"/>
                    </a:schemeClr>
                  </a:solidFill>
                </a:rPr>
                <a:t>contributing to the EPI strategy and the RISC-V initiative</a:t>
              </a:r>
              <a:endParaRPr lang="es-ES" sz="1200" dirty="0">
                <a:solidFill>
                  <a:schemeClr val="accent1">
                    <a:lumMod val="75000"/>
                  </a:schemeClr>
                </a:solidFill>
              </a:endParaRPr>
            </a:p>
          </p:txBody>
        </p:sp>
        <p:sp>
          <p:nvSpPr>
            <p:cNvPr id="8" name="Rectangle 7">
              <a:extLst>
                <a:ext uri="{FF2B5EF4-FFF2-40B4-BE49-F238E27FC236}">
                  <a16:creationId xmlns:a16="http://schemas.microsoft.com/office/drawing/2014/main" id="{EB7CEFB7-1318-EA44-A8D0-3E54CFAC89F8}"/>
                </a:ext>
              </a:extLst>
            </p:cNvPr>
            <p:cNvSpPr/>
            <p:nvPr/>
          </p:nvSpPr>
          <p:spPr>
            <a:xfrm>
              <a:off x="267804" y="1575782"/>
              <a:ext cx="2133600" cy="2080591"/>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1">
                      <a:lumMod val="75000"/>
                    </a:schemeClr>
                  </a:solidFill>
                </a:rPr>
                <a:t>Computer architecture and systems design</a:t>
              </a:r>
              <a:endParaRPr lang="es-ES" dirty="0">
                <a:solidFill>
                  <a:schemeClr val="accent1">
                    <a:lumMod val="75000"/>
                  </a:schemeClr>
                </a:solidFill>
              </a:endParaRPr>
            </a:p>
          </p:txBody>
        </p:sp>
        <p:sp>
          <p:nvSpPr>
            <p:cNvPr id="9" name="Rectangle 8">
              <a:extLst>
                <a:ext uri="{FF2B5EF4-FFF2-40B4-BE49-F238E27FC236}">
                  <a16:creationId xmlns:a16="http://schemas.microsoft.com/office/drawing/2014/main" id="{D1596D80-3D2D-334B-A95B-57B9561AFC61}"/>
                </a:ext>
              </a:extLst>
            </p:cNvPr>
            <p:cNvSpPr/>
            <p:nvPr/>
          </p:nvSpPr>
          <p:spPr>
            <a:xfrm>
              <a:off x="2401404" y="1575782"/>
              <a:ext cx="2133600" cy="2080591"/>
            </a:xfrm>
            <a:prstGeom prst="rect">
              <a:avLst/>
            </a:prstGeom>
            <a:solidFill>
              <a:schemeClr val="accent1">
                <a:lumMod val="40000"/>
                <a:lumOff val="6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Programming and resource management environments</a:t>
              </a:r>
              <a:endParaRPr lang="es-ES" dirty="0">
                <a:solidFill>
                  <a:schemeClr val="bg1"/>
                </a:solidFill>
              </a:endParaRPr>
            </a:p>
          </p:txBody>
        </p:sp>
        <p:sp>
          <p:nvSpPr>
            <p:cNvPr id="10" name="Rectangle 9">
              <a:extLst>
                <a:ext uri="{FF2B5EF4-FFF2-40B4-BE49-F238E27FC236}">
                  <a16:creationId xmlns:a16="http://schemas.microsoft.com/office/drawing/2014/main" id="{4E0FBEFB-8F87-D84E-8FC7-375FCC4602BD}"/>
                </a:ext>
              </a:extLst>
            </p:cNvPr>
            <p:cNvSpPr/>
            <p:nvPr/>
          </p:nvSpPr>
          <p:spPr>
            <a:xfrm>
              <a:off x="4535004" y="1575782"/>
              <a:ext cx="2133600" cy="2080591"/>
            </a:xfrm>
            <a:prstGeom prst="rect">
              <a:avLst/>
            </a:prstGeom>
            <a:solidFill>
              <a:schemeClr val="accent1">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Applications, benchmarking and performance understanding</a:t>
              </a:r>
              <a:endParaRPr lang="es-ES" dirty="0"/>
            </a:p>
          </p:txBody>
        </p:sp>
        <p:sp>
          <p:nvSpPr>
            <p:cNvPr id="11" name="Rectangle 10">
              <a:extLst>
                <a:ext uri="{FF2B5EF4-FFF2-40B4-BE49-F238E27FC236}">
                  <a16:creationId xmlns:a16="http://schemas.microsoft.com/office/drawing/2014/main" id="{72C092FB-CD16-B944-9CA8-7A88E1BE24AF}"/>
                </a:ext>
              </a:extLst>
            </p:cNvPr>
            <p:cNvSpPr/>
            <p:nvPr/>
          </p:nvSpPr>
          <p:spPr>
            <a:xfrm>
              <a:off x="6668604" y="1575781"/>
              <a:ext cx="2133600" cy="2080591"/>
            </a:xfrm>
            <a:prstGeom prst="rect">
              <a:avLst/>
            </a:prstGeom>
            <a:solidFill>
              <a:schemeClr val="accent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Artificial Intelligence developments and applications</a:t>
              </a:r>
              <a:endParaRPr lang="es-ES" dirty="0"/>
            </a:p>
          </p:txBody>
        </p:sp>
        <p:sp>
          <p:nvSpPr>
            <p:cNvPr id="18" name="Oval 17">
              <a:extLst>
                <a:ext uri="{FF2B5EF4-FFF2-40B4-BE49-F238E27FC236}">
                  <a16:creationId xmlns:a16="http://schemas.microsoft.com/office/drawing/2014/main" id="{0CFBF16D-9B34-B543-B619-00910CB398F9}"/>
                </a:ext>
              </a:extLst>
            </p:cNvPr>
            <p:cNvSpPr/>
            <p:nvPr/>
          </p:nvSpPr>
          <p:spPr>
            <a:xfrm>
              <a:off x="1321904" y="3476372"/>
              <a:ext cx="360000" cy="36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1</a:t>
              </a:r>
            </a:p>
          </p:txBody>
        </p:sp>
        <p:sp>
          <p:nvSpPr>
            <p:cNvPr id="19" name="Oval 18">
              <a:extLst>
                <a:ext uri="{FF2B5EF4-FFF2-40B4-BE49-F238E27FC236}">
                  <a16:creationId xmlns:a16="http://schemas.microsoft.com/office/drawing/2014/main" id="{1E9CAF3B-C36B-BA4B-9972-8147D270A719}"/>
                </a:ext>
              </a:extLst>
            </p:cNvPr>
            <p:cNvSpPr/>
            <p:nvPr/>
          </p:nvSpPr>
          <p:spPr>
            <a:xfrm>
              <a:off x="1675304" y="3476372"/>
              <a:ext cx="360000" cy="36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2</a:t>
              </a:r>
            </a:p>
          </p:txBody>
        </p:sp>
        <p:sp>
          <p:nvSpPr>
            <p:cNvPr id="21" name="Oval 20">
              <a:extLst>
                <a:ext uri="{FF2B5EF4-FFF2-40B4-BE49-F238E27FC236}">
                  <a16:creationId xmlns:a16="http://schemas.microsoft.com/office/drawing/2014/main" id="{C280AF6A-E2D4-974B-97C4-AF2362312D56}"/>
                </a:ext>
              </a:extLst>
            </p:cNvPr>
            <p:cNvSpPr/>
            <p:nvPr/>
          </p:nvSpPr>
          <p:spPr>
            <a:xfrm>
              <a:off x="2037401" y="3476372"/>
              <a:ext cx="360000" cy="360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5</a:t>
              </a:r>
            </a:p>
          </p:txBody>
        </p:sp>
        <p:sp>
          <p:nvSpPr>
            <p:cNvPr id="22" name="Oval 21">
              <a:extLst>
                <a:ext uri="{FF2B5EF4-FFF2-40B4-BE49-F238E27FC236}">
                  <a16:creationId xmlns:a16="http://schemas.microsoft.com/office/drawing/2014/main" id="{26150A42-1F94-8C41-AE6A-A9DDB970E38D}"/>
                </a:ext>
              </a:extLst>
            </p:cNvPr>
            <p:cNvSpPr/>
            <p:nvPr/>
          </p:nvSpPr>
          <p:spPr>
            <a:xfrm>
              <a:off x="4175004" y="3473925"/>
              <a:ext cx="360000" cy="360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5</a:t>
              </a:r>
            </a:p>
          </p:txBody>
        </p:sp>
        <p:sp>
          <p:nvSpPr>
            <p:cNvPr id="23" name="Oval 22">
              <a:extLst>
                <a:ext uri="{FF2B5EF4-FFF2-40B4-BE49-F238E27FC236}">
                  <a16:creationId xmlns:a16="http://schemas.microsoft.com/office/drawing/2014/main" id="{AB52882B-2EF4-DB40-802F-6054E056D0AD}"/>
                </a:ext>
              </a:extLst>
            </p:cNvPr>
            <p:cNvSpPr/>
            <p:nvPr/>
          </p:nvSpPr>
          <p:spPr>
            <a:xfrm>
              <a:off x="3832004" y="3479505"/>
              <a:ext cx="360000" cy="360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3</a:t>
              </a:r>
            </a:p>
          </p:txBody>
        </p:sp>
        <p:sp>
          <p:nvSpPr>
            <p:cNvPr id="24" name="Oval 23">
              <a:extLst>
                <a:ext uri="{FF2B5EF4-FFF2-40B4-BE49-F238E27FC236}">
                  <a16:creationId xmlns:a16="http://schemas.microsoft.com/office/drawing/2014/main" id="{CED8FE8B-9F88-2F41-AACE-2465DF79776A}"/>
                </a:ext>
              </a:extLst>
            </p:cNvPr>
            <p:cNvSpPr/>
            <p:nvPr/>
          </p:nvSpPr>
          <p:spPr>
            <a:xfrm>
              <a:off x="6312904" y="3475684"/>
              <a:ext cx="360000" cy="360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5</a:t>
              </a:r>
            </a:p>
          </p:txBody>
        </p:sp>
        <p:sp>
          <p:nvSpPr>
            <p:cNvPr id="25" name="Oval 24">
              <a:extLst>
                <a:ext uri="{FF2B5EF4-FFF2-40B4-BE49-F238E27FC236}">
                  <a16:creationId xmlns:a16="http://schemas.microsoft.com/office/drawing/2014/main" id="{4F2DE803-FFF6-6E45-8624-926EA49E4338}"/>
                </a:ext>
              </a:extLst>
            </p:cNvPr>
            <p:cNvSpPr/>
            <p:nvPr/>
          </p:nvSpPr>
          <p:spPr>
            <a:xfrm>
              <a:off x="5970711" y="3473925"/>
              <a:ext cx="360000" cy="36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4</a:t>
              </a:r>
            </a:p>
          </p:txBody>
        </p:sp>
        <p:sp>
          <p:nvSpPr>
            <p:cNvPr id="26" name="Oval 25">
              <a:extLst>
                <a:ext uri="{FF2B5EF4-FFF2-40B4-BE49-F238E27FC236}">
                  <a16:creationId xmlns:a16="http://schemas.microsoft.com/office/drawing/2014/main" id="{9A6BB4BF-B978-DE4A-A43F-470D8DE5E1B2}"/>
                </a:ext>
              </a:extLst>
            </p:cNvPr>
            <p:cNvSpPr/>
            <p:nvPr/>
          </p:nvSpPr>
          <p:spPr>
            <a:xfrm>
              <a:off x="8441998" y="3478975"/>
              <a:ext cx="360000" cy="360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accent1">
                      <a:lumMod val="75000"/>
                    </a:schemeClr>
                  </a:solidFill>
                </a:rPr>
                <a:t>5</a:t>
              </a:r>
            </a:p>
          </p:txBody>
        </p:sp>
      </p:grpSp>
      <p:grpSp>
        <p:nvGrpSpPr>
          <p:cNvPr id="55" name="Group 54">
            <a:extLst>
              <a:ext uri="{FF2B5EF4-FFF2-40B4-BE49-F238E27FC236}">
                <a16:creationId xmlns:a16="http://schemas.microsoft.com/office/drawing/2014/main" id="{FD3724BE-636A-D04B-9597-2C827C40301C}"/>
              </a:ext>
            </a:extLst>
          </p:cNvPr>
          <p:cNvGrpSpPr/>
          <p:nvPr/>
        </p:nvGrpSpPr>
        <p:grpSpPr>
          <a:xfrm>
            <a:off x="3997601" y="7245263"/>
            <a:ext cx="6437582" cy="1402419"/>
            <a:chOff x="1275084" y="5042983"/>
            <a:chExt cx="6437582" cy="1402419"/>
          </a:xfrm>
        </p:grpSpPr>
        <p:grpSp>
          <p:nvGrpSpPr>
            <p:cNvPr id="12" name="Group 11">
              <a:extLst>
                <a:ext uri="{FF2B5EF4-FFF2-40B4-BE49-F238E27FC236}">
                  <a16:creationId xmlns:a16="http://schemas.microsoft.com/office/drawing/2014/main" id="{EE389A06-E5F9-C140-A129-946992A388F3}"/>
                </a:ext>
              </a:extLst>
            </p:cNvPr>
            <p:cNvGrpSpPr/>
            <p:nvPr/>
          </p:nvGrpSpPr>
          <p:grpSpPr>
            <a:xfrm>
              <a:off x="1275084" y="5224510"/>
              <a:ext cx="1037420" cy="1038048"/>
              <a:chOff x="453324" y="2188675"/>
              <a:chExt cx="2518476" cy="2520000"/>
            </a:xfrm>
          </p:grpSpPr>
          <p:sp>
            <p:nvSpPr>
              <p:cNvPr id="13" name="Oval 12">
                <a:extLst>
                  <a:ext uri="{FF2B5EF4-FFF2-40B4-BE49-F238E27FC236}">
                    <a16:creationId xmlns:a16="http://schemas.microsoft.com/office/drawing/2014/main" id="{774AFD67-38AD-2F49-A59C-886401C17AFE}"/>
                  </a:ext>
                </a:extLst>
              </p:cNvPr>
              <p:cNvSpPr>
                <a:spLocks noChangeAspect="1"/>
              </p:cNvSpPr>
              <p:nvPr/>
            </p:nvSpPr>
            <p:spPr>
              <a:xfrm>
                <a:off x="453324" y="2188675"/>
                <a:ext cx="2518476" cy="25200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4" name="Oval 13">
                <a:extLst>
                  <a:ext uri="{FF2B5EF4-FFF2-40B4-BE49-F238E27FC236}">
                    <a16:creationId xmlns:a16="http://schemas.microsoft.com/office/drawing/2014/main" id="{F79E0982-F3E0-DB4C-A5C7-E520884EE52A}"/>
                  </a:ext>
                </a:extLst>
              </p:cNvPr>
              <p:cNvSpPr>
                <a:spLocks noChangeAspect="1"/>
              </p:cNvSpPr>
              <p:nvPr/>
            </p:nvSpPr>
            <p:spPr>
              <a:xfrm>
                <a:off x="705172" y="2440676"/>
                <a:ext cx="2014780" cy="2015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5" name="Oval 14">
                <a:extLst>
                  <a:ext uri="{FF2B5EF4-FFF2-40B4-BE49-F238E27FC236}">
                    <a16:creationId xmlns:a16="http://schemas.microsoft.com/office/drawing/2014/main" id="{D0530C34-C423-7641-8076-7F36D53BE76B}"/>
                  </a:ext>
                </a:extLst>
              </p:cNvPr>
              <p:cNvSpPr>
                <a:spLocks noChangeAspect="1"/>
              </p:cNvSpPr>
              <p:nvPr/>
            </p:nvSpPr>
            <p:spPr>
              <a:xfrm>
                <a:off x="956562" y="2692219"/>
                <a:ext cx="1512000" cy="1512915"/>
              </a:xfrm>
              <a:prstGeom prst="ellipse">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6" name="Oval 15">
                <a:extLst>
                  <a:ext uri="{FF2B5EF4-FFF2-40B4-BE49-F238E27FC236}">
                    <a16:creationId xmlns:a16="http://schemas.microsoft.com/office/drawing/2014/main" id="{68B5E38D-1587-754B-ACB3-70264574D25F}"/>
                  </a:ext>
                </a:extLst>
              </p:cNvPr>
              <p:cNvSpPr/>
              <p:nvPr/>
            </p:nvSpPr>
            <p:spPr>
              <a:xfrm>
                <a:off x="1208868" y="2944679"/>
                <a:ext cx="1007390" cy="10079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sp>
            <p:nvSpPr>
              <p:cNvPr id="17" name="Oval 16">
                <a:extLst>
                  <a:ext uri="{FF2B5EF4-FFF2-40B4-BE49-F238E27FC236}">
                    <a16:creationId xmlns:a16="http://schemas.microsoft.com/office/drawing/2014/main" id="{3D75D1B8-7A58-3848-A1F8-6828688B4721}"/>
                  </a:ext>
                </a:extLst>
              </p:cNvPr>
              <p:cNvSpPr>
                <a:spLocks/>
              </p:cNvSpPr>
              <p:nvPr/>
            </p:nvSpPr>
            <p:spPr>
              <a:xfrm>
                <a:off x="1460563" y="3196678"/>
                <a:ext cx="503999" cy="503999"/>
              </a:xfrm>
              <a:prstGeom prst="ellipse">
                <a:avLst/>
              </a:prstGeom>
              <a:solidFill>
                <a:srgbClr val="FF4800"/>
              </a:solidFill>
              <a:ln>
                <a:solidFill>
                  <a:srgbClr val="FF4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p>
            </p:txBody>
          </p:sp>
        </p:grpSp>
        <p:sp>
          <p:nvSpPr>
            <p:cNvPr id="27" name="Oval 26">
              <a:extLst>
                <a:ext uri="{FF2B5EF4-FFF2-40B4-BE49-F238E27FC236}">
                  <a16:creationId xmlns:a16="http://schemas.microsoft.com/office/drawing/2014/main" id="{8006F4A0-8C52-D340-88C1-542FE2769E51}"/>
                </a:ext>
              </a:extLst>
            </p:cNvPr>
            <p:cNvSpPr>
              <a:spLocks noChangeAspect="1"/>
            </p:cNvSpPr>
            <p:nvPr/>
          </p:nvSpPr>
          <p:spPr>
            <a:xfrm>
              <a:off x="2218337" y="5314336"/>
              <a:ext cx="180000" cy="180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accent1">
                      <a:lumMod val="75000"/>
                    </a:schemeClr>
                  </a:solidFill>
                </a:rPr>
                <a:t>1</a:t>
              </a:r>
            </a:p>
          </p:txBody>
        </p:sp>
        <p:sp>
          <p:nvSpPr>
            <p:cNvPr id="32" name="TextBox 31">
              <a:extLst>
                <a:ext uri="{FF2B5EF4-FFF2-40B4-BE49-F238E27FC236}">
                  <a16:creationId xmlns:a16="http://schemas.microsoft.com/office/drawing/2014/main" id="{F898A98D-4704-EB40-A4F6-1B58E8795D71}"/>
                </a:ext>
              </a:extLst>
            </p:cNvPr>
            <p:cNvSpPr txBox="1"/>
            <p:nvPr/>
          </p:nvSpPr>
          <p:spPr>
            <a:xfrm>
              <a:off x="2914587" y="5042983"/>
              <a:ext cx="3459280" cy="307777"/>
            </a:xfrm>
            <a:prstGeom prst="rect">
              <a:avLst/>
            </a:prstGeom>
            <a:noFill/>
          </p:spPr>
          <p:txBody>
            <a:bodyPr wrap="none" rtlCol="0">
              <a:spAutoFit/>
            </a:bodyPr>
            <a:lstStyle/>
            <a:p>
              <a:r>
                <a:rPr lang="en-GB" sz="1400" dirty="0">
                  <a:solidFill>
                    <a:schemeClr val="accent1">
                      <a:lumMod val="75000"/>
                    </a:schemeClr>
                  </a:solidFill>
                </a:rPr>
                <a:t>Leadership in architectural proposals for HPC</a:t>
              </a:r>
              <a:endParaRPr lang="es-ES" sz="1400" dirty="0"/>
            </a:p>
          </p:txBody>
        </p:sp>
        <p:cxnSp>
          <p:nvCxnSpPr>
            <p:cNvPr id="38" name="Straight Connector 37">
              <a:extLst>
                <a:ext uri="{FF2B5EF4-FFF2-40B4-BE49-F238E27FC236}">
                  <a16:creationId xmlns:a16="http://schemas.microsoft.com/office/drawing/2014/main" id="{6BB6F1A2-61D3-8A41-808B-F030B1698382}"/>
                </a:ext>
              </a:extLst>
            </p:cNvPr>
            <p:cNvCxnSpPr>
              <a:stCxn id="27" idx="6"/>
              <a:endCxn id="32" idx="1"/>
            </p:cNvCxnSpPr>
            <p:nvPr/>
          </p:nvCxnSpPr>
          <p:spPr>
            <a:xfrm flipV="1">
              <a:off x="2398337" y="5196872"/>
              <a:ext cx="516250" cy="207464"/>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2054DFC-EA80-B04C-AC72-CF2371DF9514}"/>
                </a:ext>
              </a:extLst>
            </p:cNvPr>
            <p:cNvSpPr>
              <a:spLocks noChangeAspect="1"/>
            </p:cNvSpPr>
            <p:nvPr/>
          </p:nvSpPr>
          <p:spPr>
            <a:xfrm>
              <a:off x="2292228" y="5476377"/>
              <a:ext cx="180000" cy="1800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accent1">
                      <a:lumMod val="75000"/>
                    </a:schemeClr>
                  </a:solidFill>
                </a:rPr>
                <a:t>2</a:t>
              </a:r>
            </a:p>
          </p:txBody>
        </p:sp>
        <p:sp>
          <p:nvSpPr>
            <p:cNvPr id="33" name="TextBox 32">
              <a:extLst>
                <a:ext uri="{FF2B5EF4-FFF2-40B4-BE49-F238E27FC236}">
                  <a16:creationId xmlns:a16="http://schemas.microsoft.com/office/drawing/2014/main" id="{0DD28433-CE05-BD49-B148-90456F4C4AB2}"/>
                </a:ext>
              </a:extLst>
            </p:cNvPr>
            <p:cNvSpPr txBox="1"/>
            <p:nvPr/>
          </p:nvSpPr>
          <p:spPr>
            <a:xfrm>
              <a:off x="2881303" y="5316644"/>
              <a:ext cx="3605218" cy="307777"/>
            </a:xfrm>
            <a:prstGeom prst="rect">
              <a:avLst/>
            </a:prstGeom>
            <a:noFill/>
          </p:spPr>
          <p:txBody>
            <a:bodyPr wrap="none" rtlCol="0">
              <a:spAutoFit/>
            </a:bodyPr>
            <a:lstStyle/>
            <a:p>
              <a:r>
                <a:rPr lang="en-GB" sz="1400" dirty="0">
                  <a:solidFill>
                    <a:schemeClr val="accent1">
                      <a:lumMod val="75000"/>
                    </a:schemeClr>
                  </a:solidFill>
                </a:rPr>
                <a:t>Key player in low-level chip and systems design</a:t>
              </a:r>
            </a:p>
          </p:txBody>
        </p:sp>
        <p:cxnSp>
          <p:nvCxnSpPr>
            <p:cNvPr id="40" name="Straight Connector 39">
              <a:extLst>
                <a:ext uri="{FF2B5EF4-FFF2-40B4-BE49-F238E27FC236}">
                  <a16:creationId xmlns:a16="http://schemas.microsoft.com/office/drawing/2014/main" id="{7FFA7E2B-576D-3043-9991-86D7C69C0C66}"/>
                </a:ext>
              </a:extLst>
            </p:cNvPr>
            <p:cNvCxnSpPr>
              <a:cxnSpLocks/>
              <a:stCxn id="28" idx="6"/>
              <a:endCxn id="33" idx="1"/>
            </p:cNvCxnSpPr>
            <p:nvPr/>
          </p:nvCxnSpPr>
          <p:spPr>
            <a:xfrm flipV="1">
              <a:off x="2472228" y="5470533"/>
              <a:ext cx="409075" cy="95844"/>
            </a:xfrm>
            <a:prstGeom prst="line">
              <a:avLst/>
            </a:prstGeom>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44F55B1-D0BC-2748-8362-D265EC630343}"/>
                </a:ext>
              </a:extLst>
            </p:cNvPr>
            <p:cNvSpPr>
              <a:spLocks noChangeAspect="1"/>
            </p:cNvSpPr>
            <p:nvPr/>
          </p:nvSpPr>
          <p:spPr>
            <a:xfrm>
              <a:off x="2330988" y="5650943"/>
              <a:ext cx="180000" cy="180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accent1">
                      <a:lumMod val="75000"/>
                    </a:schemeClr>
                  </a:solidFill>
                </a:rPr>
                <a:t>3</a:t>
              </a:r>
            </a:p>
          </p:txBody>
        </p:sp>
        <p:sp>
          <p:nvSpPr>
            <p:cNvPr id="34" name="TextBox 33">
              <a:extLst>
                <a:ext uri="{FF2B5EF4-FFF2-40B4-BE49-F238E27FC236}">
                  <a16:creationId xmlns:a16="http://schemas.microsoft.com/office/drawing/2014/main" id="{344C6C88-74BF-5D4E-BE2B-386CEFA8DE3D}"/>
                </a:ext>
              </a:extLst>
            </p:cNvPr>
            <p:cNvSpPr txBox="1"/>
            <p:nvPr/>
          </p:nvSpPr>
          <p:spPr>
            <a:xfrm>
              <a:off x="2887691" y="5590304"/>
              <a:ext cx="4824975" cy="307777"/>
            </a:xfrm>
            <a:prstGeom prst="rect">
              <a:avLst/>
            </a:prstGeom>
            <a:noFill/>
          </p:spPr>
          <p:txBody>
            <a:bodyPr wrap="none" rtlCol="0">
              <a:spAutoFit/>
            </a:bodyPr>
            <a:lstStyle/>
            <a:p>
              <a:r>
                <a:rPr lang="en-GB" sz="1400" dirty="0">
                  <a:solidFill>
                    <a:schemeClr val="accent1">
                      <a:lumMod val="75000"/>
                    </a:schemeClr>
                  </a:solidFill>
                </a:rPr>
                <a:t>Leadership in parallel programming environments and practices</a:t>
              </a:r>
            </a:p>
          </p:txBody>
        </p:sp>
        <p:cxnSp>
          <p:nvCxnSpPr>
            <p:cNvPr id="43" name="Straight Connector 42">
              <a:extLst>
                <a:ext uri="{FF2B5EF4-FFF2-40B4-BE49-F238E27FC236}">
                  <a16:creationId xmlns:a16="http://schemas.microsoft.com/office/drawing/2014/main" id="{7406CBFE-8876-5440-ACCA-48085D0E6DF3}"/>
                </a:ext>
              </a:extLst>
            </p:cNvPr>
            <p:cNvCxnSpPr>
              <a:stCxn id="29" idx="6"/>
              <a:endCxn id="34" idx="1"/>
            </p:cNvCxnSpPr>
            <p:nvPr/>
          </p:nvCxnSpPr>
          <p:spPr>
            <a:xfrm>
              <a:off x="2510988" y="5740943"/>
              <a:ext cx="376703" cy="3250"/>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8A45F8A2-FB53-324F-9F3F-F17B644F5394}"/>
                </a:ext>
              </a:extLst>
            </p:cNvPr>
            <p:cNvSpPr>
              <a:spLocks noChangeAspect="1"/>
            </p:cNvSpPr>
            <p:nvPr/>
          </p:nvSpPr>
          <p:spPr>
            <a:xfrm>
              <a:off x="2298952" y="5833466"/>
              <a:ext cx="180000" cy="18000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accent1">
                      <a:lumMod val="75000"/>
                    </a:schemeClr>
                  </a:solidFill>
                </a:rPr>
                <a:t>4</a:t>
              </a:r>
            </a:p>
          </p:txBody>
        </p:sp>
        <p:sp>
          <p:nvSpPr>
            <p:cNvPr id="35" name="TextBox 34">
              <a:extLst>
                <a:ext uri="{FF2B5EF4-FFF2-40B4-BE49-F238E27FC236}">
                  <a16:creationId xmlns:a16="http://schemas.microsoft.com/office/drawing/2014/main" id="{AB4AE678-04C8-D143-A9E7-1FB396219B7C}"/>
                </a:ext>
              </a:extLst>
            </p:cNvPr>
            <p:cNvSpPr txBox="1"/>
            <p:nvPr/>
          </p:nvSpPr>
          <p:spPr>
            <a:xfrm>
              <a:off x="2894415" y="5863964"/>
              <a:ext cx="4088363" cy="307777"/>
            </a:xfrm>
            <a:prstGeom prst="rect">
              <a:avLst/>
            </a:prstGeom>
            <a:noFill/>
          </p:spPr>
          <p:txBody>
            <a:bodyPr wrap="none" rtlCol="0">
              <a:spAutoFit/>
            </a:bodyPr>
            <a:lstStyle/>
            <a:p>
              <a:r>
                <a:rPr lang="en-GB" sz="1400" dirty="0">
                  <a:solidFill>
                    <a:schemeClr val="accent1">
                      <a:lumMod val="75000"/>
                    </a:schemeClr>
                  </a:solidFill>
                </a:rPr>
                <a:t>Leadership in application performance understanding</a:t>
              </a:r>
              <a:endParaRPr lang="es-ES" sz="1400" dirty="0"/>
            </a:p>
          </p:txBody>
        </p:sp>
        <p:cxnSp>
          <p:nvCxnSpPr>
            <p:cNvPr id="45" name="Straight Connector 44">
              <a:extLst>
                <a:ext uri="{FF2B5EF4-FFF2-40B4-BE49-F238E27FC236}">
                  <a16:creationId xmlns:a16="http://schemas.microsoft.com/office/drawing/2014/main" id="{6435792D-582F-3547-984B-3FB77B8F392F}"/>
                </a:ext>
              </a:extLst>
            </p:cNvPr>
            <p:cNvCxnSpPr>
              <a:stCxn id="30" idx="6"/>
              <a:endCxn id="35" idx="1"/>
            </p:cNvCxnSpPr>
            <p:nvPr/>
          </p:nvCxnSpPr>
          <p:spPr>
            <a:xfrm>
              <a:off x="2478952" y="5923466"/>
              <a:ext cx="415463" cy="94387"/>
            </a:xfrm>
            <a:prstGeom prst="line">
              <a:avLst/>
            </a:prstGeom>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29A4A829-1767-2D46-A85F-CC4B96680B19}"/>
                </a:ext>
              </a:extLst>
            </p:cNvPr>
            <p:cNvSpPr>
              <a:spLocks noChangeAspect="1"/>
            </p:cNvSpPr>
            <p:nvPr/>
          </p:nvSpPr>
          <p:spPr>
            <a:xfrm>
              <a:off x="2220504" y="5997127"/>
              <a:ext cx="180000" cy="18000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accent1">
                      <a:lumMod val="75000"/>
                    </a:schemeClr>
                  </a:solidFill>
                </a:rPr>
                <a:t>5</a:t>
              </a:r>
            </a:p>
          </p:txBody>
        </p:sp>
        <p:sp>
          <p:nvSpPr>
            <p:cNvPr id="36" name="TextBox 35">
              <a:extLst>
                <a:ext uri="{FF2B5EF4-FFF2-40B4-BE49-F238E27FC236}">
                  <a16:creationId xmlns:a16="http://schemas.microsoft.com/office/drawing/2014/main" id="{D1C86CDD-7723-5A4C-BB4D-4C99215D5E6F}"/>
                </a:ext>
              </a:extLst>
            </p:cNvPr>
            <p:cNvSpPr txBox="1"/>
            <p:nvPr/>
          </p:nvSpPr>
          <p:spPr>
            <a:xfrm>
              <a:off x="2914923" y="6137625"/>
              <a:ext cx="2914003" cy="307777"/>
            </a:xfrm>
            <a:prstGeom prst="rect">
              <a:avLst/>
            </a:prstGeom>
            <a:noFill/>
          </p:spPr>
          <p:txBody>
            <a:bodyPr wrap="none" rtlCol="0">
              <a:spAutoFit/>
            </a:bodyPr>
            <a:lstStyle/>
            <a:p>
              <a:r>
                <a:rPr lang="en-GB" sz="1400" dirty="0">
                  <a:solidFill>
                    <a:schemeClr val="accent1">
                      <a:lumMod val="75000"/>
                    </a:schemeClr>
                  </a:solidFill>
                </a:rPr>
                <a:t>Key player in the HPC/AI convergence</a:t>
              </a:r>
              <a:endParaRPr lang="es-ES" sz="1400" dirty="0"/>
            </a:p>
          </p:txBody>
        </p:sp>
        <p:cxnSp>
          <p:nvCxnSpPr>
            <p:cNvPr id="47" name="Straight Connector 46">
              <a:extLst>
                <a:ext uri="{FF2B5EF4-FFF2-40B4-BE49-F238E27FC236}">
                  <a16:creationId xmlns:a16="http://schemas.microsoft.com/office/drawing/2014/main" id="{5556763F-0834-A840-8B66-DDB7FFB8545B}"/>
                </a:ext>
              </a:extLst>
            </p:cNvPr>
            <p:cNvCxnSpPr>
              <a:stCxn id="31" idx="6"/>
              <a:endCxn id="36" idx="1"/>
            </p:cNvCxnSpPr>
            <p:nvPr/>
          </p:nvCxnSpPr>
          <p:spPr>
            <a:xfrm>
              <a:off x="2400504" y="6087127"/>
              <a:ext cx="514419" cy="204387"/>
            </a:xfrm>
            <a:prstGeom prst="line">
              <a:avLst/>
            </a:prstGeom>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C3C86F1E-7FA9-3E49-A19E-FC7AA497D602}"/>
              </a:ext>
            </a:extLst>
          </p:cNvPr>
          <p:cNvSpPr txBox="1"/>
          <p:nvPr/>
        </p:nvSpPr>
        <p:spPr>
          <a:xfrm>
            <a:off x="3960939" y="4906454"/>
            <a:ext cx="3585853" cy="338554"/>
          </a:xfrm>
          <a:prstGeom prst="rect">
            <a:avLst/>
          </a:prstGeom>
          <a:noFill/>
        </p:spPr>
        <p:txBody>
          <a:bodyPr wrap="none" rtlCol="0">
            <a:spAutoFit/>
          </a:bodyPr>
          <a:lstStyle/>
          <a:p>
            <a:r>
              <a:rPr lang="en-GB" sz="1600" dirty="0">
                <a:solidFill>
                  <a:schemeClr val="accent1">
                    <a:lumMod val="75000"/>
                  </a:schemeClr>
                </a:solidFill>
              </a:rPr>
              <a:t>Contributing to Department’s objectives:</a:t>
            </a:r>
          </a:p>
        </p:txBody>
      </p:sp>
      <p:pic>
        <p:nvPicPr>
          <p:cNvPr id="39" name="Picture 38">
            <a:extLst>
              <a:ext uri="{FF2B5EF4-FFF2-40B4-BE49-F238E27FC236}">
                <a16:creationId xmlns:a16="http://schemas.microsoft.com/office/drawing/2014/main" id="{A16F8A1A-01F7-0849-AB33-4AD60B796A60}"/>
              </a:ext>
            </a:extLst>
          </p:cNvPr>
          <p:cNvPicPr>
            <a:picLocks noChangeAspect="1"/>
          </p:cNvPicPr>
          <p:nvPr/>
        </p:nvPicPr>
        <p:blipFill>
          <a:blip r:embed="rId3"/>
          <a:stretch>
            <a:fillRect/>
          </a:stretch>
        </p:blipFill>
        <p:spPr>
          <a:xfrm>
            <a:off x="4308827" y="5249748"/>
            <a:ext cx="6438900" cy="1485900"/>
          </a:xfrm>
          <a:prstGeom prst="rect">
            <a:avLst/>
          </a:prstGeom>
        </p:spPr>
      </p:pic>
    </p:spTree>
    <p:extLst>
      <p:ext uri="{BB962C8B-B14F-4D97-AF65-F5344CB8AC3E}">
        <p14:creationId xmlns:p14="http://schemas.microsoft.com/office/powerpoint/2010/main" val="1347634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p:txBody>
          <a:bodyPr/>
          <a:lstStyle/>
          <a:p>
            <a:r>
              <a:rPr lang="en-GB" dirty="0"/>
              <a:t>WP1: Performance analysis</a:t>
            </a:r>
          </a:p>
        </p:txBody>
      </p:sp>
      <p:sp>
        <p:nvSpPr>
          <p:cNvPr id="88" name="Google Shape;88;p19"/>
          <p:cNvSpPr txBox="1">
            <a:spLocks noGrp="1"/>
          </p:cNvSpPr>
          <p:nvPr>
            <p:ph idx="1"/>
          </p:nvPr>
        </p:nvSpPr>
        <p:spPr/>
        <p:txBody>
          <a:bodyPr/>
          <a:lstStyle/>
          <a:p>
            <a:r>
              <a:rPr lang="en-GB" b="1" dirty="0"/>
              <a:t>Objective:</a:t>
            </a:r>
            <a:r>
              <a:rPr lang="en-GB" dirty="0"/>
              <a:t> Porting BSC´s performance tools to </a:t>
            </a:r>
            <a:r>
              <a:rPr lang="en-GB" dirty="0" err="1"/>
              <a:t>Kunpeng</a:t>
            </a:r>
            <a:r>
              <a:rPr lang="en-GB" dirty="0"/>
              <a:t> and Ascend architectures, as well as providing training and support material.</a:t>
            </a:r>
          </a:p>
          <a:p>
            <a:pPr marL="457200" lvl="1" indent="0">
              <a:buNone/>
            </a:pPr>
            <a:endParaRPr lang="en-GB" dirty="0"/>
          </a:p>
          <a:p>
            <a:r>
              <a:rPr lang="en-GB" b="1" dirty="0"/>
              <a:t>BSC staff:</a:t>
            </a:r>
          </a:p>
          <a:p>
            <a:pPr lvl="1"/>
            <a:r>
              <a:rPr lang="en-GB" dirty="0"/>
              <a:t>Judit Gimenez (Performance Tools team leader)</a:t>
            </a:r>
          </a:p>
          <a:p>
            <a:pPr lvl="1"/>
            <a:r>
              <a:rPr lang="en-GB" dirty="0" err="1"/>
              <a:t>Germán</a:t>
            </a:r>
            <a:r>
              <a:rPr lang="en-GB" dirty="0"/>
              <a:t> </a:t>
            </a:r>
            <a:r>
              <a:rPr lang="en-GB" dirty="0" err="1"/>
              <a:t>Llort</a:t>
            </a:r>
            <a:r>
              <a:rPr lang="en-GB" dirty="0"/>
              <a:t> (Research Engineer)</a:t>
            </a:r>
          </a:p>
          <a:p>
            <a:pPr lvl="1"/>
            <a:r>
              <a:rPr lang="en-GB" dirty="0"/>
              <a:t>Lau </a:t>
            </a:r>
            <a:r>
              <a:rPr lang="en-GB" dirty="0" err="1"/>
              <a:t>Mercadal</a:t>
            </a:r>
            <a:r>
              <a:rPr lang="en-GB" dirty="0"/>
              <a:t> (Research Engineer)</a:t>
            </a:r>
          </a:p>
          <a:p>
            <a:pPr lvl="1"/>
            <a:r>
              <a:rPr lang="en-GB" dirty="0"/>
              <a:t>Chetan KC (Junior </a:t>
            </a:r>
            <a:r>
              <a:rPr lang="en-GB" dirty="0" err="1"/>
              <a:t>Enginner</a:t>
            </a:r>
            <a:r>
              <a:rPr lang="en-GB" dirty="0"/>
              <a:t>)</a:t>
            </a:r>
          </a:p>
          <a:p>
            <a:pPr lvl="1"/>
            <a:endParaRPr lang="en-GB" dirty="0"/>
          </a:p>
          <a:p>
            <a:r>
              <a:rPr lang="en-GB" b="1" dirty="0"/>
              <a:t>Huawei staff:</a:t>
            </a:r>
          </a:p>
          <a:p>
            <a:pPr lvl="1"/>
            <a:r>
              <a:rPr lang="en-GB" dirty="0"/>
              <a:t>Ding </a:t>
            </a:r>
            <a:r>
              <a:rPr lang="en-GB" dirty="0" err="1"/>
              <a:t>Zhaohui</a:t>
            </a:r>
            <a:r>
              <a:rPr lang="en-GB" dirty="0"/>
              <a:t> (Director of HPC Lab)</a:t>
            </a:r>
          </a:p>
          <a:p>
            <a:endParaRPr lang="en-GB" dirty="0"/>
          </a:p>
          <a:p>
            <a:endParaRPr lang="en-GB" dirty="0"/>
          </a:p>
          <a:p>
            <a:endParaRPr lang="en-GB" dirty="0"/>
          </a:p>
        </p:txBody>
      </p:sp>
    </p:spTree>
    <p:extLst>
      <p:ext uri="{BB962C8B-B14F-4D97-AF65-F5344CB8AC3E}">
        <p14:creationId xmlns:p14="http://schemas.microsoft.com/office/powerpoint/2010/main" val="197853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p:txBody>
          <a:bodyPr/>
          <a:lstStyle/>
          <a:p>
            <a:r>
              <a:rPr lang="en-GB" dirty="0"/>
              <a:t>BSC Performance Tools</a:t>
            </a:r>
          </a:p>
        </p:txBody>
      </p:sp>
      <p:sp>
        <p:nvSpPr>
          <p:cNvPr id="4" name="TextBox 3"/>
          <p:cNvSpPr txBox="1"/>
          <p:nvPr/>
        </p:nvSpPr>
        <p:spPr>
          <a:xfrm>
            <a:off x="1693837" y="2630927"/>
            <a:ext cx="1092580" cy="677108"/>
          </a:xfrm>
          <a:prstGeom prst="rect">
            <a:avLst/>
          </a:prstGeom>
          <a:noFill/>
          <a:ln>
            <a:solidFill>
              <a:schemeClr val="accent1"/>
            </a:solidFill>
          </a:ln>
        </p:spPr>
        <p:txBody>
          <a:bodyPr wrap="square" rtlCol="0">
            <a:spAutoFit/>
          </a:bodyPr>
          <a:lstStyle/>
          <a:p>
            <a:pPr algn="ctr"/>
            <a:endParaRPr lang="en-US" sz="1000" dirty="0"/>
          </a:p>
          <a:p>
            <a:pPr algn="ctr"/>
            <a:r>
              <a:rPr lang="en-US" dirty="0"/>
              <a:t>Extrae</a:t>
            </a:r>
          </a:p>
          <a:p>
            <a:pPr algn="ctr"/>
            <a:endParaRPr lang="en-US" sz="1000" dirty="0"/>
          </a:p>
        </p:txBody>
      </p:sp>
      <p:sp>
        <p:nvSpPr>
          <p:cNvPr id="5" name="TextBox 4"/>
          <p:cNvSpPr txBox="1"/>
          <p:nvPr/>
        </p:nvSpPr>
        <p:spPr>
          <a:xfrm>
            <a:off x="6692596" y="2620550"/>
            <a:ext cx="1406199" cy="677108"/>
          </a:xfrm>
          <a:prstGeom prst="rect">
            <a:avLst/>
          </a:prstGeom>
          <a:noFill/>
          <a:ln>
            <a:solidFill>
              <a:schemeClr val="accent1"/>
            </a:solidFill>
          </a:ln>
        </p:spPr>
        <p:txBody>
          <a:bodyPr wrap="square" rtlCol="0">
            <a:spAutoFit/>
          </a:bodyPr>
          <a:lstStyle/>
          <a:p>
            <a:endParaRPr lang="en-US" sz="1000" dirty="0"/>
          </a:p>
          <a:p>
            <a:pPr algn="ctr"/>
            <a:r>
              <a:rPr lang="en-US" dirty="0" err="1"/>
              <a:t>Paraver</a:t>
            </a:r>
            <a:endParaRPr lang="en-US" dirty="0"/>
          </a:p>
          <a:p>
            <a:endParaRPr lang="en-US" sz="1000" dirty="0"/>
          </a:p>
        </p:txBody>
      </p:sp>
      <p:sp>
        <p:nvSpPr>
          <p:cNvPr id="6" name="TextBox 5"/>
          <p:cNvSpPr txBox="1"/>
          <p:nvPr/>
        </p:nvSpPr>
        <p:spPr>
          <a:xfrm>
            <a:off x="5242732" y="5091994"/>
            <a:ext cx="1394523" cy="677108"/>
          </a:xfrm>
          <a:prstGeom prst="rect">
            <a:avLst/>
          </a:prstGeom>
          <a:noFill/>
          <a:ln>
            <a:solidFill>
              <a:schemeClr val="accent1"/>
            </a:solidFill>
          </a:ln>
        </p:spPr>
        <p:txBody>
          <a:bodyPr wrap="square" rtlCol="0">
            <a:spAutoFit/>
          </a:bodyPr>
          <a:lstStyle/>
          <a:p>
            <a:pPr algn="ctr"/>
            <a:endParaRPr lang="en-US" sz="1000" dirty="0"/>
          </a:p>
          <a:p>
            <a:pPr algn="ctr"/>
            <a:r>
              <a:rPr lang="en-US" dirty="0" err="1"/>
              <a:t>Dimemas</a:t>
            </a:r>
            <a:endParaRPr lang="en-US" dirty="0"/>
          </a:p>
          <a:p>
            <a:pPr algn="ctr"/>
            <a:endParaRPr lang="en-US" sz="1000" dirty="0"/>
          </a:p>
        </p:txBody>
      </p:sp>
      <p:sp>
        <p:nvSpPr>
          <p:cNvPr id="7" name="TextBox 6"/>
          <p:cNvSpPr txBox="1"/>
          <p:nvPr/>
        </p:nvSpPr>
        <p:spPr>
          <a:xfrm>
            <a:off x="8157732" y="4553385"/>
            <a:ext cx="1607387" cy="877163"/>
          </a:xfrm>
          <a:prstGeom prst="rect">
            <a:avLst/>
          </a:prstGeom>
          <a:noFill/>
          <a:ln>
            <a:solidFill>
              <a:schemeClr val="accent1"/>
            </a:solidFill>
          </a:ln>
        </p:spPr>
        <p:txBody>
          <a:bodyPr wrap="square" rtlCol="0">
            <a:spAutoFit/>
          </a:bodyPr>
          <a:lstStyle/>
          <a:p>
            <a:endParaRPr lang="en-US" sz="700" dirty="0"/>
          </a:p>
          <a:p>
            <a:r>
              <a:rPr lang="en-US" dirty="0"/>
              <a:t>Performance  analytics</a:t>
            </a:r>
          </a:p>
          <a:p>
            <a:endParaRPr lang="en-US" sz="700" dirty="0"/>
          </a:p>
        </p:txBody>
      </p:sp>
      <p:cxnSp>
        <p:nvCxnSpPr>
          <p:cNvPr id="8" name="Straight Arrow Connector 7"/>
          <p:cNvCxnSpPr>
            <a:stCxn id="4" idx="3"/>
            <a:endCxn id="5" idx="1"/>
          </p:cNvCxnSpPr>
          <p:nvPr/>
        </p:nvCxnSpPr>
        <p:spPr>
          <a:xfrm flipV="1">
            <a:off x="2786417" y="2959104"/>
            <a:ext cx="3906179" cy="1037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2"/>
            <a:endCxn id="7" idx="0"/>
          </p:cNvCxnSpPr>
          <p:nvPr/>
        </p:nvCxnSpPr>
        <p:spPr>
          <a:xfrm>
            <a:off x="7395696" y="3297658"/>
            <a:ext cx="1565730" cy="125572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2"/>
            <a:endCxn id="6" idx="0"/>
          </p:cNvCxnSpPr>
          <p:nvPr/>
        </p:nvCxnSpPr>
        <p:spPr>
          <a:xfrm flipH="1">
            <a:off x="5939994" y="3297658"/>
            <a:ext cx="1455702" cy="1794336"/>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grpSp>
        <p:nvGrpSpPr>
          <p:cNvPr id="21" name="Group 27"/>
          <p:cNvGrpSpPr>
            <a:grpSpLocks/>
          </p:cNvGrpSpPr>
          <p:nvPr/>
        </p:nvGrpSpPr>
        <p:grpSpPr bwMode="auto">
          <a:xfrm>
            <a:off x="4605144" y="5901883"/>
            <a:ext cx="2315800" cy="691351"/>
            <a:chOff x="5325" y="4642"/>
            <a:chExt cx="2402" cy="642"/>
          </a:xfrm>
        </p:grpSpPr>
        <p:sp>
          <p:nvSpPr>
            <p:cNvPr id="22" name="Freeform 28"/>
            <p:cNvSpPr>
              <a:spLocks noChangeAspect="1"/>
            </p:cNvSpPr>
            <p:nvPr/>
          </p:nvSpPr>
          <p:spPr bwMode="auto">
            <a:xfrm>
              <a:off x="5325" y="4868"/>
              <a:ext cx="677" cy="416"/>
            </a:xfrm>
            <a:custGeom>
              <a:avLst/>
              <a:gdLst>
                <a:gd name="T0" fmla="*/ 132 w 1250"/>
                <a:gd name="T1" fmla="*/ 0 h 796"/>
                <a:gd name="T2" fmla="*/ 105 w 1250"/>
                <a:gd name="T3" fmla="*/ 2 h 796"/>
                <a:gd name="T4" fmla="*/ 80 w 1250"/>
                <a:gd name="T5" fmla="*/ 10 h 796"/>
                <a:gd name="T6" fmla="*/ 59 w 1250"/>
                <a:gd name="T7" fmla="*/ 23 h 796"/>
                <a:gd name="T8" fmla="*/ 38 w 1250"/>
                <a:gd name="T9" fmla="*/ 39 h 796"/>
                <a:gd name="T10" fmla="*/ 23 w 1250"/>
                <a:gd name="T11" fmla="*/ 60 h 796"/>
                <a:gd name="T12" fmla="*/ 9 w 1250"/>
                <a:gd name="T13" fmla="*/ 83 h 796"/>
                <a:gd name="T14" fmla="*/ 1 w 1250"/>
                <a:gd name="T15" fmla="*/ 108 h 796"/>
                <a:gd name="T16" fmla="*/ 0 w 1250"/>
                <a:gd name="T17" fmla="*/ 135 h 796"/>
                <a:gd name="T18" fmla="*/ 0 w 1250"/>
                <a:gd name="T19" fmla="*/ 664 h 796"/>
                <a:gd name="T20" fmla="*/ 1 w 1250"/>
                <a:gd name="T21" fmla="*/ 691 h 796"/>
                <a:gd name="T22" fmla="*/ 9 w 1250"/>
                <a:gd name="T23" fmla="*/ 716 h 796"/>
                <a:gd name="T24" fmla="*/ 23 w 1250"/>
                <a:gd name="T25" fmla="*/ 739 h 796"/>
                <a:gd name="T26" fmla="*/ 38 w 1250"/>
                <a:gd name="T27" fmla="*/ 758 h 796"/>
                <a:gd name="T28" fmla="*/ 59 w 1250"/>
                <a:gd name="T29" fmla="*/ 773 h 796"/>
                <a:gd name="T30" fmla="*/ 80 w 1250"/>
                <a:gd name="T31" fmla="*/ 787 h 796"/>
                <a:gd name="T32" fmla="*/ 105 w 1250"/>
                <a:gd name="T33" fmla="*/ 795 h 796"/>
                <a:gd name="T34" fmla="*/ 132 w 1250"/>
                <a:gd name="T35" fmla="*/ 796 h 796"/>
                <a:gd name="T36" fmla="*/ 1117 w 1250"/>
                <a:gd name="T37" fmla="*/ 796 h 796"/>
                <a:gd name="T38" fmla="*/ 1144 w 1250"/>
                <a:gd name="T39" fmla="*/ 795 h 796"/>
                <a:gd name="T40" fmla="*/ 1169 w 1250"/>
                <a:gd name="T41" fmla="*/ 787 h 796"/>
                <a:gd name="T42" fmla="*/ 1192 w 1250"/>
                <a:gd name="T43" fmla="*/ 773 h 796"/>
                <a:gd name="T44" fmla="*/ 1211 w 1250"/>
                <a:gd name="T45" fmla="*/ 758 h 796"/>
                <a:gd name="T46" fmla="*/ 1227 w 1250"/>
                <a:gd name="T47" fmla="*/ 739 h 796"/>
                <a:gd name="T48" fmla="*/ 1240 w 1250"/>
                <a:gd name="T49" fmla="*/ 716 h 796"/>
                <a:gd name="T50" fmla="*/ 1248 w 1250"/>
                <a:gd name="T51" fmla="*/ 691 h 796"/>
                <a:gd name="T52" fmla="*/ 1250 w 1250"/>
                <a:gd name="T53" fmla="*/ 664 h 796"/>
                <a:gd name="T54" fmla="*/ 1250 w 1250"/>
                <a:gd name="T55" fmla="*/ 135 h 796"/>
                <a:gd name="T56" fmla="*/ 1248 w 1250"/>
                <a:gd name="T57" fmla="*/ 108 h 796"/>
                <a:gd name="T58" fmla="*/ 1240 w 1250"/>
                <a:gd name="T59" fmla="*/ 83 h 796"/>
                <a:gd name="T60" fmla="*/ 1227 w 1250"/>
                <a:gd name="T61" fmla="*/ 60 h 796"/>
                <a:gd name="T62" fmla="*/ 1211 w 1250"/>
                <a:gd name="T63" fmla="*/ 39 h 796"/>
                <a:gd name="T64" fmla="*/ 1192 w 1250"/>
                <a:gd name="T65" fmla="*/ 23 h 796"/>
                <a:gd name="T66" fmla="*/ 1169 w 1250"/>
                <a:gd name="T67" fmla="*/ 10 h 796"/>
                <a:gd name="T68" fmla="*/ 1144 w 1250"/>
                <a:gd name="T69" fmla="*/ 2 h 796"/>
                <a:gd name="T70" fmla="*/ 1117 w 1250"/>
                <a:gd name="T71" fmla="*/ 0 h 796"/>
                <a:gd name="T72" fmla="*/ 132 w 1250"/>
                <a:gd name="T73"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50" h="796">
                  <a:moveTo>
                    <a:pt x="132" y="0"/>
                  </a:moveTo>
                  <a:lnTo>
                    <a:pt x="105" y="2"/>
                  </a:lnTo>
                  <a:lnTo>
                    <a:pt x="80" y="10"/>
                  </a:lnTo>
                  <a:lnTo>
                    <a:pt x="59" y="23"/>
                  </a:lnTo>
                  <a:lnTo>
                    <a:pt x="38" y="39"/>
                  </a:lnTo>
                  <a:lnTo>
                    <a:pt x="23" y="60"/>
                  </a:lnTo>
                  <a:lnTo>
                    <a:pt x="9" y="83"/>
                  </a:lnTo>
                  <a:lnTo>
                    <a:pt x="1" y="108"/>
                  </a:lnTo>
                  <a:lnTo>
                    <a:pt x="0" y="135"/>
                  </a:lnTo>
                  <a:lnTo>
                    <a:pt x="0" y="664"/>
                  </a:lnTo>
                  <a:lnTo>
                    <a:pt x="1" y="691"/>
                  </a:lnTo>
                  <a:lnTo>
                    <a:pt x="9" y="716"/>
                  </a:lnTo>
                  <a:lnTo>
                    <a:pt x="23" y="739"/>
                  </a:lnTo>
                  <a:lnTo>
                    <a:pt x="38" y="758"/>
                  </a:lnTo>
                  <a:lnTo>
                    <a:pt x="59" y="773"/>
                  </a:lnTo>
                  <a:lnTo>
                    <a:pt x="80" y="787"/>
                  </a:lnTo>
                  <a:lnTo>
                    <a:pt x="105" y="795"/>
                  </a:lnTo>
                  <a:lnTo>
                    <a:pt x="132" y="796"/>
                  </a:lnTo>
                  <a:lnTo>
                    <a:pt x="1117" y="796"/>
                  </a:lnTo>
                  <a:lnTo>
                    <a:pt x="1144" y="795"/>
                  </a:lnTo>
                  <a:lnTo>
                    <a:pt x="1169" y="787"/>
                  </a:lnTo>
                  <a:lnTo>
                    <a:pt x="1192" y="773"/>
                  </a:lnTo>
                  <a:lnTo>
                    <a:pt x="1211" y="758"/>
                  </a:lnTo>
                  <a:lnTo>
                    <a:pt x="1227" y="739"/>
                  </a:lnTo>
                  <a:lnTo>
                    <a:pt x="1240" y="716"/>
                  </a:lnTo>
                  <a:lnTo>
                    <a:pt x="1248" y="691"/>
                  </a:lnTo>
                  <a:lnTo>
                    <a:pt x="1250" y="664"/>
                  </a:lnTo>
                  <a:lnTo>
                    <a:pt x="1250" y="135"/>
                  </a:lnTo>
                  <a:lnTo>
                    <a:pt x="1248" y="108"/>
                  </a:lnTo>
                  <a:lnTo>
                    <a:pt x="1240" y="83"/>
                  </a:lnTo>
                  <a:lnTo>
                    <a:pt x="1227" y="60"/>
                  </a:lnTo>
                  <a:lnTo>
                    <a:pt x="1211" y="39"/>
                  </a:lnTo>
                  <a:lnTo>
                    <a:pt x="1192" y="23"/>
                  </a:lnTo>
                  <a:lnTo>
                    <a:pt x="1169" y="10"/>
                  </a:lnTo>
                  <a:lnTo>
                    <a:pt x="1144" y="2"/>
                  </a:lnTo>
                  <a:lnTo>
                    <a:pt x="1117" y="0"/>
                  </a:lnTo>
                  <a:lnTo>
                    <a:pt x="132" y="0"/>
                  </a:lnTo>
                  <a:close/>
                </a:path>
              </a:pathLst>
            </a:custGeom>
            <a:solidFill>
              <a:srgbClr val="B2B2B2"/>
            </a:solidFill>
            <a:ln w="6350">
              <a:solidFill>
                <a:srgbClr val="FFCC00"/>
              </a:solidFill>
              <a:prstDash val="solid"/>
              <a:round/>
              <a:headEnd/>
              <a:tailEnd/>
            </a:ln>
          </p:spPr>
          <p:txBody>
            <a:bodyPr/>
            <a:lstStyle/>
            <a:p>
              <a:endParaRPr lang="en-US">
                <a:solidFill>
                  <a:srgbClr val="0058A9"/>
                </a:solidFill>
              </a:endParaRPr>
            </a:p>
          </p:txBody>
        </p:sp>
        <p:grpSp>
          <p:nvGrpSpPr>
            <p:cNvPr id="23" name="Group 29"/>
            <p:cNvGrpSpPr>
              <a:grpSpLocks noChangeAspect="1"/>
            </p:cNvGrpSpPr>
            <p:nvPr/>
          </p:nvGrpSpPr>
          <p:grpSpPr bwMode="auto">
            <a:xfrm>
              <a:off x="5386" y="5143"/>
              <a:ext cx="198" cy="101"/>
              <a:chOff x="3558" y="2840"/>
              <a:chExt cx="174" cy="89"/>
            </a:xfrm>
          </p:grpSpPr>
          <p:sp>
            <p:nvSpPr>
              <p:cNvPr id="78" name="Freeform 30"/>
              <p:cNvSpPr>
                <a:spLocks noChangeAspect="1"/>
              </p:cNvSpPr>
              <p:nvPr/>
            </p:nvSpPr>
            <p:spPr bwMode="auto">
              <a:xfrm>
                <a:off x="3558" y="2844"/>
                <a:ext cx="174" cy="85"/>
              </a:xfrm>
              <a:custGeom>
                <a:avLst/>
                <a:gdLst>
                  <a:gd name="T0" fmla="*/ 31 w 365"/>
                  <a:gd name="T1" fmla="*/ 0 h 186"/>
                  <a:gd name="T2" fmla="*/ 19 w 365"/>
                  <a:gd name="T3" fmla="*/ 2 h 186"/>
                  <a:gd name="T4" fmla="*/ 9 w 365"/>
                  <a:gd name="T5" fmla="*/ 9 h 186"/>
                  <a:gd name="T6" fmla="*/ 2 w 365"/>
                  <a:gd name="T7" fmla="*/ 19 h 186"/>
                  <a:gd name="T8" fmla="*/ 0 w 365"/>
                  <a:gd name="T9" fmla="*/ 30 h 186"/>
                  <a:gd name="T10" fmla="*/ 0 w 365"/>
                  <a:gd name="T11" fmla="*/ 153 h 186"/>
                  <a:gd name="T12" fmla="*/ 2 w 365"/>
                  <a:gd name="T13" fmla="*/ 165 h 186"/>
                  <a:gd name="T14" fmla="*/ 9 w 365"/>
                  <a:gd name="T15" fmla="*/ 176 h 186"/>
                  <a:gd name="T16" fmla="*/ 19 w 365"/>
                  <a:gd name="T17" fmla="*/ 184 h 186"/>
                  <a:gd name="T18" fmla="*/ 31 w 365"/>
                  <a:gd name="T19" fmla="*/ 186 h 186"/>
                  <a:gd name="T20" fmla="*/ 332 w 365"/>
                  <a:gd name="T21" fmla="*/ 186 h 186"/>
                  <a:gd name="T22" fmla="*/ 344 w 365"/>
                  <a:gd name="T23" fmla="*/ 184 h 186"/>
                  <a:gd name="T24" fmla="*/ 355 w 365"/>
                  <a:gd name="T25" fmla="*/ 176 h 186"/>
                  <a:gd name="T26" fmla="*/ 363 w 365"/>
                  <a:gd name="T27" fmla="*/ 165 h 186"/>
                  <a:gd name="T28" fmla="*/ 365 w 365"/>
                  <a:gd name="T29" fmla="*/ 153 h 186"/>
                  <a:gd name="T30" fmla="*/ 365 w 365"/>
                  <a:gd name="T31" fmla="*/ 30 h 186"/>
                  <a:gd name="T32" fmla="*/ 363 w 365"/>
                  <a:gd name="T33" fmla="*/ 19 h 186"/>
                  <a:gd name="T34" fmla="*/ 355 w 365"/>
                  <a:gd name="T35" fmla="*/ 9 h 186"/>
                  <a:gd name="T36" fmla="*/ 344 w 365"/>
                  <a:gd name="T37" fmla="*/ 2 h 186"/>
                  <a:gd name="T38" fmla="*/ 332 w 365"/>
                  <a:gd name="T39" fmla="*/ 0 h 186"/>
                  <a:gd name="T40" fmla="*/ 31 w 365"/>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186">
                    <a:moveTo>
                      <a:pt x="31" y="0"/>
                    </a:moveTo>
                    <a:lnTo>
                      <a:pt x="19" y="2"/>
                    </a:lnTo>
                    <a:lnTo>
                      <a:pt x="9" y="9"/>
                    </a:lnTo>
                    <a:lnTo>
                      <a:pt x="2" y="19"/>
                    </a:lnTo>
                    <a:lnTo>
                      <a:pt x="0" y="30"/>
                    </a:lnTo>
                    <a:lnTo>
                      <a:pt x="0" y="153"/>
                    </a:lnTo>
                    <a:lnTo>
                      <a:pt x="2" y="165"/>
                    </a:lnTo>
                    <a:lnTo>
                      <a:pt x="9" y="176"/>
                    </a:lnTo>
                    <a:lnTo>
                      <a:pt x="19" y="184"/>
                    </a:lnTo>
                    <a:lnTo>
                      <a:pt x="31" y="186"/>
                    </a:lnTo>
                    <a:lnTo>
                      <a:pt x="332" y="186"/>
                    </a:lnTo>
                    <a:lnTo>
                      <a:pt x="344" y="184"/>
                    </a:lnTo>
                    <a:lnTo>
                      <a:pt x="355" y="176"/>
                    </a:lnTo>
                    <a:lnTo>
                      <a:pt x="363" y="165"/>
                    </a:lnTo>
                    <a:lnTo>
                      <a:pt x="365" y="153"/>
                    </a:lnTo>
                    <a:lnTo>
                      <a:pt x="365" y="30"/>
                    </a:lnTo>
                    <a:lnTo>
                      <a:pt x="363" y="19"/>
                    </a:lnTo>
                    <a:lnTo>
                      <a:pt x="355" y="9"/>
                    </a:lnTo>
                    <a:lnTo>
                      <a:pt x="344" y="2"/>
                    </a:lnTo>
                    <a:lnTo>
                      <a:pt x="332"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79" name="Rectangle 31"/>
              <p:cNvSpPr>
                <a:spLocks noChangeAspect="1" noChangeArrowheads="1"/>
              </p:cNvSpPr>
              <p:nvPr/>
            </p:nvSpPr>
            <p:spPr bwMode="auto">
              <a:xfrm>
                <a:off x="3578" y="2840"/>
                <a:ext cx="14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CPU</a:t>
                </a:r>
              </a:p>
            </p:txBody>
          </p:sp>
        </p:grpSp>
        <p:grpSp>
          <p:nvGrpSpPr>
            <p:cNvPr id="24" name="Group 32"/>
            <p:cNvGrpSpPr>
              <a:grpSpLocks noChangeAspect="1"/>
            </p:cNvGrpSpPr>
            <p:nvPr/>
          </p:nvGrpSpPr>
          <p:grpSpPr bwMode="auto">
            <a:xfrm>
              <a:off x="5608" y="4979"/>
              <a:ext cx="345" cy="194"/>
              <a:chOff x="3753" y="2697"/>
              <a:chExt cx="304" cy="170"/>
            </a:xfrm>
          </p:grpSpPr>
          <p:sp>
            <p:nvSpPr>
              <p:cNvPr id="75" name="Freeform 33"/>
              <p:cNvSpPr>
                <a:spLocks noChangeAspect="1"/>
              </p:cNvSpPr>
              <p:nvPr/>
            </p:nvSpPr>
            <p:spPr bwMode="auto">
              <a:xfrm>
                <a:off x="3753" y="2697"/>
                <a:ext cx="304" cy="170"/>
              </a:xfrm>
              <a:custGeom>
                <a:avLst/>
                <a:gdLst>
                  <a:gd name="T0" fmla="*/ 63 w 638"/>
                  <a:gd name="T1" fmla="*/ 0 h 372"/>
                  <a:gd name="T2" fmla="*/ 50 w 638"/>
                  <a:gd name="T3" fmla="*/ 2 h 372"/>
                  <a:gd name="T4" fmla="*/ 38 w 638"/>
                  <a:gd name="T5" fmla="*/ 6 h 372"/>
                  <a:gd name="T6" fmla="*/ 29 w 638"/>
                  <a:gd name="T7" fmla="*/ 10 h 372"/>
                  <a:gd name="T8" fmla="*/ 19 w 638"/>
                  <a:gd name="T9" fmla="*/ 18 h 372"/>
                  <a:gd name="T10" fmla="*/ 11 w 638"/>
                  <a:gd name="T11" fmla="*/ 27 h 372"/>
                  <a:gd name="T12" fmla="*/ 6 w 638"/>
                  <a:gd name="T13" fmla="*/ 37 h 372"/>
                  <a:gd name="T14" fmla="*/ 2 w 638"/>
                  <a:gd name="T15" fmla="*/ 48 h 372"/>
                  <a:gd name="T16" fmla="*/ 0 w 638"/>
                  <a:gd name="T17" fmla="*/ 62 h 372"/>
                  <a:gd name="T18" fmla="*/ 0 w 638"/>
                  <a:gd name="T19" fmla="*/ 309 h 372"/>
                  <a:gd name="T20" fmla="*/ 2 w 638"/>
                  <a:gd name="T21" fmla="*/ 323 h 372"/>
                  <a:gd name="T22" fmla="*/ 6 w 638"/>
                  <a:gd name="T23" fmla="*/ 334 h 372"/>
                  <a:gd name="T24" fmla="*/ 11 w 638"/>
                  <a:gd name="T25" fmla="*/ 344 h 372"/>
                  <a:gd name="T26" fmla="*/ 19 w 638"/>
                  <a:gd name="T27" fmla="*/ 353 h 372"/>
                  <a:gd name="T28" fmla="*/ 29 w 638"/>
                  <a:gd name="T29" fmla="*/ 361 h 372"/>
                  <a:gd name="T30" fmla="*/ 38 w 638"/>
                  <a:gd name="T31" fmla="*/ 367 h 372"/>
                  <a:gd name="T32" fmla="*/ 50 w 638"/>
                  <a:gd name="T33" fmla="*/ 371 h 372"/>
                  <a:gd name="T34" fmla="*/ 63 w 638"/>
                  <a:gd name="T35" fmla="*/ 372 h 372"/>
                  <a:gd name="T36" fmla="*/ 576 w 638"/>
                  <a:gd name="T37" fmla="*/ 372 h 372"/>
                  <a:gd name="T38" fmla="*/ 590 w 638"/>
                  <a:gd name="T39" fmla="*/ 371 h 372"/>
                  <a:gd name="T40" fmla="*/ 601 w 638"/>
                  <a:gd name="T41" fmla="*/ 367 h 372"/>
                  <a:gd name="T42" fmla="*/ 611 w 638"/>
                  <a:gd name="T43" fmla="*/ 361 h 372"/>
                  <a:gd name="T44" fmla="*/ 620 w 638"/>
                  <a:gd name="T45" fmla="*/ 353 h 372"/>
                  <a:gd name="T46" fmla="*/ 628 w 638"/>
                  <a:gd name="T47" fmla="*/ 344 h 372"/>
                  <a:gd name="T48" fmla="*/ 634 w 638"/>
                  <a:gd name="T49" fmla="*/ 334 h 372"/>
                  <a:gd name="T50" fmla="*/ 636 w 638"/>
                  <a:gd name="T51" fmla="*/ 323 h 372"/>
                  <a:gd name="T52" fmla="*/ 638 w 638"/>
                  <a:gd name="T53" fmla="*/ 309 h 372"/>
                  <a:gd name="T54" fmla="*/ 638 w 638"/>
                  <a:gd name="T55" fmla="*/ 62 h 372"/>
                  <a:gd name="T56" fmla="*/ 636 w 638"/>
                  <a:gd name="T57" fmla="*/ 48 h 372"/>
                  <a:gd name="T58" fmla="*/ 634 w 638"/>
                  <a:gd name="T59" fmla="*/ 37 h 372"/>
                  <a:gd name="T60" fmla="*/ 628 w 638"/>
                  <a:gd name="T61" fmla="*/ 27 h 372"/>
                  <a:gd name="T62" fmla="*/ 620 w 638"/>
                  <a:gd name="T63" fmla="*/ 18 h 372"/>
                  <a:gd name="T64" fmla="*/ 611 w 638"/>
                  <a:gd name="T65" fmla="*/ 10 h 372"/>
                  <a:gd name="T66" fmla="*/ 601 w 638"/>
                  <a:gd name="T67" fmla="*/ 6 h 372"/>
                  <a:gd name="T68" fmla="*/ 590 w 638"/>
                  <a:gd name="T69" fmla="*/ 2 h 372"/>
                  <a:gd name="T70" fmla="*/ 576 w 638"/>
                  <a:gd name="T71" fmla="*/ 0 h 372"/>
                  <a:gd name="T72" fmla="*/ 63 w 638"/>
                  <a:gd name="T7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8" h="372">
                    <a:moveTo>
                      <a:pt x="63" y="0"/>
                    </a:moveTo>
                    <a:lnTo>
                      <a:pt x="50" y="2"/>
                    </a:lnTo>
                    <a:lnTo>
                      <a:pt x="38" y="6"/>
                    </a:lnTo>
                    <a:lnTo>
                      <a:pt x="29" y="10"/>
                    </a:lnTo>
                    <a:lnTo>
                      <a:pt x="19" y="18"/>
                    </a:lnTo>
                    <a:lnTo>
                      <a:pt x="11" y="27"/>
                    </a:lnTo>
                    <a:lnTo>
                      <a:pt x="6" y="37"/>
                    </a:lnTo>
                    <a:lnTo>
                      <a:pt x="2" y="48"/>
                    </a:lnTo>
                    <a:lnTo>
                      <a:pt x="0" y="62"/>
                    </a:lnTo>
                    <a:lnTo>
                      <a:pt x="0" y="309"/>
                    </a:lnTo>
                    <a:lnTo>
                      <a:pt x="2" y="323"/>
                    </a:lnTo>
                    <a:lnTo>
                      <a:pt x="6" y="334"/>
                    </a:lnTo>
                    <a:lnTo>
                      <a:pt x="11" y="344"/>
                    </a:lnTo>
                    <a:lnTo>
                      <a:pt x="19" y="353"/>
                    </a:lnTo>
                    <a:lnTo>
                      <a:pt x="29" y="361"/>
                    </a:lnTo>
                    <a:lnTo>
                      <a:pt x="38" y="367"/>
                    </a:lnTo>
                    <a:lnTo>
                      <a:pt x="50" y="371"/>
                    </a:lnTo>
                    <a:lnTo>
                      <a:pt x="63" y="372"/>
                    </a:lnTo>
                    <a:lnTo>
                      <a:pt x="576" y="372"/>
                    </a:lnTo>
                    <a:lnTo>
                      <a:pt x="590" y="371"/>
                    </a:lnTo>
                    <a:lnTo>
                      <a:pt x="601" y="367"/>
                    </a:lnTo>
                    <a:lnTo>
                      <a:pt x="611" y="361"/>
                    </a:lnTo>
                    <a:lnTo>
                      <a:pt x="620" y="353"/>
                    </a:lnTo>
                    <a:lnTo>
                      <a:pt x="628" y="344"/>
                    </a:lnTo>
                    <a:lnTo>
                      <a:pt x="634" y="334"/>
                    </a:lnTo>
                    <a:lnTo>
                      <a:pt x="636" y="323"/>
                    </a:lnTo>
                    <a:lnTo>
                      <a:pt x="638" y="309"/>
                    </a:lnTo>
                    <a:lnTo>
                      <a:pt x="638" y="62"/>
                    </a:lnTo>
                    <a:lnTo>
                      <a:pt x="636" y="48"/>
                    </a:lnTo>
                    <a:lnTo>
                      <a:pt x="634" y="37"/>
                    </a:lnTo>
                    <a:lnTo>
                      <a:pt x="628" y="27"/>
                    </a:lnTo>
                    <a:lnTo>
                      <a:pt x="620" y="18"/>
                    </a:lnTo>
                    <a:lnTo>
                      <a:pt x="611" y="10"/>
                    </a:lnTo>
                    <a:lnTo>
                      <a:pt x="601" y="6"/>
                    </a:lnTo>
                    <a:lnTo>
                      <a:pt x="590" y="2"/>
                    </a:lnTo>
                    <a:lnTo>
                      <a:pt x="576" y="0"/>
                    </a:lnTo>
                    <a:lnTo>
                      <a:pt x="63" y="0"/>
                    </a:lnTo>
                    <a:close/>
                  </a:path>
                </a:pathLst>
              </a:custGeom>
              <a:solidFill>
                <a:srgbClr val="0099CC"/>
              </a:solidFill>
              <a:ln w="6350">
                <a:solidFill>
                  <a:srgbClr val="000000"/>
                </a:solidFill>
                <a:prstDash val="solid"/>
                <a:round/>
                <a:headEnd/>
                <a:tailEnd/>
              </a:ln>
            </p:spPr>
            <p:txBody>
              <a:bodyPr/>
              <a:lstStyle/>
              <a:p>
                <a:endParaRPr lang="en-US">
                  <a:solidFill>
                    <a:srgbClr val="0058A9"/>
                  </a:solidFill>
                </a:endParaRPr>
              </a:p>
            </p:txBody>
          </p:sp>
          <p:sp>
            <p:nvSpPr>
              <p:cNvPr id="76" name="Rectangle 34"/>
              <p:cNvSpPr>
                <a:spLocks noChangeAspect="1" noChangeArrowheads="1"/>
              </p:cNvSpPr>
              <p:nvPr/>
            </p:nvSpPr>
            <p:spPr bwMode="auto">
              <a:xfrm>
                <a:off x="3838" y="2707"/>
                <a:ext cx="16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Local</a:t>
                </a:r>
              </a:p>
            </p:txBody>
          </p:sp>
          <p:sp>
            <p:nvSpPr>
              <p:cNvPr id="77" name="Rectangle 35"/>
              <p:cNvSpPr>
                <a:spLocks noChangeAspect="1" noChangeArrowheads="1"/>
              </p:cNvSpPr>
              <p:nvPr/>
            </p:nvSpPr>
            <p:spPr bwMode="auto">
              <a:xfrm>
                <a:off x="3795" y="2775"/>
                <a:ext cx="257"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Memory</a:t>
                </a:r>
              </a:p>
            </p:txBody>
          </p:sp>
        </p:grpSp>
        <p:grpSp>
          <p:nvGrpSpPr>
            <p:cNvPr id="25" name="Group 36"/>
            <p:cNvGrpSpPr>
              <a:grpSpLocks noChangeAspect="1"/>
            </p:cNvGrpSpPr>
            <p:nvPr/>
          </p:nvGrpSpPr>
          <p:grpSpPr bwMode="auto">
            <a:xfrm>
              <a:off x="5386" y="4642"/>
              <a:ext cx="2280" cy="158"/>
              <a:chOff x="3558" y="2400"/>
              <a:chExt cx="2004" cy="139"/>
            </a:xfrm>
          </p:grpSpPr>
          <p:sp>
            <p:nvSpPr>
              <p:cNvPr id="71" name="Rectangle 37"/>
              <p:cNvSpPr>
                <a:spLocks noChangeAspect="1" noChangeArrowheads="1"/>
              </p:cNvSpPr>
              <p:nvPr/>
            </p:nvSpPr>
            <p:spPr bwMode="auto">
              <a:xfrm>
                <a:off x="3558" y="2490"/>
                <a:ext cx="2004" cy="1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58A9"/>
                  </a:solidFill>
                </a:endParaRPr>
              </a:p>
            </p:txBody>
          </p:sp>
          <p:sp>
            <p:nvSpPr>
              <p:cNvPr id="72" name="Rectangle 38"/>
              <p:cNvSpPr>
                <a:spLocks noChangeAspect="1" noChangeArrowheads="1"/>
              </p:cNvSpPr>
              <p:nvPr/>
            </p:nvSpPr>
            <p:spPr bwMode="auto">
              <a:xfrm>
                <a:off x="4825" y="2400"/>
                <a:ext cx="55"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58A9"/>
                  </a:solidFill>
                </a:endParaRPr>
              </a:p>
            </p:txBody>
          </p:sp>
          <p:sp>
            <p:nvSpPr>
              <p:cNvPr id="73" name="Rectangle 39"/>
              <p:cNvSpPr>
                <a:spLocks noChangeAspect="1" noChangeArrowheads="1"/>
              </p:cNvSpPr>
              <p:nvPr/>
            </p:nvSpPr>
            <p:spPr bwMode="auto">
              <a:xfrm>
                <a:off x="4836" y="2403"/>
                <a:ext cx="6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900">
                    <a:solidFill>
                      <a:srgbClr val="0058A9"/>
                    </a:solidFill>
                  </a:rPr>
                  <a:t>B</a:t>
                </a:r>
              </a:p>
            </p:txBody>
          </p:sp>
          <p:sp>
            <p:nvSpPr>
              <p:cNvPr id="74" name="Freeform 40"/>
              <p:cNvSpPr>
                <a:spLocks noChangeAspect="1"/>
              </p:cNvSpPr>
              <p:nvPr/>
            </p:nvSpPr>
            <p:spPr bwMode="auto">
              <a:xfrm>
                <a:off x="4875" y="2465"/>
                <a:ext cx="41" cy="74"/>
              </a:xfrm>
              <a:custGeom>
                <a:avLst/>
                <a:gdLst>
                  <a:gd name="T0" fmla="*/ 85 w 85"/>
                  <a:gd name="T1" fmla="*/ 8 h 161"/>
                  <a:gd name="T2" fmla="*/ 70 w 85"/>
                  <a:gd name="T3" fmla="*/ 0 h 161"/>
                  <a:gd name="T4" fmla="*/ 0 w 85"/>
                  <a:gd name="T5" fmla="*/ 153 h 161"/>
                  <a:gd name="T6" fmla="*/ 16 w 85"/>
                  <a:gd name="T7" fmla="*/ 161 h 161"/>
                  <a:gd name="T8" fmla="*/ 85 w 85"/>
                  <a:gd name="T9" fmla="*/ 8 h 161"/>
                </a:gdLst>
                <a:ahLst/>
                <a:cxnLst>
                  <a:cxn ang="0">
                    <a:pos x="T0" y="T1"/>
                  </a:cxn>
                  <a:cxn ang="0">
                    <a:pos x="T2" y="T3"/>
                  </a:cxn>
                  <a:cxn ang="0">
                    <a:pos x="T4" y="T5"/>
                  </a:cxn>
                  <a:cxn ang="0">
                    <a:pos x="T6" y="T7"/>
                  </a:cxn>
                  <a:cxn ang="0">
                    <a:pos x="T8" y="T9"/>
                  </a:cxn>
                </a:cxnLst>
                <a:rect l="0" t="0" r="r" b="b"/>
                <a:pathLst>
                  <a:path w="85" h="161">
                    <a:moveTo>
                      <a:pt x="85" y="8"/>
                    </a:moveTo>
                    <a:lnTo>
                      <a:pt x="70" y="0"/>
                    </a:lnTo>
                    <a:lnTo>
                      <a:pt x="0" y="153"/>
                    </a:lnTo>
                    <a:lnTo>
                      <a:pt x="16" y="161"/>
                    </a:lnTo>
                    <a:lnTo>
                      <a:pt x="85" y="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58A9"/>
                  </a:solidFill>
                </a:endParaRPr>
              </a:p>
            </p:txBody>
          </p:sp>
        </p:grpSp>
        <p:grpSp>
          <p:nvGrpSpPr>
            <p:cNvPr id="26" name="Group 41"/>
            <p:cNvGrpSpPr>
              <a:grpSpLocks noChangeAspect="1"/>
            </p:cNvGrpSpPr>
            <p:nvPr/>
          </p:nvGrpSpPr>
          <p:grpSpPr bwMode="auto">
            <a:xfrm>
              <a:off x="5386" y="4907"/>
              <a:ext cx="198" cy="219"/>
              <a:chOff x="3558" y="2633"/>
              <a:chExt cx="174" cy="192"/>
            </a:xfrm>
          </p:grpSpPr>
          <p:sp>
            <p:nvSpPr>
              <p:cNvPr id="67" name="Freeform 42"/>
              <p:cNvSpPr>
                <a:spLocks noChangeAspect="1"/>
              </p:cNvSpPr>
              <p:nvPr/>
            </p:nvSpPr>
            <p:spPr bwMode="auto">
              <a:xfrm>
                <a:off x="3558" y="2740"/>
                <a:ext cx="174" cy="85"/>
              </a:xfrm>
              <a:custGeom>
                <a:avLst/>
                <a:gdLst>
                  <a:gd name="T0" fmla="*/ 31 w 365"/>
                  <a:gd name="T1" fmla="*/ 0 h 186"/>
                  <a:gd name="T2" fmla="*/ 19 w 365"/>
                  <a:gd name="T3" fmla="*/ 2 h 186"/>
                  <a:gd name="T4" fmla="*/ 9 w 365"/>
                  <a:gd name="T5" fmla="*/ 10 h 186"/>
                  <a:gd name="T6" fmla="*/ 2 w 365"/>
                  <a:gd name="T7" fmla="*/ 20 h 186"/>
                  <a:gd name="T8" fmla="*/ 0 w 365"/>
                  <a:gd name="T9" fmla="*/ 31 h 186"/>
                  <a:gd name="T10" fmla="*/ 0 w 365"/>
                  <a:gd name="T11" fmla="*/ 156 h 186"/>
                  <a:gd name="T12" fmla="*/ 2 w 365"/>
                  <a:gd name="T13" fmla="*/ 167 h 186"/>
                  <a:gd name="T14" fmla="*/ 9 w 365"/>
                  <a:gd name="T15" fmla="*/ 177 h 186"/>
                  <a:gd name="T16" fmla="*/ 19 w 365"/>
                  <a:gd name="T17" fmla="*/ 185 h 186"/>
                  <a:gd name="T18" fmla="*/ 31 w 365"/>
                  <a:gd name="T19" fmla="*/ 186 h 186"/>
                  <a:gd name="T20" fmla="*/ 332 w 365"/>
                  <a:gd name="T21" fmla="*/ 186 h 186"/>
                  <a:gd name="T22" fmla="*/ 344 w 365"/>
                  <a:gd name="T23" fmla="*/ 185 h 186"/>
                  <a:gd name="T24" fmla="*/ 355 w 365"/>
                  <a:gd name="T25" fmla="*/ 177 h 186"/>
                  <a:gd name="T26" fmla="*/ 363 w 365"/>
                  <a:gd name="T27" fmla="*/ 167 h 186"/>
                  <a:gd name="T28" fmla="*/ 365 w 365"/>
                  <a:gd name="T29" fmla="*/ 156 h 186"/>
                  <a:gd name="T30" fmla="*/ 365 w 365"/>
                  <a:gd name="T31" fmla="*/ 31 h 186"/>
                  <a:gd name="T32" fmla="*/ 363 w 365"/>
                  <a:gd name="T33" fmla="*/ 20 h 186"/>
                  <a:gd name="T34" fmla="*/ 355 w 365"/>
                  <a:gd name="T35" fmla="*/ 10 h 186"/>
                  <a:gd name="T36" fmla="*/ 344 w 365"/>
                  <a:gd name="T37" fmla="*/ 2 h 186"/>
                  <a:gd name="T38" fmla="*/ 332 w 365"/>
                  <a:gd name="T39" fmla="*/ 0 h 186"/>
                  <a:gd name="T40" fmla="*/ 31 w 365"/>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186">
                    <a:moveTo>
                      <a:pt x="31" y="0"/>
                    </a:moveTo>
                    <a:lnTo>
                      <a:pt x="19" y="2"/>
                    </a:lnTo>
                    <a:lnTo>
                      <a:pt x="9" y="10"/>
                    </a:lnTo>
                    <a:lnTo>
                      <a:pt x="2" y="20"/>
                    </a:lnTo>
                    <a:lnTo>
                      <a:pt x="0" y="31"/>
                    </a:lnTo>
                    <a:lnTo>
                      <a:pt x="0" y="156"/>
                    </a:lnTo>
                    <a:lnTo>
                      <a:pt x="2" y="167"/>
                    </a:lnTo>
                    <a:lnTo>
                      <a:pt x="9" y="177"/>
                    </a:lnTo>
                    <a:lnTo>
                      <a:pt x="19" y="185"/>
                    </a:lnTo>
                    <a:lnTo>
                      <a:pt x="31" y="186"/>
                    </a:lnTo>
                    <a:lnTo>
                      <a:pt x="332" y="186"/>
                    </a:lnTo>
                    <a:lnTo>
                      <a:pt x="344" y="185"/>
                    </a:lnTo>
                    <a:lnTo>
                      <a:pt x="355" y="177"/>
                    </a:lnTo>
                    <a:lnTo>
                      <a:pt x="363" y="167"/>
                    </a:lnTo>
                    <a:lnTo>
                      <a:pt x="365" y="156"/>
                    </a:lnTo>
                    <a:lnTo>
                      <a:pt x="365" y="31"/>
                    </a:lnTo>
                    <a:lnTo>
                      <a:pt x="363" y="20"/>
                    </a:lnTo>
                    <a:lnTo>
                      <a:pt x="355" y="10"/>
                    </a:lnTo>
                    <a:lnTo>
                      <a:pt x="344" y="2"/>
                    </a:lnTo>
                    <a:lnTo>
                      <a:pt x="332"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68" name="Rectangle 43"/>
              <p:cNvSpPr>
                <a:spLocks noChangeAspect="1" noChangeArrowheads="1"/>
              </p:cNvSpPr>
              <p:nvPr/>
            </p:nvSpPr>
            <p:spPr bwMode="auto">
              <a:xfrm>
                <a:off x="3578" y="2738"/>
                <a:ext cx="14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CPU</a:t>
                </a:r>
              </a:p>
            </p:txBody>
          </p:sp>
          <p:sp>
            <p:nvSpPr>
              <p:cNvPr id="69" name="Freeform 44"/>
              <p:cNvSpPr>
                <a:spLocks noChangeAspect="1"/>
              </p:cNvSpPr>
              <p:nvPr/>
            </p:nvSpPr>
            <p:spPr bwMode="auto">
              <a:xfrm>
                <a:off x="3558" y="2635"/>
                <a:ext cx="174" cy="85"/>
              </a:xfrm>
              <a:custGeom>
                <a:avLst/>
                <a:gdLst>
                  <a:gd name="T0" fmla="*/ 31 w 365"/>
                  <a:gd name="T1" fmla="*/ 0 h 186"/>
                  <a:gd name="T2" fmla="*/ 19 w 365"/>
                  <a:gd name="T3" fmla="*/ 2 h 186"/>
                  <a:gd name="T4" fmla="*/ 9 w 365"/>
                  <a:gd name="T5" fmla="*/ 10 h 186"/>
                  <a:gd name="T6" fmla="*/ 2 w 365"/>
                  <a:gd name="T7" fmla="*/ 21 h 186"/>
                  <a:gd name="T8" fmla="*/ 0 w 365"/>
                  <a:gd name="T9" fmla="*/ 33 h 186"/>
                  <a:gd name="T10" fmla="*/ 0 w 365"/>
                  <a:gd name="T11" fmla="*/ 155 h 186"/>
                  <a:gd name="T12" fmla="*/ 2 w 365"/>
                  <a:gd name="T13" fmla="*/ 167 h 186"/>
                  <a:gd name="T14" fmla="*/ 9 w 365"/>
                  <a:gd name="T15" fmla="*/ 177 h 186"/>
                  <a:gd name="T16" fmla="*/ 19 w 365"/>
                  <a:gd name="T17" fmla="*/ 184 h 186"/>
                  <a:gd name="T18" fmla="*/ 31 w 365"/>
                  <a:gd name="T19" fmla="*/ 186 h 186"/>
                  <a:gd name="T20" fmla="*/ 332 w 365"/>
                  <a:gd name="T21" fmla="*/ 186 h 186"/>
                  <a:gd name="T22" fmla="*/ 344 w 365"/>
                  <a:gd name="T23" fmla="*/ 184 h 186"/>
                  <a:gd name="T24" fmla="*/ 355 w 365"/>
                  <a:gd name="T25" fmla="*/ 177 h 186"/>
                  <a:gd name="T26" fmla="*/ 363 w 365"/>
                  <a:gd name="T27" fmla="*/ 167 h 186"/>
                  <a:gd name="T28" fmla="*/ 365 w 365"/>
                  <a:gd name="T29" fmla="*/ 155 h 186"/>
                  <a:gd name="T30" fmla="*/ 365 w 365"/>
                  <a:gd name="T31" fmla="*/ 33 h 186"/>
                  <a:gd name="T32" fmla="*/ 363 w 365"/>
                  <a:gd name="T33" fmla="*/ 21 h 186"/>
                  <a:gd name="T34" fmla="*/ 355 w 365"/>
                  <a:gd name="T35" fmla="*/ 10 h 186"/>
                  <a:gd name="T36" fmla="*/ 344 w 365"/>
                  <a:gd name="T37" fmla="*/ 2 h 186"/>
                  <a:gd name="T38" fmla="*/ 332 w 365"/>
                  <a:gd name="T39" fmla="*/ 0 h 186"/>
                  <a:gd name="T40" fmla="*/ 31 w 365"/>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186">
                    <a:moveTo>
                      <a:pt x="31" y="0"/>
                    </a:moveTo>
                    <a:lnTo>
                      <a:pt x="19" y="2"/>
                    </a:lnTo>
                    <a:lnTo>
                      <a:pt x="9" y="10"/>
                    </a:lnTo>
                    <a:lnTo>
                      <a:pt x="2" y="21"/>
                    </a:lnTo>
                    <a:lnTo>
                      <a:pt x="0" y="33"/>
                    </a:lnTo>
                    <a:lnTo>
                      <a:pt x="0" y="155"/>
                    </a:lnTo>
                    <a:lnTo>
                      <a:pt x="2" y="167"/>
                    </a:lnTo>
                    <a:lnTo>
                      <a:pt x="9" y="177"/>
                    </a:lnTo>
                    <a:lnTo>
                      <a:pt x="19" y="184"/>
                    </a:lnTo>
                    <a:lnTo>
                      <a:pt x="31" y="186"/>
                    </a:lnTo>
                    <a:lnTo>
                      <a:pt x="332" y="186"/>
                    </a:lnTo>
                    <a:lnTo>
                      <a:pt x="344" y="184"/>
                    </a:lnTo>
                    <a:lnTo>
                      <a:pt x="355" y="177"/>
                    </a:lnTo>
                    <a:lnTo>
                      <a:pt x="363" y="167"/>
                    </a:lnTo>
                    <a:lnTo>
                      <a:pt x="365" y="155"/>
                    </a:lnTo>
                    <a:lnTo>
                      <a:pt x="365" y="33"/>
                    </a:lnTo>
                    <a:lnTo>
                      <a:pt x="363" y="21"/>
                    </a:lnTo>
                    <a:lnTo>
                      <a:pt x="355" y="10"/>
                    </a:lnTo>
                    <a:lnTo>
                      <a:pt x="344" y="2"/>
                    </a:lnTo>
                    <a:lnTo>
                      <a:pt x="332"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70" name="Rectangle 45"/>
              <p:cNvSpPr>
                <a:spLocks noChangeAspect="1" noChangeArrowheads="1"/>
              </p:cNvSpPr>
              <p:nvPr/>
            </p:nvSpPr>
            <p:spPr bwMode="auto">
              <a:xfrm>
                <a:off x="3570" y="2633"/>
                <a:ext cx="157"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4253"/>
                <a:r>
                  <a:rPr lang="es-ES" sz="700">
                    <a:solidFill>
                      <a:srgbClr val="0058A9"/>
                    </a:solidFill>
                  </a:rPr>
                  <a:t>CPU</a:t>
                </a:r>
              </a:p>
            </p:txBody>
          </p:sp>
        </p:grpSp>
        <p:grpSp>
          <p:nvGrpSpPr>
            <p:cNvPr id="27" name="Group 46"/>
            <p:cNvGrpSpPr>
              <a:grpSpLocks noChangeAspect="1"/>
            </p:cNvGrpSpPr>
            <p:nvPr/>
          </p:nvGrpSpPr>
          <p:grpSpPr bwMode="auto">
            <a:xfrm>
              <a:off x="5532" y="4756"/>
              <a:ext cx="126" cy="142"/>
              <a:chOff x="3686" y="2497"/>
              <a:chExt cx="110" cy="125"/>
            </a:xfrm>
          </p:grpSpPr>
          <p:sp>
            <p:nvSpPr>
              <p:cNvPr id="63" name="Rectangle 47"/>
              <p:cNvSpPr>
                <a:spLocks noChangeAspect="1" noChangeArrowheads="1"/>
              </p:cNvSpPr>
              <p:nvPr/>
            </p:nvSpPr>
            <p:spPr bwMode="auto">
              <a:xfrm>
                <a:off x="3686" y="2511"/>
                <a:ext cx="5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58A9"/>
                  </a:solidFill>
                </a:endParaRPr>
              </a:p>
            </p:txBody>
          </p:sp>
          <p:sp>
            <p:nvSpPr>
              <p:cNvPr id="64" name="Rectangle 48"/>
              <p:cNvSpPr>
                <a:spLocks noChangeAspect="1" noChangeArrowheads="1"/>
              </p:cNvSpPr>
              <p:nvPr/>
            </p:nvSpPr>
            <p:spPr bwMode="auto">
              <a:xfrm>
                <a:off x="3699" y="2513"/>
                <a:ext cx="5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900">
                    <a:solidFill>
                      <a:srgbClr val="0058A9"/>
                    </a:solidFill>
                  </a:rPr>
                  <a:t>L</a:t>
                </a:r>
              </a:p>
            </p:txBody>
          </p:sp>
          <p:sp>
            <p:nvSpPr>
              <p:cNvPr id="65" name="Line 49"/>
              <p:cNvSpPr>
                <a:spLocks noChangeAspect="1" noChangeShapeType="1"/>
              </p:cNvSpPr>
              <p:nvPr/>
            </p:nvSpPr>
            <p:spPr bwMode="auto">
              <a:xfrm>
                <a:off x="3774" y="2497"/>
                <a:ext cx="1" cy="104"/>
              </a:xfrm>
              <a:prstGeom prst="line">
                <a:avLst/>
              </a:prstGeom>
              <a:noFill/>
              <a:ln w="23813">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srgbClr val="0058A9"/>
                  </a:solidFill>
                </a:endParaRPr>
              </a:p>
            </p:txBody>
          </p:sp>
          <p:sp>
            <p:nvSpPr>
              <p:cNvPr id="66" name="Line 50"/>
              <p:cNvSpPr>
                <a:spLocks noChangeAspect="1" noChangeShapeType="1"/>
              </p:cNvSpPr>
              <p:nvPr/>
            </p:nvSpPr>
            <p:spPr bwMode="auto">
              <a:xfrm flipV="1">
                <a:off x="3753" y="2531"/>
                <a:ext cx="43" cy="35"/>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srgbClr val="0058A9"/>
                  </a:solidFill>
                </a:endParaRPr>
              </a:p>
            </p:txBody>
          </p:sp>
        </p:grpSp>
        <p:grpSp>
          <p:nvGrpSpPr>
            <p:cNvPr id="28" name="Group 51"/>
            <p:cNvGrpSpPr>
              <a:grpSpLocks noChangeAspect="1"/>
            </p:cNvGrpSpPr>
            <p:nvPr/>
          </p:nvGrpSpPr>
          <p:grpSpPr bwMode="auto">
            <a:xfrm>
              <a:off x="6063" y="4753"/>
              <a:ext cx="678" cy="531"/>
              <a:chOff x="4153" y="2497"/>
              <a:chExt cx="596" cy="467"/>
            </a:xfrm>
          </p:grpSpPr>
          <p:sp>
            <p:nvSpPr>
              <p:cNvPr id="49" name="Freeform 52"/>
              <p:cNvSpPr>
                <a:spLocks noChangeAspect="1"/>
              </p:cNvSpPr>
              <p:nvPr/>
            </p:nvSpPr>
            <p:spPr bwMode="auto">
              <a:xfrm>
                <a:off x="4153" y="2600"/>
                <a:ext cx="596" cy="364"/>
              </a:xfrm>
              <a:custGeom>
                <a:avLst/>
                <a:gdLst>
                  <a:gd name="T0" fmla="*/ 133 w 1250"/>
                  <a:gd name="T1" fmla="*/ 0 h 796"/>
                  <a:gd name="T2" fmla="*/ 106 w 1250"/>
                  <a:gd name="T3" fmla="*/ 2 h 796"/>
                  <a:gd name="T4" fmla="*/ 81 w 1250"/>
                  <a:gd name="T5" fmla="*/ 10 h 796"/>
                  <a:gd name="T6" fmla="*/ 60 w 1250"/>
                  <a:gd name="T7" fmla="*/ 23 h 796"/>
                  <a:gd name="T8" fmla="*/ 39 w 1250"/>
                  <a:gd name="T9" fmla="*/ 39 h 796"/>
                  <a:gd name="T10" fmla="*/ 23 w 1250"/>
                  <a:gd name="T11" fmla="*/ 60 h 796"/>
                  <a:gd name="T12" fmla="*/ 10 w 1250"/>
                  <a:gd name="T13" fmla="*/ 83 h 796"/>
                  <a:gd name="T14" fmla="*/ 2 w 1250"/>
                  <a:gd name="T15" fmla="*/ 108 h 796"/>
                  <a:gd name="T16" fmla="*/ 0 w 1250"/>
                  <a:gd name="T17" fmla="*/ 135 h 796"/>
                  <a:gd name="T18" fmla="*/ 0 w 1250"/>
                  <a:gd name="T19" fmla="*/ 664 h 796"/>
                  <a:gd name="T20" fmla="*/ 2 w 1250"/>
                  <a:gd name="T21" fmla="*/ 691 h 796"/>
                  <a:gd name="T22" fmla="*/ 10 w 1250"/>
                  <a:gd name="T23" fmla="*/ 716 h 796"/>
                  <a:gd name="T24" fmla="*/ 23 w 1250"/>
                  <a:gd name="T25" fmla="*/ 739 h 796"/>
                  <a:gd name="T26" fmla="*/ 39 w 1250"/>
                  <a:gd name="T27" fmla="*/ 758 h 796"/>
                  <a:gd name="T28" fmla="*/ 60 w 1250"/>
                  <a:gd name="T29" fmla="*/ 773 h 796"/>
                  <a:gd name="T30" fmla="*/ 81 w 1250"/>
                  <a:gd name="T31" fmla="*/ 787 h 796"/>
                  <a:gd name="T32" fmla="*/ 106 w 1250"/>
                  <a:gd name="T33" fmla="*/ 795 h 796"/>
                  <a:gd name="T34" fmla="*/ 133 w 1250"/>
                  <a:gd name="T35" fmla="*/ 796 h 796"/>
                  <a:gd name="T36" fmla="*/ 1118 w 1250"/>
                  <a:gd name="T37" fmla="*/ 796 h 796"/>
                  <a:gd name="T38" fmla="*/ 1145 w 1250"/>
                  <a:gd name="T39" fmla="*/ 795 h 796"/>
                  <a:gd name="T40" fmla="*/ 1170 w 1250"/>
                  <a:gd name="T41" fmla="*/ 787 h 796"/>
                  <a:gd name="T42" fmla="*/ 1193 w 1250"/>
                  <a:gd name="T43" fmla="*/ 773 h 796"/>
                  <a:gd name="T44" fmla="*/ 1212 w 1250"/>
                  <a:gd name="T45" fmla="*/ 758 h 796"/>
                  <a:gd name="T46" fmla="*/ 1227 w 1250"/>
                  <a:gd name="T47" fmla="*/ 739 h 796"/>
                  <a:gd name="T48" fmla="*/ 1241 w 1250"/>
                  <a:gd name="T49" fmla="*/ 716 h 796"/>
                  <a:gd name="T50" fmla="*/ 1248 w 1250"/>
                  <a:gd name="T51" fmla="*/ 691 h 796"/>
                  <a:gd name="T52" fmla="*/ 1250 w 1250"/>
                  <a:gd name="T53" fmla="*/ 664 h 796"/>
                  <a:gd name="T54" fmla="*/ 1250 w 1250"/>
                  <a:gd name="T55" fmla="*/ 135 h 796"/>
                  <a:gd name="T56" fmla="*/ 1248 w 1250"/>
                  <a:gd name="T57" fmla="*/ 108 h 796"/>
                  <a:gd name="T58" fmla="*/ 1241 w 1250"/>
                  <a:gd name="T59" fmla="*/ 83 h 796"/>
                  <a:gd name="T60" fmla="*/ 1227 w 1250"/>
                  <a:gd name="T61" fmla="*/ 60 h 796"/>
                  <a:gd name="T62" fmla="*/ 1212 w 1250"/>
                  <a:gd name="T63" fmla="*/ 39 h 796"/>
                  <a:gd name="T64" fmla="*/ 1193 w 1250"/>
                  <a:gd name="T65" fmla="*/ 23 h 796"/>
                  <a:gd name="T66" fmla="*/ 1170 w 1250"/>
                  <a:gd name="T67" fmla="*/ 10 h 796"/>
                  <a:gd name="T68" fmla="*/ 1145 w 1250"/>
                  <a:gd name="T69" fmla="*/ 2 h 796"/>
                  <a:gd name="T70" fmla="*/ 1118 w 1250"/>
                  <a:gd name="T71" fmla="*/ 0 h 796"/>
                  <a:gd name="T72" fmla="*/ 133 w 1250"/>
                  <a:gd name="T73"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50" h="796">
                    <a:moveTo>
                      <a:pt x="133" y="0"/>
                    </a:moveTo>
                    <a:lnTo>
                      <a:pt x="106" y="2"/>
                    </a:lnTo>
                    <a:lnTo>
                      <a:pt x="81" y="10"/>
                    </a:lnTo>
                    <a:lnTo>
                      <a:pt x="60" y="23"/>
                    </a:lnTo>
                    <a:lnTo>
                      <a:pt x="39" y="39"/>
                    </a:lnTo>
                    <a:lnTo>
                      <a:pt x="23" y="60"/>
                    </a:lnTo>
                    <a:lnTo>
                      <a:pt x="10" y="83"/>
                    </a:lnTo>
                    <a:lnTo>
                      <a:pt x="2" y="108"/>
                    </a:lnTo>
                    <a:lnTo>
                      <a:pt x="0" y="135"/>
                    </a:lnTo>
                    <a:lnTo>
                      <a:pt x="0" y="664"/>
                    </a:lnTo>
                    <a:lnTo>
                      <a:pt x="2" y="691"/>
                    </a:lnTo>
                    <a:lnTo>
                      <a:pt x="10" y="716"/>
                    </a:lnTo>
                    <a:lnTo>
                      <a:pt x="23" y="739"/>
                    </a:lnTo>
                    <a:lnTo>
                      <a:pt x="39" y="758"/>
                    </a:lnTo>
                    <a:lnTo>
                      <a:pt x="60" y="773"/>
                    </a:lnTo>
                    <a:lnTo>
                      <a:pt x="81" y="787"/>
                    </a:lnTo>
                    <a:lnTo>
                      <a:pt x="106" y="795"/>
                    </a:lnTo>
                    <a:lnTo>
                      <a:pt x="133" y="796"/>
                    </a:lnTo>
                    <a:lnTo>
                      <a:pt x="1118" y="796"/>
                    </a:lnTo>
                    <a:lnTo>
                      <a:pt x="1145" y="795"/>
                    </a:lnTo>
                    <a:lnTo>
                      <a:pt x="1170" y="787"/>
                    </a:lnTo>
                    <a:lnTo>
                      <a:pt x="1193" y="773"/>
                    </a:lnTo>
                    <a:lnTo>
                      <a:pt x="1212" y="758"/>
                    </a:lnTo>
                    <a:lnTo>
                      <a:pt x="1227" y="739"/>
                    </a:lnTo>
                    <a:lnTo>
                      <a:pt x="1241" y="716"/>
                    </a:lnTo>
                    <a:lnTo>
                      <a:pt x="1248" y="691"/>
                    </a:lnTo>
                    <a:lnTo>
                      <a:pt x="1250" y="664"/>
                    </a:lnTo>
                    <a:lnTo>
                      <a:pt x="1250" y="135"/>
                    </a:lnTo>
                    <a:lnTo>
                      <a:pt x="1248" y="108"/>
                    </a:lnTo>
                    <a:lnTo>
                      <a:pt x="1241" y="83"/>
                    </a:lnTo>
                    <a:lnTo>
                      <a:pt x="1227" y="60"/>
                    </a:lnTo>
                    <a:lnTo>
                      <a:pt x="1212" y="39"/>
                    </a:lnTo>
                    <a:lnTo>
                      <a:pt x="1193" y="23"/>
                    </a:lnTo>
                    <a:lnTo>
                      <a:pt x="1170" y="10"/>
                    </a:lnTo>
                    <a:lnTo>
                      <a:pt x="1145" y="2"/>
                    </a:lnTo>
                    <a:lnTo>
                      <a:pt x="1118" y="0"/>
                    </a:lnTo>
                    <a:lnTo>
                      <a:pt x="133" y="0"/>
                    </a:lnTo>
                    <a:close/>
                  </a:path>
                </a:pathLst>
              </a:custGeom>
              <a:solidFill>
                <a:srgbClr val="B2B2B2"/>
              </a:solidFill>
              <a:ln w="6350">
                <a:solidFill>
                  <a:srgbClr val="FFCC00"/>
                </a:solidFill>
                <a:prstDash val="solid"/>
                <a:round/>
                <a:headEnd/>
                <a:tailEnd/>
              </a:ln>
            </p:spPr>
            <p:txBody>
              <a:bodyPr/>
              <a:lstStyle/>
              <a:p>
                <a:endParaRPr lang="en-US">
                  <a:solidFill>
                    <a:srgbClr val="0058A9"/>
                  </a:solidFill>
                </a:endParaRPr>
              </a:p>
            </p:txBody>
          </p:sp>
          <p:sp>
            <p:nvSpPr>
              <p:cNvPr id="50" name="Freeform 53"/>
              <p:cNvSpPr>
                <a:spLocks noChangeAspect="1"/>
              </p:cNvSpPr>
              <p:nvPr/>
            </p:nvSpPr>
            <p:spPr bwMode="auto">
              <a:xfrm>
                <a:off x="4207" y="2740"/>
                <a:ext cx="174" cy="85"/>
              </a:xfrm>
              <a:custGeom>
                <a:avLst/>
                <a:gdLst>
                  <a:gd name="T0" fmla="*/ 31 w 365"/>
                  <a:gd name="T1" fmla="*/ 0 h 186"/>
                  <a:gd name="T2" fmla="*/ 20 w 365"/>
                  <a:gd name="T3" fmla="*/ 2 h 186"/>
                  <a:gd name="T4" fmla="*/ 10 w 365"/>
                  <a:gd name="T5" fmla="*/ 10 h 186"/>
                  <a:gd name="T6" fmla="*/ 2 w 365"/>
                  <a:gd name="T7" fmla="*/ 20 h 186"/>
                  <a:gd name="T8" fmla="*/ 0 w 365"/>
                  <a:gd name="T9" fmla="*/ 31 h 186"/>
                  <a:gd name="T10" fmla="*/ 0 w 365"/>
                  <a:gd name="T11" fmla="*/ 156 h 186"/>
                  <a:gd name="T12" fmla="*/ 2 w 365"/>
                  <a:gd name="T13" fmla="*/ 167 h 186"/>
                  <a:gd name="T14" fmla="*/ 10 w 365"/>
                  <a:gd name="T15" fmla="*/ 177 h 186"/>
                  <a:gd name="T16" fmla="*/ 20 w 365"/>
                  <a:gd name="T17" fmla="*/ 185 h 186"/>
                  <a:gd name="T18" fmla="*/ 31 w 365"/>
                  <a:gd name="T19" fmla="*/ 186 h 186"/>
                  <a:gd name="T20" fmla="*/ 333 w 365"/>
                  <a:gd name="T21" fmla="*/ 186 h 186"/>
                  <a:gd name="T22" fmla="*/ 344 w 365"/>
                  <a:gd name="T23" fmla="*/ 185 h 186"/>
                  <a:gd name="T24" fmla="*/ 356 w 365"/>
                  <a:gd name="T25" fmla="*/ 177 h 186"/>
                  <a:gd name="T26" fmla="*/ 363 w 365"/>
                  <a:gd name="T27" fmla="*/ 167 h 186"/>
                  <a:gd name="T28" fmla="*/ 365 w 365"/>
                  <a:gd name="T29" fmla="*/ 156 h 186"/>
                  <a:gd name="T30" fmla="*/ 365 w 365"/>
                  <a:gd name="T31" fmla="*/ 31 h 186"/>
                  <a:gd name="T32" fmla="*/ 363 w 365"/>
                  <a:gd name="T33" fmla="*/ 20 h 186"/>
                  <a:gd name="T34" fmla="*/ 356 w 365"/>
                  <a:gd name="T35" fmla="*/ 10 h 186"/>
                  <a:gd name="T36" fmla="*/ 344 w 365"/>
                  <a:gd name="T37" fmla="*/ 2 h 186"/>
                  <a:gd name="T38" fmla="*/ 333 w 365"/>
                  <a:gd name="T39" fmla="*/ 0 h 186"/>
                  <a:gd name="T40" fmla="*/ 31 w 365"/>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186">
                    <a:moveTo>
                      <a:pt x="31" y="0"/>
                    </a:moveTo>
                    <a:lnTo>
                      <a:pt x="20" y="2"/>
                    </a:lnTo>
                    <a:lnTo>
                      <a:pt x="10" y="10"/>
                    </a:lnTo>
                    <a:lnTo>
                      <a:pt x="2" y="20"/>
                    </a:lnTo>
                    <a:lnTo>
                      <a:pt x="0" y="31"/>
                    </a:lnTo>
                    <a:lnTo>
                      <a:pt x="0" y="156"/>
                    </a:lnTo>
                    <a:lnTo>
                      <a:pt x="2" y="167"/>
                    </a:lnTo>
                    <a:lnTo>
                      <a:pt x="10" y="177"/>
                    </a:lnTo>
                    <a:lnTo>
                      <a:pt x="20" y="185"/>
                    </a:lnTo>
                    <a:lnTo>
                      <a:pt x="31" y="186"/>
                    </a:lnTo>
                    <a:lnTo>
                      <a:pt x="333" y="186"/>
                    </a:lnTo>
                    <a:lnTo>
                      <a:pt x="344" y="185"/>
                    </a:lnTo>
                    <a:lnTo>
                      <a:pt x="356" y="177"/>
                    </a:lnTo>
                    <a:lnTo>
                      <a:pt x="363" y="167"/>
                    </a:lnTo>
                    <a:lnTo>
                      <a:pt x="365" y="156"/>
                    </a:lnTo>
                    <a:lnTo>
                      <a:pt x="365" y="31"/>
                    </a:lnTo>
                    <a:lnTo>
                      <a:pt x="363" y="20"/>
                    </a:lnTo>
                    <a:lnTo>
                      <a:pt x="356" y="10"/>
                    </a:lnTo>
                    <a:lnTo>
                      <a:pt x="344" y="2"/>
                    </a:lnTo>
                    <a:lnTo>
                      <a:pt x="333"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51" name="Rectangle 54"/>
              <p:cNvSpPr>
                <a:spLocks noChangeAspect="1" noChangeArrowheads="1"/>
              </p:cNvSpPr>
              <p:nvPr/>
            </p:nvSpPr>
            <p:spPr bwMode="auto">
              <a:xfrm>
                <a:off x="4238" y="2747"/>
                <a:ext cx="14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CPU</a:t>
                </a:r>
              </a:p>
            </p:txBody>
          </p:sp>
          <p:sp>
            <p:nvSpPr>
              <p:cNvPr id="52" name="Freeform 55"/>
              <p:cNvSpPr>
                <a:spLocks noChangeAspect="1"/>
              </p:cNvSpPr>
              <p:nvPr/>
            </p:nvSpPr>
            <p:spPr bwMode="auto">
              <a:xfrm>
                <a:off x="4207" y="2844"/>
                <a:ext cx="174" cy="85"/>
              </a:xfrm>
              <a:custGeom>
                <a:avLst/>
                <a:gdLst>
                  <a:gd name="T0" fmla="*/ 31 w 365"/>
                  <a:gd name="T1" fmla="*/ 0 h 186"/>
                  <a:gd name="T2" fmla="*/ 20 w 365"/>
                  <a:gd name="T3" fmla="*/ 2 h 186"/>
                  <a:gd name="T4" fmla="*/ 10 w 365"/>
                  <a:gd name="T5" fmla="*/ 9 h 186"/>
                  <a:gd name="T6" fmla="*/ 2 w 365"/>
                  <a:gd name="T7" fmla="*/ 19 h 186"/>
                  <a:gd name="T8" fmla="*/ 0 w 365"/>
                  <a:gd name="T9" fmla="*/ 30 h 186"/>
                  <a:gd name="T10" fmla="*/ 0 w 365"/>
                  <a:gd name="T11" fmla="*/ 153 h 186"/>
                  <a:gd name="T12" fmla="*/ 2 w 365"/>
                  <a:gd name="T13" fmla="*/ 165 h 186"/>
                  <a:gd name="T14" fmla="*/ 10 w 365"/>
                  <a:gd name="T15" fmla="*/ 176 h 186"/>
                  <a:gd name="T16" fmla="*/ 20 w 365"/>
                  <a:gd name="T17" fmla="*/ 184 h 186"/>
                  <a:gd name="T18" fmla="*/ 31 w 365"/>
                  <a:gd name="T19" fmla="*/ 186 h 186"/>
                  <a:gd name="T20" fmla="*/ 333 w 365"/>
                  <a:gd name="T21" fmla="*/ 186 h 186"/>
                  <a:gd name="T22" fmla="*/ 344 w 365"/>
                  <a:gd name="T23" fmla="*/ 184 h 186"/>
                  <a:gd name="T24" fmla="*/ 356 w 365"/>
                  <a:gd name="T25" fmla="*/ 176 h 186"/>
                  <a:gd name="T26" fmla="*/ 363 w 365"/>
                  <a:gd name="T27" fmla="*/ 165 h 186"/>
                  <a:gd name="T28" fmla="*/ 365 w 365"/>
                  <a:gd name="T29" fmla="*/ 153 h 186"/>
                  <a:gd name="T30" fmla="*/ 365 w 365"/>
                  <a:gd name="T31" fmla="*/ 30 h 186"/>
                  <a:gd name="T32" fmla="*/ 363 w 365"/>
                  <a:gd name="T33" fmla="*/ 19 h 186"/>
                  <a:gd name="T34" fmla="*/ 356 w 365"/>
                  <a:gd name="T35" fmla="*/ 9 h 186"/>
                  <a:gd name="T36" fmla="*/ 344 w 365"/>
                  <a:gd name="T37" fmla="*/ 2 h 186"/>
                  <a:gd name="T38" fmla="*/ 333 w 365"/>
                  <a:gd name="T39" fmla="*/ 0 h 186"/>
                  <a:gd name="T40" fmla="*/ 31 w 365"/>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186">
                    <a:moveTo>
                      <a:pt x="31" y="0"/>
                    </a:moveTo>
                    <a:lnTo>
                      <a:pt x="20" y="2"/>
                    </a:lnTo>
                    <a:lnTo>
                      <a:pt x="10" y="9"/>
                    </a:lnTo>
                    <a:lnTo>
                      <a:pt x="2" y="19"/>
                    </a:lnTo>
                    <a:lnTo>
                      <a:pt x="0" y="30"/>
                    </a:lnTo>
                    <a:lnTo>
                      <a:pt x="0" y="153"/>
                    </a:lnTo>
                    <a:lnTo>
                      <a:pt x="2" y="165"/>
                    </a:lnTo>
                    <a:lnTo>
                      <a:pt x="10" y="176"/>
                    </a:lnTo>
                    <a:lnTo>
                      <a:pt x="20" y="184"/>
                    </a:lnTo>
                    <a:lnTo>
                      <a:pt x="31" y="186"/>
                    </a:lnTo>
                    <a:lnTo>
                      <a:pt x="333" y="186"/>
                    </a:lnTo>
                    <a:lnTo>
                      <a:pt x="344" y="184"/>
                    </a:lnTo>
                    <a:lnTo>
                      <a:pt x="356" y="176"/>
                    </a:lnTo>
                    <a:lnTo>
                      <a:pt x="363" y="165"/>
                    </a:lnTo>
                    <a:lnTo>
                      <a:pt x="365" y="153"/>
                    </a:lnTo>
                    <a:lnTo>
                      <a:pt x="365" y="30"/>
                    </a:lnTo>
                    <a:lnTo>
                      <a:pt x="363" y="19"/>
                    </a:lnTo>
                    <a:lnTo>
                      <a:pt x="356" y="9"/>
                    </a:lnTo>
                    <a:lnTo>
                      <a:pt x="344" y="2"/>
                    </a:lnTo>
                    <a:lnTo>
                      <a:pt x="333"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53" name="Rectangle 56"/>
              <p:cNvSpPr>
                <a:spLocks noChangeAspect="1" noChangeArrowheads="1"/>
              </p:cNvSpPr>
              <p:nvPr/>
            </p:nvSpPr>
            <p:spPr bwMode="auto">
              <a:xfrm>
                <a:off x="4238" y="2853"/>
                <a:ext cx="14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CPU</a:t>
                </a:r>
              </a:p>
            </p:txBody>
          </p:sp>
          <p:sp>
            <p:nvSpPr>
              <p:cNvPr id="54" name="Freeform 57"/>
              <p:cNvSpPr>
                <a:spLocks noChangeAspect="1"/>
              </p:cNvSpPr>
              <p:nvPr/>
            </p:nvSpPr>
            <p:spPr bwMode="auto">
              <a:xfrm>
                <a:off x="4207" y="2636"/>
                <a:ext cx="174" cy="85"/>
              </a:xfrm>
              <a:custGeom>
                <a:avLst/>
                <a:gdLst>
                  <a:gd name="T0" fmla="*/ 31 w 365"/>
                  <a:gd name="T1" fmla="*/ 0 h 186"/>
                  <a:gd name="T2" fmla="*/ 20 w 365"/>
                  <a:gd name="T3" fmla="*/ 2 h 186"/>
                  <a:gd name="T4" fmla="*/ 10 w 365"/>
                  <a:gd name="T5" fmla="*/ 10 h 186"/>
                  <a:gd name="T6" fmla="*/ 2 w 365"/>
                  <a:gd name="T7" fmla="*/ 21 h 186"/>
                  <a:gd name="T8" fmla="*/ 0 w 365"/>
                  <a:gd name="T9" fmla="*/ 33 h 186"/>
                  <a:gd name="T10" fmla="*/ 0 w 365"/>
                  <a:gd name="T11" fmla="*/ 155 h 186"/>
                  <a:gd name="T12" fmla="*/ 2 w 365"/>
                  <a:gd name="T13" fmla="*/ 167 h 186"/>
                  <a:gd name="T14" fmla="*/ 10 w 365"/>
                  <a:gd name="T15" fmla="*/ 177 h 186"/>
                  <a:gd name="T16" fmla="*/ 20 w 365"/>
                  <a:gd name="T17" fmla="*/ 184 h 186"/>
                  <a:gd name="T18" fmla="*/ 31 w 365"/>
                  <a:gd name="T19" fmla="*/ 186 h 186"/>
                  <a:gd name="T20" fmla="*/ 333 w 365"/>
                  <a:gd name="T21" fmla="*/ 186 h 186"/>
                  <a:gd name="T22" fmla="*/ 344 w 365"/>
                  <a:gd name="T23" fmla="*/ 184 h 186"/>
                  <a:gd name="T24" fmla="*/ 356 w 365"/>
                  <a:gd name="T25" fmla="*/ 177 h 186"/>
                  <a:gd name="T26" fmla="*/ 363 w 365"/>
                  <a:gd name="T27" fmla="*/ 167 h 186"/>
                  <a:gd name="T28" fmla="*/ 365 w 365"/>
                  <a:gd name="T29" fmla="*/ 155 h 186"/>
                  <a:gd name="T30" fmla="*/ 365 w 365"/>
                  <a:gd name="T31" fmla="*/ 33 h 186"/>
                  <a:gd name="T32" fmla="*/ 363 w 365"/>
                  <a:gd name="T33" fmla="*/ 21 h 186"/>
                  <a:gd name="T34" fmla="*/ 356 w 365"/>
                  <a:gd name="T35" fmla="*/ 10 h 186"/>
                  <a:gd name="T36" fmla="*/ 344 w 365"/>
                  <a:gd name="T37" fmla="*/ 2 h 186"/>
                  <a:gd name="T38" fmla="*/ 333 w 365"/>
                  <a:gd name="T39" fmla="*/ 0 h 186"/>
                  <a:gd name="T40" fmla="*/ 31 w 365"/>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5" h="186">
                    <a:moveTo>
                      <a:pt x="31" y="0"/>
                    </a:moveTo>
                    <a:lnTo>
                      <a:pt x="20" y="2"/>
                    </a:lnTo>
                    <a:lnTo>
                      <a:pt x="10" y="10"/>
                    </a:lnTo>
                    <a:lnTo>
                      <a:pt x="2" y="21"/>
                    </a:lnTo>
                    <a:lnTo>
                      <a:pt x="0" y="33"/>
                    </a:lnTo>
                    <a:lnTo>
                      <a:pt x="0" y="155"/>
                    </a:lnTo>
                    <a:lnTo>
                      <a:pt x="2" y="167"/>
                    </a:lnTo>
                    <a:lnTo>
                      <a:pt x="10" y="177"/>
                    </a:lnTo>
                    <a:lnTo>
                      <a:pt x="20" y="184"/>
                    </a:lnTo>
                    <a:lnTo>
                      <a:pt x="31" y="186"/>
                    </a:lnTo>
                    <a:lnTo>
                      <a:pt x="333" y="186"/>
                    </a:lnTo>
                    <a:lnTo>
                      <a:pt x="344" y="184"/>
                    </a:lnTo>
                    <a:lnTo>
                      <a:pt x="356" y="177"/>
                    </a:lnTo>
                    <a:lnTo>
                      <a:pt x="363" y="167"/>
                    </a:lnTo>
                    <a:lnTo>
                      <a:pt x="365" y="155"/>
                    </a:lnTo>
                    <a:lnTo>
                      <a:pt x="365" y="33"/>
                    </a:lnTo>
                    <a:lnTo>
                      <a:pt x="363" y="21"/>
                    </a:lnTo>
                    <a:lnTo>
                      <a:pt x="356" y="10"/>
                    </a:lnTo>
                    <a:lnTo>
                      <a:pt x="344" y="2"/>
                    </a:lnTo>
                    <a:lnTo>
                      <a:pt x="333"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55" name="Rectangle 58"/>
              <p:cNvSpPr>
                <a:spLocks noChangeAspect="1" noChangeArrowheads="1"/>
              </p:cNvSpPr>
              <p:nvPr/>
            </p:nvSpPr>
            <p:spPr bwMode="auto">
              <a:xfrm>
                <a:off x="4226" y="2642"/>
                <a:ext cx="17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800">
                    <a:solidFill>
                      <a:srgbClr val="0058A9"/>
                    </a:solidFill>
                  </a:rPr>
                  <a:t>CPU</a:t>
                </a:r>
              </a:p>
            </p:txBody>
          </p:sp>
          <p:sp>
            <p:nvSpPr>
              <p:cNvPr id="56" name="Freeform 59"/>
              <p:cNvSpPr>
                <a:spLocks noChangeAspect="1"/>
              </p:cNvSpPr>
              <p:nvPr/>
            </p:nvSpPr>
            <p:spPr bwMode="auto">
              <a:xfrm>
                <a:off x="4402" y="2697"/>
                <a:ext cx="304" cy="170"/>
              </a:xfrm>
              <a:custGeom>
                <a:avLst/>
                <a:gdLst>
                  <a:gd name="T0" fmla="*/ 63 w 637"/>
                  <a:gd name="T1" fmla="*/ 0 h 372"/>
                  <a:gd name="T2" fmla="*/ 49 w 637"/>
                  <a:gd name="T3" fmla="*/ 2 h 372"/>
                  <a:gd name="T4" fmla="*/ 38 w 637"/>
                  <a:gd name="T5" fmla="*/ 6 h 372"/>
                  <a:gd name="T6" fmla="*/ 28 w 637"/>
                  <a:gd name="T7" fmla="*/ 10 h 372"/>
                  <a:gd name="T8" fmla="*/ 19 w 637"/>
                  <a:gd name="T9" fmla="*/ 18 h 372"/>
                  <a:gd name="T10" fmla="*/ 11 w 637"/>
                  <a:gd name="T11" fmla="*/ 27 h 372"/>
                  <a:gd name="T12" fmla="*/ 5 w 637"/>
                  <a:gd name="T13" fmla="*/ 37 h 372"/>
                  <a:gd name="T14" fmla="*/ 1 w 637"/>
                  <a:gd name="T15" fmla="*/ 48 h 372"/>
                  <a:gd name="T16" fmla="*/ 0 w 637"/>
                  <a:gd name="T17" fmla="*/ 62 h 372"/>
                  <a:gd name="T18" fmla="*/ 0 w 637"/>
                  <a:gd name="T19" fmla="*/ 309 h 372"/>
                  <a:gd name="T20" fmla="*/ 1 w 637"/>
                  <a:gd name="T21" fmla="*/ 323 h 372"/>
                  <a:gd name="T22" fmla="*/ 5 w 637"/>
                  <a:gd name="T23" fmla="*/ 334 h 372"/>
                  <a:gd name="T24" fmla="*/ 11 w 637"/>
                  <a:gd name="T25" fmla="*/ 344 h 372"/>
                  <a:gd name="T26" fmla="*/ 19 w 637"/>
                  <a:gd name="T27" fmla="*/ 353 h 372"/>
                  <a:gd name="T28" fmla="*/ 28 w 637"/>
                  <a:gd name="T29" fmla="*/ 361 h 372"/>
                  <a:gd name="T30" fmla="*/ 38 w 637"/>
                  <a:gd name="T31" fmla="*/ 367 h 372"/>
                  <a:gd name="T32" fmla="*/ 49 w 637"/>
                  <a:gd name="T33" fmla="*/ 371 h 372"/>
                  <a:gd name="T34" fmla="*/ 63 w 637"/>
                  <a:gd name="T35" fmla="*/ 372 h 372"/>
                  <a:gd name="T36" fmla="*/ 576 w 637"/>
                  <a:gd name="T37" fmla="*/ 372 h 372"/>
                  <a:gd name="T38" fmla="*/ 589 w 637"/>
                  <a:gd name="T39" fmla="*/ 371 h 372"/>
                  <a:gd name="T40" fmla="*/ 601 w 637"/>
                  <a:gd name="T41" fmla="*/ 367 h 372"/>
                  <a:gd name="T42" fmla="*/ 610 w 637"/>
                  <a:gd name="T43" fmla="*/ 361 h 372"/>
                  <a:gd name="T44" fmla="*/ 620 w 637"/>
                  <a:gd name="T45" fmla="*/ 353 h 372"/>
                  <a:gd name="T46" fmla="*/ 628 w 637"/>
                  <a:gd name="T47" fmla="*/ 344 h 372"/>
                  <a:gd name="T48" fmla="*/ 633 w 637"/>
                  <a:gd name="T49" fmla="*/ 334 h 372"/>
                  <a:gd name="T50" fmla="*/ 635 w 637"/>
                  <a:gd name="T51" fmla="*/ 323 h 372"/>
                  <a:gd name="T52" fmla="*/ 637 w 637"/>
                  <a:gd name="T53" fmla="*/ 309 h 372"/>
                  <a:gd name="T54" fmla="*/ 637 w 637"/>
                  <a:gd name="T55" fmla="*/ 62 h 372"/>
                  <a:gd name="T56" fmla="*/ 635 w 637"/>
                  <a:gd name="T57" fmla="*/ 48 h 372"/>
                  <a:gd name="T58" fmla="*/ 633 w 637"/>
                  <a:gd name="T59" fmla="*/ 37 h 372"/>
                  <a:gd name="T60" fmla="*/ 628 w 637"/>
                  <a:gd name="T61" fmla="*/ 27 h 372"/>
                  <a:gd name="T62" fmla="*/ 620 w 637"/>
                  <a:gd name="T63" fmla="*/ 18 h 372"/>
                  <a:gd name="T64" fmla="*/ 610 w 637"/>
                  <a:gd name="T65" fmla="*/ 10 h 372"/>
                  <a:gd name="T66" fmla="*/ 601 w 637"/>
                  <a:gd name="T67" fmla="*/ 6 h 372"/>
                  <a:gd name="T68" fmla="*/ 589 w 637"/>
                  <a:gd name="T69" fmla="*/ 2 h 372"/>
                  <a:gd name="T70" fmla="*/ 576 w 637"/>
                  <a:gd name="T71" fmla="*/ 0 h 372"/>
                  <a:gd name="T72" fmla="*/ 63 w 637"/>
                  <a:gd name="T7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7" h="372">
                    <a:moveTo>
                      <a:pt x="63" y="0"/>
                    </a:moveTo>
                    <a:lnTo>
                      <a:pt x="49" y="2"/>
                    </a:lnTo>
                    <a:lnTo>
                      <a:pt x="38" y="6"/>
                    </a:lnTo>
                    <a:lnTo>
                      <a:pt x="28" y="10"/>
                    </a:lnTo>
                    <a:lnTo>
                      <a:pt x="19" y="18"/>
                    </a:lnTo>
                    <a:lnTo>
                      <a:pt x="11" y="27"/>
                    </a:lnTo>
                    <a:lnTo>
                      <a:pt x="5" y="37"/>
                    </a:lnTo>
                    <a:lnTo>
                      <a:pt x="1" y="48"/>
                    </a:lnTo>
                    <a:lnTo>
                      <a:pt x="0" y="62"/>
                    </a:lnTo>
                    <a:lnTo>
                      <a:pt x="0" y="309"/>
                    </a:lnTo>
                    <a:lnTo>
                      <a:pt x="1" y="323"/>
                    </a:lnTo>
                    <a:lnTo>
                      <a:pt x="5" y="334"/>
                    </a:lnTo>
                    <a:lnTo>
                      <a:pt x="11" y="344"/>
                    </a:lnTo>
                    <a:lnTo>
                      <a:pt x="19" y="353"/>
                    </a:lnTo>
                    <a:lnTo>
                      <a:pt x="28" y="361"/>
                    </a:lnTo>
                    <a:lnTo>
                      <a:pt x="38" y="367"/>
                    </a:lnTo>
                    <a:lnTo>
                      <a:pt x="49" y="371"/>
                    </a:lnTo>
                    <a:lnTo>
                      <a:pt x="63" y="372"/>
                    </a:lnTo>
                    <a:lnTo>
                      <a:pt x="576" y="372"/>
                    </a:lnTo>
                    <a:lnTo>
                      <a:pt x="589" y="371"/>
                    </a:lnTo>
                    <a:lnTo>
                      <a:pt x="601" y="367"/>
                    </a:lnTo>
                    <a:lnTo>
                      <a:pt x="610" y="361"/>
                    </a:lnTo>
                    <a:lnTo>
                      <a:pt x="620" y="353"/>
                    </a:lnTo>
                    <a:lnTo>
                      <a:pt x="628" y="344"/>
                    </a:lnTo>
                    <a:lnTo>
                      <a:pt x="633" y="334"/>
                    </a:lnTo>
                    <a:lnTo>
                      <a:pt x="635" y="323"/>
                    </a:lnTo>
                    <a:lnTo>
                      <a:pt x="637" y="309"/>
                    </a:lnTo>
                    <a:lnTo>
                      <a:pt x="637" y="62"/>
                    </a:lnTo>
                    <a:lnTo>
                      <a:pt x="635" y="48"/>
                    </a:lnTo>
                    <a:lnTo>
                      <a:pt x="633" y="37"/>
                    </a:lnTo>
                    <a:lnTo>
                      <a:pt x="628" y="27"/>
                    </a:lnTo>
                    <a:lnTo>
                      <a:pt x="620" y="18"/>
                    </a:lnTo>
                    <a:lnTo>
                      <a:pt x="610" y="10"/>
                    </a:lnTo>
                    <a:lnTo>
                      <a:pt x="601" y="6"/>
                    </a:lnTo>
                    <a:lnTo>
                      <a:pt x="589" y="2"/>
                    </a:lnTo>
                    <a:lnTo>
                      <a:pt x="576" y="0"/>
                    </a:lnTo>
                    <a:lnTo>
                      <a:pt x="63" y="0"/>
                    </a:lnTo>
                    <a:close/>
                  </a:path>
                </a:pathLst>
              </a:custGeom>
              <a:solidFill>
                <a:srgbClr val="0099CC"/>
              </a:solidFill>
              <a:ln w="6350">
                <a:solidFill>
                  <a:srgbClr val="000000"/>
                </a:solidFill>
                <a:prstDash val="solid"/>
                <a:round/>
                <a:headEnd/>
                <a:tailEnd/>
              </a:ln>
            </p:spPr>
            <p:txBody>
              <a:bodyPr/>
              <a:lstStyle/>
              <a:p>
                <a:endParaRPr lang="en-US">
                  <a:solidFill>
                    <a:srgbClr val="0058A9"/>
                  </a:solidFill>
                </a:endParaRPr>
              </a:p>
            </p:txBody>
          </p:sp>
          <p:sp>
            <p:nvSpPr>
              <p:cNvPr id="57" name="Rectangle 60"/>
              <p:cNvSpPr>
                <a:spLocks noChangeAspect="1" noChangeArrowheads="1"/>
              </p:cNvSpPr>
              <p:nvPr/>
            </p:nvSpPr>
            <p:spPr bwMode="auto">
              <a:xfrm>
                <a:off x="4491" y="2704"/>
                <a:ext cx="16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Local</a:t>
                </a:r>
              </a:p>
            </p:txBody>
          </p:sp>
          <p:sp>
            <p:nvSpPr>
              <p:cNvPr id="58" name="Rectangle 61"/>
              <p:cNvSpPr>
                <a:spLocks noChangeAspect="1" noChangeArrowheads="1"/>
              </p:cNvSpPr>
              <p:nvPr/>
            </p:nvSpPr>
            <p:spPr bwMode="auto">
              <a:xfrm>
                <a:off x="4444" y="2774"/>
                <a:ext cx="25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Memory</a:t>
                </a:r>
              </a:p>
            </p:txBody>
          </p:sp>
          <p:sp>
            <p:nvSpPr>
              <p:cNvPr id="59" name="Rectangle 62"/>
              <p:cNvSpPr>
                <a:spLocks noChangeAspect="1" noChangeArrowheads="1"/>
              </p:cNvSpPr>
              <p:nvPr/>
            </p:nvSpPr>
            <p:spPr bwMode="auto">
              <a:xfrm>
                <a:off x="4337" y="2511"/>
                <a:ext cx="55"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58A9"/>
                  </a:solidFill>
                </a:endParaRPr>
              </a:p>
            </p:txBody>
          </p:sp>
          <p:sp>
            <p:nvSpPr>
              <p:cNvPr id="60" name="Rectangle 63"/>
              <p:cNvSpPr>
                <a:spLocks noChangeAspect="1" noChangeArrowheads="1"/>
              </p:cNvSpPr>
              <p:nvPr/>
            </p:nvSpPr>
            <p:spPr bwMode="auto">
              <a:xfrm>
                <a:off x="4353" y="2513"/>
                <a:ext cx="5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900">
                    <a:solidFill>
                      <a:srgbClr val="0058A9"/>
                    </a:solidFill>
                  </a:rPr>
                  <a:t>L</a:t>
                </a:r>
              </a:p>
            </p:txBody>
          </p:sp>
          <p:sp>
            <p:nvSpPr>
              <p:cNvPr id="61" name="Line 64"/>
              <p:cNvSpPr>
                <a:spLocks noChangeAspect="1" noChangeShapeType="1"/>
              </p:cNvSpPr>
              <p:nvPr/>
            </p:nvSpPr>
            <p:spPr bwMode="auto">
              <a:xfrm>
                <a:off x="4423" y="2497"/>
                <a:ext cx="1" cy="104"/>
              </a:xfrm>
              <a:prstGeom prst="line">
                <a:avLst/>
              </a:prstGeom>
              <a:noFill/>
              <a:ln w="23813">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srgbClr val="0058A9"/>
                  </a:solidFill>
                </a:endParaRPr>
              </a:p>
            </p:txBody>
          </p:sp>
          <p:sp>
            <p:nvSpPr>
              <p:cNvPr id="62" name="Line 65"/>
              <p:cNvSpPr>
                <a:spLocks noChangeAspect="1" noChangeShapeType="1"/>
              </p:cNvSpPr>
              <p:nvPr/>
            </p:nvSpPr>
            <p:spPr bwMode="auto">
              <a:xfrm flipV="1">
                <a:off x="4402" y="2532"/>
                <a:ext cx="43" cy="36"/>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srgbClr val="0058A9"/>
                  </a:solidFill>
                </a:endParaRPr>
              </a:p>
            </p:txBody>
          </p:sp>
        </p:grpSp>
        <p:grpSp>
          <p:nvGrpSpPr>
            <p:cNvPr id="29" name="Group 66"/>
            <p:cNvGrpSpPr>
              <a:grpSpLocks noChangeAspect="1"/>
            </p:cNvGrpSpPr>
            <p:nvPr/>
          </p:nvGrpSpPr>
          <p:grpSpPr bwMode="auto">
            <a:xfrm>
              <a:off x="6798" y="4753"/>
              <a:ext cx="929" cy="531"/>
              <a:chOff x="4800" y="2497"/>
              <a:chExt cx="816" cy="467"/>
            </a:xfrm>
          </p:grpSpPr>
          <p:grpSp>
            <p:nvGrpSpPr>
              <p:cNvPr id="30" name="Group 67"/>
              <p:cNvGrpSpPr>
                <a:grpSpLocks noChangeAspect="1"/>
              </p:cNvGrpSpPr>
              <p:nvPr/>
            </p:nvGrpSpPr>
            <p:grpSpPr bwMode="auto">
              <a:xfrm>
                <a:off x="4800" y="2809"/>
                <a:ext cx="170" cy="22"/>
                <a:chOff x="3326" y="1727"/>
                <a:chExt cx="356" cy="48"/>
              </a:xfrm>
            </p:grpSpPr>
            <p:sp>
              <p:nvSpPr>
                <p:cNvPr id="46" name="Oval 68"/>
                <p:cNvSpPr>
                  <a:spLocks noChangeAspect="1" noChangeArrowheads="1"/>
                </p:cNvSpPr>
                <p:nvPr/>
              </p:nvSpPr>
              <p:spPr bwMode="auto">
                <a:xfrm>
                  <a:off x="3326" y="1727"/>
                  <a:ext cx="48" cy="48"/>
                </a:xfrm>
                <a:prstGeom prst="ellipse">
                  <a:avLst/>
                </a:prstGeom>
                <a:solidFill>
                  <a:srgbClr val="FFCC00"/>
                </a:solidFill>
                <a:ln w="23813">
                  <a:solidFill>
                    <a:srgbClr val="FFCC00"/>
                  </a:solidFill>
                  <a:round/>
                  <a:headEnd/>
                  <a:tailEnd/>
                </a:ln>
              </p:spPr>
              <p:txBody>
                <a:bodyPr/>
                <a:lstStyle/>
                <a:p>
                  <a:endParaRPr lang="en-US">
                    <a:solidFill>
                      <a:srgbClr val="0058A9"/>
                    </a:solidFill>
                  </a:endParaRPr>
                </a:p>
              </p:txBody>
            </p:sp>
            <p:sp>
              <p:nvSpPr>
                <p:cNvPr id="47" name="Oval 69"/>
                <p:cNvSpPr>
                  <a:spLocks noChangeAspect="1" noChangeArrowheads="1"/>
                </p:cNvSpPr>
                <p:nvPr/>
              </p:nvSpPr>
              <p:spPr bwMode="auto">
                <a:xfrm>
                  <a:off x="3480" y="1727"/>
                  <a:ext cx="48" cy="48"/>
                </a:xfrm>
                <a:prstGeom prst="ellipse">
                  <a:avLst/>
                </a:prstGeom>
                <a:solidFill>
                  <a:srgbClr val="FFCC00"/>
                </a:solidFill>
                <a:ln w="23813">
                  <a:solidFill>
                    <a:srgbClr val="FFCC00"/>
                  </a:solidFill>
                  <a:round/>
                  <a:headEnd/>
                  <a:tailEnd/>
                </a:ln>
              </p:spPr>
              <p:txBody>
                <a:bodyPr/>
                <a:lstStyle/>
                <a:p>
                  <a:endParaRPr lang="en-US">
                    <a:solidFill>
                      <a:srgbClr val="0058A9"/>
                    </a:solidFill>
                  </a:endParaRPr>
                </a:p>
              </p:txBody>
            </p:sp>
            <p:sp>
              <p:nvSpPr>
                <p:cNvPr id="48" name="Oval 70"/>
                <p:cNvSpPr>
                  <a:spLocks noChangeAspect="1" noChangeArrowheads="1"/>
                </p:cNvSpPr>
                <p:nvPr/>
              </p:nvSpPr>
              <p:spPr bwMode="auto">
                <a:xfrm>
                  <a:off x="3634" y="1727"/>
                  <a:ext cx="48" cy="48"/>
                </a:xfrm>
                <a:prstGeom prst="ellipse">
                  <a:avLst/>
                </a:prstGeom>
                <a:solidFill>
                  <a:srgbClr val="FFCC00"/>
                </a:solidFill>
                <a:ln w="23813">
                  <a:solidFill>
                    <a:srgbClr val="FFCC00"/>
                  </a:solidFill>
                  <a:round/>
                  <a:headEnd/>
                  <a:tailEnd/>
                </a:ln>
              </p:spPr>
              <p:txBody>
                <a:bodyPr/>
                <a:lstStyle/>
                <a:p>
                  <a:endParaRPr lang="en-US">
                    <a:solidFill>
                      <a:srgbClr val="0058A9"/>
                    </a:solidFill>
                  </a:endParaRPr>
                </a:p>
              </p:txBody>
            </p:sp>
          </p:grpSp>
          <p:grpSp>
            <p:nvGrpSpPr>
              <p:cNvPr id="31" name="Group 71"/>
              <p:cNvGrpSpPr>
                <a:grpSpLocks noChangeAspect="1"/>
              </p:cNvGrpSpPr>
              <p:nvPr/>
            </p:nvGrpSpPr>
            <p:grpSpPr bwMode="auto">
              <a:xfrm>
                <a:off x="5021" y="2497"/>
                <a:ext cx="595" cy="467"/>
                <a:chOff x="3789" y="1046"/>
                <a:chExt cx="1250" cy="1020"/>
              </a:xfrm>
            </p:grpSpPr>
            <p:sp>
              <p:nvSpPr>
                <p:cNvPr id="32" name="Freeform 72"/>
                <p:cNvSpPr>
                  <a:spLocks noChangeAspect="1"/>
                </p:cNvSpPr>
                <p:nvPr/>
              </p:nvSpPr>
              <p:spPr bwMode="auto">
                <a:xfrm>
                  <a:off x="3789" y="1270"/>
                  <a:ext cx="1250" cy="796"/>
                </a:xfrm>
                <a:custGeom>
                  <a:avLst/>
                  <a:gdLst>
                    <a:gd name="T0" fmla="*/ 132 w 1250"/>
                    <a:gd name="T1" fmla="*/ 0 h 796"/>
                    <a:gd name="T2" fmla="*/ 106 w 1250"/>
                    <a:gd name="T3" fmla="*/ 2 h 796"/>
                    <a:gd name="T4" fmla="*/ 81 w 1250"/>
                    <a:gd name="T5" fmla="*/ 10 h 796"/>
                    <a:gd name="T6" fmla="*/ 59 w 1250"/>
                    <a:gd name="T7" fmla="*/ 23 h 796"/>
                    <a:gd name="T8" fmla="*/ 38 w 1250"/>
                    <a:gd name="T9" fmla="*/ 39 h 796"/>
                    <a:gd name="T10" fmla="*/ 23 w 1250"/>
                    <a:gd name="T11" fmla="*/ 60 h 796"/>
                    <a:gd name="T12" fmla="*/ 9 w 1250"/>
                    <a:gd name="T13" fmla="*/ 83 h 796"/>
                    <a:gd name="T14" fmla="*/ 2 w 1250"/>
                    <a:gd name="T15" fmla="*/ 108 h 796"/>
                    <a:gd name="T16" fmla="*/ 0 w 1250"/>
                    <a:gd name="T17" fmla="*/ 135 h 796"/>
                    <a:gd name="T18" fmla="*/ 0 w 1250"/>
                    <a:gd name="T19" fmla="*/ 664 h 796"/>
                    <a:gd name="T20" fmla="*/ 2 w 1250"/>
                    <a:gd name="T21" fmla="*/ 691 h 796"/>
                    <a:gd name="T22" fmla="*/ 9 w 1250"/>
                    <a:gd name="T23" fmla="*/ 716 h 796"/>
                    <a:gd name="T24" fmla="*/ 23 w 1250"/>
                    <a:gd name="T25" fmla="*/ 739 h 796"/>
                    <a:gd name="T26" fmla="*/ 38 w 1250"/>
                    <a:gd name="T27" fmla="*/ 758 h 796"/>
                    <a:gd name="T28" fmla="*/ 59 w 1250"/>
                    <a:gd name="T29" fmla="*/ 773 h 796"/>
                    <a:gd name="T30" fmla="*/ 81 w 1250"/>
                    <a:gd name="T31" fmla="*/ 787 h 796"/>
                    <a:gd name="T32" fmla="*/ 106 w 1250"/>
                    <a:gd name="T33" fmla="*/ 795 h 796"/>
                    <a:gd name="T34" fmla="*/ 132 w 1250"/>
                    <a:gd name="T35" fmla="*/ 796 h 796"/>
                    <a:gd name="T36" fmla="*/ 1118 w 1250"/>
                    <a:gd name="T37" fmla="*/ 796 h 796"/>
                    <a:gd name="T38" fmla="*/ 1145 w 1250"/>
                    <a:gd name="T39" fmla="*/ 795 h 796"/>
                    <a:gd name="T40" fmla="*/ 1169 w 1250"/>
                    <a:gd name="T41" fmla="*/ 787 h 796"/>
                    <a:gd name="T42" fmla="*/ 1193 w 1250"/>
                    <a:gd name="T43" fmla="*/ 773 h 796"/>
                    <a:gd name="T44" fmla="*/ 1212 w 1250"/>
                    <a:gd name="T45" fmla="*/ 758 h 796"/>
                    <a:gd name="T46" fmla="*/ 1227 w 1250"/>
                    <a:gd name="T47" fmla="*/ 739 h 796"/>
                    <a:gd name="T48" fmla="*/ 1241 w 1250"/>
                    <a:gd name="T49" fmla="*/ 716 h 796"/>
                    <a:gd name="T50" fmla="*/ 1248 w 1250"/>
                    <a:gd name="T51" fmla="*/ 691 h 796"/>
                    <a:gd name="T52" fmla="*/ 1250 w 1250"/>
                    <a:gd name="T53" fmla="*/ 664 h 796"/>
                    <a:gd name="T54" fmla="*/ 1250 w 1250"/>
                    <a:gd name="T55" fmla="*/ 135 h 796"/>
                    <a:gd name="T56" fmla="*/ 1248 w 1250"/>
                    <a:gd name="T57" fmla="*/ 108 h 796"/>
                    <a:gd name="T58" fmla="*/ 1241 w 1250"/>
                    <a:gd name="T59" fmla="*/ 83 h 796"/>
                    <a:gd name="T60" fmla="*/ 1227 w 1250"/>
                    <a:gd name="T61" fmla="*/ 60 h 796"/>
                    <a:gd name="T62" fmla="*/ 1212 w 1250"/>
                    <a:gd name="T63" fmla="*/ 39 h 796"/>
                    <a:gd name="T64" fmla="*/ 1193 w 1250"/>
                    <a:gd name="T65" fmla="*/ 23 h 796"/>
                    <a:gd name="T66" fmla="*/ 1169 w 1250"/>
                    <a:gd name="T67" fmla="*/ 10 h 796"/>
                    <a:gd name="T68" fmla="*/ 1145 w 1250"/>
                    <a:gd name="T69" fmla="*/ 2 h 796"/>
                    <a:gd name="T70" fmla="*/ 1118 w 1250"/>
                    <a:gd name="T71" fmla="*/ 0 h 796"/>
                    <a:gd name="T72" fmla="*/ 132 w 1250"/>
                    <a:gd name="T73"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50" h="796">
                      <a:moveTo>
                        <a:pt x="132" y="0"/>
                      </a:moveTo>
                      <a:lnTo>
                        <a:pt x="106" y="2"/>
                      </a:lnTo>
                      <a:lnTo>
                        <a:pt x="81" y="10"/>
                      </a:lnTo>
                      <a:lnTo>
                        <a:pt x="59" y="23"/>
                      </a:lnTo>
                      <a:lnTo>
                        <a:pt x="38" y="39"/>
                      </a:lnTo>
                      <a:lnTo>
                        <a:pt x="23" y="60"/>
                      </a:lnTo>
                      <a:lnTo>
                        <a:pt x="9" y="83"/>
                      </a:lnTo>
                      <a:lnTo>
                        <a:pt x="2" y="108"/>
                      </a:lnTo>
                      <a:lnTo>
                        <a:pt x="0" y="135"/>
                      </a:lnTo>
                      <a:lnTo>
                        <a:pt x="0" y="664"/>
                      </a:lnTo>
                      <a:lnTo>
                        <a:pt x="2" y="691"/>
                      </a:lnTo>
                      <a:lnTo>
                        <a:pt x="9" y="716"/>
                      </a:lnTo>
                      <a:lnTo>
                        <a:pt x="23" y="739"/>
                      </a:lnTo>
                      <a:lnTo>
                        <a:pt x="38" y="758"/>
                      </a:lnTo>
                      <a:lnTo>
                        <a:pt x="59" y="773"/>
                      </a:lnTo>
                      <a:lnTo>
                        <a:pt x="81" y="787"/>
                      </a:lnTo>
                      <a:lnTo>
                        <a:pt x="106" y="795"/>
                      </a:lnTo>
                      <a:lnTo>
                        <a:pt x="132" y="796"/>
                      </a:lnTo>
                      <a:lnTo>
                        <a:pt x="1118" y="796"/>
                      </a:lnTo>
                      <a:lnTo>
                        <a:pt x="1145" y="795"/>
                      </a:lnTo>
                      <a:lnTo>
                        <a:pt x="1169" y="787"/>
                      </a:lnTo>
                      <a:lnTo>
                        <a:pt x="1193" y="773"/>
                      </a:lnTo>
                      <a:lnTo>
                        <a:pt x="1212" y="758"/>
                      </a:lnTo>
                      <a:lnTo>
                        <a:pt x="1227" y="739"/>
                      </a:lnTo>
                      <a:lnTo>
                        <a:pt x="1241" y="716"/>
                      </a:lnTo>
                      <a:lnTo>
                        <a:pt x="1248" y="691"/>
                      </a:lnTo>
                      <a:lnTo>
                        <a:pt x="1250" y="664"/>
                      </a:lnTo>
                      <a:lnTo>
                        <a:pt x="1250" y="135"/>
                      </a:lnTo>
                      <a:lnTo>
                        <a:pt x="1248" y="108"/>
                      </a:lnTo>
                      <a:lnTo>
                        <a:pt x="1241" y="83"/>
                      </a:lnTo>
                      <a:lnTo>
                        <a:pt x="1227" y="60"/>
                      </a:lnTo>
                      <a:lnTo>
                        <a:pt x="1212" y="39"/>
                      </a:lnTo>
                      <a:lnTo>
                        <a:pt x="1193" y="23"/>
                      </a:lnTo>
                      <a:lnTo>
                        <a:pt x="1169" y="10"/>
                      </a:lnTo>
                      <a:lnTo>
                        <a:pt x="1145" y="2"/>
                      </a:lnTo>
                      <a:lnTo>
                        <a:pt x="1118" y="0"/>
                      </a:lnTo>
                      <a:lnTo>
                        <a:pt x="132" y="0"/>
                      </a:lnTo>
                      <a:close/>
                    </a:path>
                  </a:pathLst>
                </a:custGeom>
                <a:solidFill>
                  <a:srgbClr val="B2B2B2"/>
                </a:solidFill>
                <a:ln w="6350">
                  <a:solidFill>
                    <a:srgbClr val="FFCC00"/>
                  </a:solidFill>
                  <a:prstDash val="solid"/>
                  <a:round/>
                  <a:headEnd/>
                  <a:tailEnd/>
                </a:ln>
              </p:spPr>
              <p:txBody>
                <a:bodyPr/>
                <a:lstStyle/>
                <a:p>
                  <a:endParaRPr lang="en-US">
                    <a:solidFill>
                      <a:srgbClr val="0058A9"/>
                    </a:solidFill>
                  </a:endParaRPr>
                </a:p>
              </p:txBody>
            </p:sp>
            <p:sp>
              <p:nvSpPr>
                <p:cNvPr id="33" name="Freeform 73"/>
                <p:cNvSpPr>
                  <a:spLocks noChangeAspect="1"/>
                </p:cNvSpPr>
                <p:nvPr/>
              </p:nvSpPr>
              <p:spPr bwMode="auto">
                <a:xfrm>
                  <a:off x="3902" y="1577"/>
                  <a:ext cx="363" cy="186"/>
                </a:xfrm>
                <a:custGeom>
                  <a:avLst/>
                  <a:gdLst>
                    <a:gd name="T0" fmla="*/ 31 w 363"/>
                    <a:gd name="T1" fmla="*/ 0 h 186"/>
                    <a:gd name="T2" fmla="*/ 19 w 363"/>
                    <a:gd name="T3" fmla="*/ 2 h 186"/>
                    <a:gd name="T4" fmla="*/ 10 w 363"/>
                    <a:gd name="T5" fmla="*/ 10 h 186"/>
                    <a:gd name="T6" fmla="*/ 2 w 363"/>
                    <a:gd name="T7" fmla="*/ 20 h 186"/>
                    <a:gd name="T8" fmla="*/ 0 w 363"/>
                    <a:gd name="T9" fmla="*/ 31 h 186"/>
                    <a:gd name="T10" fmla="*/ 0 w 363"/>
                    <a:gd name="T11" fmla="*/ 156 h 186"/>
                    <a:gd name="T12" fmla="*/ 2 w 363"/>
                    <a:gd name="T13" fmla="*/ 167 h 186"/>
                    <a:gd name="T14" fmla="*/ 10 w 363"/>
                    <a:gd name="T15" fmla="*/ 177 h 186"/>
                    <a:gd name="T16" fmla="*/ 19 w 363"/>
                    <a:gd name="T17" fmla="*/ 185 h 186"/>
                    <a:gd name="T18" fmla="*/ 31 w 363"/>
                    <a:gd name="T19" fmla="*/ 186 h 186"/>
                    <a:gd name="T20" fmla="*/ 332 w 363"/>
                    <a:gd name="T21" fmla="*/ 186 h 186"/>
                    <a:gd name="T22" fmla="*/ 344 w 363"/>
                    <a:gd name="T23" fmla="*/ 185 h 186"/>
                    <a:gd name="T24" fmla="*/ 354 w 363"/>
                    <a:gd name="T25" fmla="*/ 177 h 186"/>
                    <a:gd name="T26" fmla="*/ 361 w 363"/>
                    <a:gd name="T27" fmla="*/ 167 h 186"/>
                    <a:gd name="T28" fmla="*/ 363 w 363"/>
                    <a:gd name="T29" fmla="*/ 156 h 186"/>
                    <a:gd name="T30" fmla="*/ 363 w 363"/>
                    <a:gd name="T31" fmla="*/ 31 h 186"/>
                    <a:gd name="T32" fmla="*/ 361 w 363"/>
                    <a:gd name="T33" fmla="*/ 20 h 186"/>
                    <a:gd name="T34" fmla="*/ 354 w 363"/>
                    <a:gd name="T35" fmla="*/ 10 h 186"/>
                    <a:gd name="T36" fmla="*/ 344 w 363"/>
                    <a:gd name="T37" fmla="*/ 2 h 186"/>
                    <a:gd name="T38" fmla="*/ 332 w 363"/>
                    <a:gd name="T39" fmla="*/ 0 h 186"/>
                    <a:gd name="T40" fmla="*/ 31 w 363"/>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 h="186">
                      <a:moveTo>
                        <a:pt x="31" y="0"/>
                      </a:moveTo>
                      <a:lnTo>
                        <a:pt x="19" y="2"/>
                      </a:lnTo>
                      <a:lnTo>
                        <a:pt x="10" y="10"/>
                      </a:lnTo>
                      <a:lnTo>
                        <a:pt x="2" y="20"/>
                      </a:lnTo>
                      <a:lnTo>
                        <a:pt x="0" y="31"/>
                      </a:lnTo>
                      <a:lnTo>
                        <a:pt x="0" y="156"/>
                      </a:lnTo>
                      <a:lnTo>
                        <a:pt x="2" y="167"/>
                      </a:lnTo>
                      <a:lnTo>
                        <a:pt x="10" y="177"/>
                      </a:lnTo>
                      <a:lnTo>
                        <a:pt x="19" y="185"/>
                      </a:lnTo>
                      <a:lnTo>
                        <a:pt x="31" y="186"/>
                      </a:lnTo>
                      <a:lnTo>
                        <a:pt x="332" y="186"/>
                      </a:lnTo>
                      <a:lnTo>
                        <a:pt x="344" y="185"/>
                      </a:lnTo>
                      <a:lnTo>
                        <a:pt x="354" y="177"/>
                      </a:lnTo>
                      <a:lnTo>
                        <a:pt x="361" y="167"/>
                      </a:lnTo>
                      <a:lnTo>
                        <a:pt x="363" y="156"/>
                      </a:lnTo>
                      <a:lnTo>
                        <a:pt x="363" y="31"/>
                      </a:lnTo>
                      <a:lnTo>
                        <a:pt x="361" y="20"/>
                      </a:lnTo>
                      <a:lnTo>
                        <a:pt x="354" y="10"/>
                      </a:lnTo>
                      <a:lnTo>
                        <a:pt x="344" y="2"/>
                      </a:lnTo>
                      <a:lnTo>
                        <a:pt x="332"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34" name="Rectangle 74"/>
                <p:cNvSpPr>
                  <a:spLocks noChangeAspect="1" noChangeArrowheads="1"/>
                </p:cNvSpPr>
                <p:nvPr/>
              </p:nvSpPr>
              <p:spPr bwMode="auto">
                <a:xfrm>
                  <a:off x="3967" y="1593"/>
                  <a:ext cx="31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CPU</a:t>
                  </a:r>
                </a:p>
              </p:txBody>
            </p:sp>
            <p:sp>
              <p:nvSpPr>
                <p:cNvPr id="35" name="Freeform 75"/>
                <p:cNvSpPr>
                  <a:spLocks noChangeAspect="1"/>
                </p:cNvSpPr>
                <p:nvPr/>
              </p:nvSpPr>
              <p:spPr bwMode="auto">
                <a:xfrm>
                  <a:off x="3902" y="1804"/>
                  <a:ext cx="363" cy="186"/>
                </a:xfrm>
                <a:custGeom>
                  <a:avLst/>
                  <a:gdLst>
                    <a:gd name="T0" fmla="*/ 31 w 363"/>
                    <a:gd name="T1" fmla="*/ 0 h 186"/>
                    <a:gd name="T2" fmla="*/ 19 w 363"/>
                    <a:gd name="T3" fmla="*/ 2 h 186"/>
                    <a:gd name="T4" fmla="*/ 10 w 363"/>
                    <a:gd name="T5" fmla="*/ 9 h 186"/>
                    <a:gd name="T6" fmla="*/ 2 w 363"/>
                    <a:gd name="T7" fmla="*/ 19 h 186"/>
                    <a:gd name="T8" fmla="*/ 0 w 363"/>
                    <a:gd name="T9" fmla="*/ 30 h 186"/>
                    <a:gd name="T10" fmla="*/ 0 w 363"/>
                    <a:gd name="T11" fmla="*/ 153 h 186"/>
                    <a:gd name="T12" fmla="*/ 2 w 363"/>
                    <a:gd name="T13" fmla="*/ 165 h 186"/>
                    <a:gd name="T14" fmla="*/ 10 w 363"/>
                    <a:gd name="T15" fmla="*/ 176 h 186"/>
                    <a:gd name="T16" fmla="*/ 19 w 363"/>
                    <a:gd name="T17" fmla="*/ 184 h 186"/>
                    <a:gd name="T18" fmla="*/ 31 w 363"/>
                    <a:gd name="T19" fmla="*/ 186 h 186"/>
                    <a:gd name="T20" fmla="*/ 332 w 363"/>
                    <a:gd name="T21" fmla="*/ 186 h 186"/>
                    <a:gd name="T22" fmla="*/ 344 w 363"/>
                    <a:gd name="T23" fmla="*/ 184 h 186"/>
                    <a:gd name="T24" fmla="*/ 354 w 363"/>
                    <a:gd name="T25" fmla="*/ 176 h 186"/>
                    <a:gd name="T26" fmla="*/ 361 w 363"/>
                    <a:gd name="T27" fmla="*/ 165 h 186"/>
                    <a:gd name="T28" fmla="*/ 363 w 363"/>
                    <a:gd name="T29" fmla="*/ 153 h 186"/>
                    <a:gd name="T30" fmla="*/ 363 w 363"/>
                    <a:gd name="T31" fmla="*/ 30 h 186"/>
                    <a:gd name="T32" fmla="*/ 361 w 363"/>
                    <a:gd name="T33" fmla="*/ 19 h 186"/>
                    <a:gd name="T34" fmla="*/ 354 w 363"/>
                    <a:gd name="T35" fmla="*/ 9 h 186"/>
                    <a:gd name="T36" fmla="*/ 344 w 363"/>
                    <a:gd name="T37" fmla="*/ 2 h 186"/>
                    <a:gd name="T38" fmla="*/ 332 w 363"/>
                    <a:gd name="T39" fmla="*/ 0 h 186"/>
                    <a:gd name="T40" fmla="*/ 31 w 363"/>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 h="186">
                      <a:moveTo>
                        <a:pt x="31" y="0"/>
                      </a:moveTo>
                      <a:lnTo>
                        <a:pt x="19" y="2"/>
                      </a:lnTo>
                      <a:lnTo>
                        <a:pt x="10" y="9"/>
                      </a:lnTo>
                      <a:lnTo>
                        <a:pt x="2" y="19"/>
                      </a:lnTo>
                      <a:lnTo>
                        <a:pt x="0" y="30"/>
                      </a:lnTo>
                      <a:lnTo>
                        <a:pt x="0" y="153"/>
                      </a:lnTo>
                      <a:lnTo>
                        <a:pt x="2" y="165"/>
                      </a:lnTo>
                      <a:lnTo>
                        <a:pt x="10" y="176"/>
                      </a:lnTo>
                      <a:lnTo>
                        <a:pt x="19" y="184"/>
                      </a:lnTo>
                      <a:lnTo>
                        <a:pt x="31" y="186"/>
                      </a:lnTo>
                      <a:lnTo>
                        <a:pt x="332" y="186"/>
                      </a:lnTo>
                      <a:lnTo>
                        <a:pt x="344" y="184"/>
                      </a:lnTo>
                      <a:lnTo>
                        <a:pt x="354" y="176"/>
                      </a:lnTo>
                      <a:lnTo>
                        <a:pt x="361" y="165"/>
                      </a:lnTo>
                      <a:lnTo>
                        <a:pt x="363" y="153"/>
                      </a:lnTo>
                      <a:lnTo>
                        <a:pt x="363" y="30"/>
                      </a:lnTo>
                      <a:lnTo>
                        <a:pt x="361" y="19"/>
                      </a:lnTo>
                      <a:lnTo>
                        <a:pt x="354" y="9"/>
                      </a:lnTo>
                      <a:lnTo>
                        <a:pt x="344" y="2"/>
                      </a:lnTo>
                      <a:lnTo>
                        <a:pt x="332"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36" name="Rectangle 76"/>
                <p:cNvSpPr>
                  <a:spLocks noChangeAspect="1" noChangeArrowheads="1"/>
                </p:cNvSpPr>
                <p:nvPr/>
              </p:nvSpPr>
              <p:spPr bwMode="auto">
                <a:xfrm>
                  <a:off x="3942" y="1820"/>
                  <a:ext cx="3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800">
                      <a:solidFill>
                        <a:srgbClr val="0058A9"/>
                      </a:solidFill>
                    </a:rPr>
                    <a:t>CPU</a:t>
                  </a:r>
                </a:p>
              </p:txBody>
            </p:sp>
            <p:sp>
              <p:nvSpPr>
                <p:cNvPr id="37" name="Freeform 77"/>
                <p:cNvSpPr>
                  <a:spLocks noChangeAspect="1"/>
                </p:cNvSpPr>
                <p:nvPr/>
              </p:nvSpPr>
              <p:spPr bwMode="auto">
                <a:xfrm>
                  <a:off x="3902" y="1349"/>
                  <a:ext cx="363" cy="186"/>
                </a:xfrm>
                <a:custGeom>
                  <a:avLst/>
                  <a:gdLst>
                    <a:gd name="T0" fmla="*/ 31 w 363"/>
                    <a:gd name="T1" fmla="*/ 0 h 186"/>
                    <a:gd name="T2" fmla="*/ 19 w 363"/>
                    <a:gd name="T3" fmla="*/ 2 h 186"/>
                    <a:gd name="T4" fmla="*/ 10 w 363"/>
                    <a:gd name="T5" fmla="*/ 10 h 186"/>
                    <a:gd name="T6" fmla="*/ 2 w 363"/>
                    <a:gd name="T7" fmla="*/ 21 h 186"/>
                    <a:gd name="T8" fmla="*/ 0 w 363"/>
                    <a:gd name="T9" fmla="*/ 33 h 186"/>
                    <a:gd name="T10" fmla="*/ 0 w 363"/>
                    <a:gd name="T11" fmla="*/ 155 h 186"/>
                    <a:gd name="T12" fmla="*/ 2 w 363"/>
                    <a:gd name="T13" fmla="*/ 167 h 186"/>
                    <a:gd name="T14" fmla="*/ 10 w 363"/>
                    <a:gd name="T15" fmla="*/ 177 h 186"/>
                    <a:gd name="T16" fmla="*/ 19 w 363"/>
                    <a:gd name="T17" fmla="*/ 184 h 186"/>
                    <a:gd name="T18" fmla="*/ 31 w 363"/>
                    <a:gd name="T19" fmla="*/ 186 h 186"/>
                    <a:gd name="T20" fmla="*/ 332 w 363"/>
                    <a:gd name="T21" fmla="*/ 186 h 186"/>
                    <a:gd name="T22" fmla="*/ 344 w 363"/>
                    <a:gd name="T23" fmla="*/ 184 h 186"/>
                    <a:gd name="T24" fmla="*/ 354 w 363"/>
                    <a:gd name="T25" fmla="*/ 177 h 186"/>
                    <a:gd name="T26" fmla="*/ 361 w 363"/>
                    <a:gd name="T27" fmla="*/ 167 h 186"/>
                    <a:gd name="T28" fmla="*/ 363 w 363"/>
                    <a:gd name="T29" fmla="*/ 155 h 186"/>
                    <a:gd name="T30" fmla="*/ 363 w 363"/>
                    <a:gd name="T31" fmla="*/ 33 h 186"/>
                    <a:gd name="T32" fmla="*/ 361 w 363"/>
                    <a:gd name="T33" fmla="*/ 21 h 186"/>
                    <a:gd name="T34" fmla="*/ 354 w 363"/>
                    <a:gd name="T35" fmla="*/ 10 h 186"/>
                    <a:gd name="T36" fmla="*/ 344 w 363"/>
                    <a:gd name="T37" fmla="*/ 2 h 186"/>
                    <a:gd name="T38" fmla="*/ 332 w 363"/>
                    <a:gd name="T39" fmla="*/ 0 h 186"/>
                    <a:gd name="T40" fmla="*/ 31 w 363"/>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3" h="186">
                      <a:moveTo>
                        <a:pt x="31" y="0"/>
                      </a:moveTo>
                      <a:lnTo>
                        <a:pt x="19" y="2"/>
                      </a:lnTo>
                      <a:lnTo>
                        <a:pt x="10" y="10"/>
                      </a:lnTo>
                      <a:lnTo>
                        <a:pt x="2" y="21"/>
                      </a:lnTo>
                      <a:lnTo>
                        <a:pt x="0" y="33"/>
                      </a:lnTo>
                      <a:lnTo>
                        <a:pt x="0" y="155"/>
                      </a:lnTo>
                      <a:lnTo>
                        <a:pt x="2" y="167"/>
                      </a:lnTo>
                      <a:lnTo>
                        <a:pt x="10" y="177"/>
                      </a:lnTo>
                      <a:lnTo>
                        <a:pt x="19" y="184"/>
                      </a:lnTo>
                      <a:lnTo>
                        <a:pt x="31" y="186"/>
                      </a:lnTo>
                      <a:lnTo>
                        <a:pt x="332" y="186"/>
                      </a:lnTo>
                      <a:lnTo>
                        <a:pt x="344" y="184"/>
                      </a:lnTo>
                      <a:lnTo>
                        <a:pt x="354" y="177"/>
                      </a:lnTo>
                      <a:lnTo>
                        <a:pt x="361" y="167"/>
                      </a:lnTo>
                      <a:lnTo>
                        <a:pt x="363" y="155"/>
                      </a:lnTo>
                      <a:lnTo>
                        <a:pt x="363" y="33"/>
                      </a:lnTo>
                      <a:lnTo>
                        <a:pt x="361" y="21"/>
                      </a:lnTo>
                      <a:lnTo>
                        <a:pt x="354" y="10"/>
                      </a:lnTo>
                      <a:lnTo>
                        <a:pt x="344" y="2"/>
                      </a:lnTo>
                      <a:lnTo>
                        <a:pt x="332" y="0"/>
                      </a:lnTo>
                      <a:lnTo>
                        <a:pt x="31" y="0"/>
                      </a:lnTo>
                      <a:close/>
                    </a:path>
                  </a:pathLst>
                </a:custGeom>
                <a:solidFill>
                  <a:srgbClr val="A50021"/>
                </a:solidFill>
                <a:ln w="6350">
                  <a:solidFill>
                    <a:srgbClr val="000000"/>
                  </a:solidFill>
                  <a:prstDash val="solid"/>
                  <a:round/>
                  <a:headEnd/>
                  <a:tailEnd/>
                </a:ln>
              </p:spPr>
              <p:txBody>
                <a:bodyPr/>
                <a:lstStyle/>
                <a:p>
                  <a:endParaRPr lang="en-US">
                    <a:solidFill>
                      <a:srgbClr val="0058A9"/>
                    </a:solidFill>
                  </a:endParaRPr>
                </a:p>
              </p:txBody>
            </p:sp>
            <p:sp>
              <p:nvSpPr>
                <p:cNvPr id="38" name="Rectangle 78"/>
                <p:cNvSpPr>
                  <a:spLocks noChangeAspect="1" noChangeArrowheads="1"/>
                </p:cNvSpPr>
                <p:nvPr/>
              </p:nvSpPr>
              <p:spPr bwMode="auto">
                <a:xfrm>
                  <a:off x="3967" y="1363"/>
                  <a:ext cx="31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dirty="0">
                      <a:solidFill>
                        <a:srgbClr val="0058A9"/>
                      </a:solidFill>
                    </a:rPr>
                    <a:t>CPU</a:t>
                  </a:r>
                </a:p>
              </p:txBody>
            </p:sp>
            <p:sp>
              <p:nvSpPr>
                <p:cNvPr id="39" name="Freeform 79"/>
                <p:cNvSpPr>
                  <a:spLocks noChangeAspect="1"/>
                </p:cNvSpPr>
                <p:nvPr/>
              </p:nvSpPr>
              <p:spPr bwMode="auto">
                <a:xfrm>
                  <a:off x="4309" y="1483"/>
                  <a:ext cx="636" cy="372"/>
                </a:xfrm>
                <a:custGeom>
                  <a:avLst/>
                  <a:gdLst>
                    <a:gd name="T0" fmla="*/ 62 w 636"/>
                    <a:gd name="T1" fmla="*/ 0 h 372"/>
                    <a:gd name="T2" fmla="*/ 48 w 636"/>
                    <a:gd name="T3" fmla="*/ 2 h 372"/>
                    <a:gd name="T4" fmla="*/ 37 w 636"/>
                    <a:gd name="T5" fmla="*/ 6 h 372"/>
                    <a:gd name="T6" fmla="*/ 27 w 636"/>
                    <a:gd name="T7" fmla="*/ 10 h 372"/>
                    <a:gd name="T8" fmla="*/ 18 w 636"/>
                    <a:gd name="T9" fmla="*/ 18 h 372"/>
                    <a:gd name="T10" fmla="*/ 10 w 636"/>
                    <a:gd name="T11" fmla="*/ 27 h 372"/>
                    <a:gd name="T12" fmla="*/ 6 w 636"/>
                    <a:gd name="T13" fmla="*/ 37 h 372"/>
                    <a:gd name="T14" fmla="*/ 2 w 636"/>
                    <a:gd name="T15" fmla="*/ 48 h 372"/>
                    <a:gd name="T16" fmla="*/ 0 w 636"/>
                    <a:gd name="T17" fmla="*/ 62 h 372"/>
                    <a:gd name="T18" fmla="*/ 0 w 636"/>
                    <a:gd name="T19" fmla="*/ 309 h 372"/>
                    <a:gd name="T20" fmla="*/ 2 w 636"/>
                    <a:gd name="T21" fmla="*/ 323 h 372"/>
                    <a:gd name="T22" fmla="*/ 6 w 636"/>
                    <a:gd name="T23" fmla="*/ 334 h 372"/>
                    <a:gd name="T24" fmla="*/ 10 w 636"/>
                    <a:gd name="T25" fmla="*/ 344 h 372"/>
                    <a:gd name="T26" fmla="*/ 18 w 636"/>
                    <a:gd name="T27" fmla="*/ 353 h 372"/>
                    <a:gd name="T28" fmla="*/ 27 w 636"/>
                    <a:gd name="T29" fmla="*/ 361 h 372"/>
                    <a:gd name="T30" fmla="*/ 37 w 636"/>
                    <a:gd name="T31" fmla="*/ 367 h 372"/>
                    <a:gd name="T32" fmla="*/ 48 w 636"/>
                    <a:gd name="T33" fmla="*/ 371 h 372"/>
                    <a:gd name="T34" fmla="*/ 62 w 636"/>
                    <a:gd name="T35" fmla="*/ 372 h 372"/>
                    <a:gd name="T36" fmla="*/ 575 w 636"/>
                    <a:gd name="T37" fmla="*/ 372 h 372"/>
                    <a:gd name="T38" fmla="*/ 588 w 636"/>
                    <a:gd name="T39" fmla="*/ 371 h 372"/>
                    <a:gd name="T40" fmla="*/ 600 w 636"/>
                    <a:gd name="T41" fmla="*/ 367 h 372"/>
                    <a:gd name="T42" fmla="*/ 609 w 636"/>
                    <a:gd name="T43" fmla="*/ 361 h 372"/>
                    <a:gd name="T44" fmla="*/ 619 w 636"/>
                    <a:gd name="T45" fmla="*/ 353 h 372"/>
                    <a:gd name="T46" fmla="*/ 626 w 636"/>
                    <a:gd name="T47" fmla="*/ 344 h 372"/>
                    <a:gd name="T48" fmla="*/ 632 w 636"/>
                    <a:gd name="T49" fmla="*/ 334 h 372"/>
                    <a:gd name="T50" fmla="*/ 634 w 636"/>
                    <a:gd name="T51" fmla="*/ 323 h 372"/>
                    <a:gd name="T52" fmla="*/ 636 w 636"/>
                    <a:gd name="T53" fmla="*/ 309 h 372"/>
                    <a:gd name="T54" fmla="*/ 636 w 636"/>
                    <a:gd name="T55" fmla="*/ 62 h 372"/>
                    <a:gd name="T56" fmla="*/ 634 w 636"/>
                    <a:gd name="T57" fmla="*/ 48 h 372"/>
                    <a:gd name="T58" fmla="*/ 632 w 636"/>
                    <a:gd name="T59" fmla="*/ 37 h 372"/>
                    <a:gd name="T60" fmla="*/ 626 w 636"/>
                    <a:gd name="T61" fmla="*/ 27 h 372"/>
                    <a:gd name="T62" fmla="*/ 619 w 636"/>
                    <a:gd name="T63" fmla="*/ 18 h 372"/>
                    <a:gd name="T64" fmla="*/ 609 w 636"/>
                    <a:gd name="T65" fmla="*/ 10 h 372"/>
                    <a:gd name="T66" fmla="*/ 600 w 636"/>
                    <a:gd name="T67" fmla="*/ 6 h 372"/>
                    <a:gd name="T68" fmla="*/ 588 w 636"/>
                    <a:gd name="T69" fmla="*/ 2 h 372"/>
                    <a:gd name="T70" fmla="*/ 575 w 636"/>
                    <a:gd name="T71" fmla="*/ 0 h 372"/>
                    <a:gd name="T72" fmla="*/ 62 w 636"/>
                    <a:gd name="T73"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6" h="372">
                      <a:moveTo>
                        <a:pt x="62" y="0"/>
                      </a:moveTo>
                      <a:lnTo>
                        <a:pt x="48" y="2"/>
                      </a:lnTo>
                      <a:lnTo>
                        <a:pt x="37" y="6"/>
                      </a:lnTo>
                      <a:lnTo>
                        <a:pt x="27" y="10"/>
                      </a:lnTo>
                      <a:lnTo>
                        <a:pt x="18" y="18"/>
                      </a:lnTo>
                      <a:lnTo>
                        <a:pt x="10" y="27"/>
                      </a:lnTo>
                      <a:lnTo>
                        <a:pt x="6" y="37"/>
                      </a:lnTo>
                      <a:lnTo>
                        <a:pt x="2" y="48"/>
                      </a:lnTo>
                      <a:lnTo>
                        <a:pt x="0" y="62"/>
                      </a:lnTo>
                      <a:lnTo>
                        <a:pt x="0" y="309"/>
                      </a:lnTo>
                      <a:lnTo>
                        <a:pt x="2" y="323"/>
                      </a:lnTo>
                      <a:lnTo>
                        <a:pt x="6" y="334"/>
                      </a:lnTo>
                      <a:lnTo>
                        <a:pt x="10" y="344"/>
                      </a:lnTo>
                      <a:lnTo>
                        <a:pt x="18" y="353"/>
                      </a:lnTo>
                      <a:lnTo>
                        <a:pt x="27" y="361"/>
                      </a:lnTo>
                      <a:lnTo>
                        <a:pt x="37" y="367"/>
                      </a:lnTo>
                      <a:lnTo>
                        <a:pt x="48" y="371"/>
                      </a:lnTo>
                      <a:lnTo>
                        <a:pt x="62" y="372"/>
                      </a:lnTo>
                      <a:lnTo>
                        <a:pt x="575" y="372"/>
                      </a:lnTo>
                      <a:lnTo>
                        <a:pt x="588" y="371"/>
                      </a:lnTo>
                      <a:lnTo>
                        <a:pt x="600" y="367"/>
                      </a:lnTo>
                      <a:lnTo>
                        <a:pt x="609" y="361"/>
                      </a:lnTo>
                      <a:lnTo>
                        <a:pt x="619" y="353"/>
                      </a:lnTo>
                      <a:lnTo>
                        <a:pt x="626" y="344"/>
                      </a:lnTo>
                      <a:lnTo>
                        <a:pt x="632" y="334"/>
                      </a:lnTo>
                      <a:lnTo>
                        <a:pt x="634" y="323"/>
                      </a:lnTo>
                      <a:lnTo>
                        <a:pt x="636" y="309"/>
                      </a:lnTo>
                      <a:lnTo>
                        <a:pt x="636" y="62"/>
                      </a:lnTo>
                      <a:lnTo>
                        <a:pt x="634" y="48"/>
                      </a:lnTo>
                      <a:lnTo>
                        <a:pt x="632" y="37"/>
                      </a:lnTo>
                      <a:lnTo>
                        <a:pt x="626" y="27"/>
                      </a:lnTo>
                      <a:lnTo>
                        <a:pt x="619" y="18"/>
                      </a:lnTo>
                      <a:lnTo>
                        <a:pt x="609" y="10"/>
                      </a:lnTo>
                      <a:lnTo>
                        <a:pt x="600" y="6"/>
                      </a:lnTo>
                      <a:lnTo>
                        <a:pt x="588" y="2"/>
                      </a:lnTo>
                      <a:lnTo>
                        <a:pt x="575" y="0"/>
                      </a:lnTo>
                      <a:lnTo>
                        <a:pt x="62" y="0"/>
                      </a:lnTo>
                      <a:close/>
                    </a:path>
                  </a:pathLst>
                </a:custGeom>
                <a:solidFill>
                  <a:srgbClr val="0099CC"/>
                </a:solidFill>
                <a:ln w="6350">
                  <a:solidFill>
                    <a:srgbClr val="000000"/>
                  </a:solidFill>
                  <a:prstDash val="solid"/>
                  <a:round/>
                  <a:headEnd/>
                  <a:tailEnd/>
                </a:ln>
              </p:spPr>
              <p:txBody>
                <a:bodyPr/>
                <a:lstStyle/>
                <a:p>
                  <a:endParaRPr lang="en-US">
                    <a:solidFill>
                      <a:srgbClr val="0058A9"/>
                    </a:solidFill>
                  </a:endParaRPr>
                </a:p>
              </p:txBody>
            </p:sp>
            <p:sp>
              <p:nvSpPr>
                <p:cNvPr id="40" name="Rectangle 80"/>
                <p:cNvSpPr>
                  <a:spLocks noChangeAspect="1" noChangeArrowheads="1"/>
                </p:cNvSpPr>
                <p:nvPr/>
              </p:nvSpPr>
              <p:spPr bwMode="auto">
                <a:xfrm>
                  <a:off x="4491" y="1497"/>
                  <a:ext cx="352"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Local</a:t>
                  </a:r>
                </a:p>
              </p:txBody>
            </p:sp>
            <p:sp>
              <p:nvSpPr>
                <p:cNvPr id="41" name="Rectangle 81"/>
                <p:cNvSpPr>
                  <a:spLocks noChangeAspect="1" noChangeArrowheads="1"/>
                </p:cNvSpPr>
                <p:nvPr/>
              </p:nvSpPr>
              <p:spPr bwMode="auto">
                <a:xfrm>
                  <a:off x="4404" y="1650"/>
                  <a:ext cx="538"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700">
                      <a:solidFill>
                        <a:srgbClr val="0058A9"/>
                      </a:solidFill>
                    </a:rPr>
                    <a:t>Memory</a:t>
                  </a:r>
                </a:p>
              </p:txBody>
            </p:sp>
            <p:sp>
              <p:nvSpPr>
                <p:cNvPr id="42" name="Rectangle 82"/>
                <p:cNvSpPr>
                  <a:spLocks noChangeAspect="1" noChangeArrowheads="1"/>
                </p:cNvSpPr>
                <p:nvPr/>
              </p:nvSpPr>
              <p:spPr bwMode="auto">
                <a:xfrm>
                  <a:off x="4169" y="1077"/>
                  <a:ext cx="115"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58A9"/>
                    </a:solidFill>
                  </a:endParaRPr>
                </a:p>
              </p:txBody>
            </p:sp>
            <p:sp>
              <p:nvSpPr>
                <p:cNvPr id="43" name="Rectangle 83"/>
                <p:cNvSpPr>
                  <a:spLocks noChangeAspect="1" noChangeArrowheads="1"/>
                </p:cNvSpPr>
                <p:nvPr/>
              </p:nvSpPr>
              <p:spPr bwMode="auto">
                <a:xfrm>
                  <a:off x="4202" y="1082"/>
                  <a:ext cx="10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253"/>
                  <a:r>
                    <a:rPr lang="es-ES" sz="900">
                      <a:solidFill>
                        <a:srgbClr val="0058A9"/>
                      </a:solidFill>
                    </a:rPr>
                    <a:t>L</a:t>
                  </a:r>
                </a:p>
              </p:txBody>
            </p:sp>
            <p:sp>
              <p:nvSpPr>
                <p:cNvPr id="44" name="Line 84"/>
                <p:cNvSpPr>
                  <a:spLocks noChangeAspect="1" noChangeShapeType="1"/>
                </p:cNvSpPr>
                <p:nvPr/>
              </p:nvSpPr>
              <p:spPr bwMode="auto">
                <a:xfrm>
                  <a:off x="4355" y="1046"/>
                  <a:ext cx="1" cy="228"/>
                </a:xfrm>
                <a:prstGeom prst="line">
                  <a:avLst/>
                </a:prstGeom>
                <a:noFill/>
                <a:ln w="23813">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srgbClr val="0058A9"/>
                    </a:solidFill>
                  </a:endParaRPr>
                </a:p>
              </p:txBody>
            </p:sp>
            <p:sp>
              <p:nvSpPr>
                <p:cNvPr id="45" name="Line 85"/>
                <p:cNvSpPr>
                  <a:spLocks noChangeAspect="1" noChangeShapeType="1"/>
                </p:cNvSpPr>
                <p:nvPr/>
              </p:nvSpPr>
              <p:spPr bwMode="auto">
                <a:xfrm flipV="1">
                  <a:off x="4311" y="1123"/>
                  <a:ext cx="89" cy="77"/>
                </a:xfrm>
                <a:prstGeom prst="line">
                  <a:avLst/>
                </a:prstGeom>
                <a:noFill/>
                <a:ln w="190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srgbClr val="0058A9"/>
                    </a:solidFill>
                  </a:endParaRPr>
                </a:p>
              </p:txBody>
            </p:sp>
          </p:grpSp>
        </p:grpSp>
      </p:grpSp>
      <p:pic>
        <p:nvPicPr>
          <p:cNvPr id="91" name="Picture 15"/>
          <p:cNvPicPr>
            <a:picLocks noChangeAspect="1" noChangeArrowheads="1"/>
          </p:cNvPicPr>
          <p:nvPr/>
        </p:nvPicPr>
        <p:blipFill>
          <a:blip r:embed="rId3"/>
          <a:srcRect/>
          <a:stretch>
            <a:fillRect/>
          </a:stretch>
        </p:blipFill>
        <p:spPr bwMode="auto">
          <a:xfrm>
            <a:off x="8229891" y="2655073"/>
            <a:ext cx="1270043" cy="323674"/>
          </a:xfrm>
          <a:prstGeom prst="rect">
            <a:avLst/>
          </a:prstGeom>
          <a:noFill/>
          <a:ln w="9525">
            <a:noFill/>
            <a:miter lim="800000"/>
            <a:headEnd/>
            <a:tailEnd/>
          </a:ln>
        </p:spPr>
      </p:pic>
      <p:pic>
        <p:nvPicPr>
          <p:cNvPr id="9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3555" y="2316020"/>
            <a:ext cx="1407413" cy="338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 name="Picture 2"/>
          <p:cNvPicPr>
            <a:picLocks noChangeAspect="1" noChangeArrowheads="1"/>
          </p:cNvPicPr>
          <p:nvPr/>
        </p:nvPicPr>
        <p:blipFill>
          <a:blip r:embed="rId5"/>
          <a:srcRect/>
          <a:stretch>
            <a:fillRect/>
          </a:stretch>
        </p:blipFill>
        <p:spPr bwMode="auto">
          <a:xfrm>
            <a:off x="8688644" y="2969481"/>
            <a:ext cx="1118030" cy="450637"/>
          </a:xfrm>
          <a:prstGeom prst="rect">
            <a:avLst/>
          </a:prstGeom>
          <a:noFill/>
          <a:ln w="9525">
            <a:noFill/>
            <a:miter lim="800000"/>
            <a:headEnd/>
            <a:tailEnd/>
          </a:ln>
        </p:spPr>
      </p:pic>
      <p:pic>
        <p:nvPicPr>
          <p:cNvPr id="94" name="Picture 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899" y="2654753"/>
            <a:ext cx="1294170" cy="530233"/>
          </a:xfrm>
          <a:prstGeom prst="rect">
            <a:avLst/>
          </a:prstGeom>
        </p:spPr>
      </p:pic>
      <p:pic>
        <p:nvPicPr>
          <p:cNvPr id="100" name="Picture 9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01066" y="5430548"/>
            <a:ext cx="843003" cy="632252"/>
          </a:xfrm>
          <a:prstGeom prst="rect">
            <a:avLst/>
          </a:prstGeom>
        </p:spPr>
      </p:pic>
      <p:pic>
        <p:nvPicPr>
          <p:cNvPr id="101" name="Picture 10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88644" y="3767053"/>
            <a:ext cx="1929801" cy="427773"/>
          </a:xfrm>
          <a:prstGeom prst="rect">
            <a:avLst/>
          </a:prstGeom>
        </p:spPr>
      </p:pic>
      <p:pic>
        <p:nvPicPr>
          <p:cNvPr id="102"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06674" y="4440947"/>
            <a:ext cx="1094974" cy="821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22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61425" y="5523695"/>
            <a:ext cx="965919" cy="607921"/>
          </a:xfrm>
          <a:prstGeom prst="rect">
            <a:avLst/>
          </a:prstGeom>
        </p:spPr>
      </p:pic>
      <p:cxnSp>
        <p:nvCxnSpPr>
          <p:cNvPr id="104" name="Straight Arrow Connector 103"/>
          <p:cNvCxnSpPr>
            <a:stCxn id="7" idx="1"/>
            <a:endCxn id="6" idx="3"/>
          </p:cNvCxnSpPr>
          <p:nvPr/>
        </p:nvCxnSpPr>
        <p:spPr>
          <a:xfrm flipH="1">
            <a:off x="6637255" y="4991967"/>
            <a:ext cx="1520477" cy="4385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8" name="Picture 2" descr="G:\home\jgonzale\Thesis Document\analysis\figures\pepc\pepc_nominal_timelin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9147" y="5455705"/>
            <a:ext cx="1585765" cy="33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38036" y="5772100"/>
            <a:ext cx="1023390" cy="55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1" name="Straight Connector 110"/>
          <p:cNvCxnSpPr/>
          <p:nvPr/>
        </p:nvCxnSpPr>
        <p:spPr>
          <a:xfrm flipH="1">
            <a:off x="2786417" y="1365731"/>
            <a:ext cx="2623468" cy="4823980"/>
          </a:xfrm>
          <a:prstGeom prst="line">
            <a:avLst/>
          </a:prstGeom>
          <a:ln w="25400" cmpd="dbl">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2149373" y="1342582"/>
            <a:ext cx="2204258" cy="461665"/>
          </a:xfrm>
          <a:prstGeom prst="rect">
            <a:avLst/>
          </a:prstGeom>
          <a:noFill/>
        </p:spPr>
        <p:txBody>
          <a:bodyPr wrap="none" rtlCol="0">
            <a:spAutoFit/>
          </a:bodyPr>
          <a:lstStyle/>
          <a:p>
            <a:r>
              <a:rPr lang="en-US" sz="2400" dirty="0">
                <a:solidFill>
                  <a:schemeClr val="accent6">
                    <a:lumMod val="75000"/>
                  </a:schemeClr>
                </a:solidFill>
              </a:rPr>
              <a:t>instrumentation</a:t>
            </a:r>
          </a:p>
        </p:txBody>
      </p:sp>
      <p:sp>
        <p:nvSpPr>
          <p:cNvPr id="117" name="TextBox 116"/>
          <p:cNvSpPr txBox="1"/>
          <p:nvPr/>
        </p:nvSpPr>
        <p:spPr>
          <a:xfrm>
            <a:off x="7721000" y="1342500"/>
            <a:ext cx="1159613" cy="461665"/>
          </a:xfrm>
          <a:prstGeom prst="rect">
            <a:avLst/>
          </a:prstGeom>
          <a:noFill/>
        </p:spPr>
        <p:txBody>
          <a:bodyPr wrap="none" rtlCol="0">
            <a:spAutoFit/>
          </a:bodyPr>
          <a:lstStyle/>
          <a:p>
            <a:r>
              <a:rPr lang="en-US" sz="2400" dirty="0">
                <a:solidFill>
                  <a:schemeClr val="accent6">
                    <a:lumMod val="75000"/>
                  </a:schemeClr>
                </a:solidFill>
              </a:rPr>
              <a:t>analysis</a:t>
            </a:r>
          </a:p>
        </p:txBody>
      </p:sp>
      <p:sp>
        <p:nvSpPr>
          <p:cNvPr id="118" name="TextBox 117"/>
          <p:cNvSpPr txBox="1"/>
          <p:nvPr/>
        </p:nvSpPr>
        <p:spPr>
          <a:xfrm>
            <a:off x="9852607" y="2068956"/>
            <a:ext cx="1373005" cy="584775"/>
          </a:xfrm>
          <a:prstGeom prst="rect">
            <a:avLst/>
          </a:prstGeom>
          <a:noFill/>
        </p:spPr>
        <p:txBody>
          <a:bodyPr wrap="none" rtlCol="0">
            <a:spAutoFit/>
          </a:bodyPr>
          <a:lstStyle/>
          <a:p>
            <a:r>
              <a:rPr lang="en-US" sz="1600" dirty="0" err="1"/>
              <a:t>Paraver</a:t>
            </a:r>
            <a:r>
              <a:rPr lang="en-US" sz="1600" dirty="0"/>
              <a:t> </a:t>
            </a:r>
          </a:p>
          <a:p>
            <a:r>
              <a:rPr lang="en-US" sz="1600" dirty="0"/>
              <a:t>configurations</a:t>
            </a:r>
          </a:p>
        </p:txBody>
      </p:sp>
      <p:cxnSp>
        <p:nvCxnSpPr>
          <p:cNvPr id="3" name="Straight Arrow Connector 2">
            <a:extLst>
              <a:ext uri="{FF2B5EF4-FFF2-40B4-BE49-F238E27FC236}">
                <a16:creationId xmlns:a16="http://schemas.microsoft.com/office/drawing/2014/main" id="{9EDE75A6-912E-9542-A2B7-2B99DA674AE3}"/>
              </a:ext>
            </a:extLst>
          </p:cNvPr>
          <p:cNvCxnSpPr>
            <a:cxnSpLocks/>
            <a:endCxn id="4" idx="2"/>
          </p:cNvCxnSpPr>
          <p:nvPr/>
        </p:nvCxnSpPr>
        <p:spPr>
          <a:xfrm flipV="1">
            <a:off x="2240127" y="3308035"/>
            <a:ext cx="0" cy="459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D3B3BA9-3C1F-3D4B-9CDD-D22A6D6DCC88}"/>
              </a:ext>
            </a:extLst>
          </p:cNvPr>
          <p:cNvSpPr txBox="1"/>
          <p:nvPr/>
        </p:nvSpPr>
        <p:spPr>
          <a:xfrm>
            <a:off x="1759156" y="3789099"/>
            <a:ext cx="1648721" cy="646331"/>
          </a:xfrm>
          <a:prstGeom prst="rect">
            <a:avLst/>
          </a:prstGeom>
          <a:noFill/>
        </p:spPr>
        <p:txBody>
          <a:bodyPr wrap="none" rtlCol="0">
            <a:spAutoFit/>
          </a:bodyPr>
          <a:lstStyle/>
          <a:p>
            <a:r>
              <a:rPr lang="en-GB" sz="1200" dirty="0"/>
              <a:t>PMU counters</a:t>
            </a:r>
          </a:p>
          <a:p>
            <a:r>
              <a:rPr lang="en-GB" sz="1200" dirty="0"/>
              <a:t>runtime events</a:t>
            </a:r>
          </a:p>
          <a:p>
            <a:r>
              <a:rPr lang="en-GB" sz="1200" dirty="0"/>
              <a:t>user/a</a:t>
            </a:r>
            <a:r>
              <a:rPr lang="en-ES" sz="1200" dirty="0"/>
              <a:t>pplication events</a:t>
            </a:r>
          </a:p>
        </p:txBody>
      </p:sp>
    </p:spTree>
    <p:extLst>
      <p:ext uri="{BB962C8B-B14F-4D97-AF65-F5344CB8AC3E}">
        <p14:creationId xmlns:p14="http://schemas.microsoft.com/office/powerpoint/2010/main" val="1771052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p:txBody>
          <a:bodyPr/>
          <a:lstStyle/>
          <a:p>
            <a:r>
              <a:rPr lang="en-GB" dirty="0"/>
              <a:t>WP1: Tasks</a:t>
            </a:r>
          </a:p>
        </p:txBody>
      </p:sp>
      <p:sp>
        <p:nvSpPr>
          <p:cNvPr id="98" name="Google Shape;98;p20"/>
          <p:cNvSpPr txBox="1">
            <a:spLocks noGrp="1"/>
          </p:cNvSpPr>
          <p:nvPr>
            <p:ph idx="1"/>
          </p:nvPr>
        </p:nvSpPr>
        <p:spPr/>
        <p:txBody>
          <a:bodyPr/>
          <a:lstStyle/>
          <a:p>
            <a:r>
              <a:rPr lang="en-GB" b="1" dirty="0"/>
              <a:t>T1.1: Extensions of tracing package (Extrae) for </a:t>
            </a:r>
            <a:r>
              <a:rPr lang="en-GB" b="1" dirty="0" err="1"/>
              <a:t>Kunpeng</a:t>
            </a:r>
            <a:r>
              <a:rPr lang="en-GB" b="1" dirty="0"/>
              <a:t> [m1-m18]</a:t>
            </a:r>
          </a:p>
          <a:p>
            <a:pPr lvl="1"/>
            <a:r>
              <a:rPr lang="en-GB" dirty="0"/>
              <a:t>To collect </a:t>
            </a:r>
            <a:r>
              <a:rPr lang="en-GB" dirty="0" err="1"/>
              <a:t>Kunpeng</a:t>
            </a:r>
            <a:r>
              <a:rPr lang="en-GB" dirty="0"/>
              <a:t> specific PMU events related to cache subsystem, memory system and interconnect traffic.</a:t>
            </a:r>
          </a:p>
          <a:p>
            <a:pPr lvl="1"/>
            <a:r>
              <a:rPr lang="en-GB" dirty="0"/>
              <a:t>To collect </a:t>
            </a:r>
            <a:r>
              <a:rPr lang="en-GB" dirty="0" err="1"/>
              <a:t>ROCm</a:t>
            </a:r>
            <a:r>
              <a:rPr lang="en-GB" dirty="0"/>
              <a:t> traces, extending Extrae to intercept </a:t>
            </a:r>
            <a:r>
              <a:rPr lang="en-GB" dirty="0" err="1"/>
              <a:t>ROCm</a:t>
            </a:r>
            <a:r>
              <a:rPr lang="en-GB" dirty="0"/>
              <a:t> API and using </a:t>
            </a:r>
            <a:r>
              <a:rPr lang="en-GB" dirty="0" err="1"/>
              <a:t>Paraver</a:t>
            </a:r>
            <a:r>
              <a:rPr lang="en-GB" dirty="0"/>
              <a:t> to analyse </a:t>
            </a:r>
            <a:r>
              <a:rPr lang="en-GB" dirty="0" err="1"/>
              <a:t>ROCm</a:t>
            </a:r>
            <a:r>
              <a:rPr lang="en-GB" dirty="0"/>
              <a:t> performance.</a:t>
            </a:r>
          </a:p>
          <a:p>
            <a:pPr lvl="1"/>
            <a:endParaRPr lang="en-GB" dirty="0"/>
          </a:p>
          <a:p>
            <a:r>
              <a:rPr lang="en-GB" b="1" dirty="0"/>
              <a:t>T1.2: BSC tools analysis for </a:t>
            </a:r>
            <a:r>
              <a:rPr lang="en-GB" b="1" dirty="0" err="1"/>
              <a:t>Kunpeng</a:t>
            </a:r>
            <a:r>
              <a:rPr lang="en-GB" b="1" dirty="0"/>
              <a:t> [m9-m24]</a:t>
            </a:r>
          </a:p>
          <a:p>
            <a:pPr lvl="1"/>
            <a:r>
              <a:rPr lang="en-GB" dirty="0"/>
              <a:t>Analysis of </a:t>
            </a:r>
            <a:r>
              <a:rPr lang="en-GB" dirty="0" err="1"/>
              <a:t>Kunpeng</a:t>
            </a:r>
            <a:r>
              <a:rPr lang="en-GB" dirty="0"/>
              <a:t> PMU events using real codes selected by Huawei and BSC.</a:t>
            </a:r>
          </a:p>
          <a:p>
            <a:pPr lvl="1"/>
            <a:r>
              <a:rPr lang="en-GB" dirty="0"/>
              <a:t>Instrument HPC workload used by Huawei with </a:t>
            </a:r>
            <a:r>
              <a:rPr lang="en-GB" dirty="0" err="1"/>
              <a:t>Simpoint</a:t>
            </a:r>
            <a:endParaRPr lang="en-GB" dirty="0"/>
          </a:p>
          <a:p>
            <a:pPr lvl="1"/>
            <a:r>
              <a:rPr lang="en-GB" dirty="0" err="1"/>
              <a:t>Dimemas</a:t>
            </a:r>
            <a:r>
              <a:rPr lang="en-GB" dirty="0"/>
              <a:t> fitting to model the MPI executions under the </a:t>
            </a:r>
            <a:r>
              <a:rPr lang="en-GB" dirty="0" err="1"/>
              <a:t>Kunpeng</a:t>
            </a:r>
            <a:r>
              <a:rPr lang="en-GB" dirty="0"/>
              <a:t>.</a:t>
            </a:r>
          </a:p>
          <a:p>
            <a:pPr lvl="1"/>
            <a:endParaRPr lang="en-GB" dirty="0"/>
          </a:p>
          <a:p>
            <a:r>
              <a:rPr lang="en-GB" b="1" dirty="0"/>
              <a:t>T1.3: BSC tools @ Huawei [m6-m24]</a:t>
            </a:r>
          </a:p>
          <a:p>
            <a:pPr lvl="1"/>
            <a:r>
              <a:rPr lang="en-GB" dirty="0"/>
              <a:t>Build </a:t>
            </a:r>
            <a:r>
              <a:rPr lang="en-GB" dirty="0" err="1"/>
              <a:t>Paraver</a:t>
            </a:r>
            <a:r>
              <a:rPr lang="en-GB" dirty="0"/>
              <a:t> configurations to support the analysis of the Extrae extensions</a:t>
            </a:r>
          </a:p>
          <a:p>
            <a:pPr lvl="1"/>
            <a:r>
              <a:rPr lang="en-GB" dirty="0"/>
              <a:t>Training workshop to Huawei to present the tools and collect feedback</a:t>
            </a:r>
          </a:p>
          <a:p>
            <a:pPr lvl="1"/>
            <a:r>
              <a:rPr lang="en-GB" dirty="0"/>
              <a:t>Generate interactive training and material</a:t>
            </a:r>
          </a:p>
          <a:p>
            <a:pPr lvl="1"/>
            <a:endParaRPr lang="en-GB" dirty="0"/>
          </a:p>
          <a:p>
            <a:pPr lvl="1"/>
            <a:endParaRPr lang="en-GB" dirty="0"/>
          </a:p>
        </p:txBody>
      </p:sp>
    </p:spTree>
    <p:extLst>
      <p:ext uri="{BB962C8B-B14F-4D97-AF65-F5344CB8AC3E}">
        <p14:creationId xmlns:p14="http://schemas.microsoft.com/office/powerpoint/2010/main" val="371065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7EF3-81A4-524A-952B-FB3B904ADA59}"/>
              </a:ext>
            </a:extLst>
          </p:cNvPr>
          <p:cNvSpPr>
            <a:spLocks noGrp="1"/>
          </p:cNvSpPr>
          <p:nvPr>
            <p:ph type="title"/>
          </p:nvPr>
        </p:nvSpPr>
        <p:spPr/>
        <p:txBody>
          <a:bodyPr/>
          <a:lstStyle/>
          <a:p>
            <a:r>
              <a:rPr lang="en-ES" dirty="0"/>
              <a:t>Agenda</a:t>
            </a:r>
          </a:p>
        </p:txBody>
      </p:sp>
      <p:graphicFrame>
        <p:nvGraphicFramePr>
          <p:cNvPr id="4" name="Content Placeholder 3">
            <a:extLst>
              <a:ext uri="{FF2B5EF4-FFF2-40B4-BE49-F238E27FC236}">
                <a16:creationId xmlns:a16="http://schemas.microsoft.com/office/drawing/2014/main" id="{B06AFA73-1106-F142-9D58-4BEA9CC17E4B}"/>
              </a:ext>
            </a:extLst>
          </p:cNvPr>
          <p:cNvGraphicFramePr>
            <a:graphicFrameLocks noGrp="1"/>
          </p:cNvGraphicFramePr>
          <p:nvPr>
            <p:ph idx="1"/>
            <p:extLst>
              <p:ext uri="{D42A27DB-BD31-4B8C-83A1-F6EECF244321}">
                <p14:modId xmlns:p14="http://schemas.microsoft.com/office/powerpoint/2010/main" val="2680915208"/>
              </p:ext>
            </p:extLst>
          </p:nvPr>
        </p:nvGraphicFramePr>
        <p:xfrm>
          <a:off x="875762" y="920478"/>
          <a:ext cx="10609954" cy="4844952"/>
        </p:xfrm>
        <a:graphic>
          <a:graphicData uri="http://schemas.openxmlformats.org/drawingml/2006/table">
            <a:tbl>
              <a:tblPr firstRow="1" bandRow="1">
                <a:tableStyleId>{3B4B98B0-60AC-42C2-AFA5-B58CD77FA1E5}</a:tableStyleId>
              </a:tblPr>
              <a:tblGrid>
                <a:gridCol w="1454717">
                  <a:extLst>
                    <a:ext uri="{9D8B030D-6E8A-4147-A177-3AD203B41FA5}">
                      <a16:colId xmlns:a16="http://schemas.microsoft.com/office/drawing/2014/main" val="1952862105"/>
                    </a:ext>
                  </a:extLst>
                </a:gridCol>
                <a:gridCol w="4517799">
                  <a:extLst>
                    <a:ext uri="{9D8B030D-6E8A-4147-A177-3AD203B41FA5}">
                      <a16:colId xmlns:a16="http://schemas.microsoft.com/office/drawing/2014/main" val="3069820661"/>
                    </a:ext>
                  </a:extLst>
                </a:gridCol>
                <a:gridCol w="4637438">
                  <a:extLst>
                    <a:ext uri="{9D8B030D-6E8A-4147-A177-3AD203B41FA5}">
                      <a16:colId xmlns:a16="http://schemas.microsoft.com/office/drawing/2014/main" val="1199029603"/>
                    </a:ext>
                  </a:extLst>
                </a:gridCol>
              </a:tblGrid>
              <a:tr h="346068">
                <a:tc gridSpan="3">
                  <a:txBody>
                    <a:bodyPr/>
                    <a:lstStyle/>
                    <a:p>
                      <a:r>
                        <a:rPr lang="en-ES" sz="1400" dirty="0"/>
                        <a:t>Welcome </a:t>
                      </a:r>
                      <a:r>
                        <a:rPr lang="en-ES" sz="1400" b="0" dirty="0"/>
                        <a:t>(meeting host: E. Ayguadé)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a:p>
                  </a:txBody>
                  <a:tcPr/>
                </a:tc>
                <a:extLst>
                  <a:ext uri="{0D108BD9-81ED-4DB2-BD59-A6C34878D82A}">
                    <a16:rowId xmlns:a16="http://schemas.microsoft.com/office/drawing/2014/main" val="1895954843"/>
                  </a:ext>
                </a:extLst>
              </a:tr>
              <a:tr h="346068">
                <a:tc>
                  <a:txBody>
                    <a:bodyPr/>
                    <a:lstStyle/>
                    <a:p>
                      <a:r>
                        <a:rPr lang="en-ES" sz="1400" dirty="0"/>
                        <a:t>9:00-9:15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dirty="0"/>
                        <a:t>Opening speeches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solidFill>
                            <a:schemeClr val="accent5">
                              <a:lumMod val="75000"/>
                            </a:schemeClr>
                          </a:solidFill>
                        </a:rPr>
                        <a:t>Bill </a:t>
                      </a:r>
                      <a:r>
                        <a:rPr lang="en-GB" sz="1400" dirty="0" err="1">
                          <a:solidFill>
                            <a:schemeClr val="accent5">
                              <a:lumMod val="75000"/>
                            </a:schemeClr>
                          </a:solidFill>
                        </a:rPr>
                        <a:t>McCOLL</a:t>
                      </a:r>
                      <a:r>
                        <a:rPr lang="en-ES" sz="1400" dirty="0">
                          <a:solidFill>
                            <a:schemeClr val="accent5">
                              <a:lumMod val="75000"/>
                            </a:schemeClr>
                          </a:solidFill>
                        </a:rPr>
                        <a:t>, </a:t>
                      </a:r>
                      <a:r>
                        <a:rPr lang="en-GB" sz="1400" dirty="0" err="1">
                          <a:solidFill>
                            <a:schemeClr val="accent5">
                              <a:lumMod val="75000"/>
                            </a:schemeClr>
                          </a:solidFill>
                        </a:rPr>
                        <a:t>Tonny</a:t>
                      </a:r>
                      <a:r>
                        <a:rPr lang="en-GB" sz="1400" dirty="0">
                          <a:solidFill>
                            <a:schemeClr val="accent5">
                              <a:lumMod val="75000"/>
                            </a:schemeClr>
                          </a:solidFill>
                        </a:rPr>
                        <a:t> JIN Yong, </a:t>
                      </a:r>
                      <a:r>
                        <a:rPr lang="en-ES" sz="1400" dirty="0"/>
                        <a:t>M. Valero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410828"/>
                  </a:ext>
                </a:extLst>
              </a:tr>
              <a:tr h="346068">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1400" b="1" dirty="0"/>
                        <a:t>Technical discussion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a:p>
                  </a:txBody>
                  <a:tcPr/>
                </a:tc>
                <a:extLst>
                  <a:ext uri="{0D108BD9-81ED-4DB2-BD59-A6C34878D82A}">
                    <a16:rowId xmlns:a16="http://schemas.microsoft.com/office/drawing/2014/main" val="409919815"/>
                  </a:ext>
                </a:extLst>
              </a:tr>
              <a:tr h="346068">
                <a:tc>
                  <a:txBody>
                    <a:bodyPr/>
                    <a:lstStyle/>
                    <a:p>
                      <a:r>
                        <a:rPr lang="en-ES" sz="1400" dirty="0"/>
                        <a:t>9:15-9:40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a:t>Short presentation and discussion of SOW1</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a:t>J. G</a:t>
                      </a:r>
                      <a:r>
                        <a:rPr lang="en-GB" sz="1400"/>
                        <a:t>i</a:t>
                      </a:r>
                      <a:r>
                        <a:rPr lang="en-ES" sz="1400"/>
                        <a:t>menez, V. Beltran, F. Mantovani, </a:t>
                      </a:r>
                      <a:r>
                        <a:rPr lang="en-GB" sz="1400">
                          <a:solidFill>
                            <a:schemeClr val="accent5">
                              <a:lumMod val="75000"/>
                            </a:schemeClr>
                          </a:solidFill>
                        </a:rPr>
                        <a:t>Ding Zhaohui, Li Sicong</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76386"/>
                  </a:ext>
                </a:extLst>
              </a:tr>
              <a:tr h="346068">
                <a:tc>
                  <a:txBody>
                    <a:bodyPr/>
                    <a:lstStyle/>
                    <a:p>
                      <a:r>
                        <a:rPr lang="en-ES" sz="1400" dirty="0"/>
                        <a:t>9:40-9:50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a:t>Short presentation and discussion of SOW2</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a:t>J. Davis, </a:t>
                      </a:r>
                      <a:r>
                        <a:rPr lang="en-GB" sz="1400">
                          <a:solidFill>
                            <a:schemeClr val="accent5">
                              <a:lumMod val="75000"/>
                            </a:schemeClr>
                          </a:solidFill>
                        </a:rPr>
                        <a:t>Cheng Hongcai, Zhou Yigang</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7789838"/>
                  </a:ext>
                </a:extLst>
              </a:tr>
              <a:tr h="346068">
                <a:tc>
                  <a:txBody>
                    <a:bodyPr/>
                    <a:lstStyle/>
                    <a:p>
                      <a:r>
                        <a:rPr lang="en-ES" sz="1400" dirty="0"/>
                        <a:t>9:50-10:20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a:t>Short presentation and discussion of SOW3</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a:t>F. Doblas, A. Valencia, J.M. Cela, </a:t>
                      </a:r>
                      <a:r>
                        <a:rPr lang="en-GB" sz="1400">
                          <a:solidFill>
                            <a:schemeClr val="accent5">
                              <a:lumMod val="75000"/>
                            </a:schemeClr>
                          </a:solidFill>
                        </a:rPr>
                        <a:t>Ding Zhaohui, Yan Chen</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5342669"/>
                  </a:ext>
                </a:extLst>
              </a:tr>
              <a:tr h="346068">
                <a:tc>
                  <a:txBody>
                    <a:bodyPr/>
                    <a:lstStyle/>
                    <a:p>
                      <a:r>
                        <a:rPr lang="en-ES" sz="1400" dirty="0"/>
                        <a:t>10:20-10:30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a:t>Short presentation and discussion of SOW4</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ES" sz="1400" dirty="0"/>
                        <a:t>S. Girona, </a:t>
                      </a:r>
                      <a:r>
                        <a:rPr lang="en-GB" sz="1400" dirty="0" err="1">
                          <a:solidFill>
                            <a:schemeClr val="accent5">
                              <a:lumMod val="75000"/>
                            </a:schemeClr>
                          </a:solidFill>
                        </a:rPr>
                        <a:t>Tingyao</a:t>
                      </a:r>
                      <a:r>
                        <a:rPr lang="en-GB" sz="1400" dirty="0">
                          <a:solidFill>
                            <a:schemeClr val="accent5">
                              <a:lumMod val="75000"/>
                            </a:schemeClr>
                          </a:solidFill>
                        </a:rPr>
                        <a:t> Wu</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321231"/>
                  </a:ext>
                </a:extLst>
              </a:tr>
              <a:tr h="346068">
                <a:tc>
                  <a:txBody>
                    <a:bodyPr/>
                    <a:lstStyle/>
                    <a:p>
                      <a:r>
                        <a:rPr lang="en-ES" sz="1400" dirty="0"/>
                        <a:t>10:30-10:40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ES" sz="1400" dirty="0"/>
                        <a:t>Break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a:p>
                  </a:txBody>
                  <a:tcPr/>
                </a:tc>
                <a:extLst>
                  <a:ext uri="{0D108BD9-81ED-4DB2-BD59-A6C34878D82A}">
                    <a16:rowId xmlns:a16="http://schemas.microsoft.com/office/drawing/2014/main" val="464209872"/>
                  </a:ext>
                </a:extLst>
              </a:tr>
              <a:tr h="346068">
                <a:tc gridSpan="3">
                  <a:txBody>
                    <a:bodyPr/>
                    <a:lstStyle/>
                    <a:p>
                      <a:r>
                        <a:rPr lang="en-ES" sz="1400" b="1" dirty="0"/>
                        <a:t>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a:p>
                  </a:txBody>
                  <a:tcPr/>
                </a:tc>
                <a:extLst>
                  <a:ext uri="{0D108BD9-81ED-4DB2-BD59-A6C34878D82A}">
                    <a16:rowId xmlns:a16="http://schemas.microsoft.com/office/drawing/2014/main" val="150465343"/>
                  </a:ext>
                </a:extLst>
              </a:tr>
              <a:tr h="346068">
                <a:tc>
                  <a:txBody>
                    <a:bodyPr/>
                    <a:lstStyle/>
                    <a:p>
                      <a:r>
                        <a:rPr lang="en-ES" sz="1400" dirty="0"/>
                        <a:t>10:40-11:00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Huawei's hardware moving to BSC</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solidFill>
                            <a:schemeClr val="accent5">
                              <a:lumMod val="75000"/>
                            </a:schemeClr>
                          </a:solidFill>
                        </a:rPr>
                        <a:t>Yi </a:t>
                      </a:r>
                      <a:r>
                        <a:rPr lang="en-GB" sz="1400" dirty="0" err="1">
                          <a:solidFill>
                            <a:schemeClr val="accent5">
                              <a:lumMod val="75000"/>
                            </a:schemeClr>
                          </a:solidFill>
                        </a:rPr>
                        <a:t>Xiaogang</a:t>
                      </a:r>
                      <a:r>
                        <a:rPr lang="en-ES" sz="1400" dirty="0"/>
                        <a:t>, S. Girona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8350909"/>
                  </a:ext>
                </a:extLst>
              </a:tr>
              <a:tr h="346068">
                <a:tc gridSpan="3">
                  <a:txBody>
                    <a:bodyPr/>
                    <a:lstStyle/>
                    <a:p>
                      <a:r>
                        <a:rPr lang="en-ES" sz="1400" b="1" dirty="0"/>
                        <a:t>Ecoystem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a:p>
                  </a:txBody>
                  <a:tcPr/>
                </a:tc>
                <a:extLst>
                  <a:ext uri="{0D108BD9-81ED-4DB2-BD59-A6C34878D82A}">
                    <a16:rowId xmlns:a16="http://schemas.microsoft.com/office/drawing/2014/main" val="2680312806"/>
                  </a:ext>
                </a:extLst>
              </a:tr>
              <a:tr h="346068">
                <a:tc>
                  <a:txBody>
                    <a:bodyPr/>
                    <a:lstStyle/>
                    <a:p>
                      <a:r>
                        <a:rPr lang="en-ES" sz="1400" dirty="0"/>
                        <a:t>11:00-11:30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Huawei Ecosystem Strategy &amp; OEHI Introduction</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err="1">
                          <a:solidFill>
                            <a:schemeClr val="accent5">
                              <a:lumMod val="75000"/>
                            </a:schemeClr>
                          </a:solidFill>
                        </a:rPr>
                        <a:t>Yunchao</a:t>
                      </a:r>
                      <a:r>
                        <a:rPr lang="en-GB" sz="1400" dirty="0">
                          <a:solidFill>
                            <a:schemeClr val="accent5">
                              <a:lumMod val="75000"/>
                            </a:schemeClr>
                          </a:solidFill>
                        </a:rPr>
                        <a:t> Hu</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857050"/>
                  </a:ext>
                </a:extLst>
              </a:tr>
              <a:tr h="346068">
                <a:tc gridSpan="3">
                  <a:txBody>
                    <a:bodyPr/>
                    <a:lstStyle/>
                    <a:p>
                      <a:r>
                        <a:rPr lang="en-ES" sz="1400" b="1" dirty="0"/>
                        <a:t>Open discussion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ES"/>
                    </a:p>
                  </a:txBody>
                  <a:tcPr/>
                </a:tc>
                <a:extLst>
                  <a:ext uri="{0D108BD9-81ED-4DB2-BD59-A6C34878D82A}">
                    <a16:rowId xmlns:a16="http://schemas.microsoft.com/office/drawing/2014/main" val="2240628837"/>
                  </a:ext>
                </a:extLst>
              </a:tr>
              <a:tr h="346068">
                <a:tc>
                  <a:txBody>
                    <a:bodyPr/>
                    <a:lstStyle/>
                    <a:p>
                      <a:r>
                        <a:rPr lang="en-ES" sz="1400" dirty="0"/>
                        <a:t>11:30-12:00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t>Operation of the innovation Lab</a:t>
                      </a:r>
                      <a:endParaRPr lang="en-E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dirty="0">
                          <a:solidFill>
                            <a:schemeClr val="accent5">
                              <a:lumMod val="75000"/>
                            </a:schemeClr>
                          </a:solidFill>
                        </a:rPr>
                        <a:t>Ding </a:t>
                      </a:r>
                      <a:r>
                        <a:rPr lang="en-GB" sz="1400" dirty="0" err="1">
                          <a:solidFill>
                            <a:schemeClr val="accent5">
                              <a:lumMod val="75000"/>
                            </a:schemeClr>
                          </a:solidFill>
                        </a:rPr>
                        <a:t>Zhaohui</a:t>
                      </a:r>
                      <a:r>
                        <a:rPr lang="en-GB" sz="1400" dirty="0">
                          <a:solidFill>
                            <a:schemeClr val="accent5">
                              <a:lumMod val="75000"/>
                            </a:schemeClr>
                          </a:solidFill>
                        </a:rPr>
                        <a:t>, </a:t>
                      </a:r>
                      <a:r>
                        <a:rPr lang="en-GB" sz="1400" dirty="0" err="1">
                          <a:solidFill>
                            <a:schemeClr val="accent5">
                              <a:lumMod val="75000"/>
                            </a:schemeClr>
                          </a:solidFill>
                        </a:rPr>
                        <a:t>Tingyao</a:t>
                      </a:r>
                      <a:r>
                        <a:rPr lang="en-GB" sz="1400" dirty="0">
                          <a:solidFill>
                            <a:schemeClr val="accent5">
                              <a:lumMod val="75000"/>
                            </a:schemeClr>
                          </a:solidFill>
                        </a:rPr>
                        <a:t> Wu</a:t>
                      </a:r>
                      <a:r>
                        <a:rPr lang="en-ES" sz="1400" dirty="0"/>
                        <a:t>, E. Griffiths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846352"/>
                  </a:ext>
                </a:extLst>
              </a:tr>
            </a:tbl>
          </a:graphicData>
        </a:graphic>
      </p:graphicFrame>
    </p:spTree>
    <p:extLst>
      <p:ext uri="{BB962C8B-B14F-4D97-AF65-F5344CB8AC3E}">
        <p14:creationId xmlns:p14="http://schemas.microsoft.com/office/powerpoint/2010/main" val="3650929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p:txBody>
          <a:bodyPr/>
          <a:lstStyle/>
          <a:p>
            <a:r>
              <a:rPr lang="en-GB" dirty="0"/>
              <a:t>WP1: Deliverables and acceptance criteria</a:t>
            </a:r>
          </a:p>
        </p:txBody>
      </p:sp>
      <p:sp>
        <p:nvSpPr>
          <p:cNvPr id="121" name="Google Shape;121;p22"/>
          <p:cNvSpPr txBox="1">
            <a:spLocks noGrp="1"/>
          </p:cNvSpPr>
          <p:nvPr>
            <p:ph idx="1"/>
          </p:nvPr>
        </p:nvSpPr>
        <p:spPr/>
        <p:txBody>
          <a:bodyPr/>
          <a:lstStyle/>
          <a:p>
            <a:r>
              <a:rPr lang="en-GB" b="1" dirty="0"/>
              <a:t>Deliverables</a:t>
            </a:r>
          </a:p>
          <a:p>
            <a:pPr lvl="1"/>
            <a:r>
              <a:rPr lang="en-GB" dirty="0"/>
              <a:t>D1.1 [m9]: Extrae distribution supporting </a:t>
            </a:r>
            <a:r>
              <a:rPr lang="en-GB" dirty="0" err="1"/>
              <a:t>Kunpeng</a:t>
            </a:r>
            <a:r>
              <a:rPr lang="en-GB" dirty="0"/>
              <a:t> PMU counters.  </a:t>
            </a:r>
            <a:r>
              <a:rPr lang="en-GB" dirty="0" err="1"/>
              <a:t>Paraver</a:t>
            </a:r>
            <a:r>
              <a:rPr lang="en-GB" dirty="0"/>
              <a:t> configurations and validation with benchmarks.</a:t>
            </a:r>
          </a:p>
          <a:p>
            <a:pPr lvl="1"/>
            <a:r>
              <a:rPr lang="en-GB" dirty="0"/>
              <a:t>D1.2 [m18]: Support of </a:t>
            </a:r>
            <a:r>
              <a:rPr lang="en-GB" dirty="0" err="1"/>
              <a:t>ROCm</a:t>
            </a:r>
            <a:r>
              <a:rPr lang="en-GB" dirty="0"/>
              <a:t>, </a:t>
            </a:r>
            <a:r>
              <a:rPr lang="en-GB" dirty="0" err="1"/>
              <a:t>Dimemas</a:t>
            </a:r>
            <a:r>
              <a:rPr lang="en-GB" dirty="0"/>
              <a:t> fitting of </a:t>
            </a:r>
            <a:r>
              <a:rPr lang="en-GB" dirty="0" err="1"/>
              <a:t>Kunpeng+MPI</a:t>
            </a:r>
            <a:r>
              <a:rPr lang="en-GB" dirty="0"/>
              <a:t> and training material</a:t>
            </a:r>
          </a:p>
          <a:p>
            <a:pPr lvl="1"/>
            <a:r>
              <a:rPr lang="en-GB" dirty="0"/>
              <a:t>D1.3 [m24]: Final conclusions</a:t>
            </a:r>
          </a:p>
          <a:p>
            <a:pPr lvl="1"/>
            <a:endParaRPr lang="en-GB" dirty="0"/>
          </a:p>
          <a:p>
            <a:r>
              <a:rPr lang="en-GB" b="1" dirty="0"/>
              <a:t>Acceptance criteria</a:t>
            </a:r>
          </a:p>
          <a:p>
            <a:pPr lvl="1"/>
            <a:r>
              <a:rPr lang="en-GB" dirty="0"/>
              <a:t>Deliverables approved by Huawei</a:t>
            </a:r>
          </a:p>
          <a:p>
            <a:pPr lvl="1"/>
            <a:r>
              <a:rPr lang="en-GB" dirty="0"/>
              <a:t>Huawei staff should be able to run the delivered software and reproduce the reported results</a:t>
            </a:r>
          </a:p>
          <a:p>
            <a:pPr lvl="1"/>
            <a:r>
              <a:rPr lang="en-GB" dirty="0"/>
              <a:t>All the developments should be available in the public </a:t>
            </a:r>
            <a:r>
              <a:rPr lang="en-GB" dirty="0" err="1"/>
              <a:t>github</a:t>
            </a:r>
            <a:r>
              <a:rPr lang="en-GB" dirty="0"/>
              <a:t> repository</a:t>
            </a:r>
          </a:p>
        </p:txBody>
      </p:sp>
    </p:spTree>
    <p:extLst>
      <p:ext uri="{BB962C8B-B14F-4D97-AF65-F5344CB8AC3E}">
        <p14:creationId xmlns:p14="http://schemas.microsoft.com/office/powerpoint/2010/main" val="362556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p:txBody>
          <a:bodyPr/>
          <a:lstStyle/>
          <a:p>
            <a:r>
              <a:rPr lang="en-GB" dirty="0"/>
              <a:t>WP1: Background and foreground</a:t>
            </a:r>
          </a:p>
        </p:txBody>
      </p:sp>
      <p:sp>
        <p:nvSpPr>
          <p:cNvPr id="127" name="Google Shape;127;p23"/>
          <p:cNvSpPr txBox="1">
            <a:spLocks noGrp="1"/>
          </p:cNvSpPr>
          <p:nvPr>
            <p:ph idx="1"/>
          </p:nvPr>
        </p:nvSpPr>
        <p:spPr/>
        <p:txBody>
          <a:bodyPr/>
          <a:lstStyle/>
          <a:p>
            <a:r>
              <a:rPr lang="en-GB" b="1" dirty="0"/>
              <a:t>Background</a:t>
            </a:r>
          </a:p>
          <a:p>
            <a:pPr lvl="1"/>
            <a:r>
              <a:rPr lang="en-GB" dirty="0" err="1"/>
              <a:t>Paraver</a:t>
            </a:r>
            <a:r>
              <a:rPr lang="en-GB" dirty="0"/>
              <a:t> analyser</a:t>
            </a:r>
          </a:p>
          <a:p>
            <a:pPr lvl="1"/>
            <a:r>
              <a:rPr lang="en-GB" dirty="0" err="1"/>
              <a:t>Dimemas</a:t>
            </a:r>
            <a:r>
              <a:rPr lang="en-GB" dirty="0"/>
              <a:t> MPI simulator</a:t>
            </a:r>
          </a:p>
          <a:p>
            <a:pPr lvl="1"/>
            <a:r>
              <a:rPr lang="en-GB" dirty="0"/>
              <a:t>Extrae instrumentation package</a:t>
            </a:r>
          </a:p>
          <a:p>
            <a:pPr lvl="1"/>
            <a:r>
              <a:rPr lang="en-GB" dirty="0"/>
              <a:t>Performance analytics modules (Clustering, Tracking, Folding, Spectral, Basic Analysis)</a:t>
            </a:r>
          </a:p>
          <a:p>
            <a:pPr lvl="1"/>
            <a:endParaRPr lang="en-GB" dirty="0"/>
          </a:p>
          <a:p>
            <a:r>
              <a:rPr lang="en-GB" b="1" dirty="0"/>
              <a:t>Expected foreground</a:t>
            </a:r>
          </a:p>
          <a:p>
            <a:pPr lvl="1"/>
            <a:r>
              <a:rPr lang="en-GB" dirty="0"/>
              <a:t>New release of Extrae with the extensions</a:t>
            </a:r>
          </a:p>
          <a:p>
            <a:pPr lvl="1"/>
            <a:r>
              <a:rPr lang="en-GB" dirty="0" err="1"/>
              <a:t>Paraver</a:t>
            </a:r>
            <a:r>
              <a:rPr lang="en-GB" dirty="0"/>
              <a:t> configurations to facilitate the analysis of the new data collected</a:t>
            </a:r>
          </a:p>
          <a:p>
            <a:pPr lvl="1"/>
            <a:r>
              <a:rPr lang="en-GB" dirty="0" err="1"/>
              <a:t>Dimemas</a:t>
            </a:r>
            <a:r>
              <a:rPr lang="en-GB" dirty="0"/>
              <a:t> fitting for </a:t>
            </a:r>
            <a:r>
              <a:rPr lang="en-GB" dirty="0" err="1"/>
              <a:t>Kunpeng+MPI</a:t>
            </a:r>
            <a:endParaRPr lang="en-GB" dirty="0"/>
          </a:p>
          <a:p>
            <a:pPr lvl="1"/>
            <a:r>
              <a:rPr lang="en-GB" dirty="0"/>
              <a:t>Training material</a:t>
            </a:r>
          </a:p>
        </p:txBody>
      </p:sp>
    </p:spTree>
    <p:extLst>
      <p:ext uri="{BB962C8B-B14F-4D97-AF65-F5344CB8AC3E}">
        <p14:creationId xmlns:p14="http://schemas.microsoft.com/office/powerpoint/2010/main" val="2524797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p:txBody>
          <a:bodyPr/>
          <a:lstStyle/>
          <a:p>
            <a:r>
              <a:rPr lang="en-GB" dirty="0"/>
              <a:t>WP2: OmpSs-2 on </a:t>
            </a:r>
            <a:r>
              <a:rPr lang="en-GB" dirty="0" err="1"/>
              <a:t>Kunpeng</a:t>
            </a:r>
            <a:endParaRPr lang="en-GB" dirty="0"/>
          </a:p>
        </p:txBody>
      </p:sp>
      <p:sp>
        <p:nvSpPr>
          <p:cNvPr id="88" name="Google Shape;88;p19"/>
          <p:cNvSpPr txBox="1">
            <a:spLocks noGrp="1"/>
          </p:cNvSpPr>
          <p:nvPr>
            <p:ph idx="1"/>
          </p:nvPr>
        </p:nvSpPr>
        <p:spPr/>
        <p:txBody>
          <a:bodyPr/>
          <a:lstStyle/>
          <a:p>
            <a:r>
              <a:rPr lang="en-GB" b="1" dirty="0"/>
              <a:t>Objective:</a:t>
            </a:r>
            <a:r>
              <a:rPr lang="en-GB" dirty="0"/>
              <a:t> Porting and optimization of OmpSs-2, TAMPI and DLB for the </a:t>
            </a:r>
            <a:r>
              <a:rPr lang="en-GB" dirty="0" err="1"/>
              <a:t>Kunpeng</a:t>
            </a:r>
            <a:r>
              <a:rPr lang="en-GB" dirty="0"/>
              <a:t> platform </a:t>
            </a:r>
          </a:p>
          <a:p>
            <a:pPr lvl="1"/>
            <a:r>
              <a:rPr lang="en-GB" dirty="0"/>
              <a:t>Provide an efficient, flexible and malleable parallel programming environment</a:t>
            </a:r>
          </a:p>
          <a:p>
            <a:pPr lvl="1"/>
            <a:endParaRPr lang="en-GB" dirty="0"/>
          </a:p>
          <a:p>
            <a:r>
              <a:rPr lang="en-GB" b="1" dirty="0"/>
              <a:t>BSC staff:</a:t>
            </a:r>
          </a:p>
          <a:p>
            <a:pPr lvl="1"/>
            <a:r>
              <a:rPr lang="en-GB" dirty="0" err="1"/>
              <a:t>Vicenç</a:t>
            </a:r>
            <a:r>
              <a:rPr lang="en-GB" dirty="0"/>
              <a:t> Beltran (Senior Researcher)</a:t>
            </a:r>
          </a:p>
          <a:p>
            <a:pPr lvl="1"/>
            <a:r>
              <a:rPr lang="en-GB" dirty="0"/>
              <a:t>David Alvarez (Research Engineer)</a:t>
            </a:r>
          </a:p>
          <a:p>
            <a:pPr lvl="1"/>
            <a:r>
              <a:rPr lang="en-GB" dirty="0"/>
              <a:t>Kevin Sala (Research Engineer)</a:t>
            </a:r>
          </a:p>
          <a:p>
            <a:pPr lvl="1"/>
            <a:r>
              <a:rPr lang="en-GB" dirty="0"/>
              <a:t>Marta Garcia-</a:t>
            </a:r>
            <a:r>
              <a:rPr lang="en-GB" dirty="0" err="1"/>
              <a:t>Gasulla</a:t>
            </a:r>
            <a:r>
              <a:rPr lang="en-GB" dirty="0"/>
              <a:t> (DLB Coordinator)</a:t>
            </a:r>
          </a:p>
          <a:p>
            <a:pPr lvl="1"/>
            <a:r>
              <a:rPr lang="en-GB" dirty="0"/>
              <a:t>Victor Lopez (Senior Engineer)</a:t>
            </a:r>
          </a:p>
          <a:p>
            <a:pPr lvl="1"/>
            <a:r>
              <a:rPr lang="en-GB" dirty="0"/>
              <a:t>Joel </a:t>
            </a:r>
            <a:r>
              <a:rPr lang="en-GB" dirty="0" err="1"/>
              <a:t>Criado</a:t>
            </a:r>
            <a:r>
              <a:rPr lang="en-GB" dirty="0"/>
              <a:t> (Junior </a:t>
            </a:r>
            <a:r>
              <a:rPr lang="en-GB" dirty="0" err="1"/>
              <a:t>Enginner</a:t>
            </a:r>
            <a:r>
              <a:rPr lang="en-GB" dirty="0"/>
              <a:t>)</a:t>
            </a:r>
          </a:p>
          <a:p>
            <a:r>
              <a:rPr lang="en-GB" b="1" dirty="0"/>
              <a:t>Huawei staff:</a:t>
            </a:r>
          </a:p>
          <a:p>
            <a:pPr lvl="1"/>
            <a:r>
              <a:rPr lang="en-GB" dirty="0"/>
              <a:t>Huang Bo (Senior Technical Expert)</a:t>
            </a:r>
          </a:p>
          <a:p>
            <a:endParaRPr lang="en-GB" dirty="0"/>
          </a:p>
          <a:p>
            <a:endParaRPr lang="en-GB" dirty="0"/>
          </a:p>
          <a:p>
            <a:endParaRPr lang="en-GB" dirty="0"/>
          </a:p>
        </p:txBody>
      </p:sp>
      <p:pic>
        <p:nvPicPr>
          <p:cNvPr id="89" name="Google Shape;89;p19"/>
          <p:cNvPicPr preferRelativeResize="0"/>
          <p:nvPr/>
        </p:nvPicPr>
        <p:blipFill>
          <a:blip r:embed="rId3">
            <a:alphaModFix/>
          </a:blip>
          <a:stretch>
            <a:fillRect/>
          </a:stretch>
        </p:blipFill>
        <p:spPr>
          <a:xfrm>
            <a:off x="9475781" y="2758899"/>
            <a:ext cx="1971999" cy="610467"/>
          </a:xfrm>
          <a:prstGeom prst="rect">
            <a:avLst/>
          </a:prstGeom>
          <a:noFill/>
          <a:ln>
            <a:noFill/>
          </a:ln>
        </p:spPr>
      </p:pic>
      <p:pic>
        <p:nvPicPr>
          <p:cNvPr id="90" name="Google Shape;90;p19"/>
          <p:cNvPicPr preferRelativeResize="0"/>
          <p:nvPr/>
        </p:nvPicPr>
        <p:blipFill>
          <a:blip r:embed="rId4">
            <a:alphaModFix/>
          </a:blip>
          <a:stretch>
            <a:fillRect/>
          </a:stretch>
        </p:blipFill>
        <p:spPr>
          <a:xfrm>
            <a:off x="6614159" y="2699267"/>
            <a:ext cx="2202900" cy="729733"/>
          </a:xfrm>
          <a:prstGeom prst="rect">
            <a:avLst/>
          </a:prstGeom>
          <a:noFill/>
          <a:ln>
            <a:noFill/>
          </a:ln>
        </p:spPr>
      </p:pic>
    </p:spTree>
    <p:extLst>
      <p:ext uri="{BB962C8B-B14F-4D97-AF65-F5344CB8AC3E}">
        <p14:creationId xmlns:p14="http://schemas.microsoft.com/office/powerpoint/2010/main" val="407383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F9CE-B27A-CC4F-9E8C-7B31AF19F1E8}"/>
              </a:ext>
            </a:extLst>
          </p:cNvPr>
          <p:cNvSpPr>
            <a:spLocks noGrp="1"/>
          </p:cNvSpPr>
          <p:nvPr>
            <p:ph type="title"/>
          </p:nvPr>
        </p:nvSpPr>
        <p:spPr/>
        <p:txBody>
          <a:bodyPr/>
          <a:lstStyle/>
          <a:p>
            <a:r>
              <a:rPr lang="en-ES" dirty="0"/>
              <a:t>OmpSs-2 and TAMPI</a:t>
            </a:r>
          </a:p>
        </p:txBody>
      </p:sp>
      <p:pic>
        <p:nvPicPr>
          <p:cNvPr id="3372" name="Picture 3371">
            <a:extLst>
              <a:ext uri="{FF2B5EF4-FFF2-40B4-BE49-F238E27FC236}">
                <a16:creationId xmlns:a16="http://schemas.microsoft.com/office/drawing/2014/main" id="{32B0D7C5-AA27-A743-9671-32AC28C2A3A5}"/>
              </a:ext>
            </a:extLst>
          </p:cNvPr>
          <p:cNvPicPr>
            <a:picLocks noChangeAspect="1"/>
          </p:cNvPicPr>
          <p:nvPr/>
        </p:nvPicPr>
        <p:blipFill>
          <a:blip r:embed="rId2"/>
          <a:stretch>
            <a:fillRect/>
          </a:stretch>
        </p:blipFill>
        <p:spPr>
          <a:xfrm>
            <a:off x="1779637" y="753738"/>
            <a:ext cx="8377705" cy="5350524"/>
          </a:xfrm>
          <a:prstGeom prst="rect">
            <a:avLst/>
          </a:prstGeom>
        </p:spPr>
      </p:pic>
    </p:spTree>
    <p:extLst>
      <p:ext uri="{BB962C8B-B14F-4D97-AF65-F5344CB8AC3E}">
        <p14:creationId xmlns:p14="http://schemas.microsoft.com/office/powerpoint/2010/main" val="2066543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F9CE-B27A-CC4F-9E8C-7B31AF19F1E8}"/>
              </a:ext>
            </a:extLst>
          </p:cNvPr>
          <p:cNvSpPr>
            <a:spLocks noGrp="1"/>
          </p:cNvSpPr>
          <p:nvPr>
            <p:ph type="title"/>
          </p:nvPr>
        </p:nvSpPr>
        <p:spPr/>
        <p:txBody>
          <a:bodyPr/>
          <a:lstStyle/>
          <a:p>
            <a:r>
              <a:rPr lang="en-ES" dirty="0"/>
              <a:t>OmpSs-2 and DLB</a:t>
            </a:r>
          </a:p>
        </p:txBody>
      </p:sp>
      <p:pic>
        <p:nvPicPr>
          <p:cNvPr id="6" name="Picture 5">
            <a:extLst>
              <a:ext uri="{FF2B5EF4-FFF2-40B4-BE49-F238E27FC236}">
                <a16:creationId xmlns:a16="http://schemas.microsoft.com/office/drawing/2014/main" id="{4F703692-0143-7E40-AD16-B43420EE15C5}"/>
              </a:ext>
            </a:extLst>
          </p:cNvPr>
          <p:cNvPicPr>
            <a:picLocks noChangeAspect="1"/>
          </p:cNvPicPr>
          <p:nvPr/>
        </p:nvPicPr>
        <p:blipFill>
          <a:blip r:embed="rId2"/>
          <a:stretch>
            <a:fillRect/>
          </a:stretch>
        </p:blipFill>
        <p:spPr>
          <a:xfrm>
            <a:off x="1654687" y="1260213"/>
            <a:ext cx="8652765" cy="5140467"/>
          </a:xfrm>
          <a:prstGeom prst="rect">
            <a:avLst/>
          </a:prstGeom>
        </p:spPr>
      </p:pic>
    </p:spTree>
    <p:extLst>
      <p:ext uri="{BB962C8B-B14F-4D97-AF65-F5344CB8AC3E}">
        <p14:creationId xmlns:p14="http://schemas.microsoft.com/office/powerpoint/2010/main" val="2844972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p:txBody>
          <a:bodyPr/>
          <a:lstStyle/>
          <a:p>
            <a:r>
              <a:rPr lang="en-GB"/>
              <a:t>WP2: Tasks</a:t>
            </a:r>
          </a:p>
        </p:txBody>
      </p:sp>
      <p:sp>
        <p:nvSpPr>
          <p:cNvPr id="98" name="Google Shape;98;p20"/>
          <p:cNvSpPr txBox="1">
            <a:spLocks noGrp="1"/>
          </p:cNvSpPr>
          <p:nvPr>
            <p:ph idx="1"/>
          </p:nvPr>
        </p:nvSpPr>
        <p:spPr/>
        <p:txBody>
          <a:bodyPr/>
          <a:lstStyle/>
          <a:p>
            <a:r>
              <a:rPr lang="en-GB" b="1" dirty="0"/>
              <a:t>T2.1: Porting and optimizing </a:t>
            </a:r>
            <a:r>
              <a:rPr lang="en-GB" b="1" dirty="0" err="1"/>
              <a:t>OmpSs</a:t>
            </a:r>
            <a:r>
              <a:rPr lang="en-GB" b="1" dirty="0"/>
              <a:t> at </a:t>
            </a:r>
            <a:r>
              <a:rPr lang="en-GB" b="1" dirty="0" err="1"/>
              <a:t>Kunpeng</a:t>
            </a:r>
            <a:r>
              <a:rPr lang="en-GB" b="1" dirty="0"/>
              <a:t> [m1-m24]</a:t>
            </a:r>
          </a:p>
          <a:p>
            <a:pPr lvl="1"/>
            <a:r>
              <a:rPr lang="en-GB" dirty="0"/>
              <a:t>Porting OmpSs-2 programming model to </a:t>
            </a:r>
            <a:r>
              <a:rPr lang="en-GB" dirty="0" err="1"/>
              <a:t>Kunpeng</a:t>
            </a:r>
            <a:r>
              <a:rPr lang="en-GB" dirty="0"/>
              <a:t> platform</a:t>
            </a:r>
          </a:p>
          <a:p>
            <a:pPr lvl="1"/>
            <a:r>
              <a:rPr lang="en-GB" dirty="0"/>
              <a:t>Optimization of OmpSs-2 for </a:t>
            </a:r>
            <a:r>
              <a:rPr lang="en-GB" dirty="0" err="1"/>
              <a:t>Kungpeng</a:t>
            </a:r>
            <a:r>
              <a:rPr lang="en-GB" dirty="0"/>
              <a:t> platform, including general optimizations for many-core systems and specialized optimizations for </a:t>
            </a:r>
            <a:r>
              <a:rPr lang="en-GB" dirty="0" err="1"/>
              <a:t>Kungpeng</a:t>
            </a:r>
            <a:r>
              <a:rPr lang="en-GB" dirty="0"/>
              <a:t> CPU, cache and memory</a:t>
            </a:r>
          </a:p>
          <a:p>
            <a:pPr lvl="1"/>
            <a:r>
              <a:rPr lang="en-GB" dirty="0"/>
              <a:t>Porting of the Task-Aware MPI (TAMPI) library to the </a:t>
            </a:r>
            <a:r>
              <a:rPr lang="en-GB" dirty="0" err="1"/>
              <a:t>Kungpeng</a:t>
            </a:r>
            <a:r>
              <a:rPr lang="en-GB" dirty="0"/>
              <a:t> platform.</a:t>
            </a:r>
          </a:p>
          <a:p>
            <a:pPr lvl="1"/>
            <a:r>
              <a:rPr lang="en-GB" dirty="0"/>
              <a:t>Porting of the LLVM OpenMP runtime with supports for the TAMPI library to </a:t>
            </a:r>
            <a:r>
              <a:rPr lang="en-GB" dirty="0" err="1"/>
              <a:t>Kungpeng</a:t>
            </a:r>
            <a:r>
              <a:rPr lang="en-GB" dirty="0"/>
              <a:t> platform</a:t>
            </a:r>
          </a:p>
          <a:p>
            <a:pPr lvl="1"/>
            <a:endParaRPr lang="en-GB" dirty="0"/>
          </a:p>
          <a:p>
            <a:pPr marL="457200" lvl="1" indent="0">
              <a:buNone/>
            </a:pPr>
            <a:endParaRPr lang="en-GB" dirty="0"/>
          </a:p>
          <a:p>
            <a:pPr lvl="1"/>
            <a:endParaRPr lang="en-GB" dirty="0"/>
          </a:p>
          <a:p>
            <a:r>
              <a:rPr lang="en-GB" b="1" dirty="0"/>
              <a:t>T2.2: Extension of DLB to support </a:t>
            </a:r>
            <a:r>
              <a:rPr lang="en-GB" b="1" dirty="0" err="1"/>
              <a:t>Kunpeng</a:t>
            </a:r>
            <a:r>
              <a:rPr lang="en-GB" b="1" dirty="0"/>
              <a:t> [m1-m24]</a:t>
            </a:r>
          </a:p>
          <a:p>
            <a:pPr lvl="1"/>
            <a:r>
              <a:rPr lang="en-GB" dirty="0"/>
              <a:t>Porting of DLB to </a:t>
            </a:r>
            <a:r>
              <a:rPr lang="en-GB" dirty="0" err="1"/>
              <a:t>Kunpeng</a:t>
            </a:r>
            <a:endParaRPr lang="en-GB" dirty="0"/>
          </a:p>
          <a:p>
            <a:pPr lvl="1"/>
            <a:r>
              <a:rPr lang="en-GB" dirty="0"/>
              <a:t>Explore integration of DLB with LLVM OpenMP runtime</a:t>
            </a:r>
          </a:p>
          <a:p>
            <a:pPr lvl="1"/>
            <a:r>
              <a:rPr lang="en-GB" dirty="0"/>
              <a:t>Explore integration of DLB with </a:t>
            </a:r>
            <a:r>
              <a:rPr lang="en-GB" dirty="0" err="1"/>
              <a:t>Slurm</a:t>
            </a:r>
            <a:endParaRPr lang="en-GB" dirty="0"/>
          </a:p>
          <a:p>
            <a:pPr lvl="1"/>
            <a:endParaRPr lang="en-GB" dirty="0"/>
          </a:p>
        </p:txBody>
      </p:sp>
      <p:pic>
        <p:nvPicPr>
          <p:cNvPr id="99" name="Google Shape;99;p20"/>
          <p:cNvPicPr preferRelativeResize="0"/>
          <p:nvPr/>
        </p:nvPicPr>
        <p:blipFill>
          <a:blip r:embed="rId3">
            <a:alphaModFix/>
          </a:blip>
          <a:stretch>
            <a:fillRect/>
          </a:stretch>
        </p:blipFill>
        <p:spPr>
          <a:xfrm>
            <a:off x="6686462" y="3644048"/>
            <a:ext cx="1835864" cy="608149"/>
          </a:xfrm>
          <a:prstGeom prst="rect">
            <a:avLst/>
          </a:prstGeom>
          <a:noFill/>
          <a:ln>
            <a:noFill/>
          </a:ln>
        </p:spPr>
      </p:pic>
      <p:pic>
        <p:nvPicPr>
          <p:cNvPr id="9" name="Google Shape;111;p21">
            <a:extLst>
              <a:ext uri="{FF2B5EF4-FFF2-40B4-BE49-F238E27FC236}">
                <a16:creationId xmlns:a16="http://schemas.microsoft.com/office/drawing/2014/main" id="{BB31CF25-B518-434C-979F-753E4D25EA24}"/>
              </a:ext>
            </a:extLst>
          </p:cNvPr>
          <p:cNvPicPr preferRelativeResize="0"/>
          <p:nvPr/>
        </p:nvPicPr>
        <p:blipFill>
          <a:blip r:embed="rId4">
            <a:alphaModFix/>
          </a:blip>
          <a:stretch>
            <a:fillRect/>
          </a:stretch>
        </p:blipFill>
        <p:spPr>
          <a:xfrm>
            <a:off x="9966396" y="5486399"/>
            <a:ext cx="877886" cy="803175"/>
          </a:xfrm>
          <a:prstGeom prst="rect">
            <a:avLst/>
          </a:prstGeom>
          <a:noFill/>
          <a:ln>
            <a:noFill/>
          </a:ln>
        </p:spPr>
      </p:pic>
      <p:pic>
        <p:nvPicPr>
          <p:cNvPr id="10" name="Google Shape;101;p20">
            <a:extLst>
              <a:ext uri="{FF2B5EF4-FFF2-40B4-BE49-F238E27FC236}">
                <a16:creationId xmlns:a16="http://schemas.microsoft.com/office/drawing/2014/main" id="{1C2DD4E6-4B5A-8945-B542-A49CE4C1D763}"/>
              </a:ext>
            </a:extLst>
          </p:cNvPr>
          <p:cNvPicPr preferRelativeResize="0"/>
          <p:nvPr/>
        </p:nvPicPr>
        <p:blipFill>
          <a:blip r:embed="rId5">
            <a:alphaModFix/>
          </a:blip>
          <a:stretch>
            <a:fillRect/>
          </a:stretch>
        </p:blipFill>
        <p:spPr>
          <a:xfrm>
            <a:off x="7604395" y="5668935"/>
            <a:ext cx="1835861" cy="655665"/>
          </a:xfrm>
          <a:prstGeom prst="rect">
            <a:avLst/>
          </a:prstGeom>
          <a:noFill/>
          <a:ln>
            <a:noFill/>
          </a:ln>
        </p:spPr>
      </p:pic>
      <p:pic>
        <p:nvPicPr>
          <p:cNvPr id="11" name="Google Shape;89;p19">
            <a:extLst>
              <a:ext uri="{FF2B5EF4-FFF2-40B4-BE49-F238E27FC236}">
                <a16:creationId xmlns:a16="http://schemas.microsoft.com/office/drawing/2014/main" id="{32FFD73E-EE05-AF49-AEF1-7FB9859D3BC8}"/>
              </a:ext>
            </a:extLst>
          </p:cNvPr>
          <p:cNvPicPr preferRelativeResize="0"/>
          <p:nvPr/>
        </p:nvPicPr>
        <p:blipFill>
          <a:blip r:embed="rId6">
            <a:alphaModFix/>
          </a:blip>
          <a:stretch>
            <a:fillRect/>
          </a:stretch>
        </p:blipFill>
        <p:spPr>
          <a:xfrm>
            <a:off x="5113744" y="5668935"/>
            <a:ext cx="1964511" cy="608149"/>
          </a:xfrm>
          <a:prstGeom prst="rect">
            <a:avLst/>
          </a:prstGeom>
          <a:noFill/>
          <a:ln>
            <a:noFill/>
          </a:ln>
        </p:spPr>
      </p:pic>
      <p:pic>
        <p:nvPicPr>
          <p:cNvPr id="12" name="Google Shape;101;p20">
            <a:extLst>
              <a:ext uri="{FF2B5EF4-FFF2-40B4-BE49-F238E27FC236}">
                <a16:creationId xmlns:a16="http://schemas.microsoft.com/office/drawing/2014/main" id="{C7C973B4-5850-584E-9390-ACBC6C09A69A}"/>
              </a:ext>
            </a:extLst>
          </p:cNvPr>
          <p:cNvPicPr preferRelativeResize="0"/>
          <p:nvPr/>
        </p:nvPicPr>
        <p:blipFill>
          <a:blip r:embed="rId5">
            <a:alphaModFix/>
          </a:blip>
          <a:stretch>
            <a:fillRect/>
          </a:stretch>
        </p:blipFill>
        <p:spPr>
          <a:xfrm>
            <a:off x="9008421" y="3660941"/>
            <a:ext cx="1835861" cy="655665"/>
          </a:xfrm>
          <a:prstGeom prst="rect">
            <a:avLst/>
          </a:prstGeom>
          <a:noFill/>
          <a:ln>
            <a:noFill/>
          </a:ln>
        </p:spPr>
      </p:pic>
    </p:spTree>
    <p:extLst>
      <p:ext uri="{BB962C8B-B14F-4D97-AF65-F5344CB8AC3E}">
        <p14:creationId xmlns:p14="http://schemas.microsoft.com/office/powerpoint/2010/main" val="4233837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p:txBody>
          <a:bodyPr/>
          <a:lstStyle/>
          <a:p>
            <a:r>
              <a:rPr lang="en-GB" dirty="0"/>
              <a:t>WP2: Deliverables and acceptance criteria</a:t>
            </a:r>
          </a:p>
        </p:txBody>
      </p:sp>
      <p:sp>
        <p:nvSpPr>
          <p:cNvPr id="121" name="Google Shape;121;p22"/>
          <p:cNvSpPr txBox="1">
            <a:spLocks noGrp="1"/>
          </p:cNvSpPr>
          <p:nvPr>
            <p:ph idx="1"/>
          </p:nvPr>
        </p:nvSpPr>
        <p:spPr/>
        <p:txBody>
          <a:bodyPr/>
          <a:lstStyle/>
          <a:p>
            <a:r>
              <a:rPr lang="en-GB" b="1" dirty="0"/>
              <a:t>Deliverables</a:t>
            </a:r>
          </a:p>
          <a:p>
            <a:pPr lvl="1"/>
            <a:r>
              <a:rPr lang="en-GB" dirty="0"/>
              <a:t>D2.1: Porting of OmpSs-2 programming model and DLB to </a:t>
            </a:r>
            <a:r>
              <a:rPr lang="en-GB" dirty="0" err="1"/>
              <a:t>Kunpeng</a:t>
            </a:r>
            <a:endParaRPr lang="en-GB" dirty="0"/>
          </a:p>
          <a:p>
            <a:pPr lvl="1"/>
            <a:r>
              <a:rPr lang="en-GB" dirty="0"/>
              <a:t>D2.2: TAMPI ported and evaluated on </a:t>
            </a:r>
            <a:r>
              <a:rPr lang="en-GB" dirty="0" err="1"/>
              <a:t>Kunpeng</a:t>
            </a:r>
            <a:endParaRPr lang="en-GB" dirty="0"/>
          </a:p>
          <a:p>
            <a:pPr lvl="1"/>
            <a:r>
              <a:rPr lang="en-GB" dirty="0"/>
              <a:t>D2.3: Port of OmpSs2 LLVM based to </a:t>
            </a:r>
            <a:r>
              <a:rPr lang="en-GB" dirty="0" err="1"/>
              <a:t>Kunpeng</a:t>
            </a:r>
            <a:r>
              <a:rPr lang="en-GB" dirty="0"/>
              <a:t>. Integration of DLB with LLVM OpenMP runtime</a:t>
            </a:r>
          </a:p>
          <a:p>
            <a:pPr lvl="1"/>
            <a:r>
              <a:rPr lang="en-GB" dirty="0"/>
              <a:t>D2.4: Integration of DLB and jobs scheduler to reassign Ascend accelerators. Final evaluation of OmpSs2 on </a:t>
            </a:r>
            <a:r>
              <a:rPr lang="en-GB" dirty="0" err="1"/>
              <a:t>kunpeng</a:t>
            </a:r>
            <a:r>
              <a:rPr lang="en-GB" dirty="0"/>
              <a:t> including optimizations</a:t>
            </a:r>
          </a:p>
          <a:p>
            <a:pPr lvl="1"/>
            <a:endParaRPr lang="en-GB" dirty="0"/>
          </a:p>
          <a:p>
            <a:r>
              <a:rPr lang="en-GB" b="1" dirty="0"/>
              <a:t>Acceptance criteria</a:t>
            </a:r>
          </a:p>
          <a:p>
            <a:pPr lvl="1"/>
            <a:r>
              <a:rPr lang="en-GB" dirty="0"/>
              <a:t>Deliverables approved by Huawei</a:t>
            </a:r>
          </a:p>
          <a:p>
            <a:pPr lvl="1"/>
            <a:r>
              <a:rPr lang="en-GB" dirty="0"/>
              <a:t>Huawei staff should be able to run the delivered software and reproduce the reported results</a:t>
            </a:r>
          </a:p>
          <a:p>
            <a:pPr lvl="1"/>
            <a:r>
              <a:rPr lang="en-GB" dirty="0"/>
              <a:t>All the developments should be available in the public </a:t>
            </a:r>
            <a:r>
              <a:rPr lang="en-GB" dirty="0" err="1"/>
              <a:t>github</a:t>
            </a:r>
            <a:r>
              <a:rPr lang="en-GB" dirty="0"/>
              <a:t> repository</a:t>
            </a:r>
          </a:p>
        </p:txBody>
      </p:sp>
    </p:spTree>
    <p:extLst>
      <p:ext uri="{BB962C8B-B14F-4D97-AF65-F5344CB8AC3E}">
        <p14:creationId xmlns:p14="http://schemas.microsoft.com/office/powerpoint/2010/main" val="2837858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p:txBody>
          <a:bodyPr/>
          <a:lstStyle/>
          <a:p>
            <a:r>
              <a:rPr lang="en-GB" dirty="0"/>
              <a:t>WP2: Background and foreground</a:t>
            </a:r>
          </a:p>
        </p:txBody>
      </p:sp>
      <p:sp>
        <p:nvSpPr>
          <p:cNvPr id="127" name="Google Shape;127;p23"/>
          <p:cNvSpPr txBox="1">
            <a:spLocks noGrp="1"/>
          </p:cNvSpPr>
          <p:nvPr>
            <p:ph idx="1"/>
          </p:nvPr>
        </p:nvSpPr>
        <p:spPr/>
        <p:txBody>
          <a:bodyPr/>
          <a:lstStyle/>
          <a:p>
            <a:r>
              <a:rPr lang="en-GB" b="1" dirty="0"/>
              <a:t>Background</a:t>
            </a:r>
          </a:p>
          <a:p>
            <a:pPr lvl="1"/>
            <a:r>
              <a:rPr lang="en-GB" dirty="0" err="1"/>
              <a:t>Mercurium</a:t>
            </a:r>
            <a:r>
              <a:rPr lang="en-GB" dirty="0"/>
              <a:t> source-to-source compiler</a:t>
            </a:r>
          </a:p>
          <a:p>
            <a:pPr lvl="1"/>
            <a:r>
              <a:rPr lang="en-GB" dirty="0"/>
              <a:t>Nanos6 runtime system</a:t>
            </a:r>
          </a:p>
          <a:p>
            <a:pPr lvl="1"/>
            <a:r>
              <a:rPr lang="en-GB" dirty="0"/>
              <a:t>LLVM compiler with support for OmpSs-2</a:t>
            </a:r>
          </a:p>
          <a:p>
            <a:pPr lvl="1"/>
            <a:r>
              <a:rPr lang="en-GB" dirty="0"/>
              <a:t>LLVM OpenMP runtime with support for TAMPI</a:t>
            </a:r>
          </a:p>
          <a:p>
            <a:pPr lvl="1"/>
            <a:r>
              <a:rPr lang="en-GB" dirty="0"/>
              <a:t>TAMPI library</a:t>
            </a:r>
          </a:p>
          <a:p>
            <a:pPr lvl="1"/>
            <a:r>
              <a:rPr lang="en-GB" dirty="0"/>
              <a:t>OmpSs-2/OpenMP applications and benchmarks</a:t>
            </a:r>
          </a:p>
          <a:p>
            <a:pPr lvl="1"/>
            <a:r>
              <a:rPr lang="en-GB" dirty="0"/>
              <a:t>DLB library</a:t>
            </a:r>
          </a:p>
          <a:p>
            <a:r>
              <a:rPr lang="en-GB" b="1" dirty="0"/>
              <a:t>Expected foreground</a:t>
            </a:r>
          </a:p>
          <a:p>
            <a:pPr lvl="1"/>
            <a:r>
              <a:rPr lang="en-GB" dirty="0"/>
              <a:t>Optimized version of OmpSs-2 for </a:t>
            </a:r>
            <a:r>
              <a:rPr lang="en-GB" dirty="0" err="1"/>
              <a:t>Kunpeng</a:t>
            </a:r>
            <a:r>
              <a:rPr lang="en-GB" dirty="0"/>
              <a:t> platform</a:t>
            </a:r>
          </a:p>
          <a:p>
            <a:pPr lvl="1"/>
            <a:r>
              <a:rPr lang="en-GB" dirty="0"/>
              <a:t>Optimised version of DLB for </a:t>
            </a:r>
            <a:r>
              <a:rPr lang="en-GB" dirty="0" err="1"/>
              <a:t>Kunpeng</a:t>
            </a:r>
            <a:r>
              <a:rPr lang="en-GB" dirty="0"/>
              <a:t> platform</a:t>
            </a:r>
          </a:p>
          <a:p>
            <a:pPr lvl="1"/>
            <a:r>
              <a:rPr lang="en-GB" dirty="0"/>
              <a:t>DLB integration with LLVM OpenMP runtime</a:t>
            </a:r>
          </a:p>
          <a:p>
            <a:pPr lvl="1"/>
            <a:r>
              <a:rPr lang="en-GB" dirty="0"/>
              <a:t>DLB integration with SLURM</a:t>
            </a:r>
          </a:p>
        </p:txBody>
      </p:sp>
    </p:spTree>
    <p:extLst>
      <p:ext uri="{BB962C8B-B14F-4D97-AF65-F5344CB8AC3E}">
        <p14:creationId xmlns:p14="http://schemas.microsoft.com/office/powerpoint/2010/main" val="3777166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p:txBody>
          <a:bodyPr/>
          <a:lstStyle/>
          <a:p>
            <a:r>
              <a:rPr lang="en-GB" dirty="0"/>
              <a:t>WP3: Evaluation of </a:t>
            </a:r>
            <a:r>
              <a:rPr lang="en-GB" dirty="0" err="1"/>
              <a:t>Kunpeng</a:t>
            </a:r>
            <a:endParaRPr lang="en-GB" dirty="0"/>
          </a:p>
        </p:txBody>
      </p:sp>
      <p:sp>
        <p:nvSpPr>
          <p:cNvPr id="88" name="Google Shape;88;p19"/>
          <p:cNvSpPr txBox="1">
            <a:spLocks noGrp="1"/>
          </p:cNvSpPr>
          <p:nvPr>
            <p:ph idx="1"/>
          </p:nvPr>
        </p:nvSpPr>
        <p:spPr/>
        <p:txBody>
          <a:bodyPr/>
          <a:lstStyle/>
          <a:p>
            <a:r>
              <a:rPr lang="en-GB" b="1" dirty="0"/>
              <a:t>Objective:</a:t>
            </a:r>
            <a:r>
              <a:rPr lang="en-GB" dirty="0"/>
              <a:t> Evaluation and benchmarking of the ARM-based </a:t>
            </a:r>
            <a:r>
              <a:rPr lang="en-GB" dirty="0" err="1"/>
              <a:t>Kunpeng</a:t>
            </a:r>
            <a:r>
              <a:rPr lang="en-GB" dirty="0"/>
              <a:t> architecture, as well as optimization suggestions, including real application and mini-apps.</a:t>
            </a:r>
          </a:p>
          <a:p>
            <a:endParaRPr lang="en-GB" dirty="0"/>
          </a:p>
          <a:p>
            <a:r>
              <a:rPr lang="en-GB" b="1" dirty="0"/>
              <a:t>BSC staff:</a:t>
            </a:r>
          </a:p>
          <a:p>
            <a:pPr lvl="1"/>
            <a:r>
              <a:rPr lang="en-GB" dirty="0"/>
              <a:t>Filippo </a:t>
            </a:r>
            <a:r>
              <a:rPr lang="en-GB" dirty="0" err="1"/>
              <a:t>Mantovani</a:t>
            </a:r>
            <a:r>
              <a:rPr lang="en-GB" dirty="0"/>
              <a:t> (Senior Researcher)</a:t>
            </a:r>
          </a:p>
          <a:p>
            <a:pPr lvl="1"/>
            <a:r>
              <a:rPr lang="en-GB" dirty="0"/>
              <a:t>Marta Garcia-</a:t>
            </a:r>
            <a:r>
              <a:rPr lang="en-GB" dirty="0" err="1"/>
              <a:t>Gasulla</a:t>
            </a:r>
            <a:r>
              <a:rPr lang="en-GB" dirty="0"/>
              <a:t> (</a:t>
            </a:r>
            <a:r>
              <a:rPr lang="en-GB" dirty="0" err="1"/>
              <a:t>BePPP</a:t>
            </a:r>
            <a:r>
              <a:rPr lang="en-GB" dirty="0"/>
              <a:t> activity leader)</a:t>
            </a:r>
          </a:p>
          <a:p>
            <a:pPr lvl="1"/>
            <a:r>
              <a:rPr lang="en-GB" dirty="0"/>
              <a:t>Engineer/researcher TBD</a:t>
            </a:r>
          </a:p>
          <a:p>
            <a:pPr lvl="1"/>
            <a:r>
              <a:rPr lang="en-GB" dirty="0"/>
              <a:t>Engineer/researcher TBD</a:t>
            </a:r>
          </a:p>
          <a:p>
            <a:r>
              <a:rPr lang="en-GB" b="1" dirty="0"/>
              <a:t>Huawei staff:</a:t>
            </a:r>
          </a:p>
          <a:p>
            <a:pPr lvl="1"/>
            <a:r>
              <a:rPr lang="en-GB" dirty="0"/>
              <a:t>Li </a:t>
            </a:r>
            <a:r>
              <a:rPr lang="en-GB" dirty="0" err="1"/>
              <a:t>Sicong</a:t>
            </a:r>
            <a:r>
              <a:rPr lang="en-GB" dirty="0"/>
              <a:t> (Principal Engineer)</a:t>
            </a:r>
          </a:p>
          <a:p>
            <a:endParaRPr lang="en-GB" dirty="0"/>
          </a:p>
          <a:p>
            <a:endParaRPr lang="en-GB" dirty="0"/>
          </a:p>
          <a:p>
            <a:endParaRPr lang="en-GB" dirty="0"/>
          </a:p>
        </p:txBody>
      </p:sp>
    </p:spTree>
    <p:extLst>
      <p:ext uri="{BB962C8B-B14F-4D97-AF65-F5344CB8AC3E}">
        <p14:creationId xmlns:p14="http://schemas.microsoft.com/office/powerpoint/2010/main" val="994188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33"/>
          <p:cNvGrpSpPr/>
          <p:nvPr/>
        </p:nvGrpSpPr>
        <p:grpSpPr>
          <a:xfrm>
            <a:off x="5896107" y="3395022"/>
            <a:ext cx="4621443" cy="3093292"/>
            <a:chOff x="1344736" y="549188"/>
            <a:chExt cx="6454529" cy="4320240"/>
          </a:xfrm>
        </p:grpSpPr>
        <p:pic>
          <p:nvPicPr>
            <p:cNvPr id="187" name="Google Shape;187;p33"/>
            <p:cNvPicPr preferRelativeResize="0"/>
            <p:nvPr/>
          </p:nvPicPr>
          <p:blipFill rotWithShape="1">
            <a:blip r:embed="rId3">
              <a:alphaModFix/>
            </a:blip>
            <a:srcRect/>
            <a:stretch/>
          </p:blipFill>
          <p:spPr>
            <a:xfrm>
              <a:off x="1344736" y="549188"/>
              <a:ext cx="6454529" cy="2160000"/>
            </a:xfrm>
            <a:prstGeom prst="rect">
              <a:avLst/>
            </a:prstGeom>
            <a:noFill/>
            <a:ln>
              <a:noFill/>
            </a:ln>
          </p:spPr>
        </p:pic>
        <p:pic>
          <p:nvPicPr>
            <p:cNvPr id="188" name="Google Shape;188;p33"/>
            <p:cNvPicPr preferRelativeResize="0"/>
            <p:nvPr/>
          </p:nvPicPr>
          <p:blipFill rotWithShape="1">
            <a:blip r:embed="rId4">
              <a:alphaModFix/>
            </a:blip>
            <a:srcRect/>
            <a:stretch/>
          </p:blipFill>
          <p:spPr>
            <a:xfrm>
              <a:off x="1360152" y="2709428"/>
              <a:ext cx="6423696" cy="2160000"/>
            </a:xfrm>
            <a:prstGeom prst="rect">
              <a:avLst/>
            </a:prstGeom>
            <a:noFill/>
            <a:ln>
              <a:noFill/>
            </a:ln>
          </p:spPr>
        </p:pic>
      </p:grpSp>
      <p:sp>
        <p:nvSpPr>
          <p:cNvPr id="189" name="Google Shape;189;p33"/>
          <p:cNvSpPr txBox="1">
            <a:spLocks noGrp="1"/>
          </p:cNvSpPr>
          <p:nvPr>
            <p:ph type="title"/>
          </p:nvPr>
        </p:nvSpPr>
        <p:spPr/>
        <p:txBody>
          <a:bodyPr/>
          <a:lstStyle/>
          <a:p>
            <a:r>
              <a:rPr lang="en-GB"/>
              <a:t>Architectural micro-benchmarks</a:t>
            </a:r>
          </a:p>
        </p:txBody>
      </p:sp>
      <p:sp>
        <p:nvSpPr>
          <p:cNvPr id="190" name="Google Shape;190;p33"/>
          <p:cNvSpPr txBox="1">
            <a:spLocks noGrp="1"/>
          </p:cNvSpPr>
          <p:nvPr>
            <p:ph idx="1"/>
          </p:nvPr>
        </p:nvSpPr>
        <p:spPr/>
        <p:txBody>
          <a:bodyPr/>
          <a:lstStyle/>
          <a:p>
            <a:pPr marL="0" indent="0">
              <a:buNone/>
            </a:pPr>
            <a:r>
              <a:rPr lang="en-GB" b="1" dirty="0"/>
              <a:t>Floating Point throughput </a:t>
            </a:r>
          </a:p>
          <a:p>
            <a:r>
              <a:rPr lang="en-GB" dirty="0"/>
              <a:t>Floating Point Unit micro kernel</a:t>
            </a:r>
          </a:p>
          <a:p>
            <a:pPr lvl="1"/>
            <a:r>
              <a:rPr lang="en-GB" dirty="0"/>
              <a:t>SP/DP, Scalar/SIMD</a:t>
            </a:r>
          </a:p>
          <a:p>
            <a:pPr lvl="1"/>
            <a:endParaRPr lang="en-GB" dirty="0"/>
          </a:p>
          <a:p>
            <a:pPr lvl="1"/>
            <a:endParaRPr lang="en-GB" dirty="0"/>
          </a:p>
          <a:p>
            <a:pPr lvl="1"/>
            <a:endParaRPr lang="en-GB" dirty="0"/>
          </a:p>
          <a:p>
            <a:pPr marL="0" indent="0">
              <a:buNone/>
            </a:pPr>
            <a:r>
              <a:rPr lang="en-GB" b="1" dirty="0"/>
              <a:t>Memory </a:t>
            </a:r>
          </a:p>
          <a:p>
            <a:r>
              <a:rPr lang="en-GB" dirty="0"/>
              <a:t>STREAM</a:t>
            </a:r>
          </a:p>
          <a:p>
            <a:pPr lvl="1"/>
            <a:r>
              <a:rPr lang="en-GB" dirty="0"/>
              <a:t>Memory bandwidth</a:t>
            </a:r>
          </a:p>
          <a:p>
            <a:pPr lvl="1"/>
            <a:endParaRPr lang="en-GB" dirty="0"/>
          </a:p>
          <a:p>
            <a:r>
              <a:rPr lang="en-GB" dirty="0" err="1"/>
              <a:t>LMbench</a:t>
            </a:r>
            <a:endParaRPr lang="en-GB" dirty="0"/>
          </a:p>
          <a:p>
            <a:pPr lvl="1"/>
            <a:r>
              <a:rPr lang="en-GB" dirty="0"/>
              <a:t>Memory latency</a:t>
            </a:r>
          </a:p>
        </p:txBody>
      </p:sp>
      <p:pic>
        <p:nvPicPr>
          <p:cNvPr id="191" name="Google Shape;191;p33" descr="\\VBOXSVR\filimanto\nextcloud\research\Mont-Blanc\MB3\Reviews\M39\artworks\FPU.png"/>
          <p:cNvPicPr preferRelativeResize="0"/>
          <p:nvPr/>
        </p:nvPicPr>
        <p:blipFill rotWithShape="1">
          <a:blip r:embed="rId5">
            <a:alphaModFix/>
          </a:blip>
          <a:srcRect/>
          <a:stretch/>
        </p:blipFill>
        <p:spPr>
          <a:xfrm>
            <a:off x="6143033" y="1097833"/>
            <a:ext cx="4102168" cy="1969400"/>
          </a:xfrm>
          <a:prstGeom prst="rect">
            <a:avLst/>
          </a:prstGeom>
          <a:noFill/>
          <a:ln>
            <a:noFill/>
          </a:ln>
        </p:spPr>
      </p:pic>
    </p:spTree>
    <p:extLst>
      <p:ext uri="{BB962C8B-B14F-4D97-AF65-F5344CB8AC3E}">
        <p14:creationId xmlns:p14="http://schemas.microsoft.com/office/powerpoint/2010/main" val="3827684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0" y="318503"/>
            <a:ext cx="12192000" cy="838397"/>
          </a:xfrm>
        </p:spPr>
        <p:txBody>
          <a:bodyPr>
            <a:noAutofit/>
          </a:bodyPr>
          <a:lstStyle/>
          <a:p>
            <a:pPr algn="ctr">
              <a:lnSpc>
                <a:spcPts val="3500"/>
              </a:lnSpc>
            </a:pPr>
            <a:r>
              <a:rPr lang="es-ES" altLang="es-ES" sz="4000" b="1" dirty="0">
                <a:solidFill>
                  <a:srgbClr val="124484"/>
                </a:solidFill>
                <a:latin typeface="Calibri" panose="020F0502020204030204"/>
              </a:rPr>
              <a:t>Barcelona </a:t>
            </a:r>
            <a:r>
              <a:rPr lang="es-ES" altLang="es-ES" sz="4000" b="1" dirty="0" err="1">
                <a:solidFill>
                  <a:srgbClr val="124484"/>
                </a:solidFill>
                <a:latin typeface="Calibri" panose="020F0502020204030204"/>
              </a:rPr>
              <a:t>Supercomputing</a:t>
            </a:r>
            <a:r>
              <a:rPr lang="es-ES" altLang="es-ES" sz="4000" b="1" dirty="0">
                <a:solidFill>
                  <a:srgbClr val="124484"/>
                </a:solidFill>
                <a:latin typeface="Calibri" panose="020F0502020204030204"/>
              </a:rPr>
              <a:t> Center</a:t>
            </a:r>
            <a:br>
              <a:rPr lang="es-ES" altLang="es-ES" sz="4000" b="1" dirty="0">
                <a:solidFill>
                  <a:srgbClr val="124484"/>
                </a:solidFill>
                <a:latin typeface="Calibri" panose="020F0502020204030204"/>
              </a:rPr>
            </a:br>
            <a:r>
              <a:rPr lang="es-ES" altLang="es-ES" sz="4000" b="1" dirty="0">
                <a:solidFill>
                  <a:srgbClr val="124484"/>
                </a:solidFill>
                <a:latin typeface="Calibri" panose="020F0502020204030204"/>
              </a:rPr>
              <a:t>Centro Nacional de Supercomputación</a:t>
            </a:r>
            <a:endParaRPr lang="es-ES" sz="4000" b="1" dirty="0">
              <a:solidFill>
                <a:srgbClr val="124484"/>
              </a:solidFill>
              <a:latin typeface="Calibri" panose="020F0502020204030204"/>
            </a:endParaRPr>
          </a:p>
        </p:txBody>
      </p:sp>
      <p:grpSp>
        <p:nvGrpSpPr>
          <p:cNvPr id="2" name="Grupo 1"/>
          <p:cNvGrpSpPr/>
          <p:nvPr/>
        </p:nvGrpSpPr>
        <p:grpSpPr>
          <a:xfrm>
            <a:off x="2308851" y="4643388"/>
            <a:ext cx="7901948" cy="1881736"/>
            <a:chOff x="2601540" y="4235038"/>
            <a:chExt cx="7723891" cy="1881736"/>
          </a:xfrm>
        </p:grpSpPr>
        <p:sp>
          <p:nvSpPr>
            <p:cNvPr id="4" name="Rectángulo redondeado 3"/>
            <p:cNvSpPr/>
            <p:nvPr/>
          </p:nvSpPr>
          <p:spPr>
            <a:xfrm>
              <a:off x="5176785" y="5447543"/>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p:cNvSpPr/>
            <p:nvPr/>
          </p:nvSpPr>
          <p:spPr>
            <a:xfrm>
              <a:off x="5176785" y="4903846"/>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redondeado 5"/>
            <p:cNvSpPr/>
            <p:nvPr/>
          </p:nvSpPr>
          <p:spPr>
            <a:xfrm>
              <a:off x="5176785" y="4360149"/>
              <a:ext cx="5148646" cy="457200"/>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angle 3"/>
            <p:cNvSpPr txBox="1">
              <a:spLocks noChangeArrowheads="1"/>
            </p:cNvSpPr>
            <p:nvPr/>
          </p:nvSpPr>
          <p:spPr>
            <a:xfrm>
              <a:off x="5330161" y="4235038"/>
              <a:ext cx="4079664" cy="1881736"/>
            </a:xfrm>
            <a:prstGeom prst="rect">
              <a:avLst/>
            </a:prstGeom>
          </p:spPr>
          <p:txBody>
            <a:bodyPr wrap="square" lIns="0" tIns="32150" rIns="0" bIns="32150"/>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defRPr>
              </a:lvl1pPr>
              <a:lvl2pPr marL="742950" indent="-285750" algn="l" rtl="0" eaLnBrk="0" fontAlgn="base" hangingPunct="0">
                <a:spcBef>
                  <a:spcPct val="2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4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a:lstStyle>
            <a:p>
              <a:pPr marL="0" indent="0" defTabSz="449263" eaLnBrk="1" hangingPunct="1">
                <a:lnSpc>
                  <a:spcPts val="4000"/>
                </a:lnSpc>
                <a:buNone/>
                <a:defRPr/>
              </a:pPr>
              <a:r>
                <a:rPr lang="en-US" altLang="en-US" sz="1500" b="1" kern="0" dirty="0">
                  <a:solidFill>
                    <a:srgbClr val="0070C0"/>
                  </a:solidFill>
                  <a:ea typeface="ＭＳ Ｐゴシック" pitchFamily="34" charset="-128"/>
                </a:rPr>
                <a:t>Spanish Government</a:t>
              </a:r>
              <a:r>
                <a:rPr lang="en-US" altLang="en-US" sz="1500" kern="0" dirty="0">
                  <a:solidFill>
                    <a:srgbClr val="0070C0"/>
                  </a:solidFill>
                  <a:ea typeface="ＭＳ Ｐゴシック" pitchFamily="34" charset="-128"/>
                </a:rPr>
                <a:t>                                   </a:t>
              </a:r>
              <a:r>
                <a:rPr lang="en-US" altLang="en-US" sz="1700" b="1" kern="0" dirty="0">
                  <a:solidFill>
                    <a:srgbClr val="004890"/>
                  </a:solidFill>
                  <a:latin typeface="+mn-lt"/>
                  <a:ea typeface="ＭＳ Ｐゴシック" pitchFamily="34" charset="-128"/>
                </a:rPr>
                <a:t>60%</a:t>
              </a:r>
            </a:p>
            <a:p>
              <a:pPr marL="0" indent="0" defTabSz="449263" eaLnBrk="1" hangingPunct="1">
                <a:lnSpc>
                  <a:spcPts val="4000"/>
                </a:lnSpc>
                <a:spcBef>
                  <a:spcPts val="409"/>
                </a:spcBef>
                <a:buNone/>
                <a:defRPr/>
              </a:pPr>
              <a:r>
                <a:rPr lang="en-US" altLang="en-US" sz="1500" b="1" kern="0" dirty="0">
                  <a:solidFill>
                    <a:srgbClr val="0070C0"/>
                  </a:solidFill>
                  <a:ea typeface="ＭＳ Ｐゴシック" pitchFamily="34" charset="-128"/>
                </a:rPr>
                <a:t>Catalan Government    </a:t>
              </a:r>
              <a:r>
                <a:rPr lang="en-US" altLang="en-US" sz="1500" kern="0" dirty="0">
                  <a:ea typeface="ＭＳ Ｐゴシック" pitchFamily="34" charset="-128"/>
                </a:rPr>
                <a:t>		          </a:t>
              </a:r>
              <a:r>
                <a:rPr lang="en-US" altLang="en-US" sz="1700" b="1" kern="0" dirty="0">
                  <a:solidFill>
                    <a:srgbClr val="004890"/>
                  </a:solidFill>
                  <a:latin typeface="+mn-lt"/>
                  <a:ea typeface="ＭＳ Ｐゴシック" pitchFamily="34" charset="-128"/>
                </a:rPr>
                <a:t>30%</a:t>
              </a:r>
            </a:p>
            <a:p>
              <a:pPr marL="0" indent="0" eaLnBrk="1" hangingPunct="1">
                <a:lnSpc>
                  <a:spcPts val="4000"/>
                </a:lnSpc>
                <a:buNone/>
                <a:defRPr/>
              </a:pPr>
              <a:r>
                <a:rPr lang="en-US" altLang="en-US" sz="1500" b="1" kern="0" dirty="0">
                  <a:solidFill>
                    <a:srgbClr val="0070C0"/>
                  </a:solidFill>
                  <a:ea typeface="ＭＳ Ｐゴシック" pitchFamily="34" charset="-128"/>
                </a:rPr>
                <a:t>Univ. </a:t>
              </a:r>
              <a:r>
                <a:rPr lang="en-US" altLang="en-US" sz="1500" b="1" kern="0" dirty="0" err="1">
                  <a:solidFill>
                    <a:srgbClr val="0070C0"/>
                  </a:solidFill>
                  <a:ea typeface="ＭＳ Ｐゴシック" pitchFamily="34" charset="-128"/>
                </a:rPr>
                <a:t>Politècnica</a:t>
              </a:r>
              <a:r>
                <a:rPr lang="en-US" altLang="en-US" sz="1500" b="1" kern="0" dirty="0">
                  <a:solidFill>
                    <a:srgbClr val="0070C0"/>
                  </a:solidFill>
                  <a:ea typeface="ＭＳ Ｐゴシック" pitchFamily="34" charset="-128"/>
                </a:rPr>
                <a:t> de </a:t>
              </a:r>
              <a:r>
                <a:rPr lang="en-US" altLang="en-US" sz="1500" b="1" kern="0" dirty="0" err="1">
                  <a:solidFill>
                    <a:srgbClr val="0070C0"/>
                  </a:solidFill>
                  <a:ea typeface="ＭＳ Ｐゴシック" pitchFamily="34" charset="-128"/>
                </a:rPr>
                <a:t>Catalunya</a:t>
              </a:r>
              <a:r>
                <a:rPr lang="en-US" altLang="en-US" sz="1500" b="1" kern="0" dirty="0">
                  <a:solidFill>
                    <a:srgbClr val="0070C0"/>
                  </a:solidFill>
                  <a:ea typeface="ＭＳ Ｐゴシック" pitchFamily="34" charset="-128"/>
                </a:rPr>
                <a:t> (UPC)      </a:t>
              </a:r>
              <a:r>
                <a:rPr lang="en-US" altLang="en-US" sz="1800" b="1" kern="0" dirty="0">
                  <a:solidFill>
                    <a:srgbClr val="004890"/>
                  </a:solidFill>
                  <a:latin typeface="+mn-lt"/>
                  <a:ea typeface="ＭＳ Ｐゴシック" pitchFamily="34" charset="-128"/>
                </a:rPr>
                <a:t>10%</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005" y="4461018"/>
              <a:ext cx="1033463" cy="255462"/>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7412" y="5564154"/>
              <a:ext cx="1056779" cy="235255"/>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5484" y="5022197"/>
              <a:ext cx="1084507" cy="224881"/>
            </a:xfrm>
            <a:prstGeom prst="rect">
              <a:avLst/>
            </a:prstGeom>
          </p:spPr>
        </p:pic>
        <p:grpSp>
          <p:nvGrpSpPr>
            <p:cNvPr id="12" name="Grupo 11"/>
            <p:cNvGrpSpPr/>
            <p:nvPr/>
          </p:nvGrpSpPr>
          <p:grpSpPr>
            <a:xfrm>
              <a:off x="2601540" y="4235038"/>
              <a:ext cx="2505720" cy="1727861"/>
              <a:chOff x="840892" y="4267990"/>
              <a:chExt cx="2505720" cy="1727861"/>
            </a:xfrm>
          </p:grpSpPr>
          <p:sp>
            <p:nvSpPr>
              <p:cNvPr id="13" name="Flecha derecha 12"/>
              <p:cNvSpPr/>
              <p:nvPr/>
            </p:nvSpPr>
            <p:spPr>
              <a:xfrm>
                <a:off x="2224216" y="4480783"/>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derecha 13"/>
              <p:cNvSpPr/>
              <p:nvPr/>
            </p:nvSpPr>
            <p:spPr>
              <a:xfrm>
                <a:off x="2224216" y="5016242"/>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derecha 14"/>
              <p:cNvSpPr/>
              <p:nvPr/>
            </p:nvSpPr>
            <p:spPr>
              <a:xfrm>
                <a:off x="2224216" y="5568177"/>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840892" y="4267990"/>
                <a:ext cx="1727861" cy="1727861"/>
              </a:xfrm>
              <a:prstGeom prst="ellipse">
                <a:avLst/>
              </a:prstGeom>
              <a:solidFill>
                <a:srgbClr val="BDD2E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7" name="Elipse 16"/>
              <p:cNvSpPr/>
              <p:nvPr/>
            </p:nvSpPr>
            <p:spPr>
              <a:xfrm>
                <a:off x="913821" y="4340919"/>
                <a:ext cx="1584000" cy="1584000"/>
              </a:xfrm>
              <a:prstGeom prst="ellipse">
                <a:avLst/>
              </a:prstGeom>
              <a:solidFill>
                <a:srgbClr val="EBF0F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8" name="CuadroTexto 17"/>
              <p:cNvSpPr txBox="1"/>
              <p:nvPr/>
            </p:nvSpPr>
            <p:spPr>
              <a:xfrm>
                <a:off x="986872" y="4678493"/>
                <a:ext cx="1402948" cy="877163"/>
              </a:xfrm>
              <a:prstGeom prst="rect">
                <a:avLst/>
              </a:prstGeom>
              <a:noFill/>
            </p:spPr>
            <p:txBody>
              <a:bodyPr wrap="none" rtlCol="0">
                <a:spAutoFit/>
              </a:bodyPr>
              <a:lstStyle/>
              <a:p>
                <a:pPr algn="ctr"/>
                <a:r>
                  <a:rPr lang="en-US" altLang="en-US" sz="1700" b="1" kern="0" dirty="0">
                    <a:solidFill>
                      <a:srgbClr val="004890"/>
                    </a:solidFill>
                    <a:ea typeface="ＭＳ Ｐゴシック" pitchFamily="34" charset="-128"/>
                  </a:rPr>
                  <a:t>BSC-CNS is</a:t>
                </a:r>
              </a:p>
              <a:p>
                <a:pPr algn="ctr"/>
                <a:r>
                  <a:rPr lang="en-US" altLang="en-US" sz="1700" b="1" kern="0" dirty="0">
                    <a:solidFill>
                      <a:srgbClr val="004890"/>
                    </a:solidFill>
                    <a:ea typeface="ＭＳ Ｐゴシック" pitchFamily="34" charset="-128"/>
                  </a:rPr>
                  <a:t>a consortium</a:t>
                </a:r>
              </a:p>
              <a:p>
                <a:pPr algn="ctr"/>
                <a:r>
                  <a:rPr lang="en-US" altLang="en-US" sz="1700" b="1" kern="0" dirty="0">
                    <a:solidFill>
                      <a:srgbClr val="004890"/>
                    </a:solidFill>
                    <a:ea typeface="ＭＳ Ｐゴシック" pitchFamily="34" charset="-128"/>
                  </a:rPr>
                  <a:t>that includes</a:t>
                </a:r>
              </a:p>
            </p:txBody>
          </p:sp>
        </p:grpSp>
      </p:grpSp>
      <p:sp>
        <p:nvSpPr>
          <p:cNvPr id="23" name="Rectangle 3"/>
          <p:cNvSpPr txBox="1">
            <a:spLocks noChangeArrowheads="1"/>
          </p:cNvSpPr>
          <p:nvPr/>
        </p:nvSpPr>
        <p:spPr>
          <a:xfrm>
            <a:off x="3024324" y="1782159"/>
            <a:ext cx="5852909" cy="378296"/>
          </a:xfrm>
          <a:prstGeom prst="rect">
            <a:avLst/>
          </a:prstGeom>
        </p:spPr>
        <p:txBody>
          <a:bodyPr lIns="0" tIns="32150" rIns="0" bIns="3215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6800" indent="0" algn="ctr" defTabSz="449263">
              <a:buFontTx/>
              <a:buNone/>
              <a:defRPr/>
            </a:pPr>
            <a:r>
              <a:rPr lang="en-US" altLang="en-US" b="1" dirty="0">
                <a:solidFill>
                  <a:srgbClr val="0070C0"/>
                </a:solidFill>
                <a:ea typeface="ＭＳ Ｐゴシック" pitchFamily="34" charset="-128"/>
              </a:rPr>
              <a:t>BSC-CNS objectives</a:t>
            </a:r>
          </a:p>
        </p:txBody>
      </p:sp>
      <p:grpSp>
        <p:nvGrpSpPr>
          <p:cNvPr id="31" name="Grupo 30"/>
          <p:cNvGrpSpPr/>
          <p:nvPr/>
        </p:nvGrpSpPr>
        <p:grpSpPr>
          <a:xfrm>
            <a:off x="444510" y="2336213"/>
            <a:ext cx="3352646" cy="2031012"/>
            <a:chOff x="444510" y="2336213"/>
            <a:chExt cx="3352646" cy="2031012"/>
          </a:xfrm>
        </p:grpSpPr>
        <p:sp>
          <p:nvSpPr>
            <p:cNvPr id="22" name="Redondear rectángulo de esquina del mismo lado 21"/>
            <p:cNvSpPr/>
            <p:nvPr/>
          </p:nvSpPr>
          <p:spPr>
            <a:xfrm rot="10800000">
              <a:off x="444510" y="3312425"/>
              <a:ext cx="3348312" cy="1054800"/>
            </a:xfrm>
            <a:prstGeom prst="round2SameRect">
              <a:avLst/>
            </a:prstGeom>
            <a:gradFill flip="none" rotWithShape="1">
              <a:gsLst>
                <a:gs pos="0">
                  <a:srgbClr val="D7E6FA"/>
                </a:gs>
                <a:gs pos="100000">
                  <a:srgbClr val="F2F7FD"/>
                </a:gs>
              </a:gsLst>
              <a:lin ang="5400000" scaled="1"/>
              <a:tileRect/>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24" name="CuadroTexto 23"/>
            <p:cNvSpPr txBox="1"/>
            <p:nvPr/>
          </p:nvSpPr>
          <p:spPr>
            <a:xfrm>
              <a:off x="525320" y="3604658"/>
              <a:ext cx="3129130" cy="615553"/>
            </a:xfrm>
            <a:prstGeom prst="rect">
              <a:avLst/>
            </a:prstGeom>
            <a:noFill/>
          </p:spPr>
          <p:txBody>
            <a:bodyPr wrap="square" rtlCol="0">
              <a:spAutoFit/>
            </a:bodyPr>
            <a:lstStyle/>
            <a:p>
              <a:pPr algn="ctr"/>
              <a:r>
                <a:rPr lang="en-US" altLang="en-US" sz="1700" dirty="0">
                  <a:solidFill>
                    <a:srgbClr val="002060"/>
                  </a:solidFill>
                  <a:ea typeface="ＭＳ Ｐゴシック" pitchFamily="34" charset="-128"/>
                </a:rPr>
                <a:t>Supercomputing services</a:t>
              </a:r>
            </a:p>
            <a:p>
              <a:pPr algn="ctr"/>
              <a:r>
                <a:rPr lang="en-US" altLang="en-US" sz="1700" dirty="0">
                  <a:solidFill>
                    <a:srgbClr val="002060"/>
                  </a:solidFill>
                  <a:ea typeface="ＭＳ Ｐゴシック" pitchFamily="34" charset="-128"/>
                </a:rPr>
                <a:t>to Spanish and EU researchers</a:t>
              </a:r>
            </a:p>
          </p:txBody>
        </p:sp>
        <p:sp>
          <p:nvSpPr>
            <p:cNvPr id="27" name="Redondear rectángulo de esquina del mismo lado 26"/>
            <p:cNvSpPr/>
            <p:nvPr/>
          </p:nvSpPr>
          <p:spPr>
            <a:xfrm>
              <a:off x="449156" y="2336213"/>
              <a:ext cx="3348000" cy="1155600"/>
            </a:xfrm>
            <a:prstGeom prst="round2SameRect">
              <a:avLst/>
            </a:prstGeom>
            <a:blipFill dpi="0" rotWithShape="1">
              <a:blip r:embed="rId5"/>
              <a:srcRect/>
              <a:tile tx="-63500" ty="-787400" sx="80000" sy="8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noFill/>
              </a:endParaRPr>
            </a:p>
          </p:txBody>
        </p:sp>
      </p:grpSp>
      <p:grpSp>
        <p:nvGrpSpPr>
          <p:cNvPr id="32" name="Grupo 31"/>
          <p:cNvGrpSpPr/>
          <p:nvPr/>
        </p:nvGrpSpPr>
        <p:grpSpPr>
          <a:xfrm>
            <a:off x="4422001" y="2336213"/>
            <a:ext cx="3348000" cy="2030186"/>
            <a:chOff x="4422001" y="2336213"/>
            <a:chExt cx="3348000" cy="2030186"/>
          </a:xfrm>
        </p:grpSpPr>
        <p:sp>
          <p:nvSpPr>
            <p:cNvPr id="21" name="Redondear rectángulo de esquina del mismo lado 20"/>
            <p:cNvSpPr/>
            <p:nvPr/>
          </p:nvSpPr>
          <p:spPr>
            <a:xfrm rot="10800000">
              <a:off x="4422001" y="3313251"/>
              <a:ext cx="3348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25" name="CuadroTexto 24"/>
            <p:cNvSpPr txBox="1"/>
            <p:nvPr/>
          </p:nvSpPr>
          <p:spPr>
            <a:xfrm>
              <a:off x="4556007" y="3604658"/>
              <a:ext cx="3079987" cy="615553"/>
            </a:xfrm>
            <a:prstGeom prst="rect">
              <a:avLst/>
            </a:prstGeom>
            <a:noFill/>
          </p:spPr>
          <p:txBody>
            <a:bodyPr wrap="square" rtlCol="0">
              <a:spAutoFit/>
            </a:bodyPr>
            <a:lstStyle/>
            <a:p>
              <a:pPr indent="-285750" algn="ctr" defTabSz="449263">
                <a:defRPr/>
              </a:pPr>
              <a:r>
                <a:rPr lang="en-US" altLang="en-US" sz="1700" dirty="0">
                  <a:solidFill>
                    <a:srgbClr val="002060"/>
                  </a:solidFill>
                  <a:ea typeface="ＭＳ Ｐゴシック" pitchFamily="34" charset="-128"/>
                </a:rPr>
                <a:t>R&amp;D in Computer, Life, Earth and</a:t>
              </a:r>
            </a:p>
            <a:p>
              <a:pPr indent="-285750" algn="ctr" defTabSz="449263">
                <a:defRPr/>
              </a:pPr>
              <a:r>
                <a:rPr lang="en-US" altLang="en-US" sz="1700" dirty="0">
                  <a:solidFill>
                    <a:srgbClr val="002060"/>
                  </a:solidFill>
                  <a:ea typeface="ＭＳ Ｐゴシック" pitchFamily="34" charset="-128"/>
                </a:rPr>
                <a:t>Engineering Sciences</a:t>
              </a:r>
            </a:p>
          </p:txBody>
        </p:sp>
        <p:sp>
          <p:nvSpPr>
            <p:cNvPr id="28" name="Redondear rectángulo de esquina del mismo lado 27"/>
            <p:cNvSpPr/>
            <p:nvPr/>
          </p:nvSpPr>
          <p:spPr>
            <a:xfrm>
              <a:off x="4422312" y="2336213"/>
              <a:ext cx="3347377" cy="1155600"/>
            </a:xfrm>
            <a:prstGeom prst="round2SameRect">
              <a:avLst/>
            </a:prstGeom>
            <a:blipFill dpi="0" rotWithShape="1">
              <a:blip r:embed="rId6"/>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grpSp>
        <p:nvGrpSpPr>
          <p:cNvPr id="33" name="Grupo 32"/>
          <p:cNvGrpSpPr/>
          <p:nvPr/>
        </p:nvGrpSpPr>
        <p:grpSpPr>
          <a:xfrm>
            <a:off x="8390921" y="2335817"/>
            <a:ext cx="3348312" cy="2030583"/>
            <a:chOff x="8390921" y="2335817"/>
            <a:chExt cx="3348312" cy="2030583"/>
          </a:xfrm>
        </p:grpSpPr>
        <p:sp>
          <p:nvSpPr>
            <p:cNvPr id="20" name="Redondear rectángulo de esquina del mismo lado 19"/>
            <p:cNvSpPr/>
            <p:nvPr/>
          </p:nvSpPr>
          <p:spPr>
            <a:xfrm rot="10800000">
              <a:off x="8391233" y="3313252"/>
              <a:ext cx="3348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26" name="CuadroTexto 25"/>
            <p:cNvSpPr txBox="1"/>
            <p:nvPr/>
          </p:nvSpPr>
          <p:spPr>
            <a:xfrm>
              <a:off x="8501449" y="3604658"/>
              <a:ext cx="3076832" cy="615553"/>
            </a:xfrm>
            <a:prstGeom prst="rect">
              <a:avLst/>
            </a:prstGeom>
            <a:noFill/>
          </p:spPr>
          <p:txBody>
            <a:bodyPr wrap="square" rtlCol="0">
              <a:spAutoFit/>
            </a:bodyPr>
            <a:lstStyle/>
            <a:p>
              <a:pPr indent="0" algn="ctr" defTabSz="449263">
                <a:buNone/>
                <a:defRPr/>
              </a:pPr>
              <a:r>
                <a:rPr lang="en-US" altLang="en-US" sz="1700" dirty="0">
                  <a:solidFill>
                    <a:srgbClr val="002060"/>
                  </a:solidFill>
                  <a:ea typeface="ＭＳ Ｐゴシック" pitchFamily="34" charset="-128"/>
                </a:rPr>
                <a:t>PhD </a:t>
              </a:r>
              <a:r>
                <a:rPr lang="en-US" altLang="en-US" sz="1700" dirty="0" err="1">
                  <a:solidFill>
                    <a:srgbClr val="002060"/>
                  </a:solidFill>
                  <a:ea typeface="ＭＳ Ｐゴシック" pitchFamily="34" charset="-128"/>
                </a:rPr>
                <a:t>programme</a:t>
              </a:r>
              <a:r>
                <a:rPr lang="en-US" altLang="en-US" sz="1700" dirty="0">
                  <a:solidFill>
                    <a:srgbClr val="002060"/>
                  </a:solidFill>
                  <a:ea typeface="ＭＳ Ｐゴシック" pitchFamily="34" charset="-128"/>
                </a:rPr>
                <a:t>, technology transfer,  public engagement</a:t>
              </a:r>
            </a:p>
          </p:txBody>
        </p:sp>
        <p:sp>
          <p:nvSpPr>
            <p:cNvPr id="29" name="Redondear rectángulo de esquina del mismo lado 28"/>
            <p:cNvSpPr/>
            <p:nvPr/>
          </p:nvSpPr>
          <p:spPr>
            <a:xfrm>
              <a:off x="8390921" y="2335817"/>
              <a:ext cx="3348000" cy="1156393"/>
            </a:xfrm>
            <a:prstGeom prst="round2SameRect">
              <a:avLst/>
            </a:prstGeom>
            <a:blipFill dpi="0" rotWithShape="1">
              <a:blip r:embed="rId7"/>
              <a:srcRect/>
              <a:tile tx="-381000" ty="-292100" sx="40000" sy="4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40649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anim calcmode="lin" valueType="num">
                                      <p:cBhvr>
                                        <p:cTn id="12" dur="750" fill="hold"/>
                                        <p:tgtEl>
                                          <p:spTgt spid="31"/>
                                        </p:tgtEl>
                                        <p:attrNameLst>
                                          <p:attrName>ppt_x</p:attrName>
                                        </p:attrNameLst>
                                      </p:cBhvr>
                                      <p:tavLst>
                                        <p:tav tm="0">
                                          <p:val>
                                            <p:strVal val="#ppt_x"/>
                                          </p:val>
                                        </p:tav>
                                        <p:tav tm="100000">
                                          <p:val>
                                            <p:strVal val="#ppt_x"/>
                                          </p:val>
                                        </p:tav>
                                      </p:tavLst>
                                    </p:anim>
                                    <p:anim calcmode="lin" valueType="num">
                                      <p:cBhvr>
                                        <p:cTn id="13" dur="750" fill="hold"/>
                                        <p:tgtEl>
                                          <p:spTgt spid="3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750"/>
                                        <p:tgtEl>
                                          <p:spTgt spid="32"/>
                                        </p:tgtEl>
                                      </p:cBhvr>
                                    </p:animEffect>
                                    <p:anim calcmode="lin" valueType="num">
                                      <p:cBhvr>
                                        <p:cTn id="17" dur="750" fill="hold"/>
                                        <p:tgtEl>
                                          <p:spTgt spid="32"/>
                                        </p:tgtEl>
                                        <p:attrNameLst>
                                          <p:attrName>ppt_x</p:attrName>
                                        </p:attrNameLst>
                                      </p:cBhvr>
                                      <p:tavLst>
                                        <p:tav tm="0">
                                          <p:val>
                                            <p:strVal val="#ppt_x"/>
                                          </p:val>
                                        </p:tav>
                                        <p:tav tm="100000">
                                          <p:val>
                                            <p:strVal val="#ppt_x"/>
                                          </p:val>
                                        </p:tav>
                                      </p:tavLst>
                                    </p:anim>
                                    <p:anim calcmode="lin" valueType="num">
                                      <p:cBhvr>
                                        <p:cTn id="18" dur="750" fill="hold"/>
                                        <p:tgtEl>
                                          <p:spTgt spid="3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5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750"/>
                                        <p:tgtEl>
                                          <p:spTgt spid="33"/>
                                        </p:tgtEl>
                                      </p:cBhvr>
                                    </p:animEffect>
                                    <p:anim calcmode="lin" valueType="num">
                                      <p:cBhvr>
                                        <p:cTn id="22" dur="750" fill="hold"/>
                                        <p:tgtEl>
                                          <p:spTgt spid="33"/>
                                        </p:tgtEl>
                                        <p:attrNameLst>
                                          <p:attrName>ppt_x</p:attrName>
                                        </p:attrNameLst>
                                      </p:cBhvr>
                                      <p:tavLst>
                                        <p:tav tm="0">
                                          <p:val>
                                            <p:strVal val="#ppt_x"/>
                                          </p:val>
                                        </p:tav>
                                        <p:tav tm="100000">
                                          <p:val>
                                            <p:strVal val="#ppt_x"/>
                                          </p:val>
                                        </p:tav>
                                      </p:tavLst>
                                    </p:anim>
                                    <p:anim calcmode="lin" valueType="num">
                                      <p:cBhvr>
                                        <p:cTn id="23" dur="750" fill="hold"/>
                                        <p:tgtEl>
                                          <p:spTgt spid="33"/>
                                        </p:tgtEl>
                                        <p:attrNameLst>
                                          <p:attrName>ppt_y</p:attrName>
                                        </p:attrNameLst>
                                      </p:cBhvr>
                                      <p:tavLst>
                                        <p:tav tm="0">
                                          <p:val>
                                            <p:strVal val="#ppt_y+.1"/>
                                          </p:val>
                                        </p:tav>
                                        <p:tav tm="100000">
                                          <p:val>
                                            <p:strVal val="#ppt_y"/>
                                          </p:val>
                                        </p:tav>
                                      </p:tavLst>
                                    </p:anim>
                                  </p:childTnLst>
                                </p:cTn>
                              </p:par>
                            </p:childTnLst>
                          </p:cTn>
                        </p:par>
                        <p:par>
                          <p:cTn id="24" fill="hold">
                            <p:stCondLst>
                              <p:cond delay="1750"/>
                            </p:stCondLst>
                            <p:childTnLst>
                              <p:par>
                                <p:cTn id="25" presetID="22" presetClass="entr" presetSubtype="8"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p:txBody>
          <a:bodyPr/>
          <a:lstStyle/>
          <a:p>
            <a:r>
              <a:rPr lang="en-GB"/>
              <a:t>Architectural micro-benchmarks</a:t>
            </a:r>
          </a:p>
        </p:txBody>
      </p:sp>
      <p:sp>
        <p:nvSpPr>
          <p:cNvPr id="197" name="Google Shape;197;p34"/>
          <p:cNvSpPr txBox="1">
            <a:spLocks noGrp="1"/>
          </p:cNvSpPr>
          <p:nvPr>
            <p:ph idx="1"/>
          </p:nvPr>
        </p:nvSpPr>
        <p:spPr/>
        <p:txBody>
          <a:bodyPr/>
          <a:lstStyle/>
          <a:p>
            <a:pPr marL="0" indent="0">
              <a:buNone/>
            </a:pPr>
            <a:r>
              <a:rPr lang="en-GB" b="1" dirty="0"/>
              <a:t>Network</a:t>
            </a:r>
          </a:p>
          <a:p>
            <a:r>
              <a:rPr lang="en-GB" dirty="0"/>
              <a:t>Ping-pong</a:t>
            </a:r>
          </a:p>
          <a:p>
            <a:pPr lvl="1"/>
            <a:r>
              <a:rPr lang="en-GB" dirty="0"/>
              <a:t>Link sanity check</a:t>
            </a:r>
          </a:p>
          <a:p>
            <a:endParaRPr lang="en-GB" dirty="0"/>
          </a:p>
          <a:p>
            <a:endParaRPr lang="en-GB" dirty="0"/>
          </a:p>
          <a:p>
            <a:r>
              <a:rPr lang="en-GB" dirty="0"/>
              <a:t>Intel MPI benchmarks</a:t>
            </a:r>
          </a:p>
          <a:p>
            <a:pPr lvl="1"/>
            <a:r>
              <a:rPr lang="en-GB" dirty="0"/>
              <a:t>Bandwidth/Latency</a:t>
            </a:r>
          </a:p>
          <a:p>
            <a:endParaRPr lang="en-GB" dirty="0"/>
          </a:p>
          <a:p>
            <a:endParaRPr lang="en-GB" dirty="0"/>
          </a:p>
          <a:p>
            <a:r>
              <a:rPr lang="en-GB" dirty="0"/>
              <a:t>Network congestion</a:t>
            </a:r>
          </a:p>
          <a:p>
            <a:pPr lvl="1"/>
            <a:r>
              <a:rPr lang="en-GB" dirty="0" err="1"/>
              <a:t>Sendrecv</a:t>
            </a:r>
            <a:r>
              <a:rPr lang="en-GB" dirty="0"/>
              <a:t> and/or Collectives</a:t>
            </a:r>
            <a:br>
              <a:rPr lang="en-GB" dirty="0"/>
            </a:br>
            <a:r>
              <a:rPr lang="en-GB" dirty="0"/>
              <a:t>of different size increasing </a:t>
            </a:r>
            <a:br>
              <a:rPr lang="en-GB" dirty="0"/>
            </a:br>
            <a:r>
              <a:rPr lang="en-GB" dirty="0"/>
              <a:t>number of MPIs</a:t>
            </a:r>
          </a:p>
        </p:txBody>
      </p:sp>
      <p:grpSp>
        <p:nvGrpSpPr>
          <p:cNvPr id="198" name="Google Shape;198;p34"/>
          <p:cNvGrpSpPr/>
          <p:nvPr/>
        </p:nvGrpSpPr>
        <p:grpSpPr>
          <a:xfrm>
            <a:off x="5536401" y="2942935"/>
            <a:ext cx="3723599" cy="1925400"/>
            <a:chOff x="3890475" y="763475"/>
            <a:chExt cx="2792699" cy="1444050"/>
          </a:xfrm>
        </p:grpSpPr>
        <p:pic>
          <p:nvPicPr>
            <p:cNvPr id="199" name="Google Shape;199;p34" descr="\\VBOXSVR\filimanto\nextcloud\research\Mont-Blanc\MB3\Reviews\M39\artworks\Network_OSU.png"/>
            <p:cNvPicPr preferRelativeResize="0"/>
            <p:nvPr/>
          </p:nvPicPr>
          <p:blipFill rotWithShape="1">
            <a:blip r:embed="rId3">
              <a:alphaModFix/>
            </a:blip>
            <a:srcRect/>
            <a:stretch/>
          </p:blipFill>
          <p:spPr>
            <a:xfrm>
              <a:off x="3890475" y="763475"/>
              <a:ext cx="2792699" cy="1444050"/>
            </a:xfrm>
            <a:prstGeom prst="rect">
              <a:avLst/>
            </a:prstGeom>
            <a:noFill/>
            <a:ln>
              <a:noFill/>
            </a:ln>
          </p:spPr>
        </p:pic>
        <p:pic>
          <p:nvPicPr>
            <p:cNvPr id="200" name="Google Shape;200;p34" descr="\\VBOXSVR\filimanto\nextcloud\research\Mont-Blanc\MB3\Reviews\M39\artworks\Network_OSU_zoom_in.png"/>
            <p:cNvPicPr preferRelativeResize="0"/>
            <p:nvPr/>
          </p:nvPicPr>
          <p:blipFill rotWithShape="1">
            <a:blip r:embed="rId4">
              <a:alphaModFix/>
            </a:blip>
            <a:srcRect/>
            <a:stretch/>
          </p:blipFill>
          <p:spPr>
            <a:xfrm>
              <a:off x="4216713" y="1284641"/>
              <a:ext cx="1073852" cy="466645"/>
            </a:xfrm>
            <a:prstGeom prst="rect">
              <a:avLst/>
            </a:prstGeom>
            <a:noFill/>
            <a:ln>
              <a:noFill/>
            </a:ln>
          </p:spPr>
        </p:pic>
      </p:grpSp>
      <p:pic>
        <p:nvPicPr>
          <p:cNvPr id="201" name="Google Shape;201;p34" descr="\\VBOXSVR\filimanto\nextcloud\research\Mont-Blanc\MB3\Reviews\M39\artworks\Network_congestion_sendrecv.png"/>
          <p:cNvPicPr preferRelativeResize="0"/>
          <p:nvPr/>
        </p:nvPicPr>
        <p:blipFill rotWithShape="1">
          <a:blip r:embed="rId5">
            <a:alphaModFix/>
          </a:blip>
          <a:srcRect/>
          <a:stretch/>
        </p:blipFill>
        <p:spPr>
          <a:xfrm>
            <a:off x="6023901" y="4999633"/>
            <a:ext cx="3168801" cy="1716833"/>
          </a:xfrm>
          <a:prstGeom prst="rect">
            <a:avLst/>
          </a:prstGeom>
          <a:noFill/>
          <a:ln>
            <a:noFill/>
          </a:ln>
        </p:spPr>
      </p:pic>
      <p:pic>
        <p:nvPicPr>
          <p:cNvPr id="202" name="Google Shape;202;p34" descr="\\VBOXSVR\filimanto\nextcloud\research\Mont-Blanc\MB3\Reviews\M39\artworks\Network_weak_links_1024bytes.png"/>
          <p:cNvPicPr preferRelativeResize="0"/>
          <p:nvPr/>
        </p:nvPicPr>
        <p:blipFill rotWithShape="1">
          <a:blip r:embed="rId6">
            <a:alphaModFix/>
          </a:blip>
          <a:srcRect/>
          <a:stretch/>
        </p:blipFill>
        <p:spPr>
          <a:xfrm>
            <a:off x="6032499" y="820369"/>
            <a:ext cx="2437859" cy="2074875"/>
          </a:xfrm>
          <a:prstGeom prst="rect">
            <a:avLst/>
          </a:prstGeom>
          <a:noFill/>
          <a:ln>
            <a:noFill/>
          </a:ln>
        </p:spPr>
      </p:pic>
      <p:sp>
        <p:nvSpPr>
          <p:cNvPr id="6" name="TextBox 5">
            <a:extLst>
              <a:ext uri="{FF2B5EF4-FFF2-40B4-BE49-F238E27FC236}">
                <a16:creationId xmlns:a16="http://schemas.microsoft.com/office/drawing/2014/main" id="{B8C973E3-9FD7-3A40-940B-82242D1E2EAE}"/>
              </a:ext>
            </a:extLst>
          </p:cNvPr>
          <p:cNvSpPr txBox="1"/>
          <p:nvPr/>
        </p:nvSpPr>
        <p:spPr>
          <a:xfrm>
            <a:off x="8871243" y="1883207"/>
            <a:ext cx="3414268" cy="830997"/>
          </a:xfrm>
          <a:prstGeom prst="rect">
            <a:avLst/>
          </a:prstGeom>
          <a:noFill/>
        </p:spPr>
        <p:txBody>
          <a:bodyPr wrap="none" rtlCol="0">
            <a:spAutoFit/>
          </a:bodyPr>
          <a:lstStyle/>
          <a:p>
            <a:r>
              <a:rPr lang="en-GB" sz="1200" dirty="0" err="1">
                <a:solidFill>
                  <a:schemeClr val="dk1"/>
                </a:solidFill>
              </a:rPr>
              <a:t>Mantovani</a:t>
            </a:r>
            <a:r>
              <a:rPr lang="en-GB" sz="1200" dirty="0">
                <a:solidFill>
                  <a:schemeClr val="dk1"/>
                </a:solidFill>
              </a:rPr>
              <a:t>, Filippo, Marta Garcia-</a:t>
            </a:r>
            <a:r>
              <a:rPr lang="en-GB" sz="1200" dirty="0" err="1">
                <a:solidFill>
                  <a:schemeClr val="dk1"/>
                </a:solidFill>
              </a:rPr>
              <a:t>Gasulla</a:t>
            </a:r>
            <a:r>
              <a:rPr lang="en-GB" sz="1200" dirty="0">
                <a:solidFill>
                  <a:schemeClr val="dk1"/>
                </a:solidFill>
              </a:rPr>
              <a:t> et al.</a:t>
            </a:r>
            <a:br>
              <a:rPr lang="en-GB" sz="1200" dirty="0">
                <a:solidFill>
                  <a:schemeClr val="dk1"/>
                </a:solidFill>
              </a:rPr>
            </a:br>
            <a:r>
              <a:rPr lang="en-GB" sz="1200" dirty="0">
                <a:solidFill>
                  <a:schemeClr val="dk1"/>
                </a:solidFill>
              </a:rPr>
              <a:t>"Performance and energy consumption of HPC </a:t>
            </a:r>
            <a:br>
              <a:rPr lang="en-GB" sz="1200" dirty="0">
                <a:solidFill>
                  <a:schemeClr val="dk1"/>
                </a:solidFill>
              </a:rPr>
            </a:br>
            <a:r>
              <a:rPr lang="en-GB" sz="1200" dirty="0">
                <a:solidFill>
                  <a:schemeClr val="dk1"/>
                </a:solidFill>
              </a:rPr>
              <a:t>workloads on a cluster based on Arm ThunderX2</a:t>
            </a:r>
            <a:br>
              <a:rPr lang="en-GB" sz="1200" dirty="0">
                <a:solidFill>
                  <a:schemeClr val="dk1"/>
                </a:solidFill>
              </a:rPr>
            </a:br>
            <a:r>
              <a:rPr lang="en-GB" sz="1200" dirty="0">
                <a:solidFill>
                  <a:schemeClr val="dk1"/>
                </a:solidFill>
              </a:rPr>
              <a:t>CPU." </a:t>
            </a:r>
            <a:r>
              <a:rPr lang="en-GB" sz="1200" i="1" dirty="0">
                <a:solidFill>
                  <a:schemeClr val="dk1"/>
                </a:solidFill>
              </a:rPr>
              <a:t>Future Generation Computer Systems</a:t>
            </a:r>
            <a:r>
              <a:rPr lang="en-GB" sz="1200" dirty="0">
                <a:solidFill>
                  <a:schemeClr val="dk1"/>
                </a:solidFill>
              </a:rPr>
              <a:t> (2020).</a:t>
            </a:r>
          </a:p>
        </p:txBody>
      </p:sp>
    </p:spTree>
    <p:extLst>
      <p:ext uri="{BB962C8B-B14F-4D97-AF65-F5344CB8AC3E}">
        <p14:creationId xmlns:p14="http://schemas.microsoft.com/office/powerpoint/2010/main" val="396676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p:txBody>
          <a:bodyPr/>
          <a:lstStyle/>
          <a:p>
            <a:r>
              <a:rPr lang="en-GB" dirty="0"/>
              <a:t>WP3: Tasks</a:t>
            </a:r>
          </a:p>
        </p:txBody>
      </p:sp>
      <p:sp>
        <p:nvSpPr>
          <p:cNvPr id="138" name="Google Shape;138;p24"/>
          <p:cNvSpPr txBox="1">
            <a:spLocks noGrp="1"/>
          </p:cNvSpPr>
          <p:nvPr>
            <p:ph idx="1"/>
          </p:nvPr>
        </p:nvSpPr>
        <p:spPr/>
        <p:txBody>
          <a:bodyPr/>
          <a:lstStyle/>
          <a:p>
            <a:pPr marL="0" indent="0">
              <a:buNone/>
            </a:pPr>
            <a:r>
              <a:rPr lang="en-GB" b="1" dirty="0"/>
              <a:t>Task 3.1: Application evaluation, benchmarking and optimization suggestions [m1-m24]</a:t>
            </a:r>
          </a:p>
          <a:p>
            <a:endParaRPr lang="en-GB" dirty="0"/>
          </a:p>
          <a:p>
            <a:r>
              <a:rPr lang="en-GB" dirty="0"/>
              <a:t>Micro-benchmarks</a:t>
            </a:r>
          </a:p>
          <a:p>
            <a:pPr lvl="1"/>
            <a:r>
              <a:rPr lang="en-GB" dirty="0"/>
              <a:t>Kernels for measuring isolated architectural feature (FP, SIMD, memory)</a:t>
            </a:r>
          </a:p>
          <a:p>
            <a:r>
              <a:rPr lang="en-GB" dirty="0"/>
              <a:t>Classical HPC benchmarks</a:t>
            </a:r>
          </a:p>
          <a:p>
            <a:pPr lvl="1"/>
            <a:r>
              <a:rPr lang="en-GB" dirty="0"/>
              <a:t>Widely used benchmarks e.g. HPL, HPCG and Graph500</a:t>
            </a:r>
          </a:p>
          <a:p>
            <a:pPr lvl="1"/>
            <a:r>
              <a:rPr lang="en-GB" dirty="0"/>
              <a:t>Compare vanilla and vendor hand-tuned version (if available)</a:t>
            </a:r>
          </a:p>
          <a:p>
            <a:r>
              <a:rPr lang="en-GB" dirty="0"/>
              <a:t>Mini-apps/real HPC workloads</a:t>
            </a:r>
          </a:p>
          <a:p>
            <a:pPr lvl="1"/>
            <a:r>
              <a:rPr lang="en-GB" dirty="0"/>
              <a:t>Candidate application list:</a:t>
            </a:r>
            <a:br>
              <a:rPr lang="en-GB" dirty="0"/>
            </a:br>
            <a:r>
              <a:rPr lang="en-GB" dirty="0" err="1"/>
              <a:t>Alya</a:t>
            </a:r>
            <a:r>
              <a:rPr lang="en-GB" dirty="0"/>
              <a:t>, HACC, </a:t>
            </a:r>
            <a:r>
              <a:rPr lang="en-GB" dirty="0" err="1"/>
              <a:t>QMCPack</a:t>
            </a:r>
            <a:r>
              <a:rPr lang="en-GB" dirty="0"/>
              <a:t>, WRF, </a:t>
            </a:r>
            <a:r>
              <a:rPr lang="en-GB" dirty="0" err="1"/>
              <a:t>OpenFOAM</a:t>
            </a:r>
            <a:r>
              <a:rPr lang="en-GB" dirty="0"/>
              <a:t>, GROMACS, FVCOM, LAMMPS, CP2K and VASP</a:t>
            </a:r>
          </a:p>
        </p:txBody>
      </p:sp>
      <p:sp>
        <p:nvSpPr>
          <p:cNvPr id="137" name="Google Shape;137;p24"/>
          <p:cNvSpPr txBox="1">
            <a:spLocks noGrp="1"/>
          </p:cNvSpPr>
          <p:nvPr>
            <p:ph type="sldNum" idx="4294967295"/>
          </p:nvPr>
        </p:nvSpPr>
        <p:spPr>
          <a:xfrm>
            <a:off x="11628438" y="6532563"/>
            <a:ext cx="563562" cy="331787"/>
          </a:xfrm>
          <a:prstGeom prst="rect">
            <a:avLst/>
          </a:prstGeom>
        </p:spPr>
        <p:txBody>
          <a:bodyPr spcFirstLastPara="1" wrap="square" lIns="121900" tIns="60933" rIns="121900" bIns="60933" anchor="ctr" anchorCtr="0">
            <a:noAutofit/>
          </a:bodyPr>
          <a:lstStyle/>
          <a:p>
            <a:fld id="{00000000-1234-1234-1234-123412341234}" type="slidenum">
              <a:rPr lang="es"/>
              <a:pPr/>
              <a:t>40</a:t>
            </a:fld>
            <a:endParaRPr/>
          </a:p>
        </p:txBody>
      </p:sp>
    </p:spTree>
    <p:extLst>
      <p:ext uri="{BB962C8B-B14F-4D97-AF65-F5344CB8AC3E}">
        <p14:creationId xmlns:p14="http://schemas.microsoft.com/office/powerpoint/2010/main" val="8563432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p:txBody>
          <a:bodyPr/>
          <a:lstStyle/>
          <a:p>
            <a:r>
              <a:rPr lang="en-GB" dirty="0"/>
              <a:t>WP3: Deliverables and acceptance criteria</a:t>
            </a:r>
          </a:p>
        </p:txBody>
      </p:sp>
      <p:sp>
        <p:nvSpPr>
          <p:cNvPr id="121" name="Google Shape;121;p22"/>
          <p:cNvSpPr txBox="1">
            <a:spLocks noGrp="1"/>
          </p:cNvSpPr>
          <p:nvPr>
            <p:ph idx="1"/>
          </p:nvPr>
        </p:nvSpPr>
        <p:spPr/>
        <p:txBody>
          <a:bodyPr>
            <a:normAutofit/>
          </a:bodyPr>
          <a:lstStyle/>
          <a:p>
            <a:r>
              <a:rPr lang="en-GB" b="1" dirty="0"/>
              <a:t>Deliverables</a:t>
            </a:r>
          </a:p>
          <a:p>
            <a:pPr lvl="1"/>
            <a:r>
              <a:rPr lang="en-GB" dirty="0"/>
              <a:t>D3.1: Documentation on the </a:t>
            </a:r>
            <a:r>
              <a:rPr lang="en-GB" dirty="0" err="1"/>
              <a:t>Kunpeng</a:t>
            </a:r>
            <a:r>
              <a:rPr lang="en-GB" dirty="0"/>
              <a:t> cluster deployment</a:t>
            </a:r>
          </a:p>
          <a:p>
            <a:pPr lvl="1"/>
            <a:r>
              <a:rPr lang="en-GB" dirty="0"/>
              <a:t>D3.2: Report about micro-benchmarking and architectural validation</a:t>
            </a:r>
          </a:p>
          <a:p>
            <a:pPr lvl="1"/>
            <a:r>
              <a:rPr lang="en-GB" dirty="0"/>
              <a:t>D3.3: Report about benchmarking with classical HPC benchmarks</a:t>
            </a:r>
          </a:p>
          <a:p>
            <a:pPr lvl="1"/>
            <a:r>
              <a:rPr lang="en-GB" dirty="0"/>
              <a:t>D3.4: First performance assessment of applications</a:t>
            </a:r>
          </a:p>
          <a:p>
            <a:pPr lvl="1"/>
            <a:r>
              <a:rPr lang="en-GB" dirty="0"/>
              <a:t>D3.5: Second performance assessment of applications, including performance comparison on different architectures</a:t>
            </a:r>
          </a:p>
          <a:p>
            <a:pPr lvl="1"/>
            <a:endParaRPr lang="en-GB" dirty="0"/>
          </a:p>
          <a:p>
            <a:pPr lvl="1"/>
            <a:endParaRPr lang="en-GB" dirty="0"/>
          </a:p>
          <a:p>
            <a:pPr lvl="1"/>
            <a:endParaRPr lang="en-GB" dirty="0"/>
          </a:p>
          <a:p>
            <a:pPr lvl="1"/>
            <a:endParaRPr lang="en-GB" dirty="0"/>
          </a:p>
          <a:p>
            <a:r>
              <a:rPr lang="en-GB" b="1" dirty="0"/>
              <a:t>Acceptance criteria</a:t>
            </a:r>
          </a:p>
          <a:p>
            <a:pPr lvl="1"/>
            <a:r>
              <a:rPr lang="en-GB" dirty="0"/>
              <a:t>Deliverables approved by Huawei</a:t>
            </a:r>
          </a:p>
          <a:p>
            <a:pPr lvl="1"/>
            <a:r>
              <a:rPr lang="en-GB" dirty="0"/>
              <a:t>Applications and benchmarks should be able to be run by Huawei staff and have reproducible results</a:t>
            </a:r>
          </a:p>
        </p:txBody>
      </p:sp>
      <p:pic>
        <p:nvPicPr>
          <p:cNvPr id="5" name="Google Shape;146;p25">
            <a:extLst>
              <a:ext uri="{FF2B5EF4-FFF2-40B4-BE49-F238E27FC236}">
                <a16:creationId xmlns:a16="http://schemas.microsoft.com/office/drawing/2014/main" id="{812102BE-6899-DC40-8098-5EF330659B18}"/>
              </a:ext>
            </a:extLst>
          </p:cNvPr>
          <p:cNvPicPr preferRelativeResize="0"/>
          <p:nvPr/>
        </p:nvPicPr>
        <p:blipFill>
          <a:blip r:embed="rId3">
            <a:alphaModFix/>
          </a:blip>
          <a:stretch>
            <a:fillRect/>
          </a:stretch>
        </p:blipFill>
        <p:spPr>
          <a:xfrm>
            <a:off x="4189614" y="3642003"/>
            <a:ext cx="7522951" cy="1156546"/>
          </a:xfrm>
          <a:prstGeom prst="rect">
            <a:avLst/>
          </a:prstGeom>
          <a:noFill/>
          <a:ln>
            <a:noFill/>
          </a:ln>
        </p:spPr>
      </p:pic>
    </p:spTree>
    <p:extLst>
      <p:ext uri="{BB962C8B-B14F-4D97-AF65-F5344CB8AC3E}">
        <p14:creationId xmlns:p14="http://schemas.microsoft.com/office/powerpoint/2010/main" val="872039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p:txBody>
          <a:bodyPr/>
          <a:lstStyle/>
          <a:p>
            <a:r>
              <a:rPr lang="en-GB" dirty="0"/>
              <a:t>WP3: Background and foreground</a:t>
            </a:r>
          </a:p>
        </p:txBody>
      </p:sp>
      <p:sp>
        <p:nvSpPr>
          <p:cNvPr id="127" name="Google Shape;127;p23"/>
          <p:cNvSpPr txBox="1">
            <a:spLocks noGrp="1"/>
          </p:cNvSpPr>
          <p:nvPr>
            <p:ph idx="1"/>
          </p:nvPr>
        </p:nvSpPr>
        <p:spPr/>
        <p:txBody>
          <a:bodyPr/>
          <a:lstStyle/>
          <a:p>
            <a:r>
              <a:rPr lang="en-GB" b="1" dirty="0"/>
              <a:t>Background:</a:t>
            </a:r>
          </a:p>
          <a:p>
            <a:pPr lvl="1"/>
            <a:r>
              <a:rPr lang="en-GB" dirty="0"/>
              <a:t>Architectural micro-benchmarks for FP throughput, memory bandwidth and latency, and network</a:t>
            </a:r>
          </a:p>
          <a:p>
            <a:pPr lvl="1"/>
            <a:endParaRPr lang="en-GB" dirty="0"/>
          </a:p>
          <a:p>
            <a:r>
              <a:rPr lang="en-GB" b="1" dirty="0"/>
              <a:t>Expected foreground:</a:t>
            </a:r>
          </a:p>
          <a:p>
            <a:pPr lvl="1"/>
            <a:r>
              <a:rPr lang="en-GB" dirty="0"/>
              <a:t>Roofline model for the </a:t>
            </a:r>
            <a:r>
              <a:rPr lang="en-GB" dirty="0" err="1"/>
              <a:t>Kunpeng</a:t>
            </a:r>
            <a:r>
              <a:rPr lang="en-GB" dirty="0"/>
              <a:t> platform</a:t>
            </a:r>
          </a:p>
          <a:p>
            <a:pPr lvl="1"/>
            <a:r>
              <a:rPr lang="en-GB" dirty="0"/>
              <a:t>Porting of HPC benchmarks and applications to </a:t>
            </a:r>
            <a:r>
              <a:rPr lang="en-GB" dirty="0" err="1"/>
              <a:t>Kunpeng</a:t>
            </a:r>
            <a:r>
              <a:rPr lang="en-GB" dirty="0"/>
              <a:t> platform</a:t>
            </a:r>
          </a:p>
          <a:p>
            <a:pPr lvl="1"/>
            <a:r>
              <a:rPr lang="en-GB" dirty="0"/>
              <a:t>Porting of HPC to </a:t>
            </a:r>
            <a:r>
              <a:rPr lang="en-GB" dirty="0" err="1"/>
              <a:t>Kunpeng</a:t>
            </a:r>
            <a:r>
              <a:rPr lang="en-GB" dirty="0"/>
              <a:t> platform</a:t>
            </a:r>
          </a:p>
          <a:p>
            <a:pPr lvl="1"/>
            <a:endParaRPr lang="en-GB" dirty="0"/>
          </a:p>
          <a:p>
            <a:r>
              <a:rPr lang="en-GB" b="1" dirty="0"/>
              <a:t>Additional contributions:</a:t>
            </a:r>
          </a:p>
          <a:p>
            <a:pPr lvl="1"/>
            <a:r>
              <a:rPr lang="en-GB" dirty="0"/>
              <a:t>If power monitoring tools are provided, further study about energy consumption of HPC applications can be performed</a:t>
            </a:r>
          </a:p>
          <a:p>
            <a:pPr lvl="1"/>
            <a:r>
              <a:rPr lang="en-GB" dirty="0"/>
              <a:t>In addition to the previous deliverables, the team will publish scientific papers on international conferences related to supercomputing</a:t>
            </a:r>
          </a:p>
          <a:p>
            <a:pPr lvl="1"/>
            <a:endParaRPr lang="en-GB" dirty="0"/>
          </a:p>
        </p:txBody>
      </p:sp>
    </p:spTree>
    <p:extLst>
      <p:ext uri="{BB962C8B-B14F-4D97-AF65-F5344CB8AC3E}">
        <p14:creationId xmlns:p14="http://schemas.microsoft.com/office/powerpoint/2010/main" val="1826153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p:txBody>
          <a:bodyPr/>
          <a:lstStyle/>
          <a:p>
            <a:r>
              <a:rPr lang="en-GB" dirty="0"/>
              <a:t>WP4: DSLs and OmpSs-2 for Ascend </a:t>
            </a:r>
          </a:p>
        </p:txBody>
      </p:sp>
      <p:sp>
        <p:nvSpPr>
          <p:cNvPr id="133" name="Google Shape;133;p24"/>
          <p:cNvSpPr txBox="1">
            <a:spLocks noGrp="1"/>
          </p:cNvSpPr>
          <p:nvPr>
            <p:ph idx="1"/>
          </p:nvPr>
        </p:nvSpPr>
        <p:spPr/>
        <p:txBody>
          <a:bodyPr/>
          <a:lstStyle/>
          <a:p>
            <a:r>
              <a:rPr lang="en-GB" b="1" dirty="0"/>
              <a:t>Objective: </a:t>
            </a:r>
            <a:r>
              <a:rPr lang="en-GB" dirty="0"/>
              <a:t>Develop a DSL to simplify the programming of tensor computations and offloading of kernels into the Ascend architecture using LLVM and OmpSs-2</a:t>
            </a:r>
          </a:p>
          <a:p>
            <a:r>
              <a:rPr lang="en-GB" b="1" dirty="0"/>
              <a:t>BSC staff:</a:t>
            </a:r>
          </a:p>
          <a:p>
            <a:pPr lvl="1"/>
            <a:r>
              <a:rPr lang="en-GB" dirty="0" err="1"/>
              <a:t>Vicenç</a:t>
            </a:r>
            <a:r>
              <a:rPr lang="en-GB" dirty="0"/>
              <a:t> Beltran (Senior Researcher)</a:t>
            </a:r>
          </a:p>
          <a:p>
            <a:pPr lvl="1"/>
            <a:r>
              <a:rPr lang="en-GB" dirty="0"/>
              <a:t>Pedro Martinez (Post-Doc)</a:t>
            </a:r>
          </a:p>
          <a:p>
            <a:pPr lvl="1"/>
            <a:r>
              <a:rPr lang="en-GB" dirty="0"/>
              <a:t>Javier Arias (Research Engineer)</a:t>
            </a:r>
          </a:p>
          <a:p>
            <a:pPr lvl="1"/>
            <a:r>
              <a:rPr lang="en-GB" dirty="0"/>
              <a:t>Roger Ferrer (Senior Engineer)</a:t>
            </a:r>
          </a:p>
          <a:p>
            <a:pPr lvl="1"/>
            <a:r>
              <a:rPr lang="en-GB" dirty="0"/>
              <a:t>Roger Vilaseca (Junior Engineer)</a:t>
            </a:r>
          </a:p>
          <a:p>
            <a:pPr lvl="1"/>
            <a:r>
              <a:rPr lang="en-GB" dirty="0"/>
              <a:t>TBH (Research Engineer)</a:t>
            </a:r>
          </a:p>
          <a:p>
            <a:r>
              <a:rPr lang="en-GB" b="1" dirty="0"/>
              <a:t>Huawei staff:</a:t>
            </a:r>
          </a:p>
          <a:p>
            <a:pPr lvl="1"/>
            <a:r>
              <a:rPr lang="en-GB" dirty="0"/>
              <a:t>Albert-Jan </a:t>
            </a:r>
            <a:r>
              <a:rPr lang="en-GB" dirty="0" err="1"/>
              <a:t>Yzelman</a:t>
            </a:r>
            <a:r>
              <a:rPr lang="en-GB" dirty="0"/>
              <a:t> (Technical Expert)</a:t>
            </a:r>
          </a:p>
          <a:p>
            <a:endParaRPr lang="en-GB" dirty="0"/>
          </a:p>
          <a:p>
            <a:endParaRPr lang="en-GB" dirty="0"/>
          </a:p>
          <a:p>
            <a:endParaRPr lang="en-GB" dirty="0"/>
          </a:p>
        </p:txBody>
      </p:sp>
      <p:pic>
        <p:nvPicPr>
          <p:cNvPr id="11" name="Google Shape;134;p24">
            <a:extLst>
              <a:ext uri="{FF2B5EF4-FFF2-40B4-BE49-F238E27FC236}">
                <a16:creationId xmlns:a16="http://schemas.microsoft.com/office/drawing/2014/main" id="{D2E05883-4AFF-3248-9DD0-5AF69E2CEF45}"/>
              </a:ext>
            </a:extLst>
          </p:cNvPr>
          <p:cNvPicPr preferRelativeResize="0"/>
          <p:nvPr/>
        </p:nvPicPr>
        <p:blipFill>
          <a:blip r:embed="rId3">
            <a:alphaModFix/>
          </a:blip>
          <a:stretch>
            <a:fillRect/>
          </a:stretch>
        </p:blipFill>
        <p:spPr>
          <a:xfrm>
            <a:off x="5861093" y="3851301"/>
            <a:ext cx="1872767" cy="620367"/>
          </a:xfrm>
          <a:prstGeom prst="rect">
            <a:avLst/>
          </a:prstGeom>
          <a:noFill/>
          <a:ln>
            <a:noFill/>
          </a:ln>
        </p:spPr>
      </p:pic>
      <p:pic>
        <p:nvPicPr>
          <p:cNvPr id="12" name="Google Shape;135;p24">
            <a:extLst>
              <a:ext uri="{FF2B5EF4-FFF2-40B4-BE49-F238E27FC236}">
                <a16:creationId xmlns:a16="http://schemas.microsoft.com/office/drawing/2014/main" id="{7D6B7870-9A7F-1A41-9A17-DC7314BFD0F9}"/>
              </a:ext>
            </a:extLst>
          </p:cNvPr>
          <p:cNvPicPr preferRelativeResize="0"/>
          <p:nvPr/>
        </p:nvPicPr>
        <p:blipFill>
          <a:blip r:embed="rId4">
            <a:alphaModFix/>
          </a:blip>
          <a:stretch>
            <a:fillRect/>
          </a:stretch>
        </p:blipFill>
        <p:spPr>
          <a:xfrm>
            <a:off x="9542115" y="3673522"/>
            <a:ext cx="1070028" cy="757900"/>
          </a:xfrm>
          <a:prstGeom prst="rect">
            <a:avLst/>
          </a:prstGeom>
          <a:noFill/>
          <a:ln>
            <a:noFill/>
          </a:ln>
        </p:spPr>
      </p:pic>
      <p:pic>
        <p:nvPicPr>
          <p:cNvPr id="13" name="Google Shape;137;p24">
            <a:extLst>
              <a:ext uri="{FF2B5EF4-FFF2-40B4-BE49-F238E27FC236}">
                <a16:creationId xmlns:a16="http://schemas.microsoft.com/office/drawing/2014/main" id="{F6F43313-8EE7-B046-AB34-4050F309BD5A}"/>
              </a:ext>
            </a:extLst>
          </p:cNvPr>
          <p:cNvPicPr preferRelativeResize="0"/>
          <p:nvPr/>
        </p:nvPicPr>
        <p:blipFill>
          <a:blip r:embed="rId5">
            <a:alphaModFix/>
          </a:blip>
          <a:stretch>
            <a:fillRect/>
          </a:stretch>
        </p:blipFill>
        <p:spPr>
          <a:xfrm>
            <a:off x="8025530" y="3479208"/>
            <a:ext cx="1125532" cy="1026117"/>
          </a:xfrm>
          <a:prstGeom prst="rect">
            <a:avLst/>
          </a:prstGeom>
          <a:noFill/>
          <a:ln>
            <a:noFill/>
          </a:ln>
        </p:spPr>
      </p:pic>
      <p:pic>
        <p:nvPicPr>
          <p:cNvPr id="14" name="Google Shape;138;p24">
            <a:extLst>
              <a:ext uri="{FF2B5EF4-FFF2-40B4-BE49-F238E27FC236}">
                <a16:creationId xmlns:a16="http://schemas.microsoft.com/office/drawing/2014/main" id="{59E95B61-AD42-7C4E-9A20-618DCBBDBD09}"/>
              </a:ext>
            </a:extLst>
          </p:cNvPr>
          <p:cNvPicPr preferRelativeResize="0"/>
          <p:nvPr/>
        </p:nvPicPr>
        <p:blipFill>
          <a:blip r:embed="rId6">
            <a:alphaModFix/>
          </a:blip>
          <a:stretch>
            <a:fillRect/>
          </a:stretch>
        </p:blipFill>
        <p:spPr>
          <a:xfrm>
            <a:off x="10989713" y="3633268"/>
            <a:ext cx="838400" cy="838400"/>
          </a:xfrm>
          <a:prstGeom prst="rect">
            <a:avLst/>
          </a:prstGeom>
          <a:noFill/>
          <a:ln>
            <a:noFill/>
          </a:ln>
        </p:spPr>
      </p:pic>
    </p:spTree>
    <p:extLst>
      <p:ext uri="{BB962C8B-B14F-4D97-AF65-F5344CB8AC3E}">
        <p14:creationId xmlns:p14="http://schemas.microsoft.com/office/powerpoint/2010/main" val="1987194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p:txBody>
          <a:bodyPr/>
          <a:lstStyle/>
          <a:p>
            <a:r>
              <a:rPr lang="en-GB"/>
              <a:t>WP4: Tasks</a:t>
            </a:r>
          </a:p>
        </p:txBody>
      </p:sp>
      <p:sp>
        <p:nvSpPr>
          <p:cNvPr id="144" name="Google Shape;144;p25"/>
          <p:cNvSpPr txBox="1">
            <a:spLocks noGrp="1"/>
          </p:cNvSpPr>
          <p:nvPr>
            <p:ph idx="1"/>
          </p:nvPr>
        </p:nvSpPr>
        <p:spPr/>
        <p:txBody>
          <a:bodyPr/>
          <a:lstStyle/>
          <a:p>
            <a:r>
              <a:rPr lang="en-GB" b="1" dirty="0"/>
              <a:t>T4.1: Tensor algebra DSL for Ascend [m1-m12]</a:t>
            </a:r>
          </a:p>
          <a:p>
            <a:pPr lvl="1"/>
            <a:r>
              <a:rPr lang="en-GB" dirty="0"/>
              <a:t>Design and implement tensor operations to support TVM benchmark. Implement three sequential backends: scalar, SIMD and tensor cores</a:t>
            </a:r>
          </a:p>
          <a:p>
            <a:pPr lvl="1"/>
            <a:r>
              <a:rPr lang="en-GB" dirty="0"/>
              <a:t>Extend the three backends to leverage OmpSs-2 to run in parallel (Task 4.2) and to exploit the Ascend platform (T4.3) </a:t>
            </a:r>
          </a:p>
          <a:p>
            <a:pPr lvl="1"/>
            <a:endParaRPr lang="en-GB" dirty="0"/>
          </a:p>
          <a:p>
            <a:pPr lvl="1"/>
            <a:endParaRPr lang="en-GB" dirty="0"/>
          </a:p>
        </p:txBody>
      </p:sp>
      <p:pic>
        <p:nvPicPr>
          <p:cNvPr id="145" name="Google Shape;145;p25"/>
          <p:cNvPicPr preferRelativeResize="0"/>
          <p:nvPr/>
        </p:nvPicPr>
        <p:blipFill>
          <a:blip r:embed="rId3">
            <a:alphaModFix/>
          </a:blip>
          <a:stretch>
            <a:fillRect/>
          </a:stretch>
        </p:blipFill>
        <p:spPr>
          <a:xfrm>
            <a:off x="8274212" y="4787355"/>
            <a:ext cx="1226373" cy="868639"/>
          </a:xfrm>
          <a:prstGeom prst="rect">
            <a:avLst/>
          </a:prstGeom>
          <a:noFill/>
          <a:ln>
            <a:noFill/>
          </a:ln>
        </p:spPr>
      </p:pic>
      <p:pic>
        <p:nvPicPr>
          <p:cNvPr id="146" name="Google Shape;146;p25"/>
          <p:cNvPicPr preferRelativeResize="0"/>
          <p:nvPr/>
        </p:nvPicPr>
        <p:blipFill>
          <a:blip r:embed="rId4">
            <a:alphaModFix/>
          </a:blip>
          <a:stretch>
            <a:fillRect/>
          </a:stretch>
        </p:blipFill>
        <p:spPr>
          <a:xfrm>
            <a:off x="8190260" y="3280633"/>
            <a:ext cx="1125532" cy="1026117"/>
          </a:xfrm>
          <a:prstGeom prst="rect">
            <a:avLst/>
          </a:prstGeom>
          <a:noFill/>
          <a:ln>
            <a:noFill/>
          </a:ln>
        </p:spPr>
      </p:pic>
      <p:pic>
        <p:nvPicPr>
          <p:cNvPr id="4" name="Picture 3">
            <a:extLst>
              <a:ext uri="{FF2B5EF4-FFF2-40B4-BE49-F238E27FC236}">
                <a16:creationId xmlns:a16="http://schemas.microsoft.com/office/drawing/2014/main" id="{F99CEE5E-66B6-6F41-BFB4-22CF3E0A8F0F}"/>
              </a:ext>
            </a:extLst>
          </p:cNvPr>
          <p:cNvPicPr>
            <a:picLocks noChangeAspect="1"/>
          </p:cNvPicPr>
          <p:nvPr/>
        </p:nvPicPr>
        <p:blipFill>
          <a:blip r:embed="rId5"/>
          <a:stretch>
            <a:fillRect/>
          </a:stretch>
        </p:blipFill>
        <p:spPr>
          <a:xfrm>
            <a:off x="7220012" y="4144332"/>
            <a:ext cx="1054200" cy="1054200"/>
          </a:xfrm>
          <a:prstGeom prst="rect">
            <a:avLst/>
          </a:prstGeom>
        </p:spPr>
      </p:pic>
      <p:pic>
        <p:nvPicPr>
          <p:cNvPr id="3" name="Picture 2">
            <a:extLst>
              <a:ext uri="{FF2B5EF4-FFF2-40B4-BE49-F238E27FC236}">
                <a16:creationId xmlns:a16="http://schemas.microsoft.com/office/drawing/2014/main" id="{32E252C5-4A8B-084A-80F9-296CC1E9DCBB}"/>
              </a:ext>
            </a:extLst>
          </p:cNvPr>
          <p:cNvPicPr>
            <a:picLocks noChangeAspect="1"/>
          </p:cNvPicPr>
          <p:nvPr/>
        </p:nvPicPr>
        <p:blipFill>
          <a:blip r:embed="rId6"/>
          <a:stretch>
            <a:fillRect/>
          </a:stretch>
        </p:blipFill>
        <p:spPr>
          <a:xfrm>
            <a:off x="2800261" y="3208256"/>
            <a:ext cx="4295700" cy="2925643"/>
          </a:xfrm>
          <a:prstGeom prst="rect">
            <a:avLst/>
          </a:prstGeom>
        </p:spPr>
      </p:pic>
    </p:spTree>
    <p:extLst>
      <p:ext uri="{BB962C8B-B14F-4D97-AF65-F5344CB8AC3E}">
        <p14:creationId xmlns:p14="http://schemas.microsoft.com/office/powerpoint/2010/main" val="37482126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p:txBody>
          <a:bodyPr/>
          <a:lstStyle/>
          <a:p>
            <a:r>
              <a:rPr lang="en-GB"/>
              <a:t>WP4: Tasks</a:t>
            </a:r>
          </a:p>
        </p:txBody>
      </p:sp>
      <p:sp>
        <p:nvSpPr>
          <p:cNvPr id="144" name="Google Shape;144;p25"/>
          <p:cNvSpPr txBox="1">
            <a:spLocks noGrp="1"/>
          </p:cNvSpPr>
          <p:nvPr>
            <p:ph idx="1"/>
          </p:nvPr>
        </p:nvSpPr>
        <p:spPr/>
        <p:txBody>
          <a:bodyPr/>
          <a:lstStyle/>
          <a:p>
            <a:r>
              <a:rPr lang="en-GB" b="1" dirty="0"/>
              <a:t>T4.2: TVM parallelization using Ompss-2 [m1-m12]</a:t>
            </a:r>
          </a:p>
          <a:p>
            <a:pPr lvl="1"/>
            <a:r>
              <a:rPr lang="en-GB" dirty="0"/>
              <a:t>Parallelize TVM using OmpSs-2</a:t>
            </a:r>
          </a:p>
          <a:p>
            <a:pPr lvl="1"/>
            <a:r>
              <a:rPr lang="en-GB" dirty="0"/>
              <a:t>Investigate potential to leverage SIMD on Intel/</a:t>
            </a:r>
            <a:r>
              <a:rPr lang="en-GB" dirty="0" err="1"/>
              <a:t>Kunpeng</a:t>
            </a:r>
            <a:r>
              <a:rPr lang="en-GB" dirty="0"/>
              <a:t> platform</a:t>
            </a:r>
          </a:p>
          <a:p>
            <a:pPr lvl="2"/>
            <a:r>
              <a:rPr lang="en-GB" dirty="0"/>
              <a:t>Optimize GEMV performance</a:t>
            </a:r>
          </a:p>
          <a:p>
            <a:pPr lvl="1"/>
            <a:r>
              <a:rPr lang="en-GB" dirty="0"/>
              <a:t>Investigate efficiency of communication-hiding using OmpSs-2 in the TVM benchmark</a:t>
            </a:r>
          </a:p>
          <a:p>
            <a:pPr lvl="2"/>
            <a:r>
              <a:rPr lang="en-GB" dirty="0"/>
              <a:t>Overlap computation with either array packing/unpacking or array transposing</a:t>
            </a:r>
          </a:p>
          <a:p>
            <a:pPr lvl="1"/>
            <a:r>
              <a:rPr lang="en-GB" dirty="0"/>
              <a:t>Evaluate performance of different parallelization strategies on </a:t>
            </a:r>
            <a:r>
              <a:rPr lang="en-GB" dirty="0" err="1"/>
              <a:t>Kunpeng</a:t>
            </a:r>
            <a:r>
              <a:rPr lang="en-GB" dirty="0"/>
              <a:t> and Intel platform.</a:t>
            </a:r>
          </a:p>
          <a:p>
            <a:pPr lvl="2"/>
            <a:r>
              <a:rPr lang="en-GB" dirty="0"/>
              <a:t>OmpSs-2 tasks vs OpenMP fork-join model</a:t>
            </a:r>
          </a:p>
        </p:txBody>
      </p:sp>
      <p:pic>
        <p:nvPicPr>
          <p:cNvPr id="9" name="Google Shape;154;p26">
            <a:extLst>
              <a:ext uri="{FF2B5EF4-FFF2-40B4-BE49-F238E27FC236}">
                <a16:creationId xmlns:a16="http://schemas.microsoft.com/office/drawing/2014/main" id="{9532E7CD-57EB-FC40-9A26-BDE96C692C2F}"/>
              </a:ext>
            </a:extLst>
          </p:cNvPr>
          <p:cNvPicPr preferRelativeResize="0"/>
          <p:nvPr/>
        </p:nvPicPr>
        <p:blipFill>
          <a:blip r:embed="rId3">
            <a:alphaModFix/>
          </a:blip>
          <a:stretch>
            <a:fillRect/>
          </a:stretch>
        </p:blipFill>
        <p:spPr>
          <a:xfrm>
            <a:off x="7858742" y="5252889"/>
            <a:ext cx="1872767" cy="620367"/>
          </a:xfrm>
          <a:prstGeom prst="rect">
            <a:avLst/>
          </a:prstGeom>
          <a:noFill/>
          <a:ln>
            <a:noFill/>
          </a:ln>
        </p:spPr>
      </p:pic>
      <p:pic>
        <p:nvPicPr>
          <p:cNvPr id="10" name="Google Shape;156;p26">
            <a:extLst>
              <a:ext uri="{FF2B5EF4-FFF2-40B4-BE49-F238E27FC236}">
                <a16:creationId xmlns:a16="http://schemas.microsoft.com/office/drawing/2014/main" id="{9B9D3654-2030-534A-BF49-18A015683547}"/>
              </a:ext>
            </a:extLst>
          </p:cNvPr>
          <p:cNvPicPr preferRelativeResize="0"/>
          <p:nvPr/>
        </p:nvPicPr>
        <p:blipFill>
          <a:blip r:embed="rId4">
            <a:alphaModFix/>
          </a:blip>
          <a:stretch>
            <a:fillRect/>
          </a:stretch>
        </p:blipFill>
        <p:spPr>
          <a:xfrm>
            <a:off x="8115646" y="3970276"/>
            <a:ext cx="1125532" cy="1026117"/>
          </a:xfrm>
          <a:prstGeom prst="rect">
            <a:avLst/>
          </a:prstGeom>
          <a:noFill/>
          <a:ln>
            <a:noFill/>
          </a:ln>
        </p:spPr>
      </p:pic>
      <p:pic>
        <p:nvPicPr>
          <p:cNvPr id="2" name="Picture 1">
            <a:extLst>
              <a:ext uri="{FF2B5EF4-FFF2-40B4-BE49-F238E27FC236}">
                <a16:creationId xmlns:a16="http://schemas.microsoft.com/office/drawing/2014/main" id="{18E4ED46-4A0E-6245-ABB7-560A2E52CBC4}"/>
              </a:ext>
            </a:extLst>
          </p:cNvPr>
          <p:cNvPicPr>
            <a:picLocks noChangeAspect="1"/>
          </p:cNvPicPr>
          <p:nvPr/>
        </p:nvPicPr>
        <p:blipFill>
          <a:blip r:embed="rId5"/>
          <a:stretch>
            <a:fillRect/>
          </a:stretch>
        </p:blipFill>
        <p:spPr>
          <a:xfrm>
            <a:off x="3351419" y="4081463"/>
            <a:ext cx="3898900" cy="2095500"/>
          </a:xfrm>
          <a:prstGeom prst="rect">
            <a:avLst/>
          </a:prstGeom>
        </p:spPr>
      </p:pic>
    </p:spTree>
    <p:extLst>
      <p:ext uri="{BB962C8B-B14F-4D97-AF65-F5344CB8AC3E}">
        <p14:creationId xmlns:p14="http://schemas.microsoft.com/office/powerpoint/2010/main" val="3387148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p:txBody>
          <a:bodyPr/>
          <a:lstStyle/>
          <a:p>
            <a:r>
              <a:rPr lang="en-GB"/>
              <a:t>WP4: Tasks</a:t>
            </a:r>
          </a:p>
        </p:txBody>
      </p:sp>
      <p:sp>
        <p:nvSpPr>
          <p:cNvPr id="162" name="Google Shape;162;p27"/>
          <p:cNvSpPr txBox="1">
            <a:spLocks noGrp="1"/>
          </p:cNvSpPr>
          <p:nvPr>
            <p:ph idx="1"/>
          </p:nvPr>
        </p:nvSpPr>
        <p:spPr/>
        <p:txBody>
          <a:bodyPr/>
          <a:lstStyle/>
          <a:p>
            <a:r>
              <a:rPr lang="en-GB" b="1" dirty="0"/>
              <a:t>T4.3: OmpSs-2@Ascend [m1-m12]</a:t>
            </a:r>
          </a:p>
          <a:p>
            <a:pPr lvl="1"/>
            <a:r>
              <a:rPr lang="en-GB" dirty="0"/>
              <a:t>Extend OmpSs-2 offloading mechanism to work on the Ascend platform</a:t>
            </a:r>
          </a:p>
          <a:p>
            <a:pPr lvl="1"/>
            <a:r>
              <a:rPr lang="en-GB" dirty="0"/>
              <a:t>Benchmark study of Ascend performance versus Intel/</a:t>
            </a:r>
            <a:r>
              <a:rPr lang="en-GB" dirty="0" err="1"/>
              <a:t>Kunpeng</a:t>
            </a:r>
            <a:r>
              <a:rPr lang="en-GB" dirty="0"/>
              <a:t> on TVM</a:t>
            </a:r>
          </a:p>
          <a:p>
            <a:pPr lvl="1"/>
            <a:r>
              <a:rPr lang="en-GB" dirty="0"/>
              <a:t>Runtime optimizations</a:t>
            </a:r>
          </a:p>
          <a:p>
            <a:pPr lvl="1"/>
            <a:r>
              <a:rPr lang="en-GB" dirty="0"/>
              <a:t>Investigate efficiency of communication-hiding using OmpSs-2 in the TVM benchmark</a:t>
            </a:r>
          </a:p>
        </p:txBody>
      </p:sp>
      <p:pic>
        <p:nvPicPr>
          <p:cNvPr id="164" name="Google Shape;164;p27"/>
          <p:cNvPicPr preferRelativeResize="0"/>
          <p:nvPr/>
        </p:nvPicPr>
        <p:blipFill>
          <a:blip r:embed="rId3">
            <a:alphaModFix/>
          </a:blip>
          <a:stretch>
            <a:fillRect/>
          </a:stretch>
        </p:blipFill>
        <p:spPr>
          <a:xfrm>
            <a:off x="5870713" y="3307719"/>
            <a:ext cx="5932567" cy="2720962"/>
          </a:xfrm>
          <a:prstGeom prst="rect">
            <a:avLst/>
          </a:prstGeom>
          <a:noFill/>
          <a:ln>
            <a:noFill/>
          </a:ln>
        </p:spPr>
      </p:pic>
      <p:pic>
        <p:nvPicPr>
          <p:cNvPr id="2" name="Picture 1">
            <a:extLst>
              <a:ext uri="{FF2B5EF4-FFF2-40B4-BE49-F238E27FC236}">
                <a16:creationId xmlns:a16="http://schemas.microsoft.com/office/drawing/2014/main" id="{DD2AD728-907E-6847-94E2-09932EC47FCB}"/>
              </a:ext>
            </a:extLst>
          </p:cNvPr>
          <p:cNvPicPr>
            <a:picLocks noChangeAspect="1"/>
          </p:cNvPicPr>
          <p:nvPr/>
        </p:nvPicPr>
        <p:blipFill>
          <a:blip r:embed="rId4"/>
          <a:stretch>
            <a:fillRect/>
          </a:stretch>
        </p:blipFill>
        <p:spPr>
          <a:xfrm>
            <a:off x="949928" y="3447343"/>
            <a:ext cx="4705847" cy="2441713"/>
          </a:xfrm>
          <a:prstGeom prst="rect">
            <a:avLst/>
          </a:prstGeom>
        </p:spPr>
      </p:pic>
    </p:spTree>
    <p:extLst>
      <p:ext uri="{BB962C8B-B14F-4D97-AF65-F5344CB8AC3E}">
        <p14:creationId xmlns:p14="http://schemas.microsoft.com/office/powerpoint/2010/main" val="3326038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p:txBody>
          <a:bodyPr/>
          <a:lstStyle/>
          <a:p>
            <a:r>
              <a:rPr lang="en-GB" dirty="0"/>
              <a:t>WP4: Deliverables and acceptance criteria</a:t>
            </a:r>
          </a:p>
        </p:txBody>
      </p:sp>
      <p:sp>
        <p:nvSpPr>
          <p:cNvPr id="170" name="Google Shape;170;p28"/>
          <p:cNvSpPr txBox="1">
            <a:spLocks noGrp="1"/>
          </p:cNvSpPr>
          <p:nvPr>
            <p:ph idx="1"/>
          </p:nvPr>
        </p:nvSpPr>
        <p:spPr/>
        <p:txBody>
          <a:bodyPr/>
          <a:lstStyle/>
          <a:p>
            <a:r>
              <a:rPr lang="en-GB" b="1" dirty="0"/>
              <a:t>Deliverables</a:t>
            </a:r>
          </a:p>
          <a:p>
            <a:pPr lvl="1"/>
            <a:r>
              <a:rPr lang="en-GB" dirty="0"/>
              <a:t>D4.1(m12): A report / (submitted paper) on the DSL approach to TVM, showcasing similar or improved performance over that of Pawlowski et al. on TVM benchmark</a:t>
            </a:r>
          </a:p>
          <a:p>
            <a:pPr lvl="1"/>
            <a:r>
              <a:rPr lang="en-GB" dirty="0"/>
              <a:t>D4.2(m10): An internal report describing a DSL approach to achieve data movement (unfold) and computation (</a:t>
            </a:r>
            <a:r>
              <a:rPr lang="en-GB" dirty="0" err="1"/>
              <a:t>gemv</a:t>
            </a:r>
            <a:r>
              <a:rPr lang="en-GB" dirty="0"/>
              <a:t>) overlap in TVM, and motivation of why this would be useful in either offloading or on-chip  (related to D4.1)</a:t>
            </a:r>
          </a:p>
          <a:p>
            <a:pPr lvl="1"/>
            <a:endParaRPr lang="en-GB" dirty="0"/>
          </a:p>
          <a:p>
            <a:r>
              <a:rPr lang="en-GB" b="1" dirty="0"/>
              <a:t>Acceptance criteria</a:t>
            </a:r>
          </a:p>
          <a:p>
            <a:pPr lvl="1"/>
            <a:r>
              <a:rPr lang="en-GB" dirty="0"/>
              <a:t>Deliverables approved by Huawei</a:t>
            </a:r>
          </a:p>
          <a:p>
            <a:pPr lvl="1"/>
            <a:r>
              <a:rPr lang="en-GB" dirty="0"/>
              <a:t>Huawei staff should be able to run the delivered software and reproduce the reported results</a:t>
            </a:r>
          </a:p>
          <a:p>
            <a:pPr lvl="1"/>
            <a:r>
              <a:rPr lang="en-GB" dirty="0"/>
              <a:t>All the developments should be available in the public </a:t>
            </a:r>
            <a:r>
              <a:rPr lang="en-GB" dirty="0" err="1"/>
              <a:t>github</a:t>
            </a:r>
            <a:r>
              <a:rPr lang="en-GB" dirty="0"/>
              <a:t> repos</a:t>
            </a:r>
          </a:p>
          <a:p>
            <a:pPr lvl="1"/>
            <a:r>
              <a:rPr lang="en-GB" dirty="0"/>
              <a:t>The results of the research shall be submitted for publication to a leading international conference and/or journal</a:t>
            </a:r>
          </a:p>
        </p:txBody>
      </p:sp>
    </p:spTree>
    <p:extLst>
      <p:ext uri="{BB962C8B-B14F-4D97-AF65-F5344CB8AC3E}">
        <p14:creationId xmlns:p14="http://schemas.microsoft.com/office/powerpoint/2010/main" val="361947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p:txBody>
          <a:bodyPr/>
          <a:lstStyle/>
          <a:p>
            <a:r>
              <a:rPr lang="en-GB" dirty="0"/>
              <a:t>WP4: Background and foreground</a:t>
            </a:r>
          </a:p>
        </p:txBody>
      </p:sp>
      <p:sp>
        <p:nvSpPr>
          <p:cNvPr id="176" name="Google Shape;176;p29"/>
          <p:cNvSpPr txBox="1">
            <a:spLocks noGrp="1"/>
          </p:cNvSpPr>
          <p:nvPr>
            <p:ph idx="1"/>
          </p:nvPr>
        </p:nvSpPr>
        <p:spPr/>
        <p:txBody>
          <a:bodyPr/>
          <a:lstStyle/>
          <a:p>
            <a:r>
              <a:rPr lang="en-GB" b="1" dirty="0"/>
              <a:t>Background</a:t>
            </a:r>
          </a:p>
          <a:p>
            <a:pPr lvl="1"/>
            <a:r>
              <a:rPr lang="en-GB" dirty="0" err="1"/>
              <a:t>Mercurium</a:t>
            </a:r>
            <a:r>
              <a:rPr lang="en-GB" dirty="0"/>
              <a:t> source-to-source compiler</a:t>
            </a:r>
          </a:p>
          <a:p>
            <a:pPr lvl="1"/>
            <a:r>
              <a:rPr lang="en-GB" dirty="0"/>
              <a:t>LLVM compiler with support for OmpSs-2</a:t>
            </a:r>
          </a:p>
          <a:p>
            <a:pPr lvl="1"/>
            <a:r>
              <a:rPr lang="en-GB" dirty="0"/>
              <a:t>Nanos6 runtime system (including directory and cache to manage explicit memory transfers)</a:t>
            </a:r>
          </a:p>
          <a:p>
            <a:endParaRPr lang="en-GB" dirty="0"/>
          </a:p>
          <a:p>
            <a:r>
              <a:rPr lang="en-GB" b="1" dirty="0"/>
              <a:t>Expected foreground</a:t>
            </a:r>
          </a:p>
          <a:p>
            <a:pPr lvl="1"/>
            <a:r>
              <a:rPr lang="en-GB" dirty="0" err="1"/>
              <a:t>TEnsor</a:t>
            </a:r>
            <a:r>
              <a:rPr lang="en-GB" dirty="0"/>
              <a:t> </a:t>
            </a:r>
            <a:r>
              <a:rPr lang="en-GB" dirty="0" err="1"/>
              <a:t>ALgebra</a:t>
            </a:r>
            <a:r>
              <a:rPr lang="en-GB" dirty="0"/>
              <a:t> (TEAL) DSL design and implementation based on LLVM/MLIR</a:t>
            </a:r>
          </a:p>
          <a:p>
            <a:pPr lvl="1"/>
            <a:r>
              <a:rPr lang="en-GB" dirty="0"/>
              <a:t>TVM benchmark implemented and parallelized using OmpSs-2</a:t>
            </a:r>
          </a:p>
          <a:p>
            <a:pPr lvl="1"/>
            <a:r>
              <a:rPr lang="en-GB" dirty="0"/>
              <a:t>New OmpSs-2 backend to support the Ascend platform </a:t>
            </a:r>
          </a:p>
          <a:p>
            <a:pPr lvl="1"/>
            <a:r>
              <a:rPr lang="en-GB" dirty="0"/>
              <a:t>Execution of TEAL programs on the Ascend platform using the new OmpSs-2 backend</a:t>
            </a:r>
          </a:p>
        </p:txBody>
      </p:sp>
    </p:spTree>
    <p:extLst>
      <p:ext uri="{BB962C8B-B14F-4D97-AF65-F5344CB8AC3E}">
        <p14:creationId xmlns:p14="http://schemas.microsoft.com/office/powerpoint/2010/main" val="125041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a:extLst>
              <a:ext uri="{FF2B5EF4-FFF2-40B4-BE49-F238E27FC236}">
                <a16:creationId xmlns:a16="http://schemas.microsoft.com/office/drawing/2014/main" id="{C427D298-FC36-3048-B434-80F6773AA9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8" y="-652064"/>
            <a:ext cx="12259476" cy="8162128"/>
          </a:xfrm>
          <a:prstGeom prst="rect">
            <a:avLst/>
          </a:prstGeom>
        </p:spPr>
      </p:pic>
      <p:sp>
        <p:nvSpPr>
          <p:cNvPr id="5" name="Rectángulo 4"/>
          <p:cNvSpPr/>
          <p:nvPr/>
        </p:nvSpPr>
        <p:spPr>
          <a:xfrm>
            <a:off x="3006811" y="1286334"/>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5"/>
          <p:cNvSpPr/>
          <p:nvPr/>
        </p:nvSpPr>
        <p:spPr>
          <a:xfrm>
            <a:off x="3006811" y="832021"/>
            <a:ext cx="6178378" cy="432000"/>
          </a:xfrm>
          <a:prstGeom prst="rect">
            <a:avLst/>
          </a:prstGeom>
          <a:solidFill>
            <a:srgbClr val="0070C0">
              <a:alpha val="67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p:cNvSpPr/>
          <p:nvPr/>
        </p:nvSpPr>
        <p:spPr>
          <a:xfrm>
            <a:off x="3006811" y="1606409"/>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ángulo 7"/>
          <p:cNvSpPr/>
          <p:nvPr/>
        </p:nvSpPr>
        <p:spPr>
          <a:xfrm>
            <a:off x="3006811" y="1917439"/>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8"/>
          <p:cNvSpPr/>
          <p:nvPr/>
        </p:nvSpPr>
        <p:spPr>
          <a:xfrm>
            <a:off x="3006811" y="2237514"/>
            <a:ext cx="6178378" cy="288000"/>
          </a:xfrm>
          <a:prstGeom prst="rect">
            <a:avLst/>
          </a:prstGeom>
          <a:solidFill>
            <a:schemeClr val="accent1">
              <a:lumMod val="50000"/>
              <a:alpha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DE573E08-D082-0E4E-8837-BD913B7E5EC0}"/>
              </a:ext>
            </a:extLst>
          </p:cNvPr>
          <p:cNvSpPr txBox="1"/>
          <p:nvPr/>
        </p:nvSpPr>
        <p:spPr>
          <a:xfrm>
            <a:off x="3229831" y="295557"/>
            <a:ext cx="5732338" cy="2269852"/>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38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MareNostrum</a:t>
            </a:r>
            <a:r>
              <a:rPr kumimoji="0" lang="en-GB" sz="38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 4</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GB" sz="25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Total peak performance: </a:t>
            </a:r>
            <a:r>
              <a:rPr kumimoji="0" lang="en-GB" sz="27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13,9</a:t>
            </a:r>
            <a:r>
              <a:rPr kumimoji="0" lang="en-GB" sz="26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 </a:t>
            </a:r>
            <a:r>
              <a:rPr kumimoji="0" lang="en-GB" sz="2600" b="0"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rPr>
              <a:t>Pflops</a:t>
            </a:r>
            <a:endParaRPr kumimoji="0" lang="en-GB" sz="26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General </a:t>
            </a:r>
            <a:r>
              <a:rPr kumimoji="0" lang="en-US" sz="19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Purpos</a:t>
            </a: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e Cluster: 	11.15 </a:t>
            </a:r>
            <a:r>
              <a:rPr kumimoji="0" lang="en-US" sz="19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Pflops</a:t>
            </a: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		(1.07.2017)</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CTE1-P9+Volta: 			1.57 </a:t>
            </a:r>
            <a:r>
              <a:rPr kumimoji="0" lang="en-US" sz="19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Pflops</a:t>
            </a: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 		(1.03.2018)</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CTE2-Arm V8: 			0.65 </a:t>
            </a:r>
            <a:r>
              <a:rPr kumimoji="0" lang="en-US" sz="19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Pflops</a:t>
            </a: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 		(12.2019)</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CTE3-AMD: 				0.52 </a:t>
            </a:r>
            <a:r>
              <a:rPr kumimoji="0" lang="en-US" sz="19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Pflops</a:t>
            </a:r>
            <a:r>
              <a:rPr kumimoji="0" lang="en-US" sz="19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Light" panose="020F0302020204030204" pitchFamily="34" charset="0"/>
                <a:ea typeface="+mn-ea"/>
                <a:cs typeface="Calibri Light" panose="020F0302020204030204" pitchFamily="34" charset="0"/>
              </a:rPr>
              <a:t>		(12.2019)</a:t>
            </a:r>
          </a:p>
        </p:txBody>
      </p:sp>
      <p:grpSp>
        <p:nvGrpSpPr>
          <p:cNvPr id="11" name="Grupo 10"/>
          <p:cNvGrpSpPr/>
          <p:nvPr/>
        </p:nvGrpSpPr>
        <p:grpSpPr>
          <a:xfrm>
            <a:off x="141931" y="5618208"/>
            <a:ext cx="2554378" cy="1275751"/>
            <a:chOff x="171680" y="5494638"/>
            <a:chExt cx="2021942" cy="1389559"/>
          </a:xfrm>
        </p:grpSpPr>
        <p:sp>
          <p:nvSpPr>
            <p:cNvPr id="12" name="Redondear rectángulo de esquina del mismo lado 11"/>
            <p:cNvSpPr/>
            <p:nvPr/>
          </p:nvSpPr>
          <p:spPr>
            <a:xfrm>
              <a:off x="171680" y="5494638"/>
              <a:ext cx="2021942" cy="1389559"/>
            </a:xfrm>
            <a:prstGeom prst="round2SameRect">
              <a:avLst>
                <a:gd name="adj1" fmla="val 19174"/>
                <a:gd name="adj2" fmla="val 0"/>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1</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a:t>
              </a: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2004 – 42,3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1</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st</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4</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New technologies </a:t>
              </a:r>
            </a:p>
          </p:txBody>
        </p:sp>
        <p:cxnSp>
          <p:nvCxnSpPr>
            <p:cNvPr id="13" name="Conector recto 12"/>
            <p:cNvCxnSpPr/>
            <p:nvPr/>
          </p:nvCxnSpPr>
          <p:spPr>
            <a:xfrm>
              <a:off x="1919416" y="6056915"/>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4" name="Conector recto 13"/>
            <p:cNvCxnSpPr/>
            <p:nvPr/>
          </p:nvCxnSpPr>
          <p:spPr>
            <a:xfrm>
              <a:off x="179918" y="6056915"/>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15" name="Grupo 14"/>
          <p:cNvGrpSpPr/>
          <p:nvPr/>
        </p:nvGrpSpPr>
        <p:grpSpPr>
          <a:xfrm>
            <a:off x="3212153" y="5618208"/>
            <a:ext cx="2554378" cy="1275751"/>
            <a:chOff x="2402812" y="5494638"/>
            <a:chExt cx="2021942" cy="1389559"/>
          </a:xfrm>
        </p:grpSpPr>
        <p:sp>
          <p:nvSpPr>
            <p:cNvPr id="16" name="Redondear rectángulo de esquina del mismo lado 15"/>
            <p:cNvSpPr/>
            <p:nvPr/>
          </p:nvSpPr>
          <p:spPr>
            <a:xfrm>
              <a:off x="2402812" y="5494638"/>
              <a:ext cx="2021942" cy="1389559"/>
            </a:xfrm>
            <a:prstGeom prst="round2SameRect">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2</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2006 – 94,2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1</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st</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5</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New technologies</a:t>
              </a:r>
            </a:p>
          </p:txBody>
        </p:sp>
        <p:cxnSp>
          <p:nvCxnSpPr>
            <p:cNvPr id="17" name="Conector recto 16"/>
            <p:cNvCxnSpPr/>
            <p:nvPr/>
          </p:nvCxnSpPr>
          <p:spPr>
            <a:xfrm>
              <a:off x="4142310" y="6032201"/>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18" name="Conector recto 17"/>
            <p:cNvCxnSpPr/>
            <p:nvPr/>
          </p:nvCxnSpPr>
          <p:spPr>
            <a:xfrm>
              <a:off x="2411050" y="6032201"/>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19" name="Grupo 18"/>
          <p:cNvGrpSpPr/>
          <p:nvPr/>
        </p:nvGrpSpPr>
        <p:grpSpPr>
          <a:xfrm>
            <a:off x="6282375" y="5618208"/>
            <a:ext cx="2643757" cy="1275751"/>
            <a:chOff x="4666899" y="5494638"/>
            <a:chExt cx="2092691" cy="1389559"/>
          </a:xfrm>
        </p:grpSpPr>
        <p:sp>
          <p:nvSpPr>
            <p:cNvPr id="20" name="Redondear rectángulo de esquina del mismo lado 19"/>
            <p:cNvSpPr/>
            <p:nvPr/>
          </p:nvSpPr>
          <p:spPr>
            <a:xfrm>
              <a:off x="4666899" y="5494638"/>
              <a:ext cx="2092691" cy="1389559"/>
            </a:xfrm>
            <a:prstGeom prst="round2SameRect">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3</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a:t>
              </a: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2012 – 1,1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Pflops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12</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36</a:t>
              </a:r>
              <a:r>
                <a:rPr kumimoji="0" lang="en-GB" sz="15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5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p:txBody>
        </p:sp>
        <p:cxnSp>
          <p:nvCxnSpPr>
            <p:cNvPr id="21" name="Conector recto 20"/>
            <p:cNvCxnSpPr/>
            <p:nvPr/>
          </p:nvCxnSpPr>
          <p:spPr>
            <a:xfrm>
              <a:off x="6441989" y="6038424"/>
              <a:ext cx="30995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2" name="Conector recto 21"/>
            <p:cNvCxnSpPr/>
            <p:nvPr/>
          </p:nvCxnSpPr>
          <p:spPr>
            <a:xfrm>
              <a:off x="4680575" y="6030186"/>
              <a:ext cx="369220"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grpSp>
        <p:nvGrpSpPr>
          <p:cNvPr id="23" name="Grupo 22"/>
          <p:cNvGrpSpPr/>
          <p:nvPr/>
        </p:nvGrpSpPr>
        <p:grpSpPr>
          <a:xfrm>
            <a:off x="9441976" y="5618208"/>
            <a:ext cx="2554378" cy="1275751"/>
            <a:chOff x="6949062" y="5494638"/>
            <a:chExt cx="2021942" cy="1389559"/>
          </a:xfrm>
        </p:grpSpPr>
        <p:sp>
          <p:nvSpPr>
            <p:cNvPr id="24" name="Redondear rectángulo de esquina del mismo lado 23"/>
            <p:cNvSpPr/>
            <p:nvPr/>
          </p:nvSpPr>
          <p:spPr>
            <a:xfrm>
              <a:off x="6949062" y="5494638"/>
              <a:ext cx="2021942" cy="1389559"/>
            </a:xfrm>
            <a:prstGeom prst="round2SameRect">
              <a:avLst/>
            </a:prstGeom>
            <a:solidFill>
              <a:schemeClr val="accent5">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MareNostrum</a:t>
              </a:r>
              <a:r>
                <a:rPr kumimoji="0" lang="en-GB" sz="17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4</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2017 – 11,1 </a:t>
              </a:r>
              <a:r>
                <a:rPr kumimoji="0" lang="en-GB" sz="1400" b="1" i="0" u="none" strike="noStrike" kern="1200" cap="none" spc="0" normalizeH="0" baseline="0" noProof="0" dirty="0" err="1">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Pflops</a:t>
              </a:r>
              <a:endParaRPr kumimoji="0" lang="en-GB" sz="1400" b="1"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2</a:t>
              </a:r>
              <a:r>
                <a:rPr kumimoji="0" lang="en-GB" sz="14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nd</a:t>
              </a: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Europe / 13</a:t>
              </a:r>
              <a:r>
                <a:rPr kumimoji="0" lang="en-GB" sz="1400" b="0" i="0" u="none" strike="noStrike" kern="1200" cap="none" spc="0" normalizeH="0" baseline="3000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th</a:t>
              </a: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 World</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outerShdw blurRad="76200" sx="103000" sy="103000" algn="ctr" rotWithShape="0">
                      <a:srgbClr val="5B9BD5">
                        <a:lumMod val="50000"/>
                        <a:alpha val="20000"/>
                      </a:srgbClr>
                    </a:outerShdw>
                  </a:effectLst>
                  <a:uLnTx/>
                  <a:uFillTx/>
                  <a:latin typeface="Calibri" panose="020F0502020204030204"/>
                  <a:ea typeface="+mn-ea"/>
                  <a:cs typeface="+mn-cs"/>
                </a:rPr>
                <a:t>New technologies</a:t>
              </a:r>
            </a:p>
          </p:txBody>
        </p:sp>
        <p:cxnSp>
          <p:nvCxnSpPr>
            <p:cNvPr id="25" name="Conector recto 24"/>
            <p:cNvCxnSpPr/>
            <p:nvPr/>
          </p:nvCxnSpPr>
          <p:spPr>
            <a:xfrm>
              <a:off x="8693717" y="6030186"/>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cxnSp>
          <p:nvCxnSpPr>
            <p:cNvPr id="26" name="Conector recto 25"/>
            <p:cNvCxnSpPr/>
            <p:nvPr/>
          </p:nvCxnSpPr>
          <p:spPr>
            <a:xfrm>
              <a:off x="6962457" y="6030186"/>
              <a:ext cx="274206" cy="0"/>
            </a:xfrm>
            <a:prstGeom prst="line">
              <a:avLst/>
            </a:prstGeom>
            <a:solidFill>
              <a:schemeClr val="accent5">
                <a:lumMod val="50000"/>
                <a:alpha val="95000"/>
              </a:schemeClr>
            </a:solidFill>
            <a:ln w="19050" cap="rnd">
              <a:solidFill>
                <a:srgbClr val="00B0F0">
                  <a:alpha val="75000"/>
                </a:srgbClr>
              </a:solidFill>
              <a:prstDash val="solid"/>
              <a:round/>
              <a:headEnd type="none" w="med" len="med"/>
              <a:tailEnd type="none" w="med" len="med"/>
            </a:ln>
          </p:spPr>
          <p:style>
            <a:lnRef idx="1">
              <a:schemeClr val="accent5"/>
            </a:lnRef>
            <a:fillRef idx="0">
              <a:schemeClr val="accent5"/>
            </a:fillRef>
            <a:effectRef idx="0">
              <a:schemeClr val="accent5"/>
            </a:effectRef>
            <a:fontRef idx="minor">
              <a:schemeClr val="tx1"/>
            </a:fontRef>
          </p:style>
        </p:cxnSp>
      </p:grpSp>
      <p:sp>
        <p:nvSpPr>
          <p:cNvPr id="27" name="Rectángulo 26"/>
          <p:cNvSpPr/>
          <p:nvPr/>
        </p:nvSpPr>
        <p:spPr>
          <a:xfrm>
            <a:off x="0" y="2788396"/>
            <a:ext cx="12217400" cy="2160000"/>
          </a:xfrm>
          <a:prstGeom prst="rect">
            <a:avLst/>
          </a:prstGeom>
          <a:gradFill flip="none" rotWithShape="1">
            <a:gsLst>
              <a:gs pos="0">
                <a:schemeClr val="bg1">
                  <a:alpha val="15000"/>
                </a:schemeClr>
              </a:gs>
              <a:gs pos="100000">
                <a:schemeClr val="bg1">
                  <a:alpha val="15000"/>
                </a:schemeClr>
              </a:gs>
              <a:gs pos="65000">
                <a:schemeClr val="bg1">
                  <a:alpha val="50000"/>
                </a:schemeClr>
              </a:gs>
              <a:gs pos="35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upo 27"/>
          <p:cNvGrpSpPr/>
          <p:nvPr/>
        </p:nvGrpSpPr>
        <p:grpSpPr>
          <a:xfrm>
            <a:off x="988055" y="3050727"/>
            <a:ext cx="2160002" cy="1382506"/>
            <a:chOff x="-145830" y="2461328"/>
            <a:chExt cx="2376001" cy="1520758"/>
          </a:xfrm>
          <a:effectLst/>
        </p:grpSpPr>
        <p:sp>
          <p:nvSpPr>
            <p:cNvPr id="29" name="Elipse 28"/>
            <p:cNvSpPr/>
            <p:nvPr/>
          </p:nvSpPr>
          <p:spPr>
            <a:xfrm>
              <a:off x="-12122" y="2461328"/>
              <a:ext cx="2112020" cy="1301147"/>
            </a:xfrm>
            <a:prstGeom prst="ellipse">
              <a:avLst/>
            </a:prstGeom>
            <a:solidFill>
              <a:srgbClr val="2038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Imagen 29"/>
            <p:cNvPicPr>
              <a:picLocks noChangeAspect="1"/>
            </p:cNvPicPr>
            <p:nvPr/>
          </p:nvPicPr>
          <p:blipFill>
            <a:blip r:embed="rId3">
              <a:clrChange>
                <a:clrFrom>
                  <a:srgbClr val="545B62"/>
                </a:clrFrom>
                <a:clrTo>
                  <a:srgbClr val="545B62">
                    <a:alpha val="0"/>
                  </a:srgbClr>
                </a:clrTo>
              </a:clrChange>
              <a:lum bright="100000" contrast="-100000"/>
            </a:blip>
            <a:stretch>
              <a:fillRect/>
            </a:stretch>
          </p:blipFill>
          <p:spPr>
            <a:xfrm>
              <a:off x="403537" y="2717848"/>
              <a:ext cx="1262858" cy="785455"/>
            </a:xfrm>
            <a:prstGeom prst="rect">
              <a:avLst/>
            </a:prstGeom>
            <a:effectLst>
              <a:outerShdw blurRad="63500" sx="102000" sy="102000" algn="ctr" rotWithShape="0">
                <a:prstClr val="black">
                  <a:alpha val="40000"/>
                </a:prstClr>
              </a:outerShdw>
            </a:effectLst>
          </p:spPr>
        </p:pic>
        <p:sp>
          <p:nvSpPr>
            <p:cNvPr id="31" name="Rectángulo redondeado 30"/>
            <p:cNvSpPr/>
            <p:nvPr/>
          </p:nvSpPr>
          <p:spPr>
            <a:xfrm>
              <a:off x="-145830" y="3658086"/>
              <a:ext cx="2376001" cy="324000"/>
            </a:xfrm>
            <a:prstGeom prst="roundRect">
              <a:avLst>
                <a:gd name="adj" fmla="val 50000"/>
              </a:avLst>
            </a:prstGeom>
            <a:solidFill>
              <a:srgbClr val="2038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CuadroTexto 31"/>
            <p:cNvSpPr txBox="1"/>
            <p:nvPr/>
          </p:nvSpPr>
          <p:spPr>
            <a:xfrm>
              <a:off x="4855" y="3711379"/>
              <a:ext cx="2105455" cy="203133"/>
            </a:xfrm>
            <a:prstGeom prst="rect">
              <a:avLst/>
            </a:prstGeom>
            <a:noFill/>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Access: prace-ri.eu/</a:t>
              </a:r>
              <a:r>
                <a:rPr kumimoji="0" lang="en-US" altLang="en-US" sz="1200" b="0" i="0" u="none" strike="noStrike" kern="1200" cap="none" spc="0" normalizeH="0" baseline="0" noProof="0" dirty="0" err="1">
                  <a:ln>
                    <a:noFill/>
                  </a:ln>
                  <a:solidFill>
                    <a:prstClr val="white"/>
                  </a:solidFill>
                  <a:effectLst/>
                  <a:uLnTx/>
                  <a:uFillTx/>
                  <a:latin typeface="Calibri" panose="020F0502020204030204"/>
                  <a:ea typeface="+mn-ea"/>
                  <a:cs typeface="Times New Roman" panose="02020603050405020304" pitchFamily="18" charset="0"/>
                </a:rPr>
                <a:t>hpc_acces</a:t>
              </a:r>
              <a:r>
                <a:rPr kumimoji="0" lang="es-E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33" name="Grupo 32"/>
          <p:cNvGrpSpPr/>
          <p:nvPr/>
        </p:nvGrpSpPr>
        <p:grpSpPr>
          <a:xfrm>
            <a:off x="5113729" y="3015612"/>
            <a:ext cx="1964542" cy="1382506"/>
            <a:chOff x="3448546" y="2280563"/>
            <a:chExt cx="2160996" cy="1520758"/>
          </a:xfrm>
          <a:effectLst/>
        </p:grpSpPr>
        <p:sp>
          <p:nvSpPr>
            <p:cNvPr id="34" name="Elipse 33"/>
            <p:cNvSpPr/>
            <p:nvPr/>
          </p:nvSpPr>
          <p:spPr>
            <a:xfrm>
              <a:off x="3448546" y="2280563"/>
              <a:ext cx="2112021" cy="1301147"/>
            </a:xfrm>
            <a:prstGeom prst="ellipse">
              <a:avLst/>
            </a:prstGeom>
            <a:solidFill>
              <a:srgbClr val="0D33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ángulo redondeado 34"/>
            <p:cNvSpPr/>
            <p:nvPr/>
          </p:nvSpPr>
          <p:spPr>
            <a:xfrm>
              <a:off x="3449541" y="3477321"/>
              <a:ext cx="2160001" cy="324000"/>
            </a:xfrm>
            <a:prstGeom prst="roundRect">
              <a:avLst>
                <a:gd name="adj" fmla="val 50000"/>
              </a:avLst>
            </a:prstGeom>
            <a:solidFill>
              <a:srgbClr val="0D33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CuadroTexto 35"/>
            <p:cNvSpPr txBox="1"/>
            <p:nvPr/>
          </p:nvSpPr>
          <p:spPr>
            <a:xfrm>
              <a:off x="3603087" y="3529806"/>
              <a:ext cx="1948240" cy="203133"/>
            </a:xfrm>
            <a:prstGeom prst="rect">
              <a:avLst/>
            </a:prstGeom>
            <a:noFill/>
          </p:spPr>
          <p:txBody>
            <a:bodyPr wrap="non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panose="020F0502020204030204"/>
                  <a:ea typeface="+mn-ea"/>
                  <a:cs typeface="Times New Roman" panose="02020603050405020304" pitchFamily="18" charset="0"/>
                </a:rPr>
                <a:t>Access: bsc.es/res-intranet</a:t>
              </a:r>
              <a:r>
                <a:rPr kumimoji="0" lang="es-E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37" name="Imagen 36"/>
            <p:cNvPicPr>
              <a:picLocks noChangeAspect="1"/>
            </p:cNvPicPr>
            <p:nvPr/>
          </p:nvPicPr>
          <p:blipFill>
            <a:blip r:embed="rId4">
              <a:lum bright="100000" contrast="-70000"/>
            </a:blip>
            <a:stretch>
              <a:fillRect/>
            </a:stretch>
          </p:blipFill>
          <p:spPr>
            <a:xfrm>
              <a:off x="3894548" y="2625033"/>
              <a:ext cx="1223275" cy="648000"/>
            </a:xfrm>
            <a:prstGeom prst="rect">
              <a:avLst/>
            </a:prstGeom>
          </p:spPr>
        </p:pic>
      </p:grpSp>
      <p:grpSp>
        <p:nvGrpSpPr>
          <p:cNvPr id="38" name="Grupo 37"/>
          <p:cNvGrpSpPr/>
          <p:nvPr/>
        </p:nvGrpSpPr>
        <p:grpSpPr>
          <a:xfrm>
            <a:off x="9043943" y="3104168"/>
            <a:ext cx="2323223" cy="1182862"/>
            <a:chOff x="9043943" y="2982242"/>
            <a:chExt cx="2323223" cy="1182862"/>
          </a:xfrm>
        </p:grpSpPr>
        <p:sp>
          <p:nvSpPr>
            <p:cNvPr id="39" name="Elipse 38"/>
            <p:cNvSpPr/>
            <p:nvPr/>
          </p:nvSpPr>
          <p:spPr>
            <a:xfrm>
              <a:off x="9043943" y="2982242"/>
              <a:ext cx="2323223" cy="1182862"/>
            </a:xfrm>
            <a:prstGeom prst="ellipse">
              <a:avLst/>
            </a:prstGeom>
            <a:solidFill>
              <a:srgbClr val="0D336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Imagen 39"/>
            <p:cNvPicPr>
              <a:picLocks noChangeAspect="1"/>
            </p:cNvPicPr>
            <p:nvPr/>
          </p:nvPicPr>
          <p:blipFill>
            <a:blip r:embed="rId5">
              <a:lum bright="100000" contrast="-70000"/>
            </a:blip>
            <a:stretch>
              <a:fillRect/>
            </a:stretch>
          </p:blipFill>
          <p:spPr>
            <a:xfrm>
              <a:off x="9354670" y="3356595"/>
              <a:ext cx="1701767" cy="419976"/>
            </a:xfrm>
            <a:prstGeom prst="rect">
              <a:avLst/>
            </a:prstGeom>
          </p:spPr>
        </p:pic>
      </p:grpSp>
    </p:spTree>
    <p:extLst>
      <p:ext uri="{BB962C8B-B14F-4D97-AF65-F5344CB8AC3E}">
        <p14:creationId xmlns:p14="http://schemas.microsoft.com/office/powerpoint/2010/main" val="171513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175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250"/>
                            </p:stCondLst>
                            <p:childTnLst>
                              <p:par>
                                <p:cTn id="29" presetID="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par>
                          <p:cTn id="33" fill="hold">
                            <p:stCondLst>
                              <p:cond delay="2750"/>
                            </p:stCondLst>
                            <p:childTnLst>
                              <p:par>
                                <p:cTn id="34" presetID="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par>
                          <p:cTn id="38" fill="hold">
                            <p:stCondLst>
                              <p:cond delay="3250"/>
                            </p:stCondLst>
                            <p:childTnLst>
                              <p:par>
                                <p:cTn id="39" presetID="2" presetClass="entr" presetSubtype="4"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500" fill="hold"/>
                                        <p:tgtEl>
                                          <p:spTgt spid="38"/>
                                        </p:tgtEl>
                                        <p:attrNameLst>
                                          <p:attrName>ppt_x</p:attrName>
                                        </p:attrNameLst>
                                      </p:cBhvr>
                                      <p:tavLst>
                                        <p:tav tm="0">
                                          <p:val>
                                            <p:strVal val="#ppt_x"/>
                                          </p:val>
                                        </p:tav>
                                        <p:tav tm="100000">
                                          <p:val>
                                            <p:strVal val="#ppt_x"/>
                                          </p:val>
                                        </p:tav>
                                      </p:tavLst>
                                    </p:anim>
                                    <p:anim calcmode="lin" valueType="num">
                                      <p:cBhvr additive="base">
                                        <p:cTn id="6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B2C4-D308-C547-BE16-FECCBA431B0D}"/>
              </a:ext>
            </a:extLst>
          </p:cNvPr>
          <p:cNvSpPr>
            <a:spLocks noGrp="1"/>
          </p:cNvSpPr>
          <p:nvPr>
            <p:ph type="title"/>
          </p:nvPr>
        </p:nvSpPr>
        <p:spPr/>
        <p:txBody>
          <a:bodyPr/>
          <a:lstStyle/>
          <a:p>
            <a:r>
              <a:rPr lang="en-ES" dirty="0"/>
              <a:t>SoW2</a:t>
            </a:r>
          </a:p>
        </p:txBody>
      </p:sp>
      <p:sp>
        <p:nvSpPr>
          <p:cNvPr id="3" name="Content Placeholder 2">
            <a:extLst>
              <a:ext uri="{FF2B5EF4-FFF2-40B4-BE49-F238E27FC236}">
                <a16:creationId xmlns:a16="http://schemas.microsoft.com/office/drawing/2014/main" id="{4559FFE8-C99D-7D42-A752-117803CDF3D3}"/>
              </a:ext>
            </a:extLst>
          </p:cNvPr>
          <p:cNvSpPr>
            <a:spLocks noGrp="1"/>
          </p:cNvSpPr>
          <p:nvPr>
            <p:ph idx="1"/>
          </p:nvPr>
        </p:nvSpPr>
        <p:spPr/>
        <p:txBody>
          <a:bodyPr/>
          <a:lstStyle/>
          <a:p>
            <a:r>
              <a:rPr lang="en-ES" dirty="0"/>
              <a:t>Structured into a single workpackage, divided in 3 tasks</a:t>
            </a:r>
          </a:p>
          <a:p>
            <a:endParaRPr lang="en-ES" dirty="0"/>
          </a:p>
          <a:p>
            <a:endParaRPr lang="en-ES" dirty="0"/>
          </a:p>
          <a:p>
            <a:endParaRPr lang="en-ES" dirty="0"/>
          </a:p>
          <a:p>
            <a:endParaRPr lang="en-ES" dirty="0"/>
          </a:p>
          <a:p>
            <a:endParaRPr lang="en-ES" dirty="0"/>
          </a:p>
          <a:p>
            <a:endParaRPr lang="en-ES" dirty="0"/>
          </a:p>
          <a:p>
            <a:r>
              <a:rPr lang="en-ES" dirty="0"/>
              <a:t>SoW contact people:</a:t>
            </a:r>
          </a:p>
          <a:p>
            <a:pPr lvl="1"/>
            <a:r>
              <a:rPr lang="en-ES" dirty="0"/>
              <a:t>BSC: John Davis (European Exascale Ecosystems team leader)</a:t>
            </a:r>
          </a:p>
          <a:p>
            <a:pPr lvl="1"/>
            <a:r>
              <a:rPr lang="en-ES" dirty="0"/>
              <a:t>Huawei: Yu Baifeng (Director of ARM Application Lab)</a:t>
            </a:r>
          </a:p>
          <a:p>
            <a:endParaRPr lang="en-ES" dirty="0"/>
          </a:p>
        </p:txBody>
      </p:sp>
      <p:graphicFrame>
        <p:nvGraphicFramePr>
          <p:cNvPr id="5" name="Table 4">
            <a:extLst>
              <a:ext uri="{FF2B5EF4-FFF2-40B4-BE49-F238E27FC236}">
                <a16:creationId xmlns:a16="http://schemas.microsoft.com/office/drawing/2014/main" id="{2B9B9F75-8827-2D4C-A3FC-98866D57D474}"/>
              </a:ext>
            </a:extLst>
          </p:cNvPr>
          <p:cNvGraphicFramePr>
            <a:graphicFrameLocks noGrp="1"/>
          </p:cNvGraphicFramePr>
          <p:nvPr>
            <p:extLst>
              <p:ext uri="{D42A27DB-BD31-4B8C-83A1-F6EECF244321}">
                <p14:modId xmlns:p14="http://schemas.microsoft.com/office/powerpoint/2010/main" val="2891537739"/>
              </p:ext>
            </p:extLst>
          </p:nvPr>
        </p:nvGraphicFramePr>
        <p:xfrm>
          <a:off x="1981200" y="2054035"/>
          <a:ext cx="8229597" cy="1854200"/>
        </p:xfrm>
        <a:graphic>
          <a:graphicData uri="http://schemas.openxmlformats.org/drawingml/2006/table">
            <a:tbl>
              <a:tblPr firstRow="1" bandRow="1">
                <a:tableStyleId>{5C22544A-7EE6-4342-B048-85BDC9FD1C3A}</a:tableStyleId>
              </a:tblPr>
              <a:tblGrid>
                <a:gridCol w="594800">
                  <a:extLst>
                    <a:ext uri="{9D8B030D-6E8A-4147-A177-3AD203B41FA5}">
                      <a16:colId xmlns:a16="http://schemas.microsoft.com/office/drawing/2014/main" val="2867289513"/>
                    </a:ext>
                  </a:extLst>
                </a:gridCol>
                <a:gridCol w="4392488">
                  <a:extLst>
                    <a:ext uri="{9D8B030D-6E8A-4147-A177-3AD203B41FA5}">
                      <a16:colId xmlns:a16="http://schemas.microsoft.com/office/drawing/2014/main" val="37335742"/>
                    </a:ext>
                  </a:extLst>
                </a:gridCol>
                <a:gridCol w="1872208">
                  <a:extLst>
                    <a:ext uri="{9D8B030D-6E8A-4147-A177-3AD203B41FA5}">
                      <a16:colId xmlns:a16="http://schemas.microsoft.com/office/drawing/2014/main" val="108186568"/>
                    </a:ext>
                  </a:extLst>
                </a:gridCol>
                <a:gridCol w="1370101">
                  <a:extLst>
                    <a:ext uri="{9D8B030D-6E8A-4147-A177-3AD203B41FA5}">
                      <a16:colId xmlns:a16="http://schemas.microsoft.com/office/drawing/2014/main" val="1975827286"/>
                    </a:ext>
                  </a:extLst>
                </a:gridCol>
              </a:tblGrid>
              <a:tr h="370840">
                <a:tc gridSpan="2">
                  <a:txBody>
                    <a:bodyPr/>
                    <a:lstStyle/>
                    <a:p>
                      <a:r>
                        <a:rPr lang="en-ES" dirty="0"/>
                        <a:t>Workpackage</a:t>
                      </a:r>
                    </a:p>
                  </a:txBody>
                  <a:tcPr/>
                </a:tc>
                <a:tc hMerge="1">
                  <a:txBody>
                    <a:bodyPr/>
                    <a:lstStyle/>
                    <a:p>
                      <a:endParaRPr lang="en-ES"/>
                    </a:p>
                  </a:txBody>
                  <a:tcPr/>
                </a:tc>
                <a:tc>
                  <a:txBody>
                    <a:bodyPr/>
                    <a:lstStyle/>
                    <a:p>
                      <a:r>
                        <a:rPr lang="en-ES" dirty="0"/>
                        <a:t>Funding</a:t>
                      </a:r>
                    </a:p>
                  </a:txBody>
                  <a:tcPr/>
                </a:tc>
                <a:tc>
                  <a:txBody>
                    <a:bodyPr/>
                    <a:lstStyle/>
                    <a:p>
                      <a:r>
                        <a:rPr lang="en-ES" dirty="0"/>
                        <a:t>Duration</a:t>
                      </a:r>
                    </a:p>
                  </a:txBody>
                  <a:tcPr/>
                </a:tc>
                <a:extLst>
                  <a:ext uri="{0D108BD9-81ED-4DB2-BD59-A6C34878D82A}">
                    <a16:rowId xmlns:a16="http://schemas.microsoft.com/office/drawing/2014/main" val="362796026"/>
                  </a:ext>
                </a:extLst>
              </a:tr>
              <a:tr h="370840">
                <a:tc gridSpan="2">
                  <a:txBody>
                    <a:bodyPr/>
                    <a:lstStyle/>
                    <a:p>
                      <a:r>
                        <a:rPr lang="en-ES" dirty="0"/>
                        <a:t>WP5</a:t>
                      </a:r>
                    </a:p>
                  </a:txBody>
                  <a:tcPr/>
                </a:tc>
                <a:tc hMerge="1">
                  <a:txBody>
                    <a:bodyPr/>
                    <a:lstStyle/>
                    <a:p>
                      <a:endParaRPr lang="en-ES"/>
                    </a:p>
                  </a:txBody>
                  <a:tcPr/>
                </a:tc>
                <a:tc>
                  <a:txBody>
                    <a:bodyPr/>
                    <a:lstStyle/>
                    <a:p>
                      <a:r>
                        <a:rPr lang="en-ES" dirty="0"/>
                        <a:t>500 K€/year</a:t>
                      </a:r>
                    </a:p>
                  </a:txBody>
                  <a:tcPr/>
                </a:tc>
                <a:tc>
                  <a:txBody>
                    <a:bodyPr/>
                    <a:lstStyle/>
                    <a:p>
                      <a:r>
                        <a:rPr lang="en-ES" dirty="0"/>
                        <a:t>3 years</a:t>
                      </a:r>
                    </a:p>
                  </a:txBody>
                  <a:tcPr/>
                </a:tc>
                <a:extLst>
                  <a:ext uri="{0D108BD9-81ED-4DB2-BD59-A6C34878D82A}">
                    <a16:rowId xmlns:a16="http://schemas.microsoft.com/office/drawing/2014/main" val="2578486116"/>
                  </a:ext>
                </a:extLst>
              </a:tr>
              <a:tr h="370840">
                <a:tc>
                  <a:txBody>
                    <a:bodyPr/>
                    <a:lstStyle/>
                    <a:p>
                      <a:endParaRPr lang="en-ES" dirty="0"/>
                    </a:p>
                  </a:txBody>
                  <a:tcPr/>
                </a:tc>
                <a:tc gridSpan="3">
                  <a:txBody>
                    <a:bodyPr/>
                    <a:lstStyle/>
                    <a:p>
                      <a:r>
                        <a:rPr lang="en-ES" dirty="0"/>
                        <a:t>Task 5.1: RISC-V accelerator architecture and application study (m1-m12)</a:t>
                      </a:r>
                    </a:p>
                  </a:txBody>
                  <a:tcPr/>
                </a:tc>
                <a:tc hMerge="1">
                  <a:txBody>
                    <a:bodyPr/>
                    <a:lstStyle/>
                    <a:p>
                      <a:endParaRPr lang="en-ES" dirty="0"/>
                    </a:p>
                  </a:txBody>
                  <a:tcPr/>
                </a:tc>
                <a:tc hMerge="1">
                  <a:txBody>
                    <a:bodyPr/>
                    <a:lstStyle/>
                    <a:p>
                      <a:endParaRPr lang="en-ES" dirty="0"/>
                    </a:p>
                  </a:txBody>
                  <a:tcPr/>
                </a:tc>
                <a:extLst>
                  <a:ext uri="{0D108BD9-81ED-4DB2-BD59-A6C34878D82A}">
                    <a16:rowId xmlns:a16="http://schemas.microsoft.com/office/drawing/2014/main" val="657678738"/>
                  </a:ext>
                </a:extLst>
              </a:tr>
              <a:tr h="370840">
                <a:tc>
                  <a:txBody>
                    <a:bodyPr/>
                    <a:lstStyle/>
                    <a:p>
                      <a:endParaRPr lang="en-ES" dirty="0"/>
                    </a:p>
                  </a:txBody>
                  <a:tcPr/>
                </a:tc>
                <a:tc gridSpan="3">
                  <a:txBody>
                    <a:bodyPr/>
                    <a:lstStyle/>
                    <a:p>
                      <a:r>
                        <a:rPr lang="en-ES" dirty="0"/>
                        <a:t>Task 5.2: RISC-V accelerator co-design architecture, with emulation (m6-m36)</a:t>
                      </a:r>
                    </a:p>
                  </a:txBody>
                  <a:tcPr/>
                </a:tc>
                <a:tc hMerge="1">
                  <a:txBody>
                    <a:bodyPr/>
                    <a:lstStyle/>
                    <a:p>
                      <a:endParaRPr lang="en-ES"/>
                    </a:p>
                  </a:txBody>
                  <a:tcPr/>
                </a:tc>
                <a:tc hMerge="1">
                  <a:txBody>
                    <a:bodyPr/>
                    <a:lstStyle/>
                    <a:p>
                      <a:endParaRPr lang="en-ES"/>
                    </a:p>
                  </a:txBody>
                  <a:tcPr/>
                </a:tc>
                <a:extLst>
                  <a:ext uri="{0D108BD9-81ED-4DB2-BD59-A6C34878D82A}">
                    <a16:rowId xmlns:a16="http://schemas.microsoft.com/office/drawing/2014/main" val="2628910741"/>
                  </a:ext>
                </a:extLst>
              </a:tr>
              <a:tr h="370840">
                <a:tc>
                  <a:txBody>
                    <a:bodyPr/>
                    <a:lstStyle/>
                    <a:p>
                      <a:endParaRPr lang="en-ES" dirty="0"/>
                    </a:p>
                  </a:txBody>
                  <a:tcPr/>
                </a:tc>
                <a:tc gridSpan="3">
                  <a:txBody>
                    <a:bodyPr/>
                    <a:lstStyle/>
                    <a:p>
                      <a:r>
                        <a:rPr lang="en-ES" dirty="0"/>
                        <a:t>Task 5.3: RISC-V accelerator proof-of-concept (m15-m36)</a:t>
                      </a:r>
                    </a:p>
                  </a:txBody>
                  <a:tcPr/>
                </a:tc>
                <a:tc hMerge="1">
                  <a:txBody>
                    <a:bodyPr/>
                    <a:lstStyle/>
                    <a:p>
                      <a:endParaRPr lang="en-ES"/>
                    </a:p>
                  </a:txBody>
                  <a:tcPr/>
                </a:tc>
                <a:tc hMerge="1">
                  <a:txBody>
                    <a:bodyPr/>
                    <a:lstStyle/>
                    <a:p>
                      <a:endParaRPr lang="en-ES"/>
                    </a:p>
                  </a:txBody>
                  <a:tcPr/>
                </a:tc>
                <a:extLst>
                  <a:ext uri="{0D108BD9-81ED-4DB2-BD59-A6C34878D82A}">
                    <a16:rowId xmlns:a16="http://schemas.microsoft.com/office/drawing/2014/main" val="941750904"/>
                  </a:ext>
                </a:extLst>
              </a:tr>
            </a:tbl>
          </a:graphicData>
        </a:graphic>
      </p:graphicFrame>
    </p:spTree>
    <p:extLst>
      <p:ext uri="{BB962C8B-B14F-4D97-AF65-F5344CB8AC3E}">
        <p14:creationId xmlns:p14="http://schemas.microsoft.com/office/powerpoint/2010/main" val="2527552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r>
              <a:rPr lang="en-US" dirty="0">
                <a:latin typeface="Calibri" panose="020F0502020204030204"/>
              </a:rPr>
              <a:t>HPC today</a:t>
            </a:r>
            <a:endParaRPr lang="es-ES" sz="4000" b="1" dirty="0">
              <a:solidFill>
                <a:srgbClr val="124484"/>
              </a:solidFill>
              <a:latin typeface="Calibri" panose="020F0502020204030204"/>
            </a:endParaRPr>
          </a:p>
        </p:txBody>
      </p:sp>
      <p:sp>
        <p:nvSpPr>
          <p:cNvPr id="47" name="Content Placeholder 2"/>
          <p:cNvSpPr>
            <a:spLocks noGrp="1"/>
          </p:cNvSpPr>
          <p:nvPr>
            <p:ph idx="1"/>
          </p:nvPr>
        </p:nvSpPr>
        <p:spPr>
          <a:xfrm>
            <a:off x="603658" y="1244431"/>
            <a:ext cx="7086000" cy="4662488"/>
          </a:xfrm>
        </p:spPr>
        <p:txBody>
          <a:bodyPr>
            <a:noAutofit/>
          </a:bodyPr>
          <a:lstStyle/>
          <a:p>
            <a:r>
              <a:rPr lang="en-US" sz="1800" dirty="0">
                <a:solidFill>
                  <a:schemeClr val="accent1">
                    <a:lumMod val="75000"/>
                  </a:schemeClr>
                </a:solidFill>
              </a:rPr>
              <a:t>Europe has led the way in defining a common open HPC software ecosystem</a:t>
            </a:r>
          </a:p>
          <a:p>
            <a:r>
              <a:rPr lang="en-US" sz="1800" dirty="0">
                <a:solidFill>
                  <a:schemeClr val="accent1">
                    <a:lumMod val="75000"/>
                  </a:schemeClr>
                </a:solidFill>
              </a:rPr>
              <a:t>Linux </a:t>
            </a:r>
            <a:r>
              <a:rPr lang="en-US" sz="1800" dirty="0"/>
              <a:t>is the de facto standard OS despite proprietary alternatives</a:t>
            </a:r>
          </a:p>
          <a:p>
            <a:r>
              <a:rPr lang="en-US" sz="1800" dirty="0"/>
              <a:t>Software landscape from Cloud to </a:t>
            </a:r>
            <a:r>
              <a:rPr lang="en-US" sz="1800" dirty="0" err="1"/>
              <a:t>IoT</a:t>
            </a:r>
            <a:r>
              <a:rPr lang="en-US" sz="1800" dirty="0"/>
              <a:t> already enjoys the benefit of open source </a:t>
            </a:r>
          </a:p>
          <a:p>
            <a:r>
              <a:rPr lang="en-US" sz="1800" dirty="0"/>
              <a:t>Open source provides:</a:t>
            </a:r>
          </a:p>
          <a:p>
            <a:pPr lvl="1"/>
            <a:r>
              <a:rPr lang="en-US" dirty="0"/>
              <a:t> A common platform, specification and interface</a:t>
            </a:r>
          </a:p>
          <a:p>
            <a:pPr lvl="1"/>
            <a:r>
              <a:rPr lang="en-US" dirty="0"/>
              <a:t>Accelerates building new functionality by leveraging existing components</a:t>
            </a:r>
          </a:p>
          <a:p>
            <a:pPr lvl="1"/>
            <a:r>
              <a:rPr lang="en-US" dirty="0"/>
              <a:t>Lowers the entry barrier for others to contribute new components</a:t>
            </a:r>
          </a:p>
          <a:p>
            <a:pPr lvl="1"/>
            <a:r>
              <a:rPr lang="en-US" dirty="0"/>
              <a:t>Crowd-sources solutions for small and larger problems</a:t>
            </a:r>
          </a:p>
          <a:p>
            <a:r>
              <a:rPr lang="en-US" sz="1800" dirty="0">
                <a:solidFill>
                  <a:srgbClr val="FF0000"/>
                </a:solidFill>
              </a:rPr>
              <a:t>What about Hardware and in particular, the CPU? </a:t>
            </a:r>
          </a:p>
          <a:p>
            <a:pPr lvl="1"/>
            <a:r>
              <a:rPr lang="en-US" dirty="0"/>
              <a:t>Inhibits opportunities in holistic co-design</a:t>
            </a:r>
          </a:p>
          <a:p>
            <a:pPr lvl="2"/>
            <a:r>
              <a:rPr lang="en-US" dirty="0"/>
              <a:t>Facing barrier to innovation</a:t>
            </a:r>
          </a:p>
          <a:p>
            <a:pPr lvl="2"/>
            <a:r>
              <a:rPr lang="en-US" dirty="0"/>
              <a:t>Being able to have a conversation or not</a:t>
            </a:r>
          </a:p>
          <a:p>
            <a:endParaRPr lang="en-US" sz="1800" dirty="0">
              <a:solidFill>
                <a:srgbClr val="FF0000"/>
              </a:solidFill>
            </a:endParaRPr>
          </a:p>
        </p:txBody>
      </p:sp>
      <p:grpSp>
        <p:nvGrpSpPr>
          <p:cNvPr id="27" name="Group 26"/>
          <p:cNvGrpSpPr/>
          <p:nvPr/>
        </p:nvGrpSpPr>
        <p:grpSpPr>
          <a:xfrm>
            <a:off x="7772400" y="1280160"/>
            <a:ext cx="2880320" cy="4715964"/>
            <a:chOff x="6012160" y="1340768"/>
            <a:chExt cx="2880320" cy="4715964"/>
          </a:xfrm>
        </p:grpSpPr>
        <p:grpSp>
          <p:nvGrpSpPr>
            <p:cNvPr id="29" name="Group 28"/>
            <p:cNvGrpSpPr/>
            <p:nvPr/>
          </p:nvGrpSpPr>
          <p:grpSpPr>
            <a:xfrm>
              <a:off x="6688742" y="1340768"/>
              <a:ext cx="2203738" cy="4715964"/>
              <a:chOff x="5960634" y="1340768"/>
              <a:chExt cx="2647406" cy="4715964"/>
            </a:xfrm>
          </p:grpSpPr>
          <p:sp>
            <p:nvSpPr>
              <p:cNvPr id="46" name="Rectangle 45"/>
              <p:cNvSpPr/>
              <p:nvPr/>
            </p:nvSpPr>
            <p:spPr>
              <a:xfrm>
                <a:off x="5960634" y="5181248"/>
                <a:ext cx="2647406" cy="875484"/>
              </a:xfrm>
              <a:prstGeom prst="rect">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CPUs/GPUs/ASICs</a:t>
                </a:r>
              </a:p>
            </p:txBody>
          </p:sp>
          <p:sp>
            <p:nvSpPr>
              <p:cNvPr id="48" name="Rectangle 47"/>
              <p:cNvSpPr/>
              <p:nvPr/>
            </p:nvSpPr>
            <p:spPr>
              <a:xfrm>
                <a:off x="5960634" y="4541168"/>
                <a:ext cx="2647406" cy="566058"/>
              </a:xfrm>
              <a:prstGeom prst="rect">
                <a:avLst/>
              </a:prstGeom>
              <a:gradFill flip="none" rotWithShape="1">
                <a:gsLst>
                  <a:gs pos="0">
                    <a:srgbClr val="5B9BD5">
                      <a:tint val="66000"/>
                      <a:satMod val="160000"/>
                    </a:srgbClr>
                  </a:gs>
                  <a:gs pos="50000">
                    <a:srgbClr val="5B9BD5">
                      <a:tint val="44500"/>
                      <a:satMod val="160000"/>
                    </a:srgbClr>
                  </a:gs>
                  <a:gs pos="100000">
                    <a:srgbClr val="C00000"/>
                  </a:gs>
                </a:gsLst>
                <a:lin ang="54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HW Systems</a:t>
                </a:r>
              </a:p>
            </p:txBody>
          </p:sp>
          <p:sp>
            <p:nvSpPr>
              <p:cNvPr id="49" name="Rectangle 48"/>
              <p:cNvSpPr/>
              <p:nvPr/>
            </p:nvSpPr>
            <p:spPr>
              <a:xfrm>
                <a:off x="5960634" y="390108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OS</a:t>
                </a:r>
              </a:p>
            </p:txBody>
          </p:sp>
          <p:sp>
            <p:nvSpPr>
              <p:cNvPr id="50" name="Rectangle 49"/>
              <p:cNvSpPr/>
              <p:nvPr/>
            </p:nvSpPr>
            <p:spPr>
              <a:xfrm>
                <a:off x="5960634" y="326100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Compiler/Toolchain</a:t>
                </a:r>
              </a:p>
            </p:txBody>
          </p:sp>
          <p:sp>
            <p:nvSpPr>
              <p:cNvPr id="51" name="Rectangle 50"/>
              <p:cNvSpPr/>
              <p:nvPr/>
            </p:nvSpPr>
            <p:spPr>
              <a:xfrm>
                <a:off x="5960634" y="262092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Schedulers</a:t>
                </a:r>
              </a:p>
            </p:txBody>
          </p:sp>
          <p:sp>
            <p:nvSpPr>
              <p:cNvPr id="52" name="Rectangle 51"/>
              <p:cNvSpPr/>
              <p:nvPr/>
            </p:nvSpPr>
            <p:spPr>
              <a:xfrm>
                <a:off x="5960634" y="198084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Libraries/Platforms</a:t>
                </a:r>
              </a:p>
            </p:txBody>
          </p:sp>
          <p:sp>
            <p:nvSpPr>
              <p:cNvPr id="53" name="Rectangle 52"/>
              <p:cNvSpPr/>
              <p:nvPr/>
            </p:nvSpPr>
            <p:spPr>
              <a:xfrm>
                <a:off x="5960634" y="134076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Applications</a:t>
                </a:r>
              </a:p>
            </p:txBody>
          </p:sp>
        </p:grpSp>
        <p:grpSp>
          <p:nvGrpSpPr>
            <p:cNvPr id="30" name="Group 29"/>
            <p:cNvGrpSpPr/>
            <p:nvPr/>
          </p:nvGrpSpPr>
          <p:grpSpPr>
            <a:xfrm>
              <a:off x="6012160" y="1340768"/>
              <a:ext cx="594514" cy="4715964"/>
              <a:chOff x="5108158" y="1340768"/>
              <a:chExt cx="742122" cy="4715964"/>
            </a:xfrm>
          </p:grpSpPr>
          <p:cxnSp>
            <p:nvCxnSpPr>
              <p:cNvPr id="31" name="Straight Connector 30"/>
              <p:cNvCxnSpPr/>
              <p:nvPr/>
            </p:nvCxnSpPr>
            <p:spPr>
              <a:xfrm>
                <a:off x="5108158" y="4821496"/>
                <a:ext cx="742122" cy="11894"/>
              </a:xfrm>
              <a:prstGeom prst="line">
                <a:avLst/>
              </a:prstGeom>
              <a:noFill/>
              <a:ln w="28575" cap="flat" cmpd="sng" algn="ctr">
                <a:solidFill>
                  <a:sysClr val="windowText" lastClr="000000"/>
                </a:solidFill>
                <a:prstDash val="solid"/>
                <a:miter lim="800000"/>
              </a:ln>
              <a:effectLst/>
            </p:spPr>
          </p:cxnSp>
          <p:grpSp>
            <p:nvGrpSpPr>
              <p:cNvPr id="32" name="Group 31"/>
              <p:cNvGrpSpPr/>
              <p:nvPr/>
            </p:nvGrpSpPr>
            <p:grpSpPr>
              <a:xfrm>
                <a:off x="5148064" y="1340768"/>
                <a:ext cx="648072" cy="4715964"/>
                <a:chOff x="3200290" y="1340768"/>
                <a:chExt cx="687978" cy="4715964"/>
              </a:xfrm>
            </p:grpSpPr>
            <p:sp>
              <p:nvSpPr>
                <p:cNvPr id="33" name="Up-Down Arrow 32"/>
                <p:cNvSpPr/>
                <p:nvPr/>
              </p:nvSpPr>
              <p:spPr>
                <a:xfrm>
                  <a:off x="3200290" y="1340768"/>
                  <a:ext cx="687978" cy="3473904"/>
                </a:xfrm>
                <a:prstGeom prst="up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34" name="Up-Down Arrow 33"/>
                <p:cNvSpPr/>
                <p:nvPr/>
              </p:nvSpPr>
              <p:spPr>
                <a:xfrm>
                  <a:off x="3200290" y="4836478"/>
                  <a:ext cx="687978" cy="1220254"/>
                </a:xfrm>
                <a:prstGeom prst="upDownArrow">
                  <a:avLst/>
                </a:prstGeom>
                <a:solidFill>
                  <a:srgbClr val="C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rot="16200000">
                  <a:off x="3011490" y="5133774"/>
                  <a:ext cx="1021760" cy="4894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CLOSED</a:t>
                  </a:r>
                </a:p>
              </p:txBody>
            </p:sp>
            <p:sp>
              <p:nvSpPr>
                <p:cNvPr id="37" name="TextBox 36"/>
                <p:cNvSpPr txBox="1"/>
                <p:nvPr/>
              </p:nvSpPr>
              <p:spPr>
                <a:xfrm rot="16200000">
                  <a:off x="3157674" y="2942275"/>
                  <a:ext cx="752475" cy="4894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OPEN</a:t>
                  </a:r>
                </a:p>
              </p:txBody>
            </p:sp>
          </p:grpSp>
        </p:grpSp>
      </p:grpSp>
    </p:spTree>
    <p:extLst>
      <p:ext uri="{BB962C8B-B14F-4D97-AF65-F5344CB8AC3E}">
        <p14:creationId xmlns:p14="http://schemas.microsoft.com/office/powerpoint/2010/main" val="625564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r>
              <a:rPr lang="en-US" dirty="0"/>
              <a:t>Today´s technology trends</a:t>
            </a:r>
            <a:endParaRPr lang="es-ES" sz="4000" b="1" dirty="0">
              <a:solidFill>
                <a:srgbClr val="124484"/>
              </a:solidFill>
              <a:latin typeface="Calibri" panose="020F0502020204030204"/>
            </a:endParaRPr>
          </a:p>
        </p:txBody>
      </p:sp>
      <p:grpSp>
        <p:nvGrpSpPr>
          <p:cNvPr id="39" name="Grupo 38"/>
          <p:cNvGrpSpPr/>
          <p:nvPr/>
        </p:nvGrpSpPr>
        <p:grpSpPr>
          <a:xfrm>
            <a:off x="618067" y="1460721"/>
            <a:ext cx="3296655" cy="4165435"/>
            <a:chOff x="618067" y="1138988"/>
            <a:chExt cx="3296655" cy="4165435"/>
          </a:xfrm>
        </p:grpSpPr>
        <p:sp>
          <p:nvSpPr>
            <p:cNvPr id="40" name="Rectángulo redondeado 39"/>
            <p:cNvSpPr/>
            <p:nvPr/>
          </p:nvSpPr>
          <p:spPr>
            <a:xfrm>
              <a:off x="618067" y="2532423"/>
              <a:ext cx="3296655" cy="2772000"/>
            </a:xfrm>
            <a:prstGeom prst="roundRect">
              <a:avLst>
                <a:gd name="adj" fmla="val 17231"/>
              </a:avLst>
            </a:prstGeom>
            <a:solidFill>
              <a:schemeClr val="accent5">
                <a:lumMod val="20000"/>
                <a:lumOff val="80000"/>
                <a:alpha val="25000"/>
              </a:schemeClr>
            </a:solidFill>
            <a:ln w="254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s-ES"/>
            </a:p>
          </p:txBody>
        </p:sp>
        <p:sp>
          <p:nvSpPr>
            <p:cNvPr id="41" name="CuadroTexto 40"/>
            <p:cNvSpPr txBox="1"/>
            <p:nvPr/>
          </p:nvSpPr>
          <p:spPr>
            <a:xfrm>
              <a:off x="830236" y="2877222"/>
              <a:ext cx="2870674" cy="2295911"/>
            </a:xfrm>
            <a:prstGeom prst="rect">
              <a:avLst/>
            </a:prstGeom>
            <a:noFill/>
          </p:spPr>
          <p:txBody>
            <a:bodyPr wrap="square" lIns="0" tIns="0" rIns="0" bIns="0" rtlCol="0" anchor="ctr" anchorCtr="0">
              <a:noAutofit/>
            </a:bodyPr>
            <a:lstStyle/>
            <a:p>
              <a:pPr>
                <a:lnSpc>
                  <a:spcPct val="100000"/>
                </a:lnSpc>
              </a:pPr>
              <a:r>
                <a:rPr lang="en-US" dirty="0"/>
                <a:t>Massive penetration of Open Source Software</a:t>
              </a:r>
            </a:p>
            <a:p>
              <a:pPr marL="800100" lvl="1" indent="-342900">
                <a:lnSpc>
                  <a:spcPct val="100000"/>
                </a:lnSpc>
                <a:buFont typeface="Arial" panose="020B0604020202020204" pitchFamily="34" charset="0"/>
                <a:buChar char="•"/>
              </a:pPr>
              <a:r>
                <a:rPr lang="en-US" sz="2000" dirty="0" err="1"/>
                <a:t>IoT</a:t>
              </a:r>
              <a:r>
                <a:rPr lang="en-US" sz="2000" dirty="0"/>
                <a:t> (Arduino), </a:t>
              </a:r>
            </a:p>
            <a:p>
              <a:pPr marL="800100" lvl="1" indent="-342900">
                <a:lnSpc>
                  <a:spcPct val="100000"/>
                </a:lnSpc>
                <a:buFont typeface="Arial" panose="020B0604020202020204" pitchFamily="34" charset="0"/>
                <a:buChar char="•"/>
              </a:pPr>
              <a:r>
                <a:rPr lang="en-US" sz="2000" dirty="0"/>
                <a:t>Mobile (Android), </a:t>
              </a:r>
            </a:p>
            <a:p>
              <a:pPr marL="800100" lvl="1" indent="-342900">
                <a:lnSpc>
                  <a:spcPct val="100000"/>
                </a:lnSpc>
                <a:buFont typeface="Arial" panose="020B0604020202020204" pitchFamily="34" charset="0"/>
                <a:buChar char="•"/>
              </a:pPr>
              <a:r>
                <a:rPr lang="en-US" sz="2000" dirty="0"/>
                <a:t>Enterprise (Linux), </a:t>
              </a:r>
            </a:p>
            <a:p>
              <a:pPr marL="800100" lvl="1" indent="-342900">
                <a:lnSpc>
                  <a:spcPct val="100000"/>
                </a:lnSpc>
                <a:buFont typeface="Arial" panose="020B0604020202020204" pitchFamily="34" charset="0"/>
                <a:buChar char="•"/>
              </a:pPr>
              <a:r>
                <a:rPr lang="en-US" sz="2000" dirty="0"/>
                <a:t>HPC (Linux, </a:t>
              </a:r>
              <a:r>
                <a:rPr lang="en-US" sz="2000" dirty="0" err="1"/>
                <a:t>OpenMP</a:t>
              </a:r>
              <a:r>
                <a:rPr lang="en-US" sz="2000" dirty="0"/>
                <a:t>, etc.)</a:t>
              </a:r>
            </a:p>
          </p:txBody>
        </p:sp>
        <p:sp>
          <p:nvSpPr>
            <p:cNvPr id="42" name="Lágrima 41"/>
            <p:cNvSpPr/>
            <p:nvPr/>
          </p:nvSpPr>
          <p:spPr>
            <a:xfrm rot="8100000">
              <a:off x="1546394" y="1138988"/>
              <a:ext cx="1440000" cy="1440000"/>
            </a:xfrm>
            <a:prstGeom prst="teardrop">
              <a:avLst/>
            </a:prstGeom>
            <a:solidFill>
              <a:schemeClr val="bg1"/>
            </a:solidFill>
            <a:ln w="31750">
              <a:solidFill>
                <a:srgbClr val="00B0F0"/>
              </a:solidFill>
            </a:ln>
            <a:effectLst>
              <a:outerShdw blurRad="88900" dist="762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3" name="Imagen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212" y="1401812"/>
              <a:ext cx="782148" cy="782148"/>
            </a:xfrm>
            <a:prstGeom prst="rect">
              <a:avLst/>
            </a:prstGeom>
          </p:spPr>
        </p:pic>
      </p:grpSp>
      <p:grpSp>
        <p:nvGrpSpPr>
          <p:cNvPr id="44" name="Grupo 43"/>
          <p:cNvGrpSpPr/>
          <p:nvPr/>
        </p:nvGrpSpPr>
        <p:grpSpPr>
          <a:xfrm>
            <a:off x="8368406" y="1465615"/>
            <a:ext cx="3296655" cy="4165435"/>
            <a:chOff x="4441658" y="1138987"/>
            <a:chExt cx="3296655" cy="4165435"/>
          </a:xfrm>
        </p:grpSpPr>
        <p:sp>
          <p:nvSpPr>
            <p:cNvPr id="45" name="Rectángulo redondeado 44"/>
            <p:cNvSpPr/>
            <p:nvPr/>
          </p:nvSpPr>
          <p:spPr>
            <a:xfrm>
              <a:off x="4441658" y="2532422"/>
              <a:ext cx="3296655" cy="2772000"/>
            </a:xfrm>
            <a:prstGeom prst="roundRect">
              <a:avLst>
                <a:gd name="adj" fmla="val 17231"/>
              </a:avLst>
            </a:prstGeom>
            <a:solidFill>
              <a:schemeClr val="accent5">
                <a:lumMod val="20000"/>
                <a:lumOff val="80000"/>
                <a:alpha val="25000"/>
              </a:schemeClr>
            </a:solidFill>
            <a:ln w="25400">
              <a:solidFill>
                <a:srgbClr val="1745A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s-ES"/>
            </a:p>
          </p:txBody>
        </p:sp>
        <p:sp>
          <p:nvSpPr>
            <p:cNvPr id="46" name="CuadroTexto 45"/>
            <p:cNvSpPr txBox="1"/>
            <p:nvPr/>
          </p:nvSpPr>
          <p:spPr>
            <a:xfrm>
              <a:off x="4653827" y="3066270"/>
              <a:ext cx="2870674" cy="1704304"/>
            </a:xfrm>
            <a:prstGeom prst="rect">
              <a:avLst/>
            </a:prstGeom>
            <a:noFill/>
          </p:spPr>
          <p:txBody>
            <a:bodyPr wrap="square" lIns="0" tIns="0" rIns="0" bIns="0" rtlCol="0" anchor="ctr" anchorCtr="0">
              <a:noAutofit/>
            </a:bodyPr>
            <a:lstStyle/>
            <a:p>
              <a:pPr>
                <a:lnSpc>
                  <a:spcPct val="100000"/>
                </a:lnSpc>
              </a:pPr>
              <a:r>
                <a:rPr lang="en-US" dirty="0"/>
                <a:t>New Open Source Hardware Momentum from </a:t>
              </a:r>
              <a:r>
                <a:rPr lang="en-US" dirty="0" err="1"/>
                <a:t>IoT</a:t>
              </a:r>
              <a:r>
                <a:rPr lang="en-US" dirty="0"/>
                <a:t> and the Edge to HPC</a:t>
              </a:r>
            </a:p>
            <a:p>
              <a:pPr marL="800100" lvl="1" indent="-342900">
                <a:lnSpc>
                  <a:spcPct val="100000"/>
                </a:lnSpc>
                <a:buFont typeface="Arial" panose="020B0604020202020204" pitchFamily="34" charset="0"/>
                <a:buChar char="•"/>
              </a:pPr>
              <a:r>
                <a:rPr lang="en-US" sz="2000" dirty="0"/>
                <a:t>RISC-V</a:t>
              </a:r>
            </a:p>
            <a:p>
              <a:pPr marL="800100" lvl="1" indent="-342900">
                <a:lnSpc>
                  <a:spcPct val="100000"/>
                </a:lnSpc>
                <a:buFont typeface="Arial" panose="020B0604020202020204" pitchFamily="34" charset="0"/>
                <a:buChar char="•"/>
              </a:pPr>
              <a:r>
                <a:rPr lang="en-US" sz="2000" dirty="0" err="1"/>
                <a:t>OpenPOWER</a:t>
              </a:r>
              <a:endParaRPr lang="en-US" sz="2000" dirty="0"/>
            </a:p>
            <a:p>
              <a:pPr marL="800100" lvl="1" indent="-342900">
                <a:lnSpc>
                  <a:spcPct val="100000"/>
                </a:lnSpc>
                <a:buFont typeface="Arial" panose="020B0604020202020204" pitchFamily="34" charset="0"/>
                <a:buChar char="•"/>
              </a:pPr>
              <a:r>
                <a:rPr lang="en-US" sz="2000" dirty="0"/>
                <a:t>MIPS</a:t>
              </a:r>
            </a:p>
          </p:txBody>
        </p:sp>
        <p:sp>
          <p:nvSpPr>
            <p:cNvPr id="47" name="Lágrima 46"/>
            <p:cNvSpPr/>
            <p:nvPr/>
          </p:nvSpPr>
          <p:spPr>
            <a:xfrm rot="8100000">
              <a:off x="5369985" y="1138987"/>
              <a:ext cx="1440000" cy="1440000"/>
            </a:xfrm>
            <a:prstGeom prst="teardrop">
              <a:avLst/>
            </a:prstGeom>
            <a:solidFill>
              <a:schemeClr val="bg1"/>
            </a:solidFill>
            <a:ln w="31750">
              <a:solidFill>
                <a:srgbClr val="00B0F0"/>
              </a:solidFill>
            </a:ln>
            <a:effectLst>
              <a:outerShdw blurRad="88900" dist="762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8" name="Imagen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8880" y="1353759"/>
              <a:ext cx="800567" cy="800567"/>
            </a:xfrm>
            <a:prstGeom prst="rect">
              <a:avLst/>
            </a:prstGeom>
          </p:spPr>
        </p:pic>
      </p:grpSp>
      <p:grpSp>
        <p:nvGrpSpPr>
          <p:cNvPr id="49" name="Grupo 48"/>
          <p:cNvGrpSpPr/>
          <p:nvPr/>
        </p:nvGrpSpPr>
        <p:grpSpPr>
          <a:xfrm>
            <a:off x="4441657" y="1460720"/>
            <a:ext cx="3296655" cy="4165435"/>
            <a:chOff x="8368406" y="1138987"/>
            <a:chExt cx="3296655" cy="4165435"/>
          </a:xfrm>
        </p:grpSpPr>
        <p:sp>
          <p:nvSpPr>
            <p:cNvPr id="50" name="Rectángulo redondeado 49"/>
            <p:cNvSpPr/>
            <p:nvPr/>
          </p:nvSpPr>
          <p:spPr>
            <a:xfrm>
              <a:off x="8368406" y="2532422"/>
              <a:ext cx="3296655" cy="2772000"/>
            </a:xfrm>
            <a:prstGeom prst="roundRect">
              <a:avLst>
                <a:gd name="adj" fmla="val 17231"/>
              </a:avLst>
            </a:prstGeom>
            <a:solidFill>
              <a:schemeClr val="accent5">
                <a:lumMod val="20000"/>
                <a:lumOff val="80000"/>
                <a:alpha val="25000"/>
              </a:schemeClr>
            </a:solidFill>
            <a:ln w="25400">
              <a:solidFill>
                <a:srgbClr val="1745A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s-ES"/>
            </a:p>
          </p:txBody>
        </p:sp>
        <p:sp>
          <p:nvSpPr>
            <p:cNvPr id="51" name="CuadroTexto 50"/>
            <p:cNvSpPr txBox="1"/>
            <p:nvPr/>
          </p:nvSpPr>
          <p:spPr>
            <a:xfrm>
              <a:off x="8580575" y="3047891"/>
              <a:ext cx="2870674" cy="1704304"/>
            </a:xfrm>
            <a:prstGeom prst="rect">
              <a:avLst/>
            </a:prstGeom>
            <a:noFill/>
          </p:spPr>
          <p:txBody>
            <a:bodyPr wrap="square" lIns="0" tIns="0" rIns="0" bIns="0" rtlCol="0" anchor="ctr" anchorCtr="0">
              <a:noAutofit/>
            </a:bodyPr>
            <a:lstStyle/>
            <a:p>
              <a:r>
                <a:rPr lang="en-US" dirty="0"/>
                <a:t>Moore´s Law + Power = Specialization (HW/SW Co-Design)</a:t>
              </a:r>
            </a:p>
            <a:p>
              <a:pPr marL="800100" lvl="1" indent="-342900">
                <a:buFont typeface="Arial" panose="020B0604020202020204" pitchFamily="34" charset="0"/>
                <a:buChar char="•"/>
              </a:pPr>
              <a:r>
                <a:rPr lang="en-US" sz="2000" dirty="0"/>
                <a:t>More cost effective </a:t>
              </a:r>
            </a:p>
            <a:p>
              <a:pPr marL="800100" lvl="1" indent="-342900">
                <a:buFont typeface="Arial" panose="020B0604020202020204" pitchFamily="34" charset="0"/>
                <a:buChar char="•"/>
              </a:pPr>
              <a:r>
                <a:rPr lang="en-US" sz="2000" dirty="0"/>
                <a:t>More performant </a:t>
              </a:r>
            </a:p>
            <a:p>
              <a:pPr marL="800100" lvl="1" indent="-342900">
                <a:buFont typeface="Arial" panose="020B0604020202020204" pitchFamily="34" charset="0"/>
                <a:buChar char="•"/>
              </a:pPr>
              <a:r>
                <a:rPr lang="en-US" sz="2000" dirty="0"/>
                <a:t>Less Power</a:t>
              </a:r>
            </a:p>
          </p:txBody>
        </p:sp>
        <p:sp>
          <p:nvSpPr>
            <p:cNvPr id="52" name="Lágrima 51"/>
            <p:cNvSpPr/>
            <p:nvPr/>
          </p:nvSpPr>
          <p:spPr>
            <a:xfrm rot="8100000">
              <a:off x="9296733" y="1138987"/>
              <a:ext cx="1440000" cy="1440000"/>
            </a:xfrm>
            <a:prstGeom prst="teardrop">
              <a:avLst/>
            </a:prstGeom>
            <a:solidFill>
              <a:schemeClr val="bg1"/>
            </a:solidFill>
            <a:ln w="31750">
              <a:solidFill>
                <a:srgbClr val="00B0F0"/>
              </a:solidFill>
            </a:ln>
            <a:effectLst>
              <a:outerShdw blurRad="88900" dist="76200" dir="5400000" sx="101000" sy="10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3" name="Imagen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8404" y="1370126"/>
              <a:ext cx="784199" cy="784199"/>
            </a:xfrm>
            <a:prstGeom prst="rect">
              <a:avLst/>
            </a:prstGeom>
          </p:spPr>
        </p:pic>
      </p:grpSp>
    </p:spTree>
    <p:extLst>
      <p:ext uri="{BB962C8B-B14F-4D97-AF65-F5344CB8AC3E}">
        <p14:creationId xmlns:p14="http://schemas.microsoft.com/office/powerpoint/2010/main" val="87043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latin typeface="Calibri" panose="020F0502020204030204"/>
              </a:rPr>
              <a:t>HPC tomorrow</a:t>
            </a:r>
            <a:endParaRPr lang="es-ES" dirty="0"/>
          </a:p>
        </p:txBody>
      </p:sp>
      <p:sp>
        <p:nvSpPr>
          <p:cNvPr id="36" name="Content Placeholder 2"/>
          <p:cNvSpPr>
            <a:spLocks noGrp="1"/>
          </p:cNvSpPr>
          <p:nvPr>
            <p:ph idx="1"/>
          </p:nvPr>
        </p:nvSpPr>
        <p:spPr>
          <a:xfrm>
            <a:off x="463155" y="1456985"/>
            <a:ext cx="7161913" cy="4662488"/>
          </a:xfrm>
        </p:spPr>
        <p:txBody>
          <a:bodyPr>
            <a:noAutofit/>
          </a:bodyPr>
          <a:lstStyle/>
          <a:p>
            <a:r>
              <a:rPr lang="en-US" sz="2400" dirty="0">
                <a:solidFill>
                  <a:schemeClr val="accent5"/>
                </a:solidFill>
              </a:rPr>
              <a:t>Europe can lead the way to a completely open SW/HW stack for the world</a:t>
            </a:r>
          </a:p>
          <a:p>
            <a:r>
              <a:rPr lang="en-US" sz="2400" dirty="0"/>
              <a:t>RISC-V provides the open source hardware alternative to dominating proprietary non-EU solutions</a:t>
            </a:r>
          </a:p>
          <a:p>
            <a:r>
              <a:rPr lang="en-US" sz="2400" dirty="0"/>
              <a:t>Europe can achieve complete technology independence with these foundational building blocks</a:t>
            </a:r>
          </a:p>
          <a:p>
            <a:r>
              <a:rPr lang="en-US" sz="2400" dirty="0"/>
              <a:t>Currently at the same early stage in HW as we were with SW when Linux was adopted many years ago</a:t>
            </a:r>
          </a:p>
          <a:p>
            <a:r>
              <a:rPr lang="en-US" sz="2400" dirty="0">
                <a:solidFill>
                  <a:schemeClr val="accent5"/>
                </a:solidFill>
              </a:rPr>
              <a:t>RISC-V can unify, focus, and build a new microelectronics industry in Europe.</a:t>
            </a:r>
          </a:p>
          <a:p>
            <a:endParaRPr lang="en-US" sz="2800" dirty="0"/>
          </a:p>
        </p:txBody>
      </p:sp>
      <p:grpSp>
        <p:nvGrpSpPr>
          <p:cNvPr id="17" name="Group 16"/>
          <p:cNvGrpSpPr/>
          <p:nvPr/>
        </p:nvGrpSpPr>
        <p:grpSpPr>
          <a:xfrm>
            <a:off x="7772400" y="1280160"/>
            <a:ext cx="2848348" cy="4715964"/>
            <a:chOff x="6044132" y="1340768"/>
            <a:chExt cx="2848348" cy="4715964"/>
          </a:xfrm>
        </p:grpSpPr>
        <p:grpSp>
          <p:nvGrpSpPr>
            <p:cNvPr id="18" name="Group 17"/>
            <p:cNvGrpSpPr/>
            <p:nvPr/>
          </p:nvGrpSpPr>
          <p:grpSpPr>
            <a:xfrm>
              <a:off x="6688742" y="1340768"/>
              <a:ext cx="2203738" cy="4715964"/>
              <a:chOff x="5960634" y="1340768"/>
              <a:chExt cx="2647406" cy="4715964"/>
            </a:xfrm>
          </p:grpSpPr>
          <p:sp>
            <p:nvSpPr>
              <p:cNvPr id="22" name="Rectangle 21"/>
              <p:cNvSpPr/>
              <p:nvPr/>
            </p:nvSpPr>
            <p:spPr>
              <a:xfrm>
                <a:off x="5960634" y="5181248"/>
                <a:ext cx="2647406" cy="87548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r>
                  <a:rPr lang="en-US" b="1" kern="0" dirty="0">
                    <a:solidFill>
                      <a:schemeClr val="bg1"/>
                    </a:solidFill>
                    <a:latin typeface="Calibri" panose="020F0502020204030204"/>
                  </a:rPr>
                  <a:t>CPUs/GPUs/ASICs</a:t>
                </a:r>
              </a:p>
            </p:txBody>
          </p:sp>
          <p:sp>
            <p:nvSpPr>
              <p:cNvPr id="23" name="Rectangle 22"/>
              <p:cNvSpPr/>
              <p:nvPr/>
            </p:nvSpPr>
            <p:spPr>
              <a:xfrm>
                <a:off x="5960634" y="454116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algn="ctr"/>
                <a:r>
                  <a:rPr lang="en-US" b="1" kern="0" dirty="0">
                    <a:solidFill>
                      <a:schemeClr val="bg1"/>
                    </a:solidFill>
                    <a:latin typeface="Calibri" panose="020F0502020204030204"/>
                  </a:rPr>
                  <a:t>HW Systems</a:t>
                </a:r>
              </a:p>
            </p:txBody>
          </p:sp>
          <p:sp>
            <p:nvSpPr>
              <p:cNvPr id="24" name="Rectangle 23"/>
              <p:cNvSpPr/>
              <p:nvPr/>
            </p:nvSpPr>
            <p:spPr>
              <a:xfrm>
                <a:off x="5960634" y="390108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OS</a:t>
                </a:r>
              </a:p>
            </p:txBody>
          </p:sp>
          <p:sp>
            <p:nvSpPr>
              <p:cNvPr id="25" name="Rectangle 24"/>
              <p:cNvSpPr/>
              <p:nvPr/>
            </p:nvSpPr>
            <p:spPr>
              <a:xfrm>
                <a:off x="5960634" y="326100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Compiler/Toolchain</a:t>
                </a:r>
              </a:p>
            </p:txBody>
          </p:sp>
          <p:sp>
            <p:nvSpPr>
              <p:cNvPr id="26" name="Rectangle 25"/>
              <p:cNvSpPr/>
              <p:nvPr/>
            </p:nvSpPr>
            <p:spPr>
              <a:xfrm>
                <a:off x="5960634" y="262092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Schedulers</a:t>
                </a:r>
              </a:p>
            </p:txBody>
          </p:sp>
          <p:sp>
            <p:nvSpPr>
              <p:cNvPr id="27" name="Rectangle 26"/>
              <p:cNvSpPr/>
              <p:nvPr/>
            </p:nvSpPr>
            <p:spPr>
              <a:xfrm>
                <a:off x="5960634" y="198084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Libraries/Platforms</a:t>
                </a:r>
              </a:p>
            </p:txBody>
          </p:sp>
          <p:sp>
            <p:nvSpPr>
              <p:cNvPr id="28" name="Rectangle 27"/>
              <p:cNvSpPr/>
              <p:nvPr/>
            </p:nvSpPr>
            <p:spPr>
              <a:xfrm>
                <a:off x="5960634" y="1340768"/>
                <a:ext cx="2647406" cy="56605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rPr>
                  <a:t>Applications</a:t>
                </a:r>
              </a:p>
            </p:txBody>
          </p:sp>
        </p:grpSp>
        <p:grpSp>
          <p:nvGrpSpPr>
            <p:cNvPr id="19" name="Group 18"/>
            <p:cNvGrpSpPr/>
            <p:nvPr/>
          </p:nvGrpSpPr>
          <p:grpSpPr>
            <a:xfrm>
              <a:off x="6044132" y="1340768"/>
              <a:ext cx="519171" cy="4715964"/>
              <a:chOff x="3200290" y="1340768"/>
              <a:chExt cx="687978" cy="4715964"/>
            </a:xfrm>
          </p:grpSpPr>
          <p:sp>
            <p:nvSpPr>
              <p:cNvPr id="20" name="Up-Down Arrow 19"/>
              <p:cNvSpPr/>
              <p:nvPr/>
            </p:nvSpPr>
            <p:spPr>
              <a:xfrm>
                <a:off x="3200290" y="1340768"/>
                <a:ext cx="687978" cy="4715964"/>
              </a:xfrm>
              <a:prstGeom prst="up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21" name="TextBox 20"/>
              <p:cNvSpPr txBox="1"/>
              <p:nvPr/>
            </p:nvSpPr>
            <p:spPr>
              <a:xfrm rot="16200000">
                <a:off x="3161914" y="3566278"/>
                <a:ext cx="763562" cy="4894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OPEN</a:t>
                </a:r>
              </a:p>
            </p:txBody>
          </p:sp>
        </p:grpSp>
      </p:grpSp>
    </p:spTree>
    <p:extLst>
      <p:ext uri="{BB962C8B-B14F-4D97-AF65-F5344CB8AC3E}">
        <p14:creationId xmlns:p14="http://schemas.microsoft.com/office/powerpoint/2010/main" val="627328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applications</a:t>
            </a:r>
          </a:p>
        </p:txBody>
      </p:sp>
      <p:sp>
        <p:nvSpPr>
          <p:cNvPr id="3" name="Content Placeholder 2"/>
          <p:cNvSpPr>
            <a:spLocks noGrp="1"/>
          </p:cNvSpPr>
          <p:nvPr>
            <p:ph idx="1"/>
          </p:nvPr>
        </p:nvSpPr>
        <p:spPr/>
        <p:txBody>
          <a:bodyPr/>
          <a:lstStyle/>
          <a:p>
            <a:r>
              <a:rPr lang="en-US" dirty="0"/>
              <a:t>Candidate Accelerated Workloads</a:t>
            </a:r>
          </a:p>
          <a:p>
            <a:pPr lvl="1"/>
            <a:r>
              <a:rPr lang="en-US" dirty="0"/>
              <a:t>GROMACS</a:t>
            </a:r>
          </a:p>
          <a:p>
            <a:pPr lvl="1"/>
            <a:r>
              <a:rPr lang="en-US" dirty="0"/>
              <a:t>CP2K</a:t>
            </a:r>
          </a:p>
          <a:p>
            <a:pPr lvl="1"/>
            <a:r>
              <a:rPr lang="en-US" dirty="0"/>
              <a:t>NAMD</a:t>
            </a:r>
          </a:p>
          <a:p>
            <a:pPr lvl="1"/>
            <a:r>
              <a:rPr lang="en-US" dirty="0" err="1"/>
              <a:t>QuantumEspresso</a:t>
            </a:r>
            <a:endParaRPr lang="en-US" dirty="0"/>
          </a:p>
          <a:p>
            <a:pPr lvl="1"/>
            <a:r>
              <a:rPr lang="en-US" dirty="0"/>
              <a:t>Microkernels?</a:t>
            </a:r>
          </a:p>
          <a:p>
            <a:pPr lvl="1"/>
            <a:r>
              <a:rPr lang="en-US" dirty="0"/>
              <a:t>Synthetic benchmarks?</a:t>
            </a:r>
          </a:p>
          <a:p>
            <a:pPr lvl="1"/>
            <a:endParaRPr lang="en-US" dirty="0"/>
          </a:p>
          <a:p>
            <a:r>
              <a:rPr lang="en-US" b="1" dirty="0"/>
              <a:t> Huawei Benchmarks?</a:t>
            </a:r>
          </a:p>
          <a:p>
            <a:pPr lvl="1"/>
            <a:r>
              <a:rPr lang="en-US" b="1" dirty="0"/>
              <a:t>Discussed in initial technical meetings</a:t>
            </a:r>
          </a:p>
        </p:txBody>
      </p:sp>
    </p:spTree>
    <p:extLst>
      <p:ext uri="{BB962C8B-B14F-4D97-AF65-F5344CB8AC3E}">
        <p14:creationId xmlns:p14="http://schemas.microsoft.com/office/powerpoint/2010/main" val="4118272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upo 21"/>
          <p:cNvGrpSpPr/>
          <p:nvPr/>
        </p:nvGrpSpPr>
        <p:grpSpPr>
          <a:xfrm>
            <a:off x="7851388" y="3182490"/>
            <a:ext cx="2180886" cy="440217"/>
            <a:chOff x="2241884" y="4928978"/>
            <a:chExt cx="5580000" cy="440217"/>
          </a:xfrm>
        </p:grpSpPr>
        <p:sp>
          <p:nvSpPr>
            <p:cNvPr id="53" name="Rectángulo 41"/>
            <p:cNvSpPr/>
            <p:nvPr/>
          </p:nvSpPr>
          <p:spPr>
            <a:xfrm>
              <a:off x="2241884" y="4928978"/>
              <a:ext cx="5580000" cy="44021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CuadroTexto 42"/>
            <p:cNvSpPr txBox="1"/>
            <p:nvPr/>
          </p:nvSpPr>
          <p:spPr>
            <a:xfrm>
              <a:off x="2312926" y="4964420"/>
              <a:ext cx="5508958" cy="369332"/>
            </a:xfrm>
            <a:prstGeom prst="rect">
              <a:avLst/>
            </a:prstGeom>
            <a:noFill/>
          </p:spPr>
          <p:txBody>
            <a:bodyPr wrap="square" rtlCol="0">
              <a:spAutoFit/>
            </a:bodyPr>
            <a:lstStyle/>
            <a:p>
              <a:pPr algn="ctr"/>
              <a:r>
                <a:rPr lang="es-ES" dirty="0"/>
                <a:t>LINUX</a:t>
              </a:r>
            </a:p>
          </p:txBody>
        </p:sp>
      </p:grpSp>
      <p:sp>
        <p:nvSpPr>
          <p:cNvPr id="2" name="Título 1"/>
          <p:cNvSpPr>
            <a:spLocks noGrp="1"/>
          </p:cNvSpPr>
          <p:nvPr>
            <p:ph type="title"/>
          </p:nvPr>
        </p:nvSpPr>
        <p:spPr/>
        <p:txBody>
          <a:bodyPr/>
          <a:lstStyle/>
          <a:p>
            <a:r>
              <a:rPr lang="es-ES" dirty="0"/>
              <a:t>MareNostrum5 R&amp;D </a:t>
            </a:r>
            <a:r>
              <a:rPr lang="es-ES" sz="3200" dirty="0">
                <a:sym typeface="Wingdings" pitchFamily="2" charset="2"/>
              </a:rPr>
              <a:t></a:t>
            </a:r>
            <a:r>
              <a:rPr lang="es-ES" dirty="0">
                <a:sym typeface="Wingdings" pitchFamily="2" charset="2"/>
              </a:rPr>
              <a:t> </a:t>
            </a:r>
            <a:r>
              <a:rPr lang="es-ES" dirty="0"/>
              <a:t>MEEP</a:t>
            </a:r>
            <a:br>
              <a:rPr lang="es-ES" dirty="0"/>
            </a:br>
            <a:r>
              <a:rPr lang="es-ES" sz="2400" dirty="0"/>
              <a:t>(</a:t>
            </a:r>
            <a:r>
              <a:rPr lang="es-ES" sz="2400" dirty="0" err="1"/>
              <a:t>MareNostrum</a:t>
            </a:r>
            <a:r>
              <a:rPr lang="es-ES" sz="2400" dirty="0"/>
              <a:t> Experimental </a:t>
            </a:r>
            <a:r>
              <a:rPr lang="es-ES" sz="2400" dirty="0" err="1"/>
              <a:t>Exascale</a:t>
            </a:r>
            <a:r>
              <a:rPr lang="es-ES" sz="2400" dirty="0"/>
              <a:t> </a:t>
            </a:r>
            <a:r>
              <a:rPr lang="es-ES" sz="2400" dirty="0" err="1"/>
              <a:t>Platform</a:t>
            </a:r>
            <a:r>
              <a:rPr lang="es-ES" sz="2400" dirty="0"/>
              <a:t>)</a:t>
            </a:r>
            <a:endParaRPr lang="es-ES" dirty="0"/>
          </a:p>
        </p:txBody>
      </p:sp>
      <p:sp>
        <p:nvSpPr>
          <p:cNvPr id="4" name="Rounded Rectangle 9"/>
          <p:cNvSpPr/>
          <p:nvPr/>
        </p:nvSpPr>
        <p:spPr>
          <a:xfrm>
            <a:off x="603657" y="1514475"/>
            <a:ext cx="6002865" cy="454067"/>
          </a:xfrm>
          <a:prstGeom prst="rect">
            <a:avLst/>
          </a:prstGeom>
          <a:solidFill>
            <a:srgbClr val="124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Large-scale Emulations for </a:t>
            </a:r>
            <a:r>
              <a:rPr lang="en-US" b="1" dirty="0" err="1"/>
              <a:t>Exascale</a:t>
            </a:r>
            <a:r>
              <a:rPr lang="en-US" b="1" dirty="0"/>
              <a:t> Systems</a:t>
            </a:r>
          </a:p>
        </p:txBody>
      </p:sp>
      <p:grpSp>
        <p:nvGrpSpPr>
          <p:cNvPr id="46" name="Group 45"/>
          <p:cNvGrpSpPr/>
          <p:nvPr/>
        </p:nvGrpSpPr>
        <p:grpSpPr>
          <a:xfrm>
            <a:off x="603657" y="3110204"/>
            <a:ext cx="6002866" cy="1218942"/>
            <a:chOff x="603657" y="2062016"/>
            <a:chExt cx="6002866" cy="1218942"/>
          </a:xfrm>
        </p:grpSpPr>
        <p:sp>
          <p:nvSpPr>
            <p:cNvPr id="5" name="Recortar rectángulo de esquina sencilla 7"/>
            <p:cNvSpPr/>
            <p:nvPr/>
          </p:nvSpPr>
          <p:spPr>
            <a:xfrm>
              <a:off x="603657" y="2062016"/>
              <a:ext cx="6002866" cy="1218942"/>
            </a:xfrm>
            <a:prstGeom prst="snip1Rect">
              <a:avLst>
                <a:gd name="adj" fmla="val 16529"/>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8"/>
            <p:cNvSpPr txBox="1"/>
            <p:nvPr/>
          </p:nvSpPr>
          <p:spPr>
            <a:xfrm>
              <a:off x="683601" y="2194433"/>
              <a:ext cx="5761770" cy="954107"/>
            </a:xfrm>
            <a:prstGeom prst="rect">
              <a:avLst/>
            </a:prstGeom>
            <a:noFill/>
          </p:spPr>
          <p:txBody>
            <a:bodyPr wrap="none" rtlCol="0">
              <a:spAutoFit/>
            </a:bodyPr>
            <a:lstStyle/>
            <a:p>
              <a:r>
                <a:rPr lang="en-US" sz="2000" dirty="0"/>
                <a:t>FPGA Emulation Platform </a:t>
              </a:r>
            </a:p>
            <a:p>
              <a:pPr marL="342900" indent="-342900">
                <a:buFont typeface="Arial" panose="020B0604020202020204" pitchFamily="34" charset="0"/>
                <a:buChar char="•"/>
              </a:pPr>
              <a:r>
                <a:rPr lang="en-US" dirty="0"/>
                <a:t>Open Compute Accelerator Module (OAM) FPGA + HBM</a:t>
              </a:r>
            </a:p>
            <a:p>
              <a:pPr marL="800100" lvl="1" indent="-342900">
                <a:buFont typeface="Arial" panose="020B0604020202020204" pitchFamily="34" charset="0"/>
                <a:buChar char="•"/>
              </a:pPr>
              <a:r>
                <a:rPr lang="en-US" dirty="0"/>
                <a:t>RISC-V: </a:t>
              </a:r>
              <a:r>
                <a:rPr lang="en-US" dirty="0" err="1"/>
                <a:t>Scalar+DLP</a:t>
              </a:r>
              <a:r>
                <a:rPr lang="en-US" dirty="0"/>
                <a:t> </a:t>
              </a:r>
              <a:r>
                <a:rPr lang="en-US" dirty="0" err="1"/>
                <a:t>accelerators+Memory</a:t>
              </a:r>
              <a:endParaRPr lang="en-US" dirty="0"/>
            </a:p>
          </p:txBody>
        </p:sp>
      </p:grpSp>
      <p:grpSp>
        <p:nvGrpSpPr>
          <p:cNvPr id="47" name="Group 46"/>
          <p:cNvGrpSpPr/>
          <p:nvPr/>
        </p:nvGrpSpPr>
        <p:grpSpPr>
          <a:xfrm>
            <a:off x="603657" y="2083304"/>
            <a:ext cx="6002866" cy="946454"/>
            <a:chOff x="603657" y="3374432"/>
            <a:chExt cx="6002866" cy="946454"/>
          </a:xfrm>
        </p:grpSpPr>
        <p:sp>
          <p:nvSpPr>
            <p:cNvPr id="7" name="Recortar rectángulo de esquina sencilla 9"/>
            <p:cNvSpPr/>
            <p:nvPr/>
          </p:nvSpPr>
          <p:spPr>
            <a:xfrm>
              <a:off x="603657" y="3374432"/>
              <a:ext cx="6002866" cy="946454"/>
            </a:xfrm>
            <a:prstGeom prst="snip1Rect">
              <a:avLst>
                <a:gd name="adj" fmla="val 20391"/>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10"/>
            <p:cNvSpPr txBox="1"/>
            <p:nvPr/>
          </p:nvSpPr>
          <p:spPr>
            <a:xfrm>
              <a:off x="683601" y="3509105"/>
              <a:ext cx="3940374" cy="677108"/>
            </a:xfrm>
            <a:prstGeom prst="rect">
              <a:avLst/>
            </a:prstGeom>
            <a:noFill/>
          </p:spPr>
          <p:txBody>
            <a:bodyPr wrap="none" rtlCol="0">
              <a:spAutoFit/>
            </a:bodyPr>
            <a:lstStyle/>
            <a:p>
              <a:r>
                <a:rPr lang="en-US" sz="2000" dirty="0"/>
                <a:t>Software stack development vehicle</a:t>
              </a:r>
            </a:p>
            <a:p>
              <a:pPr marL="342900" indent="-342900">
                <a:buFont typeface="Arial" panose="020B0604020202020204" pitchFamily="34" charset="0"/>
                <a:buChar char="•"/>
              </a:pPr>
              <a:r>
                <a:rPr lang="en-US" dirty="0"/>
                <a:t>Apps down to OS and tools</a:t>
              </a:r>
            </a:p>
          </p:txBody>
        </p:sp>
      </p:grpSp>
      <p:sp>
        <p:nvSpPr>
          <p:cNvPr id="9" name="Recortar rectángulo de esquina sencilla 11"/>
          <p:cNvSpPr/>
          <p:nvPr/>
        </p:nvSpPr>
        <p:spPr>
          <a:xfrm>
            <a:off x="603657" y="4414360"/>
            <a:ext cx="6002866" cy="1553582"/>
          </a:xfrm>
          <a:prstGeom prst="snip1Rect">
            <a:avLst>
              <a:gd name="adj" fmla="val 12875"/>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12"/>
          <p:cNvSpPr txBox="1"/>
          <p:nvPr/>
        </p:nvSpPr>
        <p:spPr>
          <a:xfrm>
            <a:off x="683601" y="4572001"/>
            <a:ext cx="5824608" cy="1231106"/>
          </a:xfrm>
          <a:prstGeom prst="rect">
            <a:avLst/>
          </a:prstGeom>
          <a:noFill/>
        </p:spPr>
        <p:txBody>
          <a:bodyPr wrap="none" rtlCol="0">
            <a:spAutoFit/>
          </a:bodyPr>
          <a:lstStyle/>
          <a:p>
            <a:r>
              <a:rPr lang="en-US" sz="2000" dirty="0"/>
              <a:t>Develop &amp; Improve Technology Readiness Level (TRL): </a:t>
            </a:r>
          </a:p>
          <a:p>
            <a:pPr marL="342900" indent="-342900">
              <a:buFont typeface="Arial" panose="020B0604020202020204" pitchFamily="34" charset="0"/>
              <a:buChar char="•"/>
            </a:pPr>
            <a:r>
              <a:rPr lang="en-US" dirty="0"/>
              <a:t>RISC-V: Scalar + Vector (and other DLP accelerator) cores</a:t>
            </a:r>
          </a:p>
          <a:p>
            <a:pPr marL="342900" indent="-342900">
              <a:buFont typeface="Arial" panose="020B0604020202020204" pitchFamily="34" charset="0"/>
              <a:buChar char="•"/>
            </a:pPr>
            <a:r>
              <a:rPr lang="en-US" dirty="0"/>
              <a:t>Memory hierarchy</a:t>
            </a:r>
          </a:p>
          <a:p>
            <a:pPr marL="342900" indent="-342900">
              <a:buFont typeface="Arial" panose="020B0604020202020204" pitchFamily="34" charset="0"/>
              <a:buChar char="•"/>
            </a:pPr>
            <a:r>
              <a:rPr lang="en-US" dirty="0"/>
              <a:t>Software stack</a:t>
            </a:r>
          </a:p>
        </p:txBody>
      </p:sp>
      <p:pic>
        <p:nvPicPr>
          <p:cNvPr id="12"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154" y="1968542"/>
            <a:ext cx="3935405" cy="4648472"/>
          </a:xfrm>
          <a:prstGeom prst="rect">
            <a:avLst/>
          </a:prstGeom>
        </p:spPr>
      </p:pic>
      <p:pic>
        <p:nvPicPr>
          <p:cNvPr id="49"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5110" y="1805472"/>
            <a:ext cx="1827468" cy="558668"/>
          </a:xfrm>
          <a:prstGeom prst="rect">
            <a:avLst/>
          </a:prstGeom>
        </p:spPr>
      </p:pic>
      <p:pic>
        <p:nvPicPr>
          <p:cNvPr id="50"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5751" y="2514130"/>
            <a:ext cx="1440958" cy="668359"/>
          </a:xfrm>
          <a:prstGeom prst="rect">
            <a:avLst/>
          </a:prstGeom>
        </p:spPr>
      </p:pic>
      <p:pic>
        <p:nvPicPr>
          <p:cNvPr id="51"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1165" y="2067187"/>
            <a:ext cx="1305251" cy="725390"/>
          </a:xfrm>
          <a:prstGeom prst="rect">
            <a:avLst/>
          </a:prstGeom>
        </p:spPr>
      </p:pic>
      <p:grpSp>
        <p:nvGrpSpPr>
          <p:cNvPr id="55" name="Grupo 21"/>
          <p:cNvGrpSpPr/>
          <p:nvPr/>
        </p:nvGrpSpPr>
        <p:grpSpPr>
          <a:xfrm>
            <a:off x="7851388" y="1175159"/>
            <a:ext cx="2208652" cy="681773"/>
            <a:chOff x="2241884" y="4928978"/>
            <a:chExt cx="5580000" cy="681773"/>
          </a:xfrm>
        </p:grpSpPr>
        <p:sp>
          <p:nvSpPr>
            <p:cNvPr id="56" name="Rectángulo 41"/>
            <p:cNvSpPr/>
            <p:nvPr/>
          </p:nvSpPr>
          <p:spPr>
            <a:xfrm>
              <a:off x="2241884" y="4928978"/>
              <a:ext cx="5580000" cy="44021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CuadroTexto 42"/>
            <p:cNvSpPr txBox="1"/>
            <p:nvPr/>
          </p:nvSpPr>
          <p:spPr>
            <a:xfrm>
              <a:off x="2312926" y="4964420"/>
              <a:ext cx="5508958" cy="646331"/>
            </a:xfrm>
            <a:prstGeom prst="rect">
              <a:avLst/>
            </a:prstGeom>
            <a:noFill/>
          </p:spPr>
          <p:txBody>
            <a:bodyPr wrap="square" rtlCol="0">
              <a:spAutoFit/>
            </a:bodyPr>
            <a:lstStyle/>
            <a:p>
              <a:pPr algn="ctr"/>
              <a:r>
                <a:rPr lang="es-ES" dirty="0" err="1"/>
                <a:t>IoT</a:t>
              </a:r>
              <a:r>
                <a:rPr lang="es-ES" dirty="0"/>
                <a:t> to HPC, AI/ML/DL</a:t>
              </a:r>
            </a:p>
          </p:txBody>
        </p:sp>
      </p:grpSp>
    </p:spTree>
    <p:extLst>
      <p:ext uri="{BB962C8B-B14F-4D97-AF65-F5344CB8AC3E}">
        <p14:creationId xmlns:p14="http://schemas.microsoft.com/office/powerpoint/2010/main" val="1527746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Emulator target</a:t>
            </a:r>
          </a:p>
        </p:txBody>
      </p:sp>
      <p:sp>
        <p:nvSpPr>
          <p:cNvPr id="49" name="Content Placeholder 2"/>
          <p:cNvSpPr>
            <a:spLocks noGrp="1"/>
          </p:cNvSpPr>
          <p:nvPr>
            <p:ph idx="1"/>
          </p:nvPr>
        </p:nvSpPr>
        <p:spPr/>
        <p:txBody>
          <a:bodyPr/>
          <a:lstStyle/>
          <a:p>
            <a:r>
              <a:rPr lang="en-US" dirty="0"/>
              <a:t>Xilinx FPGA Shell</a:t>
            </a:r>
          </a:p>
          <a:p>
            <a:r>
              <a:rPr lang="en-US" dirty="0"/>
              <a:t>Xilinx Shell IP</a:t>
            </a:r>
          </a:p>
          <a:p>
            <a:r>
              <a:rPr lang="en-US" dirty="0"/>
              <a:t>MEEP Shell</a:t>
            </a:r>
          </a:p>
          <a:p>
            <a:r>
              <a:rPr lang="en-US" dirty="0"/>
              <a:t>Emulated Accelerator</a:t>
            </a:r>
          </a:p>
          <a:p>
            <a:pPr lvl="1"/>
            <a:r>
              <a:rPr lang="en-US" dirty="0"/>
              <a:t>TBD</a:t>
            </a:r>
          </a:p>
          <a:p>
            <a:pPr lvl="1"/>
            <a:endParaRPr lang="en-US" dirty="0"/>
          </a:p>
        </p:txBody>
      </p:sp>
      <p:sp>
        <p:nvSpPr>
          <p:cNvPr id="4" name="Slide Number Placeholder 3"/>
          <p:cNvSpPr>
            <a:spLocks noGrp="1"/>
          </p:cNvSpPr>
          <p:nvPr>
            <p:ph type="sldNum" sz="quarter" idx="4294967295"/>
          </p:nvPr>
        </p:nvSpPr>
        <p:spPr>
          <a:xfrm>
            <a:off x="11506200" y="6551613"/>
            <a:ext cx="685800" cy="18097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B39DCF-C719-4542-9CBD-E8798077DE86}" type="slidenum">
              <a:rPr kumimoji="0" lang="es-ES" sz="1000" b="0" i="0" u="none" strike="noStrike" kern="1200" cap="none" spc="0" normalizeH="0" baseline="0" noProof="0" smtClean="0">
                <a:ln>
                  <a:noFill/>
                </a:ln>
                <a:solidFill>
                  <a:srgbClr val="32A2C9"/>
                </a:solidFill>
                <a:effectLst/>
                <a:uLnTx/>
                <a:uFillTx/>
                <a:latin typeface="Montserrat" panose="02000505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s-ES" sz="1000" b="0" i="0" u="none" strike="noStrike" kern="1200" cap="none" spc="0" normalizeH="0" baseline="0" noProof="0">
              <a:ln>
                <a:noFill/>
              </a:ln>
              <a:solidFill>
                <a:srgbClr val="32A2C9"/>
              </a:solidFill>
              <a:effectLst/>
              <a:uLnTx/>
              <a:uFillTx/>
              <a:latin typeface="Montserrat" panose="02000505000000020004" pitchFamily="2" charset="0"/>
              <a:ea typeface="+mn-ea"/>
              <a:cs typeface="+mn-cs"/>
            </a:endParaRPr>
          </a:p>
        </p:txBody>
      </p:sp>
      <p:grpSp>
        <p:nvGrpSpPr>
          <p:cNvPr id="5" name="Group 4"/>
          <p:cNvGrpSpPr/>
          <p:nvPr/>
        </p:nvGrpSpPr>
        <p:grpSpPr>
          <a:xfrm>
            <a:off x="5260447" y="1324700"/>
            <a:ext cx="5529187" cy="4228202"/>
            <a:chOff x="5260447" y="1324700"/>
            <a:chExt cx="6217920" cy="4754880"/>
          </a:xfrm>
        </p:grpSpPr>
        <p:grpSp>
          <p:nvGrpSpPr>
            <p:cNvPr id="6" name="Group 5"/>
            <p:cNvGrpSpPr/>
            <p:nvPr/>
          </p:nvGrpSpPr>
          <p:grpSpPr>
            <a:xfrm>
              <a:off x="5260447" y="1324700"/>
              <a:ext cx="6217920" cy="4754880"/>
              <a:chOff x="3738880" y="1324700"/>
              <a:chExt cx="6217920" cy="4754880"/>
            </a:xfrm>
          </p:grpSpPr>
          <p:sp>
            <p:nvSpPr>
              <p:cNvPr id="14" name="Rectangle 13"/>
              <p:cNvSpPr/>
              <p:nvPr/>
            </p:nvSpPr>
            <p:spPr>
              <a:xfrm>
                <a:off x="3738880" y="1324700"/>
                <a:ext cx="6217920" cy="4754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196080" y="1781900"/>
                <a:ext cx="5303520" cy="38404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53280" y="2239100"/>
                <a:ext cx="4389120" cy="29260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10480" y="2696300"/>
                <a:ext cx="3474720" cy="20116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Emulated Accelerator</a:t>
                </a:r>
              </a:p>
            </p:txBody>
          </p:sp>
        </p:grpSp>
        <p:sp>
          <p:nvSpPr>
            <p:cNvPr id="7" name="Rectangle 6"/>
            <p:cNvSpPr/>
            <p:nvPr/>
          </p:nvSpPr>
          <p:spPr>
            <a:xfrm rot="16200000">
              <a:off x="4513687" y="4348480"/>
              <a:ext cx="195072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PCIe</a:t>
              </a:r>
              <a:r>
                <a:rPr lang="en-US" b="1" dirty="0">
                  <a:solidFill>
                    <a:schemeClr val="tx1"/>
                  </a:solidFill>
                </a:rPr>
                <a:t> HW Macro</a:t>
              </a:r>
            </a:p>
          </p:txBody>
        </p:sp>
        <p:sp>
          <p:nvSpPr>
            <p:cNvPr id="8" name="Rectangle 7"/>
            <p:cNvSpPr/>
            <p:nvPr/>
          </p:nvSpPr>
          <p:spPr>
            <a:xfrm>
              <a:off x="7394047" y="1846620"/>
              <a:ext cx="195072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HBM Ctrl</a:t>
              </a:r>
            </a:p>
          </p:txBody>
        </p:sp>
        <p:sp>
          <p:nvSpPr>
            <p:cNvPr id="9" name="Rectangle 8"/>
            <p:cNvSpPr/>
            <p:nvPr/>
          </p:nvSpPr>
          <p:spPr>
            <a:xfrm>
              <a:off x="7394047" y="5178579"/>
              <a:ext cx="195072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Ethernet Ctrl</a:t>
              </a:r>
            </a:p>
          </p:txBody>
        </p:sp>
        <p:sp>
          <p:nvSpPr>
            <p:cNvPr id="10" name="Rectangle 9"/>
            <p:cNvSpPr/>
            <p:nvPr/>
          </p:nvSpPr>
          <p:spPr>
            <a:xfrm rot="5400000">
              <a:off x="9817207" y="3529420"/>
              <a:ext cx="195072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F2F  Ctrl</a:t>
              </a:r>
            </a:p>
          </p:txBody>
        </p:sp>
        <p:sp>
          <p:nvSpPr>
            <p:cNvPr id="11" name="Rectangle 10"/>
            <p:cNvSpPr/>
            <p:nvPr/>
          </p:nvSpPr>
          <p:spPr>
            <a:xfrm>
              <a:off x="7394047" y="2313980"/>
              <a:ext cx="195072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SM HBM Ctrl</a:t>
              </a:r>
            </a:p>
          </p:txBody>
        </p:sp>
        <p:sp>
          <p:nvSpPr>
            <p:cNvPr id="12" name="Rectangle 11"/>
            <p:cNvSpPr/>
            <p:nvPr/>
          </p:nvSpPr>
          <p:spPr>
            <a:xfrm rot="5400000">
              <a:off x="9360007" y="3529420"/>
              <a:ext cx="195072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F2F Link  Ctrl</a:t>
              </a:r>
            </a:p>
          </p:txBody>
        </p:sp>
        <p:sp>
          <p:nvSpPr>
            <p:cNvPr id="13" name="Rectangle 12"/>
            <p:cNvSpPr/>
            <p:nvPr/>
          </p:nvSpPr>
          <p:spPr>
            <a:xfrm>
              <a:off x="7394047" y="4755543"/>
              <a:ext cx="195072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Remote F2F Ctrl</a:t>
              </a:r>
            </a:p>
          </p:txBody>
        </p:sp>
        <p:sp>
          <p:nvSpPr>
            <p:cNvPr id="18" name="Rectangle 17"/>
            <p:cNvSpPr/>
            <p:nvPr/>
          </p:nvSpPr>
          <p:spPr>
            <a:xfrm rot="16200000">
              <a:off x="5187813" y="4182790"/>
              <a:ext cx="161934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PCIe</a:t>
              </a:r>
              <a:r>
                <a:rPr lang="en-US" b="1" dirty="0">
                  <a:solidFill>
                    <a:schemeClr val="tx1"/>
                  </a:solidFill>
                </a:rPr>
                <a:t> Ctrl</a:t>
              </a:r>
            </a:p>
          </p:txBody>
        </p:sp>
        <p:sp>
          <p:nvSpPr>
            <p:cNvPr id="19" name="Rectangle 18"/>
            <p:cNvSpPr/>
            <p:nvPr/>
          </p:nvSpPr>
          <p:spPr>
            <a:xfrm rot="16200000">
              <a:off x="5829183" y="3954189"/>
              <a:ext cx="1162140" cy="34544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PCIe</a:t>
              </a:r>
              <a:r>
                <a:rPr lang="en-US" b="1" dirty="0">
                  <a:solidFill>
                    <a:schemeClr val="tx1"/>
                  </a:solidFill>
                </a:rPr>
                <a:t> IF</a:t>
              </a:r>
            </a:p>
          </p:txBody>
        </p:sp>
      </p:grpSp>
    </p:spTree>
    <p:extLst>
      <p:ext uri="{BB962C8B-B14F-4D97-AF65-F5344CB8AC3E}">
        <p14:creationId xmlns:p14="http://schemas.microsoft.com/office/powerpoint/2010/main" val="34422702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Emulator hardware options</a:t>
            </a:r>
          </a:p>
        </p:txBody>
      </p:sp>
      <p:sp>
        <p:nvSpPr>
          <p:cNvPr id="3" name="Content Placeholder 2"/>
          <p:cNvSpPr>
            <a:spLocks noGrp="1"/>
          </p:cNvSpPr>
          <p:nvPr>
            <p:ph idx="1"/>
          </p:nvPr>
        </p:nvSpPr>
        <p:spPr>
          <a:xfrm>
            <a:off x="603657" y="1265097"/>
            <a:ext cx="6105133" cy="4662488"/>
          </a:xfrm>
        </p:spPr>
        <p:txBody>
          <a:bodyPr>
            <a:normAutofit/>
          </a:bodyPr>
          <a:lstStyle/>
          <a:p>
            <a:pPr lvl="1"/>
            <a:r>
              <a:rPr lang="en-US" sz="2800" dirty="0"/>
              <a:t>Phase 1: </a:t>
            </a:r>
            <a:r>
              <a:rPr lang="en-US" sz="2800" b="1" dirty="0" err="1"/>
              <a:t>Kunpeng</a:t>
            </a:r>
            <a:r>
              <a:rPr lang="en-US" sz="2800" b="1" dirty="0"/>
              <a:t> server?</a:t>
            </a:r>
          </a:p>
          <a:p>
            <a:pPr lvl="2"/>
            <a:r>
              <a:rPr lang="en-US" sz="2600" dirty="0" err="1"/>
              <a:t>Alveo</a:t>
            </a:r>
            <a:r>
              <a:rPr lang="en-US" sz="2600" dirty="0"/>
              <a:t> U-280 board in a server</a:t>
            </a:r>
          </a:p>
          <a:p>
            <a:pPr lvl="3"/>
            <a:r>
              <a:rPr lang="en-US" sz="2400" dirty="0"/>
              <a:t>1  single card server</a:t>
            </a:r>
          </a:p>
          <a:p>
            <a:pPr lvl="4"/>
            <a:r>
              <a:rPr lang="en-US" sz="2000" dirty="0"/>
              <a:t>Primary development on single FPGA Can do FPGA-to-FPGA communication over QSFP</a:t>
            </a:r>
          </a:p>
          <a:p>
            <a:pPr lvl="3"/>
            <a:r>
              <a:rPr lang="en-US" sz="2400" dirty="0"/>
              <a:t>1 dual card server</a:t>
            </a:r>
          </a:p>
          <a:p>
            <a:pPr lvl="4"/>
            <a:r>
              <a:rPr lang="en-US" sz="2000" dirty="0"/>
              <a:t>Multi-emulated GPGPU server</a:t>
            </a:r>
          </a:p>
          <a:p>
            <a:pPr lvl="4"/>
            <a:r>
              <a:rPr lang="en-US" sz="2000" dirty="0"/>
              <a:t>GPGPU-2-GPGPU comm. TBD</a:t>
            </a:r>
          </a:p>
          <a:p>
            <a:pPr lvl="3"/>
            <a:endParaRPr lang="en-US" sz="2400" dirty="0"/>
          </a:p>
          <a:p>
            <a:endParaRPr lang="en-US" dirty="0"/>
          </a:p>
        </p:txBody>
      </p:sp>
      <p:grpSp>
        <p:nvGrpSpPr>
          <p:cNvPr id="5" name="Group 4"/>
          <p:cNvGrpSpPr/>
          <p:nvPr/>
        </p:nvGrpSpPr>
        <p:grpSpPr>
          <a:xfrm>
            <a:off x="879366" y="4490994"/>
            <a:ext cx="2140156" cy="1320888"/>
            <a:chOff x="416560" y="4824275"/>
            <a:chExt cx="2292570" cy="1388064"/>
          </a:xfrm>
        </p:grpSpPr>
        <p:sp>
          <p:nvSpPr>
            <p:cNvPr id="6" name="Rounded Rectangle 5"/>
            <p:cNvSpPr/>
            <p:nvPr/>
          </p:nvSpPr>
          <p:spPr>
            <a:xfrm>
              <a:off x="416560" y="4900188"/>
              <a:ext cx="883920" cy="40292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FPGA</a:t>
              </a:r>
            </a:p>
          </p:txBody>
        </p:sp>
        <p:sp>
          <p:nvSpPr>
            <p:cNvPr id="7" name="Rounded Rectangle 6"/>
            <p:cNvSpPr/>
            <p:nvPr/>
          </p:nvSpPr>
          <p:spPr>
            <a:xfrm>
              <a:off x="1825210" y="4900188"/>
              <a:ext cx="883920" cy="40292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FPGA</a:t>
              </a:r>
            </a:p>
          </p:txBody>
        </p:sp>
        <p:sp>
          <p:nvSpPr>
            <p:cNvPr id="8" name="Rounded Rectangle 7"/>
            <p:cNvSpPr/>
            <p:nvPr/>
          </p:nvSpPr>
          <p:spPr>
            <a:xfrm>
              <a:off x="416560" y="5782918"/>
              <a:ext cx="883920" cy="40292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FPGA</a:t>
              </a:r>
            </a:p>
          </p:txBody>
        </p:sp>
        <p:sp>
          <p:nvSpPr>
            <p:cNvPr id="9" name="Rounded Rectangle 8"/>
            <p:cNvSpPr/>
            <p:nvPr/>
          </p:nvSpPr>
          <p:spPr>
            <a:xfrm>
              <a:off x="1806931" y="5809414"/>
              <a:ext cx="883920" cy="40292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FPGA</a:t>
              </a:r>
            </a:p>
          </p:txBody>
        </p:sp>
        <p:sp>
          <p:nvSpPr>
            <p:cNvPr id="10" name="Left-Right Arrow 9"/>
            <p:cNvSpPr/>
            <p:nvPr/>
          </p:nvSpPr>
          <p:spPr>
            <a:xfrm>
              <a:off x="1300480" y="5008880"/>
              <a:ext cx="504410" cy="2231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a:off x="1311034" y="5893144"/>
              <a:ext cx="504410" cy="2231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p:cNvSpPr/>
            <p:nvPr/>
          </p:nvSpPr>
          <p:spPr>
            <a:xfrm rot="5400000">
              <a:off x="2031923" y="5456117"/>
              <a:ext cx="504410" cy="2231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rot="5400000">
              <a:off x="598911" y="5442093"/>
              <a:ext cx="504410" cy="2231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310640" y="4824275"/>
              <a:ext cx="504410" cy="258743"/>
            </a:xfrm>
            <a:prstGeom prst="rect">
              <a:avLst/>
            </a:prstGeom>
            <a:noFill/>
          </p:spPr>
          <p:txBody>
            <a:bodyPr wrap="square" rtlCol="0">
              <a:spAutoFit/>
            </a:bodyPr>
            <a:lstStyle/>
            <a:p>
              <a:r>
                <a:rPr lang="en-US" sz="1000" b="1" dirty="0"/>
                <a:t>QSFP</a:t>
              </a:r>
            </a:p>
          </p:txBody>
        </p:sp>
        <p:sp>
          <p:nvSpPr>
            <p:cNvPr id="15" name="TextBox 14"/>
            <p:cNvSpPr txBox="1"/>
            <p:nvPr/>
          </p:nvSpPr>
          <p:spPr>
            <a:xfrm>
              <a:off x="1351252" y="5720473"/>
              <a:ext cx="504410" cy="258743"/>
            </a:xfrm>
            <a:prstGeom prst="rect">
              <a:avLst/>
            </a:prstGeom>
            <a:noFill/>
          </p:spPr>
          <p:txBody>
            <a:bodyPr wrap="square" rtlCol="0">
              <a:spAutoFit/>
            </a:bodyPr>
            <a:lstStyle/>
            <a:p>
              <a:r>
                <a:rPr lang="en-US" sz="1000" b="1" dirty="0"/>
                <a:t>QSFP</a:t>
              </a:r>
            </a:p>
          </p:txBody>
        </p:sp>
        <p:sp>
          <p:nvSpPr>
            <p:cNvPr id="16" name="TextBox 15"/>
            <p:cNvSpPr txBox="1"/>
            <p:nvPr/>
          </p:nvSpPr>
          <p:spPr>
            <a:xfrm>
              <a:off x="875399" y="5422844"/>
              <a:ext cx="504410" cy="258743"/>
            </a:xfrm>
            <a:prstGeom prst="rect">
              <a:avLst/>
            </a:prstGeom>
            <a:noFill/>
          </p:spPr>
          <p:txBody>
            <a:bodyPr wrap="square" rtlCol="0">
              <a:spAutoFit/>
            </a:bodyPr>
            <a:lstStyle/>
            <a:p>
              <a:r>
                <a:rPr lang="en-US" sz="1000" b="1" dirty="0"/>
                <a:t>QSFP</a:t>
              </a:r>
            </a:p>
          </p:txBody>
        </p:sp>
        <p:sp>
          <p:nvSpPr>
            <p:cNvPr id="17" name="TextBox 16"/>
            <p:cNvSpPr txBox="1"/>
            <p:nvPr/>
          </p:nvSpPr>
          <p:spPr>
            <a:xfrm>
              <a:off x="1813056" y="5470404"/>
              <a:ext cx="504410" cy="258743"/>
            </a:xfrm>
            <a:prstGeom prst="rect">
              <a:avLst/>
            </a:prstGeom>
            <a:noFill/>
          </p:spPr>
          <p:txBody>
            <a:bodyPr wrap="square" rtlCol="0">
              <a:spAutoFit/>
            </a:bodyPr>
            <a:lstStyle/>
            <a:p>
              <a:r>
                <a:rPr lang="en-US" sz="1000" b="1" dirty="0"/>
                <a:t>QSFP</a:t>
              </a:r>
            </a:p>
          </p:txBody>
        </p:sp>
      </p:grpSp>
      <p:grpSp>
        <p:nvGrpSpPr>
          <p:cNvPr id="18" name="Group 17"/>
          <p:cNvGrpSpPr/>
          <p:nvPr/>
        </p:nvGrpSpPr>
        <p:grpSpPr>
          <a:xfrm>
            <a:off x="3442770" y="5089640"/>
            <a:ext cx="2201686" cy="1529817"/>
            <a:chOff x="3016745" y="4900188"/>
            <a:chExt cx="1798350" cy="1096690"/>
          </a:xfrm>
        </p:grpSpPr>
        <p:grpSp>
          <p:nvGrpSpPr>
            <p:cNvPr id="19" name="Group 18"/>
            <p:cNvGrpSpPr/>
            <p:nvPr/>
          </p:nvGrpSpPr>
          <p:grpSpPr>
            <a:xfrm>
              <a:off x="3016745" y="4900188"/>
              <a:ext cx="1798350" cy="1084192"/>
              <a:chOff x="2123685" y="4961288"/>
              <a:chExt cx="1798350" cy="1084192"/>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0965" y="5442424"/>
                <a:ext cx="1051560" cy="603056"/>
              </a:xfrm>
              <a:prstGeom prst="rect">
                <a:avLst/>
              </a:prstGeom>
            </p:spPr>
          </p:pic>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0965" y="5201856"/>
                <a:ext cx="1051560" cy="603056"/>
              </a:xfrm>
              <a:prstGeom prst="rect">
                <a:avLst/>
              </a:prstGeom>
            </p:spPr>
          </p:pic>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0965" y="4961288"/>
                <a:ext cx="1051560" cy="603056"/>
              </a:xfrm>
              <a:prstGeom prst="rect">
                <a:avLst/>
              </a:prstGeom>
            </p:spPr>
          </p:pic>
          <p:sp>
            <p:nvSpPr>
              <p:cNvPr id="28" name="U-Turn Arrow 27"/>
              <p:cNvSpPr/>
              <p:nvPr/>
            </p:nvSpPr>
            <p:spPr>
              <a:xfrm rot="16200000" flipH="1">
                <a:off x="2138240" y="5573661"/>
                <a:ext cx="350400" cy="379510"/>
              </a:xfrm>
              <a:prstGeom prst="uturnArrow">
                <a:avLst>
                  <a:gd name="adj1" fmla="val 22323"/>
                  <a:gd name="adj2" fmla="val 25000"/>
                  <a:gd name="adj3" fmla="val 25000"/>
                  <a:gd name="adj4" fmla="val 43750"/>
                  <a:gd name="adj5" fmla="val 100000"/>
                </a:avLst>
              </a:prstGeom>
              <a:ln cap="sq"/>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U-Turn Arrow 28"/>
              <p:cNvSpPr/>
              <p:nvPr/>
            </p:nvSpPr>
            <p:spPr>
              <a:xfrm rot="5400000">
                <a:off x="3444244" y="5460825"/>
                <a:ext cx="576072" cy="379510"/>
              </a:xfrm>
              <a:prstGeom prst="uturnArrow">
                <a:avLst>
                  <a:gd name="adj1" fmla="val 22323"/>
                  <a:gd name="adj2" fmla="val 25000"/>
                  <a:gd name="adj3" fmla="val 25000"/>
                  <a:gd name="adj4" fmla="val 43750"/>
                  <a:gd name="adj5" fmla="val 100000"/>
                </a:avLst>
              </a:prstGeom>
              <a:ln cap="sq"/>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U-Turn Arrow 29"/>
              <p:cNvSpPr/>
              <p:nvPr/>
            </p:nvSpPr>
            <p:spPr>
              <a:xfrm rot="5400000">
                <a:off x="3536760" y="5349925"/>
                <a:ext cx="350400" cy="379510"/>
              </a:xfrm>
              <a:prstGeom prst="uturnArrow">
                <a:avLst>
                  <a:gd name="adj1" fmla="val 22323"/>
                  <a:gd name="adj2" fmla="val 25000"/>
                  <a:gd name="adj3" fmla="val 25000"/>
                  <a:gd name="adj4" fmla="val 43750"/>
                  <a:gd name="adj5" fmla="val 100000"/>
                </a:avLst>
              </a:prstGeom>
              <a:ln cap="sq"/>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p:cNvSpPr txBox="1"/>
            <p:nvPr/>
          </p:nvSpPr>
          <p:spPr>
            <a:xfrm>
              <a:off x="3547152" y="5216080"/>
              <a:ext cx="386080" cy="307777"/>
            </a:xfrm>
            <a:prstGeom prst="rect">
              <a:avLst/>
            </a:prstGeom>
            <a:noFill/>
          </p:spPr>
          <p:txBody>
            <a:bodyPr wrap="square" rtlCol="0">
              <a:spAutoFit/>
            </a:bodyPr>
            <a:lstStyle/>
            <a:p>
              <a:r>
                <a:rPr lang="en-US" sz="1400" b="1" dirty="0"/>
                <a:t>X1</a:t>
              </a:r>
            </a:p>
          </p:txBody>
        </p:sp>
        <p:sp>
          <p:nvSpPr>
            <p:cNvPr id="21" name="TextBox 20"/>
            <p:cNvSpPr txBox="1"/>
            <p:nvPr/>
          </p:nvSpPr>
          <p:spPr>
            <a:xfrm>
              <a:off x="3557312" y="5444999"/>
              <a:ext cx="386080" cy="307777"/>
            </a:xfrm>
            <a:prstGeom prst="rect">
              <a:avLst/>
            </a:prstGeom>
            <a:noFill/>
          </p:spPr>
          <p:txBody>
            <a:bodyPr wrap="square" rtlCol="0">
              <a:spAutoFit/>
            </a:bodyPr>
            <a:lstStyle/>
            <a:p>
              <a:r>
                <a:rPr lang="en-US" sz="1400" b="1" dirty="0"/>
                <a:t>X1</a:t>
              </a:r>
            </a:p>
          </p:txBody>
        </p:sp>
        <p:sp>
          <p:nvSpPr>
            <p:cNvPr id="22" name="TextBox 21"/>
            <p:cNvSpPr txBox="1"/>
            <p:nvPr/>
          </p:nvSpPr>
          <p:spPr>
            <a:xfrm>
              <a:off x="3547152" y="5689101"/>
              <a:ext cx="386080" cy="307777"/>
            </a:xfrm>
            <a:prstGeom prst="rect">
              <a:avLst/>
            </a:prstGeom>
            <a:noFill/>
          </p:spPr>
          <p:txBody>
            <a:bodyPr wrap="square" rtlCol="0">
              <a:spAutoFit/>
            </a:bodyPr>
            <a:lstStyle/>
            <a:p>
              <a:r>
                <a:rPr lang="en-US" sz="1400" b="1" dirty="0">
                  <a:solidFill>
                    <a:srgbClr val="FF0000"/>
                  </a:solidFill>
                </a:rPr>
                <a:t>X2</a:t>
              </a:r>
            </a:p>
          </p:txBody>
        </p:sp>
        <p:sp>
          <p:nvSpPr>
            <p:cNvPr id="23" name="Right Arrow 22"/>
            <p:cNvSpPr/>
            <p:nvPr/>
          </p:nvSpPr>
          <p:spPr>
            <a:xfrm>
              <a:off x="3334029" y="5489566"/>
              <a:ext cx="136151" cy="151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0800000">
              <a:off x="4352800" y="5266758"/>
              <a:ext cx="136151" cy="151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ontent Placeholder 2"/>
          <p:cNvSpPr txBox="1">
            <a:spLocks/>
          </p:cNvSpPr>
          <p:nvPr/>
        </p:nvSpPr>
        <p:spPr>
          <a:xfrm>
            <a:off x="6276011" y="1202372"/>
            <a:ext cx="4972222" cy="4680000"/>
          </a:xfrm>
          <a:prstGeom prst="rect">
            <a:avLst/>
          </a:prstGeom>
        </p:spPr>
        <p:txBody>
          <a:bodyPr>
            <a:normAutofit/>
          </a:bodyPr>
          <a:lstStyle>
            <a:lvl1pPr marL="228600" indent="-228600" algn="l" defTabSz="914400" rtl="0" eaLnBrk="1" latinLnBrk="0" hangingPunct="1">
              <a:lnSpc>
                <a:spcPct val="110000"/>
              </a:lnSpc>
              <a:spcBef>
                <a:spcPts val="1000"/>
              </a:spcBef>
              <a:buClr>
                <a:srgbClr val="32A2C9"/>
              </a:buClr>
              <a:buFont typeface="Arial" panose="020B0604020202020204" pitchFamily="34" charset="0"/>
              <a:buChar char="•"/>
              <a:defRPr sz="2000" kern="1200">
                <a:solidFill>
                  <a:schemeClr val="bg2">
                    <a:lumMod val="25000"/>
                  </a:schemeClr>
                </a:solidFill>
                <a:latin typeface="Lato" panose="020F0502020204030203" pitchFamily="34" charset="0"/>
                <a:ea typeface="+mn-ea"/>
                <a:cs typeface="+mn-cs"/>
              </a:defRPr>
            </a:lvl1pPr>
            <a:lvl2pPr marL="685800" indent="-228600" algn="l" defTabSz="914400" rtl="0" eaLnBrk="1" latinLnBrk="0" hangingPunct="1">
              <a:lnSpc>
                <a:spcPct val="110000"/>
              </a:lnSpc>
              <a:spcBef>
                <a:spcPts val="500"/>
              </a:spcBef>
              <a:buClr>
                <a:srgbClr val="32A2C9"/>
              </a:buClr>
              <a:buFont typeface="Arial" panose="020B0604020202020204" pitchFamily="34" charset="0"/>
              <a:buChar char="•"/>
              <a:defRPr sz="1800" kern="1200">
                <a:solidFill>
                  <a:schemeClr val="bg2">
                    <a:lumMod val="25000"/>
                  </a:schemeClr>
                </a:solidFill>
                <a:latin typeface="Lato" panose="020F0502020204030203" pitchFamily="34" charset="0"/>
                <a:ea typeface="+mn-ea"/>
                <a:cs typeface="+mn-cs"/>
              </a:defRPr>
            </a:lvl2pPr>
            <a:lvl3pPr marL="1143000" indent="-228600" algn="l" defTabSz="914400" rtl="0" eaLnBrk="1" latinLnBrk="0" hangingPunct="1">
              <a:lnSpc>
                <a:spcPct val="110000"/>
              </a:lnSpc>
              <a:spcBef>
                <a:spcPts val="500"/>
              </a:spcBef>
              <a:buClr>
                <a:srgbClr val="32A2C9"/>
              </a:buClr>
              <a:buFont typeface="Arial" panose="020B0604020202020204" pitchFamily="34" charset="0"/>
              <a:buChar char="•"/>
              <a:defRPr sz="1600" kern="1200">
                <a:solidFill>
                  <a:schemeClr val="bg2">
                    <a:lumMod val="25000"/>
                  </a:schemeClr>
                </a:solidFill>
                <a:latin typeface="Lato" panose="020F0502020204030203" pitchFamily="34" charset="0"/>
                <a:ea typeface="+mn-ea"/>
                <a:cs typeface="+mn-cs"/>
              </a:defRPr>
            </a:lvl3pPr>
            <a:lvl4pPr marL="1600200" indent="-228600" algn="l" defTabSz="914400" rtl="0" eaLnBrk="1" latinLnBrk="0" hangingPunct="1">
              <a:lnSpc>
                <a:spcPct val="110000"/>
              </a:lnSpc>
              <a:spcBef>
                <a:spcPts val="500"/>
              </a:spcBef>
              <a:buClr>
                <a:srgbClr val="32A2C9"/>
              </a:buClr>
              <a:buFont typeface="Arial" panose="020B0604020202020204" pitchFamily="34" charset="0"/>
              <a:buChar char="•"/>
              <a:defRPr sz="1400" kern="1200">
                <a:solidFill>
                  <a:schemeClr val="bg2">
                    <a:lumMod val="25000"/>
                  </a:schemeClr>
                </a:solidFill>
                <a:latin typeface="Lato" panose="020F0502020204030203" pitchFamily="34" charset="0"/>
                <a:ea typeface="+mn-ea"/>
                <a:cs typeface="+mn-cs"/>
              </a:defRPr>
            </a:lvl4pPr>
            <a:lvl5pPr marL="2057400" indent="-228600" algn="l" defTabSz="914400" rtl="0" eaLnBrk="1" latinLnBrk="0" hangingPunct="1">
              <a:lnSpc>
                <a:spcPct val="110000"/>
              </a:lnSpc>
              <a:spcBef>
                <a:spcPts val="500"/>
              </a:spcBef>
              <a:buClr>
                <a:srgbClr val="32A2C9"/>
              </a:buClr>
              <a:buFont typeface="Arial" panose="020B0604020202020204" pitchFamily="34" charset="0"/>
              <a:buChar char="•"/>
              <a:defRPr sz="1400" kern="1200">
                <a:solidFill>
                  <a:schemeClr val="bg2">
                    <a:lumMod val="25000"/>
                  </a:schemeClr>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t>Phase 4: 3+ years out</a:t>
            </a:r>
          </a:p>
          <a:p>
            <a:pPr lvl="2"/>
            <a:r>
              <a:rPr lang="en-US" sz="1800" dirty="0"/>
              <a:t>OAM FPGA</a:t>
            </a:r>
          </a:p>
          <a:p>
            <a:pPr lvl="2"/>
            <a:r>
              <a:rPr lang="en-US" sz="1800" dirty="0"/>
              <a:t>Universal Base Board (UBB)</a:t>
            </a:r>
          </a:p>
          <a:p>
            <a:pPr lvl="3"/>
            <a:r>
              <a:rPr lang="en-US" sz="1600" dirty="0"/>
              <a:t>8 OAM with all-to-all connectivity</a:t>
            </a:r>
          </a:p>
          <a:p>
            <a:pPr lvl="3"/>
            <a:r>
              <a:rPr lang="en-US" sz="1600" dirty="0"/>
              <a:t>QSFP/FPGA would be a bonus</a:t>
            </a:r>
          </a:p>
          <a:p>
            <a:pPr lvl="2"/>
            <a:r>
              <a:rPr lang="en-US" sz="1800" b="1" dirty="0"/>
              <a:t>Host Server (</a:t>
            </a:r>
            <a:r>
              <a:rPr lang="en-US" sz="1800" b="1" dirty="0" err="1"/>
              <a:t>Kunpeng</a:t>
            </a:r>
            <a:r>
              <a:rPr lang="en-US" sz="1800" b="1" dirty="0"/>
              <a:t>?)</a:t>
            </a:r>
          </a:p>
          <a:p>
            <a:pPr lvl="3"/>
            <a:r>
              <a:rPr lang="en-US" sz="1600" b="1" dirty="0"/>
              <a:t>ARM FPGA driver?</a:t>
            </a:r>
          </a:p>
          <a:p>
            <a:pPr lvl="2"/>
            <a:r>
              <a:rPr lang="en-US" sz="1800" dirty="0"/>
              <a:t>Host CPU network</a:t>
            </a:r>
          </a:p>
          <a:p>
            <a:pPr lvl="2"/>
            <a:r>
              <a:rPr lang="en-US" sz="1800" dirty="0"/>
              <a:t>Maybe an accelerator network</a:t>
            </a:r>
          </a:p>
          <a:p>
            <a:endParaRPr lang="en-US" dirty="0"/>
          </a:p>
        </p:txBody>
      </p:sp>
      <p:grpSp>
        <p:nvGrpSpPr>
          <p:cNvPr id="32" name="Group 31"/>
          <p:cNvGrpSpPr/>
          <p:nvPr/>
        </p:nvGrpSpPr>
        <p:grpSpPr>
          <a:xfrm>
            <a:off x="6377632" y="4670220"/>
            <a:ext cx="4577387" cy="2023429"/>
            <a:chOff x="6292659" y="4203646"/>
            <a:chExt cx="5104520" cy="1943473"/>
          </a:xfrm>
        </p:grpSpPr>
        <p:grpSp>
          <p:nvGrpSpPr>
            <p:cNvPr id="33" name="Group 32"/>
            <p:cNvGrpSpPr/>
            <p:nvPr/>
          </p:nvGrpSpPr>
          <p:grpSpPr>
            <a:xfrm>
              <a:off x="7739052" y="4307274"/>
              <a:ext cx="2255563" cy="1658022"/>
              <a:chOff x="4127864" y="2490651"/>
              <a:chExt cx="3781380" cy="3746463"/>
            </a:xfrm>
          </p:grpSpPr>
          <p:pic>
            <p:nvPicPr>
              <p:cNvPr id="45" name="Picture 44"/>
              <p:cNvPicPr>
                <a:picLocks noChangeAspect="1"/>
              </p:cNvPicPr>
              <p:nvPr/>
            </p:nvPicPr>
            <p:blipFill>
              <a:blip r:embed="rId3"/>
              <a:stretch>
                <a:fillRect/>
              </a:stretch>
            </p:blipFill>
            <p:spPr>
              <a:xfrm>
                <a:off x="4127864" y="2965464"/>
                <a:ext cx="3781380" cy="2715289"/>
              </a:xfrm>
              <a:prstGeom prst="rect">
                <a:avLst/>
              </a:prstGeom>
            </p:spPr>
          </p:pic>
          <p:sp>
            <p:nvSpPr>
              <p:cNvPr id="46" name="TextBox 45"/>
              <p:cNvSpPr txBox="1"/>
              <p:nvPr/>
            </p:nvSpPr>
            <p:spPr>
              <a:xfrm>
                <a:off x="4712861" y="5680754"/>
                <a:ext cx="2611386" cy="556360"/>
              </a:xfrm>
              <a:prstGeom prst="rect">
                <a:avLst/>
              </a:prstGeom>
              <a:noFill/>
            </p:spPr>
            <p:txBody>
              <a:bodyPr wrap="square" rtlCol="0">
                <a:spAutoFit/>
              </a:bodyPr>
              <a:lstStyle/>
              <a:p>
                <a:r>
                  <a:rPr lang="en-US" sz="1000" b="1" dirty="0"/>
                  <a:t>Fully Connected topology</a:t>
                </a:r>
              </a:p>
            </p:txBody>
          </p:sp>
          <p:sp>
            <p:nvSpPr>
              <p:cNvPr id="47" name="Rectangle 46"/>
              <p:cNvSpPr/>
              <p:nvPr/>
            </p:nvSpPr>
            <p:spPr>
              <a:xfrm>
                <a:off x="4127864" y="2490651"/>
                <a:ext cx="3781380" cy="47481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Host Server</a:t>
                </a:r>
              </a:p>
            </p:txBody>
          </p:sp>
        </p:grpSp>
        <p:grpSp>
          <p:nvGrpSpPr>
            <p:cNvPr id="34" name="Group 33"/>
            <p:cNvGrpSpPr/>
            <p:nvPr/>
          </p:nvGrpSpPr>
          <p:grpSpPr>
            <a:xfrm>
              <a:off x="10430731" y="4203646"/>
              <a:ext cx="966448" cy="1943473"/>
              <a:chOff x="9222376" y="2320835"/>
              <a:chExt cx="1619794" cy="3103652"/>
            </a:xfrm>
          </p:grpSpPr>
          <p:sp>
            <p:nvSpPr>
              <p:cNvPr id="39" name="Rectangle 38"/>
              <p:cNvSpPr/>
              <p:nvPr/>
            </p:nvSpPr>
            <p:spPr>
              <a:xfrm>
                <a:off x="9222376" y="2943497"/>
                <a:ext cx="1619794" cy="1898470"/>
              </a:xfrm>
              <a:prstGeom prst="rect">
                <a:avLst/>
              </a:prstGeom>
              <a:solidFill>
                <a:srgbClr val="5282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0" name="Rectangle 39"/>
              <p:cNvSpPr/>
              <p:nvPr/>
            </p:nvSpPr>
            <p:spPr>
              <a:xfrm>
                <a:off x="9509760" y="2447109"/>
                <a:ext cx="1010194" cy="47026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p:cNvSpPr/>
              <p:nvPr/>
            </p:nvSpPr>
            <p:spPr>
              <a:xfrm>
                <a:off x="9601200" y="2320835"/>
                <a:ext cx="1010194" cy="47026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HBM</a:t>
                </a:r>
              </a:p>
            </p:txBody>
          </p:sp>
          <p:sp>
            <p:nvSpPr>
              <p:cNvPr id="42" name="Rectangle 41"/>
              <p:cNvSpPr/>
              <p:nvPr/>
            </p:nvSpPr>
            <p:spPr>
              <a:xfrm>
                <a:off x="9509760" y="4868092"/>
                <a:ext cx="1010194" cy="47026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HBM</a:t>
                </a:r>
              </a:p>
            </p:txBody>
          </p:sp>
          <p:sp>
            <p:nvSpPr>
              <p:cNvPr id="43" name="Rectangle 42"/>
              <p:cNvSpPr/>
              <p:nvPr/>
            </p:nvSpPr>
            <p:spPr>
              <a:xfrm>
                <a:off x="9601200" y="4954225"/>
                <a:ext cx="1010194" cy="470262"/>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HBM</a:t>
                </a:r>
              </a:p>
            </p:txBody>
          </p:sp>
          <p:sp>
            <p:nvSpPr>
              <p:cNvPr id="44" name="Rectangle 43"/>
              <p:cNvSpPr/>
              <p:nvPr/>
            </p:nvSpPr>
            <p:spPr>
              <a:xfrm>
                <a:off x="9509760" y="3196046"/>
                <a:ext cx="1101634" cy="1384663"/>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Accelerator Package</a:t>
                </a:r>
              </a:p>
            </p:txBody>
          </p:sp>
        </p:grpSp>
        <p:cxnSp>
          <p:nvCxnSpPr>
            <p:cNvPr id="35" name="Straight Connector 34"/>
            <p:cNvCxnSpPr>
              <a:stCxn id="45" idx="3"/>
            </p:cNvCxnSpPr>
            <p:nvPr/>
          </p:nvCxnSpPr>
          <p:spPr>
            <a:xfrm>
              <a:off x="9994615" y="5118240"/>
              <a:ext cx="430456" cy="664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957010" y="4593550"/>
              <a:ext cx="419164" cy="651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292659" y="4690736"/>
              <a:ext cx="1322043" cy="620791"/>
            </a:xfrm>
            <a:prstGeom prst="rect">
              <a:avLst/>
            </a:prstGeom>
            <a:noFill/>
          </p:spPr>
          <p:txBody>
            <a:bodyPr wrap="square" rtlCol="0">
              <a:spAutoFit/>
            </a:bodyPr>
            <a:lstStyle/>
            <a:p>
              <a:r>
                <a:rPr lang="en-US" sz="3600" dirty="0"/>
                <a:t>10 x</a:t>
              </a:r>
            </a:p>
          </p:txBody>
        </p:sp>
        <p:sp>
          <p:nvSpPr>
            <p:cNvPr id="38" name="Left Brace 37"/>
            <p:cNvSpPr/>
            <p:nvPr/>
          </p:nvSpPr>
          <p:spPr>
            <a:xfrm>
              <a:off x="7431402" y="4292500"/>
              <a:ext cx="173372" cy="151599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3994326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Google Shape;155;p17"/>
          <p:cNvSpPr/>
          <p:nvPr/>
        </p:nvSpPr>
        <p:spPr>
          <a:xfrm>
            <a:off x="1299998" y="1227190"/>
            <a:ext cx="6879812" cy="4076325"/>
          </a:xfrm>
          <a:prstGeom prst="rect">
            <a:avLst/>
          </a:prstGeom>
          <a:solidFill>
            <a:srgbClr val="0C5ACC">
              <a:alpha val="22000"/>
            </a:srgbClr>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endParaRPr b="1" dirty="0"/>
          </a:p>
        </p:txBody>
      </p:sp>
      <p:sp>
        <p:nvSpPr>
          <p:cNvPr id="2" name="Title 1"/>
          <p:cNvSpPr>
            <a:spLocks noGrp="1"/>
          </p:cNvSpPr>
          <p:nvPr>
            <p:ph type="title"/>
          </p:nvPr>
        </p:nvSpPr>
        <p:spPr/>
        <p:txBody>
          <a:bodyPr/>
          <a:lstStyle/>
          <a:p>
            <a:r>
              <a:rPr lang="en-US" dirty="0"/>
              <a:t>Huawei/BSC GPGPU timeline</a:t>
            </a:r>
          </a:p>
        </p:txBody>
      </p:sp>
      <p:grpSp>
        <p:nvGrpSpPr>
          <p:cNvPr id="21" name="Group 20">
            <a:extLst>
              <a:ext uri="{FF2B5EF4-FFF2-40B4-BE49-F238E27FC236}">
                <a16:creationId xmlns:a16="http://schemas.microsoft.com/office/drawing/2014/main" id="{4E3C1F62-E703-274D-B7F4-6A85B879157C}"/>
              </a:ext>
            </a:extLst>
          </p:cNvPr>
          <p:cNvGrpSpPr/>
          <p:nvPr/>
        </p:nvGrpSpPr>
        <p:grpSpPr>
          <a:xfrm>
            <a:off x="2316893" y="1226576"/>
            <a:ext cx="4617357" cy="4600249"/>
            <a:chOff x="2383393" y="1160076"/>
            <a:chExt cx="4617357" cy="4100487"/>
          </a:xfrm>
        </p:grpSpPr>
        <p:cxnSp>
          <p:nvCxnSpPr>
            <p:cNvPr id="6" name="Straight Connector 5"/>
            <p:cNvCxnSpPr>
              <a:cxnSpLocks/>
            </p:cNvCxnSpPr>
            <p:nvPr/>
          </p:nvCxnSpPr>
          <p:spPr>
            <a:xfrm flipV="1">
              <a:off x="2383393" y="1160076"/>
              <a:ext cx="0" cy="41004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8" name="Straight Connector 137"/>
            <p:cNvCxnSpPr>
              <a:cxnSpLocks/>
            </p:cNvCxnSpPr>
            <p:nvPr/>
          </p:nvCxnSpPr>
          <p:spPr>
            <a:xfrm flipV="1">
              <a:off x="4717009" y="1160076"/>
              <a:ext cx="0" cy="41004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9" name="Straight Connector 138"/>
            <p:cNvCxnSpPr>
              <a:cxnSpLocks/>
            </p:cNvCxnSpPr>
            <p:nvPr/>
          </p:nvCxnSpPr>
          <p:spPr>
            <a:xfrm flipV="1">
              <a:off x="7000750" y="1160076"/>
              <a:ext cx="0" cy="41004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0" name="Straight Connector 139"/>
            <p:cNvCxnSpPr>
              <a:cxnSpLocks/>
            </p:cNvCxnSpPr>
            <p:nvPr/>
          </p:nvCxnSpPr>
          <p:spPr>
            <a:xfrm flipV="1">
              <a:off x="3555245" y="1160076"/>
              <a:ext cx="0" cy="410048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cxnSpLocks/>
            </p:cNvCxnSpPr>
            <p:nvPr/>
          </p:nvCxnSpPr>
          <p:spPr>
            <a:xfrm flipV="1">
              <a:off x="5859523" y="1160076"/>
              <a:ext cx="0" cy="410048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304863" y="1948291"/>
            <a:ext cx="2277360" cy="60208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2315067" y="3245433"/>
            <a:ext cx="5803585" cy="60208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3988665" y="4484279"/>
            <a:ext cx="4186681" cy="60208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970156" y="4031097"/>
            <a:ext cx="3845073" cy="369332"/>
          </a:xfrm>
          <a:prstGeom prst="rect">
            <a:avLst/>
          </a:prstGeom>
          <a:noFill/>
        </p:spPr>
        <p:txBody>
          <a:bodyPr wrap="square" rtlCol="0">
            <a:spAutoFit/>
          </a:bodyPr>
          <a:lstStyle/>
          <a:p>
            <a:r>
              <a:rPr lang="en-US" dirty="0"/>
              <a:t>Phase 3: Emulator Proof of Concept</a:t>
            </a:r>
          </a:p>
        </p:txBody>
      </p:sp>
      <p:sp>
        <p:nvSpPr>
          <p:cNvPr id="147" name="TextBox 146"/>
          <p:cNvSpPr txBox="1"/>
          <p:nvPr/>
        </p:nvSpPr>
        <p:spPr>
          <a:xfrm>
            <a:off x="2266473" y="2833891"/>
            <a:ext cx="4484547" cy="369332"/>
          </a:xfrm>
          <a:prstGeom prst="rect">
            <a:avLst/>
          </a:prstGeom>
          <a:noFill/>
        </p:spPr>
        <p:txBody>
          <a:bodyPr wrap="square" rtlCol="0">
            <a:spAutoFit/>
          </a:bodyPr>
          <a:lstStyle/>
          <a:p>
            <a:r>
              <a:rPr lang="en-US" dirty="0"/>
              <a:t>Phase 2: RISC-V GPGPU Implementation</a:t>
            </a:r>
          </a:p>
        </p:txBody>
      </p:sp>
      <p:sp>
        <p:nvSpPr>
          <p:cNvPr id="148" name="TextBox 147"/>
          <p:cNvSpPr txBox="1"/>
          <p:nvPr/>
        </p:nvSpPr>
        <p:spPr>
          <a:xfrm>
            <a:off x="1163185" y="1544878"/>
            <a:ext cx="4982271" cy="369332"/>
          </a:xfrm>
          <a:prstGeom prst="rect">
            <a:avLst/>
          </a:prstGeom>
          <a:noFill/>
        </p:spPr>
        <p:txBody>
          <a:bodyPr wrap="square" rtlCol="0">
            <a:spAutoFit/>
          </a:bodyPr>
          <a:lstStyle/>
          <a:p>
            <a:r>
              <a:rPr lang="en-US" dirty="0"/>
              <a:t>Phase 1: RISC-V GPGPU Arch and Apps Study</a:t>
            </a:r>
          </a:p>
        </p:txBody>
      </p:sp>
      <p:sp>
        <p:nvSpPr>
          <p:cNvPr id="149" name="Content Placeholder 2"/>
          <p:cNvSpPr>
            <a:spLocks noGrp="1"/>
          </p:cNvSpPr>
          <p:nvPr>
            <p:ph idx="1"/>
          </p:nvPr>
        </p:nvSpPr>
        <p:spPr>
          <a:xfrm>
            <a:off x="8393947" y="1153907"/>
            <a:ext cx="4481311" cy="4955545"/>
          </a:xfrm>
        </p:spPr>
        <p:txBody>
          <a:bodyPr>
            <a:normAutofit/>
          </a:bodyPr>
          <a:lstStyle/>
          <a:p>
            <a:r>
              <a:rPr lang="en-US" dirty="0"/>
              <a:t>Phase 1 (0 – 12 months)</a:t>
            </a:r>
          </a:p>
          <a:p>
            <a:pPr lvl="1"/>
            <a:r>
              <a:rPr lang="en-US" dirty="0"/>
              <a:t>Targeted Applications</a:t>
            </a:r>
          </a:p>
          <a:p>
            <a:pPr lvl="1"/>
            <a:r>
              <a:rPr lang="en-US" dirty="0"/>
              <a:t>SW Ecosystem</a:t>
            </a:r>
          </a:p>
          <a:p>
            <a:pPr lvl="1"/>
            <a:r>
              <a:rPr lang="en-US" dirty="0"/>
              <a:t>GPGPU Architecture</a:t>
            </a:r>
          </a:p>
          <a:p>
            <a:r>
              <a:rPr lang="en-US" dirty="0"/>
              <a:t>Phase 2 (6 – 36 months)</a:t>
            </a:r>
          </a:p>
          <a:p>
            <a:pPr lvl="1"/>
            <a:r>
              <a:rPr lang="en-US" dirty="0"/>
              <a:t>GPGPU Emulation Target</a:t>
            </a:r>
          </a:p>
          <a:p>
            <a:pPr lvl="1"/>
            <a:r>
              <a:rPr lang="en-US" dirty="0"/>
              <a:t>1</a:t>
            </a:r>
            <a:r>
              <a:rPr lang="en-US" baseline="30000" dirty="0"/>
              <a:t>st</a:t>
            </a:r>
            <a:r>
              <a:rPr lang="en-US" dirty="0"/>
              <a:t> rev (m24), Single GPGPU Emulator</a:t>
            </a:r>
          </a:p>
          <a:p>
            <a:r>
              <a:rPr lang="en-US" dirty="0"/>
              <a:t>Phase 3 (15 – 36 months)</a:t>
            </a:r>
          </a:p>
          <a:p>
            <a:pPr lvl="1"/>
            <a:r>
              <a:rPr lang="en-US" dirty="0"/>
              <a:t>Proof of Concept</a:t>
            </a:r>
          </a:p>
          <a:p>
            <a:pPr lvl="1"/>
            <a:r>
              <a:rPr lang="en-US" dirty="0"/>
              <a:t>2</a:t>
            </a:r>
            <a:r>
              <a:rPr lang="en-US" baseline="30000" dirty="0"/>
              <a:t>nd</a:t>
            </a:r>
            <a:r>
              <a:rPr lang="en-US" dirty="0"/>
              <a:t> rev Emulator</a:t>
            </a:r>
          </a:p>
          <a:p>
            <a:pPr lvl="1"/>
            <a:r>
              <a:rPr lang="en-US" dirty="0"/>
              <a:t>Multiple GPGPU </a:t>
            </a:r>
            <a:r>
              <a:rPr lang="en-US" dirty="0" err="1"/>
              <a:t>comm</a:t>
            </a:r>
            <a:endParaRPr lang="en-US" dirty="0"/>
          </a:p>
          <a:p>
            <a:pPr lvl="2"/>
            <a:r>
              <a:rPr lang="en-US" dirty="0"/>
              <a:t>Non-coherent</a:t>
            </a:r>
          </a:p>
          <a:p>
            <a:r>
              <a:rPr lang="en-US" dirty="0"/>
              <a:t>Phase 4 …</a:t>
            </a:r>
          </a:p>
        </p:txBody>
      </p:sp>
      <p:sp>
        <p:nvSpPr>
          <p:cNvPr id="4" name="Flowchart: Multidocument 3"/>
          <p:cNvSpPr/>
          <p:nvPr/>
        </p:nvSpPr>
        <p:spPr>
          <a:xfrm>
            <a:off x="3064326" y="2025590"/>
            <a:ext cx="407794" cy="70567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416911" y="3280749"/>
            <a:ext cx="788324" cy="515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r>
              <a:rPr lang="en-US" sz="1600" baseline="30000" dirty="0"/>
              <a:t>st</a:t>
            </a:r>
            <a:r>
              <a:rPr lang="en-US" sz="1600" dirty="0"/>
              <a:t> Rev</a:t>
            </a:r>
          </a:p>
        </p:txBody>
      </p:sp>
      <p:sp>
        <p:nvSpPr>
          <p:cNvPr id="120" name="Rounded Rectangle 119"/>
          <p:cNvSpPr/>
          <p:nvPr/>
        </p:nvSpPr>
        <p:spPr>
          <a:xfrm>
            <a:off x="7800409" y="4527875"/>
            <a:ext cx="777876" cy="509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r>
              <a:rPr lang="en-US" sz="1400" baseline="30000" dirty="0"/>
              <a:t>nd</a:t>
            </a:r>
            <a:r>
              <a:rPr lang="en-US" sz="1400" dirty="0"/>
              <a:t> Rev</a:t>
            </a:r>
          </a:p>
        </p:txBody>
      </p:sp>
      <p:sp>
        <p:nvSpPr>
          <p:cNvPr id="7" name="Right Arrow 6"/>
          <p:cNvSpPr/>
          <p:nvPr/>
        </p:nvSpPr>
        <p:spPr>
          <a:xfrm>
            <a:off x="-57216" y="5573237"/>
            <a:ext cx="12191999" cy="3095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8" name="Straight Connector 7"/>
          <p:cNvCxnSpPr/>
          <p:nvPr/>
        </p:nvCxnSpPr>
        <p:spPr>
          <a:xfrm flipH="1" flipV="1">
            <a:off x="1171922" y="5539579"/>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28777" y="5539579"/>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638606" y="5539579"/>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8194" y="5883656"/>
            <a:ext cx="474883" cy="261610"/>
          </a:xfrm>
          <a:prstGeom prst="rect">
            <a:avLst/>
          </a:prstGeom>
          <a:noFill/>
        </p:spPr>
        <p:txBody>
          <a:bodyPr wrap="square" rtlCol="0">
            <a:spAutoFit/>
          </a:bodyPr>
          <a:lstStyle/>
          <a:p>
            <a:pPr algn="ctr"/>
            <a:r>
              <a:rPr lang="en-US" sz="1100" b="1" dirty="0"/>
              <a:t>2020</a:t>
            </a:r>
          </a:p>
        </p:txBody>
      </p:sp>
      <p:sp>
        <p:nvSpPr>
          <p:cNvPr id="13" name="TextBox 12"/>
          <p:cNvSpPr txBox="1"/>
          <p:nvPr/>
        </p:nvSpPr>
        <p:spPr>
          <a:xfrm flipH="1">
            <a:off x="4128333" y="5883656"/>
            <a:ext cx="1049009" cy="261610"/>
          </a:xfrm>
          <a:prstGeom prst="rect">
            <a:avLst/>
          </a:prstGeom>
          <a:noFill/>
        </p:spPr>
        <p:txBody>
          <a:bodyPr wrap="square" rtlCol="0">
            <a:spAutoFit/>
          </a:bodyPr>
          <a:lstStyle/>
          <a:p>
            <a:pPr algn="ctr"/>
            <a:r>
              <a:rPr lang="en-US" sz="1100" b="1" dirty="0"/>
              <a:t>2022</a:t>
            </a:r>
          </a:p>
        </p:txBody>
      </p:sp>
      <p:cxnSp>
        <p:nvCxnSpPr>
          <p:cNvPr id="15" name="Straight Connector 14"/>
          <p:cNvCxnSpPr/>
          <p:nvPr/>
        </p:nvCxnSpPr>
        <p:spPr>
          <a:xfrm flipH="1" flipV="1">
            <a:off x="5793833" y="5550875"/>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flipH="1">
            <a:off x="6330819" y="5883656"/>
            <a:ext cx="1182078" cy="261610"/>
          </a:xfrm>
          <a:prstGeom prst="rect">
            <a:avLst/>
          </a:prstGeom>
          <a:noFill/>
        </p:spPr>
        <p:txBody>
          <a:bodyPr wrap="square" rtlCol="0">
            <a:spAutoFit/>
          </a:bodyPr>
          <a:lstStyle/>
          <a:p>
            <a:pPr algn="ctr"/>
            <a:r>
              <a:rPr lang="en-US" sz="1100" b="1" dirty="0"/>
              <a:t>2023</a:t>
            </a:r>
          </a:p>
        </p:txBody>
      </p:sp>
      <p:cxnSp>
        <p:nvCxnSpPr>
          <p:cNvPr id="17" name="Straight Connector 16"/>
          <p:cNvCxnSpPr/>
          <p:nvPr/>
        </p:nvCxnSpPr>
        <p:spPr>
          <a:xfrm flipH="1" flipV="1">
            <a:off x="6938972" y="5552517"/>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315067" y="5539579"/>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3476836" y="5539579"/>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34241" y="5883656"/>
            <a:ext cx="524863" cy="261610"/>
          </a:xfrm>
          <a:prstGeom prst="rect">
            <a:avLst/>
          </a:prstGeom>
          <a:noFill/>
        </p:spPr>
        <p:txBody>
          <a:bodyPr wrap="square" rtlCol="0">
            <a:spAutoFit/>
          </a:bodyPr>
          <a:lstStyle/>
          <a:p>
            <a:pPr algn="ctr"/>
            <a:r>
              <a:rPr lang="en-US" sz="1100" b="1" dirty="0"/>
              <a:t>2021</a:t>
            </a:r>
          </a:p>
        </p:txBody>
      </p:sp>
      <p:cxnSp>
        <p:nvCxnSpPr>
          <p:cNvPr id="22" name="Straight Connector 21"/>
          <p:cNvCxnSpPr/>
          <p:nvPr/>
        </p:nvCxnSpPr>
        <p:spPr>
          <a:xfrm flipH="1" flipV="1">
            <a:off x="8110830" y="5550874"/>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9266057" y="5562170"/>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0411196" y="5563812"/>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flipH="1">
            <a:off x="8781028" y="5883656"/>
            <a:ext cx="962767" cy="261610"/>
          </a:xfrm>
          <a:prstGeom prst="rect">
            <a:avLst/>
          </a:prstGeom>
          <a:noFill/>
        </p:spPr>
        <p:txBody>
          <a:bodyPr wrap="square" rtlCol="0">
            <a:spAutoFit/>
          </a:bodyPr>
          <a:lstStyle/>
          <a:p>
            <a:pPr algn="ctr"/>
            <a:r>
              <a:rPr lang="en-US" sz="1100" b="1" dirty="0"/>
              <a:t>2024</a:t>
            </a:r>
          </a:p>
        </p:txBody>
      </p:sp>
      <p:cxnSp>
        <p:nvCxnSpPr>
          <p:cNvPr id="231" name="Straight Connector 230"/>
          <p:cNvCxnSpPr/>
          <p:nvPr/>
        </p:nvCxnSpPr>
        <p:spPr>
          <a:xfrm flipH="1" flipV="1">
            <a:off x="11559631" y="5553844"/>
            <a:ext cx="1" cy="315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flipH="1">
            <a:off x="11078247" y="5883656"/>
            <a:ext cx="962767" cy="261610"/>
          </a:xfrm>
          <a:prstGeom prst="rect">
            <a:avLst/>
          </a:prstGeom>
          <a:noFill/>
        </p:spPr>
        <p:txBody>
          <a:bodyPr wrap="square" rtlCol="0">
            <a:spAutoFit/>
          </a:bodyPr>
          <a:lstStyle/>
          <a:p>
            <a:pPr algn="ctr"/>
            <a:r>
              <a:rPr lang="en-US" sz="1100" b="1" dirty="0"/>
              <a:t>2025</a:t>
            </a:r>
          </a:p>
        </p:txBody>
      </p:sp>
      <p:sp>
        <p:nvSpPr>
          <p:cNvPr id="39" name="Oval 38">
            <a:extLst>
              <a:ext uri="{FF2B5EF4-FFF2-40B4-BE49-F238E27FC236}">
                <a16:creationId xmlns:a16="http://schemas.microsoft.com/office/drawing/2014/main" id="{B87E60D4-8EA6-3344-8F01-D0596AFC91C0}"/>
              </a:ext>
            </a:extLst>
          </p:cNvPr>
          <p:cNvSpPr/>
          <p:nvPr/>
        </p:nvSpPr>
        <p:spPr>
          <a:xfrm>
            <a:off x="2559104" y="2022396"/>
            <a:ext cx="444072" cy="46598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a:t>
            </a:r>
          </a:p>
        </p:txBody>
      </p:sp>
      <p:sp>
        <p:nvSpPr>
          <p:cNvPr id="40" name="Oval 39">
            <a:extLst>
              <a:ext uri="{FF2B5EF4-FFF2-40B4-BE49-F238E27FC236}">
                <a16:creationId xmlns:a16="http://schemas.microsoft.com/office/drawing/2014/main" id="{2B098999-C847-8B4F-BA4A-81D8BCA456E0}"/>
              </a:ext>
            </a:extLst>
          </p:cNvPr>
          <p:cNvSpPr/>
          <p:nvPr/>
        </p:nvSpPr>
        <p:spPr>
          <a:xfrm>
            <a:off x="4881224" y="3312044"/>
            <a:ext cx="444072" cy="46598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a:t>
            </a:r>
          </a:p>
        </p:txBody>
      </p:sp>
      <p:sp>
        <p:nvSpPr>
          <p:cNvPr id="41" name="Oval 40">
            <a:extLst>
              <a:ext uri="{FF2B5EF4-FFF2-40B4-BE49-F238E27FC236}">
                <a16:creationId xmlns:a16="http://schemas.microsoft.com/office/drawing/2014/main" id="{B674B330-DDD6-654C-89E1-18E01FBE2B6A}"/>
              </a:ext>
            </a:extLst>
          </p:cNvPr>
          <p:cNvSpPr/>
          <p:nvPr/>
        </p:nvSpPr>
        <p:spPr>
          <a:xfrm>
            <a:off x="7203344" y="4555198"/>
            <a:ext cx="444072" cy="46598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a:t>
            </a:r>
          </a:p>
        </p:txBody>
      </p:sp>
    </p:spTree>
    <p:extLst>
      <p:ext uri="{BB962C8B-B14F-4D97-AF65-F5344CB8AC3E}">
        <p14:creationId xmlns:p14="http://schemas.microsoft.com/office/powerpoint/2010/main" val="1105859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B2C4-D308-C547-BE16-FECCBA431B0D}"/>
              </a:ext>
            </a:extLst>
          </p:cNvPr>
          <p:cNvSpPr>
            <a:spLocks noGrp="1"/>
          </p:cNvSpPr>
          <p:nvPr>
            <p:ph type="title"/>
          </p:nvPr>
        </p:nvSpPr>
        <p:spPr/>
        <p:txBody>
          <a:bodyPr/>
          <a:lstStyle/>
          <a:p>
            <a:r>
              <a:rPr lang="en-ES" dirty="0"/>
              <a:t>SoW3</a:t>
            </a:r>
          </a:p>
        </p:txBody>
      </p:sp>
      <p:sp>
        <p:nvSpPr>
          <p:cNvPr id="3" name="Content Placeholder 2">
            <a:extLst>
              <a:ext uri="{FF2B5EF4-FFF2-40B4-BE49-F238E27FC236}">
                <a16:creationId xmlns:a16="http://schemas.microsoft.com/office/drawing/2014/main" id="{4559FFE8-C99D-7D42-A752-117803CDF3D3}"/>
              </a:ext>
            </a:extLst>
          </p:cNvPr>
          <p:cNvSpPr>
            <a:spLocks noGrp="1"/>
          </p:cNvSpPr>
          <p:nvPr>
            <p:ph idx="1"/>
          </p:nvPr>
        </p:nvSpPr>
        <p:spPr/>
        <p:txBody>
          <a:bodyPr/>
          <a:lstStyle/>
          <a:p>
            <a:r>
              <a:rPr lang="en-ES" dirty="0"/>
              <a:t>Structured into a single workpackage, divided in 3 tasks</a:t>
            </a:r>
          </a:p>
          <a:p>
            <a:endParaRPr lang="en-ES" dirty="0"/>
          </a:p>
          <a:p>
            <a:endParaRPr lang="en-ES" dirty="0"/>
          </a:p>
          <a:p>
            <a:endParaRPr lang="en-ES" dirty="0"/>
          </a:p>
          <a:p>
            <a:endParaRPr lang="en-ES" dirty="0"/>
          </a:p>
          <a:p>
            <a:endParaRPr lang="en-ES" dirty="0"/>
          </a:p>
          <a:p>
            <a:endParaRPr lang="en-ES" dirty="0"/>
          </a:p>
          <a:p>
            <a:r>
              <a:rPr lang="en-ES" dirty="0"/>
              <a:t>SoW contact people:</a:t>
            </a:r>
          </a:p>
          <a:p>
            <a:pPr lvl="1"/>
            <a:r>
              <a:rPr lang="en-ES" dirty="0"/>
              <a:t>BSC: José M. Cela (CASE Department Director)</a:t>
            </a:r>
          </a:p>
          <a:p>
            <a:pPr lvl="1"/>
            <a:r>
              <a:rPr lang="en-ES" dirty="0"/>
              <a:t>Huawei: Ding Zhaohui (Director of HPC Lab)</a:t>
            </a:r>
          </a:p>
        </p:txBody>
      </p:sp>
      <p:graphicFrame>
        <p:nvGraphicFramePr>
          <p:cNvPr id="5" name="Table 4">
            <a:extLst>
              <a:ext uri="{FF2B5EF4-FFF2-40B4-BE49-F238E27FC236}">
                <a16:creationId xmlns:a16="http://schemas.microsoft.com/office/drawing/2014/main" id="{1F6B8F89-608B-B447-AEDE-302DB57D7917}"/>
              </a:ext>
            </a:extLst>
          </p:cNvPr>
          <p:cNvGraphicFramePr>
            <a:graphicFrameLocks noGrp="1"/>
          </p:cNvGraphicFramePr>
          <p:nvPr>
            <p:extLst>
              <p:ext uri="{D42A27DB-BD31-4B8C-83A1-F6EECF244321}">
                <p14:modId xmlns:p14="http://schemas.microsoft.com/office/powerpoint/2010/main" val="2806620361"/>
              </p:ext>
            </p:extLst>
          </p:nvPr>
        </p:nvGraphicFramePr>
        <p:xfrm>
          <a:off x="1972809" y="2054035"/>
          <a:ext cx="8229597" cy="1854200"/>
        </p:xfrm>
        <a:graphic>
          <a:graphicData uri="http://schemas.openxmlformats.org/drawingml/2006/table">
            <a:tbl>
              <a:tblPr firstRow="1" bandRow="1">
                <a:tableStyleId>{5C22544A-7EE6-4342-B048-85BDC9FD1C3A}</a:tableStyleId>
              </a:tblPr>
              <a:tblGrid>
                <a:gridCol w="594800">
                  <a:extLst>
                    <a:ext uri="{9D8B030D-6E8A-4147-A177-3AD203B41FA5}">
                      <a16:colId xmlns:a16="http://schemas.microsoft.com/office/drawing/2014/main" val="2867289513"/>
                    </a:ext>
                  </a:extLst>
                </a:gridCol>
                <a:gridCol w="4392488">
                  <a:extLst>
                    <a:ext uri="{9D8B030D-6E8A-4147-A177-3AD203B41FA5}">
                      <a16:colId xmlns:a16="http://schemas.microsoft.com/office/drawing/2014/main" val="37335742"/>
                    </a:ext>
                  </a:extLst>
                </a:gridCol>
                <a:gridCol w="1872208">
                  <a:extLst>
                    <a:ext uri="{9D8B030D-6E8A-4147-A177-3AD203B41FA5}">
                      <a16:colId xmlns:a16="http://schemas.microsoft.com/office/drawing/2014/main" val="108186568"/>
                    </a:ext>
                  </a:extLst>
                </a:gridCol>
                <a:gridCol w="1370101">
                  <a:extLst>
                    <a:ext uri="{9D8B030D-6E8A-4147-A177-3AD203B41FA5}">
                      <a16:colId xmlns:a16="http://schemas.microsoft.com/office/drawing/2014/main" val="1975827286"/>
                    </a:ext>
                  </a:extLst>
                </a:gridCol>
              </a:tblGrid>
              <a:tr h="370840">
                <a:tc gridSpan="2">
                  <a:txBody>
                    <a:bodyPr/>
                    <a:lstStyle/>
                    <a:p>
                      <a:r>
                        <a:rPr lang="en-ES" dirty="0"/>
                        <a:t>Workpackage</a:t>
                      </a:r>
                    </a:p>
                  </a:txBody>
                  <a:tcPr/>
                </a:tc>
                <a:tc hMerge="1">
                  <a:txBody>
                    <a:bodyPr/>
                    <a:lstStyle/>
                    <a:p>
                      <a:endParaRPr lang="en-ES"/>
                    </a:p>
                  </a:txBody>
                  <a:tcPr/>
                </a:tc>
                <a:tc>
                  <a:txBody>
                    <a:bodyPr/>
                    <a:lstStyle/>
                    <a:p>
                      <a:r>
                        <a:rPr lang="en-ES" dirty="0"/>
                        <a:t>Funding</a:t>
                      </a:r>
                    </a:p>
                  </a:txBody>
                  <a:tcPr/>
                </a:tc>
                <a:tc>
                  <a:txBody>
                    <a:bodyPr/>
                    <a:lstStyle/>
                    <a:p>
                      <a:r>
                        <a:rPr lang="en-ES" dirty="0"/>
                        <a:t>Duration</a:t>
                      </a:r>
                    </a:p>
                  </a:txBody>
                  <a:tcPr/>
                </a:tc>
                <a:extLst>
                  <a:ext uri="{0D108BD9-81ED-4DB2-BD59-A6C34878D82A}">
                    <a16:rowId xmlns:a16="http://schemas.microsoft.com/office/drawing/2014/main" val="362796026"/>
                  </a:ext>
                </a:extLst>
              </a:tr>
              <a:tr h="370840">
                <a:tc gridSpan="2">
                  <a:txBody>
                    <a:bodyPr/>
                    <a:lstStyle/>
                    <a:p>
                      <a:r>
                        <a:rPr lang="en-ES" dirty="0"/>
                        <a:t>WP6</a:t>
                      </a:r>
                    </a:p>
                  </a:txBody>
                  <a:tcPr/>
                </a:tc>
                <a:tc hMerge="1">
                  <a:txBody>
                    <a:bodyPr/>
                    <a:lstStyle/>
                    <a:p>
                      <a:endParaRPr lang="en-ES"/>
                    </a:p>
                  </a:txBody>
                  <a:tcPr/>
                </a:tc>
                <a:tc>
                  <a:txBody>
                    <a:bodyPr/>
                    <a:lstStyle/>
                    <a:p>
                      <a:r>
                        <a:rPr lang="en-ES" dirty="0"/>
                        <a:t>600 K€/year</a:t>
                      </a:r>
                    </a:p>
                  </a:txBody>
                  <a:tcPr/>
                </a:tc>
                <a:tc>
                  <a:txBody>
                    <a:bodyPr/>
                    <a:lstStyle/>
                    <a:p>
                      <a:r>
                        <a:rPr lang="en-ES" dirty="0"/>
                        <a:t>3 years</a:t>
                      </a:r>
                    </a:p>
                  </a:txBody>
                  <a:tcPr/>
                </a:tc>
                <a:extLst>
                  <a:ext uri="{0D108BD9-81ED-4DB2-BD59-A6C34878D82A}">
                    <a16:rowId xmlns:a16="http://schemas.microsoft.com/office/drawing/2014/main" val="2578486116"/>
                  </a:ext>
                </a:extLst>
              </a:tr>
              <a:tr h="370840">
                <a:tc>
                  <a:txBody>
                    <a:bodyPr/>
                    <a:lstStyle/>
                    <a:p>
                      <a:endParaRPr lang="en-ES" dirty="0"/>
                    </a:p>
                  </a:txBody>
                  <a:tcPr/>
                </a:tc>
                <a:tc gridSpan="3">
                  <a:txBody>
                    <a:bodyPr/>
                    <a:lstStyle/>
                    <a:p>
                      <a:r>
                        <a:rPr lang="en-ES" dirty="0"/>
                        <a:t>Task 6.1: Climate and air quality applications (m1-m36)</a:t>
                      </a:r>
                    </a:p>
                  </a:txBody>
                  <a:tcPr/>
                </a:tc>
                <a:tc hMerge="1">
                  <a:txBody>
                    <a:bodyPr/>
                    <a:lstStyle/>
                    <a:p>
                      <a:endParaRPr lang="en-ES" dirty="0"/>
                    </a:p>
                  </a:txBody>
                  <a:tcPr/>
                </a:tc>
                <a:tc hMerge="1">
                  <a:txBody>
                    <a:bodyPr/>
                    <a:lstStyle/>
                    <a:p>
                      <a:endParaRPr lang="en-ES" dirty="0"/>
                    </a:p>
                  </a:txBody>
                  <a:tcPr/>
                </a:tc>
                <a:extLst>
                  <a:ext uri="{0D108BD9-81ED-4DB2-BD59-A6C34878D82A}">
                    <a16:rowId xmlns:a16="http://schemas.microsoft.com/office/drawing/2014/main" val="657678738"/>
                  </a:ext>
                </a:extLst>
              </a:tr>
              <a:tr h="370840">
                <a:tc>
                  <a:txBody>
                    <a:bodyPr/>
                    <a:lstStyle/>
                    <a:p>
                      <a:endParaRPr lang="en-ES" dirty="0"/>
                    </a:p>
                  </a:txBody>
                  <a:tcPr/>
                </a:tc>
                <a:tc gridSpan="3">
                  <a:txBody>
                    <a:bodyPr/>
                    <a:lstStyle/>
                    <a:p>
                      <a:r>
                        <a:rPr lang="en-ES" dirty="0"/>
                        <a:t>Task 6.2: Personalised medicine applications (m1-36)</a:t>
                      </a:r>
                    </a:p>
                  </a:txBody>
                  <a:tcPr/>
                </a:tc>
                <a:tc hMerge="1">
                  <a:txBody>
                    <a:bodyPr/>
                    <a:lstStyle/>
                    <a:p>
                      <a:endParaRPr lang="en-ES"/>
                    </a:p>
                  </a:txBody>
                  <a:tcPr/>
                </a:tc>
                <a:tc hMerge="1">
                  <a:txBody>
                    <a:bodyPr/>
                    <a:lstStyle/>
                    <a:p>
                      <a:endParaRPr lang="en-ES"/>
                    </a:p>
                  </a:txBody>
                  <a:tcPr/>
                </a:tc>
                <a:extLst>
                  <a:ext uri="{0D108BD9-81ED-4DB2-BD59-A6C34878D82A}">
                    <a16:rowId xmlns:a16="http://schemas.microsoft.com/office/drawing/2014/main" val="2628910741"/>
                  </a:ext>
                </a:extLst>
              </a:tr>
              <a:tr h="370840">
                <a:tc>
                  <a:txBody>
                    <a:bodyPr/>
                    <a:lstStyle/>
                    <a:p>
                      <a:endParaRPr lang="en-ES" dirty="0"/>
                    </a:p>
                  </a:txBody>
                  <a:tcPr/>
                </a:tc>
                <a:tc gridSpan="3">
                  <a:txBody>
                    <a:bodyPr/>
                    <a:lstStyle/>
                    <a:p>
                      <a:r>
                        <a:rPr lang="en-ES" dirty="0"/>
                        <a:t>Task 6.3: Engineering applications (m1-m36)</a:t>
                      </a:r>
                    </a:p>
                  </a:txBody>
                  <a:tcPr/>
                </a:tc>
                <a:tc hMerge="1">
                  <a:txBody>
                    <a:bodyPr/>
                    <a:lstStyle/>
                    <a:p>
                      <a:endParaRPr lang="en-ES"/>
                    </a:p>
                  </a:txBody>
                  <a:tcPr/>
                </a:tc>
                <a:tc hMerge="1">
                  <a:txBody>
                    <a:bodyPr/>
                    <a:lstStyle/>
                    <a:p>
                      <a:endParaRPr lang="en-ES"/>
                    </a:p>
                  </a:txBody>
                  <a:tcPr/>
                </a:tc>
                <a:extLst>
                  <a:ext uri="{0D108BD9-81ED-4DB2-BD59-A6C34878D82A}">
                    <a16:rowId xmlns:a16="http://schemas.microsoft.com/office/drawing/2014/main" val="941750904"/>
                  </a:ext>
                </a:extLst>
              </a:tr>
            </a:tbl>
          </a:graphicData>
        </a:graphic>
      </p:graphicFrame>
    </p:spTree>
    <p:extLst>
      <p:ext uri="{BB962C8B-B14F-4D97-AF65-F5344CB8AC3E}">
        <p14:creationId xmlns:p14="http://schemas.microsoft.com/office/powerpoint/2010/main" val="110372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Marcador de contenido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765" y="1519284"/>
            <a:ext cx="4154372" cy="4557220"/>
          </a:xfrm>
          <a:prstGeom prst="rect">
            <a:avLst/>
          </a:prstGeom>
        </p:spPr>
      </p:pic>
      <p:sp>
        <p:nvSpPr>
          <p:cNvPr id="2" name="Título 1"/>
          <p:cNvSpPr>
            <a:spLocks noGrp="1"/>
          </p:cNvSpPr>
          <p:nvPr>
            <p:ph type="title"/>
          </p:nvPr>
        </p:nvSpPr>
        <p:spPr/>
        <p:txBody>
          <a:bodyPr/>
          <a:lstStyle/>
          <a:p>
            <a:r>
              <a:rPr lang="es-ES" dirty="0" err="1"/>
              <a:t>Spanish</a:t>
            </a:r>
            <a:r>
              <a:rPr lang="es-ES" dirty="0"/>
              <a:t> </a:t>
            </a:r>
            <a:r>
              <a:rPr lang="es-ES" dirty="0" err="1"/>
              <a:t>Supercomputing</a:t>
            </a:r>
            <a:r>
              <a:rPr lang="es-ES" dirty="0"/>
              <a:t> Network (RES)</a:t>
            </a:r>
          </a:p>
        </p:txBody>
      </p:sp>
      <p:pic>
        <p:nvPicPr>
          <p:cNvPr id="17" name="Imagen 16"/>
          <p:cNvPicPr>
            <a:picLocks noChangeAspect="1"/>
          </p:cNvPicPr>
          <p:nvPr/>
        </p:nvPicPr>
        <p:blipFill rotWithShape="1">
          <a:blip r:embed="rId3">
            <a:extLst>
              <a:ext uri="{28A0092B-C50C-407E-A947-70E740481C1C}">
                <a14:useLocalDpi xmlns:a14="http://schemas.microsoft.com/office/drawing/2010/main" val="0"/>
              </a:ext>
            </a:extLst>
          </a:blip>
          <a:srcRect l="7354"/>
          <a:stretch/>
        </p:blipFill>
        <p:spPr>
          <a:xfrm>
            <a:off x="581553" y="1833390"/>
            <a:ext cx="1600250" cy="861103"/>
          </a:xfrm>
          <a:prstGeom prst="rect">
            <a:avLst/>
          </a:prstGeom>
        </p:spPr>
      </p:pic>
      <p:pic>
        <p:nvPicPr>
          <p:cNvPr id="18" name="Imagen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553" y="2928866"/>
            <a:ext cx="1076319" cy="595810"/>
          </a:xfrm>
          <a:prstGeom prst="rect">
            <a:avLst/>
          </a:prstGeom>
        </p:spPr>
      </p:pic>
      <p:grpSp>
        <p:nvGrpSpPr>
          <p:cNvPr id="25" name="Grupo 24"/>
          <p:cNvGrpSpPr/>
          <p:nvPr/>
        </p:nvGrpSpPr>
        <p:grpSpPr>
          <a:xfrm>
            <a:off x="3972140" y="5525613"/>
            <a:ext cx="6620922" cy="973929"/>
            <a:chOff x="5087886" y="5706476"/>
            <a:chExt cx="6620922" cy="973929"/>
          </a:xfrm>
        </p:grpSpPr>
        <p:pic>
          <p:nvPicPr>
            <p:cNvPr id="4"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5114" y="5706476"/>
              <a:ext cx="573755" cy="507552"/>
            </a:xfrm>
            <a:prstGeom prst="rect">
              <a:avLst/>
            </a:prstGeom>
          </p:spPr>
        </p:pic>
        <p:pic>
          <p:nvPicPr>
            <p:cNvPr id="5"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8471" y="5805763"/>
              <a:ext cx="1056943" cy="308978"/>
            </a:xfrm>
            <a:prstGeom prst="rect">
              <a:avLst/>
            </a:prstGeom>
          </p:spPr>
        </p:pic>
        <p:pic>
          <p:nvPicPr>
            <p:cNvPr id="6" name="Imagen 1">
              <a:extLst>
                <a:ext uri="{FF2B5EF4-FFF2-40B4-BE49-F238E27FC236}">
                  <a16:creationId xmlns:a16="http://schemas.microsoft.com/office/drawing/2014/main" id="{7229D2A2-6C80-5146-B335-3C6F89D9C8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2215" y="5763191"/>
              <a:ext cx="394123" cy="394123"/>
            </a:xfrm>
            <a:prstGeom prst="rect">
              <a:avLst/>
            </a:prstGeom>
          </p:spPr>
        </p:pic>
        <p:pic>
          <p:nvPicPr>
            <p:cNvPr id="7"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107" y="6286039"/>
              <a:ext cx="914235" cy="365695"/>
            </a:xfrm>
            <a:prstGeom prst="rect">
              <a:avLst/>
            </a:prstGeom>
          </p:spPr>
        </p:pic>
        <p:pic>
          <p:nvPicPr>
            <p:cNvPr id="8"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7359" y="5744135"/>
              <a:ext cx="432234" cy="432234"/>
            </a:xfrm>
            <a:prstGeom prst="rect">
              <a:avLst/>
            </a:prstGeom>
          </p:spPr>
        </p:pic>
        <p:pic>
          <p:nvPicPr>
            <p:cNvPr id="9"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9000" y="6268500"/>
              <a:ext cx="706123" cy="400773"/>
            </a:xfrm>
            <a:prstGeom prst="rect">
              <a:avLst/>
            </a:prstGeom>
          </p:spPr>
        </p:pic>
        <p:pic>
          <p:nvPicPr>
            <p:cNvPr id="10"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81847" y="6291877"/>
              <a:ext cx="823410" cy="354019"/>
            </a:xfrm>
            <a:prstGeom prst="rect">
              <a:avLst/>
            </a:prstGeom>
          </p:spPr>
        </p:pic>
        <p:pic>
          <p:nvPicPr>
            <p:cNvPr id="11"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82886" y="5753728"/>
              <a:ext cx="1325922" cy="413049"/>
            </a:xfrm>
            <a:prstGeom prst="rect">
              <a:avLst/>
            </a:prstGeom>
          </p:spPr>
        </p:pic>
        <p:pic>
          <p:nvPicPr>
            <p:cNvPr id="12"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02374" y="6257367"/>
              <a:ext cx="588436" cy="423038"/>
            </a:xfrm>
            <a:prstGeom prst="rect">
              <a:avLst/>
            </a:prstGeom>
          </p:spPr>
        </p:pic>
        <p:pic>
          <p:nvPicPr>
            <p:cNvPr id="13"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l="6991" t="32495" r="7378" b="28708"/>
            <a:stretch/>
          </p:blipFill>
          <p:spPr>
            <a:xfrm>
              <a:off x="5087886" y="5768063"/>
              <a:ext cx="1350683" cy="384378"/>
            </a:xfrm>
            <a:prstGeom prst="rect">
              <a:avLst/>
            </a:prstGeom>
          </p:spPr>
        </p:pic>
        <p:pic>
          <p:nvPicPr>
            <p:cNvPr id="15" name="Imagen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73962" y="6274601"/>
              <a:ext cx="734846" cy="388570"/>
            </a:xfrm>
            <a:prstGeom prst="rect">
              <a:avLst/>
            </a:prstGeom>
          </p:spPr>
        </p:pic>
        <p:pic>
          <p:nvPicPr>
            <p:cNvPr id="21" name="Marcador de contenido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71210" y="6351474"/>
              <a:ext cx="951663" cy="234825"/>
            </a:xfrm>
            <a:prstGeom prst="rect">
              <a:avLst/>
            </a:prstGeom>
          </p:spPr>
        </p:pic>
      </p:grpSp>
      <p:sp>
        <p:nvSpPr>
          <p:cNvPr id="14" name="Rectángulo 13"/>
          <p:cNvSpPr/>
          <p:nvPr/>
        </p:nvSpPr>
        <p:spPr>
          <a:xfrm>
            <a:off x="7330764" y="1163501"/>
            <a:ext cx="3709954" cy="415985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CuadroTexto 21"/>
          <p:cNvSpPr txBox="1"/>
          <p:nvPr/>
        </p:nvSpPr>
        <p:spPr>
          <a:xfrm>
            <a:off x="7458836" y="1240270"/>
            <a:ext cx="3640762"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Created 2006</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12 institutions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13 supercomputers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HPC resources for scientific community </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12.000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Tflops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+600 million CPU hours/year</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3 calls/year</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Support team</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Data management services available</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+1.000 regular users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+200 scientific papers annually</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Member of Unique Scientific and Technical Infrastructure network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ICTS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Coordinated by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BSC-CNS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CuadroTexto 22"/>
          <p:cNvSpPr txBox="1"/>
          <p:nvPr/>
        </p:nvSpPr>
        <p:spPr>
          <a:xfrm>
            <a:off x="581553" y="3675594"/>
            <a:ext cx="1315094" cy="3052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5B9BD5"/>
                </a:solidFill>
                <a:effectLst/>
                <a:uLnTx/>
                <a:uFillTx/>
                <a:latin typeface="Calibri" panose="020F0502020204030204"/>
                <a:ea typeface="+mn-ea"/>
                <a:cs typeface="+mn-cs"/>
              </a:rPr>
              <a:t>www.res.es</a:t>
            </a:r>
            <a:endParaRPr kumimoji="0" lang="ca-ES" sz="1800" b="0" i="0"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80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2" grpId="0"/>
      <p:bldP spid="2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p:txBody>
          <a:bodyPr/>
          <a:lstStyle/>
          <a:p>
            <a:r>
              <a:rPr lang="en-GB" dirty="0"/>
              <a:t>SoW2: Deliverables and acceptance criteria</a:t>
            </a:r>
          </a:p>
        </p:txBody>
      </p:sp>
      <p:sp>
        <p:nvSpPr>
          <p:cNvPr id="170" name="Google Shape;170;p28"/>
          <p:cNvSpPr txBox="1">
            <a:spLocks noGrp="1"/>
          </p:cNvSpPr>
          <p:nvPr>
            <p:ph idx="1"/>
          </p:nvPr>
        </p:nvSpPr>
        <p:spPr/>
        <p:txBody>
          <a:bodyPr>
            <a:normAutofit fontScale="92500" lnSpcReduction="10000"/>
          </a:bodyPr>
          <a:lstStyle/>
          <a:p>
            <a:r>
              <a:rPr lang="en-GB" b="1" dirty="0"/>
              <a:t>Deliverables</a:t>
            </a:r>
          </a:p>
          <a:p>
            <a:pPr lvl="1"/>
            <a:r>
              <a:rPr lang="en-GB" dirty="0"/>
              <a:t>D5.1: (1) </a:t>
            </a:r>
            <a:r>
              <a:rPr lang="en-US" dirty="0"/>
              <a:t>Architectural performance study being conducted on the architectural simulation platform, if it makes sense, submission to some influential international conferences of supercomputing. Report on proposed architect provided to Huawei.</a:t>
            </a:r>
          </a:p>
          <a:p>
            <a:pPr lvl="1"/>
            <a:r>
              <a:rPr lang="en-GB" dirty="0"/>
              <a:t>D5.2: (2) </a:t>
            </a:r>
            <a:r>
              <a:rPr lang="en-US" dirty="0"/>
              <a:t>1st revision with limited functionality of a RISC-V based single FPGA emulation of the offload accelerator with software support. </a:t>
            </a:r>
          </a:p>
          <a:p>
            <a:pPr lvl="1"/>
            <a:r>
              <a:rPr lang="en-US" dirty="0"/>
              <a:t>D5.3: (3) 2nd revision of a RISC-V based single FPGA emulation of the accelerator with software support (more functionality).</a:t>
            </a:r>
          </a:p>
          <a:p>
            <a:pPr lvl="1"/>
            <a:r>
              <a:rPr lang="en-US" dirty="0"/>
              <a:t>D5.4: (3) 1</a:t>
            </a:r>
            <a:r>
              <a:rPr lang="en-US" baseline="30000" dirty="0"/>
              <a:t>st</a:t>
            </a:r>
            <a:r>
              <a:rPr lang="en-US" dirty="0"/>
              <a:t> revision of a multi-offload (2 or more FPGAs) accelerator based heterogeneous programming framework on Huawei </a:t>
            </a:r>
            <a:r>
              <a:rPr lang="en-US" dirty="0" err="1"/>
              <a:t>Kunpeng</a:t>
            </a:r>
            <a:r>
              <a:rPr lang="en-US" dirty="0"/>
              <a:t> server (if supported) to offload selected scientific computing workload(s) to the RISC-V based FPGA platform (limited functionality).</a:t>
            </a:r>
            <a:endParaRPr lang="en-GB" dirty="0"/>
          </a:p>
          <a:p>
            <a:pPr lvl="1"/>
            <a:endParaRPr lang="en-GB" dirty="0"/>
          </a:p>
          <a:p>
            <a:r>
              <a:rPr lang="en-GB" b="1" dirty="0"/>
              <a:t>Acceptance criteria</a:t>
            </a:r>
          </a:p>
          <a:p>
            <a:pPr lvl="1"/>
            <a:r>
              <a:rPr lang="en-GB" dirty="0"/>
              <a:t>Deliverables approved by Huawei</a:t>
            </a:r>
          </a:p>
          <a:p>
            <a:pPr lvl="1"/>
            <a:r>
              <a:rPr lang="en-US" dirty="0"/>
              <a:t>Provided open source emulation platform with heterogeneous programing framework (on </a:t>
            </a:r>
            <a:r>
              <a:rPr lang="en-US" dirty="0" err="1"/>
              <a:t>Kunpeng</a:t>
            </a:r>
            <a:r>
              <a:rPr lang="en-US" dirty="0"/>
              <a:t> server, if possible) for the FPGA platform. (Requires Drivers from Huawei.)</a:t>
            </a:r>
          </a:p>
          <a:p>
            <a:pPr lvl="1"/>
            <a:r>
              <a:rPr lang="en-GB" dirty="0"/>
              <a:t>All the developments should be available in the public </a:t>
            </a:r>
            <a:r>
              <a:rPr lang="en-GB" dirty="0" err="1"/>
              <a:t>github</a:t>
            </a:r>
            <a:r>
              <a:rPr lang="en-GB" dirty="0"/>
              <a:t> repos</a:t>
            </a:r>
          </a:p>
        </p:txBody>
      </p:sp>
    </p:spTree>
    <p:extLst>
      <p:ext uri="{BB962C8B-B14F-4D97-AF65-F5344CB8AC3E}">
        <p14:creationId xmlns:p14="http://schemas.microsoft.com/office/powerpoint/2010/main" val="1228766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p:txBody>
          <a:bodyPr/>
          <a:lstStyle/>
          <a:p>
            <a:r>
              <a:rPr lang="en-GB" dirty="0"/>
              <a:t>SoW2: Background and foreground</a:t>
            </a:r>
          </a:p>
        </p:txBody>
      </p:sp>
      <p:sp>
        <p:nvSpPr>
          <p:cNvPr id="176" name="Google Shape;176;p29"/>
          <p:cNvSpPr txBox="1">
            <a:spLocks noGrp="1"/>
          </p:cNvSpPr>
          <p:nvPr>
            <p:ph idx="1"/>
          </p:nvPr>
        </p:nvSpPr>
        <p:spPr/>
        <p:txBody>
          <a:bodyPr/>
          <a:lstStyle/>
          <a:p>
            <a:r>
              <a:rPr lang="en-GB" b="1" dirty="0"/>
              <a:t>Background</a:t>
            </a:r>
          </a:p>
          <a:p>
            <a:pPr lvl="1"/>
            <a:r>
              <a:rPr lang="en-GB" dirty="0"/>
              <a:t>Software stack, various</a:t>
            </a:r>
          </a:p>
          <a:p>
            <a:pPr lvl="1"/>
            <a:r>
              <a:rPr lang="en-GB" dirty="0"/>
              <a:t>LLVM compiler with support for RISC</a:t>
            </a:r>
            <a:r>
              <a:rPr lang="en-US" dirty="0"/>
              <a:t>-V</a:t>
            </a:r>
          </a:p>
          <a:p>
            <a:pPr lvl="1"/>
            <a:r>
              <a:rPr lang="en-US" dirty="0"/>
              <a:t>Accelerator compilation and runtime (like </a:t>
            </a:r>
            <a:r>
              <a:rPr lang="en-US" dirty="0" err="1"/>
              <a:t>ROCm</a:t>
            </a:r>
            <a:r>
              <a:rPr lang="en-US" dirty="0"/>
              <a:t> or other)</a:t>
            </a:r>
            <a:endParaRPr lang="en-GB" dirty="0"/>
          </a:p>
          <a:p>
            <a:pPr lvl="1"/>
            <a:r>
              <a:rPr lang="en-GB" dirty="0"/>
              <a:t>RISC-V IP from various, including EPI.</a:t>
            </a:r>
          </a:p>
          <a:p>
            <a:pPr lvl="1"/>
            <a:r>
              <a:rPr lang="en-GB" dirty="0"/>
              <a:t>MEEP FPGA shell infrastructure</a:t>
            </a:r>
          </a:p>
          <a:p>
            <a:endParaRPr lang="en-GB" dirty="0"/>
          </a:p>
          <a:p>
            <a:r>
              <a:rPr lang="en-GB" b="1" dirty="0"/>
              <a:t>Expected foreground</a:t>
            </a:r>
          </a:p>
          <a:p>
            <a:pPr lvl="1"/>
            <a:r>
              <a:rPr lang="en-GB" dirty="0"/>
              <a:t>GPGPU architecture</a:t>
            </a:r>
          </a:p>
          <a:p>
            <a:pPr lvl="1"/>
            <a:r>
              <a:rPr lang="en-GB" dirty="0"/>
              <a:t>FPGA emulation IP describing a GPGPU architecture</a:t>
            </a:r>
          </a:p>
        </p:txBody>
      </p:sp>
    </p:spTree>
    <p:extLst>
      <p:ext uri="{BB962C8B-B14F-4D97-AF65-F5344CB8AC3E}">
        <p14:creationId xmlns:p14="http://schemas.microsoft.com/office/powerpoint/2010/main" val="843895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p:txBody>
          <a:bodyPr/>
          <a:lstStyle/>
          <a:p>
            <a:r>
              <a:rPr lang="en-GB" altLang="en-US" dirty="0"/>
              <a:t>Earth Sciences Department</a:t>
            </a:r>
          </a:p>
        </p:txBody>
      </p:sp>
      <p:grpSp>
        <p:nvGrpSpPr>
          <p:cNvPr id="4" name="Group 3">
            <a:extLst>
              <a:ext uri="{FF2B5EF4-FFF2-40B4-BE49-F238E27FC236}">
                <a16:creationId xmlns:a16="http://schemas.microsoft.com/office/drawing/2014/main" id="{89E10687-4763-734A-B72D-FE170EB27DE1}"/>
              </a:ext>
            </a:extLst>
          </p:cNvPr>
          <p:cNvGrpSpPr/>
          <p:nvPr/>
        </p:nvGrpSpPr>
        <p:grpSpPr>
          <a:xfrm>
            <a:off x="1967582" y="1828763"/>
            <a:ext cx="7983538" cy="3517874"/>
            <a:chOff x="1917706" y="1546230"/>
            <a:chExt cx="8285157" cy="3650780"/>
          </a:xfrm>
        </p:grpSpPr>
        <p:sp>
          <p:nvSpPr>
            <p:cNvPr id="33" name="Oval 32"/>
            <p:cNvSpPr/>
            <p:nvPr/>
          </p:nvSpPr>
          <p:spPr>
            <a:xfrm>
              <a:off x="1973269" y="2743515"/>
              <a:ext cx="2452687" cy="245349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prstClr val="white"/>
                </a:solidFill>
              </a:endParaRPr>
            </a:p>
          </p:txBody>
        </p:sp>
        <p:sp>
          <p:nvSpPr>
            <p:cNvPr id="35" name="Oval 34"/>
            <p:cNvSpPr/>
            <p:nvPr/>
          </p:nvSpPr>
          <p:spPr>
            <a:xfrm>
              <a:off x="3763971" y="1561739"/>
              <a:ext cx="2452687" cy="2451944"/>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prstClr val="white"/>
                </a:solidFill>
              </a:endParaRPr>
            </a:p>
          </p:txBody>
        </p:sp>
        <p:sp>
          <p:nvSpPr>
            <p:cNvPr id="36" name="Oval 35"/>
            <p:cNvSpPr/>
            <p:nvPr/>
          </p:nvSpPr>
          <p:spPr>
            <a:xfrm>
              <a:off x="6005520" y="1546230"/>
              <a:ext cx="2452687" cy="2451944"/>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prstClr val="white"/>
                </a:solidFill>
              </a:endParaRPr>
            </a:p>
          </p:txBody>
        </p:sp>
        <p:sp>
          <p:nvSpPr>
            <p:cNvPr id="34" name="Oval 33"/>
            <p:cNvSpPr/>
            <p:nvPr/>
          </p:nvSpPr>
          <p:spPr>
            <a:xfrm>
              <a:off x="7750175" y="2729557"/>
              <a:ext cx="2452688" cy="2453495"/>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prstClr val="white"/>
                </a:solidFill>
              </a:endParaRPr>
            </a:p>
          </p:txBody>
        </p:sp>
        <p:sp>
          <p:nvSpPr>
            <p:cNvPr id="21" name="TextBox 30"/>
            <p:cNvSpPr txBox="1">
              <a:spLocks noChangeArrowheads="1"/>
            </p:cNvSpPr>
            <p:nvPr/>
          </p:nvSpPr>
          <p:spPr bwMode="auto">
            <a:xfrm>
              <a:off x="1917706" y="3604252"/>
              <a:ext cx="2562225" cy="734630"/>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000" b="1" dirty="0">
                  <a:solidFill>
                    <a:prstClr val="white"/>
                  </a:solidFill>
                  <a:latin typeface="Calibri" panose="020F0502020204030204" pitchFamily="34" charset="0"/>
                </a:rPr>
                <a:t>Computational</a:t>
              </a:r>
              <a:br>
                <a:rPr lang="en-US" altLang="ca-ES" sz="2000" b="1" dirty="0">
                  <a:solidFill>
                    <a:prstClr val="white"/>
                  </a:solidFill>
                  <a:latin typeface="Calibri" panose="020F0502020204030204" pitchFamily="34" charset="0"/>
                </a:rPr>
              </a:br>
              <a:r>
                <a:rPr lang="en-US" altLang="ca-ES" sz="2000" b="1" dirty="0">
                  <a:solidFill>
                    <a:prstClr val="white"/>
                  </a:solidFill>
                  <a:latin typeface="Calibri" panose="020F0502020204030204" pitchFamily="34" charset="0"/>
                </a:rPr>
                <a:t>Earth Sciences</a:t>
              </a:r>
            </a:p>
          </p:txBody>
        </p:sp>
        <p:sp>
          <p:nvSpPr>
            <p:cNvPr id="23" name="TextBox 30"/>
            <p:cNvSpPr txBox="1">
              <a:spLocks noChangeArrowheads="1"/>
            </p:cNvSpPr>
            <p:nvPr/>
          </p:nvSpPr>
          <p:spPr bwMode="auto">
            <a:xfrm>
              <a:off x="3890968" y="2309268"/>
              <a:ext cx="2058987" cy="734630"/>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000" b="1" dirty="0">
                  <a:solidFill>
                    <a:prstClr val="white"/>
                  </a:solidFill>
                  <a:latin typeface="Calibri" panose="020F0502020204030204" pitchFamily="34" charset="0"/>
                </a:rPr>
                <a:t>Climate Prediction</a:t>
              </a:r>
            </a:p>
          </p:txBody>
        </p:sp>
        <p:sp>
          <p:nvSpPr>
            <p:cNvPr id="25" name="TextBox 30"/>
            <p:cNvSpPr txBox="1">
              <a:spLocks noChangeArrowheads="1"/>
            </p:cNvSpPr>
            <p:nvPr/>
          </p:nvSpPr>
          <p:spPr bwMode="auto">
            <a:xfrm>
              <a:off x="6096001" y="2309268"/>
              <a:ext cx="2239963" cy="734630"/>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000" b="1" dirty="0">
                  <a:solidFill>
                    <a:prstClr val="white"/>
                  </a:solidFill>
                  <a:latin typeface="Calibri" panose="020F0502020204030204" pitchFamily="34" charset="0"/>
                </a:rPr>
                <a:t>Atmospheric Composition</a:t>
              </a:r>
            </a:p>
          </p:txBody>
        </p:sp>
        <p:sp>
          <p:nvSpPr>
            <p:cNvPr id="27" name="TextBox 30"/>
            <p:cNvSpPr txBox="1">
              <a:spLocks noChangeArrowheads="1"/>
            </p:cNvSpPr>
            <p:nvPr/>
          </p:nvSpPr>
          <p:spPr bwMode="auto">
            <a:xfrm>
              <a:off x="8001000" y="3604252"/>
              <a:ext cx="1951038" cy="734630"/>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ca-ES" sz="2000" b="1" dirty="0">
                  <a:solidFill>
                    <a:prstClr val="white"/>
                  </a:solidFill>
                  <a:latin typeface="Calibri" panose="020F0502020204030204" pitchFamily="34" charset="0"/>
                </a:rPr>
                <a:t>Earth  System Services</a:t>
              </a:r>
            </a:p>
          </p:txBody>
        </p:sp>
      </p:grpSp>
      <p:sp>
        <p:nvSpPr>
          <p:cNvPr id="23563" name="Marcador de contenido 2"/>
          <p:cNvSpPr txBox="1">
            <a:spLocks/>
          </p:cNvSpPr>
          <p:nvPr/>
        </p:nvSpPr>
        <p:spPr bwMode="auto">
          <a:xfrm>
            <a:off x="2131095" y="759351"/>
            <a:ext cx="7983538" cy="713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eaLnBrk="0" hangingPunct="0">
              <a:defRPr>
                <a:solidFill>
                  <a:schemeClr val="tx1"/>
                </a:solidFill>
                <a:latin typeface="Arial" pitchFamily="34" charset="0"/>
                <a:ea typeface="ＭＳ Ｐゴシック" pitchFamily="34" charset="-128"/>
              </a:defRPr>
            </a:lvl1pPr>
            <a:lvl2pPr marL="742950" indent="-285750" defTabSz="457200" eaLnBrk="0" hangingPunct="0">
              <a:defRPr>
                <a:solidFill>
                  <a:schemeClr val="tx1"/>
                </a:solidFill>
                <a:latin typeface="Arial" pitchFamily="34" charset="0"/>
                <a:ea typeface="ＭＳ Ｐゴシック" pitchFamily="34" charset="-128"/>
              </a:defRPr>
            </a:lvl2pPr>
            <a:lvl3pPr marL="1143000" indent="-228600" defTabSz="457200" eaLnBrk="0" hangingPunct="0">
              <a:defRPr>
                <a:solidFill>
                  <a:schemeClr val="tx1"/>
                </a:solidFill>
                <a:latin typeface="Arial" pitchFamily="34" charset="0"/>
                <a:ea typeface="ＭＳ Ｐゴシック" pitchFamily="34" charset="-128"/>
              </a:defRPr>
            </a:lvl3pPr>
            <a:lvl4pPr marL="1600200" indent="-228600" defTabSz="457200" eaLnBrk="0" hangingPunct="0">
              <a:defRPr>
                <a:solidFill>
                  <a:schemeClr val="tx1"/>
                </a:solidFill>
                <a:latin typeface="Arial" pitchFamily="34" charset="0"/>
                <a:ea typeface="ＭＳ Ｐゴシック" pitchFamily="34" charset="-128"/>
              </a:defRPr>
            </a:lvl4pPr>
            <a:lvl5pPr marL="2057400" indent="-228600" defTabSz="4572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fontAlgn="base" hangingPunct="1">
              <a:spcBef>
                <a:spcPct val="20000"/>
              </a:spcBef>
              <a:spcAft>
                <a:spcPct val="0"/>
              </a:spcAft>
            </a:pPr>
            <a:r>
              <a:rPr lang="en-US" altLang="es-ES" sz="2000" dirty="0">
                <a:solidFill>
                  <a:srgbClr val="414141"/>
                </a:solidFill>
                <a:latin typeface="Calibri" pitchFamily="34" charset="0"/>
              </a:rPr>
              <a:t>Environmental modelling and forecasting, with a particular focus on weather, climate and air quality</a:t>
            </a:r>
          </a:p>
        </p:txBody>
      </p:sp>
      <p:grpSp>
        <p:nvGrpSpPr>
          <p:cNvPr id="3" name="Group 2">
            <a:extLst>
              <a:ext uri="{FF2B5EF4-FFF2-40B4-BE49-F238E27FC236}">
                <a16:creationId xmlns:a16="http://schemas.microsoft.com/office/drawing/2014/main" id="{E6DA2275-EEFA-7244-AB7A-8DBB96FE0C24}"/>
              </a:ext>
            </a:extLst>
          </p:cNvPr>
          <p:cNvGrpSpPr/>
          <p:nvPr/>
        </p:nvGrpSpPr>
        <p:grpSpPr>
          <a:xfrm>
            <a:off x="4199863" y="5046195"/>
            <a:ext cx="366712" cy="744423"/>
            <a:chOff x="4249738" y="4913195"/>
            <a:chExt cx="366712" cy="744423"/>
          </a:xfrm>
        </p:grpSpPr>
        <p:cxnSp>
          <p:nvCxnSpPr>
            <p:cNvPr id="50" name="Conector recto 11"/>
            <p:cNvCxnSpPr/>
            <p:nvPr/>
          </p:nvCxnSpPr>
          <p:spPr>
            <a:xfrm>
              <a:off x="4254500" y="5657617"/>
              <a:ext cx="361950"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9"/>
            <p:cNvCxnSpPr/>
            <p:nvPr/>
          </p:nvCxnSpPr>
          <p:spPr>
            <a:xfrm>
              <a:off x="4249739" y="5193904"/>
              <a:ext cx="363537"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8"/>
            <p:cNvCxnSpPr/>
            <p:nvPr/>
          </p:nvCxnSpPr>
          <p:spPr>
            <a:xfrm>
              <a:off x="4249738" y="4913195"/>
              <a:ext cx="0" cy="744423"/>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37" name="Rectángulo 23"/>
          <p:cNvSpPr/>
          <p:nvPr/>
        </p:nvSpPr>
        <p:spPr>
          <a:xfrm>
            <a:off x="4315488" y="5157235"/>
            <a:ext cx="6089650" cy="1569660"/>
          </a:xfrm>
          <a:prstGeom prst="rect">
            <a:avLst/>
          </a:prstGeom>
        </p:spPr>
        <p:txBody>
          <a:bodyPr>
            <a:spAutoFit/>
          </a:bodyPr>
          <a:lstStyle/>
          <a:p>
            <a:pPr marL="623888" indent="-216000">
              <a:buFont typeface="Arial" panose="020B0604020202020204" pitchFamily="34" charset="0"/>
              <a:buChar char="•"/>
              <a:defRPr/>
            </a:pPr>
            <a:r>
              <a:rPr lang="en-US" sz="2400" dirty="0">
                <a:solidFill>
                  <a:srgbClr val="004890"/>
                </a:solidFill>
                <a:ea typeface="ＭＳ Ｐゴシック" pitchFamily="34" charset="-128"/>
              </a:rPr>
              <a:t>~100 people</a:t>
            </a:r>
          </a:p>
          <a:p>
            <a:pPr marL="623888" indent="-216000">
              <a:buFont typeface="Arial" panose="020B0604020202020204" pitchFamily="34" charset="0"/>
              <a:buChar char="•"/>
              <a:defRPr/>
            </a:pPr>
            <a:r>
              <a:rPr lang="en-US" sz="2400" dirty="0">
                <a:solidFill>
                  <a:srgbClr val="004890"/>
                </a:solidFill>
                <a:ea typeface="ＭＳ Ｐゴシック" pitchFamily="34" charset="-128"/>
              </a:rPr>
              <a:t>Funding from H2020, COPERNICUS, private contracts, ESA, Spanish and regional governments</a:t>
            </a:r>
          </a:p>
        </p:txBody>
      </p:sp>
    </p:spTree>
    <p:extLst>
      <p:ext uri="{BB962C8B-B14F-4D97-AF65-F5344CB8AC3E}">
        <p14:creationId xmlns:p14="http://schemas.microsoft.com/office/powerpoint/2010/main" val="2058034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ítulo 1"/>
          <p:cNvSpPr>
            <a:spLocks noGrp="1"/>
          </p:cNvSpPr>
          <p:nvPr>
            <p:ph type="title"/>
          </p:nvPr>
        </p:nvSpPr>
        <p:spPr/>
        <p:txBody>
          <a:bodyPr/>
          <a:lstStyle/>
          <a:p>
            <a:r>
              <a:rPr lang="en-GB" altLang="en-US" dirty="0"/>
              <a:t>Earth Sciences Department: objectives</a:t>
            </a:r>
          </a:p>
        </p:txBody>
      </p:sp>
      <p:sp>
        <p:nvSpPr>
          <p:cNvPr id="4" name="Content Placeholder 3">
            <a:extLst>
              <a:ext uri="{FF2B5EF4-FFF2-40B4-BE49-F238E27FC236}">
                <a16:creationId xmlns:a16="http://schemas.microsoft.com/office/drawing/2014/main" id="{7F8EA692-335A-4245-A5C0-7CB109C36DB8}"/>
              </a:ext>
            </a:extLst>
          </p:cNvPr>
          <p:cNvSpPr>
            <a:spLocks noGrp="1"/>
          </p:cNvSpPr>
          <p:nvPr>
            <p:ph idx="1"/>
          </p:nvPr>
        </p:nvSpPr>
        <p:spPr/>
        <p:txBody>
          <a:bodyPr>
            <a:normAutofit lnSpcReduction="10000"/>
          </a:bodyPr>
          <a:lstStyle/>
          <a:p>
            <a:pPr marL="0" indent="0">
              <a:buNone/>
            </a:pPr>
            <a:r>
              <a:rPr lang="en-GB" b="1" dirty="0"/>
              <a:t>Mission:</a:t>
            </a:r>
          </a:p>
          <a:p>
            <a:pPr marL="0" indent="0">
              <a:buNone/>
            </a:pPr>
            <a:r>
              <a:rPr lang="en-GB" dirty="0"/>
              <a:t>Performing research on and developing methods for environmental forecasting, with a particular focus on the atmosphere-ocean-biosphere system. This includes managing and transferring technology to support the main societal challenges through models and data applications in HPC, Big data and AI solutions</a:t>
            </a:r>
          </a:p>
          <a:p>
            <a:pPr marL="0" indent="0">
              <a:buNone/>
            </a:pPr>
            <a:r>
              <a:rPr lang="en-GB" b="1" dirty="0"/>
              <a:t>Objectives:</a:t>
            </a:r>
          </a:p>
          <a:p>
            <a:r>
              <a:rPr lang="en-GB" dirty="0"/>
              <a:t>Develop an </a:t>
            </a:r>
            <a:r>
              <a:rPr lang="en-GB" b="1" dirty="0">
                <a:solidFill>
                  <a:srgbClr val="C00000"/>
                </a:solidFill>
              </a:rPr>
              <a:t>online chemical weather model </a:t>
            </a:r>
            <a:r>
              <a:rPr lang="en-GB" dirty="0"/>
              <a:t>from global to urban scales to understand and predict the chemical composition of the atmosphere</a:t>
            </a:r>
          </a:p>
          <a:p>
            <a:r>
              <a:rPr lang="en-GB" dirty="0"/>
              <a:t>Implement the most reliable and skilful global </a:t>
            </a:r>
            <a:r>
              <a:rPr lang="en-GB" b="1" dirty="0">
                <a:solidFill>
                  <a:srgbClr val="C00000"/>
                </a:solidFill>
              </a:rPr>
              <a:t>climate prediction system to cover time scales ranging from a month to three decades</a:t>
            </a:r>
          </a:p>
          <a:p>
            <a:r>
              <a:rPr lang="en-GB" dirty="0"/>
              <a:t>Investigate the impact of weather/climate and atmospheric composition on socio-economic sectors through the development of </a:t>
            </a:r>
            <a:r>
              <a:rPr lang="en-GB" b="1" dirty="0">
                <a:solidFill>
                  <a:srgbClr val="C00000"/>
                </a:solidFill>
              </a:rPr>
              <a:t>user-oriented services</a:t>
            </a:r>
            <a:endParaRPr lang="en-GB" b="1" dirty="0"/>
          </a:p>
          <a:p>
            <a:r>
              <a:rPr lang="en-GB" dirty="0"/>
              <a:t>Make </a:t>
            </a:r>
            <a:r>
              <a:rPr lang="en-GB" b="1" dirty="0">
                <a:solidFill>
                  <a:srgbClr val="C00000"/>
                </a:solidFill>
              </a:rPr>
              <a:t>optimal use of cutting-edge HPC, Big data and AI technologies</a:t>
            </a:r>
            <a:r>
              <a:rPr lang="en-GB" b="1" dirty="0"/>
              <a:t> </a:t>
            </a:r>
            <a:r>
              <a:rPr lang="en-GB" dirty="0"/>
              <a:t>to increment the efficiency, portability and user-friendliness of Earth system models, including the pre- and post-processing of environmental data</a:t>
            </a:r>
          </a:p>
          <a:p>
            <a:pPr marL="0" indent="0">
              <a:buNone/>
            </a:pPr>
            <a:endParaRPr lang="en-ES" dirty="0"/>
          </a:p>
        </p:txBody>
      </p:sp>
    </p:spTree>
    <p:extLst>
      <p:ext uri="{BB962C8B-B14F-4D97-AF65-F5344CB8AC3E}">
        <p14:creationId xmlns:p14="http://schemas.microsoft.com/office/powerpoint/2010/main" val="2081489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962E3980-8AD0-A145-B5DD-5BF2557AB60A}"/>
              </a:ext>
            </a:extLst>
          </p:cNvPr>
          <p:cNvGraphicFramePr>
            <a:graphicFrameLocks noGrp="1"/>
          </p:cNvGraphicFramePr>
          <p:nvPr>
            <p:ph idx="1"/>
            <p:extLst>
              <p:ext uri="{D42A27DB-BD31-4B8C-83A1-F6EECF244321}">
                <p14:modId xmlns:p14="http://schemas.microsoft.com/office/powerpoint/2010/main" val="2216772970"/>
              </p:ext>
            </p:extLst>
          </p:nvPr>
        </p:nvGraphicFramePr>
        <p:xfrm>
          <a:off x="1989138" y="1214439"/>
          <a:ext cx="8229600" cy="3413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contenido 2">
            <a:extLst>
              <a:ext uri="{FF2B5EF4-FFF2-40B4-BE49-F238E27FC236}">
                <a16:creationId xmlns:a16="http://schemas.microsoft.com/office/drawing/2014/main" id="{816CEAA7-5A9F-2D45-859F-8DA199AE274A}"/>
              </a:ext>
            </a:extLst>
          </p:cNvPr>
          <p:cNvSpPr txBox="1">
            <a:spLocks/>
          </p:cNvSpPr>
          <p:nvPr/>
        </p:nvSpPr>
        <p:spPr>
          <a:xfrm>
            <a:off x="2188308" y="4910803"/>
            <a:ext cx="8229598" cy="15479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17500">
              <a:spcBef>
                <a:spcPts val="0"/>
              </a:spcBef>
              <a:buSzPts val="1400"/>
              <a:buFont typeface="Arial" panose="020B0604020202020204" pitchFamily="34" charset="0"/>
              <a:buChar char="●"/>
            </a:pPr>
            <a:r>
              <a:rPr lang="en-US" sz="1800" dirty="0"/>
              <a:t>Knowledge about the mathematical and computational side of Earth System applications</a:t>
            </a:r>
          </a:p>
          <a:p>
            <a:pPr marL="457200" indent="-317500">
              <a:spcBef>
                <a:spcPts val="0"/>
              </a:spcBef>
              <a:buSzPts val="1400"/>
              <a:buFont typeface="Arial" panose="020B0604020202020204" pitchFamily="34" charset="0"/>
              <a:buChar char="●"/>
            </a:pPr>
            <a:r>
              <a:rPr lang="en-US" sz="1800" dirty="0"/>
              <a:t>Knowledge about the specific needs in HPC of the Earth System applications </a:t>
            </a:r>
          </a:p>
          <a:p>
            <a:pPr marL="457200" indent="-317500">
              <a:spcBef>
                <a:spcPts val="0"/>
              </a:spcBef>
              <a:buSzPts val="1400"/>
              <a:buFont typeface="Arial" panose="020B0604020202020204" pitchFamily="34" charset="0"/>
              <a:buChar char="●"/>
            </a:pPr>
            <a:r>
              <a:rPr lang="en-US" sz="1800" dirty="0"/>
              <a:t>Researching about HPC methods specifically used for Earth System applications</a:t>
            </a:r>
          </a:p>
          <a:p>
            <a:endParaRPr lang="en-GB" sz="1800" dirty="0"/>
          </a:p>
        </p:txBody>
      </p:sp>
      <p:sp>
        <p:nvSpPr>
          <p:cNvPr id="5" name="Rectángulo 4">
            <a:extLst>
              <a:ext uri="{FF2B5EF4-FFF2-40B4-BE49-F238E27FC236}">
                <a16:creationId xmlns:a16="http://schemas.microsoft.com/office/drawing/2014/main" id="{928F9A6F-9EC9-1D4C-B9A3-8DCD6403948A}"/>
              </a:ext>
            </a:extLst>
          </p:cNvPr>
          <p:cNvSpPr/>
          <p:nvPr/>
        </p:nvSpPr>
        <p:spPr>
          <a:xfrm>
            <a:off x="4755715" y="1214438"/>
            <a:ext cx="2705622" cy="35714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9" name="Título 1">
            <a:extLst>
              <a:ext uri="{FF2B5EF4-FFF2-40B4-BE49-F238E27FC236}">
                <a16:creationId xmlns:a16="http://schemas.microsoft.com/office/drawing/2014/main" id="{069964DA-7C32-7849-892E-1B61AD60CFBE}"/>
              </a:ext>
            </a:extLst>
          </p:cNvPr>
          <p:cNvSpPr txBox="1">
            <a:spLocks/>
          </p:cNvSpPr>
          <p:nvPr/>
        </p:nvSpPr>
        <p:spPr>
          <a:xfrm>
            <a:off x="619737" y="251142"/>
            <a:ext cx="10972797" cy="83839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4000" b="1" kern="1200" baseline="0">
                <a:solidFill>
                  <a:srgbClr val="124484"/>
                </a:solidFill>
                <a:latin typeface="Calibri" panose="020F0502020204030204" pitchFamily="34" charset="0"/>
                <a:ea typeface="+mj-ea"/>
                <a:cs typeface="+mj-cs"/>
              </a:defRPr>
            </a:lvl1pPr>
          </a:lstStyle>
          <a:p>
            <a:r>
              <a:rPr lang="en-GB"/>
              <a:t>Computational Earth Sciences</a:t>
            </a:r>
            <a:endParaRPr lang="en-GB" dirty="0"/>
          </a:p>
        </p:txBody>
      </p:sp>
    </p:spTree>
    <p:extLst>
      <p:ext uri="{BB962C8B-B14F-4D97-AF65-F5344CB8AC3E}">
        <p14:creationId xmlns:p14="http://schemas.microsoft.com/office/powerpoint/2010/main" val="22719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9FCC2-CAA7-AE43-B28D-B827E5183B01}"/>
              </a:ext>
            </a:extLst>
          </p:cNvPr>
          <p:cNvSpPr>
            <a:spLocks noGrp="1"/>
          </p:cNvSpPr>
          <p:nvPr>
            <p:ph type="title"/>
          </p:nvPr>
        </p:nvSpPr>
        <p:spPr/>
        <p:txBody>
          <a:bodyPr/>
          <a:lstStyle/>
          <a:p>
            <a:r>
              <a:rPr lang="en-GB" dirty="0"/>
              <a:t>Task 6.1: Objectives and staff</a:t>
            </a:r>
          </a:p>
        </p:txBody>
      </p:sp>
      <p:sp>
        <p:nvSpPr>
          <p:cNvPr id="3" name="Marcador de contenido 2">
            <a:extLst>
              <a:ext uri="{FF2B5EF4-FFF2-40B4-BE49-F238E27FC236}">
                <a16:creationId xmlns:a16="http://schemas.microsoft.com/office/drawing/2014/main" id="{D6E353B1-6F17-9B45-9533-B0D979E6F6A4}"/>
              </a:ext>
            </a:extLst>
          </p:cNvPr>
          <p:cNvSpPr>
            <a:spLocks noGrp="1"/>
          </p:cNvSpPr>
          <p:nvPr>
            <p:ph idx="1"/>
          </p:nvPr>
        </p:nvSpPr>
        <p:spPr/>
        <p:txBody>
          <a:bodyPr>
            <a:normAutofit/>
          </a:bodyPr>
          <a:lstStyle/>
          <a:p>
            <a:r>
              <a:rPr lang="en-GB" b="1" dirty="0"/>
              <a:t>Objectives:</a:t>
            </a:r>
          </a:p>
          <a:p>
            <a:pPr lvl="1"/>
            <a:r>
              <a:rPr lang="en-GB" dirty="0"/>
              <a:t>Development of a mixed precision version of NEMO ocean model using half-precision floating-point extension</a:t>
            </a:r>
          </a:p>
          <a:p>
            <a:pPr lvl="1"/>
            <a:r>
              <a:rPr lang="en-GB" dirty="0"/>
              <a:t>Development of intelligent data solutions (based on AI methods) for weather, climate and atmospheric composition models, forecast post-processing and data analysis</a:t>
            </a:r>
          </a:p>
          <a:p>
            <a:endParaRPr lang="en-GB" dirty="0"/>
          </a:p>
          <a:p>
            <a:r>
              <a:rPr lang="en-GB" b="1" dirty="0"/>
              <a:t>Codes involved:</a:t>
            </a:r>
          </a:p>
          <a:p>
            <a:pPr lvl="1"/>
            <a:r>
              <a:rPr lang="en-GB" dirty="0"/>
              <a:t>NEMO (global ocean model)</a:t>
            </a:r>
          </a:p>
          <a:p>
            <a:pPr lvl="1"/>
            <a:r>
              <a:rPr lang="en-GB" dirty="0"/>
              <a:t>Workflows for AI applications</a:t>
            </a:r>
          </a:p>
          <a:p>
            <a:r>
              <a:rPr lang="en-GB" b="1" dirty="0"/>
              <a:t>BCS staff:</a:t>
            </a:r>
          </a:p>
          <a:p>
            <a:pPr lvl="1"/>
            <a:r>
              <a:rPr lang="en-GB" dirty="0"/>
              <a:t>Prof. Francisco </a:t>
            </a:r>
            <a:r>
              <a:rPr lang="en-GB" dirty="0" err="1"/>
              <a:t>Doblas</a:t>
            </a:r>
            <a:r>
              <a:rPr lang="en-GB" dirty="0"/>
              <a:t> Reyes (Earth Sciences Head)</a:t>
            </a:r>
          </a:p>
          <a:p>
            <a:pPr lvl="1"/>
            <a:r>
              <a:rPr lang="en-GB" dirty="0"/>
              <a:t>Kim </a:t>
            </a:r>
            <a:r>
              <a:rPr lang="en-GB" dirty="0" err="1"/>
              <a:t>Serradell</a:t>
            </a:r>
            <a:r>
              <a:rPr lang="en-GB" dirty="0"/>
              <a:t> (Computational Earth Sciences Group Leader)</a:t>
            </a:r>
          </a:p>
          <a:p>
            <a:pPr lvl="1"/>
            <a:r>
              <a:rPr lang="en-GB" dirty="0"/>
              <a:t>Carlos Gómez (AI – </a:t>
            </a:r>
            <a:r>
              <a:rPr lang="en-GB" dirty="0" err="1"/>
              <a:t>PostDoc</a:t>
            </a:r>
            <a:r>
              <a:rPr lang="en-GB" dirty="0"/>
              <a:t>)</a:t>
            </a:r>
          </a:p>
          <a:p>
            <a:pPr lvl="1"/>
            <a:r>
              <a:rPr lang="en-GB" dirty="0"/>
              <a:t>Post-doc to be hired</a:t>
            </a:r>
          </a:p>
        </p:txBody>
      </p:sp>
    </p:spTree>
    <p:extLst>
      <p:ext uri="{BB962C8B-B14F-4D97-AF65-F5344CB8AC3E}">
        <p14:creationId xmlns:p14="http://schemas.microsoft.com/office/powerpoint/2010/main" val="6375152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DDAEED-1E25-6946-BD21-CBC2857AA6A0}"/>
              </a:ext>
            </a:extLst>
          </p:cNvPr>
          <p:cNvSpPr>
            <a:spLocks noGrp="1"/>
          </p:cNvSpPr>
          <p:nvPr>
            <p:ph type="title"/>
          </p:nvPr>
        </p:nvSpPr>
        <p:spPr/>
        <p:txBody>
          <a:bodyPr/>
          <a:lstStyle/>
          <a:p>
            <a:r>
              <a:rPr lang="en-GB" dirty="0"/>
              <a:t>NEMO Ocean Model</a:t>
            </a:r>
          </a:p>
        </p:txBody>
      </p:sp>
      <p:sp>
        <p:nvSpPr>
          <p:cNvPr id="3" name="Marcador de contenido 2">
            <a:extLst>
              <a:ext uri="{FF2B5EF4-FFF2-40B4-BE49-F238E27FC236}">
                <a16:creationId xmlns:a16="http://schemas.microsoft.com/office/drawing/2014/main" id="{5D9F2BBC-A68E-F440-9BDA-9556533D7D7A}"/>
              </a:ext>
            </a:extLst>
          </p:cNvPr>
          <p:cNvSpPr>
            <a:spLocks noGrp="1"/>
          </p:cNvSpPr>
          <p:nvPr>
            <p:ph idx="1"/>
          </p:nvPr>
        </p:nvSpPr>
        <p:spPr/>
        <p:txBody>
          <a:bodyPr/>
          <a:lstStyle/>
          <a:p>
            <a:r>
              <a:rPr lang="en-GB" dirty="0"/>
              <a:t>Nucleus for European Modelling of the Ocean (NEMO) is a state-of-the-art modelling framework for research activities and forecasting services in ocean and climate sciences, developed by a European consortium.</a:t>
            </a:r>
          </a:p>
          <a:p>
            <a:endParaRPr lang="en-GB" dirty="0"/>
          </a:p>
        </p:txBody>
      </p:sp>
      <p:pic>
        <p:nvPicPr>
          <p:cNvPr id="6" name="Imagen 5">
            <a:extLst>
              <a:ext uri="{FF2B5EF4-FFF2-40B4-BE49-F238E27FC236}">
                <a16:creationId xmlns:a16="http://schemas.microsoft.com/office/drawing/2014/main" id="{9DDA3BB1-0635-C044-8AEF-4E5BA8C4A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662" y="2007120"/>
            <a:ext cx="4778188" cy="4778188"/>
          </a:xfrm>
          <a:prstGeom prst="rect">
            <a:avLst/>
          </a:prstGeom>
        </p:spPr>
      </p:pic>
      <p:sp>
        <p:nvSpPr>
          <p:cNvPr id="7" name="CuadroTexto 6">
            <a:extLst>
              <a:ext uri="{FF2B5EF4-FFF2-40B4-BE49-F238E27FC236}">
                <a16:creationId xmlns:a16="http://schemas.microsoft.com/office/drawing/2014/main" id="{430CE88E-A415-7C48-B690-2671ED7EF90D}"/>
              </a:ext>
            </a:extLst>
          </p:cNvPr>
          <p:cNvSpPr txBox="1"/>
          <p:nvPr/>
        </p:nvSpPr>
        <p:spPr>
          <a:xfrm>
            <a:off x="6810153" y="6436654"/>
            <a:ext cx="4778188" cy="430887"/>
          </a:xfrm>
          <a:prstGeom prst="rect">
            <a:avLst/>
          </a:prstGeom>
          <a:noFill/>
        </p:spPr>
        <p:txBody>
          <a:bodyPr wrap="square" rtlCol="0">
            <a:spAutoFit/>
          </a:bodyPr>
          <a:lstStyle/>
          <a:p>
            <a:pPr algn="ctr"/>
            <a:r>
              <a:rPr lang="en-GB" sz="1100" i="1" dirty="0"/>
              <a:t>NEMO 1/12º Global simulation (sea surface temperature and currents)</a:t>
            </a:r>
          </a:p>
          <a:p>
            <a:pPr algn="ctr"/>
            <a:r>
              <a:rPr lang="en-GB" sz="1100" i="1" dirty="0"/>
              <a:t>Courtesy of </a:t>
            </a:r>
            <a:r>
              <a:rPr lang="en-GB" sz="1100" i="1" dirty="0" err="1"/>
              <a:t>Dr.</a:t>
            </a:r>
            <a:r>
              <a:rPr lang="en-GB" sz="1100" i="1" dirty="0"/>
              <a:t> Oriol </a:t>
            </a:r>
            <a:r>
              <a:rPr lang="en-GB" sz="1100" i="1" dirty="0" err="1"/>
              <a:t>Tintó</a:t>
            </a:r>
            <a:endParaRPr lang="en-GB" sz="1100" i="1" dirty="0"/>
          </a:p>
        </p:txBody>
      </p:sp>
      <p:sp>
        <p:nvSpPr>
          <p:cNvPr id="8" name="Marcador de contenido 2">
            <a:extLst>
              <a:ext uri="{FF2B5EF4-FFF2-40B4-BE49-F238E27FC236}">
                <a16:creationId xmlns:a16="http://schemas.microsoft.com/office/drawing/2014/main" id="{C0D373B4-D1CD-B94A-9103-21E63E82C0C3}"/>
              </a:ext>
            </a:extLst>
          </p:cNvPr>
          <p:cNvSpPr txBox="1">
            <a:spLocks/>
          </p:cNvSpPr>
          <p:nvPr/>
        </p:nvSpPr>
        <p:spPr>
          <a:xfrm>
            <a:off x="603657" y="2627555"/>
            <a:ext cx="5647514" cy="3274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70C0"/>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70C0"/>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70C0"/>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70C0"/>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BSC is an active contributor (ocean and computational science)</a:t>
            </a:r>
          </a:p>
          <a:p>
            <a:pPr lvl="1"/>
            <a:r>
              <a:rPr lang="en-GB" sz="1800" dirty="0"/>
              <a:t>Optimizations on the communication pattern.</a:t>
            </a:r>
          </a:p>
          <a:p>
            <a:pPr lvl="1"/>
            <a:r>
              <a:rPr lang="en-GB" sz="1800" dirty="0"/>
              <a:t>Mixed precision version of the code including the development of an automatic method to identify which variables can be changed (without breaking the model).</a:t>
            </a:r>
          </a:p>
          <a:p>
            <a:pPr lvl="1"/>
            <a:r>
              <a:rPr lang="en-GB" sz="1800" dirty="0"/>
              <a:t>Development of a ultra-high configuration of the model (ORCA36).</a:t>
            </a:r>
          </a:p>
          <a:p>
            <a:pPr lvl="1"/>
            <a:r>
              <a:rPr lang="en-GB" sz="1800" dirty="0"/>
              <a:t>Ported three of the most computing intense diagnostics to GPUs.</a:t>
            </a:r>
          </a:p>
        </p:txBody>
      </p:sp>
    </p:spTree>
    <p:extLst>
      <p:ext uri="{BB962C8B-B14F-4D97-AF65-F5344CB8AC3E}">
        <p14:creationId xmlns:p14="http://schemas.microsoft.com/office/powerpoint/2010/main" val="37426117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DDAEED-1E25-6946-BD21-CBC2857AA6A0}"/>
              </a:ext>
            </a:extLst>
          </p:cNvPr>
          <p:cNvSpPr>
            <a:spLocks noGrp="1"/>
          </p:cNvSpPr>
          <p:nvPr>
            <p:ph type="title"/>
          </p:nvPr>
        </p:nvSpPr>
        <p:spPr/>
        <p:txBody>
          <a:bodyPr/>
          <a:lstStyle/>
          <a:p>
            <a:r>
              <a:rPr lang="en-GB" dirty="0"/>
              <a:t>AI applications for Earth Sciences</a:t>
            </a:r>
          </a:p>
        </p:txBody>
      </p:sp>
      <p:sp>
        <p:nvSpPr>
          <p:cNvPr id="3" name="Marcador de contenido 2">
            <a:extLst>
              <a:ext uri="{FF2B5EF4-FFF2-40B4-BE49-F238E27FC236}">
                <a16:creationId xmlns:a16="http://schemas.microsoft.com/office/drawing/2014/main" id="{5D9F2BBC-A68E-F440-9BDA-9556533D7D7A}"/>
              </a:ext>
            </a:extLst>
          </p:cNvPr>
          <p:cNvSpPr>
            <a:spLocks noGrp="1"/>
          </p:cNvSpPr>
          <p:nvPr>
            <p:ph idx="1"/>
          </p:nvPr>
        </p:nvSpPr>
        <p:spPr>
          <a:xfrm>
            <a:off x="6217329" y="1514475"/>
            <a:ext cx="5371013" cy="4662488"/>
          </a:xfrm>
        </p:spPr>
        <p:txBody>
          <a:bodyPr>
            <a:normAutofit/>
          </a:bodyPr>
          <a:lstStyle/>
          <a:p>
            <a:r>
              <a:rPr lang="en-GB" dirty="0"/>
              <a:t>ML approaches are increasingly used to extract patterns and insights from the ever-increasing stream of geospatial data. </a:t>
            </a:r>
          </a:p>
          <a:p>
            <a:r>
              <a:rPr lang="en-GB" dirty="0"/>
              <a:t>DL is optimal for cases when system behaviour is dominated by spatial or temporal context.</a:t>
            </a:r>
          </a:p>
          <a:p>
            <a:r>
              <a:rPr lang="en-GB" dirty="0"/>
              <a:t>All AI activities in the ES department are linked with research activities from the other groups.</a:t>
            </a:r>
          </a:p>
          <a:p>
            <a:endParaRPr lang="en-GB" dirty="0"/>
          </a:p>
          <a:p>
            <a:endParaRPr lang="en-GB" dirty="0"/>
          </a:p>
        </p:txBody>
      </p:sp>
      <p:pic>
        <p:nvPicPr>
          <p:cNvPr id="13" name="Image" descr="Image">
            <a:extLst>
              <a:ext uri="{FF2B5EF4-FFF2-40B4-BE49-F238E27FC236}">
                <a16:creationId xmlns:a16="http://schemas.microsoft.com/office/drawing/2014/main" id="{4E960AE2-8209-5741-A769-E5BC853CF3B6}"/>
              </a:ext>
            </a:extLst>
          </p:cNvPr>
          <p:cNvPicPr>
            <a:picLocks noChangeAspect="1"/>
          </p:cNvPicPr>
          <p:nvPr/>
        </p:nvPicPr>
        <p:blipFill>
          <a:blip r:embed="rId2"/>
          <a:stretch>
            <a:fillRect/>
          </a:stretch>
        </p:blipFill>
        <p:spPr>
          <a:xfrm>
            <a:off x="603657" y="1283568"/>
            <a:ext cx="5371013" cy="4290864"/>
          </a:xfrm>
          <a:prstGeom prst="rect">
            <a:avLst/>
          </a:prstGeom>
          <a:ln w="12700">
            <a:miter lim="400000"/>
          </a:ln>
        </p:spPr>
      </p:pic>
    </p:spTree>
    <p:extLst>
      <p:ext uri="{BB962C8B-B14F-4D97-AF65-F5344CB8AC3E}">
        <p14:creationId xmlns:p14="http://schemas.microsoft.com/office/powerpoint/2010/main" val="2969464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2DA05-774B-324C-804C-66E3A22165C2}"/>
              </a:ext>
            </a:extLst>
          </p:cNvPr>
          <p:cNvSpPr>
            <a:spLocks noGrp="1"/>
          </p:cNvSpPr>
          <p:nvPr>
            <p:ph type="title"/>
          </p:nvPr>
        </p:nvSpPr>
        <p:spPr/>
        <p:txBody>
          <a:bodyPr/>
          <a:lstStyle/>
          <a:p>
            <a:r>
              <a:rPr lang="en-GB" dirty="0"/>
              <a:t>Task 6.1: Background and foreground</a:t>
            </a:r>
          </a:p>
        </p:txBody>
      </p:sp>
      <p:sp>
        <p:nvSpPr>
          <p:cNvPr id="3" name="Marcador de contenido 2">
            <a:extLst>
              <a:ext uri="{FF2B5EF4-FFF2-40B4-BE49-F238E27FC236}">
                <a16:creationId xmlns:a16="http://schemas.microsoft.com/office/drawing/2014/main" id="{E2369386-3FF7-6544-BF0B-18B0F39DC7AF}"/>
              </a:ext>
            </a:extLst>
          </p:cNvPr>
          <p:cNvSpPr>
            <a:spLocks noGrp="1"/>
          </p:cNvSpPr>
          <p:nvPr>
            <p:ph idx="1"/>
          </p:nvPr>
        </p:nvSpPr>
        <p:spPr/>
        <p:txBody>
          <a:bodyPr/>
          <a:lstStyle/>
          <a:p>
            <a:r>
              <a:rPr lang="en-GB" b="1" dirty="0"/>
              <a:t>Background:</a:t>
            </a:r>
          </a:p>
          <a:p>
            <a:pPr lvl="2"/>
            <a:r>
              <a:rPr lang="en-GB" dirty="0"/>
              <a:t>BSC is an active NEMO developer, which is a global ocean code in Fortran licenced under a </a:t>
            </a:r>
            <a:r>
              <a:rPr lang="en-GB" dirty="0" err="1"/>
              <a:t>CeCILL</a:t>
            </a:r>
            <a:r>
              <a:rPr lang="en-GB" dirty="0"/>
              <a:t> license</a:t>
            </a:r>
          </a:p>
          <a:p>
            <a:pPr lvl="2"/>
            <a:r>
              <a:rPr lang="en-GB" dirty="0"/>
              <a:t>Developed a mixed precision version of NEMO not part yet of the official NEMO release</a:t>
            </a:r>
          </a:p>
          <a:p>
            <a:pPr lvl="2"/>
            <a:r>
              <a:rPr lang="en-GB" dirty="0"/>
              <a:t>On-going AI developments for climate and air quality applications using open software (e.g. </a:t>
            </a:r>
            <a:r>
              <a:rPr lang="en-GB" dirty="0" err="1"/>
              <a:t>Tensorflow</a:t>
            </a:r>
            <a:r>
              <a:rPr lang="en-GB" dirty="0"/>
              <a:t>)</a:t>
            </a:r>
          </a:p>
          <a:p>
            <a:pPr lvl="3"/>
            <a:r>
              <a:rPr lang="en-GB" dirty="0"/>
              <a:t>Climate extremes. climate prediction of tropical cyclones </a:t>
            </a:r>
          </a:p>
          <a:p>
            <a:pPr lvl="3"/>
            <a:r>
              <a:rPr lang="en-GB" dirty="0"/>
              <a:t>Location of wastewater CH4 emission sources using DL applied to satellite (Sentinel-2) observations</a:t>
            </a:r>
          </a:p>
          <a:p>
            <a:pPr lvl="3"/>
            <a:r>
              <a:rPr lang="en-GB" dirty="0"/>
              <a:t>Downscaling of gridded fields for climate prediction</a:t>
            </a:r>
          </a:p>
          <a:p>
            <a:pPr lvl="3"/>
            <a:endParaRPr lang="en-GB" dirty="0"/>
          </a:p>
          <a:p>
            <a:r>
              <a:rPr lang="en-GB" b="1" dirty="0"/>
              <a:t>Expected foreground:</a:t>
            </a:r>
          </a:p>
          <a:p>
            <a:pPr lvl="2"/>
            <a:r>
              <a:rPr lang="en-GB" dirty="0"/>
              <a:t>First ocean model able to run with mixed precision including half-precision instructions </a:t>
            </a:r>
          </a:p>
          <a:p>
            <a:pPr lvl="2"/>
            <a:r>
              <a:rPr lang="en-GB" dirty="0"/>
              <a:t>NEMO ARM-enabled code and benchmarking with other architectures</a:t>
            </a:r>
          </a:p>
          <a:p>
            <a:pPr lvl="2"/>
            <a:r>
              <a:rPr lang="en-GB" dirty="0"/>
              <a:t>Workflows for AI-based solutions used in climate and air quality applications, surrogate modelling</a:t>
            </a:r>
          </a:p>
        </p:txBody>
      </p:sp>
    </p:spTree>
    <p:extLst>
      <p:ext uri="{BB962C8B-B14F-4D97-AF65-F5344CB8AC3E}">
        <p14:creationId xmlns:p14="http://schemas.microsoft.com/office/powerpoint/2010/main" val="897751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9A73-B93E-7543-ABA7-298F9AAF2DB8}"/>
              </a:ext>
            </a:extLst>
          </p:cNvPr>
          <p:cNvSpPr>
            <a:spLocks noGrp="1"/>
          </p:cNvSpPr>
          <p:nvPr>
            <p:ph type="title"/>
          </p:nvPr>
        </p:nvSpPr>
        <p:spPr/>
        <p:txBody>
          <a:bodyPr/>
          <a:lstStyle/>
          <a:p>
            <a:r>
              <a:rPr lang="en-ES" dirty="0"/>
              <a:t>Life Sciences Department</a:t>
            </a:r>
          </a:p>
        </p:txBody>
      </p:sp>
      <p:grpSp>
        <p:nvGrpSpPr>
          <p:cNvPr id="42" name="Group 41"/>
          <p:cNvGrpSpPr/>
          <p:nvPr/>
        </p:nvGrpSpPr>
        <p:grpSpPr>
          <a:xfrm>
            <a:off x="729676" y="646547"/>
            <a:ext cx="11079580" cy="5718099"/>
            <a:chOff x="-82765" y="404667"/>
            <a:chExt cx="12152840" cy="6421791"/>
          </a:xfrm>
        </p:grpSpPr>
        <p:grpSp>
          <p:nvGrpSpPr>
            <p:cNvPr id="4" name="Grupo 43"/>
            <p:cNvGrpSpPr/>
            <p:nvPr/>
          </p:nvGrpSpPr>
          <p:grpSpPr>
            <a:xfrm>
              <a:off x="420849" y="1050926"/>
              <a:ext cx="2448000" cy="1046882"/>
              <a:chOff x="348161" y="2681275"/>
              <a:chExt cx="2448000" cy="654545"/>
            </a:xfrm>
          </p:grpSpPr>
          <p:sp>
            <p:nvSpPr>
              <p:cNvPr id="5" name="Rectángulo redondeado 15"/>
              <p:cNvSpPr/>
              <p:nvPr/>
            </p:nvSpPr>
            <p:spPr>
              <a:xfrm>
                <a:off x="348161" y="2681275"/>
                <a:ext cx="2448000"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6" name="CuadroTexto 17"/>
              <p:cNvSpPr txBox="1"/>
              <p:nvPr/>
            </p:nvSpPr>
            <p:spPr>
              <a:xfrm>
                <a:off x="497629" y="2768040"/>
                <a:ext cx="1453644" cy="498598"/>
              </a:xfrm>
              <a:prstGeom prst="rect">
                <a:avLst/>
              </a:prstGeom>
              <a:noFill/>
              <a:effectLst>
                <a:outerShdw blurRad="50800" dir="5400000" algn="t" rotWithShape="0">
                  <a:schemeClr val="accent5">
                    <a:lumMod val="50000"/>
                    <a:alpha val="35000"/>
                  </a:schemeClr>
                </a:outerShdw>
              </a:effectLst>
            </p:spPr>
            <p:txBody>
              <a:bodyPr wrap="square" lIns="0" tIns="0" rIns="0" bIns="0" rtlCol="0" anchor="ctr" anchorCtr="0">
                <a:spAutoFit/>
              </a:bodyPr>
              <a:lstStyle/>
              <a:p>
                <a:pPr algn="r">
                  <a:lnSpc>
                    <a:spcPct val="90000"/>
                  </a:lnSpc>
                </a:pPr>
                <a:r>
                  <a:rPr lang="es-ES" altLang="es-ES" dirty="0" err="1">
                    <a:solidFill>
                      <a:schemeClr val="bg1"/>
                    </a:solidFill>
                    <a:latin typeface="Calibri" panose="020F0502020204030204" pitchFamily="34" charset="0"/>
                  </a:rPr>
                  <a:t>Computational</a:t>
                </a:r>
                <a:r>
                  <a:rPr lang="es-ES" altLang="es-ES" dirty="0">
                    <a:solidFill>
                      <a:schemeClr val="bg1"/>
                    </a:solidFill>
                    <a:latin typeface="Calibri" panose="020F0502020204030204" pitchFamily="34" charset="0"/>
                  </a:rPr>
                  <a:t> </a:t>
                </a:r>
                <a:r>
                  <a:rPr lang="es-ES" altLang="es-ES" dirty="0" err="1">
                    <a:solidFill>
                      <a:schemeClr val="bg1"/>
                    </a:solidFill>
                    <a:latin typeface="Calibri" panose="020F0502020204030204" pitchFamily="34" charset="0"/>
                  </a:rPr>
                  <a:t>genomics</a:t>
                </a:r>
                <a:endParaRPr lang="es-ES" dirty="0">
                  <a:solidFill>
                    <a:schemeClr val="bg1"/>
                  </a:solidFill>
                </a:endParaRPr>
              </a:p>
            </p:txBody>
          </p:sp>
        </p:grpSp>
        <p:grpSp>
          <p:nvGrpSpPr>
            <p:cNvPr id="7" name="Grupo 42"/>
            <p:cNvGrpSpPr/>
            <p:nvPr/>
          </p:nvGrpSpPr>
          <p:grpSpPr>
            <a:xfrm>
              <a:off x="-82765" y="2517367"/>
              <a:ext cx="3125140" cy="967634"/>
              <a:chOff x="956248" y="4678189"/>
              <a:chExt cx="2023141" cy="654545"/>
            </a:xfrm>
          </p:grpSpPr>
          <p:sp>
            <p:nvSpPr>
              <p:cNvPr id="8" name="Rectángulo redondeado 29"/>
              <p:cNvSpPr/>
              <p:nvPr/>
            </p:nvSpPr>
            <p:spPr>
              <a:xfrm>
                <a:off x="956248" y="4678189"/>
                <a:ext cx="2023141"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solidFill>
                    <a:schemeClr val="bg1"/>
                  </a:solidFill>
                </a:endParaRPr>
              </a:p>
            </p:txBody>
          </p:sp>
          <p:sp>
            <p:nvSpPr>
              <p:cNvPr id="9" name="Rectángulo 23"/>
              <p:cNvSpPr/>
              <p:nvPr/>
            </p:nvSpPr>
            <p:spPr>
              <a:xfrm>
                <a:off x="1150490" y="4752509"/>
                <a:ext cx="765615" cy="505906"/>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algn="r">
                  <a:lnSpc>
                    <a:spcPct val="90000"/>
                  </a:lnSpc>
                </a:pPr>
                <a:r>
                  <a:rPr lang="en-GB" altLang="es-ES" dirty="0">
                    <a:solidFill>
                      <a:schemeClr val="bg1"/>
                    </a:solidFill>
                    <a:latin typeface="Calibri" panose="020F0502020204030204" pitchFamily="34" charset="0"/>
                  </a:rPr>
                  <a:t>Natural </a:t>
                </a:r>
              </a:p>
              <a:p>
                <a:pPr algn="r">
                  <a:lnSpc>
                    <a:spcPct val="90000"/>
                  </a:lnSpc>
                </a:pPr>
                <a:r>
                  <a:rPr lang="en-GB" dirty="0">
                    <a:solidFill>
                      <a:schemeClr val="bg1"/>
                    </a:solidFill>
                    <a:latin typeface="Calibri" panose="020F0502020204030204" pitchFamily="34" charset="0"/>
                  </a:rPr>
                  <a:t>Language Processing</a:t>
                </a:r>
                <a:endParaRPr lang="en-GB" dirty="0">
                  <a:solidFill>
                    <a:schemeClr val="bg1"/>
                  </a:solidFill>
                </a:endParaRPr>
              </a:p>
            </p:txBody>
          </p:sp>
        </p:grpSp>
        <p:grpSp>
          <p:nvGrpSpPr>
            <p:cNvPr id="10" name="Grupo 40"/>
            <p:cNvGrpSpPr/>
            <p:nvPr/>
          </p:nvGrpSpPr>
          <p:grpSpPr>
            <a:xfrm>
              <a:off x="366792" y="5402094"/>
              <a:ext cx="2448000" cy="1081407"/>
              <a:chOff x="6342741" y="4593380"/>
              <a:chExt cx="2448000" cy="654545"/>
            </a:xfrm>
          </p:grpSpPr>
          <p:sp>
            <p:nvSpPr>
              <p:cNvPr id="11" name="Rectángulo redondeado 31"/>
              <p:cNvSpPr/>
              <p:nvPr/>
            </p:nvSpPr>
            <p:spPr>
              <a:xfrm>
                <a:off x="6342741" y="4593380"/>
                <a:ext cx="2448000"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solidFill>
                    <a:schemeClr val="bg1"/>
                  </a:solidFill>
                </a:endParaRPr>
              </a:p>
            </p:txBody>
          </p:sp>
          <p:sp>
            <p:nvSpPr>
              <p:cNvPr id="12" name="Rectángulo 21"/>
              <p:cNvSpPr/>
              <p:nvPr/>
            </p:nvSpPr>
            <p:spPr>
              <a:xfrm>
                <a:off x="6736619" y="4671353"/>
                <a:ext cx="1356334" cy="498598"/>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a:lnSpc>
                    <a:spcPct val="90000"/>
                  </a:lnSpc>
                </a:pPr>
                <a:r>
                  <a:rPr lang="es-ES" altLang="es-ES" dirty="0" err="1">
                    <a:solidFill>
                      <a:schemeClr val="bg1"/>
                    </a:solidFill>
                  </a:rPr>
                  <a:t>Evaluation</a:t>
                </a:r>
                <a:r>
                  <a:rPr lang="es-ES" altLang="es-ES" dirty="0">
                    <a:solidFill>
                      <a:schemeClr val="bg1"/>
                    </a:solidFill>
                  </a:rPr>
                  <a:t> of social </a:t>
                </a:r>
                <a:r>
                  <a:rPr lang="es-ES" altLang="es-ES" dirty="0" err="1">
                    <a:solidFill>
                      <a:schemeClr val="bg1"/>
                    </a:solidFill>
                  </a:rPr>
                  <a:t>impact</a:t>
                </a:r>
                <a:endParaRPr lang="es-ES" dirty="0">
                  <a:solidFill>
                    <a:schemeClr val="bg1"/>
                  </a:solidFill>
                </a:endParaRPr>
              </a:p>
            </p:txBody>
          </p:sp>
        </p:grpSp>
        <p:grpSp>
          <p:nvGrpSpPr>
            <p:cNvPr id="13" name="Grupo 37"/>
            <p:cNvGrpSpPr/>
            <p:nvPr/>
          </p:nvGrpSpPr>
          <p:grpSpPr>
            <a:xfrm>
              <a:off x="101660" y="3835712"/>
              <a:ext cx="2448000" cy="1213767"/>
              <a:chOff x="6360325" y="2681275"/>
              <a:chExt cx="2448000" cy="654545"/>
            </a:xfrm>
          </p:grpSpPr>
          <p:sp>
            <p:nvSpPr>
              <p:cNvPr id="14" name="Rectángulo redondeado 30"/>
              <p:cNvSpPr/>
              <p:nvPr/>
            </p:nvSpPr>
            <p:spPr>
              <a:xfrm>
                <a:off x="6360325" y="2681275"/>
                <a:ext cx="2448000" cy="654545"/>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15" name="Rectángulo 8"/>
              <p:cNvSpPr/>
              <p:nvPr/>
            </p:nvSpPr>
            <p:spPr>
              <a:xfrm>
                <a:off x="6708432" y="2765609"/>
                <a:ext cx="1356334" cy="498598"/>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a:lnSpc>
                    <a:spcPct val="90000"/>
                  </a:lnSpc>
                </a:pPr>
                <a:r>
                  <a:rPr lang="es-ES" altLang="es-ES" dirty="0" err="1">
                    <a:solidFill>
                      <a:schemeClr val="bg1"/>
                    </a:solidFill>
                    <a:latin typeface="Calibri" panose="020F0502020204030204" pitchFamily="34" charset="0"/>
                  </a:rPr>
                  <a:t>Protein</a:t>
                </a:r>
                <a:r>
                  <a:rPr lang="es-ES" altLang="es-ES" dirty="0">
                    <a:solidFill>
                      <a:schemeClr val="bg1"/>
                    </a:solidFill>
                    <a:latin typeface="Calibri" panose="020F0502020204030204" pitchFamily="34" charset="0"/>
                  </a:rPr>
                  <a:t> and </a:t>
                </a:r>
                <a:r>
                  <a:rPr lang="es-ES" altLang="es-ES" dirty="0" err="1">
                    <a:solidFill>
                      <a:schemeClr val="bg1"/>
                    </a:solidFill>
                    <a:latin typeface="Calibri" panose="020F0502020204030204" pitchFamily="34" charset="0"/>
                  </a:rPr>
                  <a:t>drug</a:t>
                </a:r>
                <a:r>
                  <a:rPr lang="es-ES" altLang="es-ES" dirty="0">
                    <a:solidFill>
                      <a:schemeClr val="bg1"/>
                    </a:solidFill>
                    <a:latin typeface="Calibri" panose="020F0502020204030204" pitchFamily="34" charset="0"/>
                  </a:rPr>
                  <a:t> </a:t>
                </a:r>
                <a:r>
                  <a:rPr lang="es-ES" altLang="es-ES" dirty="0" err="1">
                    <a:solidFill>
                      <a:schemeClr val="bg1"/>
                    </a:solidFill>
                    <a:latin typeface="Calibri" panose="020F0502020204030204" pitchFamily="34" charset="0"/>
                  </a:rPr>
                  <a:t>modeling</a:t>
                </a:r>
                <a:endParaRPr lang="es-ES" dirty="0">
                  <a:solidFill>
                    <a:schemeClr val="bg1"/>
                  </a:solidFill>
                </a:endParaRPr>
              </a:p>
            </p:txBody>
          </p:sp>
        </p:grpSp>
        <p:sp>
          <p:nvSpPr>
            <p:cNvPr id="16" name="Lágrima 18"/>
            <p:cNvSpPr/>
            <p:nvPr/>
          </p:nvSpPr>
          <p:spPr>
            <a:xfrm rot="18942734">
              <a:off x="4323321" y="5335930"/>
              <a:ext cx="1368000" cy="1368000"/>
            </a:xfrm>
            <a:prstGeom prst="teardrop">
              <a:avLst>
                <a:gd name="adj" fmla="val 115304"/>
              </a:avLst>
            </a:prstGeom>
            <a:blipFill dpi="0" rotWithShape="0">
              <a:blip r:embed="rId2"/>
              <a:srcRect/>
              <a:stretch>
                <a:fillRect/>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p>
          </p:txBody>
        </p:sp>
        <p:sp>
          <p:nvSpPr>
            <p:cNvPr id="17" name="Lágrima 51"/>
            <p:cNvSpPr/>
            <p:nvPr/>
          </p:nvSpPr>
          <p:spPr>
            <a:xfrm rot="1769274">
              <a:off x="2201698" y="3886159"/>
              <a:ext cx="1368000" cy="1368000"/>
            </a:xfrm>
            <a:prstGeom prst="teardrop">
              <a:avLst>
                <a:gd name="adj" fmla="val 132760"/>
              </a:avLst>
            </a:prstGeom>
            <a:blipFill dpi="0" rotWithShape="0">
              <a:blip r:embed="rId3"/>
              <a:srcRect/>
              <a:stretch>
                <a:fillRect l="-24000" r="-5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p>
          </p:txBody>
        </p:sp>
        <p:sp>
          <p:nvSpPr>
            <p:cNvPr id="18" name="Lágrima 20"/>
            <p:cNvSpPr/>
            <p:nvPr/>
          </p:nvSpPr>
          <p:spPr>
            <a:xfrm rot="678868">
              <a:off x="2411984" y="5302225"/>
              <a:ext cx="1368000" cy="1368000"/>
            </a:xfrm>
            <a:prstGeom prst="teardrop">
              <a:avLst>
                <a:gd name="adj" fmla="val 145655"/>
              </a:avLst>
            </a:prstGeom>
            <a:blipFill dpi="0" rotWithShape="0">
              <a:blip r:embed="rId4"/>
              <a:srcRect/>
              <a:stretch>
                <a:fillRect l="-4000" t="1000" b="-7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p>
          </p:txBody>
        </p:sp>
        <p:sp>
          <p:nvSpPr>
            <p:cNvPr id="19" name="Lágrima 22"/>
            <p:cNvSpPr/>
            <p:nvPr/>
          </p:nvSpPr>
          <p:spPr>
            <a:xfrm rot="3992475">
              <a:off x="1628066" y="2468938"/>
              <a:ext cx="1368000" cy="1368000"/>
            </a:xfrm>
            <a:prstGeom prst="teardrop">
              <a:avLst>
                <a:gd name="adj" fmla="val 200000"/>
              </a:avLst>
            </a:prstGeom>
            <a:blipFill dpi="0" rotWithShape="0">
              <a:blip r:embed="rId5"/>
              <a:srcRect/>
              <a:stretch>
                <a:fillRect l="-25000" t="-15000" r="-20000" b="-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p>
          </p:txBody>
        </p:sp>
        <p:sp>
          <p:nvSpPr>
            <p:cNvPr id="20" name="Lágrima 24"/>
            <p:cNvSpPr/>
            <p:nvPr/>
          </p:nvSpPr>
          <p:spPr>
            <a:xfrm rot="5400000">
              <a:off x="2247346" y="1122538"/>
              <a:ext cx="1368000" cy="1368000"/>
            </a:xfrm>
            <a:prstGeom prst="teardrop">
              <a:avLst>
                <a:gd name="adj" fmla="val 200000"/>
              </a:avLst>
            </a:prstGeom>
            <a:blipFill dpi="0" rotWithShape="0">
              <a:blip r:embed="rId6"/>
              <a:srcRect/>
              <a:stretch>
                <a:fillRect l="-5000" t="-5000" r="12000" b="-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p>
          </p:txBody>
        </p:sp>
        <p:sp>
          <p:nvSpPr>
            <p:cNvPr id="21" name="Lágrima 25"/>
            <p:cNvSpPr/>
            <p:nvPr/>
          </p:nvSpPr>
          <p:spPr>
            <a:xfrm rot="8100000">
              <a:off x="4420780" y="1245077"/>
              <a:ext cx="1188306" cy="1273727"/>
            </a:xfrm>
            <a:prstGeom prst="teardrop">
              <a:avLst>
                <a:gd name="adj" fmla="val 141990"/>
              </a:avLst>
            </a:prstGeom>
            <a:blipFill dpi="0" rotWithShape="0">
              <a:blip r:embed="rId7"/>
              <a:srcRect/>
              <a:stretch>
                <a:fillRect t="15000" b="5000"/>
              </a:stretch>
            </a:blipFill>
            <a:ln w="25400">
              <a:solidFill>
                <a:schemeClr val="bg1"/>
              </a:solidFill>
            </a:ln>
            <a:effectLst>
              <a:outerShdw blurRad="889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s-ES"/>
            </a:p>
          </p:txBody>
        </p:sp>
        <p:sp>
          <p:nvSpPr>
            <p:cNvPr id="22" name="Hexágono 12"/>
            <p:cNvSpPr/>
            <p:nvPr/>
          </p:nvSpPr>
          <p:spPr>
            <a:xfrm>
              <a:off x="3687260" y="2619431"/>
              <a:ext cx="2673402" cy="2441802"/>
            </a:xfrm>
            <a:prstGeom prst="hexagon">
              <a:avLst/>
            </a:prstGeom>
            <a:blipFill dpi="0" rotWithShape="1">
              <a:blip r:embed="rId8"/>
              <a:srcRect/>
              <a:stretch>
                <a:fillRect b="-5000"/>
              </a:stretch>
            </a:blipFill>
            <a:ln w="19050">
              <a:solidFill>
                <a:schemeClr val="accent1">
                  <a:lumMod val="60000"/>
                  <a:lumOff val="40000"/>
                </a:schemeClr>
              </a:solidFill>
            </a:ln>
            <a:effectLst>
              <a:outerShdw blurRad="127000" sx="102000" sy="102000" algn="ctr" rotWithShape="0">
                <a:srgbClr val="002060">
                  <a:alpha val="30000"/>
                </a:srgb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s-ES" dirty="0"/>
                <a:t>0</a:t>
              </a:r>
            </a:p>
          </p:txBody>
        </p:sp>
        <p:grpSp>
          <p:nvGrpSpPr>
            <p:cNvPr id="23" name="Grupo 44"/>
            <p:cNvGrpSpPr/>
            <p:nvPr/>
          </p:nvGrpSpPr>
          <p:grpSpPr>
            <a:xfrm>
              <a:off x="3973609" y="712150"/>
              <a:ext cx="2491817" cy="817878"/>
              <a:chOff x="3620336" y="1428840"/>
              <a:chExt cx="2023141" cy="406421"/>
            </a:xfrm>
          </p:grpSpPr>
          <p:sp>
            <p:nvSpPr>
              <p:cNvPr id="24" name="Rectángulo redondeado 32"/>
              <p:cNvSpPr/>
              <p:nvPr/>
            </p:nvSpPr>
            <p:spPr>
              <a:xfrm>
                <a:off x="3620336" y="1428840"/>
                <a:ext cx="2023141" cy="406421"/>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25" name="Rectángulo 26"/>
              <p:cNvSpPr/>
              <p:nvPr/>
            </p:nvSpPr>
            <p:spPr>
              <a:xfrm>
                <a:off x="3724879" y="1484305"/>
                <a:ext cx="1814054" cy="276999"/>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algn="ctr"/>
                <a:r>
                  <a:rPr lang="es-ES" altLang="es-ES" dirty="0">
                    <a:solidFill>
                      <a:schemeClr val="bg1"/>
                    </a:solidFill>
                    <a:latin typeface="Calibri" panose="020F0502020204030204" pitchFamily="34" charset="0"/>
                  </a:rPr>
                  <a:t>Machine </a:t>
                </a:r>
                <a:r>
                  <a:rPr lang="es-ES" altLang="es-ES" dirty="0" err="1">
                    <a:solidFill>
                      <a:schemeClr val="bg1"/>
                    </a:solidFill>
                    <a:latin typeface="Calibri" panose="020F0502020204030204" pitchFamily="34" charset="0"/>
                  </a:rPr>
                  <a:t>Learning</a:t>
                </a:r>
                <a:endParaRPr lang="es-ES" dirty="0">
                  <a:solidFill>
                    <a:schemeClr val="bg1"/>
                  </a:solidFill>
                </a:endParaRPr>
              </a:p>
            </p:txBody>
          </p:sp>
        </p:grpSp>
        <p:grpSp>
          <p:nvGrpSpPr>
            <p:cNvPr id="26" name="Grupo 41"/>
            <p:cNvGrpSpPr/>
            <p:nvPr/>
          </p:nvGrpSpPr>
          <p:grpSpPr>
            <a:xfrm>
              <a:off x="3871456" y="5902376"/>
              <a:ext cx="2271729" cy="924082"/>
              <a:chOff x="3620336" y="6065977"/>
              <a:chExt cx="2023141" cy="406421"/>
            </a:xfrm>
          </p:grpSpPr>
          <p:sp>
            <p:nvSpPr>
              <p:cNvPr id="27" name="Rectángulo redondeado 33"/>
              <p:cNvSpPr/>
              <p:nvPr/>
            </p:nvSpPr>
            <p:spPr>
              <a:xfrm>
                <a:off x="3620336" y="6065977"/>
                <a:ext cx="2023141" cy="406421"/>
              </a:xfrm>
              <a:prstGeom prst="roundRect">
                <a:avLst>
                  <a:gd name="adj" fmla="val 50000"/>
                </a:avLst>
              </a:prstGeom>
              <a:gradFill flip="none" rotWithShape="1">
                <a:gsLst>
                  <a:gs pos="0">
                    <a:srgbClr val="0F396B"/>
                  </a:gs>
                  <a:gs pos="48000">
                    <a:schemeClr val="accent1">
                      <a:lumMod val="97000"/>
                      <a:lumOff val="3000"/>
                    </a:schemeClr>
                  </a:gs>
                  <a:gs pos="100000">
                    <a:srgbClr val="1C67CA"/>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28" name="Rectángulo 19"/>
              <p:cNvSpPr/>
              <p:nvPr/>
            </p:nvSpPr>
            <p:spPr>
              <a:xfrm>
                <a:off x="3750782" y="6100554"/>
                <a:ext cx="1649140" cy="276999"/>
              </a:xfrm>
              <a:prstGeom prst="rect">
                <a:avLst/>
              </a:prstGeom>
              <a:effectLst>
                <a:outerShdw blurRad="50800" dir="5400000" algn="t" rotWithShape="0">
                  <a:schemeClr val="accent5">
                    <a:lumMod val="50000"/>
                    <a:alpha val="35000"/>
                  </a:schemeClr>
                </a:outerShdw>
              </a:effectLst>
            </p:spPr>
            <p:txBody>
              <a:bodyPr wrap="square" lIns="0" tIns="0" rIns="0" bIns="0" anchor="ctr" anchorCtr="0">
                <a:spAutoFit/>
              </a:bodyPr>
              <a:lstStyle/>
              <a:p>
                <a:pPr algn="ctr"/>
                <a:r>
                  <a:rPr lang="es-ES" altLang="es-ES" dirty="0" err="1">
                    <a:solidFill>
                      <a:schemeClr val="bg1"/>
                    </a:solidFill>
                    <a:latin typeface="Calibri" panose="020F0502020204030204" pitchFamily="34" charset="0"/>
                  </a:rPr>
                  <a:t>Bio-Infrastructure</a:t>
                </a:r>
                <a:endParaRPr lang="es-ES" dirty="0">
                  <a:solidFill>
                    <a:schemeClr val="bg1"/>
                  </a:solidFill>
                </a:endParaRPr>
              </a:p>
            </p:txBody>
          </p:sp>
        </p:grpSp>
        <p:grpSp>
          <p:nvGrpSpPr>
            <p:cNvPr id="29" name="Grupo 35"/>
            <p:cNvGrpSpPr/>
            <p:nvPr/>
          </p:nvGrpSpPr>
          <p:grpSpPr>
            <a:xfrm>
              <a:off x="5821311" y="2067461"/>
              <a:ext cx="2756951" cy="887469"/>
              <a:chOff x="3623098" y="3686639"/>
              <a:chExt cx="2017616" cy="542572"/>
            </a:xfrm>
            <a:solidFill>
              <a:schemeClr val="accent2">
                <a:lumMod val="60000"/>
                <a:lumOff val="40000"/>
              </a:schemeClr>
            </a:solidFill>
            <a:effectLst/>
          </p:grpSpPr>
          <p:sp>
            <p:nvSpPr>
              <p:cNvPr id="30" name="Forma libre 39"/>
              <p:cNvSpPr/>
              <p:nvPr/>
            </p:nvSpPr>
            <p:spPr>
              <a:xfrm>
                <a:off x="3623098" y="3686639"/>
                <a:ext cx="2017616" cy="542572"/>
              </a:xfrm>
              <a:custGeom>
                <a:avLst/>
                <a:gdLst>
                  <a:gd name="connsiteX0" fmla="*/ 191870 w 1805539"/>
                  <a:gd name="connsiteY0" fmla="*/ 0 h 738651"/>
                  <a:gd name="connsiteX1" fmla="*/ 671551 w 1805539"/>
                  <a:gd name="connsiteY1" fmla="*/ 0 h 738651"/>
                  <a:gd name="connsiteX2" fmla="*/ 801235 w 1805539"/>
                  <a:gd name="connsiteY2" fmla="*/ 0 h 738651"/>
                  <a:gd name="connsiteX3" fmla="*/ 1004305 w 1805539"/>
                  <a:gd name="connsiteY3" fmla="*/ 0 h 738651"/>
                  <a:gd name="connsiteX4" fmla="*/ 1004305 w 1805539"/>
                  <a:gd name="connsiteY4" fmla="*/ 5317 h 738651"/>
                  <a:gd name="connsiteX5" fmla="*/ 1613669 w 1805539"/>
                  <a:gd name="connsiteY5" fmla="*/ 5317 h 738651"/>
                  <a:gd name="connsiteX6" fmla="*/ 1805539 w 1805539"/>
                  <a:gd name="connsiteY6" fmla="*/ 371984 h 738651"/>
                  <a:gd name="connsiteX7" fmla="*/ 1613669 w 1805539"/>
                  <a:gd name="connsiteY7" fmla="*/ 738651 h 738651"/>
                  <a:gd name="connsiteX8" fmla="*/ 1004305 w 1805539"/>
                  <a:gd name="connsiteY8" fmla="*/ 738651 h 738651"/>
                  <a:gd name="connsiteX9" fmla="*/ 1004305 w 1805539"/>
                  <a:gd name="connsiteY9" fmla="*/ 733334 h 738651"/>
                  <a:gd name="connsiteX10" fmla="*/ 801235 w 1805539"/>
                  <a:gd name="connsiteY10" fmla="*/ 733334 h 738651"/>
                  <a:gd name="connsiteX11" fmla="*/ 671551 w 1805539"/>
                  <a:gd name="connsiteY11" fmla="*/ 733334 h 738651"/>
                  <a:gd name="connsiteX12" fmla="*/ 191870 w 1805539"/>
                  <a:gd name="connsiteY12" fmla="*/ 733334 h 738651"/>
                  <a:gd name="connsiteX13" fmla="*/ 0 w 1805539"/>
                  <a:gd name="connsiteY13" fmla="*/ 366667 h 73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5539" h="738651">
                    <a:moveTo>
                      <a:pt x="191870" y="0"/>
                    </a:moveTo>
                    <a:lnTo>
                      <a:pt x="671551" y="0"/>
                    </a:lnTo>
                    <a:lnTo>
                      <a:pt x="801235" y="0"/>
                    </a:lnTo>
                    <a:lnTo>
                      <a:pt x="1004305" y="0"/>
                    </a:lnTo>
                    <a:lnTo>
                      <a:pt x="1004305" y="5317"/>
                    </a:lnTo>
                    <a:lnTo>
                      <a:pt x="1613669" y="5317"/>
                    </a:lnTo>
                    <a:lnTo>
                      <a:pt x="1805539" y="371984"/>
                    </a:lnTo>
                    <a:lnTo>
                      <a:pt x="1613669" y="738651"/>
                    </a:lnTo>
                    <a:lnTo>
                      <a:pt x="1004305" y="738651"/>
                    </a:lnTo>
                    <a:lnTo>
                      <a:pt x="1004305" y="733334"/>
                    </a:lnTo>
                    <a:lnTo>
                      <a:pt x="801235" y="733334"/>
                    </a:lnTo>
                    <a:lnTo>
                      <a:pt x="671551" y="733334"/>
                    </a:lnTo>
                    <a:lnTo>
                      <a:pt x="191870" y="733334"/>
                    </a:lnTo>
                    <a:lnTo>
                      <a:pt x="0" y="366667"/>
                    </a:lnTo>
                    <a:close/>
                  </a:path>
                </a:pathLst>
              </a:custGeom>
              <a:grpFill/>
              <a:ln w="19050">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sz="2400">
                  <a:solidFill>
                    <a:schemeClr val="tx1"/>
                  </a:solidFill>
                </a:endParaRPr>
              </a:p>
            </p:txBody>
          </p:sp>
          <p:sp>
            <p:nvSpPr>
              <p:cNvPr id="31" name="CuadroTexto 16"/>
              <p:cNvSpPr txBox="1"/>
              <p:nvPr/>
            </p:nvSpPr>
            <p:spPr>
              <a:xfrm>
                <a:off x="3909792" y="3763131"/>
                <a:ext cx="1444227" cy="406437"/>
              </a:xfrm>
              <a:prstGeom prst="rect">
                <a:avLst/>
              </a:prstGeom>
              <a:grpFill/>
              <a:ln>
                <a:noFill/>
              </a:ln>
              <a:effectLst>
                <a:outerShdw blurRad="88900" dist="12700" dir="16200000" sx="101000" sy="101000" rotWithShape="0">
                  <a:prstClr val="black">
                    <a:alpha val="40000"/>
                  </a:prstClr>
                </a:outerShdw>
              </a:effectLst>
            </p:spPr>
            <p:txBody>
              <a:bodyPr wrap="none" lIns="0" tIns="0" rIns="0" bIns="0" rtlCol="0" anchor="ctr" anchorCtr="0">
                <a:spAutoFit/>
              </a:bodyPr>
              <a:lstStyle/>
              <a:p>
                <a:pPr algn="ctr">
                  <a:lnSpc>
                    <a:spcPct val="90000"/>
                  </a:lnSpc>
                </a:pPr>
                <a:r>
                  <a:rPr lang="es-ES" sz="2400" b="1" spc="30" dirty="0" err="1"/>
                  <a:t>Personalized</a:t>
                </a:r>
                <a:endParaRPr lang="es-ES" sz="2400" b="1" spc="30" dirty="0"/>
              </a:p>
              <a:p>
                <a:pPr algn="ctr">
                  <a:lnSpc>
                    <a:spcPct val="90000"/>
                  </a:lnSpc>
                </a:pPr>
                <a:r>
                  <a:rPr lang="es-ES" sz="2400" b="1" spc="30" dirty="0"/>
                  <a:t>Medicine</a:t>
                </a:r>
              </a:p>
            </p:txBody>
          </p:sp>
        </p:grpSp>
        <p:sp>
          <p:nvSpPr>
            <p:cNvPr id="32" name="Marcador de contenido 2"/>
            <p:cNvSpPr txBox="1">
              <a:spLocks/>
            </p:cNvSpPr>
            <p:nvPr/>
          </p:nvSpPr>
          <p:spPr bwMode="auto">
            <a:xfrm>
              <a:off x="8162751" y="404667"/>
              <a:ext cx="3447918" cy="82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spcBef>
                  <a:spcPct val="20000"/>
                </a:spcBef>
              </a:pPr>
              <a:r>
                <a:rPr lang="en-US" sz="1700" b="1" i="1" dirty="0">
                  <a:latin typeface="+mn-lt"/>
                  <a:cs typeface="Arial" panose="020B0604020202020204" pitchFamily="34" charset="0"/>
                </a:rPr>
                <a:t>6 research groups</a:t>
              </a:r>
            </a:p>
            <a:p>
              <a:pPr algn="r">
                <a:spcBef>
                  <a:spcPct val="20000"/>
                </a:spcBef>
              </a:pPr>
              <a:r>
                <a:rPr lang="en-US" altLang="es-ES" sz="1700" b="1" i="1" dirty="0">
                  <a:solidFill>
                    <a:srgbClr val="414141"/>
                  </a:solidFill>
                  <a:latin typeface="+mn-lt"/>
                  <a:cs typeface="Arial" panose="020B0604020202020204" pitchFamily="34" charset="0"/>
                </a:rPr>
                <a:t>5 Support Units </a:t>
              </a:r>
            </a:p>
            <a:p>
              <a:pPr algn="r">
                <a:spcBef>
                  <a:spcPct val="20000"/>
                </a:spcBef>
              </a:pPr>
              <a:r>
                <a:rPr lang="en-US" altLang="es-ES" sz="1700" b="1" i="1" dirty="0">
                  <a:solidFill>
                    <a:srgbClr val="414141"/>
                  </a:solidFill>
                  <a:latin typeface="+mn-lt"/>
                  <a:cs typeface="Arial" panose="020B0604020202020204" pitchFamily="34" charset="0"/>
                </a:rPr>
                <a:t>120 scientists/engineers</a:t>
              </a:r>
            </a:p>
          </p:txBody>
        </p:sp>
        <p:grpSp>
          <p:nvGrpSpPr>
            <p:cNvPr id="33" name="Grupo 35">
              <a:extLst>
                <a:ext uri="{FF2B5EF4-FFF2-40B4-BE49-F238E27FC236}">
                  <a16:creationId xmlns:a16="http://schemas.microsoft.com/office/drawing/2014/main" id="{E5D0B132-43F1-E64A-8B5B-3D7F39B659C2}"/>
                </a:ext>
              </a:extLst>
            </p:cNvPr>
            <p:cNvGrpSpPr/>
            <p:nvPr/>
          </p:nvGrpSpPr>
          <p:grpSpPr>
            <a:xfrm>
              <a:off x="6160792" y="3279796"/>
              <a:ext cx="2386718" cy="965612"/>
              <a:chOff x="3623098" y="3653863"/>
              <a:chExt cx="2017616" cy="598885"/>
            </a:xfrm>
            <a:solidFill>
              <a:schemeClr val="accent2">
                <a:lumMod val="60000"/>
                <a:lumOff val="40000"/>
              </a:schemeClr>
            </a:solidFill>
            <a:effectLst/>
          </p:grpSpPr>
          <p:sp>
            <p:nvSpPr>
              <p:cNvPr id="34" name="Forma libre 39">
                <a:extLst>
                  <a:ext uri="{FF2B5EF4-FFF2-40B4-BE49-F238E27FC236}">
                    <a16:creationId xmlns:a16="http://schemas.microsoft.com/office/drawing/2014/main" id="{6F2D3297-1997-634B-8511-166D6DE17E8F}"/>
                  </a:ext>
                </a:extLst>
              </p:cNvPr>
              <p:cNvSpPr/>
              <p:nvPr/>
            </p:nvSpPr>
            <p:spPr>
              <a:xfrm>
                <a:off x="3623098" y="3653863"/>
                <a:ext cx="2017616" cy="598885"/>
              </a:xfrm>
              <a:custGeom>
                <a:avLst/>
                <a:gdLst>
                  <a:gd name="connsiteX0" fmla="*/ 191870 w 1805539"/>
                  <a:gd name="connsiteY0" fmla="*/ 0 h 738651"/>
                  <a:gd name="connsiteX1" fmla="*/ 671551 w 1805539"/>
                  <a:gd name="connsiteY1" fmla="*/ 0 h 738651"/>
                  <a:gd name="connsiteX2" fmla="*/ 801235 w 1805539"/>
                  <a:gd name="connsiteY2" fmla="*/ 0 h 738651"/>
                  <a:gd name="connsiteX3" fmla="*/ 1004305 w 1805539"/>
                  <a:gd name="connsiteY3" fmla="*/ 0 h 738651"/>
                  <a:gd name="connsiteX4" fmla="*/ 1004305 w 1805539"/>
                  <a:gd name="connsiteY4" fmla="*/ 5317 h 738651"/>
                  <a:gd name="connsiteX5" fmla="*/ 1613669 w 1805539"/>
                  <a:gd name="connsiteY5" fmla="*/ 5317 h 738651"/>
                  <a:gd name="connsiteX6" fmla="*/ 1805539 w 1805539"/>
                  <a:gd name="connsiteY6" fmla="*/ 371984 h 738651"/>
                  <a:gd name="connsiteX7" fmla="*/ 1613669 w 1805539"/>
                  <a:gd name="connsiteY7" fmla="*/ 738651 h 738651"/>
                  <a:gd name="connsiteX8" fmla="*/ 1004305 w 1805539"/>
                  <a:gd name="connsiteY8" fmla="*/ 738651 h 738651"/>
                  <a:gd name="connsiteX9" fmla="*/ 1004305 w 1805539"/>
                  <a:gd name="connsiteY9" fmla="*/ 733334 h 738651"/>
                  <a:gd name="connsiteX10" fmla="*/ 801235 w 1805539"/>
                  <a:gd name="connsiteY10" fmla="*/ 733334 h 738651"/>
                  <a:gd name="connsiteX11" fmla="*/ 671551 w 1805539"/>
                  <a:gd name="connsiteY11" fmla="*/ 733334 h 738651"/>
                  <a:gd name="connsiteX12" fmla="*/ 191870 w 1805539"/>
                  <a:gd name="connsiteY12" fmla="*/ 733334 h 738651"/>
                  <a:gd name="connsiteX13" fmla="*/ 0 w 1805539"/>
                  <a:gd name="connsiteY13" fmla="*/ 366667 h 73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5539" h="738651">
                    <a:moveTo>
                      <a:pt x="191870" y="0"/>
                    </a:moveTo>
                    <a:lnTo>
                      <a:pt x="671551" y="0"/>
                    </a:lnTo>
                    <a:lnTo>
                      <a:pt x="801235" y="0"/>
                    </a:lnTo>
                    <a:lnTo>
                      <a:pt x="1004305" y="0"/>
                    </a:lnTo>
                    <a:lnTo>
                      <a:pt x="1004305" y="5317"/>
                    </a:lnTo>
                    <a:lnTo>
                      <a:pt x="1613669" y="5317"/>
                    </a:lnTo>
                    <a:lnTo>
                      <a:pt x="1805539" y="371984"/>
                    </a:lnTo>
                    <a:lnTo>
                      <a:pt x="1613669" y="738651"/>
                    </a:lnTo>
                    <a:lnTo>
                      <a:pt x="1004305" y="738651"/>
                    </a:lnTo>
                    <a:lnTo>
                      <a:pt x="1004305" y="733334"/>
                    </a:lnTo>
                    <a:lnTo>
                      <a:pt x="801235" y="733334"/>
                    </a:lnTo>
                    <a:lnTo>
                      <a:pt x="671551" y="733334"/>
                    </a:lnTo>
                    <a:lnTo>
                      <a:pt x="191870" y="733334"/>
                    </a:lnTo>
                    <a:lnTo>
                      <a:pt x="0" y="366667"/>
                    </a:lnTo>
                    <a:close/>
                  </a:path>
                </a:pathLst>
              </a:custGeom>
              <a:grpFill/>
              <a:ln w="19050">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sz="2400">
                  <a:solidFill>
                    <a:schemeClr val="tx1"/>
                  </a:solidFill>
                </a:endParaRPr>
              </a:p>
            </p:txBody>
          </p:sp>
          <p:sp>
            <p:nvSpPr>
              <p:cNvPr id="35" name="CuadroTexto 16">
                <a:extLst>
                  <a:ext uri="{FF2B5EF4-FFF2-40B4-BE49-F238E27FC236}">
                    <a16:creationId xmlns:a16="http://schemas.microsoft.com/office/drawing/2014/main" id="{294D108F-77D1-C34F-8F15-6761BE63DA4D}"/>
                  </a:ext>
                </a:extLst>
              </p:cNvPr>
              <p:cNvSpPr txBox="1"/>
              <p:nvPr/>
            </p:nvSpPr>
            <p:spPr>
              <a:xfrm>
                <a:off x="4044972" y="3740556"/>
                <a:ext cx="1127710" cy="443020"/>
              </a:xfrm>
              <a:prstGeom prst="rect">
                <a:avLst/>
              </a:prstGeom>
              <a:grpFill/>
              <a:effectLst>
                <a:outerShdw blurRad="88900" dist="12700" dir="16200000" sx="101000" sy="101000" rotWithShape="0">
                  <a:prstClr val="black">
                    <a:alpha val="40000"/>
                  </a:prstClr>
                </a:outerShdw>
              </a:effectLst>
            </p:spPr>
            <p:txBody>
              <a:bodyPr wrap="square" lIns="0" tIns="0" rIns="0" bIns="0" rtlCol="0" anchor="ctr" anchorCtr="0">
                <a:spAutoFit/>
              </a:bodyPr>
              <a:lstStyle/>
              <a:p>
                <a:pPr algn="ctr">
                  <a:lnSpc>
                    <a:spcPct val="90000"/>
                  </a:lnSpc>
                </a:pPr>
                <a:r>
                  <a:rPr lang="es-ES" sz="2400" b="1" spc="30" dirty="0"/>
                  <a:t>Digital </a:t>
                </a:r>
              </a:p>
              <a:p>
                <a:pPr algn="ctr">
                  <a:lnSpc>
                    <a:spcPct val="90000"/>
                  </a:lnSpc>
                </a:pPr>
                <a:r>
                  <a:rPr lang="es-ES" sz="2400" b="1" spc="30" dirty="0" err="1"/>
                  <a:t>Twins</a:t>
                </a:r>
                <a:endParaRPr lang="es-ES" sz="2400" b="1" spc="30" dirty="0"/>
              </a:p>
            </p:txBody>
          </p:sp>
        </p:grpSp>
        <p:pic>
          <p:nvPicPr>
            <p:cNvPr id="36" name="Picture 35">
              <a:extLst>
                <a:ext uri="{FF2B5EF4-FFF2-40B4-BE49-F238E27FC236}">
                  <a16:creationId xmlns:a16="http://schemas.microsoft.com/office/drawing/2014/main" id="{45FF740F-1D1A-F649-BE5D-0D57224DDD1B}"/>
                </a:ext>
              </a:extLst>
            </p:cNvPr>
            <p:cNvPicPr>
              <a:picLocks noChangeAspect="1"/>
            </p:cNvPicPr>
            <p:nvPr/>
          </p:nvPicPr>
          <p:blipFill>
            <a:blip r:embed="rId9"/>
            <a:stretch>
              <a:fillRect/>
            </a:stretch>
          </p:blipFill>
          <p:spPr>
            <a:xfrm>
              <a:off x="9123196" y="2282099"/>
              <a:ext cx="2350828" cy="1226460"/>
            </a:xfrm>
            <a:prstGeom prst="rect">
              <a:avLst/>
            </a:prstGeom>
          </p:spPr>
        </p:pic>
        <p:pic>
          <p:nvPicPr>
            <p:cNvPr id="37" name="image3.png">
              <a:extLst>
                <a:ext uri="{FF2B5EF4-FFF2-40B4-BE49-F238E27FC236}">
                  <a16:creationId xmlns:a16="http://schemas.microsoft.com/office/drawing/2014/main" id="{C47BEFE5-5744-3F40-BE17-BAD65F798C90}"/>
                </a:ext>
              </a:extLst>
            </p:cNvPr>
            <p:cNvPicPr/>
            <p:nvPr/>
          </p:nvPicPr>
          <p:blipFill rotWithShape="1">
            <a:blip r:embed="rId10" cstate="print">
              <a:extLst>
                <a:ext uri="{28A0092B-C50C-407E-A947-70E740481C1C}">
                  <a14:useLocalDpi xmlns:a14="http://schemas.microsoft.com/office/drawing/2010/main" val="0"/>
                </a:ext>
              </a:extLst>
            </a:blip>
            <a:srcRect r="27598"/>
            <a:stretch/>
          </p:blipFill>
          <p:spPr>
            <a:xfrm>
              <a:off x="8616716" y="3638072"/>
              <a:ext cx="3302384" cy="2578127"/>
            </a:xfrm>
            <a:prstGeom prst="rect">
              <a:avLst/>
            </a:prstGeom>
            <a:ln w="12700">
              <a:noFill/>
              <a:prstDash val="solid"/>
            </a:ln>
          </p:spPr>
        </p:pic>
        <p:grpSp>
          <p:nvGrpSpPr>
            <p:cNvPr id="38" name="Grupo 35">
              <a:extLst>
                <a:ext uri="{FF2B5EF4-FFF2-40B4-BE49-F238E27FC236}">
                  <a16:creationId xmlns:a16="http://schemas.microsoft.com/office/drawing/2014/main" id="{DD306FE7-9384-D64B-9BA1-E184A6AA0752}"/>
                </a:ext>
              </a:extLst>
            </p:cNvPr>
            <p:cNvGrpSpPr/>
            <p:nvPr/>
          </p:nvGrpSpPr>
          <p:grpSpPr>
            <a:xfrm>
              <a:off x="5847360" y="4570276"/>
              <a:ext cx="2745294" cy="960644"/>
              <a:chOff x="3578007" y="2611190"/>
              <a:chExt cx="2017616" cy="594534"/>
            </a:xfrm>
            <a:solidFill>
              <a:schemeClr val="accent2">
                <a:lumMod val="60000"/>
                <a:lumOff val="40000"/>
              </a:schemeClr>
            </a:solidFill>
            <a:effectLst/>
          </p:grpSpPr>
          <p:sp>
            <p:nvSpPr>
              <p:cNvPr id="39" name="Forma libre 39">
                <a:extLst>
                  <a:ext uri="{FF2B5EF4-FFF2-40B4-BE49-F238E27FC236}">
                    <a16:creationId xmlns:a16="http://schemas.microsoft.com/office/drawing/2014/main" id="{EFA659E6-FB3F-3B45-8BD8-42F13BBB30D3}"/>
                  </a:ext>
                </a:extLst>
              </p:cNvPr>
              <p:cNvSpPr/>
              <p:nvPr/>
            </p:nvSpPr>
            <p:spPr>
              <a:xfrm>
                <a:off x="3578007" y="2611190"/>
                <a:ext cx="2017616" cy="594534"/>
              </a:xfrm>
              <a:custGeom>
                <a:avLst/>
                <a:gdLst>
                  <a:gd name="connsiteX0" fmla="*/ 191870 w 1805539"/>
                  <a:gd name="connsiteY0" fmla="*/ 0 h 738651"/>
                  <a:gd name="connsiteX1" fmla="*/ 671551 w 1805539"/>
                  <a:gd name="connsiteY1" fmla="*/ 0 h 738651"/>
                  <a:gd name="connsiteX2" fmla="*/ 801235 w 1805539"/>
                  <a:gd name="connsiteY2" fmla="*/ 0 h 738651"/>
                  <a:gd name="connsiteX3" fmla="*/ 1004305 w 1805539"/>
                  <a:gd name="connsiteY3" fmla="*/ 0 h 738651"/>
                  <a:gd name="connsiteX4" fmla="*/ 1004305 w 1805539"/>
                  <a:gd name="connsiteY4" fmla="*/ 5317 h 738651"/>
                  <a:gd name="connsiteX5" fmla="*/ 1613669 w 1805539"/>
                  <a:gd name="connsiteY5" fmla="*/ 5317 h 738651"/>
                  <a:gd name="connsiteX6" fmla="*/ 1805539 w 1805539"/>
                  <a:gd name="connsiteY6" fmla="*/ 371984 h 738651"/>
                  <a:gd name="connsiteX7" fmla="*/ 1613669 w 1805539"/>
                  <a:gd name="connsiteY7" fmla="*/ 738651 h 738651"/>
                  <a:gd name="connsiteX8" fmla="*/ 1004305 w 1805539"/>
                  <a:gd name="connsiteY8" fmla="*/ 738651 h 738651"/>
                  <a:gd name="connsiteX9" fmla="*/ 1004305 w 1805539"/>
                  <a:gd name="connsiteY9" fmla="*/ 733334 h 738651"/>
                  <a:gd name="connsiteX10" fmla="*/ 801235 w 1805539"/>
                  <a:gd name="connsiteY10" fmla="*/ 733334 h 738651"/>
                  <a:gd name="connsiteX11" fmla="*/ 671551 w 1805539"/>
                  <a:gd name="connsiteY11" fmla="*/ 733334 h 738651"/>
                  <a:gd name="connsiteX12" fmla="*/ 191870 w 1805539"/>
                  <a:gd name="connsiteY12" fmla="*/ 733334 h 738651"/>
                  <a:gd name="connsiteX13" fmla="*/ 0 w 1805539"/>
                  <a:gd name="connsiteY13" fmla="*/ 366667 h 73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5539" h="738651">
                    <a:moveTo>
                      <a:pt x="191870" y="0"/>
                    </a:moveTo>
                    <a:lnTo>
                      <a:pt x="671551" y="0"/>
                    </a:lnTo>
                    <a:lnTo>
                      <a:pt x="801235" y="0"/>
                    </a:lnTo>
                    <a:lnTo>
                      <a:pt x="1004305" y="0"/>
                    </a:lnTo>
                    <a:lnTo>
                      <a:pt x="1004305" y="5317"/>
                    </a:lnTo>
                    <a:lnTo>
                      <a:pt x="1613669" y="5317"/>
                    </a:lnTo>
                    <a:lnTo>
                      <a:pt x="1805539" y="371984"/>
                    </a:lnTo>
                    <a:lnTo>
                      <a:pt x="1613669" y="738651"/>
                    </a:lnTo>
                    <a:lnTo>
                      <a:pt x="1004305" y="738651"/>
                    </a:lnTo>
                    <a:lnTo>
                      <a:pt x="1004305" y="733334"/>
                    </a:lnTo>
                    <a:lnTo>
                      <a:pt x="801235" y="733334"/>
                    </a:lnTo>
                    <a:lnTo>
                      <a:pt x="671551" y="733334"/>
                    </a:lnTo>
                    <a:lnTo>
                      <a:pt x="191870" y="733334"/>
                    </a:lnTo>
                    <a:lnTo>
                      <a:pt x="0" y="366667"/>
                    </a:lnTo>
                    <a:close/>
                  </a:path>
                </a:pathLst>
              </a:custGeom>
              <a:grpFill/>
              <a:ln w="19050">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s-ES" sz="2400">
                  <a:solidFill>
                    <a:schemeClr val="tx1"/>
                  </a:solidFill>
                </a:endParaRPr>
              </a:p>
            </p:txBody>
          </p:sp>
          <p:sp>
            <p:nvSpPr>
              <p:cNvPr id="40" name="CuadroTexto 16">
                <a:extLst>
                  <a:ext uri="{FF2B5EF4-FFF2-40B4-BE49-F238E27FC236}">
                    <a16:creationId xmlns:a16="http://schemas.microsoft.com/office/drawing/2014/main" id="{6ABECD89-5615-8D48-ABDC-9D45DDA875E1}"/>
                  </a:ext>
                </a:extLst>
              </p:cNvPr>
              <p:cNvSpPr txBox="1"/>
              <p:nvPr/>
            </p:nvSpPr>
            <p:spPr>
              <a:xfrm>
                <a:off x="3883533" y="2669441"/>
                <a:ext cx="1459033" cy="491196"/>
              </a:xfrm>
              <a:prstGeom prst="rect">
                <a:avLst/>
              </a:prstGeom>
              <a:grpFill/>
              <a:effectLst>
                <a:outerShdw blurRad="88900" dist="12700" dir="16200000" sx="101000" sy="101000" rotWithShape="0">
                  <a:prstClr val="black">
                    <a:alpha val="40000"/>
                  </a:prstClr>
                </a:outerShdw>
              </a:effectLst>
            </p:spPr>
            <p:txBody>
              <a:bodyPr wrap="square" lIns="0" tIns="0" rIns="0" bIns="0" rtlCol="0" anchor="ctr" anchorCtr="0">
                <a:spAutoFit/>
              </a:bodyPr>
              <a:lstStyle/>
              <a:p>
                <a:pPr algn="ctr"/>
                <a:r>
                  <a:rPr lang="en-GB" sz="2400" b="1" dirty="0">
                    <a:latin typeface="Times New Roman" panose="02020603050405020304" pitchFamily="18" charset="0"/>
                    <a:ea typeface="Times New Roman" panose="02020603050405020304" pitchFamily="18" charset="0"/>
                  </a:rPr>
                  <a:t>Cell-level Simulations</a:t>
                </a:r>
                <a:endParaRPr lang="en-GB" sz="2400" i="1" dirty="0">
                  <a:latin typeface="Times New Roman" panose="02020603050405020304" pitchFamily="18" charset="0"/>
                  <a:ea typeface="Times New Roman" panose="02020603050405020304" pitchFamily="18" charset="0"/>
                </a:endParaRPr>
              </a:p>
            </p:txBody>
          </p:sp>
        </p:grpSp>
        <p:sp>
          <p:nvSpPr>
            <p:cNvPr id="41" name="Rectangle 40">
              <a:extLst>
                <a:ext uri="{FF2B5EF4-FFF2-40B4-BE49-F238E27FC236}">
                  <a16:creationId xmlns:a16="http://schemas.microsoft.com/office/drawing/2014/main" id="{13894166-4B34-4949-9ABD-D6F076620398}"/>
                </a:ext>
              </a:extLst>
            </p:cNvPr>
            <p:cNvSpPr/>
            <p:nvPr/>
          </p:nvSpPr>
          <p:spPr>
            <a:xfrm>
              <a:off x="8547510" y="2097808"/>
              <a:ext cx="3522565" cy="4385693"/>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922732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duotone>
              <a:prstClr val="black"/>
              <a:schemeClr val="bg1">
                <a:lumMod val="75000"/>
                <a:tint val="45000"/>
                <a:satMod val="400000"/>
              </a:schemeClr>
            </a:duotone>
            <a:extLst>
              <a:ext uri="{BEBA8EAE-BF5A-486C-A8C5-ECC9F3942E4B}">
                <a14:imgProps xmlns:a14="http://schemas.microsoft.com/office/drawing/2010/main">
                  <a14:imgLayer r:embed="rId3">
                    <a14:imgEffect>
                      <a14:brightnessContrast bright="5000" contrast="5000"/>
                    </a14:imgEffect>
                  </a14:imgLayer>
                </a14:imgProps>
              </a:ext>
              <a:ext uri="{28A0092B-C50C-407E-A947-70E740481C1C}">
                <a14:useLocalDpi xmlns:a14="http://schemas.microsoft.com/office/drawing/2010/main" val="0"/>
              </a:ext>
            </a:extLst>
          </a:blip>
          <a:srcRect t="17267" r="24144"/>
          <a:stretch/>
        </p:blipFill>
        <p:spPr>
          <a:xfrm>
            <a:off x="6040201" y="0"/>
            <a:ext cx="6151799" cy="6856757"/>
          </a:xfrm>
          <a:prstGeom prst="rect">
            <a:avLst/>
          </a:prstGeom>
          <a:effectLst/>
        </p:spPr>
      </p:pic>
      <p:sp>
        <p:nvSpPr>
          <p:cNvPr id="6" name="27 Rectángulo"/>
          <p:cNvSpPr/>
          <p:nvPr/>
        </p:nvSpPr>
        <p:spPr>
          <a:xfrm>
            <a:off x="262292" y="1314965"/>
            <a:ext cx="5634685" cy="707886"/>
          </a:xfrm>
          <a:prstGeom prst="rect">
            <a:avLst/>
          </a:prstGeom>
        </p:spPr>
        <p:txBody>
          <a:bodyPr wrap="square">
            <a:spAutoFit/>
          </a:bodyPr>
          <a:ls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defTabSz="889000" rtl="0" eaLnBrk="1" fontAlgn="base" latinLnBrk="0" hangingPunct="1">
              <a:lnSpc>
                <a:spcPct val="10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24 members</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including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5 Hosting Members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(Switzerland, France, Germany, Italy and Spain)</a:t>
            </a:r>
          </a:p>
        </p:txBody>
      </p:sp>
      <p:sp>
        <p:nvSpPr>
          <p:cNvPr id="7" name="28 Rectángulo"/>
          <p:cNvSpPr/>
          <p:nvPr/>
        </p:nvSpPr>
        <p:spPr>
          <a:xfrm>
            <a:off x="262292" y="3224056"/>
            <a:ext cx="5634685" cy="400110"/>
          </a:xfrm>
          <a:prstGeom prst="rect">
            <a:avLst/>
          </a:prstGeom>
        </p:spPr>
        <p:txBody>
          <a:bodyPr wrap="square">
            <a:spAutoFit/>
          </a:bodyPr>
          <a:ls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defTabSz="8890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688 </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scientific projects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enabled</a:t>
            </a:r>
          </a:p>
        </p:txBody>
      </p:sp>
      <p:sp>
        <p:nvSpPr>
          <p:cNvPr id="8" name="29 Rectángulo"/>
          <p:cNvSpPr/>
          <p:nvPr/>
        </p:nvSpPr>
        <p:spPr>
          <a:xfrm>
            <a:off x="262292" y="2175745"/>
            <a:ext cx="6395588" cy="400110"/>
          </a:xfrm>
          <a:prstGeom prst="rect">
            <a:avLst/>
          </a:prstGeom>
        </p:spPr>
        <p:txBody>
          <a:bodyPr wrap="square">
            <a:spAutoFit/>
          </a:bodyPr>
          <a:ls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defTabSz="889000" rtl="0" eaLnBrk="1" fontAlgn="base" latinLnBrk="0" hangingPunct="1">
              <a:lnSpc>
                <a:spcPct val="100000"/>
              </a:lnSpc>
              <a:spcBef>
                <a:spcPct val="0"/>
              </a:spcBef>
              <a:spcAft>
                <a:spcPct val="0"/>
              </a:spcAft>
              <a:buClrTx/>
              <a:buSzTx/>
              <a:buFontTx/>
              <a:buNone/>
              <a:tabLst/>
              <a:defRPr/>
            </a:pPr>
            <a:r>
              <a:rPr lang="en-GB" sz="2000" b="1" noProof="0" dirty="0">
                <a:solidFill>
                  <a:srgbClr val="0070C0"/>
                </a:solidFill>
                <a:latin typeface="Calibri" panose="020F0502020204030204"/>
                <a:cs typeface="Arial" panose="020B0604020202020204" pitchFamily="34" charset="0"/>
              </a:rPr>
              <a:t>110</a:t>
            </a:r>
            <a:r>
              <a:rPr kumimoji="0" lang="en-GB" sz="2000" b="1" i="0" u="none" strike="noStrike" kern="1200" cap="none" spc="0" normalizeH="0" baseline="0" noProof="0" dirty="0">
                <a:ln>
                  <a:noFill/>
                </a:ln>
                <a:solidFill>
                  <a:srgbClr val="0070C0"/>
                </a:solidFill>
                <a:effectLst/>
                <a:uLnTx/>
                <a:uFillTx/>
                <a:latin typeface="Calibri" panose="020F0502020204030204"/>
                <a:cs typeface="Arial" panose="020B0604020202020204" pitchFamily="34" charset="0"/>
              </a:rPr>
              <a:t> </a:t>
            </a:r>
            <a:r>
              <a:rPr kumimoji="0" lang="en-GB" sz="2000" b="1" i="0" u="none" strike="noStrike" kern="1200" cap="none" spc="0" normalizeH="0" baseline="0" noProof="0" dirty="0" err="1">
                <a:ln>
                  <a:noFill/>
                </a:ln>
                <a:solidFill>
                  <a:srgbClr val="0070C0"/>
                </a:solidFill>
                <a:effectLst/>
                <a:uLnTx/>
                <a:uFillTx/>
                <a:latin typeface="Calibri" panose="020F0502020204030204"/>
                <a:cs typeface="Arial" panose="020B0604020202020204" pitchFamily="34" charset="0"/>
              </a:rPr>
              <a:t>PFlops</a:t>
            </a:r>
            <a:r>
              <a:rPr kumimoji="0" lang="en-GB" sz="2000" b="1" i="0" u="none" strike="noStrike" kern="1200" cap="none" spc="0" normalizeH="0" baseline="0" noProof="0" dirty="0">
                <a:ln>
                  <a:noFill/>
                </a:ln>
                <a:solidFill>
                  <a:srgbClr val="0070C0"/>
                </a:solidFill>
                <a:effectLst/>
                <a:uLnTx/>
                <a:uFillTx/>
                <a:latin typeface="Calibri" panose="020F0502020204030204"/>
                <a:cs typeface="Arial" panose="020B0604020202020204" pitchFamily="34" charset="0"/>
              </a:rPr>
              <a:t>/s </a:t>
            </a:r>
            <a:r>
              <a:rPr kumimoji="0" lang="en-GB" sz="2000" b="0" i="0" u="none" strike="noStrike" kern="1200" cap="none" spc="0" normalizeH="0" baseline="0" noProof="0" dirty="0">
                <a:ln>
                  <a:noFill/>
                </a:ln>
                <a:solidFill>
                  <a:srgbClr val="0070C0"/>
                </a:solidFill>
                <a:effectLst/>
                <a:uLnTx/>
                <a:uFillTx/>
                <a:latin typeface="Calibri" panose="020F0502020204030204"/>
                <a:cs typeface="Arial" panose="020B0604020202020204" pitchFamily="34" charset="0"/>
              </a:rPr>
              <a:t>of peak performance on </a:t>
            </a:r>
            <a:r>
              <a:rPr kumimoji="0" lang="en-GB" sz="2000" b="1" i="0" u="none" strike="noStrike" kern="1200" cap="none" spc="0" normalizeH="0" baseline="0" noProof="0" dirty="0">
                <a:ln>
                  <a:noFill/>
                </a:ln>
                <a:solidFill>
                  <a:srgbClr val="0070C0"/>
                </a:solidFill>
                <a:effectLst/>
                <a:uLnTx/>
                <a:uFillTx/>
                <a:latin typeface="Calibri" panose="020F0502020204030204"/>
                <a:cs typeface="Arial" panose="020B0604020202020204" pitchFamily="34" charset="0"/>
              </a:rPr>
              <a:t>7 world-class systems</a:t>
            </a: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286" y="3264522"/>
            <a:ext cx="2687137" cy="1679460"/>
          </a:xfrm>
          <a:prstGeom prst="rect">
            <a:avLst/>
          </a:prstGeom>
          <a:effectLst>
            <a:outerShdw blurRad="50800" dist="38100" dir="2700000" algn="tl" rotWithShape="0">
              <a:prstClr val="black">
                <a:alpha val="40000"/>
              </a:prstClr>
            </a:outerShdw>
          </a:effectLst>
        </p:spPr>
      </p:pic>
      <p:grpSp>
        <p:nvGrpSpPr>
          <p:cNvPr id="10" name="Grupo 9"/>
          <p:cNvGrpSpPr/>
          <p:nvPr/>
        </p:nvGrpSpPr>
        <p:grpSpPr>
          <a:xfrm>
            <a:off x="7609484" y="4252619"/>
            <a:ext cx="1341681" cy="1427234"/>
            <a:chOff x="5564850" y="3974410"/>
            <a:chExt cx="1336188" cy="1420217"/>
          </a:xfrm>
        </p:grpSpPr>
        <p:sp>
          <p:nvSpPr>
            <p:cNvPr id="11" name="Rectángulo redondeado 10"/>
            <p:cNvSpPr/>
            <p:nvPr/>
          </p:nvSpPr>
          <p:spPr>
            <a:xfrm>
              <a:off x="5564850" y="5022256"/>
              <a:ext cx="1336188" cy="372371"/>
            </a:xfrm>
            <a:prstGeom prst="roundRect">
              <a:avLst/>
            </a:prstGeom>
            <a:solidFill>
              <a:schemeClr val="accent5">
                <a:lumMod val="75000"/>
              </a:schemeClr>
            </a:solid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Lágrima 11"/>
            <p:cNvSpPr/>
            <p:nvPr/>
          </p:nvSpPr>
          <p:spPr>
            <a:xfrm rot="8100000">
              <a:off x="5764944" y="3974410"/>
              <a:ext cx="936000" cy="935999"/>
            </a:xfrm>
            <a:prstGeom prst="teardrop">
              <a:avLst/>
            </a:prstGeom>
            <a:blipFill dpi="0" rotWithShape="0">
              <a:blip r:embed="rId5"/>
              <a:srcRect/>
              <a:stretch>
                <a:fillRect l="-55000" t="-10000" r="-41000"/>
              </a:stretch>
            </a:blip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uadroTexto 12"/>
            <p:cNvSpPr txBox="1"/>
            <p:nvPr/>
          </p:nvSpPr>
          <p:spPr>
            <a:xfrm>
              <a:off x="5615211" y="5048942"/>
              <a:ext cx="123546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MareNostrum</a:t>
              </a:r>
            </a:p>
          </p:txBody>
        </p:sp>
      </p:grpSp>
      <p:grpSp>
        <p:nvGrpSpPr>
          <p:cNvPr id="14" name="Grupo 13"/>
          <p:cNvGrpSpPr/>
          <p:nvPr/>
        </p:nvGrpSpPr>
        <p:grpSpPr>
          <a:xfrm rot="5400000">
            <a:off x="9121233" y="4957646"/>
            <a:ext cx="1381858" cy="911878"/>
            <a:chOff x="5568224" y="4931852"/>
            <a:chExt cx="1375065" cy="908145"/>
          </a:xfrm>
        </p:grpSpPr>
        <p:sp>
          <p:nvSpPr>
            <p:cNvPr id="15" name="Rectángulo redondeado 14"/>
            <p:cNvSpPr/>
            <p:nvPr/>
          </p:nvSpPr>
          <p:spPr>
            <a:xfrm rot="5400000">
              <a:off x="5313095" y="5186981"/>
              <a:ext cx="882629" cy="372371"/>
            </a:xfrm>
            <a:prstGeom prst="roundRect">
              <a:avLst/>
            </a:prstGeom>
            <a:solidFill>
              <a:schemeClr val="accent5">
                <a:lumMod val="75000"/>
              </a:schemeClr>
            </a:solid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Lágrima 15"/>
            <p:cNvSpPr/>
            <p:nvPr/>
          </p:nvSpPr>
          <p:spPr>
            <a:xfrm rot="13513097">
              <a:off x="6043289" y="4939997"/>
              <a:ext cx="900000" cy="900000"/>
            </a:xfrm>
            <a:prstGeom prst="teardrop">
              <a:avLst/>
            </a:prstGeom>
            <a:blipFill dpi="0" rotWithShape="0">
              <a:blip r:embed="rId6"/>
              <a:srcRect/>
              <a:stretch>
                <a:fillRect l="-45000" r="-27000"/>
              </a:stretch>
            </a:blip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uadroTexto 16"/>
            <p:cNvSpPr txBox="1"/>
            <p:nvPr/>
          </p:nvSpPr>
          <p:spPr>
            <a:xfrm rot="16200000">
              <a:off x="5335684" y="5210895"/>
              <a:ext cx="82400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Marconi</a:t>
              </a:r>
            </a:p>
          </p:txBody>
        </p:sp>
      </p:grpSp>
      <p:grpSp>
        <p:nvGrpSpPr>
          <p:cNvPr id="18" name="Grupo 17"/>
          <p:cNvGrpSpPr/>
          <p:nvPr/>
        </p:nvGrpSpPr>
        <p:grpSpPr>
          <a:xfrm rot="10800000">
            <a:off x="9157223" y="3913575"/>
            <a:ext cx="2061126" cy="904446"/>
            <a:chOff x="4950133" y="4955461"/>
            <a:chExt cx="2052687" cy="900000"/>
          </a:xfrm>
        </p:grpSpPr>
        <p:sp>
          <p:nvSpPr>
            <p:cNvPr id="19" name="Rectángulo redondeado 18"/>
            <p:cNvSpPr/>
            <p:nvPr/>
          </p:nvSpPr>
          <p:spPr>
            <a:xfrm>
              <a:off x="5666632" y="5208372"/>
              <a:ext cx="1336188" cy="372371"/>
            </a:xfrm>
            <a:prstGeom prst="roundRect">
              <a:avLst/>
            </a:prstGeom>
            <a:solidFill>
              <a:schemeClr val="accent5">
                <a:lumMod val="75000"/>
              </a:schemeClr>
            </a:solid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Lágrima 19"/>
            <p:cNvSpPr/>
            <p:nvPr/>
          </p:nvSpPr>
          <p:spPr>
            <a:xfrm rot="2700000">
              <a:off x="4950133" y="4955461"/>
              <a:ext cx="900000" cy="900000"/>
            </a:xfrm>
            <a:prstGeom prst="teardrop">
              <a:avLst/>
            </a:prstGeom>
            <a:blipFill dpi="0" rotWithShape="0">
              <a:blip r:embed="rId7"/>
              <a:srcRect/>
              <a:stretch>
                <a:fillRect l="-55000" t="-10000" r="-41000"/>
              </a:stretch>
            </a:blip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uadroTexto 20"/>
            <p:cNvSpPr txBox="1"/>
            <p:nvPr/>
          </p:nvSpPr>
          <p:spPr>
            <a:xfrm rot="10800000">
              <a:off x="6082213" y="5243744"/>
              <a:ext cx="8418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Piz</a:t>
              </a:r>
              <a:r>
                <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Daint</a:t>
              </a:r>
              <a:endPar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endParaRPr>
            </a:p>
          </p:txBody>
        </p:sp>
      </p:grpSp>
      <p:sp>
        <p:nvSpPr>
          <p:cNvPr id="22" name="Flecha izquierda 21"/>
          <p:cNvSpPr/>
          <p:nvPr/>
        </p:nvSpPr>
        <p:spPr>
          <a:xfrm rot="10800000">
            <a:off x="7674684" y="3710847"/>
            <a:ext cx="696910" cy="146538"/>
          </a:xfrm>
          <a:prstGeom prst="leftArrow">
            <a:avLst>
              <a:gd name="adj1" fmla="val 50000"/>
              <a:gd name="adj2" fmla="val 73002"/>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upo 22"/>
          <p:cNvGrpSpPr/>
          <p:nvPr/>
        </p:nvGrpSpPr>
        <p:grpSpPr>
          <a:xfrm>
            <a:off x="6969827" y="2594801"/>
            <a:ext cx="903700" cy="1380525"/>
            <a:chOff x="5329931" y="4274116"/>
            <a:chExt cx="900000" cy="1373739"/>
          </a:xfrm>
        </p:grpSpPr>
        <p:sp>
          <p:nvSpPr>
            <p:cNvPr id="24" name="Rectángulo redondeado 23"/>
            <p:cNvSpPr/>
            <p:nvPr/>
          </p:nvSpPr>
          <p:spPr>
            <a:xfrm>
              <a:off x="5378737" y="5275484"/>
              <a:ext cx="802389" cy="372371"/>
            </a:xfrm>
            <a:prstGeom prst="roundRect">
              <a:avLst/>
            </a:prstGeom>
            <a:solidFill>
              <a:schemeClr val="accent5">
                <a:lumMod val="75000"/>
              </a:schemeClr>
            </a:solid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Lágrima 24"/>
            <p:cNvSpPr/>
            <p:nvPr/>
          </p:nvSpPr>
          <p:spPr>
            <a:xfrm rot="7980117">
              <a:off x="5329931" y="4274116"/>
              <a:ext cx="900000" cy="900000"/>
            </a:xfrm>
            <a:prstGeom prst="teardrop">
              <a:avLst/>
            </a:prstGeom>
            <a:blipFill dpi="0" rotWithShape="0">
              <a:blip r:embed="rId8"/>
              <a:srcRect/>
              <a:stretch>
                <a:fillRect l="-55000" t="-10000" r="-41000"/>
              </a:stretch>
            </a:blip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uadroTexto 25"/>
            <p:cNvSpPr txBox="1"/>
            <p:nvPr/>
          </p:nvSpPr>
          <p:spPr>
            <a:xfrm>
              <a:off x="5492833" y="5302170"/>
              <a:ext cx="57419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Curie</a:t>
              </a:r>
            </a:p>
          </p:txBody>
        </p:sp>
      </p:grpSp>
      <p:sp>
        <p:nvSpPr>
          <p:cNvPr id="27" name="Flecha izquierda 26"/>
          <p:cNvSpPr/>
          <p:nvPr/>
        </p:nvSpPr>
        <p:spPr>
          <a:xfrm rot="14040643">
            <a:off x="8625398" y="3052452"/>
            <a:ext cx="628579" cy="157920"/>
          </a:xfrm>
          <a:prstGeom prst="leftArrow">
            <a:avLst>
              <a:gd name="adj1" fmla="val 50000"/>
              <a:gd name="adj2" fmla="val 73002"/>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upo 27"/>
          <p:cNvGrpSpPr/>
          <p:nvPr/>
        </p:nvGrpSpPr>
        <p:grpSpPr>
          <a:xfrm>
            <a:off x="8091544" y="1587740"/>
            <a:ext cx="1072371" cy="1396789"/>
            <a:chOff x="5111486" y="4257932"/>
            <a:chExt cx="1067980" cy="1389923"/>
          </a:xfrm>
        </p:grpSpPr>
        <p:sp>
          <p:nvSpPr>
            <p:cNvPr id="29" name="Rectángulo redondeado 28"/>
            <p:cNvSpPr/>
            <p:nvPr/>
          </p:nvSpPr>
          <p:spPr>
            <a:xfrm>
              <a:off x="5111486" y="5275484"/>
              <a:ext cx="1067980" cy="372371"/>
            </a:xfrm>
            <a:prstGeom prst="roundRect">
              <a:avLst/>
            </a:prstGeom>
            <a:solidFill>
              <a:schemeClr val="accent5">
                <a:lumMod val="75000"/>
              </a:schemeClr>
            </a:solid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Lágrima 29"/>
            <p:cNvSpPr/>
            <p:nvPr/>
          </p:nvSpPr>
          <p:spPr>
            <a:xfrm rot="7980117">
              <a:off x="5195476" y="4257932"/>
              <a:ext cx="900000" cy="900000"/>
            </a:xfrm>
            <a:prstGeom prst="teardrop">
              <a:avLst/>
            </a:prstGeom>
            <a:blipFill dpi="0" rotWithShape="0">
              <a:blip r:embed="rId9"/>
              <a:srcRect/>
              <a:stretch>
                <a:fillRect l="-40000" t="-45000" r="-64000" b="2000"/>
              </a:stretch>
            </a:blip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CuadroTexto 30"/>
            <p:cNvSpPr txBox="1"/>
            <p:nvPr/>
          </p:nvSpPr>
          <p:spPr>
            <a:xfrm>
              <a:off x="5197277" y="5302170"/>
              <a:ext cx="896399"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JUQUEEN</a:t>
              </a:r>
            </a:p>
          </p:txBody>
        </p:sp>
      </p:grpSp>
      <p:sp>
        <p:nvSpPr>
          <p:cNvPr id="32" name="Flecha izquierda 31"/>
          <p:cNvSpPr/>
          <p:nvPr/>
        </p:nvSpPr>
        <p:spPr>
          <a:xfrm rot="17287264">
            <a:off x="9048145" y="3202614"/>
            <a:ext cx="1112728" cy="157255"/>
          </a:xfrm>
          <a:prstGeom prst="leftArrow">
            <a:avLst>
              <a:gd name="adj1" fmla="val 50000"/>
              <a:gd name="adj2" fmla="val 73002"/>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3" name="Grupo 32"/>
          <p:cNvGrpSpPr/>
          <p:nvPr/>
        </p:nvGrpSpPr>
        <p:grpSpPr>
          <a:xfrm>
            <a:off x="9378172" y="1391005"/>
            <a:ext cx="1072371" cy="1396789"/>
            <a:chOff x="5124849" y="4257932"/>
            <a:chExt cx="1067980" cy="1389923"/>
          </a:xfrm>
        </p:grpSpPr>
        <p:sp>
          <p:nvSpPr>
            <p:cNvPr id="34" name="Rectángulo redondeado 33"/>
            <p:cNvSpPr/>
            <p:nvPr/>
          </p:nvSpPr>
          <p:spPr>
            <a:xfrm>
              <a:off x="5124849" y="5275484"/>
              <a:ext cx="1067980" cy="372371"/>
            </a:xfrm>
            <a:prstGeom prst="roundRect">
              <a:avLst/>
            </a:prstGeom>
            <a:solidFill>
              <a:schemeClr val="accent5">
                <a:lumMod val="75000"/>
              </a:schemeClr>
            </a:solid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Lágrima 34"/>
            <p:cNvSpPr/>
            <p:nvPr/>
          </p:nvSpPr>
          <p:spPr>
            <a:xfrm rot="7980117">
              <a:off x="5208839" y="4257932"/>
              <a:ext cx="900000" cy="900000"/>
            </a:xfrm>
            <a:prstGeom prst="teardrop">
              <a:avLst/>
            </a:prstGeom>
            <a:blipFill dpi="0" rotWithShape="0">
              <a:blip r:embed="rId10"/>
              <a:srcRect/>
              <a:stretch>
                <a:fillRect l="-57000" t="-9000" r="-69000" b="2000"/>
              </a:stretch>
            </a:blip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CuadroTexto 35"/>
            <p:cNvSpPr txBox="1"/>
            <p:nvPr/>
          </p:nvSpPr>
          <p:spPr>
            <a:xfrm>
              <a:off x="5193872" y="5302170"/>
              <a:ext cx="92993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Hazel</a:t>
              </a:r>
              <a:r>
                <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 </a:t>
              </a:r>
              <a:r>
                <a:rPr kumimoji="0" lang="es-ES" sz="1400" b="1" i="0" u="none" strike="noStrike" kern="1200" cap="none" spc="0" normalizeH="0" baseline="0" noProof="0" dirty="0" err="1">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Hen</a:t>
              </a:r>
              <a:endPar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endParaRPr>
            </a:p>
          </p:txBody>
        </p:sp>
      </p:grpSp>
      <p:sp>
        <p:nvSpPr>
          <p:cNvPr id="37" name="Flecha izquierda 36"/>
          <p:cNvSpPr/>
          <p:nvPr/>
        </p:nvSpPr>
        <p:spPr>
          <a:xfrm rot="19177839">
            <a:off x="9622915" y="3588758"/>
            <a:ext cx="1269497" cy="149741"/>
          </a:xfrm>
          <a:prstGeom prst="leftArrow">
            <a:avLst>
              <a:gd name="adj1" fmla="val 50000"/>
              <a:gd name="adj2" fmla="val 73002"/>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8" name="Grupo 37"/>
          <p:cNvGrpSpPr/>
          <p:nvPr/>
        </p:nvGrpSpPr>
        <p:grpSpPr>
          <a:xfrm>
            <a:off x="10664800" y="1958536"/>
            <a:ext cx="1072371" cy="1400870"/>
            <a:chOff x="5198532" y="4253871"/>
            <a:chExt cx="1067980" cy="1393984"/>
          </a:xfrm>
        </p:grpSpPr>
        <p:sp>
          <p:nvSpPr>
            <p:cNvPr id="39" name="Rectángulo redondeado 38"/>
            <p:cNvSpPr/>
            <p:nvPr/>
          </p:nvSpPr>
          <p:spPr>
            <a:xfrm>
              <a:off x="5198532" y="5275484"/>
              <a:ext cx="1067980" cy="372371"/>
            </a:xfrm>
            <a:prstGeom prst="roundRect">
              <a:avLst/>
            </a:prstGeom>
            <a:solidFill>
              <a:schemeClr val="accent5">
                <a:lumMod val="75000"/>
              </a:schemeClr>
            </a:solid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Lágrima 39"/>
            <p:cNvSpPr/>
            <p:nvPr/>
          </p:nvSpPr>
          <p:spPr>
            <a:xfrm rot="7980117">
              <a:off x="5282522" y="4253871"/>
              <a:ext cx="900000" cy="900000"/>
            </a:xfrm>
            <a:prstGeom prst="teardrop">
              <a:avLst/>
            </a:prstGeom>
            <a:blipFill dpi="0" rotWithShape="0">
              <a:blip r:embed="rId11"/>
              <a:srcRect/>
              <a:stretch>
                <a:fillRect l="-55000" t="-10000" r="-41000"/>
              </a:stretch>
            </a:blipFill>
            <a:ln w="19050">
              <a:solidFill>
                <a:schemeClr val="bg1"/>
              </a:solidFill>
            </a:ln>
            <a:effectLst>
              <a:outerShdw blurRad="635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CuadroTexto 40"/>
            <p:cNvSpPr txBox="1"/>
            <p:nvPr/>
          </p:nvSpPr>
          <p:spPr>
            <a:xfrm>
              <a:off x="5240240" y="5302170"/>
              <a:ext cx="984565"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rPr>
                <a:t>SuperMUC</a:t>
              </a:r>
              <a:endParaRPr kumimoji="0" lang="es-ES" sz="1400" b="1" i="0" u="none" strike="noStrike" kern="1200" cap="none" spc="0" normalizeH="0" baseline="0" noProof="0" dirty="0">
                <a:ln>
                  <a:noFill/>
                </a:ln>
                <a:solidFill>
                  <a:prstClr val="white"/>
                </a:solidFill>
                <a:effectLst>
                  <a:outerShdw blurRad="76200" sx="102000" sy="102000" algn="ctr" rotWithShape="0">
                    <a:prstClr val="black">
                      <a:alpha val="50000"/>
                    </a:prstClr>
                  </a:outerShdw>
                </a:effectLst>
                <a:uLnTx/>
                <a:uFillTx/>
                <a:latin typeface="Calibri" panose="020F0502020204030204"/>
                <a:ea typeface="+mn-ea"/>
                <a:cs typeface="+mn-cs"/>
              </a:endParaRPr>
            </a:p>
          </p:txBody>
        </p:sp>
      </p:grpSp>
      <p:sp>
        <p:nvSpPr>
          <p:cNvPr id="44" name="Forme libre 25"/>
          <p:cNvSpPr/>
          <p:nvPr/>
        </p:nvSpPr>
        <p:spPr>
          <a:xfrm>
            <a:off x="262292" y="3777060"/>
            <a:ext cx="3728566" cy="342413"/>
          </a:xfrm>
          <a:custGeom>
            <a:avLst/>
            <a:gdLst>
              <a:gd name="connsiteX0" fmla="*/ 0 w 1004570"/>
              <a:gd name="connsiteY0" fmla="*/ 0 h 134430"/>
              <a:gd name="connsiteX1" fmla="*/ 1004570 w 1004570"/>
              <a:gd name="connsiteY1" fmla="*/ 0 h 134430"/>
              <a:gd name="connsiteX2" fmla="*/ 1004570 w 1004570"/>
              <a:gd name="connsiteY2" fmla="*/ 134430 h 134430"/>
              <a:gd name="connsiteX3" fmla="*/ 0 w 1004570"/>
              <a:gd name="connsiteY3" fmla="*/ 134430 h 134430"/>
              <a:gd name="connsiteX4" fmla="*/ 0 w 1004570"/>
              <a:gd name="connsiteY4" fmla="*/ 0 h 134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570" h="134430">
                <a:moveTo>
                  <a:pt x="0" y="0"/>
                </a:moveTo>
                <a:lnTo>
                  <a:pt x="1004570" y="0"/>
                </a:lnTo>
                <a:lnTo>
                  <a:pt x="1004570" y="134430"/>
                </a:lnTo>
                <a:lnTo>
                  <a:pt x="0" y="1344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t"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defTabSz="888978" fontAlgn="base">
              <a:lnSpc>
                <a:spcPct val="90000"/>
              </a:lnSpc>
              <a:spcBef>
                <a:spcPct val="0"/>
              </a:spcBef>
              <a:spcAft>
                <a:spcPct val="35000"/>
              </a:spcAft>
            </a:pPr>
            <a:r>
              <a:rPr lang="en-US" sz="2000" b="1" dirty="0">
                <a:solidFill>
                  <a:srgbClr val="0070C0"/>
                </a:solidFill>
                <a:latin typeface="Calibri" panose="020F0502020204030204"/>
                <a:cs typeface="Arial" panose="020B0604020202020204" pitchFamily="34" charset="0"/>
              </a:rPr>
              <a:t>  &gt;12.000 </a:t>
            </a:r>
            <a:r>
              <a:rPr lang="en-US" sz="2000" dirty="0">
                <a:solidFill>
                  <a:srgbClr val="0070C0"/>
                </a:solidFill>
                <a:latin typeface="Calibri" panose="020F0502020204030204"/>
                <a:cs typeface="Arial" panose="020B0604020202020204" pitchFamily="34" charset="0"/>
              </a:rPr>
              <a:t>people trained</a:t>
            </a:r>
          </a:p>
        </p:txBody>
      </p:sp>
      <p:grpSp>
        <p:nvGrpSpPr>
          <p:cNvPr id="46" name="Grupo 45"/>
          <p:cNvGrpSpPr/>
          <p:nvPr/>
        </p:nvGrpSpPr>
        <p:grpSpPr>
          <a:xfrm>
            <a:off x="388423" y="5096916"/>
            <a:ext cx="2762823" cy="361778"/>
            <a:chOff x="1845170" y="5366289"/>
            <a:chExt cx="3023555" cy="360000"/>
          </a:xfrm>
        </p:grpSpPr>
        <p:sp>
          <p:nvSpPr>
            <p:cNvPr id="47" name="Rectángulo redondeado 46"/>
            <p:cNvSpPr/>
            <p:nvPr/>
          </p:nvSpPr>
          <p:spPr>
            <a:xfrm>
              <a:off x="1845170" y="5366289"/>
              <a:ext cx="1582779" cy="360000"/>
            </a:xfrm>
            <a:prstGeom prst="roundRect">
              <a:avLst>
                <a:gd name="adj" fmla="val 17047"/>
              </a:avLst>
            </a:prstGeom>
            <a:solidFill>
              <a:schemeClr val="accent5"/>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ES"/>
            </a:p>
          </p:txBody>
        </p:sp>
        <p:sp>
          <p:nvSpPr>
            <p:cNvPr id="48" name="Rectángulo redondeado 47"/>
            <p:cNvSpPr/>
            <p:nvPr/>
          </p:nvSpPr>
          <p:spPr>
            <a:xfrm>
              <a:off x="2699163" y="5366289"/>
              <a:ext cx="2169562" cy="360000"/>
            </a:xfrm>
            <a:prstGeom prst="roundRect">
              <a:avLst>
                <a:gd name="adj" fmla="val 26833"/>
              </a:avLst>
            </a:prstGeom>
            <a:gradFill>
              <a:gsLst>
                <a:gs pos="0">
                  <a:schemeClr val="bg1"/>
                </a:gs>
                <a:gs pos="100000">
                  <a:schemeClr val="accent5">
                    <a:lumMod val="20000"/>
                    <a:lumOff val="80000"/>
                  </a:schemeClr>
                </a:gs>
              </a:gsLst>
              <a:lin ang="5400000" scaled="0"/>
            </a:gradFill>
            <a:ln w="9525">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49" name="CuadroTexto 48"/>
            <p:cNvSpPr txBox="1"/>
            <p:nvPr/>
          </p:nvSpPr>
          <p:spPr>
            <a:xfrm>
              <a:off x="2769494" y="5419665"/>
              <a:ext cx="2058404" cy="245011"/>
            </a:xfrm>
            <a:prstGeom prst="rect">
              <a:avLst/>
            </a:prstGeom>
            <a:noFill/>
          </p:spPr>
          <p:txBody>
            <a:bodyPr wrap="none" lIns="0" tIns="0" rIns="0" bIns="0" rtlCol="0" anchor="ctr" anchorCtr="0">
              <a:spAutoFit/>
            </a:bodyPr>
            <a:lstStyle/>
            <a:p>
              <a:r>
                <a:rPr lang="en-US" altLang="en-US" sz="1600" dirty="0">
                  <a:solidFill>
                    <a:srgbClr val="2F5597"/>
                  </a:solidFill>
                  <a:cs typeface="Times New Roman" panose="02020603050405020304" pitchFamily="18" charset="0"/>
                </a:rPr>
                <a:t>prace-ri.eu/</a:t>
              </a:r>
              <a:r>
                <a:rPr lang="en-US" altLang="en-US" sz="1600" dirty="0" err="1">
                  <a:solidFill>
                    <a:srgbClr val="2F5597"/>
                  </a:solidFill>
                  <a:cs typeface="Times New Roman" panose="02020603050405020304" pitchFamily="18" charset="0"/>
                </a:rPr>
                <a:t>hpc</a:t>
              </a:r>
              <a:r>
                <a:rPr lang="en-US" altLang="en-US" sz="1600" dirty="0">
                  <a:solidFill>
                    <a:srgbClr val="2F5597"/>
                  </a:solidFill>
                  <a:cs typeface="Times New Roman" panose="02020603050405020304" pitchFamily="18" charset="0"/>
                </a:rPr>
                <a:t>-access</a:t>
              </a:r>
              <a:endParaRPr lang="es-ES" sz="1600" dirty="0">
                <a:solidFill>
                  <a:srgbClr val="2F5597"/>
                </a:solidFill>
              </a:endParaRPr>
            </a:p>
          </p:txBody>
        </p:sp>
        <p:sp>
          <p:nvSpPr>
            <p:cNvPr id="50" name="CuadroTexto 49"/>
            <p:cNvSpPr txBox="1"/>
            <p:nvPr/>
          </p:nvSpPr>
          <p:spPr>
            <a:xfrm>
              <a:off x="1986255" y="5423179"/>
              <a:ext cx="610103" cy="246221"/>
            </a:xfrm>
            <a:prstGeom prst="rect">
              <a:avLst/>
            </a:prstGeom>
            <a:noFill/>
          </p:spPr>
          <p:txBody>
            <a:bodyPr wrap="none" lIns="0" tIns="0" rIns="0" bIns="0" rtlCol="0" anchor="ctr" anchorCtr="0">
              <a:spAutoFit/>
            </a:bodyPr>
            <a:lstStyle/>
            <a:p>
              <a:pPr algn="ctr"/>
              <a:r>
                <a:rPr lang="en-US" altLang="en-US" sz="1600" dirty="0">
                  <a:solidFill>
                    <a:schemeClr val="bg1"/>
                  </a:solidFill>
                  <a:cs typeface="Times New Roman" panose="02020603050405020304" pitchFamily="18" charset="0"/>
                </a:rPr>
                <a:t>Access</a:t>
              </a:r>
            </a:p>
          </p:txBody>
        </p:sp>
      </p:grpSp>
      <p:sp>
        <p:nvSpPr>
          <p:cNvPr id="2" name="Título 1"/>
          <p:cNvSpPr>
            <a:spLocks noGrp="1"/>
          </p:cNvSpPr>
          <p:nvPr>
            <p:ph type="title"/>
          </p:nvPr>
        </p:nvSpPr>
        <p:spPr/>
        <p:txBody>
          <a:bodyPr/>
          <a:lstStyle/>
          <a:p>
            <a:r>
              <a:rPr lang="es-ES" dirty="0" err="1"/>
              <a:t>Distributed</a:t>
            </a:r>
            <a:r>
              <a:rPr lang="es-ES" dirty="0"/>
              <a:t> </a:t>
            </a:r>
            <a:r>
              <a:rPr lang="es-ES" dirty="0" err="1"/>
              <a:t>supercomputing</a:t>
            </a:r>
            <a:r>
              <a:rPr lang="es-ES" dirty="0"/>
              <a:t> </a:t>
            </a:r>
            <a:r>
              <a:rPr lang="es-ES" dirty="0" err="1"/>
              <a:t>infraestructure</a:t>
            </a:r>
            <a:endParaRPr lang="es-ES" dirty="0"/>
          </a:p>
        </p:txBody>
      </p:sp>
      <p:sp>
        <p:nvSpPr>
          <p:cNvPr id="52" name="Forme libre 25"/>
          <p:cNvSpPr/>
          <p:nvPr/>
        </p:nvSpPr>
        <p:spPr>
          <a:xfrm>
            <a:off x="262292" y="4272368"/>
            <a:ext cx="3728566" cy="342413"/>
          </a:xfrm>
          <a:custGeom>
            <a:avLst/>
            <a:gdLst>
              <a:gd name="connsiteX0" fmla="*/ 0 w 1004570"/>
              <a:gd name="connsiteY0" fmla="*/ 0 h 134430"/>
              <a:gd name="connsiteX1" fmla="*/ 1004570 w 1004570"/>
              <a:gd name="connsiteY1" fmla="*/ 0 h 134430"/>
              <a:gd name="connsiteX2" fmla="*/ 1004570 w 1004570"/>
              <a:gd name="connsiteY2" fmla="*/ 134430 h 134430"/>
              <a:gd name="connsiteX3" fmla="*/ 0 w 1004570"/>
              <a:gd name="connsiteY3" fmla="*/ 134430 h 134430"/>
              <a:gd name="connsiteX4" fmla="*/ 0 w 1004570"/>
              <a:gd name="connsiteY4" fmla="*/ 0 h 134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570" h="134430">
                <a:moveTo>
                  <a:pt x="0" y="0"/>
                </a:moveTo>
                <a:lnTo>
                  <a:pt x="1004570" y="0"/>
                </a:lnTo>
                <a:lnTo>
                  <a:pt x="1004570" y="134430"/>
                </a:lnTo>
                <a:lnTo>
                  <a:pt x="0" y="1344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t"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defTabSz="888978" fontAlgn="base">
              <a:lnSpc>
                <a:spcPct val="90000"/>
              </a:lnSpc>
              <a:spcBef>
                <a:spcPct val="0"/>
              </a:spcBef>
              <a:spcAft>
                <a:spcPct val="35000"/>
              </a:spcAft>
            </a:pPr>
            <a:r>
              <a:rPr lang="en-US" sz="2000" b="1" dirty="0">
                <a:solidFill>
                  <a:srgbClr val="0070C0"/>
                </a:solidFill>
                <a:latin typeface="Calibri" panose="020F0502020204030204"/>
                <a:cs typeface="Arial" panose="020B0604020202020204" pitchFamily="34" charset="0"/>
              </a:rPr>
              <a:t>  &gt;50 </a:t>
            </a:r>
            <a:r>
              <a:rPr lang="en-US" sz="2000" dirty="0">
                <a:solidFill>
                  <a:srgbClr val="0070C0"/>
                </a:solidFill>
                <a:latin typeface="Calibri" panose="020F0502020204030204"/>
                <a:cs typeface="Arial" panose="020B0604020202020204" pitchFamily="34" charset="0"/>
              </a:rPr>
              <a:t>companies supported</a:t>
            </a:r>
          </a:p>
        </p:txBody>
      </p:sp>
      <p:sp>
        <p:nvSpPr>
          <p:cNvPr id="56" name="Forme libre 25"/>
          <p:cNvSpPr/>
          <p:nvPr/>
        </p:nvSpPr>
        <p:spPr>
          <a:xfrm>
            <a:off x="262292" y="2728749"/>
            <a:ext cx="5540901" cy="342413"/>
          </a:xfrm>
          <a:custGeom>
            <a:avLst/>
            <a:gdLst>
              <a:gd name="connsiteX0" fmla="*/ 0 w 1004570"/>
              <a:gd name="connsiteY0" fmla="*/ 0 h 134430"/>
              <a:gd name="connsiteX1" fmla="*/ 1004570 w 1004570"/>
              <a:gd name="connsiteY1" fmla="*/ 0 h 134430"/>
              <a:gd name="connsiteX2" fmla="*/ 1004570 w 1004570"/>
              <a:gd name="connsiteY2" fmla="*/ 134430 h 134430"/>
              <a:gd name="connsiteX3" fmla="*/ 0 w 1004570"/>
              <a:gd name="connsiteY3" fmla="*/ 134430 h 134430"/>
              <a:gd name="connsiteX4" fmla="*/ 0 w 1004570"/>
              <a:gd name="connsiteY4" fmla="*/ 0 h 134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570" h="134430">
                <a:moveTo>
                  <a:pt x="0" y="0"/>
                </a:moveTo>
                <a:lnTo>
                  <a:pt x="1004570" y="0"/>
                </a:lnTo>
                <a:lnTo>
                  <a:pt x="1004570" y="134430"/>
                </a:lnTo>
                <a:lnTo>
                  <a:pt x="0" y="1344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25400" rIns="0" bIns="25400" numCol="1" spcCol="1270" anchor="t"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defTabSz="888978" fontAlgn="base">
              <a:lnSpc>
                <a:spcPct val="90000"/>
              </a:lnSpc>
              <a:spcBef>
                <a:spcPct val="0"/>
              </a:spcBef>
              <a:spcAft>
                <a:spcPct val="35000"/>
              </a:spcAft>
            </a:pPr>
            <a:r>
              <a:rPr lang="en-US" sz="2000" b="1" dirty="0">
                <a:solidFill>
                  <a:srgbClr val="0070C0"/>
                </a:solidFill>
                <a:latin typeface="Calibri" panose="020F0502020204030204"/>
                <a:cs typeface="Arial" panose="020B0604020202020204" pitchFamily="34" charset="0"/>
              </a:rPr>
              <a:t>  &gt;21.000 core hours </a:t>
            </a:r>
            <a:r>
              <a:rPr lang="en-US" sz="2000" dirty="0">
                <a:solidFill>
                  <a:srgbClr val="0070C0"/>
                </a:solidFill>
                <a:latin typeface="Calibri" panose="020F0502020204030204"/>
                <a:cs typeface="Arial" panose="020B0604020202020204" pitchFamily="34" charset="0"/>
              </a:rPr>
              <a:t>for research awarded</a:t>
            </a:r>
          </a:p>
        </p:txBody>
      </p:sp>
    </p:spTree>
    <p:extLst>
      <p:ext uri="{BB962C8B-B14F-4D97-AF65-F5344CB8AC3E}">
        <p14:creationId xmlns:p14="http://schemas.microsoft.com/office/powerpoint/2010/main" val="39604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75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7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75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par>
                                <p:cTn id="30" presetID="53" presetClass="entr" presetSubtype="16" fill="hold" grpId="0" nodeType="withEffect">
                                  <p:stCondLst>
                                    <p:cond delay="75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75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par>
                                <p:cTn id="40" presetID="53" presetClass="entr" presetSubtype="16" fill="hold" grpId="0" nodeType="withEffect">
                                  <p:stCondLst>
                                    <p:cond delay="75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par>
                                <p:cTn id="45" presetID="53" presetClass="entr" presetSubtype="16" fill="hold" nodeType="withEffect">
                                  <p:stCondLst>
                                    <p:cond delay="75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par>
                                <p:cTn id="50" presetID="53" presetClass="entr" presetSubtype="16" fill="hold" grpId="0" nodeType="withEffect">
                                  <p:stCondLst>
                                    <p:cond delay="75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par>
                                <p:cTn id="55" presetID="53" presetClass="entr" presetSubtype="16" fill="hold" nodeType="withEffect">
                                  <p:stCondLst>
                                    <p:cond delay="750"/>
                                  </p:stCondLst>
                                  <p:childTnLst>
                                    <p:set>
                                      <p:cBhvr>
                                        <p:cTn id="56" dur="1" fill="hold">
                                          <p:stCondLst>
                                            <p:cond delay="0"/>
                                          </p:stCondLst>
                                        </p:cTn>
                                        <p:tgtEl>
                                          <p:spTgt spid="38"/>
                                        </p:tgtEl>
                                        <p:attrNameLst>
                                          <p:attrName>style.visibility</p:attrName>
                                        </p:attrNameLst>
                                      </p:cBhvr>
                                      <p:to>
                                        <p:strVal val="visible"/>
                                      </p:to>
                                    </p:set>
                                    <p:anim calcmode="lin" valueType="num">
                                      <p:cBhvr>
                                        <p:cTn id="57" dur="500" fill="hold"/>
                                        <p:tgtEl>
                                          <p:spTgt spid="38"/>
                                        </p:tgtEl>
                                        <p:attrNameLst>
                                          <p:attrName>ppt_w</p:attrName>
                                        </p:attrNameLst>
                                      </p:cBhvr>
                                      <p:tavLst>
                                        <p:tav tm="0">
                                          <p:val>
                                            <p:fltVal val="0"/>
                                          </p:val>
                                        </p:tav>
                                        <p:tav tm="100000">
                                          <p:val>
                                            <p:strVal val="#ppt_w"/>
                                          </p:val>
                                        </p:tav>
                                      </p:tavLst>
                                    </p:anim>
                                    <p:anim calcmode="lin" valueType="num">
                                      <p:cBhvr>
                                        <p:cTn id="58" dur="500" fill="hold"/>
                                        <p:tgtEl>
                                          <p:spTgt spid="38"/>
                                        </p:tgtEl>
                                        <p:attrNameLst>
                                          <p:attrName>ppt_h</p:attrName>
                                        </p:attrNameLst>
                                      </p:cBhvr>
                                      <p:tavLst>
                                        <p:tav tm="0">
                                          <p:val>
                                            <p:fltVal val="0"/>
                                          </p:val>
                                        </p:tav>
                                        <p:tav tm="100000">
                                          <p:val>
                                            <p:strVal val="#ppt_h"/>
                                          </p:val>
                                        </p:tav>
                                      </p:tavLst>
                                    </p:anim>
                                    <p:animEffect transition="in" filter="fade">
                                      <p:cBhvr>
                                        <p:cTn id="59" dur="500"/>
                                        <p:tgtEl>
                                          <p:spTgt spid="38"/>
                                        </p:tgtEl>
                                      </p:cBhvr>
                                    </p:animEffect>
                                  </p:childTnLst>
                                </p:cTn>
                              </p:par>
                            </p:childTnLst>
                          </p:cTn>
                        </p:par>
                        <p:par>
                          <p:cTn id="60" fill="hold">
                            <p:stCondLst>
                              <p:cond delay="1250"/>
                            </p:stCondLst>
                            <p:childTnLst>
                              <p:par>
                                <p:cTn id="61" presetID="42" presetClass="entr" presetSubtype="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1000"/>
                                        <p:tgtEl>
                                          <p:spTgt spid="8"/>
                                        </p:tgtEl>
                                      </p:cBhvr>
                                    </p:animEffect>
                                    <p:anim calcmode="lin" valueType="num">
                                      <p:cBhvr>
                                        <p:cTn id="69" dur="1000" fill="hold"/>
                                        <p:tgtEl>
                                          <p:spTgt spid="8"/>
                                        </p:tgtEl>
                                        <p:attrNameLst>
                                          <p:attrName>ppt_x</p:attrName>
                                        </p:attrNameLst>
                                      </p:cBhvr>
                                      <p:tavLst>
                                        <p:tav tm="0">
                                          <p:val>
                                            <p:strVal val="#ppt_x"/>
                                          </p:val>
                                        </p:tav>
                                        <p:tav tm="100000">
                                          <p:val>
                                            <p:strVal val="#ppt_x"/>
                                          </p:val>
                                        </p:tav>
                                      </p:tavLst>
                                    </p:anim>
                                    <p:anim calcmode="lin" valueType="num">
                                      <p:cBhvr>
                                        <p:cTn id="70" dur="1000" fill="hold"/>
                                        <p:tgtEl>
                                          <p:spTgt spid="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1000"/>
                                        <p:tgtEl>
                                          <p:spTgt spid="56"/>
                                        </p:tgtEl>
                                      </p:cBhvr>
                                    </p:animEffect>
                                    <p:anim calcmode="lin" valueType="num">
                                      <p:cBhvr>
                                        <p:cTn id="74" dur="1000" fill="hold"/>
                                        <p:tgtEl>
                                          <p:spTgt spid="56"/>
                                        </p:tgtEl>
                                        <p:attrNameLst>
                                          <p:attrName>ppt_x</p:attrName>
                                        </p:attrNameLst>
                                      </p:cBhvr>
                                      <p:tavLst>
                                        <p:tav tm="0">
                                          <p:val>
                                            <p:strVal val="#ppt_x"/>
                                          </p:val>
                                        </p:tav>
                                        <p:tav tm="100000">
                                          <p:val>
                                            <p:strVal val="#ppt_x"/>
                                          </p:val>
                                        </p:tav>
                                      </p:tavLst>
                                    </p:anim>
                                    <p:anim calcmode="lin" valueType="num">
                                      <p:cBhvr>
                                        <p:cTn id="75" dur="1000" fill="hold"/>
                                        <p:tgtEl>
                                          <p:spTgt spid="5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1000"/>
                                        <p:tgtEl>
                                          <p:spTgt spid="7"/>
                                        </p:tgtEl>
                                      </p:cBhvr>
                                    </p:animEffect>
                                    <p:anim calcmode="lin" valueType="num">
                                      <p:cBhvr>
                                        <p:cTn id="79" dur="1000" fill="hold"/>
                                        <p:tgtEl>
                                          <p:spTgt spid="7"/>
                                        </p:tgtEl>
                                        <p:attrNameLst>
                                          <p:attrName>ppt_x</p:attrName>
                                        </p:attrNameLst>
                                      </p:cBhvr>
                                      <p:tavLst>
                                        <p:tav tm="0">
                                          <p:val>
                                            <p:strVal val="#ppt_x"/>
                                          </p:val>
                                        </p:tav>
                                        <p:tav tm="100000">
                                          <p:val>
                                            <p:strVal val="#ppt_x"/>
                                          </p:val>
                                        </p:tav>
                                      </p:tavLst>
                                    </p:anim>
                                    <p:anim calcmode="lin" valueType="num">
                                      <p:cBhvr>
                                        <p:cTn id="80" dur="1000" fill="hold"/>
                                        <p:tgtEl>
                                          <p:spTgt spid="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1000"/>
                                        <p:tgtEl>
                                          <p:spTgt spid="44"/>
                                        </p:tgtEl>
                                      </p:cBhvr>
                                    </p:animEffect>
                                    <p:anim calcmode="lin" valueType="num">
                                      <p:cBhvr>
                                        <p:cTn id="84" dur="1000" fill="hold"/>
                                        <p:tgtEl>
                                          <p:spTgt spid="44"/>
                                        </p:tgtEl>
                                        <p:attrNameLst>
                                          <p:attrName>ppt_x</p:attrName>
                                        </p:attrNameLst>
                                      </p:cBhvr>
                                      <p:tavLst>
                                        <p:tav tm="0">
                                          <p:val>
                                            <p:strVal val="#ppt_x"/>
                                          </p:val>
                                        </p:tav>
                                        <p:tav tm="100000">
                                          <p:val>
                                            <p:strVal val="#ppt_x"/>
                                          </p:val>
                                        </p:tav>
                                      </p:tavLst>
                                    </p:anim>
                                    <p:anim calcmode="lin" valueType="num">
                                      <p:cBhvr>
                                        <p:cTn id="85" dur="1000" fill="hold"/>
                                        <p:tgtEl>
                                          <p:spTgt spid="4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1000"/>
                                        <p:tgtEl>
                                          <p:spTgt spid="52"/>
                                        </p:tgtEl>
                                      </p:cBhvr>
                                    </p:animEffect>
                                    <p:anim calcmode="lin" valueType="num">
                                      <p:cBhvr>
                                        <p:cTn id="89" dur="1000" fill="hold"/>
                                        <p:tgtEl>
                                          <p:spTgt spid="52"/>
                                        </p:tgtEl>
                                        <p:attrNameLst>
                                          <p:attrName>ppt_x</p:attrName>
                                        </p:attrNameLst>
                                      </p:cBhvr>
                                      <p:tavLst>
                                        <p:tav tm="0">
                                          <p:val>
                                            <p:strVal val="#ppt_x"/>
                                          </p:val>
                                        </p:tav>
                                        <p:tav tm="100000">
                                          <p:val>
                                            <p:strVal val="#ppt_x"/>
                                          </p:val>
                                        </p:tav>
                                      </p:tavLst>
                                    </p:anim>
                                    <p:anim calcmode="lin" valueType="num">
                                      <p:cBhvr>
                                        <p:cTn id="90" dur="1000" fill="hold"/>
                                        <p:tgtEl>
                                          <p:spTgt spid="52"/>
                                        </p:tgtEl>
                                        <p:attrNameLst>
                                          <p:attrName>ppt_y</p:attrName>
                                        </p:attrNameLst>
                                      </p:cBhvr>
                                      <p:tavLst>
                                        <p:tav tm="0">
                                          <p:val>
                                            <p:strVal val="#ppt_y+.1"/>
                                          </p:val>
                                        </p:tav>
                                        <p:tav tm="100000">
                                          <p:val>
                                            <p:strVal val="#ppt_y"/>
                                          </p:val>
                                        </p:tav>
                                      </p:tavLst>
                                    </p:anim>
                                  </p:childTnLst>
                                </p:cTn>
                              </p:par>
                            </p:childTnLst>
                          </p:cTn>
                        </p:par>
                        <p:par>
                          <p:cTn id="91" fill="hold">
                            <p:stCondLst>
                              <p:cond delay="2250"/>
                            </p:stCondLst>
                            <p:childTnLst>
                              <p:par>
                                <p:cTn id="92" presetID="10" presetClass="entr" presetSubtype="0" fill="hold" nodeType="after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fade">
                                      <p:cBhvr>
                                        <p:cTn id="9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2" grpId="0" animBg="1"/>
      <p:bldP spid="27" grpId="0" animBg="1"/>
      <p:bldP spid="32" grpId="0" animBg="1"/>
      <p:bldP spid="37" grpId="0" animBg="1"/>
      <p:bldP spid="44" grpId="0"/>
      <p:bldP spid="52" grpId="0"/>
      <p:bldP spid="5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2620-C4C2-E54B-89FE-292D0D2E38D9}"/>
              </a:ext>
            </a:extLst>
          </p:cNvPr>
          <p:cNvSpPr>
            <a:spLocks noGrp="1"/>
          </p:cNvSpPr>
          <p:nvPr>
            <p:ph type="title"/>
          </p:nvPr>
        </p:nvSpPr>
        <p:spPr/>
        <p:txBody>
          <a:bodyPr/>
          <a:lstStyle/>
          <a:p>
            <a:r>
              <a:rPr lang="en-GB" dirty="0"/>
              <a:t>Task 6.2: Personalized Medicine Applications</a:t>
            </a:r>
            <a:br>
              <a:rPr lang="en-GB" dirty="0"/>
            </a:br>
            <a:endParaRPr lang="en-GB" dirty="0"/>
          </a:p>
        </p:txBody>
      </p:sp>
      <p:sp>
        <p:nvSpPr>
          <p:cNvPr id="3" name="Content Placeholder 2">
            <a:extLst>
              <a:ext uri="{FF2B5EF4-FFF2-40B4-BE49-F238E27FC236}">
                <a16:creationId xmlns:a16="http://schemas.microsoft.com/office/drawing/2014/main" id="{11A92FC9-0A71-FA42-9FC5-0A5A32E65C0B}"/>
              </a:ext>
            </a:extLst>
          </p:cNvPr>
          <p:cNvSpPr>
            <a:spLocks noGrp="1"/>
          </p:cNvSpPr>
          <p:nvPr>
            <p:ph idx="1"/>
          </p:nvPr>
        </p:nvSpPr>
        <p:spPr/>
        <p:txBody>
          <a:bodyPr/>
          <a:lstStyle/>
          <a:p>
            <a:r>
              <a:rPr lang="en-ES" b="1" dirty="0"/>
              <a:t>Objectives:</a:t>
            </a:r>
          </a:p>
          <a:p>
            <a:pPr lvl="1"/>
            <a:r>
              <a:rPr lang="en-US" dirty="0"/>
              <a:t>Optimize specific BSC applications for Life Sciences for Huawei’s ARM-based platform and AI acceleration solutions.</a:t>
            </a:r>
          </a:p>
          <a:p>
            <a:pPr lvl="1"/>
            <a:r>
              <a:rPr lang="en-US" dirty="0"/>
              <a:t>Analyze the performance of Huawei’s technologies in Personalized Medicine problems which require the convergence of HPC and AI.</a:t>
            </a:r>
          </a:p>
          <a:p>
            <a:pPr lvl="1"/>
            <a:r>
              <a:rPr lang="en-US" dirty="0"/>
              <a:t>Study drug synergies and their effects upon genetic and environmental perturbations through agent-based simulations.</a:t>
            </a:r>
          </a:p>
          <a:p>
            <a:endParaRPr lang="en-ES" dirty="0"/>
          </a:p>
          <a:p>
            <a:r>
              <a:rPr lang="en-ES" b="1" dirty="0"/>
              <a:t>BSC staff:</a:t>
            </a:r>
          </a:p>
          <a:p>
            <a:pPr lvl="1"/>
            <a:r>
              <a:rPr lang="en-ES" dirty="0"/>
              <a:t>Alfonso Valencia (Principal Investigator)</a:t>
            </a:r>
          </a:p>
          <a:p>
            <a:pPr lvl="1"/>
            <a:r>
              <a:rPr lang="en-ES" dirty="0"/>
              <a:t>Davide Cirillo (Postdoctoral researcher)</a:t>
            </a:r>
          </a:p>
          <a:p>
            <a:pPr lvl="1"/>
            <a:r>
              <a:rPr lang="en-ES" dirty="0"/>
              <a:t>Miguel Ponce de León (Postdoctoral researcher)</a:t>
            </a:r>
          </a:p>
          <a:p>
            <a:pPr lvl="1"/>
            <a:r>
              <a:rPr lang="en-ES" dirty="0"/>
              <a:t>Arnau Montagud (Postdoctoral researcher)</a:t>
            </a:r>
          </a:p>
        </p:txBody>
      </p:sp>
    </p:spTree>
    <p:extLst>
      <p:ext uri="{BB962C8B-B14F-4D97-AF65-F5344CB8AC3E}">
        <p14:creationId xmlns:p14="http://schemas.microsoft.com/office/powerpoint/2010/main" val="690151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pic>
        <p:nvPicPr>
          <p:cNvPr id="987" name="Google Shape;987;p86"/>
          <p:cNvPicPr preferRelativeResize="0"/>
          <p:nvPr/>
        </p:nvPicPr>
        <p:blipFill rotWithShape="1">
          <a:blip r:embed="rId3">
            <a:alphaModFix/>
          </a:blip>
          <a:srcRect l="32318" t="14286" r="24018" b="9190"/>
          <a:stretch/>
        </p:blipFill>
        <p:spPr>
          <a:xfrm>
            <a:off x="3142635" y="615413"/>
            <a:ext cx="3813351" cy="3927750"/>
          </a:xfrm>
          <a:prstGeom prst="rect">
            <a:avLst/>
          </a:prstGeom>
          <a:noFill/>
          <a:ln>
            <a:noFill/>
          </a:ln>
          <a:effectLst>
            <a:outerShdw blurRad="57150" dist="19050" dir="5400000" algn="bl" rotWithShape="0">
              <a:srgbClr val="000000">
                <a:alpha val="49020"/>
              </a:srgbClr>
            </a:outerShdw>
          </a:effectLst>
        </p:spPr>
      </p:pic>
      <p:sp>
        <p:nvSpPr>
          <p:cNvPr id="988" name="Google Shape;988;p86"/>
          <p:cNvSpPr/>
          <p:nvPr/>
        </p:nvSpPr>
        <p:spPr>
          <a:xfrm>
            <a:off x="6052559" y="1418413"/>
            <a:ext cx="466500" cy="481800"/>
          </a:xfrm>
          <a:prstGeom prst="ellipse">
            <a:avLst/>
          </a:prstGeom>
          <a:noFill/>
          <a:ln w="76200" cap="flat" cmpd="sng">
            <a:solidFill>
              <a:srgbClr val="FFE599"/>
            </a:solidFill>
            <a:prstDash val="solid"/>
            <a:round/>
            <a:headEnd type="none" w="sm" len="sm"/>
            <a:tailEnd type="none" w="sm" len="sm"/>
          </a:ln>
          <a:effectLst>
            <a:outerShdw blurRad="57150" dist="19050" dir="5400000" algn="bl" rotWithShape="0">
              <a:srgbClr val="000000">
                <a:alpha val="4902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cxnSp>
        <p:nvCxnSpPr>
          <p:cNvPr id="989" name="Google Shape;989;p86"/>
          <p:cNvCxnSpPr>
            <a:stCxn id="988" idx="6"/>
            <a:endCxn id="990" idx="1"/>
          </p:cNvCxnSpPr>
          <p:nvPr/>
        </p:nvCxnSpPr>
        <p:spPr>
          <a:xfrm>
            <a:off x="6519059" y="1659313"/>
            <a:ext cx="2052432" cy="46662"/>
          </a:xfrm>
          <a:prstGeom prst="straightConnector1">
            <a:avLst/>
          </a:prstGeom>
          <a:noFill/>
          <a:ln w="28575" cap="flat" cmpd="sng">
            <a:solidFill>
              <a:srgbClr val="434343"/>
            </a:solidFill>
            <a:prstDash val="solid"/>
            <a:round/>
            <a:headEnd type="none" w="sm" len="sm"/>
            <a:tailEnd type="triangle" w="med" len="med"/>
          </a:ln>
          <a:effectLst>
            <a:outerShdw blurRad="57150" dist="19050" dir="5400000" algn="bl" rotWithShape="0">
              <a:srgbClr val="000000">
                <a:alpha val="49020"/>
              </a:srgbClr>
            </a:outerShdw>
          </a:effectLst>
        </p:spPr>
      </p:cxnSp>
      <p:sp>
        <p:nvSpPr>
          <p:cNvPr id="991" name="Google Shape;991;p86"/>
          <p:cNvSpPr/>
          <p:nvPr/>
        </p:nvSpPr>
        <p:spPr>
          <a:xfrm>
            <a:off x="5661809" y="3191876"/>
            <a:ext cx="466500" cy="481800"/>
          </a:xfrm>
          <a:prstGeom prst="ellipse">
            <a:avLst/>
          </a:prstGeom>
          <a:noFill/>
          <a:ln w="76200" cap="flat" cmpd="sng">
            <a:solidFill>
              <a:srgbClr val="FFE599"/>
            </a:solidFill>
            <a:prstDash val="solid"/>
            <a:round/>
            <a:headEnd type="none" w="sm" len="sm"/>
            <a:tailEnd type="none" w="sm" len="sm"/>
          </a:ln>
          <a:effectLst>
            <a:outerShdw blurRad="57150" dist="19050" dir="5400000" algn="bl" rotWithShape="0">
              <a:srgbClr val="000000">
                <a:alpha val="49020"/>
              </a:srgbClr>
            </a:outerShdw>
          </a:effectLst>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cxnSp>
        <p:nvCxnSpPr>
          <p:cNvPr id="992" name="Google Shape;992;p86"/>
          <p:cNvCxnSpPr>
            <a:stCxn id="991" idx="6"/>
            <a:endCxn id="993" idx="1"/>
          </p:cNvCxnSpPr>
          <p:nvPr/>
        </p:nvCxnSpPr>
        <p:spPr>
          <a:xfrm>
            <a:off x="6128309" y="3432776"/>
            <a:ext cx="2371264" cy="180430"/>
          </a:xfrm>
          <a:prstGeom prst="straightConnector1">
            <a:avLst/>
          </a:prstGeom>
          <a:noFill/>
          <a:ln w="28575" cap="flat" cmpd="sng">
            <a:solidFill>
              <a:srgbClr val="434343"/>
            </a:solidFill>
            <a:prstDash val="solid"/>
            <a:round/>
            <a:headEnd type="none" w="sm" len="sm"/>
            <a:tailEnd type="triangle" w="med" len="med"/>
          </a:ln>
          <a:effectLst>
            <a:outerShdw blurRad="57150" dist="19050" dir="5400000" algn="bl" rotWithShape="0">
              <a:srgbClr val="000000">
                <a:alpha val="49020"/>
              </a:srgbClr>
            </a:outerShdw>
          </a:effectLst>
        </p:spPr>
      </p:cxnSp>
      <p:pic>
        <p:nvPicPr>
          <p:cNvPr id="994" name="Google Shape;994;p86"/>
          <p:cNvPicPr preferRelativeResize="0"/>
          <p:nvPr/>
        </p:nvPicPr>
        <p:blipFill rotWithShape="1">
          <a:blip r:embed="rId3">
            <a:alphaModFix/>
          </a:blip>
          <a:srcRect l="8698" t="6042" r="68447" b="51735"/>
          <a:stretch/>
        </p:blipFill>
        <p:spPr>
          <a:xfrm>
            <a:off x="640885" y="1046315"/>
            <a:ext cx="1916325" cy="2080551"/>
          </a:xfrm>
          <a:prstGeom prst="rect">
            <a:avLst/>
          </a:prstGeom>
          <a:noFill/>
          <a:ln>
            <a:noFill/>
          </a:ln>
          <a:effectLst>
            <a:outerShdw blurRad="57150" dist="19050" dir="5400000" algn="bl" rotWithShape="0">
              <a:srgbClr val="000000">
                <a:alpha val="49020"/>
              </a:srgbClr>
            </a:outerShdw>
          </a:effectLst>
        </p:spPr>
      </p:pic>
      <p:grpSp>
        <p:nvGrpSpPr>
          <p:cNvPr id="995" name="Google Shape;995;p86"/>
          <p:cNvGrpSpPr/>
          <p:nvPr/>
        </p:nvGrpSpPr>
        <p:grpSpPr>
          <a:xfrm>
            <a:off x="8571491" y="816025"/>
            <a:ext cx="2571600" cy="1779900"/>
            <a:chOff x="6085650" y="1350050"/>
            <a:chExt cx="2571600" cy="1779900"/>
          </a:xfrm>
        </p:grpSpPr>
        <p:sp>
          <p:nvSpPr>
            <p:cNvPr id="990" name="Google Shape;990;p86"/>
            <p:cNvSpPr txBox="1"/>
            <p:nvPr/>
          </p:nvSpPr>
          <p:spPr>
            <a:xfrm>
              <a:off x="6085650" y="1350050"/>
              <a:ext cx="2571600" cy="1779900"/>
            </a:xfrm>
            <a:prstGeom prst="rect">
              <a:avLst/>
            </a:prstGeom>
            <a:solidFill>
              <a:srgbClr val="FFFFFF"/>
            </a:solidFill>
            <a:ln>
              <a:noFill/>
            </a:ln>
          </p:spPr>
          <p:txBody>
            <a:bodyPr spcFirstLastPara="1" wrap="square" lIns="91425" tIns="91425" rIns="91425" bIns="91425" anchor="t" anchorCtr="0">
              <a:noAutofit/>
            </a:bodyPr>
            <a:lstStyle/>
            <a:p>
              <a:pPr>
                <a:lnSpc>
                  <a:spcPct val="124000"/>
                </a:lnSpc>
                <a:buClr>
                  <a:srgbClr val="000000"/>
                </a:buClr>
                <a:buSzPts val="1500"/>
              </a:pPr>
              <a:endParaRPr sz="1500">
                <a:solidFill>
                  <a:srgbClr val="000000"/>
                </a:solidFill>
                <a:latin typeface="Calibri"/>
                <a:ea typeface="Calibri"/>
                <a:cs typeface="Calibri"/>
                <a:sym typeface="Calibri"/>
              </a:endParaRPr>
            </a:p>
          </p:txBody>
        </p:sp>
        <p:pic>
          <p:nvPicPr>
            <p:cNvPr id="996" name="Google Shape;996;p86"/>
            <p:cNvPicPr preferRelativeResize="0"/>
            <p:nvPr/>
          </p:nvPicPr>
          <p:blipFill rotWithShape="1">
            <a:blip r:embed="rId4">
              <a:alphaModFix/>
            </a:blip>
            <a:srcRect/>
            <a:stretch/>
          </p:blipFill>
          <p:spPr>
            <a:xfrm>
              <a:off x="6302549" y="1795814"/>
              <a:ext cx="2137800" cy="1225600"/>
            </a:xfrm>
            <a:prstGeom prst="rect">
              <a:avLst/>
            </a:prstGeom>
            <a:noFill/>
            <a:ln>
              <a:noFill/>
            </a:ln>
          </p:spPr>
        </p:pic>
        <p:sp>
          <p:nvSpPr>
            <p:cNvPr id="997" name="Google Shape;997;p86"/>
            <p:cNvSpPr txBox="1"/>
            <p:nvPr/>
          </p:nvSpPr>
          <p:spPr>
            <a:xfrm>
              <a:off x="6392400" y="1350050"/>
              <a:ext cx="1958100" cy="339900"/>
            </a:xfrm>
            <a:prstGeom prst="rect">
              <a:avLst/>
            </a:prstGeom>
            <a:noFill/>
            <a:ln>
              <a:noFill/>
            </a:ln>
          </p:spPr>
          <p:txBody>
            <a:bodyPr spcFirstLastPara="1" wrap="square" lIns="91425" tIns="91425" rIns="91425" bIns="91425" anchor="ctr" anchorCtr="0">
              <a:noAutofit/>
            </a:bodyPr>
            <a:lstStyle/>
            <a:p>
              <a:pPr algn="ctr">
                <a:lnSpc>
                  <a:spcPct val="124000"/>
                </a:lnSpc>
              </a:pPr>
              <a:r>
                <a:rPr lang="en" sz="1500" b="1">
                  <a:solidFill>
                    <a:schemeClr val="dk1"/>
                  </a:solidFill>
                  <a:latin typeface="Calibri"/>
                  <a:ea typeface="Calibri"/>
                  <a:cs typeface="Calibri"/>
                  <a:sym typeface="Calibri"/>
                </a:rPr>
                <a:t>Metabolic phenotype</a:t>
              </a:r>
              <a:endParaRPr sz="1500">
                <a:solidFill>
                  <a:schemeClr val="dk1"/>
                </a:solidFill>
                <a:latin typeface="Calibri"/>
                <a:ea typeface="Calibri"/>
                <a:cs typeface="Calibri"/>
                <a:sym typeface="Calibri"/>
              </a:endParaRPr>
            </a:p>
          </p:txBody>
        </p:sp>
      </p:grpSp>
      <p:grpSp>
        <p:nvGrpSpPr>
          <p:cNvPr id="998" name="Google Shape;998;p86"/>
          <p:cNvGrpSpPr/>
          <p:nvPr/>
        </p:nvGrpSpPr>
        <p:grpSpPr>
          <a:xfrm>
            <a:off x="8499573" y="2501452"/>
            <a:ext cx="2571600" cy="2223507"/>
            <a:chOff x="6862288" y="2017427"/>
            <a:chExt cx="2571600" cy="2425292"/>
          </a:xfrm>
        </p:grpSpPr>
        <p:grpSp>
          <p:nvGrpSpPr>
            <p:cNvPr id="999" name="Google Shape;999;p86"/>
            <p:cNvGrpSpPr/>
            <p:nvPr/>
          </p:nvGrpSpPr>
          <p:grpSpPr>
            <a:xfrm>
              <a:off x="6862288" y="2017427"/>
              <a:ext cx="2571600" cy="2425292"/>
              <a:chOff x="6085650" y="1350050"/>
              <a:chExt cx="2571600" cy="1779900"/>
            </a:xfrm>
          </p:grpSpPr>
          <p:sp>
            <p:nvSpPr>
              <p:cNvPr id="993" name="Google Shape;993;p86"/>
              <p:cNvSpPr txBox="1"/>
              <p:nvPr/>
            </p:nvSpPr>
            <p:spPr>
              <a:xfrm>
                <a:off x="6085650" y="1350050"/>
                <a:ext cx="2571600" cy="1779900"/>
              </a:xfrm>
              <a:prstGeom prst="rect">
                <a:avLst/>
              </a:prstGeom>
              <a:solidFill>
                <a:srgbClr val="FFFFFF"/>
              </a:solidFill>
              <a:ln>
                <a:noFill/>
              </a:ln>
            </p:spPr>
            <p:txBody>
              <a:bodyPr spcFirstLastPara="1" wrap="square" lIns="91425" tIns="91425" rIns="91425" bIns="91425" anchor="t" anchorCtr="0">
                <a:noAutofit/>
              </a:bodyPr>
              <a:lstStyle/>
              <a:p>
                <a:pPr>
                  <a:lnSpc>
                    <a:spcPct val="124000"/>
                  </a:lnSpc>
                  <a:buClr>
                    <a:srgbClr val="000000"/>
                  </a:buClr>
                  <a:buSzPts val="1500"/>
                </a:pPr>
                <a:endParaRPr sz="1500">
                  <a:solidFill>
                    <a:srgbClr val="000000"/>
                  </a:solidFill>
                  <a:latin typeface="Calibri"/>
                  <a:ea typeface="Calibri"/>
                  <a:cs typeface="Calibri"/>
                  <a:sym typeface="Calibri"/>
                </a:endParaRPr>
              </a:p>
            </p:txBody>
          </p:sp>
          <p:sp>
            <p:nvSpPr>
              <p:cNvPr id="1000" name="Google Shape;1000;p86"/>
              <p:cNvSpPr txBox="1"/>
              <p:nvPr/>
            </p:nvSpPr>
            <p:spPr>
              <a:xfrm>
                <a:off x="6468600" y="1399011"/>
                <a:ext cx="1958100" cy="339900"/>
              </a:xfrm>
              <a:prstGeom prst="rect">
                <a:avLst/>
              </a:prstGeom>
              <a:noFill/>
              <a:ln>
                <a:noFill/>
              </a:ln>
            </p:spPr>
            <p:txBody>
              <a:bodyPr spcFirstLastPara="1" wrap="square" lIns="91425" tIns="91425" rIns="91425" bIns="91425" anchor="ctr" anchorCtr="0">
                <a:noAutofit/>
              </a:bodyPr>
              <a:lstStyle/>
              <a:p>
                <a:pPr algn="ctr">
                  <a:lnSpc>
                    <a:spcPct val="124000"/>
                  </a:lnSpc>
                </a:pPr>
                <a:r>
                  <a:rPr lang="en" sz="1500" b="1">
                    <a:solidFill>
                      <a:schemeClr val="dk1"/>
                    </a:solidFill>
                    <a:latin typeface="Calibri"/>
                    <a:ea typeface="Calibri"/>
                    <a:cs typeface="Calibri"/>
                    <a:sym typeface="Calibri"/>
                  </a:rPr>
                  <a:t>Signaling phenotype</a:t>
                </a:r>
                <a:endParaRPr sz="1500">
                  <a:solidFill>
                    <a:schemeClr val="dk1"/>
                  </a:solidFill>
                  <a:latin typeface="Calibri"/>
                  <a:ea typeface="Calibri"/>
                  <a:cs typeface="Calibri"/>
                  <a:sym typeface="Calibri"/>
                </a:endParaRPr>
              </a:p>
            </p:txBody>
          </p:sp>
        </p:grpSp>
        <p:pic>
          <p:nvPicPr>
            <p:cNvPr id="1001" name="Google Shape;1001;p86"/>
            <p:cNvPicPr preferRelativeResize="0"/>
            <p:nvPr/>
          </p:nvPicPr>
          <p:blipFill rotWithShape="1">
            <a:blip r:embed="rId5">
              <a:alphaModFix/>
            </a:blip>
            <a:srcRect/>
            <a:stretch/>
          </p:blipFill>
          <p:spPr>
            <a:xfrm>
              <a:off x="7169063" y="2601013"/>
              <a:ext cx="1958075" cy="1655979"/>
            </a:xfrm>
            <a:prstGeom prst="rect">
              <a:avLst/>
            </a:prstGeom>
            <a:noFill/>
            <a:ln>
              <a:noFill/>
            </a:ln>
          </p:spPr>
        </p:pic>
      </p:grpSp>
      <p:pic>
        <p:nvPicPr>
          <p:cNvPr id="1003" name="Google Shape;1003;p86"/>
          <p:cNvPicPr preferRelativeResize="0"/>
          <p:nvPr/>
        </p:nvPicPr>
        <p:blipFill>
          <a:blip r:embed="rId6">
            <a:alphaModFix/>
          </a:blip>
          <a:stretch>
            <a:fillRect/>
          </a:stretch>
        </p:blipFill>
        <p:spPr>
          <a:xfrm>
            <a:off x="1422437" y="4597788"/>
            <a:ext cx="7286941" cy="2156800"/>
          </a:xfrm>
          <a:prstGeom prst="rect">
            <a:avLst/>
          </a:prstGeom>
          <a:noFill/>
          <a:ln>
            <a:noFill/>
          </a:ln>
        </p:spPr>
      </p:pic>
      <p:sp>
        <p:nvSpPr>
          <p:cNvPr id="23" name="Rectangle 22"/>
          <p:cNvSpPr/>
          <p:nvPr/>
        </p:nvSpPr>
        <p:spPr>
          <a:xfrm>
            <a:off x="8329717" y="6623783"/>
            <a:ext cx="2741456" cy="261610"/>
          </a:xfrm>
          <a:prstGeom prst="rect">
            <a:avLst/>
          </a:prstGeom>
        </p:spPr>
        <p:txBody>
          <a:bodyPr wrap="none">
            <a:spAutoFit/>
          </a:bodyPr>
          <a:lstStyle/>
          <a:p>
            <a:pPr algn="ctr"/>
            <a:r>
              <a:rPr lang="en-US" sz="1100" dirty="0" err="1">
                <a:solidFill>
                  <a:srgbClr val="000000"/>
                </a:solidFill>
                <a:latin typeface="Arial" panose="020B0604020202020204" pitchFamily="34" charset="0"/>
              </a:rPr>
              <a:t>Letort</a:t>
            </a:r>
            <a:r>
              <a:rPr lang="en-US" sz="1100" dirty="0">
                <a:solidFill>
                  <a:srgbClr val="000000"/>
                </a:solidFill>
                <a:latin typeface="Arial" panose="020B0604020202020204" pitchFamily="34" charset="0"/>
              </a:rPr>
              <a:t> et al., </a:t>
            </a:r>
            <a:r>
              <a:rPr lang="en-US" sz="1100" i="1" dirty="0">
                <a:solidFill>
                  <a:srgbClr val="000000"/>
                </a:solidFill>
                <a:latin typeface="Arial" panose="020B0604020202020204" pitchFamily="34" charset="0"/>
              </a:rPr>
              <a:t>Bioinformatics</a:t>
            </a:r>
            <a:r>
              <a:rPr lang="en-US" sz="1100" dirty="0">
                <a:solidFill>
                  <a:srgbClr val="000000"/>
                </a:solidFill>
                <a:latin typeface="Arial" panose="020B0604020202020204" pitchFamily="34" charset="0"/>
              </a:rPr>
              <a:t>, 2018, bty766</a:t>
            </a:r>
            <a:endParaRPr lang="en-US" sz="1100" dirty="0">
              <a:effectLst/>
            </a:endParaRPr>
          </a:p>
        </p:txBody>
      </p:sp>
      <p:sp>
        <p:nvSpPr>
          <p:cNvPr id="2" name="Title 1">
            <a:extLst>
              <a:ext uri="{FF2B5EF4-FFF2-40B4-BE49-F238E27FC236}">
                <a16:creationId xmlns:a16="http://schemas.microsoft.com/office/drawing/2014/main" id="{F86B1CD8-60CC-0345-9749-43D22597F86E}"/>
              </a:ext>
            </a:extLst>
          </p:cNvPr>
          <p:cNvSpPr>
            <a:spLocks noGrp="1"/>
          </p:cNvSpPr>
          <p:nvPr>
            <p:ph type="title"/>
          </p:nvPr>
        </p:nvSpPr>
        <p:spPr/>
        <p:txBody>
          <a:bodyPr/>
          <a:lstStyle/>
          <a:p>
            <a:r>
              <a:rPr lang="en-GB" dirty="0"/>
              <a:t>In-silico simulations of multi-cellular systems</a:t>
            </a:r>
            <a:br>
              <a:rPr lang="en-GB" dirty="0"/>
            </a:br>
            <a:endParaRPr lang="en-ES" dirty="0"/>
          </a:p>
        </p:txBody>
      </p:sp>
    </p:spTree>
    <p:extLst>
      <p:ext uri="{BB962C8B-B14F-4D97-AF65-F5344CB8AC3E}">
        <p14:creationId xmlns:p14="http://schemas.microsoft.com/office/powerpoint/2010/main" val="2188465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tRmvIzcorPYmENtfD9_O8eTV5e5pQ7alwJHs0M-Y83l3Jtj-HRCAafZv3z_0CCzHkIlw6iO0EgbhqXOUJL2xKfBIDcBwoNl-QxZI5kxVHx3A-R8YlQ49ChDx3Lz69drVA0EoixX0kh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89" r="19417"/>
          <a:stretch/>
        </p:blipFill>
        <p:spPr bwMode="auto">
          <a:xfrm>
            <a:off x="7902199" y="1418555"/>
            <a:ext cx="3733939" cy="33770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65336" y="956618"/>
            <a:ext cx="3607663" cy="369091"/>
          </a:xfrm>
          <a:prstGeom prst="rect">
            <a:avLst/>
          </a:prstGeom>
          <a:noFill/>
        </p:spPr>
        <p:txBody>
          <a:bodyPr wrap="square" rtlCol="0">
            <a:spAutoFit/>
          </a:bodyPr>
          <a:lstStyle/>
          <a:p>
            <a:r>
              <a:rPr lang="es-ES" b="1" dirty="0" err="1">
                <a:solidFill>
                  <a:schemeClr val="accent2"/>
                </a:solidFill>
              </a:rPr>
              <a:t>Agent-based</a:t>
            </a:r>
            <a:r>
              <a:rPr lang="es-ES" b="1" dirty="0">
                <a:solidFill>
                  <a:schemeClr val="accent2"/>
                </a:solidFill>
              </a:rPr>
              <a:t> </a:t>
            </a:r>
            <a:r>
              <a:rPr lang="es-ES" b="1" dirty="0" err="1">
                <a:solidFill>
                  <a:schemeClr val="accent2"/>
                </a:solidFill>
              </a:rPr>
              <a:t>simulations</a:t>
            </a:r>
            <a:r>
              <a:rPr lang="es-ES" b="1" dirty="0">
                <a:solidFill>
                  <a:schemeClr val="accent2"/>
                </a:solidFill>
              </a:rPr>
              <a:t> </a:t>
            </a:r>
            <a:r>
              <a:rPr lang="es-ES" dirty="0"/>
              <a:t>(</a:t>
            </a:r>
            <a:r>
              <a:rPr lang="es-ES" dirty="0" err="1"/>
              <a:t>PhysiBoss</a:t>
            </a:r>
            <a:r>
              <a:rPr lang="es-ES" dirty="0"/>
              <a:t>)</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567" y="1940645"/>
            <a:ext cx="2881110" cy="2449336"/>
          </a:xfrm>
          <a:prstGeom prst="rect">
            <a:avLst/>
          </a:prstGeom>
        </p:spPr>
      </p:pic>
      <p:sp>
        <p:nvSpPr>
          <p:cNvPr id="11" name="Rectangle 10"/>
          <p:cNvSpPr/>
          <p:nvPr/>
        </p:nvSpPr>
        <p:spPr>
          <a:xfrm>
            <a:off x="4414731" y="4896530"/>
            <a:ext cx="6686200" cy="1815882"/>
          </a:xfrm>
          <a:prstGeom prst="rect">
            <a:avLst/>
          </a:prstGeom>
          <a:ln>
            <a:solidFill>
              <a:schemeClr val="accent2"/>
            </a:solidFill>
          </a:ln>
        </p:spPr>
        <p:txBody>
          <a:bodyPr wrap="square">
            <a:spAutoFit/>
          </a:bodyPr>
          <a:lstStyle/>
          <a:p>
            <a:r>
              <a:rPr lang="en-US" sz="1600" dirty="0"/>
              <a:t>Simulation of processes taking place at </a:t>
            </a:r>
            <a:r>
              <a:rPr lang="en-US" sz="1600" b="1" dirty="0"/>
              <a:t>different time/space scales</a:t>
            </a:r>
            <a:r>
              <a:rPr lang="en-US" sz="1600" dirty="0"/>
              <a:t>:</a:t>
            </a:r>
          </a:p>
          <a:p>
            <a:endParaRPr lang="en-US" sz="1600" dirty="0"/>
          </a:p>
          <a:p>
            <a:pPr marL="171450" indent="-171450">
              <a:buFontTx/>
              <a:buChar char="-"/>
            </a:pPr>
            <a:r>
              <a:rPr lang="en-US" sz="1600" b="1" dirty="0"/>
              <a:t>Molecules</a:t>
            </a:r>
            <a:r>
              <a:rPr lang="en-US" sz="1600" dirty="0"/>
              <a:t> </a:t>
            </a:r>
            <a:r>
              <a:rPr lang="en-US" sz="1600" b="1" dirty="0"/>
              <a:t>diffusion</a:t>
            </a:r>
            <a:r>
              <a:rPr lang="en-US" sz="1600" dirty="0"/>
              <a:t> is approached using partial differential equations (PDE)</a:t>
            </a:r>
          </a:p>
          <a:p>
            <a:pPr marL="171450" indent="-171450">
              <a:buFontTx/>
              <a:buChar char="-"/>
            </a:pPr>
            <a:r>
              <a:rPr lang="en-US" sz="1600" b="1" dirty="0"/>
              <a:t>Cell mechanical interactions </a:t>
            </a:r>
            <a:r>
              <a:rPr lang="en-US" sz="1600" dirty="0"/>
              <a:t>and motion are modeled using classical mechanics</a:t>
            </a:r>
          </a:p>
          <a:p>
            <a:pPr marL="171450" indent="-171450">
              <a:buFontTx/>
              <a:buChar char="-"/>
            </a:pPr>
            <a:r>
              <a:rPr lang="en-US" sz="1600" b="1" dirty="0"/>
              <a:t>Cell cycle progression </a:t>
            </a:r>
            <a:r>
              <a:rPr lang="en-US" sz="1600" dirty="0"/>
              <a:t>is simulated using the Gillespie Monte Carlo algorithm</a:t>
            </a:r>
          </a:p>
          <a:p>
            <a:pPr marL="171450" indent="-171450">
              <a:buFontTx/>
              <a:buChar char="-"/>
            </a:pPr>
            <a:r>
              <a:rPr lang="en-US" sz="1600" b="1" dirty="0"/>
              <a:t>Cell signaling </a:t>
            </a:r>
            <a:r>
              <a:rPr lang="en-US" sz="1600" dirty="0"/>
              <a:t>is calculated using Boolean Modeling formalism</a:t>
            </a:r>
            <a:endParaRPr lang="en-US" sz="1600" dirty="0">
              <a:effectLst/>
            </a:endParaRPr>
          </a:p>
        </p:txBody>
      </p:sp>
      <p:pic>
        <p:nvPicPr>
          <p:cNvPr id="1028" name="Picture 4" descr="https://lh3.googleusercontent.com/ee8F9NwMYYlMJLnkpb3ld4gBNK4wyRBYs2DYdwqsUqGXLFl2SiavkxZ6nMPBt1X0XFlDcO9Kx6VkxG2zRS_GdiYQ1nUc7spjC5PZCAMUdr9Tug39s0lHLl1kFEk-_xl9lSfUvfRjLW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96268" y="3441860"/>
            <a:ext cx="1949744" cy="25845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55862" y="3405804"/>
            <a:ext cx="2233100" cy="369332"/>
          </a:xfrm>
          <a:prstGeom prst="rect">
            <a:avLst/>
          </a:prstGeom>
          <a:noFill/>
        </p:spPr>
        <p:txBody>
          <a:bodyPr wrap="square" rtlCol="0">
            <a:spAutoFit/>
          </a:bodyPr>
          <a:lstStyle/>
          <a:p>
            <a:pPr algn="ctr"/>
            <a:r>
              <a:rPr lang="es-ES" b="1" dirty="0" err="1">
                <a:solidFill>
                  <a:schemeClr val="accent2"/>
                </a:solidFill>
              </a:rPr>
              <a:t>Multilayer</a:t>
            </a:r>
            <a:r>
              <a:rPr lang="es-ES" b="1" dirty="0">
                <a:solidFill>
                  <a:schemeClr val="accent2"/>
                </a:solidFill>
              </a:rPr>
              <a:t> </a:t>
            </a:r>
            <a:r>
              <a:rPr lang="es-ES" b="1" dirty="0" err="1">
                <a:solidFill>
                  <a:schemeClr val="accent2"/>
                </a:solidFill>
              </a:rPr>
              <a:t>networks</a:t>
            </a:r>
            <a:endParaRPr lang="en-US" dirty="0">
              <a:solidFill>
                <a:schemeClr val="accent2"/>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430" y="1201092"/>
            <a:ext cx="3273032" cy="2145202"/>
          </a:xfrm>
          <a:prstGeom prst="rect">
            <a:avLst/>
          </a:prstGeom>
        </p:spPr>
      </p:pic>
      <p:sp>
        <p:nvSpPr>
          <p:cNvPr id="15" name="Left Brace 14"/>
          <p:cNvSpPr/>
          <p:nvPr/>
        </p:nvSpPr>
        <p:spPr>
          <a:xfrm rot="10800000">
            <a:off x="3853600" y="962887"/>
            <a:ext cx="758042" cy="5241698"/>
          </a:xfrm>
          <a:prstGeom prst="leftBrace">
            <a:avLst>
              <a:gd name="adj1" fmla="val 63399"/>
              <a:gd name="adj2" fmla="val 78418"/>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394606" y="897632"/>
            <a:ext cx="3353069" cy="369332"/>
          </a:xfrm>
          <a:prstGeom prst="rect">
            <a:avLst/>
          </a:prstGeom>
          <a:noFill/>
        </p:spPr>
        <p:txBody>
          <a:bodyPr wrap="square" rtlCol="0">
            <a:spAutoFit/>
          </a:bodyPr>
          <a:lstStyle/>
          <a:p>
            <a:pPr algn="ctr"/>
            <a:r>
              <a:rPr lang="es-ES" b="1" dirty="0">
                <a:solidFill>
                  <a:schemeClr val="accent2"/>
                </a:solidFill>
              </a:rPr>
              <a:t>Natural </a:t>
            </a:r>
            <a:r>
              <a:rPr lang="es-ES" b="1" dirty="0" err="1">
                <a:solidFill>
                  <a:schemeClr val="accent2"/>
                </a:solidFill>
              </a:rPr>
              <a:t>Language</a:t>
            </a:r>
            <a:r>
              <a:rPr lang="es-ES" b="1" dirty="0">
                <a:solidFill>
                  <a:schemeClr val="accent2"/>
                </a:solidFill>
              </a:rPr>
              <a:t> </a:t>
            </a:r>
            <a:r>
              <a:rPr lang="es-ES" b="1" dirty="0" err="1">
                <a:solidFill>
                  <a:schemeClr val="accent2"/>
                </a:solidFill>
              </a:rPr>
              <a:t>Processing</a:t>
            </a:r>
            <a:endParaRPr lang="en-US" dirty="0">
              <a:solidFill>
                <a:schemeClr val="accent2"/>
              </a:solidFill>
            </a:endParaRPr>
          </a:p>
        </p:txBody>
      </p:sp>
      <p:sp>
        <p:nvSpPr>
          <p:cNvPr id="2" name="TextBox 1"/>
          <p:cNvSpPr txBox="1"/>
          <p:nvPr/>
        </p:nvSpPr>
        <p:spPr>
          <a:xfrm rot="3249213">
            <a:off x="121429" y="5335920"/>
            <a:ext cx="1618509" cy="261610"/>
          </a:xfrm>
          <a:prstGeom prst="rect">
            <a:avLst/>
          </a:prstGeom>
          <a:noFill/>
        </p:spPr>
        <p:txBody>
          <a:bodyPr wrap="square" rtlCol="0">
            <a:spAutoFit/>
          </a:bodyPr>
          <a:lstStyle/>
          <a:p>
            <a:pPr algn="ctr"/>
            <a:r>
              <a:rPr lang="es-ES" sz="1100" dirty="0"/>
              <a:t>Molecular </a:t>
            </a:r>
            <a:r>
              <a:rPr lang="es-ES" sz="1100" dirty="0" err="1"/>
              <a:t>interactions</a:t>
            </a:r>
            <a:endParaRPr lang="en-US" sz="1100" dirty="0"/>
          </a:p>
        </p:txBody>
      </p:sp>
      <p:sp>
        <p:nvSpPr>
          <p:cNvPr id="13" name="TextBox 12"/>
          <p:cNvSpPr txBox="1"/>
          <p:nvPr/>
        </p:nvSpPr>
        <p:spPr>
          <a:xfrm rot="3249213">
            <a:off x="848419" y="5335922"/>
            <a:ext cx="1618509" cy="261610"/>
          </a:xfrm>
          <a:prstGeom prst="rect">
            <a:avLst/>
          </a:prstGeom>
          <a:noFill/>
        </p:spPr>
        <p:txBody>
          <a:bodyPr wrap="square" rtlCol="0">
            <a:spAutoFit/>
          </a:bodyPr>
          <a:lstStyle/>
          <a:p>
            <a:pPr algn="ctr"/>
            <a:r>
              <a:rPr lang="es-ES" sz="1100" dirty="0" err="1"/>
              <a:t>Cellular</a:t>
            </a:r>
            <a:r>
              <a:rPr lang="es-ES" sz="1100" dirty="0"/>
              <a:t> </a:t>
            </a:r>
            <a:r>
              <a:rPr lang="es-ES" sz="1100" dirty="0" err="1"/>
              <a:t>pathways</a:t>
            </a:r>
            <a:endParaRPr lang="en-US" sz="1100" dirty="0"/>
          </a:p>
        </p:txBody>
      </p:sp>
      <p:sp>
        <p:nvSpPr>
          <p:cNvPr id="17" name="TextBox 16"/>
          <p:cNvSpPr txBox="1"/>
          <p:nvPr/>
        </p:nvSpPr>
        <p:spPr>
          <a:xfrm rot="3249213">
            <a:off x="2209428" y="5308214"/>
            <a:ext cx="1618509" cy="261610"/>
          </a:xfrm>
          <a:prstGeom prst="rect">
            <a:avLst/>
          </a:prstGeom>
          <a:noFill/>
        </p:spPr>
        <p:txBody>
          <a:bodyPr wrap="square" rtlCol="0">
            <a:spAutoFit/>
          </a:bodyPr>
          <a:lstStyle/>
          <a:p>
            <a:pPr algn="ctr"/>
            <a:r>
              <a:rPr lang="es-ES" sz="1100" dirty="0" err="1"/>
              <a:t>Genetic</a:t>
            </a:r>
            <a:r>
              <a:rPr lang="es-ES" sz="1100" dirty="0"/>
              <a:t> </a:t>
            </a:r>
            <a:r>
              <a:rPr lang="es-ES" sz="1100" dirty="0" err="1"/>
              <a:t>variants</a:t>
            </a:r>
            <a:endParaRPr lang="en-US" sz="1100" dirty="0"/>
          </a:p>
        </p:txBody>
      </p:sp>
      <p:sp>
        <p:nvSpPr>
          <p:cNvPr id="18" name="TextBox 17"/>
          <p:cNvSpPr txBox="1"/>
          <p:nvPr/>
        </p:nvSpPr>
        <p:spPr>
          <a:xfrm rot="3249213">
            <a:off x="1747277" y="5325650"/>
            <a:ext cx="1192522" cy="261610"/>
          </a:xfrm>
          <a:prstGeom prst="rect">
            <a:avLst/>
          </a:prstGeom>
          <a:noFill/>
        </p:spPr>
        <p:txBody>
          <a:bodyPr wrap="square" rtlCol="0">
            <a:spAutoFit/>
          </a:bodyPr>
          <a:lstStyle/>
          <a:p>
            <a:pPr algn="ctr"/>
            <a:r>
              <a:rPr lang="es-ES" sz="1100" dirty="0" err="1"/>
              <a:t>Drugs</a:t>
            </a:r>
            <a:r>
              <a:rPr lang="es-ES" sz="1100" dirty="0"/>
              <a:t> targets</a:t>
            </a:r>
            <a:endParaRPr lang="en-US" sz="1100" dirty="0"/>
          </a:p>
        </p:txBody>
      </p:sp>
      <p:sp>
        <p:nvSpPr>
          <p:cNvPr id="3" name="Title 2">
            <a:extLst>
              <a:ext uri="{FF2B5EF4-FFF2-40B4-BE49-F238E27FC236}">
                <a16:creationId xmlns:a16="http://schemas.microsoft.com/office/drawing/2014/main" id="{0C88EC7F-7BA9-9A4B-8613-7F16614A7FA0}"/>
              </a:ext>
            </a:extLst>
          </p:cNvPr>
          <p:cNvSpPr>
            <a:spLocks noGrp="1"/>
          </p:cNvSpPr>
          <p:nvPr>
            <p:ph type="title"/>
          </p:nvPr>
        </p:nvSpPr>
        <p:spPr/>
        <p:txBody>
          <a:bodyPr/>
          <a:lstStyle/>
          <a:p>
            <a:r>
              <a:rPr lang="en-US" dirty="0"/>
              <a:t>In-silico simulations of multi-cellular systems</a:t>
            </a:r>
            <a:br>
              <a:rPr lang="en-US" dirty="0"/>
            </a:br>
            <a:endParaRPr lang="en-ES" dirty="0"/>
          </a:p>
        </p:txBody>
      </p:sp>
    </p:spTree>
    <p:extLst>
      <p:ext uri="{BB962C8B-B14F-4D97-AF65-F5344CB8AC3E}">
        <p14:creationId xmlns:p14="http://schemas.microsoft.com/office/powerpoint/2010/main" val="24072673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58513314"/>
              </p:ext>
            </p:extLst>
          </p:nvPr>
        </p:nvGraphicFramePr>
        <p:xfrm>
          <a:off x="503184" y="1525230"/>
          <a:ext cx="4880920" cy="3956772"/>
        </p:xfrm>
        <a:graphic>
          <a:graphicData uri="http://schemas.openxmlformats.org/drawingml/2006/table">
            <a:tbl>
              <a:tblPr firstRow="1" firstCol="1" bandRow="1">
                <a:tableStyleId>{5C22544A-7EE6-4342-B048-85BDC9FD1C3A}</a:tableStyleId>
              </a:tblPr>
              <a:tblGrid>
                <a:gridCol w="1501248">
                  <a:extLst>
                    <a:ext uri="{9D8B030D-6E8A-4147-A177-3AD203B41FA5}">
                      <a16:colId xmlns:a16="http://schemas.microsoft.com/office/drawing/2014/main" val="725865090"/>
                    </a:ext>
                  </a:extLst>
                </a:gridCol>
                <a:gridCol w="1107597">
                  <a:extLst>
                    <a:ext uri="{9D8B030D-6E8A-4147-A177-3AD203B41FA5}">
                      <a16:colId xmlns:a16="http://schemas.microsoft.com/office/drawing/2014/main" val="3278785028"/>
                    </a:ext>
                  </a:extLst>
                </a:gridCol>
                <a:gridCol w="2272075">
                  <a:extLst>
                    <a:ext uri="{9D8B030D-6E8A-4147-A177-3AD203B41FA5}">
                      <a16:colId xmlns:a16="http://schemas.microsoft.com/office/drawing/2014/main" val="3208211500"/>
                    </a:ext>
                  </a:extLst>
                </a:gridCol>
              </a:tblGrid>
              <a:tr h="263569">
                <a:tc>
                  <a:txBody>
                    <a:bodyPr/>
                    <a:lstStyle/>
                    <a:p>
                      <a:pPr algn="ctr">
                        <a:spcAft>
                          <a:spcPts val="0"/>
                        </a:spcAft>
                      </a:pPr>
                      <a:r>
                        <a:rPr lang="en-US" sz="1400">
                          <a:effectLst/>
                        </a:rPr>
                        <a:t>Background</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lgn="ctr">
                        <a:spcAft>
                          <a:spcPts val="0"/>
                        </a:spcAft>
                      </a:pPr>
                      <a:r>
                        <a:rPr lang="en-US" sz="1400">
                          <a:effectLst/>
                        </a:rPr>
                        <a:t>License</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lgn="ctr">
                        <a:spcAft>
                          <a:spcPts val="0"/>
                        </a:spcAft>
                      </a:pPr>
                      <a:r>
                        <a:rPr lang="en-US" sz="1400">
                          <a:effectLst/>
                        </a:rPr>
                        <a:t>Owner/Developer</a:t>
                      </a:r>
                      <a:endParaRPr lang="en-US" sz="1400">
                        <a:effectLst/>
                        <a:latin typeface="Times New Roman" panose="02020603050405020304" pitchFamily="18" charset="0"/>
                        <a:ea typeface="Calibri" panose="020F0502020204030204" pitchFamily="34" charset="0"/>
                      </a:endParaRPr>
                    </a:p>
                  </a:txBody>
                  <a:tcPr marL="46845" marR="46845" marT="0" marB="0"/>
                </a:tc>
                <a:extLst>
                  <a:ext uri="{0D108BD9-81ED-4DB2-BD59-A6C34878D82A}">
                    <a16:rowId xmlns:a16="http://schemas.microsoft.com/office/drawing/2014/main" val="707794624"/>
                  </a:ext>
                </a:extLst>
              </a:tr>
              <a:tr h="790706">
                <a:tc>
                  <a:txBody>
                    <a:bodyPr/>
                    <a:lstStyle/>
                    <a:p>
                      <a:pPr>
                        <a:spcAft>
                          <a:spcPts val="0"/>
                        </a:spcAft>
                      </a:pPr>
                      <a:r>
                        <a:rPr lang="en-US" sz="1400" dirty="0" err="1">
                          <a:effectLst/>
                        </a:rPr>
                        <a:t>PhysiCell</a:t>
                      </a:r>
                      <a:endParaRPr lang="en-US" sz="1400" dirty="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BSD 3-Clause</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Paul Macklin and the PhysiCell Project at Indiana University </a:t>
                      </a:r>
                      <a:endParaRPr lang="en-US" sz="1400">
                        <a:effectLst/>
                        <a:latin typeface="Times New Roman" panose="02020603050405020304" pitchFamily="18" charset="0"/>
                        <a:ea typeface="Calibri" panose="020F0502020204030204" pitchFamily="34" charset="0"/>
                      </a:endParaRPr>
                    </a:p>
                  </a:txBody>
                  <a:tcPr marL="46845" marR="46845" marT="0" marB="0"/>
                </a:tc>
                <a:extLst>
                  <a:ext uri="{0D108BD9-81ED-4DB2-BD59-A6C34878D82A}">
                    <a16:rowId xmlns:a16="http://schemas.microsoft.com/office/drawing/2014/main" val="1999002540"/>
                  </a:ext>
                </a:extLst>
              </a:tr>
              <a:tr h="527138">
                <a:tc>
                  <a:txBody>
                    <a:bodyPr/>
                    <a:lstStyle/>
                    <a:p>
                      <a:pPr>
                        <a:spcAft>
                          <a:spcPts val="0"/>
                        </a:spcAft>
                      </a:pPr>
                      <a:r>
                        <a:rPr lang="en-US" sz="1400">
                          <a:effectLst/>
                        </a:rPr>
                        <a:t>BioFVM_X</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BSD 3-Clause</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dirty="0">
                          <a:effectLst/>
                        </a:rPr>
                        <a:t>BSC</a:t>
                      </a:r>
                      <a:endParaRPr lang="en-US" sz="1400" dirty="0">
                        <a:effectLst/>
                        <a:latin typeface="Times New Roman" panose="02020603050405020304" pitchFamily="18" charset="0"/>
                        <a:ea typeface="Calibri" panose="020F0502020204030204" pitchFamily="34" charset="0"/>
                      </a:endParaRPr>
                    </a:p>
                  </a:txBody>
                  <a:tcPr marL="46845" marR="46845" marT="0" marB="0"/>
                </a:tc>
                <a:extLst>
                  <a:ext uri="{0D108BD9-81ED-4DB2-BD59-A6C34878D82A}">
                    <a16:rowId xmlns:a16="http://schemas.microsoft.com/office/drawing/2014/main" val="3331036628"/>
                  </a:ext>
                </a:extLst>
              </a:tr>
              <a:tr h="527138">
                <a:tc>
                  <a:txBody>
                    <a:bodyPr/>
                    <a:lstStyle/>
                    <a:p>
                      <a:pPr>
                        <a:spcAft>
                          <a:spcPts val="0"/>
                        </a:spcAft>
                      </a:pPr>
                      <a:r>
                        <a:rPr lang="en-US" sz="1400">
                          <a:effectLst/>
                        </a:rPr>
                        <a:t>DistPhy</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BSD 3-Clause</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BSC</a:t>
                      </a:r>
                      <a:endParaRPr lang="en-US" sz="1400">
                        <a:effectLst/>
                        <a:latin typeface="Times New Roman" panose="02020603050405020304" pitchFamily="18" charset="0"/>
                        <a:ea typeface="Calibri" panose="020F0502020204030204" pitchFamily="34" charset="0"/>
                      </a:endParaRPr>
                    </a:p>
                  </a:txBody>
                  <a:tcPr marL="46845" marR="46845" marT="0" marB="0"/>
                </a:tc>
                <a:extLst>
                  <a:ext uri="{0D108BD9-81ED-4DB2-BD59-A6C34878D82A}">
                    <a16:rowId xmlns:a16="http://schemas.microsoft.com/office/drawing/2014/main" val="3129662760"/>
                  </a:ext>
                </a:extLst>
              </a:tr>
              <a:tr h="655906">
                <a:tc>
                  <a:txBody>
                    <a:bodyPr/>
                    <a:lstStyle/>
                    <a:p>
                      <a:pPr>
                        <a:spcAft>
                          <a:spcPts val="0"/>
                        </a:spcAft>
                      </a:pPr>
                      <a:r>
                        <a:rPr lang="en-US" sz="1400">
                          <a:effectLst/>
                        </a:rPr>
                        <a:t>PhysiBoSS</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BSD 3-Clause</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Barillot team at Institut Curie (MaBoSS)</a:t>
                      </a:r>
                      <a:endParaRPr lang="en-US" sz="1400">
                        <a:effectLst/>
                        <a:latin typeface="Times New Roman" panose="02020603050405020304" pitchFamily="18" charset="0"/>
                        <a:ea typeface="Calibri" panose="020F0502020204030204" pitchFamily="34" charset="0"/>
                      </a:endParaRPr>
                    </a:p>
                  </a:txBody>
                  <a:tcPr marL="46845" marR="46845" marT="0" marB="0"/>
                </a:tc>
                <a:extLst>
                  <a:ext uri="{0D108BD9-81ED-4DB2-BD59-A6C34878D82A}">
                    <a16:rowId xmlns:a16="http://schemas.microsoft.com/office/drawing/2014/main" val="1838374054"/>
                  </a:ext>
                </a:extLst>
              </a:tr>
              <a:tr h="715389">
                <a:tc>
                  <a:txBody>
                    <a:bodyPr/>
                    <a:lstStyle/>
                    <a:p>
                      <a:pPr>
                        <a:spcAft>
                          <a:spcPts val="0"/>
                        </a:spcAft>
                      </a:pPr>
                      <a:r>
                        <a:rPr lang="en-US" sz="1400">
                          <a:effectLst/>
                        </a:rPr>
                        <a:t>EMEWS</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 BSD 3-Clause</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 Argonne National Laboratory, Indiana University</a:t>
                      </a:r>
                      <a:endParaRPr lang="en-US" sz="1400">
                        <a:effectLst/>
                        <a:latin typeface="Times New Roman" panose="02020603050405020304" pitchFamily="18" charset="0"/>
                        <a:ea typeface="Calibri" panose="020F0502020204030204" pitchFamily="34" charset="0"/>
                      </a:endParaRPr>
                    </a:p>
                  </a:txBody>
                  <a:tcPr marL="46845" marR="46845" marT="0" marB="0"/>
                </a:tc>
                <a:extLst>
                  <a:ext uri="{0D108BD9-81ED-4DB2-BD59-A6C34878D82A}">
                    <a16:rowId xmlns:a16="http://schemas.microsoft.com/office/drawing/2014/main" val="1426045084"/>
                  </a:ext>
                </a:extLst>
              </a:tr>
              <a:tr h="476926">
                <a:tc>
                  <a:txBody>
                    <a:bodyPr/>
                    <a:lstStyle/>
                    <a:p>
                      <a:pPr>
                        <a:spcAft>
                          <a:spcPts val="0"/>
                        </a:spcAft>
                      </a:pPr>
                      <a:r>
                        <a:rPr lang="en-US" sz="1400">
                          <a:effectLst/>
                        </a:rPr>
                        <a:t>MaBoSS</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a:effectLst/>
                        </a:rPr>
                        <a:t>LGPLv2</a:t>
                      </a:r>
                      <a:endParaRPr lang="en-US" sz="1400">
                        <a:effectLst/>
                        <a:latin typeface="Times New Roman" panose="02020603050405020304" pitchFamily="18" charset="0"/>
                        <a:ea typeface="Calibri" panose="020F0502020204030204" pitchFamily="34" charset="0"/>
                      </a:endParaRPr>
                    </a:p>
                  </a:txBody>
                  <a:tcPr marL="46845" marR="46845" marT="0" marB="0"/>
                </a:tc>
                <a:tc>
                  <a:txBody>
                    <a:bodyPr/>
                    <a:lstStyle/>
                    <a:p>
                      <a:pPr>
                        <a:spcAft>
                          <a:spcPts val="0"/>
                        </a:spcAft>
                      </a:pPr>
                      <a:r>
                        <a:rPr lang="en-US" sz="1400" dirty="0" err="1">
                          <a:effectLst/>
                        </a:rPr>
                        <a:t>Barillot</a:t>
                      </a:r>
                      <a:r>
                        <a:rPr lang="en-US" sz="1400" dirty="0">
                          <a:effectLst/>
                        </a:rPr>
                        <a:t> team at </a:t>
                      </a:r>
                      <a:r>
                        <a:rPr lang="en-US" sz="1400" dirty="0" err="1">
                          <a:effectLst/>
                        </a:rPr>
                        <a:t>Institut</a:t>
                      </a:r>
                      <a:r>
                        <a:rPr lang="en-US" sz="1400" dirty="0">
                          <a:effectLst/>
                        </a:rPr>
                        <a:t> Curie </a:t>
                      </a:r>
                      <a:endParaRPr lang="en-US" sz="1400" dirty="0">
                        <a:effectLst/>
                        <a:latin typeface="Times New Roman" panose="02020603050405020304" pitchFamily="18" charset="0"/>
                        <a:ea typeface="Calibri" panose="020F0502020204030204" pitchFamily="34" charset="0"/>
                      </a:endParaRPr>
                    </a:p>
                  </a:txBody>
                  <a:tcPr marL="46845" marR="46845" marT="0" marB="0"/>
                </a:tc>
                <a:extLst>
                  <a:ext uri="{0D108BD9-81ED-4DB2-BD59-A6C34878D82A}">
                    <a16:rowId xmlns:a16="http://schemas.microsoft.com/office/drawing/2014/main" val="2280715321"/>
                  </a:ext>
                </a:extLst>
              </a:tr>
            </a:tbl>
          </a:graphicData>
        </a:graphic>
      </p:graphicFrame>
      <p:graphicFrame>
        <p:nvGraphicFramePr>
          <p:cNvPr id="6" name="Table 5"/>
          <p:cNvGraphicFramePr>
            <a:graphicFrameLocks noGrp="1"/>
          </p:cNvGraphicFramePr>
          <p:nvPr/>
        </p:nvGraphicFramePr>
        <p:xfrm>
          <a:off x="5655599" y="2636431"/>
          <a:ext cx="6266670" cy="1734371"/>
        </p:xfrm>
        <a:graphic>
          <a:graphicData uri="http://schemas.openxmlformats.org/drawingml/2006/table">
            <a:tbl>
              <a:tblPr firstRow="1" firstCol="1" bandRow="1">
                <a:tableStyleId>{5C22544A-7EE6-4342-B048-85BDC9FD1C3A}</a:tableStyleId>
              </a:tblPr>
              <a:tblGrid>
                <a:gridCol w="6266670">
                  <a:extLst>
                    <a:ext uri="{9D8B030D-6E8A-4147-A177-3AD203B41FA5}">
                      <a16:colId xmlns:a16="http://schemas.microsoft.com/office/drawing/2014/main" val="3321384248"/>
                    </a:ext>
                  </a:extLst>
                </a:gridCol>
              </a:tblGrid>
              <a:tr h="314318">
                <a:tc>
                  <a:txBody>
                    <a:bodyPr/>
                    <a:lstStyle/>
                    <a:p>
                      <a:pPr algn="ctr">
                        <a:spcAft>
                          <a:spcPts val="0"/>
                        </a:spcAft>
                      </a:pPr>
                      <a:r>
                        <a:rPr lang="en-US" sz="1400" dirty="0">
                          <a:effectLst/>
                        </a:rPr>
                        <a:t>Expected Foreground</a:t>
                      </a:r>
                      <a:endParaRPr lang="en-US" sz="14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648245810"/>
                  </a:ext>
                </a:extLst>
              </a:tr>
              <a:tr h="395708">
                <a:tc>
                  <a:txBody>
                    <a:bodyPr/>
                    <a:lstStyle/>
                    <a:p>
                      <a:pPr>
                        <a:spcAft>
                          <a:spcPts val="0"/>
                        </a:spcAft>
                      </a:pPr>
                      <a:r>
                        <a:rPr lang="en-US" sz="1400" b="0" dirty="0">
                          <a:solidFill>
                            <a:schemeClr val="tx1"/>
                          </a:solidFill>
                          <a:effectLst/>
                        </a:rPr>
                        <a:t>Porting of </a:t>
                      </a:r>
                      <a:r>
                        <a:rPr lang="en-US" sz="1400" b="0" dirty="0" err="1">
                          <a:solidFill>
                            <a:schemeClr val="tx1"/>
                          </a:solidFill>
                          <a:effectLst/>
                        </a:rPr>
                        <a:t>PhysiCell</a:t>
                      </a:r>
                      <a:r>
                        <a:rPr lang="en-US" sz="1400" b="0" dirty="0">
                          <a:solidFill>
                            <a:schemeClr val="tx1"/>
                          </a:solidFill>
                          <a:effectLst/>
                        </a:rPr>
                        <a:t> / </a:t>
                      </a:r>
                      <a:r>
                        <a:rPr lang="en-US" sz="1400" b="0" dirty="0" err="1">
                          <a:solidFill>
                            <a:schemeClr val="tx1"/>
                          </a:solidFill>
                          <a:effectLst/>
                        </a:rPr>
                        <a:t>DistPhy</a:t>
                      </a:r>
                      <a:r>
                        <a:rPr lang="en-US" sz="1400" b="0" dirty="0">
                          <a:solidFill>
                            <a:schemeClr val="tx1"/>
                          </a:solidFill>
                          <a:effectLst/>
                        </a:rPr>
                        <a:t> / </a:t>
                      </a:r>
                      <a:r>
                        <a:rPr lang="en-US" sz="1400" b="0" dirty="0" err="1">
                          <a:solidFill>
                            <a:schemeClr val="tx1"/>
                          </a:solidFill>
                          <a:effectLst/>
                        </a:rPr>
                        <a:t>BioFVM_X</a:t>
                      </a:r>
                      <a:r>
                        <a:rPr lang="en-US" sz="1400" b="0" dirty="0">
                          <a:solidFill>
                            <a:schemeClr val="tx1"/>
                          </a:solidFill>
                          <a:effectLst/>
                        </a:rPr>
                        <a:t> to </a:t>
                      </a:r>
                      <a:r>
                        <a:rPr lang="en-US" sz="1400" b="0" dirty="0" err="1">
                          <a:solidFill>
                            <a:schemeClr val="tx1"/>
                          </a:solidFill>
                          <a:effectLst/>
                        </a:rPr>
                        <a:t>Kupeng</a:t>
                      </a:r>
                      <a:r>
                        <a:rPr lang="en-US" sz="1400" b="0" dirty="0">
                          <a:solidFill>
                            <a:schemeClr val="tx1"/>
                          </a:solidFill>
                          <a:effectLst/>
                        </a:rPr>
                        <a:t> architecture</a:t>
                      </a:r>
                      <a:endParaRPr lang="en-US" sz="1400" b="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1396361867"/>
                  </a:ext>
                </a:extLst>
              </a:tr>
              <a:tr h="395708">
                <a:tc>
                  <a:txBody>
                    <a:bodyPr/>
                    <a:lstStyle/>
                    <a:p>
                      <a:pPr>
                        <a:spcAft>
                          <a:spcPts val="0"/>
                        </a:spcAft>
                      </a:pPr>
                      <a:r>
                        <a:rPr lang="en-US" sz="1400" b="0" dirty="0">
                          <a:solidFill>
                            <a:schemeClr val="tx1"/>
                          </a:solidFill>
                          <a:effectLst/>
                        </a:rPr>
                        <a:t>Benchmark the </a:t>
                      </a:r>
                      <a:r>
                        <a:rPr lang="en-US" sz="1400" b="0" dirty="0" err="1">
                          <a:solidFill>
                            <a:schemeClr val="tx1"/>
                          </a:solidFill>
                          <a:effectLst/>
                        </a:rPr>
                        <a:t>Kupeng</a:t>
                      </a:r>
                      <a:r>
                        <a:rPr lang="en-US" sz="1400" b="0" dirty="0">
                          <a:solidFill>
                            <a:schemeClr val="tx1"/>
                          </a:solidFill>
                          <a:effectLst/>
                        </a:rPr>
                        <a:t>-adapted codes with the IBM-adapted codes</a:t>
                      </a:r>
                      <a:endParaRPr lang="en-US" sz="1400" b="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2672858393"/>
                  </a:ext>
                </a:extLst>
              </a:tr>
              <a:tr h="628637">
                <a:tc>
                  <a:txBody>
                    <a:bodyPr/>
                    <a:lstStyle/>
                    <a:p>
                      <a:pPr>
                        <a:spcAft>
                          <a:spcPts val="0"/>
                        </a:spcAft>
                      </a:pPr>
                      <a:r>
                        <a:rPr lang="en-US" sz="1400" b="0" dirty="0">
                          <a:solidFill>
                            <a:schemeClr val="tx1"/>
                          </a:solidFill>
                          <a:effectLst/>
                        </a:rPr>
                        <a:t>Use Ascend to build a machine learning tool that adaptively drives AI models for high-dimensional parameter space exploration and learning</a:t>
                      </a:r>
                      <a:endParaRPr lang="en-US" sz="1400" b="0" dirty="0">
                        <a:solidFill>
                          <a:schemeClr val="tx1"/>
                        </a:solidFill>
                        <a:effectLst/>
                        <a:latin typeface="Times New Roman" panose="02020603050405020304" pitchFamily="18" charset="0"/>
                        <a:ea typeface="Calibri" panose="020F050202020403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937174728"/>
                  </a:ext>
                </a:extLst>
              </a:tr>
            </a:tbl>
          </a:graphicData>
        </a:graphic>
      </p:graphicFrame>
      <p:sp>
        <p:nvSpPr>
          <p:cNvPr id="2" name="Title 1">
            <a:extLst>
              <a:ext uri="{FF2B5EF4-FFF2-40B4-BE49-F238E27FC236}">
                <a16:creationId xmlns:a16="http://schemas.microsoft.com/office/drawing/2014/main" id="{EF12ECAF-41C7-DE4A-8001-B39E0F10F3BF}"/>
              </a:ext>
            </a:extLst>
          </p:cNvPr>
          <p:cNvSpPr>
            <a:spLocks noGrp="1"/>
          </p:cNvSpPr>
          <p:nvPr>
            <p:ph type="title"/>
          </p:nvPr>
        </p:nvSpPr>
        <p:spPr/>
        <p:txBody>
          <a:bodyPr/>
          <a:lstStyle/>
          <a:p>
            <a:r>
              <a:rPr lang="en-GB" dirty="0">
                <a:ea typeface="Calibri" panose="020F0502020204030204" pitchFamily="34" charset="0"/>
                <a:cs typeface="Times New Roman" panose="02020603050405020304" pitchFamily="18" charset="0"/>
              </a:rPr>
              <a:t>Task 6.2: Background and expected foreground</a:t>
            </a:r>
            <a:br>
              <a:rPr lang="en-GB" dirty="0"/>
            </a:br>
            <a:br>
              <a:rPr lang="en-GB" dirty="0"/>
            </a:br>
            <a:endParaRPr lang="en-GB" dirty="0"/>
          </a:p>
        </p:txBody>
      </p:sp>
    </p:spTree>
    <p:extLst>
      <p:ext uri="{BB962C8B-B14F-4D97-AF65-F5344CB8AC3E}">
        <p14:creationId xmlns:p14="http://schemas.microsoft.com/office/powerpoint/2010/main" val="12422953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3481852" y="2338245"/>
            <a:ext cx="5326747" cy="2505108"/>
          </a:xfrm>
          <a:prstGeom prst="roundRect">
            <a:avLst/>
          </a:prstGeom>
          <a:pattFill prst="ltDnDiag">
            <a:fgClr>
              <a:srgbClr val="E0E6F0"/>
            </a:fgClr>
            <a:bgClr>
              <a:schemeClr val="bg1"/>
            </a:bgClr>
          </a:pattFill>
          <a:ln w="22225">
            <a:solidFill>
              <a:schemeClr val="bg1"/>
            </a:solidFill>
          </a:ln>
          <a:effectLst>
            <a:outerShdw blurRad="254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1"/>
          <p:cNvSpPr>
            <a:spLocks noGrp="1"/>
          </p:cNvSpPr>
          <p:nvPr>
            <p:ph type="title"/>
          </p:nvPr>
        </p:nvSpPr>
        <p:spPr/>
        <p:txBody>
          <a:bodyPr/>
          <a:lstStyle/>
          <a:p>
            <a:r>
              <a:rPr lang="en-US"/>
              <a:t>Computational Applications for Science</a:t>
            </a:r>
            <a:br>
              <a:rPr lang="en-US"/>
            </a:br>
            <a:r>
              <a:rPr lang="en-US"/>
              <a:t>and Engineering</a:t>
            </a:r>
            <a:endParaRPr lang="es-ES" dirty="0"/>
          </a:p>
        </p:txBody>
      </p:sp>
      <p:sp>
        <p:nvSpPr>
          <p:cNvPr id="6" name="Lágrima 5"/>
          <p:cNvSpPr/>
          <p:nvPr/>
        </p:nvSpPr>
        <p:spPr>
          <a:xfrm rot="5400000">
            <a:off x="2188862" y="1388703"/>
            <a:ext cx="2160000" cy="2160000"/>
          </a:xfrm>
          <a:prstGeom prst="teardrop">
            <a:avLst/>
          </a:prstGeom>
          <a:blipFill dpi="0" rotWithShape="0">
            <a:blip r:embed="rId2"/>
            <a:srcRect/>
            <a:tile tx="317500" ty="-63500" sx="75000" sy="75000" flip="none" algn="ctr"/>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Lágrima 6"/>
          <p:cNvSpPr>
            <a:spLocks noChangeAspect="1"/>
          </p:cNvSpPr>
          <p:nvPr/>
        </p:nvSpPr>
        <p:spPr>
          <a:xfrm rot="10800000">
            <a:off x="7849254" y="1226322"/>
            <a:ext cx="2160000" cy="2160000"/>
          </a:xfrm>
          <a:prstGeom prst="teardrop">
            <a:avLst/>
          </a:prstGeom>
          <a:blipFill dpi="0" rotWithShape="0">
            <a:blip r:embed="rId3"/>
            <a:srcRect/>
            <a:stretch>
              <a:fillRect l="-20000" r="-25000"/>
            </a:stretch>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Lágrima 7"/>
          <p:cNvSpPr/>
          <p:nvPr/>
        </p:nvSpPr>
        <p:spPr>
          <a:xfrm>
            <a:off x="2271789" y="3912998"/>
            <a:ext cx="2160000" cy="2160000"/>
          </a:xfrm>
          <a:prstGeom prst="teardrop">
            <a:avLst/>
          </a:prstGeom>
          <a:blipFill dpi="0" rotWithShape="0">
            <a:blip r:embed="rId4"/>
            <a:srcRect/>
            <a:stretch>
              <a:fillRect l="-20000"/>
            </a:stretch>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Lágrima 8"/>
          <p:cNvSpPr/>
          <p:nvPr/>
        </p:nvSpPr>
        <p:spPr>
          <a:xfrm rot="16200000">
            <a:off x="7928805" y="3744072"/>
            <a:ext cx="2160000" cy="2160000"/>
          </a:xfrm>
          <a:prstGeom prst="teardrop">
            <a:avLst/>
          </a:prstGeom>
          <a:blipFill dpi="0" rotWithShape="0">
            <a:blip r:embed="rId5"/>
            <a:srcRect/>
            <a:stretch>
              <a:fillRect l="-20000" r="-25000"/>
            </a:stretch>
          </a:blipFill>
          <a:ln w="25400">
            <a:solidFill>
              <a:schemeClr val="bg1"/>
            </a:solid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0" name="Grupo 9"/>
          <p:cNvGrpSpPr/>
          <p:nvPr/>
        </p:nvGrpSpPr>
        <p:grpSpPr>
          <a:xfrm>
            <a:off x="4778493" y="2761262"/>
            <a:ext cx="2733464" cy="1659074"/>
            <a:chOff x="2583749" y="2916979"/>
            <a:chExt cx="4002064" cy="1246486"/>
          </a:xfrm>
          <a:effectLst>
            <a:outerShdw blurRad="317500" algn="ctr" rotWithShape="0">
              <a:schemeClr val="accent1">
                <a:alpha val="15000"/>
              </a:schemeClr>
            </a:outerShdw>
          </a:effectLst>
        </p:grpSpPr>
        <p:sp>
          <p:nvSpPr>
            <p:cNvPr id="11" name="Rectángulo redondeado 10"/>
            <p:cNvSpPr/>
            <p:nvPr/>
          </p:nvSpPr>
          <p:spPr>
            <a:xfrm>
              <a:off x="2583749" y="2916979"/>
              <a:ext cx="4002064" cy="1246486"/>
            </a:xfrm>
            <a:prstGeom prst="roundRect">
              <a:avLst/>
            </a:prstGeom>
            <a:solidFill>
              <a:srgbClr val="E0E6F0"/>
            </a:solidFill>
            <a:ln w="22225">
              <a:solidFill>
                <a:schemeClr val="bg1"/>
              </a:solidFill>
            </a:ln>
            <a:effectLst>
              <a:innerShdw blurRad="88900" dist="38100" dir="174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p:cNvSpPr txBox="1"/>
            <p:nvPr/>
          </p:nvSpPr>
          <p:spPr>
            <a:xfrm>
              <a:off x="3241777" y="3115679"/>
              <a:ext cx="2648586" cy="832453"/>
            </a:xfrm>
            <a:prstGeom prst="rect">
              <a:avLst/>
            </a:prstGeom>
            <a:noFill/>
          </p:spPr>
          <p:txBody>
            <a:bodyPr wrap="none" rtlCol="0">
              <a:spAutoFit/>
            </a:bodyPr>
            <a:lstStyle/>
            <a:p>
              <a:pPr algn="ctr"/>
              <a:r>
                <a:rPr lang="es-ES" sz="2200" b="1" dirty="0">
                  <a:solidFill>
                    <a:srgbClr val="004890"/>
                  </a:solidFill>
                </a:rPr>
                <a:t>INDUSTRY</a:t>
              </a:r>
            </a:p>
            <a:p>
              <a:pPr algn="ctr"/>
              <a:r>
                <a:rPr lang="es-ES" sz="2200" b="1" dirty="0">
                  <a:solidFill>
                    <a:srgbClr val="004890"/>
                  </a:solidFill>
                </a:rPr>
                <a:t>ORIENTED</a:t>
              </a:r>
            </a:p>
            <a:p>
              <a:pPr algn="ctr"/>
              <a:r>
                <a:rPr lang="es-ES" sz="2200" b="1" dirty="0">
                  <a:solidFill>
                    <a:srgbClr val="004890"/>
                  </a:solidFill>
                </a:rPr>
                <a:t>DEPARTMENT</a:t>
              </a:r>
            </a:p>
          </p:txBody>
        </p:sp>
      </p:grpSp>
      <p:sp>
        <p:nvSpPr>
          <p:cNvPr id="13" name="Rectángulo redondeado 12"/>
          <p:cNvSpPr/>
          <p:nvPr/>
        </p:nvSpPr>
        <p:spPr>
          <a:xfrm>
            <a:off x="9426919" y="1643133"/>
            <a:ext cx="1857250"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redondeado 13"/>
          <p:cNvSpPr/>
          <p:nvPr/>
        </p:nvSpPr>
        <p:spPr>
          <a:xfrm>
            <a:off x="8774714" y="5348068"/>
            <a:ext cx="2977412"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p:nvSpPr>
        <p:spPr>
          <a:xfrm>
            <a:off x="8808599" y="5394061"/>
            <a:ext cx="2909643" cy="369332"/>
          </a:xfrm>
          <a:prstGeom prst="rect">
            <a:avLst/>
          </a:prstGeom>
          <a:noFill/>
        </p:spPr>
        <p:txBody>
          <a:bodyPr wrap="square" rtlCol="0">
            <a:spAutoFit/>
          </a:bodyPr>
          <a:lstStyle/>
          <a:p>
            <a:r>
              <a:rPr lang="es-ES" dirty="0">
                <a:solidFill>
                  <a:schemeClr val="bg1"/>
                </a:solidFill>
              </a:rPr>
              <a:t>Data </a:t>
            </a:r>
            <a:r>
              <a:rPr lang="es-ES" dirty="0" err="1">
                <a:solidFill>
                  <a:schemeClr val="bg1"/>
                </a:solidFill>
              </a:rPr>
              <a:t>analytics</a:t>
            </a:r>
            <a:r>
              <a:rPr lang="es-ES" dirty="0">
                <a:solidFill>
                  <a:schemeClr val="bg1"/>
                </a:solidFill>
              </a:rPr>
              <a:t> &amp; </a:t>
            </a:r>
            <a:r>
              <a:rPr lang="es-ES" dirty="0" err="1">
                <a:solidFill>
                  <a:schemeClr val="bg1"/>
                </a:solidFill>
              </a:rPr>
              <a:t>visualization</a:t>
            </a:r>
            <a:endParaRPr lang="es-ES" dirty="0">
              <a:solidFill>
                <a:schemeClr val="bg1"/>
              </a:solidFill>
            </a:endParaRPr>
          </a:p>
        </p:txBody>
      </p:sp>
      <p:sp>
        <p:nvSpPr>
          <p:cNvPr id="16" name="Rectángulo redondeado 15"/>
          <p:cNvSpPr/>
          <p:nvPr/>
        </p:nvSpPr>
        <p:spPr>
          <a:xfrm>
            <a:off x="531023" y="5323689"/>
            <a:ext cx="2446938"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redondeado 16"/>
          <p:cNvSpPr/>
          <p:nvPr/>
        </p:nvSpPr>
        <p:spPr>
          <a:xfrm>
            <a:off x="1254667" y="1418833"/>
            <a:ext cx="1469840" cy="461319"/>
          </a:xfrm>
          <a:prstGeom prst="roundRect">
            <a:avLst/>
          </a:prstGeom>
          <a:solidFill>
            <a:schemeClr val="tx2">
              <a:lumMod val="60000"/>
              <a:lumOff val="40000"/>
            </a:schemeClr>
          </a:solidFill>
          <a:ln>
            <a:solidFill>
              <a:schemeClr val="bg1"/>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p:cNvSpPr txBox="1"/>
          <p:nvPr/>
        </p:nvSpPr>
        <p:spPr>
          <a:xfrm>
            <a:off x="1623323" y="1424023"/>
            <a:ext cx="1101184" cy="400110"/>
          </a:xfrm>
          <a:prstGeom prst="rect">
            <a:avLst/>
          </a:prstGeom>
          <a:noFill/>
        </p:spPr>
        <p:txBody>
          <a:bodyPr wrap="square" rtlCol="0">
            <a:spAutoFit/>
          </a:bodyPr>
          <a:lstStyle/>
          <a:p>
            <a:r>
              <a:rPr lang="es-ES" sz="2000" dirty="0" err="1">
                <a:solidFill>
                  <a:schemeClr val="bg1"/>
                </a:solidFill>
              </a:rPr>
              <a:t>Energy</a:t>
            </a:r>
            <a:endParaRPr lang="es-ES" sz="2000" dirty="0">
              <a:solidFill>
                <a:schemeClr val="bg1"/>
              </a:solidFill>
            </a:endParaRPr>
          </a:p>
        </p:txBody>
      </p:sp>
      <p:sp>
        <p:nvSpPr>
          <p:cNvPr id="19" name="CuadroTexto 18"/>
          <p:cNvSpPr txBox="1"/>
          <p:nvPr/>
        </p:nvSpPr>
        <p:spPr>
          <a:xfrm>
            <a:off x="605940" y="5369682"/>
            <a:ext cx="2297104" cy="369332"/>
          </a:xfrm>
          <a:prstGeom prst="rect">
            <a:avLst/>
          </a:prstGeom>
          <a:noFill/>
        </p:spPr>
        <p:txBody>
          <a:bodyPr wrap="square" rtlCol="0">
            <a:spAutoFit/>
          </a:bodyPr>
          <a:lstStyle/>
          <a:p>
            <a:r>
              <a:rPr lang="es-ES" dirty="0">
                <a:solidFill>
                  <a:schemeClr val="bg1"/>
                </a:solidFill>
              </a:rPr>
              <a:t>Smart &amp; </a:t>
            </a:r>
            <a:r>
              <a:rPr lang="es-ES" dirty="0" err="1">
                <a:solidFill>
                  <a:schemeClr val="bg1"/>
                </a:solidFill>
              </a:rPr>
              <a:t>resilient</a:t>
            </a:r>
            <a:r>
              <a:rPr lang="es-ES" dirty="0">
                <a:solidFill>
                  <a:schemeClr val="bg1"/>
                </a:solidFill>
              </a:rPr>
              <a:t> </a:t>
            </a:r>
            <a:r>
              <a:rPr lang="es-ES" dirty="0" err="1">
                <a:solidFill>
                  <a:schemeClr val="bg1"/>
                </a:solidFill>
              </a:rPr>
              <a:t>cities</a:t>
            </a:r>
            <a:endParaRPr lang="es-ES" dirty="0">
              <a:solidFill>
                <a:schemeClr val="bg1"/>
              </a:solidFill>
            </a:endParaRPr>
          </a:p>
        </p:txBody>
      </p:sp>
      <p:sp>
        <p:nvSpPr>
          <p:cNvPr id="20" name="CuadroTexto 19"/>
          <p:cNvSpPr txBox="1"/>
          <p:nvPr/>
        </p:nvSpPr>
        <p:spPr>
          <a:xfrm>
            <a:off x="9608208" y="1681975"/>
            <a:ext cx="1476686" cy="369332"/>
          </a:xfrm>
          <a:prstGeom prst="rect">
            <a:avLst/>
          </a:prstGeom>
          <a:noFill/>
        </p:spPr>
        <p:txBody>
          <a:bodyPr wrap="square" rtlCol="0">
            <a:spAutoFit/>
          </a:bodyPr>
          <a:lstStyle/>
          <a:p>
            <a:r>
              <a:rPr lang="es-ES" dirty="0" err="1">
                <a:solidFill>
                  <a:schemeClr val="bg1"/>
                </a:solidFill>
              </a:rPr>
              <a:t>Biomechanics</a:t>
            </a:r>
            <a:endParaRPr lang="es-ES" dirty="0">
              <a:solidFill>
                <a:schemeClr val="bg1"/>
              </a:solidFill>
            </a:endParaRPr>
          </a:p>
        </p:txBody>
      </p:sp>
    </p:spTree>
    <p:extLst>
      <p:ext uri="{BB962C8B-B14F-4D97-AF65-F5344CB8AC3E}">
        <p14:creationId xmlns:p14="http://schemas.microsoft.com/office/powerpoint/2010/main" val="351501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grpId="0"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grpId="0" nodeType="withEffect">
                                  <p:stCondLst>
                                    <p:cond delay="3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par>
                                <p:cTn id="23" presetID="49" presetClass="entr" presetSubtype="0" decel="100000"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 calcmode="lin" valueType="num">
                                      <p:cBhvr>
                                        <p:cTn id="27" dur="500" fill="hold"/>
                                        <p:tgtEl>
                                          <p:spTgt spid="8"/>
                                        </p:tgtEl>
                                        <p:attrNameLst>
                                          <p:attrName>style.rotation</p:attrName>
                                        </p:attrNameLst>
                                      </p:cBhvr>
                                      <p:tavLst>
                                        <p:tav tm="0">
                                          <p:val>
                                            <p:fltVal val="360"/>
                                          </p:val>
                                        </p:tav>
                                        <p:tav tm="100000">
                                          <p:val>
                                            <p:fltVal val="0"/>
                                          </p:val>
                                        </p:tav>
                                      </p:tavLst>
                                    </p:anim>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par>
                                <p:cTn id="37" presetID="55" presetClass="entr" presetSubtype="0" fill="hold" grpId="0" nodeType="withEffect">
                                  <p:stCondLst>
                                    <p:cond delay="75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ppt_w*0.70"/>
                                          </p:val>
                                        </p:tav>
                                        <p:tav tm="100000">
                                          <p:val>
                                            <p:strVal val="#ppt_w"/>
                                          </p:val>
                                        </p:tav>
                                      </p:tavLst>
                                    </p:anim>
                                    <p:anim calcmode="lin" valueType="num">
                                      <p:cBhvr>
                                        <p:cTn id="40" dur="250" fill="hold"/>
                                        <p:tgtEl>
                                          <p:spTgt spid="18"/>
                                        </p:tgtEl>
                                        <p:attrNameLst>
                                          <p:attrName>ppt_h</p:attrName>
                                        </p:attrNameLst>
                                      </p:cBhvr>
                                      <p:tavLst>
                                        <p:tav tm="0">
                                          <p:val>
                                            <p:strVal val="#ppt_h"/>
                                          </p:val>
                                        </p:tav>
                                        <p:tav tm="100000">
                                          <p:val>
                                            <p:strVal val="#ppt_h"/>
                                          </p:val>
                                        </p:tav>
                                      </p:tavLst>
                                    </p:anim>
                                    <p:animEffect transition="in" filter="fade">
                                      <p:cBhvr>
                                        <p:cTn id="41" dur="250"/>
                                        <p:tgtEl>
                                          <p:spTgt spid="18"/>
                                        </p:tgtEl>
                                      </p:cBhvr>
                                    </p:animEffect>
                                  </p:childTnLst>
                                </p:cTn>
                              </p:par>
                              <p:par>
                                <p:cTn id="42" presetID="55" presetClass="entr" presetSubtype="0" fill="hold" grpId="0" nodeType="withEffect">
                                  <p:stCondLst>
                                    <p:cond delay="7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250" fill="hold"/>
                                        <p:tgtEl>
                                          <p:spTgt spid="17"/>
                                        </p:tgtEl>
                                        <p:attrNameLst>
                                          <p:attrName>ppt_w</p:attrName>
                                        </p:attrNameLst>
                                      </p:cBhvr>
                                      <p:tavLst>
                                        <p:tav tm="0">
                                          <p:val>
                                            <p:strVal val="#ppt_w*0.70"/>
                                          </p:val>
                                        </p:tav>
                                        <p:tav tm="100000">
                                          <p:val>
                                            <p:strVal val="#ppt_w"/>
                                          </p:val>
                                        </p:tav>
                                      </p:tavLst>
                                    </p:anim>
                                    <p:anim calcmode="lin" valueType="num">
                                      <p:cBhvr>
                                        <p:cTn id="45" dur="250" fill="hold"/>
                                        <p:tgtEl>
                                          <p:spTgt spid="17"/>
                                        </p:tgtEl>
                                        <p:attrNameLst>
                                          <p:attrName>ppt_h</p:attrName>
                                        </p:attrNameLst>
                                      </p:cBhvr>
                                      <p:tavLst>
                                        <p:tav tm="0">
                                          <p:val>
                                            <p:strVal val="#ppt_h"/>
                                          </p:val>
                                        </p:tav>
                                        <p:tav tm="100000">
                                          <p:val>
                                            <p:strVal val="#ppt_h"/>
                                          </p:val>
                                        </p:tav>
                                      </p:tavLst>
                                    </p:anim>
                                    <p:animEffect transition="in" filter="fade">
                                      <p:cBhvr>
                                        <p:cTn id="46" dur="250"/>
                                        <p:tgtEl>
                                          <p:spTgt spid="17"/>
                                        </p:tgtEl>
                                      </p:cBhvr>
                                    </p:animEffect>
                                  </p:childTnLst>
                                </p:cTn>
                              </p:par>
                              <p:par>
                                <p:cTn id="47" presetID="55" presetClass="entr" presetSubtype="0" fill="hold" grpId="0" nodeType="withEffect">
                                  <p:stCondLst>
                                    <p:cond delay="750"/>
                                  </p:stCondLst>
                                  <p:childTnLst>
                                    <p:set>
                                      <p:cBhvr>
                                        <p:cTn id="48" dur="1" fill="hold">
                                          <p:stCondLst>
                                            <p:cond delay="0"/>
                                          </p:stCondLst>
                                        </p:cTn>
                                        <p:tgtEl>
                                          <p:spTgt spid="20"/>
                                        </p:tgtEl>
                                        <p:attrNameLst>
                                          <p:attrName>style.visibility</p:attrName>
                                        </p:attrNameLst>
                                      </p:cBhvr>
                                      <p:to>
                                        <p:strVal val="visible"/>
                                      </p:to>
                                    </p:set>
                                    <p:anim calcmode="lin" valueType="num">
                                      <p:cBhvr>
                                        <p:cTn id="49" dur="250" fill="hold"/>
                                        <p:tgtEl>
                                          <p:spTgt spid="20"/>
                                        </p:tgtEl>
                                        <p:attrNameLst>
                                          <p:attrName>ppt_w</p:attrName>
                                        </p:attrNameLst>
                                      </p:cBhvr>
                                      <p:tavLst>
                                        <p:tav tm="0">
                                          <p:val>
                                            <p:strVal val="#ppt_w*0.70"/>
                                          </p:val>
                                        </p:tav>
                                        <p:tav tm="100000">
                                          <p:val>
                                            <p:strVal val="#ppt_w"/>
                                          </p:val>
                                        </p:tav>
                                      </p:tavLst>
                                    </p:anim>
                                    <p:anim calcmode="lin" valueType="num">
                                      <p:cBhvr>
                                        <p:cTn id="50" dur="250" fill="hold"/>
                                        <p:tgtEl>
                                          <p:spTgt spid="20"/>
                                        </p:tgtEl>
                                        <p:attrNameLst>
                                          <p:attrName>ppt_h</p:attrName>
                                        </p:attrNameLst>
                                      </p:cBhvr>
                                      <p:tavLst>
                                        <p:tav tm="0">
                                          <p:val>
                                            <p:strVal val="#ppt_h"/>
                                          </p:val>
                                        </p:tav>
                                        <p:tav tm="100000">
                                          <p:val>
                                            <p:strVal val="#ppt_h"/>
                                          </p:val>
                                        </p:tav>
                                      </p:tavLst>
                                    </p:anim>
                                    <p:animEffect transition="in" filter="fade">
                                      <p:cBhvr>
                                        <p:cTn id="51" dur="250"/>
                                        <p:tgtEl>
                                          <p:spTgt spid="20"/>
                                        </p:tgtEl>
                                      </p:cBhvr>
                                    </p:animEffect>
                                  </p:childTnLst>
                                </p:cTn>
                              </p:par>
                              <p:par>
                                <p:cTn id="52" presetID="55" presetClass="entr" presetSubtype="0" fill="hold" grpId="0" nodeType="withEffect">
                                  <p:stCondLst>
                                    <p:cond delay="75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ppt_w*0.70"/>
                                          </p:val>
                                        </p:tav>
                                        <p:tav tm="100000">
                                          <p:val>
                                            <p:strVal val="#ppt_w"/>
                                          </p:val>
                                        </p:tav>
                                      </p:tavLst>
                                    </p:anim>
                                    <p:anim calcmode="lin" valueType="num">
                                      <p:cBhvr>
                                        <p:cTn id="55" dur="250" fill="hold"/>
                                        <p:tgtEl>
                                          <p:spTgt spid="13"/>
                                        </p:tgtEl>
                                        <p:attrNameLst>
                                          <p:attrName>ppt_h</p:attrName>
                                        </p:attrNameLst>
                                      </p:cBhvr>
                                      <p:tavLst>
                                        <p:tav tm="0">
                                          <p:val>
                                            <p:strVal val="#ppt_h"/>
                                          </p:val>
                                        </p:tav>
                                        <p:tav tm="100000">
                                          <p:val>
                                            <p:strVal val="#ppt_h"/>
                                          </p:val>
                                        </p:tav>
                                      </p:tavLst>
                                    </p:anim>
                                    <p:animEffect transition="in" filter="fade">
                                      <p:cBhvr>
                                        <p:cTn id="56" dur="250"/>
                                        <p:tgtEl>
                                          <p:spTgt spid="13"/>
                                        </p:tgtEl>
                                      </p:cBhvr>
                                    </p:animEffect>
                                  </p:childTnLst>
                                </p:cTn>
                              </p:par>
                              <p:par>
                                <p:cTn id="57" presetID="55" presetClass="entr" presetSubtype="0" fill="hold" grpId="0" nodeType="withEffect">
                                  <p:stCondLst>
                                    <p:cond delay="75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ppt_w*0.70"/>
                                          </p:val>
                                        </p:tav>
                                        <p:tav tm="100000">
                                          <p:val>
                                            <p:strVal val="#ppt_w"/>
                                          </p:val>
                                        </p:tav>
                                      </p:tavLst>
                                    </p:anim>
                                    <p:anim calcmode="lin" valueType="num">
                                      <p:cBhvr>
                                        <p:cTn id="60" dur="250" fill="hold"/>
                                        <p:tgtEl>
                                          <p:spTgt spid="19"/>
                                        </p:tgtEl>
                                        <p:attrNameLst>
                                          <p:attrName>ppt_h</p:attrName>
                                        </p:attrNameLst>
                                      </p:cBhvr>
                                      <p:tavLst>
                                        <p:tav tm="0">
                                          <p:val>
                                            <p:strVal val="#ppt_h"/>
                                          </p:val>
                                        </p:tav>
                                        <p:tav tm="100000">
                                          <p:val>
                                            <p:strVal val="#ppt_h"/>
                                          </p:val>
                                        </p:tav>
                                      </p:tavLst>
                                    </p:anim>
                                    <p:animEffect transition="in" filter="fade">
                                      <p:cBhvr>
                                        <p:cTn id="61" dur="250"/>
                                        <p:tgtEl>
                                          <p:spTgt spid="19"/>
                                        </p:tgtEl>
                                      </p:cBhvr>
                                    </p:animEffect>
                                  </p:childTnLst>
                                </p:cTn>
                              </p:par>
                              <p:par>
                                <p:cTn id="62" presetID="55" presetClass="entr" presetSubtype="0" fill="hold" grpId="0" nodeType="withEffect">
                                  <p:stCondLst>
                                    <p:cond delay="75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ppt_w*0.70"/>
                                          </p:val>
                                        </p:tav>
                                        <p:tav tm="100000">
                                          <p:val>
                                            <p:strVal val="#ppt_w"/>
                                          </p:val>
                                        </p:tav>
                                      </p:tavLst>
                                    </p:anim>
                                    <p:anim calcmode="lin" valueType="num">
                                      <p:cBhvr>
                                        <p:cTn id="65" dur="250" fill="hold"/>
                                        <p:tgtEl>
                                          <p:spTgt spid="16"/>
                                        </p:tgtEl>
                                        <p:attrNameLst>
                                          <p:attrName>ppt_h</p:attrName>
                                        </p:attrNameLst>
                                      </p:cBhvr>
                                      <p:tavLst>
                                        <p:tav tm="0">
                                          <p:val>
                                            <p:strVal val="#ppt_h"/>
                                          </p:val>
                                        </p:tav>
                                        <p:tav tm="100000">
                                          <p:val>
                                            <p:strVal val="#ppt_h"/>
                                          </p:val>
                                        </p:tav>
                                      </p:tavLst>
                                    </p:anim>
                                    <p:animEffect transition="in" filter="fade">
                                      <p:cBhvr>
                                        <p:cTn id="66" dur="250"/>
                                        <p:tgtEl>
                                          <p:spTgt spid="16"/>
                                        </p:tgtEl>
                                      </p:cBhvr>
                                    </p:animEffect>
                                  </p:childTnLst>
                                </p:cTn>
                              </p:par>
                              <p:par>
                                <p:cTn id="67" presetID="55" presetClass="entr" presetSubtype="0" fill="hold" grpId="0" nodeType="withEffect">
                                  <p:stCondLst>
                                    <p:cond delay="75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ppt_w*0.70"/>
                                          </p:val>
                                        </p:tav>
                                        <p:tav tm="100000">
                                          <p:val>
                                            <p:strVal val="#ppt_w"/>
                                          </p:val>
                                        </p:tav>
                                      </p:tavLst>
                                    </p:anim>
                                    <p:anim calcmode="lin" valueType="num">
                                      <p:cBhvr>
                                        <p:cTn id="70" dur="250" fill="hold"/>
                                        <p:tgtEl>
                                          <p:spTgt spid="15"/>
                                        </p:tgtEl>
                                        <p:attrNameLst>
                                          <p:attrName>ppt_h</p:attrName>
                                        </p:attrNameLst>
                                      </p:cBhvr>
                                      <p:tavLst>
                                        <p:tav tm="0">
                                          <p:val>
                                            <p:strVal val="#ppt_h"/>
                                          </p:val>
                                        </p:tav>
                                        <p:tav tm="100000">
                                          <p:val>
                                            <p:strVal val="#ppt_h"/>
                                          </p:val>
                                        </p:tav>
                                      </p:tavLst>
                                    </p:anim>
                                    <p:animEffect transition="in" filter="fade">
                                      <p:cBhvr>
                                        <p:cTn id="71" dur="250"/>
                                        <p:tgtEl>
                                          <p:spTgt spid="15"/>
                                        </p:tgtEl>
                                      </p:cBhvr>
                                    </p:animEffect>
                                  </p:childTnLst>
                                </p:cTn>
                              </p:par>
                              <p:par>
                                <p:cTn id="72" presetID="55" presetClass="entr" presetSubtype="0" fill="hold" grpId="0" nodeType="withEffect">
                                  <p:stCondLst>
                                    <p:cond delay="750"/>
                                  </p:stCondLst>
                                  <p:childTnLst>
                                    <p:set>
                                      <p:cBhvr>
                                        <p:cTn id="73" dur="1" fill="hold">
                                          <p:stCondLst>
                                            <p:cond delay="0"/>
                                          </p:stCondLst>
                                        </p:cTn>
                                        <p:tgtEl>
                                          <p:spTgt spid="14"/>
                                        </p:tgtEl>
                                        <p:attrNameLst>
                                          <p:attrName>style.visibility</p:attrName>
                                        </p:attrNameLst>
                                      </p:cBhvr>
                                      <p:to>
                                        <p:strVal val="visible"/>
                                      </p:to>
                                    </p:set>
                                    <p:anim calcmode="lin" valueType="num">
                                      <p:cBhvr>
                                        <p:cTn id="74" dur="250" fill="hold"/>
                                        <p:tgtEl>
                                          <p:spTgt spid="14"/>
                                        </p:tgtEl>
                                        <p:attrNameLst>
                                          <p:attrName>ppt_w</p:attrName>
                                        </p:attrNameLst>
                                      </p:cBhvr>
                                      <p:tavLst>
                                        <p:tav tm="0">
                                          <p:val>
                                            <p:strVal val="#ppt_w*0.70"/>
                                          </p:val>
                                        </p:tav>
                                        <p:tav tm="100000">
                                          <p:val>
                                            <p:strVal val="#ppt_w"/>
                                          </p:val>
                                        </p:tav>
                                      </p:tavLst>
                                    </p:anim>
                                    <p:anim calcmode="lin" valueType="num">
                                      <p:cBhvr>
                                        <p:cTn id="75" dur="250" fill="hold"/>
                                        <p:tgtEl>
                                          <p:spTgt spid="14"/>
                                        </p:tgtEl>
                                        <p:attrNameLst>
                                          <p:attrName>ppt_h</p:attrName>
                                        </p:attrNameLst>
                                      </p:cBhvr>
                                      <p:tavLst>
                                        <p:tav tm="0">
                                          <p:val>
                                            <p:strVal val="#ppt_h"/>
                                          </p:val>
                                        </p:tav>
                                        <p:tav tm="100000">
                                          <p:val>
                                            <p:strVal val="#ppt_h"/>
                                          </p:val>
                                        </p:tav>
                                      </p:tavLst>
                                    </p:anim>
                                    <p:animEffect transition="in" filter="fade">
                                      <p:cBhvr>
                                        <p:cTn id="76"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3" grpId="0" animBg="1"/>
      <p:bldP spid="14" grpId="0" animBg="1"/>
      <p:bldP spid="15" grpId="0"/>
      <p:bldP spid="16" grpId="0" animBg="1"/>
      <p:bldP spid="17" grpId="0" animBg="1"/>
      <p:bldP spid="18" grpId="0"/>
      <p:bldP spid="19" grpId="0"/>
      <p:bldP spid="2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lstStyle/>
          <a:p>
            <a:r>
              <a:rPr lang="en-GB" dirty="0"/>
              <a:t>Task 6.3: Objectives and staff</a:t>
            </a:r>
          </a:p>
        </p:txBody>
      </p:sp>
      <p:sp>
        <p:nvSpPr>
          <p:cNvPr id="10" name="Content Placeholder 9">
            <a:extLst>
              <a:ext uri="{FF2B5EF4-FFF2-40B4-BE49-F238E27FC236}">
                <a16:creationId xmlns:a16="http://schemas.microsoft.com/office/drawing/2014/main" id="{9736FFBE-64DD-A946-AC90-5CDC1A4B56E3}"/>
              </a:ext>
            </a:extLst>
          </p:cNvPr>
          <p:cNvSpPr>
            <a:spLocks noGrp="1"/>
          </p:cNvSpPr>
          <p:nvPr>
            <p:ph idx="1"/>
          </p:nvPr>
        </p:nvSpPr>
        <p:spPr/>
        <p:txBody>
          <a:bodyPr/>
          <a:lstStyle/>
          <a:p>
            <a:r>
              <a:rPr lang="en-ES" b="1" dirty="0"/>
              <a:t>Objectives;</a:t>
            </a:r>
          </a:p>
          <a:p>
            <a:pPr lvl="1"/>
            <a:r>
              <a:rPr lang="en-GB" dirty="0"/>
              <a:t>Development of open-source data-intensive 3D EM models in target architecture</a:t>
            </a:r>
          </a:p>
          <a:p>
            <a:pPr lvl="1"/>
            <a:r>
              <a:rPr lang="en-GB" dirty="0"/>
              <a:t>Application to geophysical exploration problems</a:t>
            </a:r>
          </a:p>
          <a:p>
            <a:pPr lvl="1"/>
            <a:r>
              <a:rPr lang="en-GB" dirty="0"/>
              <a:t>Optimization for </a:t>
            </a:r>
            <a:r>
              <a:rPr lang="en-GB" dirty="0" err="1"/>
              <a:t>Kunpeng</a:t>
            </a:r>
            <a:r>
              <a:rPr lang="en-GB" dirty="0"/>
              <a:t> and Ascend architectures.</a:t>
            </a:r>
            <a:endParaRPr lang="ca-ES" dirty="0"/>
          </a:p>
          <a:p>
            <a:pPr lvl="1"/>
            <a:endParaRPr lang="en-ES" dirty="0"/>
          </a:p>
          <a:p>
            <a:r>
              <a:rPr lang="en-ES" b="1" dirty="0"/>
              <a:t>BSC staff:</a:t>
            </a:r>
          </a:p>
          <a:p>
            <a:pPr lvl="1"/>
            <a:r>
              <a:rPr lang="en-ES" dirty="0"/>
              <a:t>J</a:t>
            </a:r>
            <a:r>
              <a:rPr lang="en-GB" dirty="0"/>
              <a:t>o</a:t>
            </a:r>
            <a:r>
              <a:rPr lang="en-ES" dirty="0"/>
              <a:t>sé M. Cela (CASE Department D</a:t>
            </a:r>
            <a:r>
              <a:rPr lang="en-GB" dirty="0" err="1"/>
              <a:t>i</a:t>
            </a:r>
            <a:r>
              <a:rPr lang="en-ES" dirty="0"/>
              <a:t>rector)</a:t>
            </a:r>
          </a:p>
          <a:p>
            <a:pPr lvl="1"/>
            <a:r>
              <a:rPr lang="en-ES" dirty="0"/>
              <a:t>Josep de la Puente (Geosciences applications group manager</a:t>
            </a:r>
            <a:r>
              <a:rPr lang="en-GB" dirty="0"/>
              <a:t>)</a:t>
            </a:r>
            <a:endParaRPr lang="en-ES" dirty="0"/>
          </a:p>
          <a:p>
            <a:pPr lvl="1"/>
            <a:r>
              <a:rPr lang="en-GB" dirty="0"/>
              <a:t>Octavio Castillo (lead PETGEM developer)</a:t>
            </a:r>
          </a:p>
          <a:p>
            <a:pPr lvl="1"/>
            <a:r>
              <a:rPr lang="en-GB" dirty="0" err="1"/>
              <a:t>Otilio</a:t>
            </a:r>
            <a:r>
              <a:rPr lang="en-GB" dirty="0"/>
              <a:t> Rojas (senior researcher)</a:t>
            </a:r>
          </a:p>
          <a:p>
            <a:pPr lvl="1"/>
            <a:r>
              <a:rPr lang="en-GB" dirty="0"/>
              <a:t>Albert </a:t>
            </a:r>
            <a:r>
              <a:rPr lang="en-GB" dirty="0" err="1"/>
              <a:t>Farrés</a:t>
            </a:r>
            <a:r>
              <a:rPr lang="en-GB" dirty="0"/>
              <a:t> (software engineer)</a:t>
            </a:r>
            <a:endParaRPr lang="en-ES" dirty="0"/>
          </a:p>
        </p:txBody>
      </p:sp>
    </p:spTree>
    <p:extLst>
      <p:ext uri="{BB962C8B-B14F-4D97-AF65-F5344CB8AC3E}">
        <p14:creationId xmlns:p14="http://schemas.microsoft.com/office/powerpoint/2010/main" val="22749231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3D High-order Finite-element EM Modelling</a:t>
            </a:r>
          </a:p>
        </p:txBody>
      </p:sp>
      <p:pic>
        <p:nvPicPr>
          <p:cNvPr id="4" name="Picture 3"/>
          <p:cNvPicPr>
            <a:picLocks noChangeAspect="1"/>
          </p:cNvPicPr>
          <p:nvPr/>
        </p:nvPicPr>
        <p:blipFill>
          <a:blip r:embed="rId2"/>
          <a:stretch>
            <a:fillRect/>
          </a:stretch>
        </p:blipFill>
        <p:spPr>
          <a:xfrm>
            <a:off x="1808129" y="4192641"/>
            <a:ext cx="4624718" cy="1961854"/>
          </a:xfrm>
          <a:prstGeom prst="rect">
            <a:avLst/>
          </a:prstGeom>
        </p:spPr>
      </p:pic>
      <p:pic>
        <p:nvPicPr>
          <p:cNvPr id="7" name="Picture 6"/>
          <p:cNvPicPr>
            <a:picLocks noChangeAspect="1"/>
          </p:cNvPicPr>
          <p:nvPr/>
        </p:nvPicPr>
        <p:blipFill>
          <a:blip r:embed="rId3"/>
          <a:stretch>
            <a:fillRect/>
          </a:stretch>
        </p:blipFill>
        <p:spPr>
          <a:xfrm>
            <a:off x="5997142" y="878231"/>
            <a:ext cx="3758309" cy="3102654"/>
          </a:xfrm>
          <a:prstGeom prst="rect">
            <a:avLst/>
          </a:prstGeom>
        </p:spPr>
      </p:pic>
      <p:pic>
        <p:nvPicPr>
          <p:cNvPr id="8" name="Content Placeholder 7"/>
          <p:cNvPicPr>
            <a:picLocks noGrp="1"/>
          </p:cNvPicPr>
          <p:nvPr>
            <p:ph idx="1"/>
          </p:nvPr>
        </p:nvPicPr>
        <p:blipFill>
          <a:blip r:embed="rId4"/>
          <a:srcRect l="26123" t="11442" r="19464"/>
          <a:stretch/>
        </p:blipFill>
        <p:spPr>
          <a:xfrm>
            <a:off x="614423" y="1057013"/>
            <a:ext cx="3238348" cy="3041877"/>
          </a:xfrm>
          <a:prstGeom prst="rect">
            <a:avLst/>
          </a:prstGeom>
          <a:ln>
            <a:noFill/>
          </a:ln>
        </p:spPr>
      </p:pic>
      <p:pic>
        <p:nvPicPr>
          <p:cNvPr id="9" name="Picture 8"/>
          <p:cNvPicPr>
            <a:picLocks noChangeAspect="1"/>
          </p:cNvPicPr>
          <p:nvPr/>
        </p:nvPicPr>
        <p:blipFill>
          <a:blip r:embed="rId5"/>
          <a:stretch>
            <a:fillRect/>
          </a:stretch>
        </p:blipFill>
        <p:spPr>
          <a:xfrm>
            <a:off x="6432847" y="4332716"/>
            <a:ext cx="4741985" cy="2384439"/>
          </a:xfrm>
          <a:prstGeom prst="rect">
            <a:avLst/>
          </a:prstGeom>
        </p:spPr>
      </p:pic>
    </p:spTree>
    <p:extLst>
      <p:ext uri="{BB962C8B-B14F-4D97-AF65-F5344CB8AC3E}">
        <p14:creationId xmlns:p14="http://schemas.microsoft.com/office/powerpoint/2010/main" val="881045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PETGEM</a:t>
            </a:r>
          </a:p>
        </p:txBody>
      </p:sp>
      <p:sp>
        <p:nvSpPr>
          <p:cNvPr id="3" name="Content Placeholder 2"/>
          <p:cNvSpPr>
            <a:spLocks noGrp="1"/>
          </p:cNvSpPr>
          <p:nvPr>
            <p:ph idx="1"/>
          </p:nvPr>
        </p:nvSpPr>
        <p:spPr>
          <a:xfrm>
            <a:off x="603657" y="1514475"/>
            <a:ext cx="4997895" cy="4662488"/>
          </a:xfrm>
        </p:spPr>
        <p:txBody>
          <a:bodyPr/>
          <a:lstStyle/>
          <a:p>
            <a:r>
              <a:rPr lang="en-GB" dirty="0"/>
              <a:t>Python code, simple syntax and documentation.</a:t>
            </a:r>
          </a:p>
          <a:p>
            <a:r>
              <a:rPr lang="en-GB" dirty="0"/>
              <a:t>Based upon 3D finite elements and unstructured meshes.</a:t>
            </a:r>
          </a:p>
          <a:p>
            <a:r>
              <a:rPr lang="en-GB" dirty="0"/>
              <a:t>Complex linear algebra.</a:t>
            </a:r>
          </a:p>
          <a:p>
            <a:r>
              <a:rPr lang="en-GB" dirty="0"/>
              <a:t>Relies on </a:t>
            </a:r>
            <a:r>
              <a:rPr lang="en-GB" dirty="0">
                <a:latin typeface="Courier New" panose="02070309020205020404" pitchFamily="49" charset="0"/>
                <a:cs typeface="Courier New" panose="02070309020205020404" pitchFamily="49" charset="0"/>
              </a:rPr>
              <a:t>petsc4py</a:t>
            </a:r>
            <a:r>
              <a:rPr lang="en-GB" dirty="0"/>
              <a:t> and </a:t>
            </a:r>
            <a:r>
              <a:rPr lang="en-GB" dirty="0">
                <a:latin typeface="Courier New" panose="02070309020205020404" pitchFamily="49" charset="0"/>
                <a:cs typeface="Courier New" panose="02070309020205020404" pitchFamily="49" charset="0"/>
              </a:rPr>
              <a:t>mpi4py</a:t>
            </a:r>
            <a:r>
              <a:rPr lang="en-GB" dirty="0"/>
              <a:t> for distributed parallelism.</a:t>
            </a:r>
          </a:p>
          <a:p>
            <a:r>
              <a:rPr lang="en-GB" dirty="0"/>
              <a:t>Applications for modelling and inversion.</a:t>
            </a:r>
          </a:p>
          <a:p>
            <a:r>
              <a:rPr lang="en-GB" dirty="0"/>
              <a:t>Linked to bespoke automated adaptive mesh building.</a:t>
            </a:r>
          </a:p>
          <a:p>
            <a:pPr marL="0" indent="0">
              <a:buNone/>
            </a:pPr>
            <a:endParaRPr lang="en-GB" dirty="0"/>
          </a:p>
        </p:txBody>
      </p:sp>
      <p:pic>
        <p:nvPicPr>
          <p:cNvPr id="4" name="Picture 3"/>
          <p:cNvPicPr>
            <a:picLocks noChangeAspect="1"/>
          </p:cNvPicPr>
          <p:nvPr/>
        </p:nvPicPr>
        <p:blipFill>
          <a:blip r:embed="rId2"/>
          <a:stretch>
            <a:fillRect/>
          </a:stretch>
        </p:blipFill>
        <p:spPr>
          <a:xfrm>
            <a:off x="5732287" y="1413576"/>
            <a:ext cx="6287196" cy="45411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7533133" y="3210486"/>
            <a:ext cx="4355615" cy="2501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29705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p:nvPr/>
        </p:nvPicPr>
        <p:blipFill>
          <a:blip r:embed="rId2"/>
          <a:stretch/>
        </p:blipFill>
        <p:spPr>
          <a:xfrm>
            <a:off x="2164800" y="1224960"/>
            <a:ext cx="8461440" cy="5522880"/>
          </a:xfrm>
          <a:prstGeom prst="rect">
            <a:avLst/>
          </a:prstGeom>
          <a:ln>
            <a:noFill/>
          </a:ln>
        </p:spPr>
      </p:pic>
      <p:sp>
        <p:nvSpPr>
          <p:cNvPr id="98" name="TextShape 2"/>
          <p:cNvSpPr txBox="1"/>
          <p:nvPr/>
        </p:nvSpPr>
        <p:spPr>
          <a:xfrm>
            <a:off x="11420160" y="8472480"/>
            <a:ext cx="589440" cy="550080"/>
          </a:xfrm>
          <a:prstGeom prst="rect">
            <a:avLst/>
          </a:prstGeom>
          <a:noFill/>
          <a:ln>
            <a:noFill/>
          </a:ln>
        </p:spPr>
        <p:txBody>
          <a:bodyPr lIns="120000" tIns="60000" rIns="120000" bIns="60000" anchor="b"/>
          <a:lstStyle/>
          <a:p>
            <a:pPr algn="r"/>
            <a:fld id="{DB42E9EB-F004-4E97-A302-C4312D2A11CF}" type="slidenum">
              <a:rPr lang="en-US" sz="1933" spc="-1">
                <a:solidFill>
                  <a:srgbClr val="004990"/>
                </a:solidFill>
                <a:latin typeface="Arial"/>
              </a:rPr>
              <a:t>77</a:t>
            </a:fld>
            <a:endParaRPr lang="en-US" sz="1933" spc="-1">
              <a:latin typeface="Arial"/>
            </a:endParaRPr>
          </a:p>
        </p:txBody>
      </p:sp>
      <p:sp>
        <p:nvSpPr>
          <p:cNvPr id="99" name="CustomShape 3"/>
          <p:cNvSpPr/>
          <p:nvPr/>
        </p:nvSpPr>
        <p:spPr>
          <a:xfrm>
            <a:off x="10241280" y="6339840"/>
            <a:ext cx="487680" cy="365760"/>
          </a:xfrm>
          <a:prstGeom prst="rect">
            <a:avLst/>
          </a:prstGeom>
          <a:solidFill>
            <a:srgbClr val="FFFFFF"/>
          </a:solidFill>
          <a:ln>
            <a:solidFill>
              <a:srgbClr val="FFFFFF"/>
            </a:solidFill>
          </a:ln>
        </p:spPr>
        <p:style>
          <a:lnRef idx="0">
            <a:scrgbClr r="0" g="0" b="0"/>
          </a:lnRef>
          <a:fillRef idx="0">
            <a:scrgbClr r="0" g="0" b="0"/>
          </a:fillRef>
          <a:effectRef idx="0">
            <a:scrgbClr r="0" g="0" b="0"/>
          </a:effectRef>
          <a:fontRef idx="minor"/>
        </p:style>
      </p:sp>
      <p:sp>
        <p:nvSpPr>
          <p:cNvPr id="2" name="Title 1"/>
          <p:cNvSpPr>
            <a:spLocks noGrp="1"/>
          </p:cNvSpPr>
          <p:nvPr>
            <p:ph type="title"/>
          </p:nvPr>
        </p:nvSpPr>
        <p:spPr/>
        <p:txBody>
          <a:bodyPr/>
          <a:lstStyle/>
          <a:p>
            <a:r>
              <a:rPr lang="en-GB" dirty="0"/>
              <a:t>Oil and gas application</a:t>
            </a:r>
          </a:p>
        </p:txBody>
      </p:sp>
    </p:spTree>
    <p:extLst>
      <p:ext uri="{BB962C8B-B14F-4D97-AF65-F5344CB8AC3E}">
        <p14:creationId xmlns:p14="http://schemas.microsoft.com/office/powerpoint/2010/main" val="236758376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p:nvPr/>
        </p:nvPicPr>
        <p:blipFill>
          <a:blip r:embed="rId2"/>
          <a:stretch/>
        </p:blipFill>
        <p:spPr>
          <a:xfrm rot="21580800">
            <a:off x="3674100" y="1314814"/>
            <a:ext cx="4055470" cy="3287789"/>
          </a:xfrm>
          <a:prstGeom prst="rect">
            <a:avLst/>
          </a:prstGeom>
          <a:ln>
            <a:noFill/>
          </a:ln>
        </p:spPr>
      </p:pic>
      <p:pic>
        <p:nvPicPr>
          <p:cNvPr id="115" name="Picture 114"/>
          <p:cNvPicPr/>
          <p:nvPr/>
        </p:nvPicPr>
        <p:blipFill>
          <a:blip r:embed="rId3"/>
          <a:srcRect l="7523" t="2462" r="349" b="2790"/>
          <a:stretch/>
        </p:blipFill>
        <p:spPr>
          <a:xfrm>
            <a:off x="7699504" y="1355397"/>
            <a:ext cx="4471453" cy="3126406"/>
          </a:xfrm>
          <a:prstGeom prst="rect">
            <a:avLst/>
          </a:prstGeom>
          <a:ln>
            <a:noFill/>
          </a:ln>
        </p:spPr>
      </p:pic>
      <p:sp>
        <p:nvSpPr>
          <p:cNvPr id="4" name="Title 3"/>
          <p:cNvSpPr>
            <a:spLocks noGrp="1"/>
          </p:cNvSpPr>
          <p:nvPr>
            <p:ph type="title"/>
          </p:nvPr>
        </p:nvSpPr>
        <p:spPr/>
        <p:txBody>
          <a:bodyPr/>
          <a:lstStyle/>
          <a:p>
            <a:r>
              <a:rPr lang="en-GB" dirty="0"/>
              <a:t>Geothermal application</a:t>
            </a:r>
          </a:p>
        </p:txBody>
      </p:sp>
      <p:pic>
        <p:nvPicPr>
          <p:cNvPr id="15" name="Picture 14"/>
          <p:cNvPicPr/>
          <p:nvPr/>
        </p:nvPicPr>
        <p:blipFill rotWithShape="1">
          <a:blip r:embed="rId4" cstate="print">
            <a:extLst>
              <a:ext uri="{28A0092B-C50C-407E-A947-70E740481C1C}">
                <a14:useLocalDpi xmlns:a14="http://schemas.microsoft.com/office/drawing/2010/main" val="0"/>
              </a:ext>
            </a:extLst>
          </a:blip>
          <a:srcRect l="72942"/>
          <a:stretch/>
        </p:blipFill>
        <p:spPr>
          <a:xfrm>
            <a:off x="353989" y="1057014"/>
            <a:ext cx="2971679" cy="4102128"/>
          </a:xfrm>
          <a:prstGeom prst="rect">
            <a:avLst/>
          </a:prstGeom>
        </p:spPr>
      </p:pic>
    </p:spTree>
    <p:extLst>
      <p:ext uri="{BB962C8B-B14F-4D97-AF65-F5344CB8AC3E}">
        <p14:creationId xmlns:p14="http://schemas.microsoft.com/office/powerpoint/2010/main" val="207799711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EU HPC </a:t>
            </a:r>
            <a:r>
              <a:rPr lang="es-ES" dirty="0" err="1"/>
              <a:t>Ecosystem</a:t>
            </a:r>
            <a:endParaRPr lang="ca-E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7980" y="1194099"/>
            <a:ext cx="1775114" cy="115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ipse 4"/>
          <p:cNvSpPr/>
          <p:nvPr/>
        </p:nvSpPr>
        <p:spPr>
          <a:xfrm>
            <a:off x="8268256" y="930647"/>
            <a:ext cx="2277687" cy="1711260"/>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Elipse 5"/>
          <p:cNvSpPr/>
          <p:nvPr/>
        </p:nvSpPr>
        <p:spPr>
          <a:xfrm>
            <a:off x="2004276" y="921516"/>
            <a:ext cx="2277687" cy="1711260"/>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38"/>
          <p:cNvSpPr txBox="1">
            <a:spLocks noChangeArrowheads="1"/>
          </p:cNvSpPr>
          <p:nvPr/>
        </p:nvSpPr>
        <p:spPr bwMode="auto">
          <a:xfrm>
            <a:off x="4429668" y="1044019"/>
            <a:ext cx="3746321" cy="6873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1450" indent="-17145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16000" marR="0" lvl="0" indent="-216000" algn="l" defTabSz="457200" rtl="0" eaLnBrk="1" fontAlgn="auto" latinLnBrk="0" hangingPunct="1">
              <a:lnSpc>
                <a:spcPct val="100000"/>
              </a:lnSpc>
              <a:spcBef>
                <a:spcPts val="0"/>
              </a:spcBef>
              <a:spcAft>
                <a:spcPts val="800"/>
              </a:spcAft>
              <a:buClrTx/>
              <a:buSzTx/>
              <a:buFontTx/>
              <a:buChar char="•"/>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Specifications of </a:t>
            </a:r>
            <a:r>
              <a:rPr kumimoji="0" lang="en-GB" altLang="en-US" sz="1600" b="0"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exascale</a:t>
            </a: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 prototypes</a:t>
            </a:r>
          </a:p>
          <a:p>
            <a:pPr marL="216000" marR="0" lvl="0" indent="-216000" algn="l" defTabSz="457200" rtl="0" eaLnBrk="1" fontAlgn="auto" latinLnBrk="0" hangingPunct="1">
              <a:lnSpc>
                <a:spcPct val="100000"/>
              </a:lnSpc>
              <a:spcBef>
                <a:spcPts val="0"/>
              </a:spcBef>
              <a:spcAft>
                <a:spcPts val="800"/>
              </a:spcAft>
              <a:buClrTx/>
              <a:buSzTx/>
              <a:buFontTx/>
              <a:buChar char="•"/>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Technological options for future systems</a:t>
            </a:r>
          </a:p>
        </p:txBody>
      </p:sp>
      <p:sp>
        <p:nvSpPr>
          <p:cNvPr id="8" name="TextBox 42"/>
          <p:cNvSpPr txBox="1">
            <a:spLocks noChangeArrowheads="1"/>
          </p:cNvSpPr>
          <p:nvPr/>
        </p:nvSpPr>
        <p:spPr bwMode="auto">
          <a:xfrm>
            <a:off x="8058016" y="2841862"/>
            <a:ext cx="2651119" cy="167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16000" marR="0" lvl="0" indent="-216000" algn="l" defTabSz="457200" rtl="0" eaLnBrk="1" fontAlgn="auto" latinLnBrk="0" hangingPunct="1">
              <a:lnSpc>
                <a:spcPct val="100000"/>
              </a:lnSpc>
              <a:spcBef>
                <a:spcPts val="0"/>
              </a:spcBef>
              <a:spcAft>
                <a:spcPts val="800"/>
              </a:spcAft>
              <a:buClrTx/>
              <a:buSzTx/>
              <a:buFontTx/>
              <a:buChar char="•"/>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Identify applications for co-design of </a:t>
            </a:r>
            <a:r>
              <a:rPr kumimoji="0" lang="en-GB" altLang="en-US" sz="1600" b="0"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exascale</a:t>
            </a: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 systems</a:t>
            </a:r>
          </a:p>
          <a:p>
            <a:pPr marL="216000" marR="0" lvl="0" indent="-216000" algn="l" defTabSz="457200" rtl="0" eaLnBrk="1" fontAlgn="auto" latinLnBrk="0" hangingPunct="1">
              <a:lnSpc>
                <a:spcPct val="100000"/>
              </a:lnSpc>
              <a:spcBef>
                <a:spcPts val="0"/>
              </a:spcBef>
              <a:spcAft>
                <a:spcPts val="800"/>
              </a:spcAft>
              <a:buClrTx/>
              <a:buSzTx/>
              <a:buFontTx/>
              <a:buChar char="•"/>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Innovative methods and algorithms for extreme parallelism of traditional &amp; emerging applications</a:t>
            </a:r>
          </a:p>
        </p:txBody>
      </p:sp>
      <p:sp>
        <p:nvSpPr>
          <p:cNvPr id="9" name="TextBox 40"/>
          <p:cNvSpPr txBox="1">
            <a:spLocks noChangeArrowheads="1"/>
          </p:cNvSpPr>
          <p:nvPr/>
        </p:nvSpPr>
        <p:spPr bwMode="auto">
          <a:xfrm>
            <a:off x="2135692" y="2857931"/>
            <a:ext cx="2787416" cy="1426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216000" marR="0" lvl="0" indent="-216000" algn="l" defTabSz="457200" rtl="0" eaLnBrk="1" fontAlgn="auto" latinLnBrk="0" hangingPunct="1">
              <a:lnSpc>
                <a:spcPct val="100000"/>
              </a:lnSpc>
              <a:spcBef>
                <a:spcPts val="0"/>
              </a:spcBef>
              <a:spcAft>
                <a:spcPts val="800"/>
              </a:spcAft>
              <a:buClrTx/>
              <a:buSzTx/>
              <a:buFontTx/>
              <a:buChar char="•"/>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Collaboration of HPC </a:t>
            </a:r>
            <a:b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Supercomputing </a:t>
            </a:r>
            <a:b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Centres and application </a:t>
            </a:r>
            <a:r>
              <a:rPr kumimoji="0" lang="en-GB" altLang="en-US" sz="1600" b="0"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CoEs</a:t>
            </a:r>
            <a:endPar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endParaRPr>
          </a:p>
          <a:p>
            <a:pPr marL="216000" marR="0" lvl="0" indent="-216000" algn="l" defTabSz="457200" rtl="0" eaLnBrk="1" fontAlgn="auto" latinLnBrk="0" hangingPunct="1">
              <a:lnSpc>
                <a:spcPct val="100000"/>
              </a:lnSpc>
              <a:spcBef>
                <a:spcPts val="0"/>
              </a:spcBef>
              <a:spcAft>
                <a:spcPts val="800"/>
              </a:spcAft>
              <a:buClrTx/>
              <a:buSzTx/>
              <a:buFontTx/>
              <a:buChar char="•"/>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Provision of HPC capabilities </a:t>
            </a:r>
            <a:b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and expertise </a:t>
            </a:r>
          </a:p>
        </p:txBody>
      </p:sp>
      <p:sp>
        <p:nvSpPr>
          <p:cNvPr id="10" name="Left-Right Arrow 20"/>
          <p:cNvSpPr/>
          <p:nvPr/>
        </p:nvSpPr>
        <p:spPr>
          <a:xfrm>
            <a:off x="4468101" y="1777811"/>
            <a:ext cx="3569491" cy="724189"/>
          </a:xfrm>
          <a:prstGeom prst="leftRightArrow">
            <a:avLst>
              <a:gd name="adj1" fmla="val 47060"/>
              <a:gd name="adj2" fmla="val 66218"/>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Left-Right Arrow 21"/>
          <p:cNvSpPr/>
          <p:nvPr/>
        </p:nvSpPr>
        <p:spPr>
          <a:xfrm rot="18900000">
            <a:off x="5988060" y="3061767"/>
            <a:ext cx="2508519" cy="730616"/>
          </a:xfrm>
          <a:prstGeom prst="leftRightArrow">
            <a:avLst>
              <a:gd name="adj1" fmla="val 50000"/>
              <a:gd name="adj2" fmla="val 58931"/>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Left-Right Arrow 21"/>
          <p:cNvSpPr/>
          <p:nvPr/>
        </p:nvSpPr>
        <p:spPr>
          <a:xfrm rot="2700000">
            <a:off x="4064839" y="3061767"/>
            <a:ext cx="2508519" cy="730616"/>
          </a:xfrm>
          <a:prstGeom prst="leftRightArrow">
            <a:avLst>
              <a:gd name="adj1" fmla="val 50000"/>
              <a:gd name="adj2" fmla="val 59743"/>
            </a:avLst>
          </a:prstGeom>
          <a:solidFill>
            <a:schemeClr val="tx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 Box 32"/>
          <p:cNvSpPr txBox="1">
            <a:spLocks noChangeArrowheads="1"/>
          </p:cNvSpPr>
          <p:nvPr/>
        </p:nvSpPr>
        <p:spPr bwMode="auto">
          <a:xfrm>
            <a:off x="3398832" y="4514115"/>
            <a:ext cx="5503863" cy="35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5494"/>
                </a:solidFill>
                <a:effectLst/>
                <a:uLnTx/>
                <a:uFillTx/>
                <a:latin typeface="Calibri" panose="020F0502020204030204"/>
                <a:ea typeface="ＭＳ Ｐゴシック" charset="0"/>
                <a:cs typeface="Times New Roman" charset="0"/>
              </a:rPr>
              <a:t>Centers of Excellence in </a:t>
            </a:r>
            <a:r>
              <a:rPr kumimoji="0" lang="en-US" sz="2400" b="1" i="0" u="none" strike="noStrike" kern="1200" cap="none" spc="0" normalizeH="0" baseline="0" noProof="0" dirty="0">
                <a:ln>
                  <a:noFill/>
                </a:ln>
                <a:solidFill>
                  <a:srgbClr val="0F5494"/>
                </a:solidFill>
                <a:effectLst/>
                <a:uLnTx/>
                <a:uFillTx/>
                <a:latin typeface="Calibri" panose="020F0502020204030204"/>
                <a:ea typeface="ＭＳ Ｐゴシック" charset="0"/>
                <a:cs typeface="Times New Roman" charset="0"/>
              </a:rPr>
              <a:t>HPC applications</a:t>
            </a:r>
          </a:p>
        </p:txBody>
      </p:sp>
      <p:pic>
        <p:nvPicPr>
          <p:cNvPr id="2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1893" y="1463481"/>
            <a:ext cx="1683113" cy="745073"/>
          </a:xfrm>
          <a:prstGeom prst="rect">
            <a:avLst/>
          </a:prstGeom>
        </p:spPr>
      </p:pic>
      <p:sp>
        <p:nvSpPr>
          <p:cNvPr id="31" name="Rectángulo redondeado 30"/>
          <p:cNvSpPr/>
          <p:nvPr/>
        </p:nvSpPr>
        <p:spPr>
          <a:xfrm>
            <a:off x="2910755" y="4972717"/>
            <a:ext cx="7257153" cy="1596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7"/>
          <p:cNvPicPr/>
          <p:nvPr/>
        </p:nvPicPr>
        <p:blipFill>
          <a:blip r:embed="rId4"/>
          <a:stretch/>
        </p:blipFill>
        <p:spPr>
          <a:xfrm>
            <a:off x="7787513" y="6000997"/>
            <a:ext cx="785542" cy="297521"/>
          </a:xfrm>
          <a:prstGeom prst="rect">
            <a:avLst/>
          </a:prstGeom>
          <a:ln>
            <a:noFill/>
          </a:ln>
        </p:spPr>
      </p:pic>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3501" y="5220584"/>
            <a:ext cx="726864" cy="459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476" y="6032303"/>
            <a:ext cx="634190" cy="354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Imagen 18"/>
          <p:cNvPicPr>
            <a:picLocks noChangeAspect="1"/>
          </p:cNvPicPr>
          <p:nvPr/>
        </p:nvPicPr>
        <p:blipFill rotWithShape="1">
          <a:blip r:embed="rId7" cstate="print">
            <a:extLst>
              <a:ext uri="{28A0092B-C50C-407E-A947-70E740481C1C}">
                <a14:useLocalDpi xmlns:a14="http://schemas.microsoft.com/office/drawing/2010/main" val="0"/>
              </a:ext>
            </a:extLst>
          </a:blip>
          <a:srcRect b="16082"/>
          <a:stretch/>
        </p:blipFill>
        <p:spPr>
          <a:xfrm>
            <a:off x="2976001" y="5294713"/>
            <a:ext cx="1043789" cy="360380"/>
          </a:xfrm>
          <a:prstGeom prst="rect">
            <a:avLst/>
          </a:prstGeom>
        </p:spPr>
      </p:pic>
      <p:pic>
        <p:nvPicPr>
          <p:cNvPr id="22" name="Imagen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4814" y="5404462"/>
            <a:ext cx="1149868" cy="271289"/>
          </a:xfrm>
          <a:prstGeom prst="rect">
            <a:avLst/>
          </a:prstGeom>
        </p:spPr>
      </p:pic>
      <p:pic>
        <p:nvPicPr>
          <p:cNvPr id="23" name="Picture 32"/>
          <p:cNvPicPr>
            <a:picLocks noChangeAspect="1"/>
          </p:cNvPicPr>
          <p:nvPr/>
        </p:nvPicPr>
        <p:blipFill>
          <a:blip r:embed="rId9"/>
          <a:stretch>
            <a:fillRect/>
          </a:stretch>
        </p:blipFill>
        <p:spPr>
          <a:xfrm>
            <a:off x="5897769" y="5290693"/>
            <a:ext cx="1254993" cy="364353"/>
          </a:xfrm>
          <a:prstGeom prst="rect">
            <a:avLst/>
          </a:prstGeom>
        </p:spPr>
      </p:pic>
      <p:pic>
        <p:nvPicPr>
          <p:cNvPr id="3" name="Imagen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33509" y="5136098"/>
            <a:ext cx="706049" cy="560132"/>
          </a:xfrm>
          <a:prstGeom prst="rect">
            <a:avLst/>
          </a:prstGeom>
        </p:spPr>
      </p:pic>
      <p:sp>
        <p:nvSpPr>
          <p:cNvPr id="32" name="CuadroTexto 31"/>
          <p:cNvSpPr txBox="1"/>
          <p:nvPr/>
        </p:nvSpPr>
        <p:spPr>
          <a:xfrm>
            <a:off x="9728728" y="6394951"/>
            <a:ext cx="2043546" cy="184666"/>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447193"/>
                </a:solidFill>
                <a:effectLst/>
                <a:uLnTx/>
                <a:uFillTx/>
                <a:latin typeface="Calibri" panose="020F0502020204030204"/>
                <a:ea typeface="+mn-ea"/>
                <a:cs typeface="+mn-cs"/>
              </a:rPr>
              <a:t>June 11, 2020</a:t>
            </a:r>
          </a:p>
        </p:txBody>
      </p:sp>
      <p:pic>
        <p:nvPicPr>
          <p:cNvPr id="14" name="Imagen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72866" y="5905972"/>
            <a:ext cx="1237566" cy="550845"/>
          </a:xfrm>
          <a:prstGeom prst="rect">
            <a:avLst/>
          </a:prstGeom>
        </p:spPr>
      </p:pic>
      <p:sp>
        <p:nvSpPr>
          <p:cNvPr id="28" name="CuadroTexto 27"/>
          <p:cNvSpPr txBox="1"/>
          <p:nvPr/>
        </p:nvSpPr>
        <p:spPr>
          <a:xfrm>
            <a:off x="4841808" y="5312489"/>
            <a:ext cx="116530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5B9BD5">
                    <a:lumMod val="50000"/>
                  </a:srgbClr>
                </a:solidFill>
                <a:effectLst/>
                <a:uLnTx/>
                <a:uFillTx/>
                <a:latin typeface="Roboto" panose="02000000000000000000" pitchFamily="2" charset="0"/>
                <a:ea typeface="Roboto" panose="02000000000000000000" pitchFamily="2" charset="0"/>
                <a:cs typeface="+mn-cs"/>
              </a:rPr>
              <a:t>COEC</a:t>
            </a:r>
            <a:endParaRPr kumimoji="0" lang="es-ES" sz="1400" b="1" i="0" u="none" strike="noStrike" kern="1200" cap="none" spc="0" normalizeH="0" baseline="0" noProof="0" dirty="0">
              <a:ln>
                <a:noFill/>
              </a:ln>
              <a:solidFill>
                <a:srgbClr val="5B9BD5">
                  <a:lumMod val="50000"/>
                </a:srgbClr>
              </a:solidFill>
              <a:effectLst/>
              <a:uLnTx/>
              <a:uFillTx/>
              <a:latin typeface="Roboto" panose="02000000000000000000" pitchFamily="2" charset="0"/>
              <a:ea typeface="Roboto" panose="02000000000000000000" pitchFamily="2" charset="0"/>
              <a:cs typeface="+mn-cs"/>
            </a:endParaRPr>
          </a:p>
        </p:txBody>
      </p:sp>
      <p:sp>
        <p:nvSpPr>
          <p:cNvPr id="29" name="CuadroTexto 28"/>
          <p:cNvSpPr txBox="1"/>
          <p:nvPr/>
        </p:nvSpPr>
        <p:spPr>
          <a:xfrm>
            <a:off x="6310386" y="6012724"/>
            <a:ext cx="128585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srgbClr val="5B9BD5">
                    <a:lumMod val="50000"/>
                  </a:srgbClr>
                </a:solidFill>
                <a:effectLst/>
                <a:uLnTx/>
                <a:uFillTx/>
                <a:latin typeface="Roboto" panose="02000000000000000000" pitchFamily="2" charset="0"/>
                <a:ea typeface="Roboto" panose="02000000000000000000" pitchFamily="2" charset="0"/>
                <a:cs typeface="+mn-cs"/>
              </a:rPr>
              <a:t>PerMedCoE</a:t>
            </a:r>
            <a:r>
              <a:rPr kumimoji="0" lang="es-ES" sz="1400" b="1" i="0" u="none" strike="noStrike" kern="1200" cap="none" spc="0" normalizeH="0" baseline="0" noProof="0" dirty="0">
                <a:ln>
                  <a:noFill/>
                </a:ln>
                <a:solidFill>
                  <a:srgbClr val="5B9BD5">
                    <a:lumMod val="50000"/>
                  </a:srgbClr>
                </a:solidFill>
                <a:effectLst/>
                <a:uLnTx/>
                <a:uFillTx/>
                <a:latin typeface="Roboto" panose="02000000000000000000" pitchFamily="2" charset="0"/>
                <a:ea typeface="Roboto" panose="02000000000000000000" pitchFamily="2" charset="0"/>
                <a:cs typeface="+mn-cs"/>
              </a:rPr>
              <a:t> </a:t>
            </a:r>
          </a:p>
        </p:txBody>
      </p:sp>
      <p:pic>
        <p:nvPicPr>
          <p:cNvPr id="15" name="Imagen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12953" y="5071146"/>
            <a:ext cx="165833" cy="147177"/>
          </a:xfrm>
          <a:prstGeom prst="rect">
            <a:avLst/>
          </a:prstGeom>
        </p:spPr>
      </p:pic>
      <p:pic>
        <p:nvPicPr>
          <p:cNvPr id="30" name="Imagen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87417" y="5189660"/>
            <a:ext cx="165833" cy="147177"/>
          </a:xfrm>
          <a:prstGeom prst="rect">
            <a:avLst/>
          </a:prstGeom>
        </p:spPr>
      </p:pic>
      <p:pic>
        <p:nvPicPr>
          <p:cNvPr id="33" name="Imagen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4951" y="5047274"/>
            <a:ext cx="182416" cy="161895"/>
          </a:xfrm>
          <a:prstGeom prst="rect">
            <a:avLst/>
          </a:prstGeom>
        </p:spPr>
      </p:pic>
      <p:sp>
        <p:nvSpPr>
          <p:cNvPr id="35" name="TextBox 42"/>
          <p:cNvSpPr txBox="1">
            <a:spLocks noChangeArrowheads="1"/>
          </p:cNvSpPr>
          <p:nvPr/>
        </p:nvSpPr>
        <p:spPr bwMode="auto">
          <a:xfrm>
            <a:off x="1244264" y="4948548"/>
            <a:ext cx="1592594" cy="68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Lead by BSC</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GB" altLang="en-US" sz="16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MS PGothic" panose="020B0600070205080204" pitchFamily="34" charset="-128"/>
                <a:cs typeface="Arial" panose="020B0604020202020204" pitchFamily="34" charset="0"/>
              </a:rPr>
              <a:t>BSC Participates</a:t>
            </a:r>
          </a:p>
        </p:txBody>
      </p:sp>
      <p:pic>
        <p:nvPicPr>
          <p:cNvPr id="36" name="Imagen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84530" y="5837241"/>
            <a:ext cx="165833" cy="147177"/>
          </a:xfrm>
          <a:prstGeom prst="rect">
            <a:avLst/>
          </a:prstGeom>
        </p:spPr>
      </p:pic>
      <p:pic>
        <p:nvPicPr>
          <p:cNvPr id="37" name="Imagen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55996" y="5825503"/>
            <a:ext cx="165833" cy="147177"/>
          </a:xfrm>
          <a:prstGeom prst="rect">
            <a:avLst/>
          </a:prstGeom>
        </p:spPr>
      </p:pic>
      <p:pic>
        <p:nvPicPr>
          <p:cNvPr id="17" name="Imagen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61310" y="5157406"/>
            <a:ext cx="165833" cy="147177"/>
          </a:xfrm>
          <a:prstGeom prst="rect">
            <a:avLst/>
          </a:prstGeom>
        </p:spPr>
      </p:pic>
      <p:pic>
        <p:nvPicPr>
          <p:cNvPr id="38" name="Imagen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4951" y="5380005"/>
            <a:ext cx="182416" cy="161895"/>
          </a:xfrm>
          <a:prstGeom prst="rect">
            <a:avLst/>
          </a:prstGeom>
        </p:spPr>
      </p:pic>
      <p:pic>
        <p:nvPicPr>
          <p:cNvPr id="39" name="Imagen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04446" y="5074783"/>
            <a:ext cx="165833" cy="147177"/>
          </a:xfrm>
          <a:prstGeom prst="rect">
            <a:avLst/>
          </a:prstGeom>
        </p:spPr>
      </p:pic>
      <p:pic>
        <p:nvPicPr>
          <p:cNvPr id="40" name="Imagen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3501" y="5072709"/>
            <a:ext cx="165833" cy="147177"/>
          </a:xfrm>
          <a:prstGeom prst="rect">
            <a:avLst/>
          </a:prstGeom>
        </p:spPr>
      </p:pic>
      <p:pic>
        <p:nvPicPr>
          <p:cNvPr id="41" name="Imagen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25639" y="5157971"/>
            <a:ext cx="165833" cy="147177"/>
          </a:xfrm>
          <a:prstGeom prst="rect">
            <a:avLst/>
          </a:prstGeom>
        </p:spPr>
      </p:pic>
      <p:pic>
        <p:nvPicPr>
          <p:cNvPr id="42" name="Imagen 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55476" y="5849533"/>
            <a:ext cx="165833" cy="147177"/>
          </a:xfrm>
          <a:prstGeom prst="rect">
            <a:avLst/>
          </a:prstGeom>
        </p:spPr>
      </p:pic>
      <p:pic>
        <p:nvPicPr>
          <p:cNvPr id="43" name="Imagen 4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56243" y="5834128"/>
            <a:ext cx="165833" cy="147177"/>
          </a:xfrm>
          <a:prstGeom prst="rect">
            <a:avLst/>
          </a:prstGeom>
        </p:spPr>
      </p:pic>
      <p:pic>
        <p:nvPicPr>
          <p:cNvPr id="44" name="Picture 6"/>
          <p:cNvPicPr>
            <a:picLocks noChangeAspect="1"/>
          </p:cNvPicPr>
          <p:nvPr/>
        </p:nvPicPr>
        <p:blipFill>
          <a:blip r:embed="rId14"/>
          <a:stretch/>
        </p:blipFill>
        <p:spPr>
          <a:xfrm>
            <a:off x="7309635" y="5178552"/>
            <a:ext cx="446281" cy="441227"/>
          </a:xfrm>
          <a:prstGeom prst="rect">
            <a:avLst/>
          </a:prstGeom>
          <a:ln>
            <a:noFill/>
          </a:ln>
        </p:spPr>
      </p:pic>
      <p:pic>
        <p:nvPicPr>
          <p:cNvPr id="25" name="Imagen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8327" y="6047767"/>
            <a:ext cx="1022976" cy="304013"/>
          </a:xfrm>
          <a:prstGeom prst="rect">
            <a:avLst/>
          </a:prstGeom>
        </p:spPr>
      </p:pic>
      <p:sp>
        <p:nvSpPr>
          <p:cNvPr id="45" name="CuadroTexto 44"/>
          <p:cNvSpPr txBox="1"/>
          <p:nvPr/>
        </p:nvSpPr>
        <p:spPr>
          <a:xfrm>
            <a:off x="8568588" y="5972679"/>
            <a:ext cx="116530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5B9BD5">
                    <a:lumMod val="50000"/>
                  </a:srgbClr>
                </a:solidFill>
                <a:effectLst/>
                <a:uLnTx/>
                <a:uFillTx/>
                <a:latin typeface="Roboto" panose="02000000000000000000" pitchFamily="2" charset="0"/>
                <a:ea typeface="Roboto" panose="02000000000000000000" pitchFamily="2" charset="0"/>
                <a:cs typeface="+mn-cs"/>
              </a:rPr>
              <a:t>T-</a:t>
            </a:r>
            <a:r>
              <a:rPr kumimoji="0" lang="es-ES" sz="1600" b="1" i="0" u="none" strike="noStrike" kern="1200" cap="none" spc="0" normalizeH="0" baseline="0" noProof="0" dirty="0" err="1">
                <a:ln>
                  <a:noFill/>
                </a:ln>
                <a:solidFill>
                  <a:srgbClr val="5B9BD5">
                    <a:lumMod val="50000"/>
                  </a:srgbClr>
                </a:solidFill>
                <a:effectLst/>
                <a:uLnTx/>
                <a:uFillTx/>
                <a:latin typeface="Roboto" panose="02000000000000000000" pitchFamily="2" charset="0"/>
                <a:ea typeface="Roboto" panose="02000000000000000000" pitchFamily="2" charset="0"/>
                <a:cs typeface="+mn-cs"/>
              </a:rPr>
              <a:t>Rex</a:t>
            </a:r>
            <a:endParaRPr kumimoji="0" lang="es-ES" sz="1400" b="1" i="0" u="none" strike="noStrike" kern="1200" cap="none" spc="0" normalizeH="0" baseline="0" noProof="0" dirty="0">
              <a:ln>
                <a:noFill/>
              </a:ln>
              <a:solidFill>
                <a:srgbClr val="5B9BD5">
                  <a:lumMod val="50000"/>
                </a:srgbClr>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652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10"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5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22" presetClass="entr" presetSubtype="4" fill="hold" grpId="0" nodeType="withEffect">
                                  <p:stCondLst>
                                    <p:cond delay="125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150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500"/>
                                        <p:tgtEl>
                                          <p:spTgt spid="8"/>
                                        </p:tgtEl>
                                      </p:cBhvr>
                                    </p:animEffect>
                                  </p:childTnLst>
                                </p:cTn>
                              </p:par>
                              <p:par>
                                <p:cTn id="41" presetID="42" presetClass="entr" presetSubtype="0" fill="hold" grpId="0" nodeType="withEffect">
                                  <p:stCondLst>
                                    <p:cond delay="125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750"/>
                                        <p:tgtEl>
                                          <p:spTgt spid="13"/>
                                        </p:tgtEl>
                                      </p:cBhvr>
                                    </p:animEffect>
                                    <p:anim calcmode="lin" valueType="num">
                                      <p:cBhvr>
                                        <p:cTn id="44" dur="750" fill="hold"/>
                                        <p:tgtEl>
                                          <p:spTgt spid="13"/>
                                        </p:tgtEl>
                                        <p:attrNameLst>
                                          <p:attrName>ppt_x</p:attrName>
                                        </p:attrNameLst>
                                      </p:cBhvr>
                                      <p:tavLst>
                                        <p:tav tm="0">
                                          <p:val>
                                            <p:strVal val="#ppt_x"/>
                                          </p:val>
                                        </p:tav>
                                        <p:tav tm="100000">
                                          <p:val>
                                            <p:strVal val="#ppt_x"/>
                                          </p:val>
                                        </p:tav>
                                      </p:tavLst>
                                    </p:anim>
                                    <p:anim calcmode="lin" valueType="num">
                                      <p:cBhvr>
                                        <p:cTn id="45" dur="750" fill="hold"/>
                                        <p:tgtEl>
                                          <p:spTgt spid="13"/>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0" presetClass="entr" presetSubtype="0" fill="hold" nodeType="withEffect">
                                  <p:stCondLst>
                                    <p:cond delay="25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25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nodeType="withEffect">
                                  <p:stCondLst>
                                    <p:cond delay="25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par>
                                <p:cTn id="58" presetID="10" presetClass="entr" presetSubtype="0" fill="hold" nodeType="withEffect">
                                  <p:stCondLst>
                                    <p:cond delay="25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nodeType="withEffect">
                                  <p:stCondLst>
                                    <p:cond delay="25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nodeType="withEffect">
                                  <p:stCondLst>
                                    <p:cond delay="25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nodeType="withEffect">
                                  <p:stCondLst>
                                    <p:cond delay="25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par>
                                <p:cTn id="70" presetID="10" presetClass="entr" presetSubtype="0" fill="hold" nodeType="withEffect">
                                  <p:stCondLst>
                                    <p:cond delay="25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par>
                                <p:cTn id="73" presetID="10" presetClass="entr" presetSubtype="0" fill="hold" grpId="0" nodeType="withEffect">
                                  <p:stCondLst>
                                    <p:cond delay="25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22" presetClass="entr" presetSubtype="4" fill="hold" grpId="0" nodeType="withEffect">
                                  <p:stCondLst>
                                    <p:cond delay="150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cTn>
                              </p:par>
                              <p:par>
                                <p:cTn id="82" presetID="10" presetClass="entr" presetSubtype="0" fill="hold" grpId="0" nodeType="withEffect">
                                  <p:stCondLst>
                                    <p:cond delay="25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animBg="1"/>
      <p:bldP spid="11" grpId="0" animBg="1"/>
      <p:bldP spid="12" grpId="0" animBg="1"/>
      <p:bldP spid="13" grpId="0"/>
      <p:bldP spid="31" grpId="0" animBg="1"/>
      <p:bldP spid="28" grpId="0"/>
      <p:bldP spid="29" grpId="0"/>
      <p:bldP spid="35" grpId="0"/>
      <p:bldP spid="4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p:nvPr/>
        </p:nvPicPr>
        <p:blipFill>
          <a:blip r:embed="rId2"/>
          <a:srcRect l="7523" t="2462" r="349" b="2790"/>
          <a:stretch/>
        </p:blipFill>
        <p:spPr>
          <a:xfrm>
            <a:off x="103565" y="927960"/>
            <a:ext cx="3729987" cy="2749334"/>
          </a:xfrm>
          <a:prstGeom prst="rect">
            <a:avLst/>
          </a:prstGeom>
          <a:ln>
            <a:noFill/>
          </a:ln>
        </p:spPr>
      </p:pic>
      <p:sp>
        <p:nvSpPr>
          <p:cNvPr id="4" name="Title 3"/>
          <p:cNvSpPr>
            <a:spLocks noGrp="1"/>
          </p:cNvSpPr>
          <p:nvPr>
            <p:ph type="title"/>
          </p:nvPr>
        </p:nvSpPr>
        <p:spPr/>
        <p:txBody>
          <a:bodyPr/>
          <a:lstStyle/>
          <a:p>
            <a:r>
              <a:rPr lang="en-GB" dirty="0"/>
              <a:t>Geothermal application</a:t>
            </a:r>
          </a:p>
        </p:txBody>
      </p:sp>
      <p:pic>
        <p:nvPicPr>
          <p:cNvPr id="10" name="Picture 9"/>
          <p:cNvPicPr/>
          <p:nvPr/>
        </p:nvPicPr>
        <p:blipFill>
          <a:blip r:embed="rId3"/>
          <a:srcRect l="30090" t="6800" r="31220" b="8852"/>
          <a:stretch/>
        </p:blipFill>
        <p:spPr>
          <a:xfrm>
            <a:off x="8804604" y="2066873"/>
            <a:ext cx="3255851" cy="4054794"/>
          </a:xfrm>
          <a:prstGeom prst="rect">
            <a:avLst/>
          </a:prstGeom>
          <a:ln>
            <a:noFill/>
          </a:ln>
        </p:spPr>
      </p:pic>
      <p:pic>
        <p:nvPicPr>
          <p:cNvPr id="11" name="Picture 10"/>
          <p:cNvPicPr/>
          <p:nvPr/>
        </p:nvPicPr>
        <p:blipFill>
          <a:blip r:embed="rId4"/>
          <a:srcRect t="11761" r="29034"/>
          <a:stretch/>
        </p:blipFill>
        <p:spPr>
          <a:xfrm>
            <a:off x="3833552" y="2477797"/>
            <a:ext cx="4875840" cy="3266400"/>
          </a:xfrm>
          <a:prstGeom prst="rect">
            <a:avLst/>
          </a:prstGeom>
          <a:ln>
            <a:noFill/>
          </a:ln>
        </p:spPr>
      </p:pic>
      <p:sp>
        <p:nvSpPr>
          <p:cNvPr id="6" name="Right Arrow 5"/>
          <p:cNvSpPr/>
          <p:nvPr/>
        </p:nvSpPr>
        <p:spPr>
          <a:xfrm rot="1855969">
            <a:off x="3417517" y="2331539"/>
            <a:ext cx="818147" cy="122240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Right Arrow 12"/>
          <p:cNvSpPr/>
          <p:nvPr/>
        </p:nvSpPr>
        <p:spPr>
          <a:xfrm>
            <a:off x="8347925" y="3574840"/>
            <a:ext cx="818147" cy="122240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4" name="Picture 13"/>
          <p:cNvPicPr/>
          <p:nvPr/>
        </p:nvPicPr>
        <p:blipFill>
          <a:blip r:embed="rId5"/>
          <a:stretch/>
        </p:blipFill>
        <p:spPr>
          <a:xfrm>
            <a:off x="0" y="3750210"/>
            <a:ext cx="3657600" cy="2130825"/>
          </a:xfrm>
          <a:prstGeom prst="rect">
            <a:avLst/>
          </a:prstGeom>
          <a:ln>
            <a:noFill/>
          </a:ln>
        </p:spPr>
      </p:pic>
      <p:sp>
        <p:nvSpPr>
          <p:cNvPr id="2" name="Oval 1"/>
          <p:cNvSpPr/>
          <p:nvPr/>
        </p:nvSpPr>
        <p:spPr>
          <a:xfrm>
            <a:off x="644893" y="837398"/>
            <a:ext cx="943275" cy="54864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a:stCxn id="2" idx="2"/>
          </p:cNvCxnSpPr>
          <p:nvPr/>
        </p:nvCxnSpPr>
        <p:spPr>
          <a:xfrm flipH="1">
            <a:off x="481263" y="1111718"/>
            <a:ext cx="163630" cy="27287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p:cNvCxnSpPr>
            <a:stCxn id="2" idx="6"/>
          </p:cNvCxnSpPr>
          <p:nvPr/>
        </p:nvCxnSpPr>
        <p:spPr>
          <a:xfrm>
            <a:off x="1588168" y="1111718"/>
            <a:ext cx="1857676" cy="27287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042278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6.3: Background and foreground</a:t>
            </a:r>
          </a:p>
        </p:txBody>
      </p:sp>
      <p:sp>
        <p:nvSpPr>
          <p:cNvPr id="3" name="Content Placeholder 2"/>
          <p:cNvSpPr>
            <a:spLocks noGrp="1"/>
          </p:cNvSpPr>
          <p:nvPr>
            <p:ph idx="1"/>
          </p:nvPr>
        </p:nvSpPr>
        <p:spPr/>
        <p:txBody>
          <a:bodyPr/>
          <a:lstStyle/>
          <a:p>
            <a:r>
              <a:rPr lang="en-GB" b="1" dirty="0"/>
              <a:t>Background:</a:t>
            </a:r>
          </a:p>
          <a:p>
            <a:pPr lvl="1"/>
            <a:r>
              <a:rPr lang="en-GB" dirty="0"/>
              <a:t>PETGEM runs in x86.</a:t>
            </a:r>
          </a:p>
          <a:p>
            <a:pPr lvl="1"/>
            <a:r>
              <a:rPr lang="en-GB" dirty="0"/>
              <a:t>PETGEM efficiency analysed using BSC in-house tools (</a:t>
            </a:r>
            <a:r>
              <a:rPr lang="en-GB" dirty="0" err="1"/>
              <a:t>Paraver</a:t>
            </a:r>
            <a:r>
              <a:rPr lang="en-GB" dirty="0"/>
              <a:t>).</a:t>
            </a:r>
          </a:p>
          <a:p>
            <a:pPr lvl="1"/>
            <a:r>
              <a:rPr lang="en-GB" dirty="0"/>
              <a:t>Two base tests available for verification (incl. meshes, references).</a:t>
            </a:r>
          </a:p>
          <a:p>
            <a:pPr lvl="1"/>
            <a:r>
              <a:rPr lang="en-GB" dirty="0"/>
              <a:t>No accelerator development.</a:t>
            </a:r>
          </a:p>
          <a:p>
            <a:pPr marL="457200" lvl="1" indent="0">
              <a:buNone/>
            </a:pPr>
            <a:endParaRPr lang="en-GB" dirty="0"/>
          </a:p>
          <a:p>
            <a:r>
              <a:rPr lang="en-GB" b="1" dirty="0"/>
              <a:t>Foreground:</a:t>
            </a:r>
          </a:p>
          <a:p>
            <a:pPr lvl="1"/>
            <a:r>
              <a:rPr lang="en-GB" dirty="0"/>
              <a:t>ARM-enabled code.</a:t>
            </a:r>
          </a:p>
          <a:p>
            <a:pPr lvl="1"/>
            <a:r>
              <a:rPr lang="en-GB" dirty="0"/>
              <a:t>Multicore scalability tests.</a:t>
            </a:r>
          </a:p>
          <a:p>
            <a:pPr lvl="1"/>
            <a:r>
              <a:rPr lang="en-GB" dirty="0"/>
              <a:t>Efficiency comparison in </a:t>
            </a:r>
            <a:r>
              <a:rPr lang="en-GB" dirty="0" err="1"/>
              <a:t>Kunpeng</a:t>
            </a:r>
            <a:r>
              <a:rPr lang="en-GB" dirty="0"/>
              <a:t>/Ascend w.r.t. reference architectures.</a:t>
            </a:r>
          </a:p>
          <a:p>
            <a:pPr lvl="1"/>
            <a:r>
              <a:rPr lang="en-GB" dirty="0"/>
              <a:t>Optimization strategies for the target architectures.</a:t>
            </a:r>
          </a:p>
          <a:p>
            <a:pPr lvl="1"/>
            <a:r>
              <a:rPr lang="en-GB" dirty="0"/>
              <a:t>Code released into PETGEM repository.</a:t>
            </a:r>
          </a:p>
          <a:p>
            <a:pPr lvl="1"/>
            <a:r>
              <a:rPr lang="en-GB" dirty="0"/>
              <a:t>Report (fully reproducible) delivered to Huawei IP</a:t>
            </a:r>
          </a:p>
        </p:txBody>
      </p:sp>
    </p:spTree>
    <p:extLst>
      <p:ext uri="{BB962C8B-B14F-4D97-AF65-F5344CB8AC3E}">
        <p14:creationId xmlns:p14="http://schemas.microsoft.com/office/powerpoint/2010/main" val="3707307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46033634"/>
              </p:ext>
            </p:extLst>
          </p:nvPr>
        </p:nvGraphicFramePr>
        <p:xfrm>
          <a:off x="944588" y="1133651"/>
          <a:ext cx="10576856" cy="4630846"/>
        </p:xfrm>
        <a:graphic>
          <a:graphicData uri="http://schemas.openxmlformats.org/drawingml/2006/table">
            <a:tbl>
              <a:tblPr firstRow="1" firstCol="1" bandRow="1">
                <a:tableStyleId>{5C22544A-7EE6-4342-B048-85BDC9FD1C3A}</a:tableStyleId>
              </a:tblPr>
              <a:tblGrid>
                <a:gridCol w="1675486">
                  <a:extLst>
                    <a:ext uri="{9D8B030D-6E8A-4147-A177-3AD203B41FA5}">
                      <a16:colId xmlns:a16="http://schemas.microsoft.com/office/drawing/2014/main" val="51975224"/>
                    </a:ext>
                  </a:extLst>
                </a:gridCol>
                <a:gridCol w="2882956">
                  <a:extLst>
                    <a:ext uri="{9D8B030D-6E8A-4147-A177-3AD203B41FA5}">
                      <a16:colId xmlns:a16="http://schemas.microsoft.com/office/drawing/2014/main" val="3424743589"/>
                    </a:ext>
                  </a:extLst>
                </a:gridCol>
                <a:gridCol w="3010356">
                  <a:extLst>
                    <a:ext uri="{9D8B030D-6E8A-4147-A177-3AD203B41FA5}">
                      <a16:colId xmlns:a16="http://schemas.microsoft.com/office/drawing/2014/main" val="2778597248"/>
                    </a:ext>
                  </a:extLst>
                </a:gridCol>
                <a:gridCol w="3008058">
                  <a:extLst>
                    <a:ext uri="{9D8B030D-6E8A-4147-A177-3AD203B41FA5}">
                      <a16:colId xmlns:a16="http://schemas.microsoft.com/office/drawing/2014/main" val="2592530285"/>
                    </a:ext>
                  </a:extLst>
                </a:gridCol>
              </a:tblGrid>
              <a:tr h="340422">
                <a:tc>
                  <a:txBody>
                    <a:bodyPr/>
                    <a:lstStyle/>
                    <a:p>
                      <a:pPr algn="just">
                        <a:lnSpc>
                          <a:spcPct val="107000"/>
                        </a:lnSpc>
                        <a:spcAft>
                          <a:spcPts val="0"/>
                        </a:spcAft>
                      </a:pPr>
                      <a:r>
                        <a:rPr lang="en-US" sz="1600">
                          <a:effectLst/>
                        </a:rPr>
                        <a:t>Stage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algn="ctr">
                        <a:lnSpc>
                          <a:spcPct val="107000"/>
                        </a:lnSpc>
                        <a:spcAft>
                          <a:spcPts val="0"/>
                        </a:spcAft>
                      </a:pPr>
                      <a:r>
                        <a:rPr lang="en-US" sz="1600" dirty="0">
                          <a:effectLst/>
                        </a:rPr>
                        <a:t>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algn="ctr">
                        <a:lnSpc>
                          <a:spcPct val="107000"/>
                        </a:lnSpc>
                        <a:spcAft>
                          <a:spcPts val="0"/>
                        </a:spcAft>
                      </a:pPr>
                      <a:r>
                        <a:rPr lang="en-US" sz="1600" dirty="0">
                          <a:effectLst/>
                        </a:rPr>
                        <a:t>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algn="ctr">
                        <a:lnSpc>
                          <a:spcPct val="107000"/>
                        </a:lnSpc>
                        <a:spcAft>
                          <a:spcPts val="0"/>
                        </a:spcAft>
                      </a:pPr>
                      <a:r>
                        <a:rPr lang="en-US" sz="1600" dirty="0">
                          <a:effectLst/>
                        </a:rPr>
                        <a:t>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99484814"/>
                  </a:ext>
                </a:extLst>
              </a:tr>
              <a:tr h="454483">
                <a:tc>
                  <a:txBody>
                    <a:bodyPr/>
                    <a:lstStyle/>
                    <a:p>
                      <a:pPr algn="just">
                        <a:lnSpc>
                          <a:spcPct val="107000"/>
                        </a:lnSpc>
                        <a:spcAft>
                          <a:spcPts val="0"/>
                        </a:spcAft>
                      </a:pPr>
                      <a:r>
                        <a:rPr lang="en-US" sz="1600">
                          <a:effectLst/>
                        </a:rPr>
                        <a:t>Date (from-until)</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a:lnSpc>
                          <a:spcPct val="107000"/>
                        </a:lnSpc>
                        <a:spcAft>
                          <a:spcPts val="0"/>
                        </a:spcAft>
                      </a:pPr>
                      <a:r>
                        <a:rPr lang="en-US" sz="1600" dirty="0">
                          <a:effectLst/>
                        </a:rPr>
                        <a:t>m1-m12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a:lnSpc>
                          <a:spcPct val="107000"/>
                        </a:lnSpc>
                        <a:spcAft>
                          <a:spcPts val="0"/>
                        </a:spcAft>
                      </a:pPr>
                      <a:r>
                        <a:rPr lang="en-US" sz="1600" dirty="0">
                          <a:effectLst/>
                        </a:rPr>
                        <a:t>m13-m24</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marL="71755">
                        <a:lnSpc>
                          <a:spcPct val="107000"/>
                        </a:lnSpc>
                        <a:spcAft>
                          <a:spcPts val="0"/>
                        </a:spcAft>
                      </a:pPr>
                      <a:r>
                        <a:rPr lang="en-US" sz="1600" dirty="0">
                          <a:effectLst/>
                        </a:rPr>
                        <a:t>m25-m36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520626246"/>
                  </a:ext>
                </a:extLst>
              </a:tr>
              <a:tr h="418126">
                <a:tc>
                  <a:txBody>
                    <a:bodyPr/>
                    <a:lstStyle/>
                    <a:p>
                      <a:pPr algn="just">
                        <a:lnSpc>
                          <a:spcPct val="107000"/>
                        </a:lnSpc>
                        <a:spcAft>
                          <a:spcPts val="0"/>
                        </a:spcAft>
                      </a:pPr>
                      <a:r>
                        <a:rPr lang="en-US" sz="1600" dirty="0" err="1">
                          <a:effectLst/>
                        </a:rPr>
                        <a:t>Deeliverable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D6.1: </a:t>
                      </a:r>
                      <a:r>
                        <a:rPr lang="en-GB" sz="1600" dirty="0"/>
                        <a:t>First year report with initial porting results on </a:t>
                      </a:r>
                      <a:r>
                        <a:rPr lang="en-GB" sz="1600" dirty="0" err="1"/>
                        <a:t>Kunpeng</a:t>
                      </a:r>
                      <a:r>
                        <a:rPr lang="en-GB" sz="1600" dirty="0"/>
                        <a:t>-based architecture </a:t>
                      </a:r>
                    </a:p>
                  </a:txBody>
                  <a:tcPr marL="36285" marR="36285" marT="36285" marB="36285"/>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D6.2: </a:t>
                      </a:r>
                      <a:r>
                        <a:rPr lang="en-GB" sz="1600" dirty="0"/>
                        <a:t>Second year report with initial results on the use of both </a:t>
                      </a:r>
                      <a:r>
                        <a:rPr lang="en-GB" sz="1600" dirty="0" err="1"/>
                        <a:t>Kunpeng</a:t>
                      </a:r>
                      <a:r>
                        <a:rPr lang="en-GB" sz="1600" dirty="0"/>
                        <a:t> and Ascend architectures</a:t>
                      </a:r>
                    </a:p>
                  </a:txBody>
                  <a:tcPr marL="36285" marR="36285" marT="36285" marB="36285"/>
                </a:tc>
                <a:tc>
                  <a:txBody>
                    <a:bodyPr/>
                    <a:lstStyle/>
                    <a:p>
                      <a:pPr marL="71755" marR="83185"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D6.3: </a:t>
                      </a:r>
                      <a:r>
                        <a:rPr lang="en-GB" sz="1600" dirty="0"/>
                        <a:t>Final report for applications in SoW3</a:t>
                      </a:r>
                    </a:p>
                  </a:txBody>
                  <a:tcPr marL="0" marR="0" marT="0" marB="0"/>
                </a:tc>
                <a:extLst>
                  <a:ext uri="{0D108BD9-81ED-4DB2-BD59-A6C34878D82A}">
                    <a16:rowId xmlns:a16="http://schemas.microsoft.com/office/drawing/2014/main" val="385616753"/>
                  </a:ext>
                </a:extLst>
              </a:tr>
              <a:tr h="1783044">
                <a:tc>
                  <a:txBody>
                    <a:bodyPr/>
                    <a:lstStyle/>
                    <a:p>
                      <a:pPr algn="just">
                        <a:lnSpc>
                          <a:spcPct val="107000"/>
                        </a:lnSpc>
                        <a:spcAft>
                          <a:spcPts val="0"/>
                        </a:spcAft>
                      </a:pPr>
                      <a:r>
                        <a:rPr lang="en-US" sz="1600" dirty="0">
                          <a:effectLst/>
                        </a:rPr>
                        <a:t>Contents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First progress report collecting major achievements in the work done in Tasks 6.1 to 6.3 during the first year of the collaboration. Commits to the corresponding </a:t>
                      </a:r>
                      <a:r>
                        <a:rPr lang="en-US" sz="1600" dirty="0" err="1">
                          <a:effectLst/>
                        </a:rPr>
                        <a:t>github</a:t>
                      </a:r>
                      <a:r>
                        <a:rPr lang="en-US" sz="1600" dirty="0">
                          <a:effectLst/>
                        </a:rPr>
                        <a:t> repository. </a:t>
                      </a:r>
                      <a:r>
                        <a:rPr lang="en-GB" sz="1600" dirty="0"/>
                        <a:t>Publication in journals / conferences</a:t>
                      </a:r>
                    </a:p>
                  </a:txBody>
                  <a:tcPr marL="36285" marR="36285" marT="36285" marB="36285"/>
                </a:tc>
                <a:tc>
                  <a:txBody>
                    <a:bodyPr/>
                    <a:lstStyle/>
                    <a:p>
                      <a:pPr>
                        <a:lnSpc>
                          <a:spcPct val="107000"/>
                        </a:lnSpc>
                        <a:spcAft>
                          <a:spcPts val="0"/>
                        </a:spcAft>
                      </a:pPr>
                      <a:r>
                        <a:rPr lang="en-US" sz="1600" dirty="0">
                          <a:effectLst/>
                        </a:rPr>
                        <a:t>Second progress report collecting major achievements in the work done in Tasks 6.1 to 6.3 during the second year of the collaboration. Commits to the corresponding </a:t>
                      </a:r>
                      <a:r>
                        <a:rPr lang="en-US" sz="1600" dirty="0" err="1">
                          <a:effectLst/>
                        </a:rPr>
                        <a:t>github</a:t>
                      </a:r>
                      <a:r>
                        <a:rPr lang="en-US" sz="1600" dirty="0">
                          <a:effectLst/>
                        </a:rPr>
                        <a:t> repository. </a:t>
                      </a:r>
                      <a:r>
                        <a:rPr lang="en-GB" sz="1600" dirty="0"/>
                        <a:t>Publication in journals / conferences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marL="71755" marR="83185">
                        <a:lnSpc>
                          <a:spcPct val="107000"/>
                        </a:lnSpc>
                        <a:spcAft>
                          <a:spcPts val="0"/>
                        </a:spcAft>
                      </a:pPr>
                      <a:r>
                        <a:rPr lang="en-US" sz="1600" dirty="0">
                          <a:effectLst/>
                        </a:rPr>
                        <a:t>Final progress report collecting major achievements in the work done in Tasks 6.1 to 6.3 during the the last year of the collaboration. Commits to the corresponding </a:t>
                      </a:r>
                      <a:r>
                        <a:rPr lang="en-US" sz="1600" dirty="0" err="1">
                          <a:effectLst/>
                        </a:rPr>
                        <a:t>github</a:t>
                      </a:r>
                      <a:r>
                        <a:rPr lang="en-US" sz="1600" dirty="0">
                          <a:effectLst/>
                        </a:rPr>
                        <a:t> repository. </a:t>
                      </a:r>
                      <a:r>
                        <a:rPr lang="en-GB" sz="1600" dirty="0"/>
                        <a:t>Publication in journals / conferences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385833596"/>
                  </a:ext>
                </a:extLst>
              </a:tr>
              <a:tr h="903921">
                <a:tc>
                  <a:txBody>
                    <a:bodyPr/>
                    <a:lstStyle/>
                    <a:p>
                      <a:pPr algn="just">
                        <a:lnSpc>
                          <a:spcPct val="107000"/>
                        </a:lnSpc>
                        <a:spcAft>
                          <a:spcPts val="0"/>
                        </a:spcAft>
                      </a:pPr>
                      <a:r>
                        <a:rPr lang="en-US" sz="1600">
                          <a:effectLst/>
                        </a:rPr>
                        <a:t>Acceptance criteria</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285" marR="36285" marT="36285" marB="36285"/>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Positive evaluation of work done by Huawei managers involved in each </a:t>
                      </a:r>
                      <a:r>
                        <a:rPr lang="en-US" sz="1600" dirty="0" err="1">
                          <a:effectLst/>
                        </a:rPr>
                        <a:t>workpackage</a:t>
                      </a:r>
                      <a:r>
                        <a:rPr lang="en-US" sz="1600" dirty="0">
                          <a:effectLst/>
                        </a:rPr>
                        <a:t>. </a:t>
                      </a:r>
                      <a:r>
                        <a:rPr lang="en-GB" sz="1600" dirty="0"/>
                        <a:t>Results reproducible by Huawei staff</a:t>
                      </a:r>
                    </a:p>
                  </a:txBody>
                  <a:tcPr marL="36285" marR="36285" marT="36285" marB="36285"/>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Positive evaluation of work done by Huawei managers involved in each </a:t>
                      </a:r>
                      <a:r>
                        <a:rPr lang="en-US" sz="1600" dirty="0" err="1">
                          <a:effectLst/>
                        </a:rPr>
                        <a:t>workpackage</a:t>
                      </a:r>
                      <a:r>
                        <a:rPr lang="en-US" sz="1600" dirty="0">
                          <a:effectLst/>
                        </a:rPr>
                        <a:t>. </a:t>
                      </a:r>
                      <a:r>
                        <a:rPr lang="en-GB" sz="1600" dirty="0"/>
                        <a:t>Results reproducible by Huawei staff</a:t>
                      </a:r>
                    </a:p>
                  </a:txBody>
                  <a:tcPr marL="36285" marR="36285" marT="36285" marB="36285"/>
                </a:tc>
                <a:tc>
                  <a:txBody>
                    <a:bodyPr/>
                    <a:lstStyle/>
                    <a:p>
                      <a:pPr marL="71755" marR="83185"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Positive evaluation of work done by Huawei managers involved in each </a:t>
                      </a:r>
                      <a:r>
                        <a:rPr lang="en-US" sz="1600" dirty="0" err="1">
                          <a:effectLst/>
                        </a:rPr>
                        <a:t>workpackage</a:t>
                      </a:r>
                      <a:r>
                        <a:rPr lang="en-US" sz="1600" dirty="0">
                          <a:effectLst/>
                        </a:rPr>
                        <a:t>. </a:t>
                      </a:r>
                      <a:r>
                        <a:rPr lang="en-GB" sz="1600" dirty="0"/>
                        <a:t>Results reproducible by Huawei staff</a:t>
                      </a:r>
                    </a:p>
                  </a:txBody>
                  <a:tcPr marL="0" marR="0" marT="0" marB="0"/>
                </a:tc>
                <a:extLst>
                  <a:ext uri="{0D108BD9-81ED-4DB2-BD59-A6C34878D82A}">
                    <a16:rowId xmlns:a16="http://schemas.microsoft.com/office/drawing/2014/main" val="141671791"/>
                  </a:ext>
                </a:extLst>
              </a:tr>
            </a:tbl>
          </a:graphicData>
        </a:graphic>
      </p:graphicFrame>
      <p:sp>
        <p:nvSpPr>
          <p:cNvPr id="2" name="Title 1">
            <a:extLst>
              <a:ext uri="{FF2B5EF4-FFF2-40B4-BE49-F238E27FC236}">
                <a16:creationId xmlns:a16="http://schemas.microsoft.com/office/drawing/2014/main" id="{3BE75263-C8EF-064F-A1AC-79E0CEDA31FA}"/>
              </a:ext>
            </a:extLst>
          </p:cNvPr>
          <p:cNvSpPr>
            <a:spLocks noGrp="1"/>
          </p:cNvSpPr>
          <p:nvPr>
            <p:ph type="title"/>
          </p:nvPr>
        </p:nvSpPr>
        <p:spPr/>
        <p:txBody>
          <a:bodyPr/>
          <a:lstStyle/>
          <a:p>
            <a:r>
              <a:rPr lang="en-GB" dirty="0">
                <a:ea typeface="Calibri" panose="020F0502020204030204" pitchFamily="34" charset="0"/>
                <a:cs typeface="Times New Roman" panose="02020603050405020304" pitchFamily="18" charset="0"/>
              </a:rPr>
              <a:t>SoW3: Deliverables and acceptance criteria</a:t>
            </a:r>
            <a:endParaRPr lang="en-GB" dirty="0"/>
          </a:p>
        </p:txBody>
      </p:sp>
    </p:spTree>
    <p:extLst>
      <p:ext uri="{BB962C8B-B14F-4D97-AF65-F5344CB8AC3E}">
        <p14:creationId xmlns:p14="http://schemas.microsoft.com/office/powerpoint/2010/main" val="7114439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7B2C4-D308-C547-BE16-FECCBA431B0D}"/>
              </a:ext>
            </a:extLst>
          </p:cNvPr>
          <p:cNvSpPr>
            <a:spLocks noGrp="1"/>
          </p:cNvSpPr>
          <p:nvPr>
            <p:ph type="title"/>
          </p:nvPr>
        </p:nvSpPr>
        <p:spPr/>
        <p:txBody>
          <a:bodyPr/>
          <a:lstStyle/>
          <a:p>
            <a:r>
              <a:rPr lang="en-ES" dirty="0"/>
              <a:t>SoW4</a:t>
            </a:r>
          </a:p>
        </p:txBody>
      </p:sp>
      <p:sp>
        <p:nvSpPr>
          <p:cNvPr id="3" name="Content Placeholder 2">
            <a:extLst>
              <a:ext uri="{FF2B5EF4-FFF2-40B4-BE49-F238E27FC236}">
                <a16:creationId xmlns:a16="http://schemas.microsoft.com/office/drawing/2014/main" id="{4559FFE8-C99D-7D42-A752-117803CDF3D3}"/>
              </a:ext>
            </a:extLst>
          </p:cNvPr>
          <p:cNvSpPr>
            <a:spLocks noGrp="1"/>
          </p:cNvSpPr>
          <p:nvPr>
            <p:ph idx="1"/>
          </p:nvPr>
        </p:nvSpPr>
        <p:spPr/>
        <p:txBody>
          <a:bodyPr>
            <a:normAutofit/>
          </a:bodyPr>
          <a:lstStyle/>
          <a:p>
            <a:r>
              <a:rPr lang="en-ES" dirty="0"/>
              <a:t>Objective: </a:t>
            </a:r>
            <a:r>
              <a:rPr lang="en-GB" dirty="0"/>
              <a:t>carry out and support activities related to education and sponsorship of events organized by BSC</a:t>
            </a:r>
          </a:p>
          <a:p>
            <a:endParaRPr lang="en-ES" dirty="0"/>
          </a:p>
          <a:p>
            <a:r>
              <a:rPr lang="en-ES" dirty="0"/>
              <a:t>Structured into a single workpackage, divided in 2 tasks</a:t>
            </a:r>
          </a:p>
          <a:p>
            <a:endParaRPr lang="en-ES" dirty="0"/>
          </a:p>
          <a:p>
            <a:endParaRPr lang="en-ES" dirty="0"/>
          </a:p>
          <a:p>
            <a:pPr marL="0" indent="0">
              <a:buNone/>
            </a:pPr>
            <a:endParaRPr lang="en-ES" dirty="0"/>
          </a:p>
          <a:p>
            <a:pPr marL="0" indent="0">
              <a:buNone/>
            </a:pPr>
            <a:endParaRPr lang="en-ES" dirty="0"/>
          </a:p>
          <a:p>
            <a:endParaRPr lang="en-ES" dirty="0"/>
          </a:p>
          <a:p>
            <a:r>
              <a:rPr lang="en-ES" dirty="0"/>
              <a:t>SoW contact people:</a:t>
            </a:r>
          </a:p>
          <a:p>
            <a:pPr lvl="1"/>
            <a:r>
              <a:rPr lang="en-ES" dirty="0"/>
              <a:t>BSC: Sergi Girona (Operations Department Director)</a:t>
            </a:r>
          </a:p>
          <a:p>
            <a:pPr lvl="1"/>
            <a:r>
              <a:rPr lang="en-ES" dirty="0"/>
              <a:t>Huawei: Tingyao Wu (Director of Technology Planning and Cooperation)</a:t>
            </a:r>
          </a:p>
        </p:txBody>
      </p:sp>
      <p:graphicFrame>
        <p:nvGraphicFramePr>
          <p:cNvPr id="5" name="Table 4">
            <a:extLst>
              <a:ext uri="{FF2B5EF4-FFF2-40B4-BE49-F238E27FC236}">
                <a16:creationId xmlns:a16="http://schemas.microsoft.com/office/drawing/2014/main" id="{43644B01-0C1E-3B4B-A373-7AA116C12DD6}"/>
              </a:ext>
            </a:extLst>
          </p:cNvPr>
          <p:cNvGraphicFramePr>
            <a:graphicFrameLocks noGrp="1"/>
          </p:cNvGraphicFramePr>
          <p:nvPr>
            <p:extLst>
              <p:ext uri="{D42A27DB-BD31-4B8C-83A1-F6EECF244321}">
                <p14:modId xmlns:p14="http://schemas.microsoft.com/office/powerpoint/2010/main" val="3937553340"/>
              </p:ext>
            </p:extLst>
          </p:nvPr>
        </p:nvGraphicFramePr>
        <p:xfrm>
          <a:off x="1972809" y="3104039"/>
          <a:ext cx="8229597" cy="1483360"/>
        </p:xfrm>
        <a:graphic>
          <a:graphicData uri="http://schemas.openxmlformats.org/drawingml/2006/table">
            <a:tbl>
              <a:tblPr firstRow="1" bandRow="1">
                <a:tableStyleId>{5C22544A-7EE6-4342-B048-85BDC9FD1C3A}</a:tableStyleId>
              </a:tblPr>
              <a:tblGrid>
                <a:gridCol w="594800">
                  <a:extLst>
                    <a:ext uri="{9D8B030D-6E8A-4147-A177-3AD203B41FA5}">
                      <a16:colId xmlns:a16="http://schemas.microsoft.com/office/drawing/2014/main" val="2867289513"/>
                    </a:ext>
                  </a:extLst>
                </a:gridCol>
                <a:gridCol w="4392488">
                  <a:extLst>
                    <a:ext uri="{9D8B030D-6E8A-4147-A177-3AD203B41FA5}">
                      <a16:colId xmlns:a16="http://schemas.microsoft.com/office/drawing/2014/main" val="37335742"/>
                    </a:ext>
                  </a:extLst>
                </a:gridCol>
                <a:gridCol w="1872208">
                  <a:extLst>
                    <a:ext uri="{9D8B030D-6E8A-4147-A177-3AD203B41FA5}">
                      <a16:colId xmlns:a16="http://schemas.microsoft.com/office/drawing/2014/main" val="108186568"/>
                    </a:ext>
                  </a:extLst>
                </a:gridCol>
                <a:gridCol w="1370101">
                  <a:extLst>
                    <a:ext uri="{9D8B030D-6E8A-4147-A177-3AD203B41FA5}">
                      <a16:colId xmlns:a16="http://schemas.microsoft.com/office/drawing/2014/main" val="1975827286"/>
                    </a:ext>
                  </a:extLst>
                </a:gridCol>
              </a:tblGrid>
              <a:tr h="370840">
                <a:tc gridSpan="2">
                  <a:txBody>
                    <a:bodyPr/>
                    <a:lstStyle/>
                    <a:p>
                      <a:r>
                        <a:rPr lang="en-ES" dirty="0"/>
                        <a:t>Workpackage</a:t>
                      </a:r>
                    </a:p>
                  </a:txBody>
                  <a:tcPr/>
                </a:tc>
                <a:tc hMerge="1">
                  <a:txBody>
                    <a:bodyPr/>
                    <a:lstStyle/>
                    <a:p>
                      <a:endParaRPr lang="en-ES"/>
                    </a:p>
                  </a:txBody>
                  <a:tcPr/>
                </a:tc>
                <a:tc>
                  <a:txBody>
                    <a:bodyPr/>
                    <a:lstStyle/>
                    <a:p>
                      <a:r>
                        <a:rPr lang="en-ES" dirty="0"/>
                        <a:t>Funding</a:t>
                      </a:r>
                    </a:p>
                  </a:txBody>
                  <a:tcPr/>
                </a:tc>
                <a:tc>
                  <a:txBody>
                    <a:bodyPr/>
                    <a:lstStyle/>
                    <a:p>
                      <a:r>
                        <a:rPr lang="en-ES" dirty="0"/>
                        <a:t>Duration</a:t>
                      </a:r>
                    </a:p>
                  </a:txBody>
                  <a:tcPr/>
                </a:tc>
                <a:extLst>
                  <a:ext uri="{0D108BD9-81ED-4DB2-BD59-A6C34878D82A}">
                    <a16:rowId xmlns:a16="http://schemas.microsoft.com/office/drawing/2014/main" val="362796026"/>
                  </a:ext>
                </a:extLst>
              </a:tr>
              <a:tr h="370840">
                <a:tc gridSpan="2">
                  <a:txBody>
                    <a:bodyPr/>
                    <a:lstStyle/>
                    <a:p>
                      <a:r>
                        <a:rPr lang="en-ES" dirty="0"/>
                        <a:t>WP7</a:t>
                      </a:r>
                    </a:p>
                  </a:txBody>
                  <a:tcPr/>
                </a:tc>
                <a:tc hMerge="1">
                  <a:txBody>
                    <a:bodyPr/>
                    <a:lstStyle/>
                    <a:p>
                      <a:endParaRPr lang="en-ES"/>
                    </a:p>
                  </a:txBody>
                  <a:tcPr/>
                </a:tc>
                <a:tc>
                  <a:txBody>
                    <a:bodyPr/>
                    <a:lstStyle/>
                    <a:p>
                      <a:r>
                        <a:rPr lang="en-ES" dirty="0"/>
                        <a:t>150 K€/year</a:t>
                      </a:r>
                    </a:p>
                  </a:txBody>
                  <a:tcPr/>
                </a:tc>
                <a:tc>
                  <a:txBody>
                    <a:bodyPr/>
                    <a:lstStyle/>
                    <a:p>
                      <a:r>
                        <a:rPr lang="en-ES" dirty="0"/>
                        <a:t>3 years</a:t>
                      </a:r>
                    </a:p>
                  </a:txBody>
                  <a:tcPr/>
                </a:tc>
                <a:extLst>
                  <a:ext uri="{0D108BD9-81ED-4DB2-BD59-A6C34878D82A}">
                    <a16:rowId xmlns:a16="http://schemas.microsoft.com/office/drawing/2014/main" val="2578486116"/>
                  </a:ext>
                </a:extLst>
              </a:tr>
              <a:tr h="370840">
                <a:tc>
                  <a:txBody>
                    <a:bodyPr/>
                    <a:lstStyle/>
                    <a:p>
                      <a:endParaRPr lang="en-ES" dirty="0"/>
                    </a:p>
                  </a:txBody>
                  <a:tcPr/>
                </a:tc>
                <a:tc gridSpan="3">
                  <a:txBody>
                    <a:bodyPr/>
                    <a:lstStyle/>
                    <a:p>
                      <a:r>
                        <a:rPr lang="en-ES" dirty="0"/>
                        <a:t>Task 7.1: Training on BSC technologies (m1-m36)</a:t>
                      </a:r>
                    </a:p>
                  </a:txBody>
                  <a:tcPr/>
                </a:tc>
                <a:tc hMerge="1">
                  <a:txBody>
                    <a:bodyPr/>
                    <a:lstStyle/>
                    <a:p>
                      <a:endParaRPr lang="en-ES" dirty="0"/>
                    </a:p>
                  </a:txBody>
                  <a:tcPr/>
                </a:tc>
                <a:tc hMerge="1">
                  <a:txBody>
                    <a:bodyPr/>
                    <a:lstStyle/>
                    <a:p>
                      <a:endParaRPr lang="en-ES" dirty="0"/>
                    </a:p>
                  </a:txBody>
                  <a:tcPr/>
                </a:tc>
                <a:extLst>
                  <a:ext uri="{0D108BD9-81ED-4DB2-BD59-A6C34878D82A}">
                    <a16:rowId xmlns:a16="http://schemas.microsoft.com/office/drawing/2014/main" val="657678738"/>
                  </a:ext>
                </a:extLst>
              </a:tr>
              <a:tr h="370840">
                <a:tc>
                  <a:txBody>
                    <a:bodyPr/>
                    <a:lstStyle/>
                    <a:p>
                      <a:endParaRPr lang="en-ES" dirty="0"/>
                    </a:p>
                  </a:txBody>
                  <a:tcPr/>
                </a:tc>
                <a:tc gridSpan="3">
                  <a:txBody>
                    <a:bodyPr/>
                    <a:lstStyle/>
                    <a:p>
                      <a:r>
                        <a:rPr lang="en-ES" dirty="0"/>
                        <a:t>Task 7.2: Sponsorship of BSC events (m1-m36)</a:t>
                      </a:r>
                    </a:p>
                  </a:txBody>
                  <a:tcPr/>
                </a:tc>
                <a:tc hMerge="1">
                  <a:txBody>
                    <a:bodyPr/>
                    <a:lstStyle/>
                    <a:p>
                      <a:endParaRPr lang="en-ES"/>
                    </a:p>
                  </a:txBody>
                  <a:tcPr/>
                </a:tc>
                <a:tc hMerge="1">
                  <a:txBody>
                    <a:bodyPr/>
                    <a:lstStyle/>
                    <a:p>
                      <a:endParaRPr lang="en-ES"/>
                    </a:p>
                  </a:txBody>
                  <a:tcPr/>
                </a:tc>
                <a:extLst>
                  <a:ext uri="{0D108BD9-81ED-4DB2-BD59-A6C34878D82A}">
                    <a16:rowId xmlns:a16="http://schemas.microsoft.com/office/drawing/2014/main" val="2628910741"/>
                  </a:ext>
                </a:extLst>
              </a:tr>
            </a:tbl>
          </a:graphicData>
        </a:graphic>
      </p:graphicFrame>
    </p:spTree>
    <p:extLst>
      <p:ext uri="{BB962C8B-B14F-4D97-AF65-F5344CB8AC3E}">
        <p14:creationId xmlns:p14="http://schemas.microsoft.com/office/powerpoint/2010/main" val="27062878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1421-98BA-934A-9D02-899E15B21073}"/>
              </a:ext>
            </a:extLst>
          </p:cNvPr>
          <p:cNvSpPr>
            <a:spLocks noGrp="1"/>
          </p:cNvSpPr>
          <p:nvPr>
            <p:ph type="title"/>
          </p:nvPr>
        </p:nvSpPr>
        <p:spPr/>
        <p:txBody>
          <a:bodyPr/>
          <a:lstStyle/>
          <a:p>
            <a:r>
              <a:rPr lang="en-ES" dirty="0"/>
              <a:t>SoW4: Tasks</a:t>
            </a:r>
          </a:p>
        </p:txBody>
      </p:sp>
      <p:sp>
        <p:nvSpPr>
          <p:cNvPr id="4" name="Content Placeholder 3">
            <a:extLst>
              <a:ext uri="{FF2B5EF4-FFF2-40B4-BE49-F238E27FC236}">
                <a16:creationId xmlns:a16="http://schemas.microsoft.com/office/drawing/2014/main" id="{20C37621-68EB-DF47-B98E-8602D4C29106}"/>
              </a:ext>
            </a:extLst>
          </p:cNvPr>
          <p:cNvSpPr>
            <a:spLocks noGrp="1"/>
          </p:cNvSpPr>
          <p:nvPr>
            <p:ph idx="1"/>
          </p:nvPr>
        </p:nvSpPr>
        <p:spPr/>
        <p:txBody>
          <a:bodyPr/>
          <a:lstStyle/>
          <a:p>
            <a:r>
              <a:rPr lang="en-ES" b="1" dirty="0"/>
              <a:t>Task 7.1: </a:t>
            </a:r>
            <a:r>
              <a:rPr lang="en-GB" b="1" dirty="0"/>
              <a:t>Training on BSC technologies</a:t>
            </a:r>
            <a:endParaRPr lang="en-ES" b="1" dirty="0"/>
          </a:p>
          <a:p>
            <a:pPr lvl="1"/>
            <a:r>
              <a:rPr lang="en-GB" dirty="0"/>
              <a:t>Hosting students from China, jointly selected by Huawei and BSC, with the purpose of training them on the tools, methodologies and applications that are in the scope of previous work packages.</a:t>
            </a:r>
          </a:p>
          <a:p>
            <a:pPr lvl="1"/>
            <a:r>
              <a:rPr lang="en-GB" dirty="0"/>
              <a:t>BSC responsible: Maria-Ribera Sancho</a:t>
            </a:r>
          </a:p>
          <a:p>
            <a:pPr lvl="1"/>
            <a:endParaRPr lang="en-GB" dirty="0"/>
          </a:p>
          <a:p>
            <a:r>
              <a:rPr lang="en-GB" b="1" dirty="0"/>
              <a:t>Task T7.2: Sponsorship of BSC events (m1-m36)</a:t>
            </a:r>
          </a:p>
          <a:p>
            <a:pPr lvl="1"/>
            <a:r>
              <a:rPr lang="en-GB" dirty="0"/>
              <a:t>Sponsoring of academic salon (ideally two times per year ) to support BSC to play a leading role in the definition of long-term technology evolution and in the possible breakthroughs, and to aim at achieving the core of a European-led global academic ecosystem. Huawei logo and text reflecting the sponsorship can be optionally (not mandatorily) included in the websites of the events</a:t>
            </a:r>
          </a:p>
          <a:p>
            <a:pPr lvl="1"/>
            <a:r>
              <a:rPr lang="en-GB" dirty="0"/>
              <a:t>BSC responsible: </a:t>
            </a:r>
            <a:r>
              <a:rPr lang="en-GB" dirty="0" err="1"/>
              <a:t>Sergi</a:t>
            </a:r>
            <a:r>
              <a:rPr lang="en-GB" dirty="0"/>
              <a:t> Girona</a:t>
            </a:r>
          </a:p>
        </p:txBody>
      </p:sp>
    </p:spTree>
    <p:extLst>
      <p:ext uri="{BB962C8B-B14F-4D97-AF65-F5344CB8AC3E}">
        <p14:creationId xmlns:p14="http://schemas.microsoft.com/office/powerpoint/2010/main" val="32312274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873E-0E77-A245-8678-BED26AB357F7}"/>
              </a:ext>
            </a:extLst>
          </p:cNvPr>
          <p:cNvSpPr>
            <a:spLocks noGrp="1"/>
          </p:cNvSpPr>
          <p:nvPr>
            <p:ph type="title"/>
          </p:nvPr>
        </p:nvSpPr>
        <p:spPr/>
        <p:txBody>
          <a:bodyPr/>
          <a:lstStyle/>
          <a:p>
            <a:r>
              <a:rPr lang="en-ES" dirty="0"/>
              <a:t>SoW4: Next steps and annual planning</a:t>
            </a:r>
          </a:p>
        </p:txBody>
      </p:sp>
      <p:sp>
        <p:nvSpPr>
          <p:cNvPr id="3" name="Content Placeholder 2">
            <a:extLst>
              <a:ext uri="{FF2B5EF4-FFF2-40B4-BE49-F238E27FC236}">
                <a16:creationId xmlns:a16="http://schemas.microsoft.com/office/drawing/2014/main" id="{6A2DEAD5-67BB-F443-B8AA-17EEAB009031}"/>
              </a:ext>
            </a:extLst>
          </p:cNvPr>
          <p:cNvSpPr>
            <a:spLocks noGrp="1"/>
          </p:cNvSpPr>
          <p:nvPr>
            <p:ph idx="1"/>
          </p:nvPr>
        </p:nvSpPr>
        <p:spPr/>
        <p:txBody>
          <a:bodyPr/>
          <a:lstStyle/>
          <a:p>
            <a:pPr marL="0" indent="0">
              <a:buNone/>
            </a:pPr>
            <a:r>
              <a:rPr lang="en-US" b="1" dirty="0"/>
              <a:t>Year 1</a:t>
            </a:r>
          </a:p>
          <a:p>
            <a:r>
              <a:rPr lang="en-US" dirty="0"/>
              <a:t>Identification of needs and requirements</a:t>
            </a:r>
          </a:p>
          <a:p>
            <a:pPr lvl="2"/>
            <a:r>
              <a:rPr lang="en-US" dirty="0"/>
              <a:t>Number of visitors and duration of stay</a:t>
            </a:r>
          </a:p>
          <a:p>
            <a:pPr lvl="2"/>
            <a:r>
              <a:rPr lang="en-US" dirty="0"/>
              <a:t>Candidate’s profile and intended training and skills</a:t>
            </a:r>
          </a:p>
          <a:p>
            <a:r>
              <a:rPr lang="en-US" dirty="0"/>
              <a:t>Contact with Chinese universities and </a:t>
            </a:r>
            <a:r>
              <a:rPr lang="en-GB" dirty="0"/>
              <a:t>establishment of collaboration plans</a:t>
            </a:r>
          </a:p>
          <a:p>
            <a:r>
              <a:rPr lang="en-US" dirty="0"/>
              <a:t>Definition of the selection criteria and procedures</a:t>
            </a:r>
          </a:p>
          <a:p>
            <a:r>
              <a:rPr lang="en-GB" dirty="0"/>
              <a:t>Selection of candidates </a:t>
            </a:r>
          </a:p>
          <a:p>
            <a:pPr lvl="2"/>
            <a:r>
              <a:rPr lang="en-GB" dirty="0"/>
              <a:t>Drawing up individual training plans</a:t>
            </a:r>
          </a:p>
          <a:p>
            <a:pPr lvl="2"/>
            <a:r>
              <a:rPr lang="en-GB" dirty="0"/>
              <a:t>Planning of the student’s stay in Barcelona</a:t>
            </a:r>
          </a:p>
          <a:p>
            <a:pPr lvl="2"/>
            <a:r>
              <a:rPr lang="en-GB" dirty="0"/>
              <a:t>Administrative procedures, including VISA paperwork</a:t>
            </a:r>
          </a:p>
          <a:p>
            <a:pPr marL="0" indent="0">
              <a:buNone/>
            </a:pPr>
            <a:r>
              <a:rPr lang="en-GB" b="1" dirty="0"/>
              <a:t>Year 2 and 3</a:t>
            </a:r>
          </a:p>
          <a:p>
            <a:r>
              <a:rPr lang="en-GB" dirty="0"/>
              <a:t>Training and mobility implementation</a:t>
            </a:r>
          </a:p>
          <a:p>
            <a:r>
              <a:rPr lang="en-GB" dirty="0"/>
              <a:t>Further selection of candidates</a:t>
            </a:r>
          </a:p>
          <a:p>
            <a:endParaRPr lang="en-ES" dirty="0"/>
          </a:p>
        </p:txBody>
      </p:sp>
    </p:spTree>
    <p:extLst>
      <p:ext uri="{BB962C8B-B14F-4D97-AF65-F5344CB8AC3E}">
        <p14:creationId xmlns:p14="http://schemas.microsoft.com/office/powerpoint/2010/main" val="32654789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n-GB" dirty="0"/>
              <a:t>Operation of the </a:t>
            </a:r>
            <a:br>
              <a:rPr lang="en-GB" dirty="0"/>
            </a:br>
            <a:r>
              <a:rPr lang="en-GB" dirty="0"/>
              <a:t>BSC-Huawei innovation lab</a:t>
            </a:r>
          </a:p>
        </p:txBody>
      </p:sp>
      <p:sp>
        <p:nvSpPr>
          <p:cNvPr id="7" name="Marcador de texto 6"/>
          <p:cNvSpPr>
            <a:spLocks noGrp="1"/>
          </p:cNvSpPr>
          <p:nvPr>
            <p:ph type="body" sz="quarter" idx="4294967295"/>
          </p:nvPr>
        </p:nvSpPr>
        <p:spPr>
          <a:xfrm>
            <a:off x="5637213" y="6096000"/>
            <a:ext cx="6554787" cy="487363"/>
          </a:xfrm>
        </p:spPr>
        <p:txBody>
          <a:bodyPr/>
          <a:lstStyle/>
          <a:p>
            <a:r>
              <a:rPr lang="es-ES" sz="2200" dirty="0"/>
              <a:t> </a:t>
            </a:r>
          </a:p>
        </p:txBody>
      </p:sp>
    </p:spTree>
    <p:extLst>
      <p:ext uri="{BB962C8B-B14F-4D97-AF65-F5344CB8AC3E}">
        <p14:creationId xmlns:p14="http://schemas.microsoft.com/office/powerpoint/2010/main" val="14887983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DC9AE4E-C25A-EA41-98F4-070E732E44C9}"/>
              </a:ext>
            </a:extLst>
          </p:cNvPr>
          <p:cNvSpPr txBox="1"/>
          <p:nvPr/>
        </p:nvSpPr>
        <p:spPr>
          <a:xfrm>
            <a:off x="4697539" y="1914904"/>
            <a:ext cx="2689904" cy="738664"/>
          </a:xfrm>
          <a:prstGeom prst="rect">
            <a:avLst/>
          </a:prstGeom>
          <a:solidFill>
            <a:schemeClr val="accent2">
              <a:lumMod val="20000"/>
              <a:lumOff val="80000"/>
            </a:schemeClr>
          </a:solidFill>
          <a:ln>
            <a:noFill/>
          </a:ln>
        </p:spPr>
        <p:txBody>
          <a:bodyPr wrap="none" rtlCol="0">
            <a:spAutoFit/>
          </a:bodyPr>
          <a:lstStyle/>
          <a:p>
            <a:pPr marL="285750" indent="-285750">
              <a:buFont typeface="Arial" panose="020B0604020202020204" pitchFamily="34" charset="0"/>
              <a:buChar char="•"/>
            </a:pPr>
            <a:r>
              <a:rPr lang="en-ES" sz="1400" dirty="0">
                <a:ln>
                  <a:solidFill>
                    <a:schemeClr val="accent2">
                      <a:lumMod val="75000"/>
                    </a:schemeClr>
                  </a:solidFill>
                </a:ln>
              </a:rPr>
              <a:t>Personnel</a:t>
            </a:r>
          </a:p>
          <a:p>
            <a:pPr marL="285750" indent="-285750">
              <a:buFont typeface="Arial" panose="020B0604020202020204" pitchFamily="34" charset="0"/>
              <a:buChar char="•"/>
            </a:pPr>
            <a:r>
              <a:rPr lang="en-ES" sz="1400" dirty="0"/>
              <a:t>Travel expenses</a:t>
            </a:r>
          </a:p>
          <a:p>
            <a:pPr marL="285750" indent="-285750">
              <a:buFont typeface="Arial" panose="020B0604020202020204" pitchFamily="34" charset="0"/>
              <a:buChar char="•"/>
            </a:pPr>
            <a:r>
              <a:rPr lang="en-ES" sz="1400" dirty="0"/>
              <a:t>Organization of events (SoW4)</a:t>
            </a:r>
          </a:p>
        </p:txBody>
      </p:sp>
      <p:cxnSp>
        <p:nvCxnSpPr>
          <p:cNvPr id="28" name="Elbow Connector 27">
            <a:extLst>
              <a:ext uri="{FF2B5EF4-FFF2-40B4-BE49-F238E27FC236}">
                <a16:creationId xmlns:a16="http://schemas.microsoft.com/office/drawing/2014/main" id="{1B0EA1C3-A12C-964B-9E1E-4E7709012EEC}"/>
              </a:ext>
            </a:extLst>
          </p:cNvPr>
          <p:cNvCxnSpPr>
            <a:cxnSpLocks/>
            <a:endCxn id="31" idx="7"/>
          </p:cNvCxnSpPr>
          <p:nvPr/>
        </p:nvCxnSpPr>
        <p:spPr>
          <a:xfrm>
            <a:off x="5862986" y="2086605"/>
            <a:ext cx="2311071" cy="1257120"/>
          </a:xfrm>
          <a:prstGeom prst="bentConnector2">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en-GB" dirty="0"/>
              <a:t>Personnel per SoW</a:t>
            </a:r>
          </a:p>
        </p:txBody>
      </p:sp>
      <p:graphicFrame>
        <p:nvGraphicFramePr>
          <p:cNvPr id="4" name="Tabla 3"/>
          <p:cNvGraphicFramePr>
            <a:graphicFrameLocks noGrp="1"/>
          </p:cNvGraphicFramePr>
          <p:nvPr>
            <p:extLst>
              <p:ext uri="{D42A27DB-BD31-4B8C-83A1-F6EECF244321}">
                <p14:modId xmlns:p14="http://schemas.microsoft.com/office/powerpoint/2010/main" val="887415762"/>
              </p:ext>
            </p:extLst>
          </p:nvPr>
        </p:nvGraphicFramePr>
        <p:xfrm>
          <a:off x="2785843" y="3223781"/>
          <a:ext cx="7288163" cy="3189714"/>
        </p:xfrm>
        <a:graphic>
          <a:graphicData uri="http://schemas.openxmlformats.org/drawingml/2006/table">
            <a:tbl>
              <a:tblPr firstRow="1" bandRow="1">
                <a:tableStyleId>{5C22544A-7EE6-4342-B048-85BDC9FD1C3A}</a:tableStyleId>
              </a:tblPr>
              <a:tblGrid>
                <a:gridCol w="1036890">
                  <a:extLst>
                    <a:ext uri="{9D8B030D-6E8A-4147-A177-3AD203B41FA5}">
                      <a16:colId xmlns:a16="http://schemas.microsoft.com/office/drawing/2014/main" val="1612253290"/>
                    </a:ext>
                  </a:extLst>
                </a:gridCol>
                <a:gridCol w="1036890">
                  <a:extLst>
                    <a:ext uri="{9D8B030D-6E8A-4147-A177-3AD203B41FA5}">
                      <a16:colId xmlns:a16="http://schemas.microsoft.com/office/drawing/2014/main" val="1681332925"/>
                    </a:ext>
                  </a:extLst>
                </a:gridCol>
                <a:gridCol w="759217">
                  <a:extLst>
                    <a:ext uri="{9D8B030D-6E8A-4147-A177-3AD203B41FA5}">
                      <a16:colId xmlns:a16="http://schemas.microsoft.com/office/drawing/2014/main" val="3792588624"/>
                    </a:ext>
                  </a:extLst>
                </a:gridCol>
                <a:gridCol w="2025335">
                  <a:extLst>
                    <a:ext uri="{9D8B030D-6E8A-4147-A177-3AD203B41FA5}">
                      <a16:colId xmlns:a16="http://schemas.microsoft.com/office/drawing/2014/main" val="1498764695"/>
                    </a:ext>
                  </a:extLst>
                </a:gridCol>
                <a:gridCol w="2429831">
                  <a:extLst>
                    <a:ext uri="{9D8B030D-6E8A-4147-A177-3AD203B41FA5}">
                      <a16:colId xmlns:a16="http://schemas.microsoft.com/office/drawing/2014/main" val="2276894973"/>
                    </a:ext>
                  </a:extLst>
                </a:gridCol>
              </a:tblGrid>
              <a:tr h="278130">
                <a:tc>
                  <a:txBody>
                    <a:bodyPr/>
                    <a:lstStyle/>
                    <a:p>
                      <a:r>
                        <a:rPr lang="en-GB" sz="1400" noProof="0"/>
                        <a:t>SoW</a:t>
                      </a:r>
                    </a:p>
                  </a:txBody>
                  <a:tcPr marL="68580" marR="68580" marT="34290" marB="34290">
                    <a:solidFill>
                      <a:schemeClr val="accent1">
                        <a:lumMod val="50000"/>
                      </a:schemeClr>
                    </a:solidFill>
                  </a:tcPr>
                </a:tc>
                <a:tc>
                  <a:txBody>
                    <a:bodyPr/>
                    <a:lstStyle/>
                    <a:p>
                      <a:r>
                        <a:rPr lang="en-GB" sz="1400" noProof="0"/>
                        <a:t>Duration</a:t>
                      </a:r>
                    </a:p>
                  </a:txBody>
                  <a:tcPr marL="68580" marR="68580" marT="34290" marB="34290">
                    <a:solidFill>
                      <a:schemeClr val="accent1">
                        <a:lumMod val="50000"/>
                      </a:schemeClr>
                    </a:solidFill>
                  </a:tcPr>
                </a:tc>
                <a:tc>
                  <a:txBody>
                    <a:bodyPr/>
                    <a:lstStyle/>
                    <a:p>
                      <a:r>
                        <a:rPr lang="en-GB" sz="1400" noProof="0"/>
                        <a:t>WP</a:t>
                      </a:r>
                    </a:p>
                  </a:txBody>
                  <a:tcPr marL="68580" marR="68580" marT="34290" marB="34290">
                    <a:solidFill>
                      <a:schemeClr val="accent1">
                        <a:lumMod val="50000"/>
                      </a:schemeClr>
                    </a:solidFill>
                  </a:tcPr>
                </a:tc>
                <a:tc>
                  <a:txBody>
                    <a:bodyPr/>
                    <a:lstStyle/>
                    <a:p>
                      <a:r>
                        <a:rPr lang="en-GB" sz="1400" noProof="0" dirty="0"/>
                        <a:t>Leader at BSC</a:t>
                      </a:r>
                    </a:p>
                  </a:txBody>
                  <a:tcPr marL="68580" marR="68580" marT="34290" marB="34290">
                    <a:solidFill>
                      <a:schemeClr val="accent1">
                        <a:lumMod val="50000"/>
                      </a:schemeClr>
                    </a:solidFill>
                  </a:tcPr>
                </a:tc>
                <a:tc>
                  <a:txBody>
                    <a:bodyPr/>
                    <a:lstStyle/>
                    <a:p>
                      <a:r>
                        <a:rPr lang="en-GB" sz="1400" noProof="0"/>
                        <a:t>Personnel</a:t>
                      </a:r>
                      <a:r>
                        <a:rPr lang="en-GB" sz="1400" baseline="0" noProof="0"/>
                        <a:t> needed</a:t>
                      </a:r>
                      <a:endParaRPr lang="en-GB" sz="1400" noProof="0"/>
                    </a:p>
                  </a:txBody>
                  <a:tcPr marL="68580" marR="68580" marT="34290" marB="34290">
                    <a:solidFill>
                      <a:schemeClr val="accent1">
                        <a:lumMod val="50000"/>
                      </a:schemeClr>
                    </a:solidFill>
                  </a:tcPr>
                </a:tc>
                <a:extLst>
                  <a:ext uri="{0D108BD9-81ED-4DB2-BD59-A6C34878D82A}">
                    <a16:rowId xmlns:a16="http://schemas.microsoft.com/office/drawing/2014/main" val="2762010730"/>
                  </a:ext>
                </a:extLst>
              </a:tr>
              <a:tr h="278130">
                <a:tc rowSpan="4">
                  <a:txBody>
                    <a:bodyPr/>
                    <a:lstStyle/>
                    <a:p>
                      <a:r>
                        <a:rPr lang="en-GB" sz="1200" noProof="0" dirty="0"/>
                        <a:t>1</a:t>
                      </a:r>
                    </a:p>
                  </a:txBody>
                  <a:tcPr marL="68580" marR="68580" marT="34290" marB="34290" anchor="ctr">
                    <a:solidFill>
                      <a:schemeClr val="accent1">
                        <a:lumMod val="60000"/>
                        <a:lumOff val="40000"/>
                      </a:schemeClr>
                    </a:solidFill>
                  </a:tcPr>
                </a:tc>
                <a:tc rowSpan="4">
                  <a:txBody>
                    <a:bodyPr/>
                    <a:lstStyle/>
                    <a:p>
                      <a:r>
                        <a:rPr lang="en-GB" sz="1200" noProof="0" dirty="0"/>
                        <a:t>2 years (except for WP4, 1 year)</a:t>
                      </a:r>
                    </a:p>
                  </a:txBody>
                  <a:tcPr marL="68580" marR="68580" marT="34290" marB="34290" anchor="ctr">
                    <a:solidFill>
                      <a:schemeClr val="accent1">
                        <a:lumMod val="60000"/>
                        <a:lumOff val="40000"/>
                      </a:schemeClr>
                    </a:solidFill>
                  </a:tcPr>
                </a:tc>
                <a:tc>
                  <a:txBody>
                    <a:bodyPr/>
                    <a:lstStyle/>
                    <a:p>
                      <a:r>
                        <a:rPr lang="en-GB" sz="1200" noProof="0" dirty="0"/>
                        <a:t>1</a:t>
                      </a:r>
                    </a:p>
                  </a:txBody>
                  <a:tcPr marL="68580" marR="68580" marT="34290" marB="34290">
                    <a:solidFill>
                      <a:schemeClr val="accent1">
                        <a:lumMod val="60000"/>
                        <a:lumOff val="40000"/>
                      </a:schemeClr>
                    </a:solidFill>
                  </a:tcPr>
                </a:tc>
                <a:tc>
                  <a:txBody>
                    <a:bodyPr/>
                    <a:lstStyle/>
                    <a:p>
                      <a:r>
                        <a:rPr lang="en-GB" sz="1200" noProof="0"/>
                        <a:t>Judit</a:t>
                      </a:r>
                      <a:r>
                        <a:rPr lang="en-GB" sz="1200" baseline="0" noProof="0"/>
                        <a:t> Gimenez (16 pms)</a:t>
                      </a:r>
                      <a:endParaRPr lang="en-GB" sz="1200" noProof="0"/>
                    </a:p>
                  </a:txBody>
                  <a:tcPr marL="68580" marR="68580" marT="34290" marB="34290">
                    <a:solidFill>
                      <a:schemeClr val="accent1">
                        <a:lumMod val="60000"/>
                        <a:lumOff val="40000"/>
                      </a:schemeClr>
                    </a:solidFill>
                  </a:tcPr>
                </a:tc>
                <a:tc>
                  <a:txBody>
                    <a:bodyPr/>
                    <a:lstStyle/>
                    <a:p>
                      <a:r>
                        <a:rPr lang="en-GB" sz="1200" noProof="0"/>
                        <a:t>2 Engineers (26 pms)</a:t>
                      </a:r>
                    </a:p>
                  </a:txBody>
                  <a:tcPr marL="68580" marR="68580" marT="34290" marB="34290">
                    <a:solidFill>
                      <a:schemeClr val="accent1">
                        <a:lumMod val="60000"/>
                        <a:lumOff val="40000"/>
                      </a:schemeClr>
                    </a:solidFill>
                  </a:tcPr>
                </a:tc>
                <a:extLst>
                  <a:ext uri="{0D108BD9-81ED-4DB2-BD59-A6C34878D82A}">
                    <a16:rowId xmlns:a16="http://schemas.microsoft.com/office/drawing/2014/main" val="3488339692"/>
                  </a:ext>
                </a:extLst>
              </a:tr>
              <a:tr h="278130">
                <a:tc vMerge="1">
                  <a:txBody>
                    <a:bodyPr/>
                    <a:lstStyle/>
                    <a:p>
                      <a:endParaRPr lang="es-ES" sz="1600" dirty="0"/>
                    </a:p>
                  </a:txBody>
                  <a:tcPr/>
                </a:tc>
                <a:tc vMerge="1">
                  <a:txBody>
                    <a:bodyPr/>
                    <a:lstStyle/>
                    <a:p>
                      <a:endParaRPr lang="es-ES"/>
                    </a:p>
                  </a:txBody>
                  <a:tcPr/>
                </a:tc>
                <a:tc>
                  <a:txBody>
                    <a:bodyPr/>
                    <a:lstStyle/>
                    <a:p>
                      <a:pPr marL="0" algn="l" defTabSz="914400" rtl="0" eaLnBrk="1" latinLnBrk="0" hangingPunct="1"/>
                      <a:r>
                        <a:rPr lang="en-GB" sz="1200" kern="1200" noProof="0">
                          <a:solidFill>
                            <a:schemeClr val="dk1"/>
                          </a:solidFill>
                          <a:latin typeface="+mn-lt"/>
                          <a:ea typeface="+mn-ea"/>
                          <a:cs typeface="+mn-cs"/>
                        </a:rPr>
                        <a:t>2</a:t>
                      </a:r>
                    </a:p>
                  </a:txBody>
                  <a:tcPr marL="68580" marR="68580" marT="34290" marB="34290">
                    <a:solidFill>
                      <a:schemeClr val="accent1">
                        <a:lumMod val="60000"/>
                        <a:lumOff val="40000"/>
                      </a:schemeClr>
                    </a:solidFill>
                  </a:tcPr>
                </a:tc>
                <a:tc>
                  <a:txBody>
                    <a:bodyPr/>
                    <a:lstStyle/>
                    <a:p>
                      <a:pPr marL="0" algn="l" defTabSz="914400" rtl="0" eaLnBrk="1" latinLnBrk="0" hangingPunct="1"/>
                      <a:r>
                        <a:rPr lang="en-GB" sz="1200" kern="1200" noProof="0" dirty="0">
                          <a:solidFill>
                            <a:schemeClr val="dk1"/>
                          </a:solidFill>
                          <a:latin typeface="+mn-lt"/>
                          <a:ea typeface="+mn-ea"/>
                          <a:cs typeface="+mn-cs"/>
                        </a:rPr>
                        <a:t>Marta García</a:t>
                      </a:r>
                      <a:r>
                        <a:rPr lang="en-GB" sz="1200" kern="1200" baseline="0" noProof="0" dirty="0">
                          <a:solidFill>
                            <a:schemeClr val="dk1"/>
                          </a:solidFill>
                          <a:latin typeface="+mn-lt"/>
                          <a:ea typeface="+mn-ea"/>
                          <a:cs typeface="+mn-cs"/>
                        </a:rPr>
                        <a:t> </a:t>
                      </a:r>
                      <a:r>
                        <a:rPr lang="en-GB" sz="1200" kern="1200" noProof="0" dirty="0">
                          <a:solidFill>
                            <a:schemeClr val="dk1"/>
                          </a:solidFill>
                          <a:latin typeface="+mn-lt"/>
                          <a:ea typeface="+mn-ea"/>
                          <a:cs typeface="+mn-cs"/>
                        </a:rPr>
                        <a:t>(6 </a:t>
                      </a:r>
                      <a:r>
                        <a:rPr lang="en-GB" sz="1200" kern="1200" noProof="0" dirty="0" err="1">
                          <a:solidFill>
                            <a:schemeClr val="dk1"/>
                          </a:solidFill>
                          <a:latin typeface="+mn-lt"/>
                          <a:ea typeface="+mn-ea"/>
                          <a:cs typeface="+mn-cs"/>
                        </a:rPr>
                        <a:t>pms</a:t>
                      </a:r>
                      <a:r>
                        <a:rPr lang="en-GB" sz="1200" kern="1200" noProof="0" dirty="0">
                          <a:solidFill>
                            <a:schemeClr val="dk1"/>
                          </a:solidFill>
                          <a:latin typeface="+mn-lt"/>
                          <a:ea typeface="+mn-ea"/>
                          <a:cs typeface="+mn-cs"/>
                        </a:rPr>
                        <a:t>)</a:t>
                      </a:r>
                    </a:p>
                    <a:p>
                      <a:pPr marL="0" algn="l" defTabSz="914400" rtl="0" eaLnBrk="1" latinLnBrk="0" hangingPunct="1"/>
                      <a:r>
                        <a:rPr lang="en-GB" sz="1200" kern="1200" noProof="0" dirty="0" err="1">
                          <a:solidFill>
                            <a:schemeClr val="dk1"/>
                          </a:solidFill>
                          <a:latin typeface="+mn-lt"/>
                          <a:ea typeface="+mn-ea"/>
                          <a:cs typeface="+mn-cs"/>
                        </a:rPr>
                        <a:t>Vicenç</a:t>
                      </a:r>
                      <a:r>
                        <a:rPr lang="en-GB" sz="1200" kern="1200" baseline="0" noProof="0" dirty="0">
                          <a:solidFill>
                            <a:schemeClr val="dk1"/>
                          </a:solidFill>
                          <a:latin typeface="+mn-lt"/>
                          <a:ea typeface="+mn-ea"/>
                          <a:cs typeface="+mn-cs"/>
                        </a:rPr>
                        <a:t> </a:t>
                      </a:r>
                      <a:r>
                        <a:rPr lang="en-GB" sz="1200" kern="1200" baseline="0" noProof="0" dirty="0" err="1">
                          <a:solidFill>
                            <a:schemeClr val="dk1"/>
                          </a:solidFill>
                          <a:latin typeface="+mn-lt"/>
                          <a:ea typeface="+mn-ea"/>
                          <a:cs typeface="+mn-cs"/>
                        </a:rPr>
                        <a:t>Beltrán</a:t>
                      </a:r>
                      <a:r>
                        <a:rPr lang="en-GB" sz="1200" kern="1200" baseline="0" noProof="0" dirty="0">
                          <a:solidFill>
                            <a:schemeClr val="dk1"/>
                          </a:solidFill>
                          <a:latin typeface="+mn-lt"/>
                          <a:ea typeface="+mn-ea"/>
                          <a:cs typeface="+mn-cs"/>
                        </a:rPr>
                        <a:t> (6 </a:t>
                      </a:r>
                      <a:r>
                        <a:rPr lang="en-GB" sz="1200" kern="1200" baseline="0" noProof="0" dirty="0" err="1">
                          <a:solidFill>
                            <a:schemeClr val="dk1"/>
                          </a:solidFill>
                          <a:latin typeface="+mn-lt"/>
                          <a:ea typeface="+mn-ea"/>
                          <a:cs typeface="+mn-cs"/>
                        </a:rPr>
                        <a:t>pms</a:t>
                      </a:r>
                      <a:r>
                        <a:rPr lang="en-GB" sz="1200" kern="1200" baseline="0" noProof="0" dirty="0">
                          <a:solidFill>
                            <a:schemeClr val="dk1"/>
                          </a:solidFill>
                          <a:latin typeface="+mn-lt"/>
                          <a:ea typeface="+mn-ea"/>
                          <a:cs typeface="+mn-cs"/>
                        </a:rPr>
                        <a:t>)</a:t>
                      </a:r>
                      <a:endParaRPr lang="en-GB" sz="1200" kern="1200" noProof="0" dirty="0">
                        <a:solidFill>
                          <a:schemeClr val="dk1"/>
                        </a:solidFill>
                        <a:latin typeface="+mn-lt"/>
                        <a:ea typeface="+mn-ea"/>
                        <a:cs typeface="+mn-cs"/>
                      </a:endParaRPr>
                    </a:p>
                  </a:txBody>
                  <a:tcPr marL="68580" marR="68580" marT="34290" marB="34290">
                    <a:solidFill>
                      <a:schemeClr val="accent1">
                        <a:lumMod val="60000"/>
                        <a:lumOff val="40000"/>
                      </a:schemeClr>
                    </a:solidFill>
                  </a:tcPr>
                </a:tc>
                <a:tc>
                  <a:txBody>
                    <a:bodyPr/>
                    <a:lstStyle/>
                    <a:p>
                      <a:pPr marL="0" algn="l" defTabSz="914400" rtl="0" eaLnBrk="1" latinLnBrk="0" hangingPunct="1"/>
                      <a:r>
                        <a:rPr lang="en-GB" sz="1200" kern="1200" noProof="0" dirty="0">
                          <a:solidFill>
                            <a:schemeClr val="dk1"/>
                          </a:solidFill>
                          <a:latin typeface="+mn-lt"/>
                          <a:ea typeface="+mn-ea"/>
                          <a:cs typeface="+mn-cs"/>
                        </a:rPr>
                        <a:t>3 Engineers (63 </a:t>
                      </a:r>
                      <a:r>
                        <a:rPr lang="en-GB" sz="1200" kern="1200" noProof="0" dirty="0" err="1">
                          <a:solidFill>
                            <a:schemeClr val="dk1"/>
                          </a:solidFill>
                          <a:latin typeface="+mn-lt"/>
                          <a:ea typeface="+mn-ea"/>
                          <a:cs typeface="+mn-cs"/>
                        </a:rPr>
                        <a:t>pms</a:t>
                      </a:r>
                      <a:r>
                        <a:rPr lang="en-GB" sz="1200" kern="1200" noProof="0" dirty="0">
                          <a:solidFill>
                            <a:schemeClr val="dk1"/>
                          </a:solidFill>
                          <a:latin typeface="+mn-lt"/>
                          <a:ea typeface="+mn-ea"/>
                          <a:cs typeface="+mn-cs"/>
                        </a:rPr>
                        <a:t>)</a:t>
                      </a:r>
                    </a:p>
                  </a:txBody>
                  <a:tcPr marL="68580" marR="68580" marT="34290" marB="34290">
                    <a:solidFill>
                      <a:schemeClr val="accent1">
                        <a:lumMod val="60000"/>
                        <a:lumOff val="40000"/>
                      </a:schemeClr>
                    </a:solidFill>
                  </a:tcPr>
                </a:tc>
                <a:extLst>
                  <a:ext uri="{0D108BD9-81ED-4DB2-BD59-A6C34878D82A}">
                    <a16:rowId xmlns:a16="http://schemas.microsoft.com/office/drawing/2014/main" val="1765995254"/>
                  </a:ext>
                </a:extLst>
              </a:tr>
              <a:tr h="301734">
                <a:tc vMerge="1">
                  <a:txBody>
                    <a:bodyPr/>
                    <a:lstStyle/>
                    <a:p>
                      <a:endParaRPr lang="es-ES" sz="1600" dirty="0"/>
                    </a:p>
                  </a:txBody>
                  <a:tcPr/>
                </a:tc>
                <a:tc vMerge="1">
                  <a:txBody>
                    <a:bodyPr/>
                    <a:lstStyle/>
                    <a:p>
                      <a:endParaRPr lang="es-ES"/>
                    </a:p>
                  </a:txBody>
                  <a:tcPr/>
                </a:tc>
                <a:tc>
                  <a:txBody>
                    <a:bodyPr/>
                    <a:lstStyle/>
                    <a:p>
                      <a:pPr marL="0" algn="l" defTabSz="914400" rtl="0" eaLnBrk="1" latinLnBrk="0" hangingPunct="1"/>
                      <a:r>
                        <a:rPr lang="en-GB" sz="1200" kern="1200" noProof="0">
                          <a:solidFill>
                            <a:schemeClr val="dk1"/>
                          </a:solidFill>
                          <a:latin typeface="+mn-lt"/>
                          <a:ea typeface="+mn-ea"/>
                          <a:cs typeface="+mn-cs"/>
                        </a:rPr>
                        <a:t>3</a:t>
                      </a:r>
                    </a:p>
                  </a:txBody>
                  <a:tcPr marL="68580" marR="68580" marT="34290" marB="34290">
                    <a:solidFill>
                      <a:schemeClr val="accent1">
                        <a:lumMod val="60000"/>
                        <a:lumOff val="40000"/>
                      </a:schemeClr>
                    </a:solidFill>
                  </a:tcPr>
                </a:tc>
                <a:tc>
                  <a:txBody>
                    <a:bodyPr/>
                    <a:lstStyle/>
                    <a:p>
                      <a:pPr marL="0" algn="l" defTabSz="914400" rtl="0" eaLnBrk="1" latinLnBrk="0" hangingPunct="1"/>
                      <a:r>
                        <a:rPr lang="en-GB" sz="1200" kern="1200" noProof="0" dirty="0">
                          <a:solidFill>
                            <a:schemeClr val="dk1"/>
                          </a:solidFill>
                          <a:latin typeface="+mn-lt"/>
                          <a:ea typeface="+mn-ea"/>
                          <a:cs typeface="+mn-cs"/>
                        </a:rPr>
                        <a:t>Filippo </a:t>
                      </a:r>
                      <a:r>
                        <a:rPr lang="en-GB" sz="1200" kern="1200" noProof="0" dirty="0" err="1">
                          <a:solidFill>
                            <a:schemeClr val="dk1"/>
                          </a:solidFill>
                          <a:latin typeface="+mn-lt"/>
                          <a:ea typeface="+mn-ea"/>
                          <a:cs typeface="+mn-cs"/>
                        </a:rPr>
                        <a:t>Mantovani</a:t>
                      </a:r>
                      <a:r>
                        <a:rPr lang="en-GB" sz="1200" kern="1200" noProof="0" dirty="0">
                          <a:solidFill>
                            <a:schemeClr val="dk1"/>
                          </a:solidFill>
                          <a:latin typeface="+mn-lt"/>
                          <a:ea typeface="+mn-ea"/>
                          <a:cs typeface="+mn-cs"/>
                        </a:rPr>
                        <a:t> (8 </a:t>
                      </a:r>
                      <a:r>
                        <a:rPr lang="en-GB" sz="1200" kern="1200" noProof="0" dirty="0" err="1">
                          <a:solidFill>
                            <a:schemeClr val="dk1"/>
                          </a:solidFill>
                          <a:latin typeface="+mn-lt"/>
                          <a:ea typeface="+mn-ea"/>
                          <a:cs typeface="+mn-cs"/>
                        </a:rPr>
                        <a:t>pms</a:t>
                      </a:r>
                      <a:r>
                        <a:rPr lang="en-GB" sz="1200" kern="1200" noProof="0" dirty="0">
                          <a:solidFill>
                            <a:schemeClr val="dk1"/>
                          </a:solidFill>
                          <a:latin typeface="+mn-lt"/>
                          <a:ea typeface="+mn-ea"/>
                          <a:cs typeface="+mn-cs"/>
                        </a:rPr>
                        <a:t>)</a:t>
                      </a:r>
                    </a:p>
                  </a:txBody>
                  <a:tcPr marL="68580" marR="68580" marT="34290" marB="34290">
                    <a:solidFill>
                      <a:schemeClr val="accent1">
                        <a:lumMod val="60000"/>
                        <a:lumOff val="40000"/>
                      </a:schemeClr>
                    </a:solidFill>
                  </a:tcPr>
                </a:tc>
                <a:tc>
                  <a:txBody>
                    <a:bodyPr/>
                    <a:lstStyle/>
                    <a:p>
                      <a:pPr marL="0" algn="l" defTabSz="914400" rtl="0" eaLnBrk="1" latinLnBrk="0" hangingPunct="1"/>
                      <a:r>
                        <a:rPr lang="en-GB" sz="1200" kern="1200" noProof="0" dirty="0">
                          <a:solidFill>
                            <a:schemeClr val="dk1"/>
                          </a:solidFill>
                          <a:latin typeface="+mn-lt"/>
                          <a:ea typeface="+mn-ea"/>
                          <a:cs typeface="+mn-cs"/>
                        </a:rPr>
                        <a:t>3 Engineers (72 </a:t>
                      </a:r>
                      <a:r>
                        <a:rPr lang="en-GB" sz="1200" kern="1200" noProof="0" dirty="0" err="1">
                          <a:solidFill>
                            <a:schemeClr val="dk1"/>
                          </a:solidFill>
                          <a:latin typeface="+mn-lt"/>
                          <a:ea typeface="+mn-ea"/>
                          <a:cs typeface="+mn-cs"/>
                        </a:rPr>
                        <a:t>pms</a:t>
                      </a:r>
                      <a:r>
                        <a:rPr lang="en-GB" sz="1200" kern="1200" noProof="0" dirty="0">
                          <a:solidFill>
                            <a:schemeClr val="dk1"/>
                          </a:solidFill>
                          <a:latin typeface="+mn-lt"/>
                          <a:ea typeface="+mn-ea"/>
                          <a:cs typeface="+mn-cs"/>
                        </a:rPr>
                        <a:t>)</a:t>
                      </a:r>
                    </a:p>
                  </a:txBody>
                  <a:tcPr marL="68580" marR="68580" marT="34290" marB="34290">
                    <a:solidFill>
                      <a:schemeClr val="accent1">
                        <a:lumMod val="60000"/>
                        <a:lumOff val="40000"/>
                      </a:schemeClr>
                    </a:solidFill>
                  </a:tcPr>
                </a:tc>
                <a:extLst>
                  <a:ext uri="{0D108BD9-81ED-4DB2-BD59-A6C34878D82A}">
                    <a16:rowId xmlns:a16="http://schemas.microsoft.com/office/drawing/2014/main" val="256639275"/>
                  </a:ext>
                </a:extLst>
              </a:tr>
              <a:tr h="278130">
                <a:tc vMerge="1">
                  <a:txBody>
                    <a:bodyPr/>
                    <a:lstStyle/>
                    <a:p>
                      <a:endParaRPr lang="es-ES" sz="1600" dirty="0"/>
                    </a:p>
                  </a:txBody>
                  <a:tcPr/>
                </a:tc>
                <a:tc vMerge="1">
                  <a:txBody>
                    <a:bodyPr/>
                    <a:lstStyle/>
                    <a:p>
                      <a:endParaRPr lang="es-ES"/>
                    </a:p>
                  </a:txBody>
                  <a:tcPr/>
                </a:tc>
                <a:tc>
                  <a:txBody>
                    <a:bodyPr/>
                    <a:lstStyle/>
                    <a:p>
                      <a:pPr marL="0" algn="l" defTabSz="914400" rtl="0" eaLnBrk="1" latinLnBrk="0" hangingPunct="1"/>
                      <a:r>
                        <a:rPr lang="en-GB" sz="1200" kern="1200" noProof="0">
                          <a:solidFill>
                            <a:schemeClr val="dk1"/>
                          </a:solidFill>
                          <a:latin typeface="+mn-lt"/>
                          <a:ea typeface="+mn-ea"/>
                          <a:cs typeface="+mn-cs"/>
                        </a:rPr>
                        <a:t>4</a:t>
                      </a:r>
                    </a:p>
                  </a:txBody>
                  <a:tcPr marL="68580" marR="68580" marT="34290" marB="34290">
                    <a:solidFill>
                      <a:schemeClr val="accent1">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noProof="0" dirty="0" err="1">
                          <a:solidFill>
                            <a:schemeClr val="dk1"/>
                          </a:solidFill>
                          <a:latin typeface="+mn-lt"/>
                          <a:ea typeface="+mn-ea"/>
                          <a:cs typeface="+mn-cs"/>
                        </a:rPr>
                        <a:t>Vicenç</a:t>
                      </a:r>
                      <a:r>
                        <a:rPr lang="en-GB" sz="1200" kern="1200" noProof="0" dirty="0">
                          <a:solidFill>
                            <a:schemeClr val="dk1"/>
                          </a:solidFill>
                          <a:latin typeface="+mn-lt"/>
                          <a:ea typeface="+mn-ea"/>
                          <a:cs typeface="+mn-cs"/>
                        </a:rPr>
                        <a:t> </a:t>
                      </a:r>
                      <a:r>
                        <a:rPr lang="en-GB" sz="1200" kern="1200" noProof="0" dirty="0" err="1">
                          <a:solidFill>
                            <a:schemeClr val="dk1"/>
                          </a:solidFill>
                          <a:latin typeface="+mn-lt"/>
                          <a:ea typeface="+mn-ea"/>
                          <a:cs typeface="+mn-cs"/>
                        </a:rPr>
                        <a:t>Beltrán</a:t>
                      </a:r>
                      <a:r>
                        <a:rPr lang="en-GB" sz="1200" kern="1200" noProof="0" dirty="0">
                          <a:solidFill>
                            <a:schemeClr val="dk1"/>
                          </a:solidFill>
                          <a:latin typeface="+mn-lt"/>
                          <a:ea typeface="+mn-ea"/>
                          <a:cs typeface="+mn-cs"/>
                        </a:rPr>
                        <a:t> (6 </a:t>
                      </a:r>
                      <a:r>
                        <a:rPr lang="en-GB" sz="1200" kern="1200" noProof="0" dirty="0" err="1">
                          <a:solidFill>
                            <a:schemeClr val="dk1"/>
                          </a:solidFill>
                          <a:latin typeface="+mn-lt"/>
                          <a:ea typeface="+mn-ea"/>
                          <a:cs typeface="+mn-cs"/>
                        </a:rPr>
                        <a:t>pms</a:t>
                      </a:r>
                      <a:r>
                        <a:rPr lang="en-GB" sz="1200" kern="1200" noProof="0" dirty="0">
                          <a:solidFill>
                            <a:schemeClr val="dk1"/>
                          </a:solidFill>
                          <a:latin typeface="+mn-lt"/>
                          <a:ea typeface="+mn-ea"/>
                          <a:cs typeface="+mn-cs"/>
                        </a:rPr>
                        <a:t>)</a:t>
                      </a:r>
                    </a:p>
                  </a:txBody>
                  <a:tcPr marL="68580" marR="68580" marT="34290" marB="34290">
                    <a:solidFill>
                      <a:schemeClr val="accent1">
                        <a:lumMod val="60000"/>
                        <a:lumOff val="40000"/>
                      </a:schemeClr>
                    </a:solidFill>
                  </a:tcPr>
                </a:tc>
                <a:tc>
                  <a:txBody>
                    <a:bodyPr/>
                    <a:lstStyle/>
                    <a:p>
                      <a:pPr marL="0" algn="l" defTabSz="914400" rtl="0" eaLnBrk="1" latinLnBrk="0" hangingPunct="1"/>
                      <a:r>
                        <a:rPr lang="en-GB" sz="1200" kern="1200" noProof="0" dirty="0">
                          <a:solidFill>
                            <a:schemeClr val="dk1"/>
                          </a:solidFill>
                          <a:latin typeface="+mn-lt"/>
                          <a:ea typeface="+mn-ea"/>
                          <a:cs typeface="+mn-cs"/>
                        </a:rPr>
                        <a:t>2 Engineers (19 </a:t>
                      </a:r>
                      <a:r>
                        <a:rPr lang="en-GB" sz="1200" kern="1200" noProof="0" dirty="0" err="1">
                          <a:solidFill>
                            <a:schemeClr val="dk1"/>
                          </a:solidFill>
                          <a:latin typeface="+mn-lt"/>
                          <a:ea typeface="+mn-ea"/>
                          <a:cs typeface="+mn-cs"/>
                        </a:rPr>
                        <a:t>pms</a:t>
                      </a:r>
                      <a:r>
                        <a:rPr lang="en-GB" sz="1200" kern="1200" noProof="0" dirty="0">
                          <a:solidFill>
                            <a:schemeClr val="dk1"/>
                          </a:solidFill>
                          <a:latin typeface="+mn-lt"/>
                          <a:ea typeface="+mn-ea"/>
                          <a:cs typeface="+mn-cs"/>
                        </a:rPr>
                        <a:t>)</a:t>
                      </a:r>
                    </a:p>
                  </a:txBody>
                  <a:tcPr marL="68580" marR="68580" marT="34290" marB="34290">
                    <a:solidFill>
                      <a:schemeClr val="accent1">
                        <a:lumMod val="60000"/>
                        <a:lumOff val="40000"/>
                      </a:schemeClr>
                    </a:solidFill>
                  </a:tcPr>
                </a:tc>
                <a:extLst>
                  <a:ext uri="{0D108BD9-81ED-4DB2-BD59-A6C34878D82A}">
                    <a16:rowId xmlns:a16="http://schemas.microsoft.com/office/drawing/2014/main" val="620702471"/>
                  </a:ext>
                </a:extLst>
              </a:tr>
              <a:tr h="278130">
                <a:tc>
                  <a:txBody>
                    <a:bodyPr/>
                    <a:lstStyle/>
                    <a:p>
                      <a:r>
                        <a:rPr lang="en-GB" sz="1200" noProof="0"/>
                        <a:t>2</a:t>
                      </a:r>
                    </a:p>
                  </a:txBody>
                  <a:tcPr marL="68580" marR="68580" marT="34290" marB="34290">
                    <a:solidFill>
                      <a:schemeClr val="accent2"/>
                    </a:solidFill>
                  </a:tcPr>
                </a:tc>
                <a:tc>
                  <a:txBody>
                    <a:bodyPr/>
                    <a:lstStyle/>
                    <a:p>
                      <a:r>
                        <a:rPr lang="en-GB" sz="1200" noProof="0"/>
                        <a:t>3 years</a:t>
                      </a:r>
                    </a:p>
                  </a:txBody>
                  <a:tcPr marL="68580" marR="68580" marT="34290" marB="34290">
                    <a:solidFill>
                      <a:schemeClr val="accent2"/>
                    </a:solidFill>
                  </a:tcPr>
                </a:tc>
                <a:tc>
                  <a:txBody>
                    <a:bodyPr/>
                    <a:lstStyle/>
                    <a:p>
                      <a:r>
                        <a:rPr lang="en-GB" sz="1200" noProof="0"/>
                        <a:t>5</a:t>
                      </a:r>
                    </a:p>
                  </a:txBody>
                  <a:tcPr marL="68580" marR="68580" marT="34290" marB="34290">
                    <a:solidFill>
                      <a:schemeClr val="accent2"/>
                    </a:solidFill>
                  </a:tcPr>
                </a:tc>
                <a:tc>
                  <a:txBody>
                    <a:bodyPr/>
                    <a:lstStyle/>
                    <a:p>
                      <a:r>
                        <a:rPr lang="en-GB" sz="1200" baseline="0" noProof="0"/>
                        <a:t>John Davis (27 pms)</a:t>
                      </a:r>
                    </a:p>
                  </a:txBody>
                  <a:tcPr marL="68580" marR="68580" marT="34290" marB="34290">
                    <a:solidFill>
                      <a:schemeClr val="accent2"/>
                    </a:solidFill>
                  </a:tcPr>
                </a:tc>
                <a:tc>
                  <a:txBody>
                    <a:bodyPr/>
                    <a:lstStyle/>
                    <a:p>
                      <a:r>
                        <a:rPr lang="en-GB" sz="1200" noProof="0"/>
                        <a:t>6 Engineers (207 pms)</a:t>
                      </a:r>
                    </a:p>
                  </a:txBody>
                  <a:tcPr marL="68580" marR="68580" marT="34290" marB="34290">
                    <a:solidFill>
                      <a:schemeClr val="accent2"/>
                    </a:solidFill>
                  </a:tcPr>
                </a:tc>
                <a:extLst>
                  <a:ext uri="{0D108BD9-81ED-4DB2-BD59-A6C34878D82A}">
                    <a16:rowId xmlns:a16="http://schemas.microsoft.com/office/drawing/2014/main" val="777884408"/>
                  </a:ext>
                </a:extLst>
              </a:tr>
              <a:tr h="278130">
                <a:tc rowSpan="3">
                  <a:txBody>
                    <a:bodyPr/>
                    <a:lstStyle/>
                    <a:p>
                      <a:r>
                        <a:rPr lang="en-GB" sz="1200" noProof="0"/>
                        <a:t>3</a:t>
                      </a:r>
                    </a:p>
                  </a:txBody>
                  <a:tcPr marL="68580" marR="68580" marT="34290" marB="34290" anchor="ctr">
                    <a:solidFill>
                      <a:schemeClr val="accent6">
                        <a:lumMod val="40000"/>
                        <a:lumOff val="60000"/>
                      </a:schemeClr>
                    </a:solidFill>
                  </a:tcPr>
                </a:tc>
                <a:tc rowSpan="3">
                  <a:txBody>
                    <a:bodyPr/>
                    <a:lstStyle/>
                    <a:p>
                      <a:r>
                        <a:rPr lang="en-GB" sz="1200" noProof="0"/>
                        <a:t>3 years</a:t>
                      </a:r>
                    </a:p>
                  </a:txBody>
                  <a:tcPr marL="68580" marR="68580" marT="34290" marB="34290" anchor="ctr">
                    <a:solidFill>
                      <a:schemeClr val="accent6">
                        <a:lumMod val="40000"/>
                        <a:lumOff val="60000"/>
                      </a:schemeClr>
                    </a:solidFill>
                  </a:tcPr>
                </a:tc>
                <a:tc rowSpan="3">
                  <a:txBody>
                    <a:bodyPr/>
                    <a:lstStyle/>
                    <a:p>
                      <a:r>
                        <a:rPr lang="en-GB" sz="1200" noProof="0"/>
                        <a:t>6</a:t>
                      </a:r>
                    </a:p>
                  </a:txBody>
                  <a:tcPr marL="68580" marR="68580" marT="34290" marB="34290" anchor="ctr">
                    <a:solidFill>
                      <a:schemeClr val="accent6">
                        <a:lumMod val="40000"/>
                        <a:lumOff val="60000"/>
                      </a:schemeClr>
                    </a:solidFill>
                  </a:tcPr>
                </a:tc>
                <a:tc>
                  <a:txBody>
                    <a:bodyPr/>
                    <a:lstStyle/>
                    <a:p>
                      <a:r>
                        <a:rPr lang="en-GB" sz="1200" noProof="0"/>
                        <a:t>Francisco</a:t>
                      </a:r>
                      <a:r>
                        <a:rPr lang="en-GB" sz="1200" baseline="0" noProof="0"/>
                        <a:t> Doblas (6 pms)</a:t>
                      </a:r>
                      <a:endParaRPr lang="en-GB" sz="1200" noProof="0"/>
                    </a:p>
                  </a:txBody>
                  <a:tcPr marL="68580" marR="68580" marT="34290" marB="34290">
                    <a:solidFill>
                      <a:schemeClr val="accent6">
                        <a:lumMod val="40000"/>
                        <a:lumOff val="60000"/>
                      </a:schemeClr>
                    </a:solidFill>
                  </a:tcPr>
                </a:tc>
                <a:tc>
                  <a:txBody>
                    <a:bodyPr/>
                    <a:lstStyle/>
                    <a:p>
                      <a:r>
                        <a:rPr lang="en-GB" sz="1200" noProof="0"/>
                        <a:t>2 Researchers/Engineers (75 pms)</a:t>
                      </a:r>
                    </a:p>
                  </a:txBody>
                  <a:tcPr marL="68580" marR="68580" marT="34290" marB="34290">
                    <a:solidFill>
                      <a:schemeClr val="accent6">
                        <a:lumMod val="40000"/>
                        <a:lumOff val="60000"/>
                      </a:schemeClr>
                    </a:solidFill>
                  </a:tcPr>
                </a:tc>
                <a:extLst>
                  <a:ext uri="{0D108BD9-81ED-4DB2-BD59-A6C34878D82A}">
                    <a16:rowId xmlns:a16="http://schemas.microsoft.com/office/drawing/2014/main" val="2866362667"/>
                  </a:ext>
                </a:extLst>
              </a:tr>
              <a:tr h="0">
                <a:tc vMerge="1">
                  <a:txBody>
                    <a:bodyPr/>
                    <a:lstStyle/>
                    <a:p>
                      <a:endParaRPr lang="es-ES" sz="1600" dirty="0"/>
                    </a:p>
                  </a:txBody>
                  <a:tcPr/>
                </a:tc>
                <a:tc vMerge="1">
                  <a:txBody>
                    <a:bodyPr/>
                    <a:lstStyle/>
                    <a:p>
                      <a:endParaRPr lang="es-ES"/>
                    </a:p>
                  </a:txBody>
                  <a:tcPr/>
                </a:tc>
                <a:tc vMerge="1">
                  <a:txBody>
                    <a:bodyPr/>
                    <a:lstStyle/>
                    <a:p>
                      <a:endParaRPr lang="es-ES" sz="1600" dirty="0"/>
                    </a:p>
                  </a:txBody>
                  <a:tcPr/>
                </a:tc>
                <a:tc>
                  <a:txBody>
                    <a:bodyPr/>
                    <a:lstStyle/>
                    <a:p>
                      <a:r>
                        <a:rPr lang="en-GB" sz="1200" baseline="0" noProof="0"/>
                        <a:t>Alfonso Valencia (6 pms)</a:t>
                      </a:r>
                    </a:p>
                  </a:txBody>
                  <a:tcPr marL="68580" marR="68580" marT="34290" marB="34290">
                    <a:solidFill>
                      <a:schemeClr val="accent6">
                        <a:lumMod val="40000"/>
                        <a:lumOff val="60000"/>
                      </a:schemeClr>
                    </a:solidFill>
                  </a:tcPr>
                </a:tc>
                <a:tc>
                  <a:txBody>
                    <a:bodyPr/>
                    <a:lstStyle/>
                    <a:p>
                      <a:r>
                        <a:rPr lang="en-GB" sz="1200" noProof="0" dirty="0"/>
                        <a:t>2 Researchers/Engineers (75 </a:t>
                      </a:r>
                      <a:r>
                        <a:rPr lang="en-GB" sz="1200" noProof="0" dirty="0" err="1"/>
                        <a:t>pms</a:t>
                      </a:r>
                      <a:r>
                        <a:rPr lang="en-GB" sz="1200" noProof="0" dirty="0"/>
                        <a:t>)</a:t>
                      </a:r>
                    </a:p>
                  </a:txBody>
                  <a:tcPr marL="68580" marR="68580" marT="34290" marB="34290">
                    <a:solidFill>
                      <a:schemeClr val="accent6">
                        <a:lumMod val="40000"/>
                        <a:lumOff val="60000"/>
                      </a:schemeClr>
                    </a:solidFill>
                  </a:tcPr>
                </a:tc>
                <a:extLst>
                  <a:ext uri="{0D108BD9-81ED-4DB2-BD59-A6C34878D82A}">
                    <a16:rowId xmlns:a16="http://schemas.microsoft.com/office/drawing/2014/main" val="4180534395"/>
                  </a:ext>
                </a:extLst>
              </a:tr>
              <a:tr h="0">
                <a:tc vMerge="1">
                  <a:txBody>
                    <a:bodyPr/>
                    <a:lstStyle/>
                    <a:p>
                      <a:endParaRPr lang="es-ES" sz="1600" dirty="0"/>
                    </a:p>
                  </a:txBody>
                  <a:tcPr/>
                </a:tc>
                <a:tc vMerge="1">
                  <a:txBody>
                    <a:bodyPr/>
                    <a:lstStyle/>
                    <a:p>
                      <a:endParaRPr lang="es-ES"/>
                    </a:p>
                  </a:txBody>
                  <a:tcPr/>
                </a:tc>
                <a:tc vMerge="1">
                  <a:txBody>
                    <a:bodyPr/>
                    <a:lstStyle/>
                    <a:p>
                      <a:endParaRPr lang="es-ES" sz="1600" dirty="0"/>
                    </a:p>
                  </a:txBody>
                  <a:tcPr/>
                </a:tc>
                <a:tc>
                  <a:txBody>
                    <a:bodyPr/>
                    <a:lstStyle/>
                    <a:p>
                      <a:r>
                        <a:rPr lang="en-GB" sz="1200" baseline="0" noProof="0"/>
                        <a:t>Jose María Cela (6 pms)</a:t>
                      </a:r>
                    </a:p>
                  </a:txBody>
                  <a:tcPr marL="68580" marR="68580" marT="34290" marB="34290">
                    <a:solidFill>
                      <a:schemeClr val="accent6">
                        <a:lumMod val="40000"/>
                        <a:lumOff val="60000"/>
                      </a:schemeClr>
                    </a:solidFill>
                  </a:tcPr>
                </a:tc>
                <a:tc>
                  <a:txBody>
                    <a:bodyPr/>
                    <a:lstStyle/>
                    <a:p>
                      <a:r>
                        <a:rPr lang="en-GB" sz="1200" noProof="0" dirty="0"/>
                        <a:t>2 Researchers/Engineers (75 </a:t>
                      </a:r>
                      <a:r>
                        <a:rPr lang="en-GB" sz="1200" noProof="0" dirty="0" err="1"/>
                        <a:t>pms</a:t>
                      </a:r>
                      <a:r>
                        <a:rPr lang="en-GB" sz="1200" noProof="0" dirty="0"/>
                        <a:t>)</a:t>
                      </a:r>
                    </a:p>
                  </a:txBody>
                  <a:tcPr marL="68580" marR="68580" marT="34290" marB="34290">
                    <a:solidFill>
                      <a:schemeClr val="accent6">
                        <a:lumMod val="40000"/>
                        <a:lumOff val="60000"/>
                      </a:schemeClr>
                    </a:solidFill>
                  </a:tcPr>
                </a:tc>
                <a:extLst>
                  <a:ext uri="{0D108BD9-81ED-4DB2-BD59-A6C34878D82A}">
                    <a16:rowId xmlns:a16="http://schemas.microsoft.com/office/drawing/2014/main" val="1631778942"/>
                  </a:ext>
                </a:extLst>
              </a:tr>
              <a:tr h="278130">
                <a:tc rowSpan="2">
                  <a:txBody>
                    <a:bodyPr/>
                    <a:lstStyle/>
                    <a:p>
                      <a:r>
                        <a:rPr lang="en-GB" sz="1200" noProof="0"/>
                        <a:t>4</a:t>
                      </a:r>
                    </a:p>
                  </a:txBody>
                  <a:tcPr marL="68580" marR="68580" marT="34290" marB="34290" anchor="ctr">
                    <a:solidFill>
                      <a:schemeClr val="accent4"/>
                    </a:solidFill>
                  </a:tcPr>
                </a:tc>
                <a:tc rowSpan="2">
                  <a:txBody>
                    <a:bodyPr/>
                    <a:lstStyle/>
                    <a:p>
                      <a:r>
                        <a:rPr lang="en-GB" sz="1200" noProof="0"/>
                        <a:t>3 years</a:t>
                      </a:r>
                    </a:p>
                  </a:txBody>
                  <a:tcPr marL="68580" marR="68580" marT="34290" marB="34290" anchor="ctr">
                    <a:solidFill>
                      <a:schemeClr val="accent4"/>
                    </a:solidFill>
                  </a:tcPr>
                </a:tc>
                <a:tc rowSpan="2">
                  <a:txBody>
                    <a:bodyPr/>
                    <a:lstStyle/>
                    <a:p>
                      <a:r>
                        <a:rPr lang="en-GB" sz="1200" noProof="0"/>
                        <a:t>7</a:t>
                      </a:r>
                    </a:p>
                  </a:txBody>
                  <a:tcPr marL="68580" marR="68580" marT="34290" marB="34290" anchor="ctr">
                    <a:solidFill>
                      <a:schemeClr val="accent4"/>
                    </a:solidFill>
                  </a:tcPr>
                </a:tc>
                <a:tc>
                  <a:txBody>
                    <a:bodyPr/>
                    <a:lstStyle/>
                    <a:p>
                      <a:r>
                        <a:rPr lang="en-GB" sz="1200" noProof="0"/>
                        <a:t>Sergi Girona (3 pms)</a:t>
                      </a:r>
                    </a:p>
                  </a:txBody>
                  <a:tcPr marL="68580" marR="68580" marT="34290" marB="34290">
                    <a:solidFill>
                      <a:schemeClr val="accent4"/>
                    </a:solidFill>
                  </a:tcPr>
                </a:tc>
                <a:tc>
                  <a:txBody>
                    <a:bodyPr/>
                    <a:lstStyle/>
                    <a:p>
                      <a:r>
                        <a:rPr lang="en-GB" sz="1200" noProof="0"/>
                        <a:t>N/A</a:t>
                      </a:r>
                    </a:p>
                  </a:txBody>
                  <a:tcPr marL="68580" marR="68580" marT="34290" marB="34290">
                    <a:solidFill>
                      <a:schemeClr val="accent4"/>
                    </a:solidFill>
                  </a:tcPr>
                </a:tc>
                <a:extLst>
                  <a:ext uri="{0D108BD9-81ED-4DB2-BD59-A6C34878D82A}">
                    <a16:rowId xmlns:a16="http://schemas.microsoft.com/office/drawing/2014/main" val="700986243"/>
                  </a:ext>
                </a:extLst>
              </a:tr>
              <a:tr h="278130">
                <a:tc vMerge="1">
                  <a:txBody>
                    <a:bodyPr/>
                    <a:lstStyle/>
                    <a:p>
                      <a:endParaRPr lang="es-ES" sz="1600" dirty="0"/>
                    </a:p>
                  </a:txBody>
                  <a:tcPr>
                    <a:solidFill>
                      <a:schemeClr val="accent4"/>
                    </a:solidFill>
                  </a:tcPr>
                </a:tc>
                <a:tc vMerge="1">
                  <a:txBody>
                    <a:bodyPr/>
                    <a:lstStyle/>
                    <a:p>
                      <a:endParaRPr lang="es-ES"/>
                    </a:p>
                  </a:txBody>
                  <a:tcPr/>
                </a:tc>
                <a:tc vMerge="1">
                  <a:txBody>
                    <a:bodyPr/>
                    <a:lstStyle/>
                    <a:p>
                      <a:endParaRPr lang="es-ES" sz="1600" dirty="0"/>
                    </a:p>
                  </a:txBody>
                  <a:tcPr>
                    <a:solidFill>
                      <a:schemeClr val="accent4"/>
                    </a:solidFill>
                  </a:tcPr>
                </a:tc>
                <a:tc>
                  <a:txBody>
                    <a:bodyPr/>
                    <a:lstStyle/>
                    <a:p>
                      <a:r>
                        <a:rPr lang="en-GB" sz="1200" baseline="0" noProof="0"/>
                        <a:t>María Ribera (3 pms)</a:t>
                      </a:r>
                    </a:p>
                  </a:txBody>
                  <a:tcPr marL="68580" marR="68580" marT="34290" marB="34290">
                    <a:solidFill>
                      <a:schemeClr val="accent4"/>
                    </a:solidFill>
                  </a:tcPr>
                </a:tc>
                <a:tc>
                  <a:txBody>
                    <a:bodyPr/>
                    <a:lstStyle/>
                    <a:p>
                      <a:r>
                        <a:rPr lang="en-GB" sz="1200" noProof="0" dirty="0"/>
                        <a:t>N/A</a:t>
                      </a:r>
                    </a:p>
                  </a:txBody>
                  <a:tcPr marL="68580" marR="68580" marT="34290" marB="34290">
                    <a:solidFill>
                      <a:schemeClr val="accent4"/>
                    </a:solidFill>
                  </a:tcPr>
                </a:tc>
                <a:extLst>
                  <a:ext uri="{0D108BD9-81ED-4DB2-BD59-A6C34878D82A}">
                    <a16:rowId xmlns:a16="http://schemas.microsoft.com/office/drawing/2014/main" val="2634833606"/>
                  </a:ext>
                </a:extLst>
              </a:tr>
            </a:tbl>
          </a:graphicData>
        </a:graphic>
      </p:graphicFrame>
      <p:sp>
        <p:nvSpPr>
          <p:cNvPr id="3" name="TextBox 2"/>
          <p:cNvSpPr txBox="1"/>
          <p:nvPr/>
        </p:nvSpPr>
        <p:spPr>
          <a:xfrm>
            <a:off x="7599568" y="6418846"/>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612 </a:t>
            </a:r>
            <a:r>
              <a:rPr lang="es-ES" sz="1350" dirty="0" err="1">
                <a:solidFill>
                  <a:prstClr val="black"/>
                </a:solidFill>
                <a:latin typeface="Calibri" panose="020F0502020204030204"/>
              </a:rPr>
              <a:t>PMs</a:t>
            </a:r>
            <a:endParaRPr lang="en-GB" sz="1350" dirty="0">
              <a:solidFill>
                <a:prstClr val="black"/>
              </a:solidFill>
              <a:latin typeface="Calibri" panose="020F0502020204030204"/>
            </a:endParaRPr>
          </a:p>
        </p:txBody>
      </p:sp>
      <p:sp>
        <p:nvSpPr>
          <p:cNvPr id="5" name="TextBox 4"/>
          <p:cNvSpPr txBox="1"/>
          <p:nvPr/>
        </p:nvSpPr>
        <p:spPr>
          <a:xfrm>
            <a:off x="6015392" y="6418846"/>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93 </a:t>
            </a:r>
            <a:r>
              <a:rPr lang="es-ES" sz="1350" dirty="0" err="1">
                <a:solidFill>
                  <a:prstClr val="black"/>
                </a:solidFill>
                <a:latin typeface="Calibri" panose="020F0502020204030204"/>
              </a:rPr>
              <a:t>PMs</a:t>
            </a:r>
            <a:endParaRPr lang="en-GB" sz="1350" dirty="0">
              <a:solidFill>
                <a:prstClr val="black"/>
              </a:solidFill>
              <a:latin typeface="Calibri" panose="020F0502020204030204"/>
            </a:endParaRPr>
          </a:p>
        </p:txBody>
      </p:sp>
      <p:sp>
        <p:nvSpPr>
          <p:cNvPr id="6" name="TextBox 5"/>
          <p:cNvSpPr txBox="1"/>
          <p:nvPr/>
        </p:nvSpPr>
        <p:spPr>
          <a:xfrm>
            <a:off x="8874621" y="6404183"/>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Total 705 </a:t>
            </a:r>
            <a:r>
              <a:rPr lang="es-ES" sz="1350" dirty="0" err="1">
                <a:solidFill>
                  <a:prstClr val="black"/>
                </a:solidFill>
                <a:latin typeface="Calibri" panose="020F0502020204030204"/>
              </a:rPr>
              <a:t>PMs</a:t>
            </a:r>
            <a:endParaRPr lang="en-GB" sz="1350" dirty="0">
              <a:solidFill>
                <a:prstClr val="black"/>
              </a:solidFill>
              <a:latin typeface="Calibri" panose="020F0502020204030204"/>
            </a:endParaRPr>
          </a:p>
        </p:txBody>
      </p:sp>
      <p:sp>
        <p:nvSpPr>
          <p:cNvPr id="7" name="TextBox 6"/>
          <p:cNvSpPr txBox="1"/>
          <p:nvPr/>
        </p:nvSpPr>
        <p:spPr>
          <a:xfrm>
            <a:off x="10110355" y="3523852"/>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9.25 </a:t>
            </a:r>
            <a:r>
              <a:rPr lang="es-ES" sz="1350" dirty="0" err="1">
                <a:solidFill>
                  <a:prstClr val="black"/>
                </a:solidFill>
                <a:latin typeface="Calibri" panose="020F0502020204030204"/>
              </a:rPr>
              <a:t>FTEs</a:t>
            </a:r>
            <a:endParaRPr lang="en-GB" sz="1350" dirty="0">
              <a:solidFill>
                <a:prstClr val="black"/>
              </a:solidFill>
              <a:latin typeface="Calibri" panose="020F0502020204030204"/>
            </a:endParaRPr>
          </a:p>
        </p:txBody>
      </p:sp>
      <p:sp>
        <p:nvSpPr>
          <p:cNvPr id="8" name="TextBox 7"/>
          <p:cNvSpPr txBox="1"/>
          <p:nvPr/>
        </p:nvSpPr>
        <p:spPr>
          <a:xfrm>
            <a:off x="10090330" y="4795907"/>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6.5 </a:t>
            </a:r>
            <a:r>
              <a:rPr lang="es-ES" sz="1350" dirty="0" err="1">
                <a:solidFill>
                  <a:prstClr val="black"/>
                </a:solidFill>
                <a:latin typeface="Calibri" panose="020F0502020204030204"/>
              </a:rPr>
              <a:t>FTEs</a:t>
            </a:r>
            <a:endParaRPr lang="en-GB" sz="1350" dirty="0">
              <a:solidFill>
                <a:prstClr val="black"/>
              </a:solidFill>
              <a:latin typeface="Calibri" panose="020F0502020204030204"/>
            </a:endParaRPr>
          </a:p>
        </p:txBody>
      </p:sp>
      <p:sp>
        <p:nvSpPr>
          <p:cNvPr id="9" name="TextBox 8"/>
          <p:cNvSpPr txBox="1"/>
          <p:nvPr/>
        </p:nvSpPr>
        <p:spPr>
          <a:xfrm>
            <a:off x="10110355" y="5299963"/>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6.75 </a:t>
            </a:r>
            <a:r>
              <a:rPr lang="es-ES" sz="1350" dirty="0" err="1">
                <a:solidFill>
                  <a:prstClr val="black"/>
                </a:solidFill>
                <a:latin typeface="Calibri" panose="020F0502020204030204"/>
              </a:rPr>
              <a:t>FTEs</a:t>
            </a:r>
            <a:endParaRPr lang="en-GB" sz="1350" dirty="0">
              <a:solidFill>
                <a:prstClr val="black"/>
              </a:solidFill>
              <a:latin typeface="Calibri" panose="020F0502020204030204"/>
            </a:endParaRPr>
          </a:p>
        </p:txBody>
      </p:sp>
      <p:sp>
        <p:nvSpPr>
          <p:cNvPr id="10" name="TextBox 9"/>
          <p:cNvSpPr txBox="1"/>
          <p:nvPr/>
        </p:nvSpPr>
        <p:spPr>
          <a:xfrm>
            <a:off x="10074006" y="6392133"/>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Total 22.5 </a:t>
            </a:r>
            <a:r>
              <a:rPr lang="es-ES" sz="1350" dirty="0" err="1">
                <a:solidFill>
                  <a:prstClr val="black"/>
                </a:solidFill>
                <a:latin typeface="Calibri" panose="020F0502020204030204"/>
              </a:rPr>
              <a:t>FTEs</a:t>
            </a:r>
            <a:endParaRPr lang="en-GB" sz="1350" dirty="0">
              <a:solidFill>
                <a:prstClr val="black"/>
              </a:solidFill>
              <a:latin typeface="Calibri" panose="020F0502020204030204"/>
            </a:endParaRPr>
          </a:p>
        </p:txBody>
      </p:sp>
      <p:pic>
        <p:nvPicPr>
          <p:cNvPr id="19" name="Picture 18">
            <a:extLst>
              <a:ext uri="{FF2B5EF4-FFF2-40B4-BE49-F238E27FC236}">
                <a16:creationId xmlns:a16="http://schemas.microsoft.com/office/drawing/2014/main" id="{004CBB06-A302-6C4C-97AC-E7CB129E8C61}"/>
              </a:ext>
            </a:extLst>
          </p:cNvPr>
          <p:cNvPicPr>
            <a:picLocks noChangeAspect="1"/>
          </p:cNvPicPr>
          <p:nvPr/>
        </p:nvPicPr>
        <p:blipFill>
          <a:blip r:embed="rId3"/>
          <a:stretch>
            <a:fillRect/>
          </a:stretch>
        </p:blipFill>
        <p:spPr>
          <a:xfrm>
            <a:off x="619349" y="1056293"/>
            <a:ext cx="3594472" cy="2060624"/>
          </a:xfrm>
          <a:prstGeom prst="rect">
            <a:avLst/>
          </a:prstGeom>
        </p:spPr>
      </p:pic>
      <p:sp>
        <p:nvSpPr>
          <p:cNvPr id="21" name="TextBox 20">
            <a:extLst>
              <a:ext uri="{FF2B5EF4-FFF2-40B4-BE49-F238E27FC236}">
                <a16:creationId xmlns:a16="http://schemas.microsoft.com/office/drawing/2014/main" id="{5C1BC5A3-08C9-B945-B2E7-4900C781D35C}"/>
              </a:ext>
            </a:extLst>
          </p:cNvPr>
          <p:cNvSpPr txBox="1"/>
          <p:nvPr/>
        </p:nvSpPr>
        <p:spPr>
          <a:xfrm>
            <a:off x="10105036" y="4049759"/>
            <a:ext cx="1269125" cy="300082"/>
          </a:xfrm>
          <a:prstGeom prst="rect">
            <a:avLst/>
          </a:prstGeom>
          <a:noFill/>
        </p:spPr>
        <p:txBody>
          <a:bodyPr wrap="square" rtlCol="0">
            <a:spAutoFit/>
          </a:bodyPr>
          <a:lstStyle/>
          <a:p>
            <a:pPr defTabSz="685800"/>
            <a:r>
              <a:rPr lang="es-ES" sz="1350" dirty="0">
                <a:solidFill>
                  <a:prstClr val="black"/>
                </a:solidFill>
                <a:latin typeface="Calibri" panose="020F0502020204030204"/>
              </a:rPr>
              <a:t>9.25 </a:t>
            </a:r>
            <a:r>
              <a:rPr lang="es-ES" sz="1350" dirty="0" err="1">
                <a:solidFill>
                  <a:prstClr val="black"/>
                </a:solidFill>
                <a:latin typeface="Calibri" panose="020F0502020204030204"/>
              </a:rPr>
              <a:t>FTEs</a:t>
            </a:r>
            <a:endParaRPr lang="en-GB" sz="1350" dirty="0">
              <a:solidFill>
                <a:prstClr val="black"/>
              </a:solidFill>
              <a:latin typeface="Calibri" panose="020F0502020204030204"/>
            </a:endParaRPr>
          </a:p>
        </p:txBody>
      </p:sp>
      <p:cxnSp>
        <p:nvCxnSpPr>
          <p:cNvPr id="26" name="Elbow Connector 25">
            <a:extLst>
              <a:ext uri="{FF2B5EF4-FFF2-40B4-BE49-F238E27FC236}">
                <a16:creationId xmlns:a16="http://schemas.microsoft.com/office/drawing/2014/main" id="{2BC6998C-DCE1-3941-AD4D-93D5FEC18ED9}"/>
              </a:ext>
            </a:extLst>
          </p:cNvPr>
          <p:cNvCxnSpPr>
            <a:cxnSpLocks/>
            <a:endCxn id="22" idx="0"/>
          </p:cNvCxnSpPr>
          <p:nvPr/>
        </p:nvCxnSpPr>
        <p:spPr>
          <a:xfrm>
            <a:off x="2887301" y="1453541"/>
            <a:ext cx="3155190" cy="461363"/>
          </a:xfrm>
          <a:prstGeom prst="bentConnector2">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60E84DD-0BB3-C04A-9C7F-2FFC65298A6E}"/>
              </a:ext>
            </a:extLst>
          </p:cNvPr>
          <p:cNvSpPr/>
          <p:nvPr/>
        </p:nvSpPr>
        <p:spPr>
          <a:xfrm>
            <a:off x="8135033" y="3337031"/>
            <a:ext cx="45719" cy="457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763627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Conector recto de flecha 26"/>
          <p:cNvCxnSpPr>
            <a:cxnSpLocks/>
            <a:stCxn id="11" idx="3"/>
            <a:endCxn id="22" idx="1"/>
          </p:cNvCxnSpPr>
          <p:nvPr/>
        </p:nvCxnSpPr>
        <p:spPr>
          <a:xfrm>
            <a:off x="5548821" y="4364490"/>
            <a:ext cx="3392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3876541" y="4214449"/>
            <a:ext cx="1672280" cy="300082"/>
          </a:xfrm>
          <a:prstGeom prst="rect">
            <a:avLst/>
          </a:prstGeom>
          <a:solidFill>
            <a:schemeClr val="accent1">
              <a:lumMod val="40000"/>
              <a:lumOff val="60000"/>
            </a:schemeClr>
          </a:solidFill>
        </p:spPr>
        <p:txBody>
          <a:bodyPr wrap="square" rtlCol="0">
            <a:spAutoFit/>
          </a:bodyPr>
          <a:lstStyle/>
          <a:p>
            <a:pPr defTabSz="685800"/>
            <a:r>
              <a:rPr lang="en-GB" sz="1350" b="1" dirty="0">
                <a:solidFill>
                  <a:prstClr val="black"/>
                </a:solidFill>
                <a:latin typeface="Calibri" panose="020F0502020204030204"/>
              </a:rPr>
              <a:t>2. Joint IP ownership</a:t>
            </a:r>
          </a:p>
        </p:txBody>
      </p:sp>
      <p:sp>
        <p:nvSpPr>
          <p:cNvPr id="2" name="Título 1"/>
          <p:cNvSpPr>
            <a:spLocks noGrp="1"/>
          </p:cNvSpPr>
          <p:nvPr>
            <p:ph type="title"/>
          </p:nvPr>
        </p:nvSpPr>
        <p:spPr/>
        <p:txBody>
          <a:bodyPr/>
          <a:lstStyle/>
          <a:p>
            <a:r>
              <a:rPr lang="en-GB" dirty="0"/>
              <a:t>IPR FA and IPR regime types</a:t>
            </a:r>
          </a:p>
        </p:txBody>
      </p:sp>
      <p:sp>
        <p:nvSpPr>
          <p:cNvPr id="7" name="Content Placeholder 6">
            <a:extLst>
              <a:ext uri="{FF2B5EF4-FFF2-40B4-BE49-F238E27FC236}">
                <a16:creationId xmlns:a16="http://schemas.microsoft.com/office/drawing/2014/main" id="{95A9C7FD-F152-024B-AB76-3A9C0D3B575E}"/>
              </a:ext>
            </a:extLst>
          </p:cNvPr>
          <p:cNvSpPr>
            <a:spLocks noGrp="1"/>
          </p:cNvSpPr>
          <p:nvPr>
            <p:ph idx="1"/>
          </p:nvPr>
        </p:nvSpPr>
        <p:spPr/>
        <p:txBody>
          <a:bodyPr/>
          <a:lstStyle/>
          <a:p>
            <a:r>
              <a:rPr lang="en-US" dirty="0">
                <a:solidFill>
                  <a:prstClr val="black"/>
                </a:solidFill>
              </a:rPr>
              <a:t>Each Party will keep exclusive ownership of its Background IP. BSC grants Huawei a license to use its Background IPR solely for </a:t>
            </a:r>
            <a:r>
              <a:rPr lang="en-US" u="sng" dirty="0">
                <a:solidFill>
                  <a:prstClr val="black"/>
                </a:solidFill>
              </a:rPr>
              <a:t>the purpose of carrying out the Development Work or using the Deliverables</a:t>
            </a:r>
            <a:r>
              <a:rPr lang="en-US" dirty="0">
                <a:solidFill>
                  <a:prstClr val="black"/>
                </a:solidFill>
              </a:rPr>
              <a:t> under the conditions and restrictions defined by BSC in the SOW.</a:t>
            </a:r>
          </a:p>
        </p:txBody>
      </p:sp>
      <p:sp>
        <p:nvSpPr>
          <p:cNvPr id="6" name="CuadroTexto 5"/>
          <p:cNvSpPr txBox="1"/>
          <p:nvPr/>
        </p:nvSpPr>
        <p:spPr>
          <a:xfrm>
            <a:off x="1102808" y="4098924"/>
            <a:ext cx="1436570" cy="507831"/>
          </a:xfrm>
          <a:prstGeom prst="rect">
            <a:avLst/>
          </a:prstGeom>
          <a:solidFill>
            <a:schemeClr val="accent1">
              <a:lumMod val="40000"/>
              <a:lumOff val="60000"/>
            </a:schemeClr>
          </a:solidFill>
        </p:spPr>
        <p:txBody>
          <a:bodyPr wrap="square" rtlCol="0">
            <a:spAutoFit/>
          </a:bodyPr>
          <a:lstStyle/>
          <a:p>
            <a:pPr defTabSz="685800"/>
            <a:r>
              <a:rPr lang="en-GB" sz="1350" b="1" dirty="0">
                <a:solidFill>
                  <a:prstClr val="black"/>
                </a:solidFill>
                <a:latin typeface="Calibri" panose="020F0502020204030204"/>
              </a:rPr>
              <a:t>Type of IPR regime in SoWs</a:t>
            </a:r>
          </a:p>
        </p:txBody>
      </p:sp>
      <p:cxnSp>
        <p:nvCxnSpPr>
          <p:cNvPr id="8" name="Conector recto de flecha 7"/>
          <p:cNvCxnSpPr>
            <a:cxnSpLocks/>
            <a:stCxn id="6" idx="3"/>
            <a:endCxn id="11" idx="1"/>
          </p:cNvCxnSpPr>
          <p:nvPr/>
        </p:nvCxnSpPr>
        <p:spPr>
          <a:xfrm>
            <a:off x="2539378" y="4352840"/>
            <a:ext cx="1337163" cy="11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a:cxnSpLocks/>
            <a:stCxn id="6" idx="3"/>
            <a:endCxn id="12" idx="1"/>
          </p:cNvCxnSpPr>
          <p:nvPr/>
        </p:nvCxnSpPr>
        <p:spPr>
          <a:xfrm>
            <a:off x="2539378" y="4352840"/>
            <a:ext cx="1337163" cy="1090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uadroTexto 11"/>
          <p:cNvSpPr txBox="1"/>
          <p:nvPr/>
        </p:nvSpPr>
        <p:spPr>
          <a:xfrm>
            <a:off x="3876541" y="5189061"/>
            <a:ext cx="1672281" cy="507831"/>
          </a:xfrm>
          <a:prstGeom prst="rect">
            <a:avLst/>
          </a:prstGeom>
          <a:solidFill>
            <a:schemeClr val="accent1">
              <a:lumMod val="40000"/>
              <a:lumOff val="60000"/>
            </a:schemeClr>
          </a:solidFill>
        </p:spPr>
        <p:txBody>
          <a:bodyPr wrap="square" rtlCol="0">
            <a:spAutoFit/>
          </a:bodyPr>
          <a:lstStyle/>
          <a:p>
            <a:pPr defTabSz="685800"/>
            <a:r>
              <a:rPr lang="en-GB" sz="1350" b="1" dirty="0">
                <a:solidFill>
                  <a:prstClr val="black"/>
                </a:solidFill>
                <a:latin typeface="Calibri" panose="020F0502020204030204"/>
              </a:rPr>
              <a:t>3. Huawei keeps ownership of IP</a:t>
            </a:r>
          </a:p>
        </p:txBody>
      </p:sp>
      <p:cxnSp>
        <p:nvCxnSpPr>
          <p:cNvPr id="15" name="Conector recto de flecha 14"/>
          <p:cNvCxnSpPr>
            <a:cxnSpLocks/>
            <a:stCxn id="6" idx="3"/>
            <a:endCxn id="16" idx="1"/>
          </p:cNvCxnSpPr>
          <p:nvPr/>
        </p:nvCxnSpPr>
        <p:spPr>
          <a:xfrm flipV="1">
            <a:off x="2539378" y="3228297"/>
            <a:ext cx="1349772" cy="11245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uadroTexto 15"/>
          <p:cNvSpPr txBox="1"/>
          <p:nvPr/>
        </p:nvSpPr>
        <p:spPr>
          <a:xfrm>
            <a:off x="3889150" y="3078256"/>
            <a:ext cx="1594701" cy="300082"/>
          </a:xfrm>
          <a:prstGeom prst="rect">
            <a:avLst/>
          </a:prstGeom>
          <a:solidFill>
            <a:schemeClr val="accent1">
              <a:lumMod val="40000"/>
              <a:lumOff val="60000"/>
            </a:schemeClr>
          </a:solidFill>
        </p:spPr>
        <p:txBody>
          <a:bodyPr wrap="square" rtlCol="0">
            <a:spAutoFit/>
          </a:bodyPr>
          <a:lstStyle/>
          <a:p>
            <a:pPr defTabSz="685800"/>
            <a:r>
              <a:rPr lang="en-GB" sz="1350" b="1" dirty="0">
                <a:solidFill>
                  <a:prstClr val="black"/>
                </a:solidFill>
                <a:latin typeface="Calibri" panose="020F0502020204030204"/>
              </a:rPr>
              <a:t>1. Open Source</a:t>
            </a:r>
          </a:p>
        </p:txBody>
      </p:sp>
      <p:cxnSp>
        <p:nvCxnSpPr>
          <p:cNvPr id="20" name="Conector recto de flecha 19"/>
          <p:cNvCxnSpPr>
            <a:cxnSpLocks/>
            <a:stCxn id="16" idx="3"/>
            <a:endCxn id="21" idx="1"/>
          </p:cNvCxnSpPr>
          <p:nvPr/>
        </p:nvCxnSpPr>
        <p:spPr>
          <a:xfrm>
            <a:off x="5483851" y="3228297"/>
            <a:ext cx="40426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CuadroTexto 20"/>
          <p:cNvSpPr txBox="1"/>
          <p:nvPr/>
        </p:nvSpPr>
        <p:spPr>
          <a:xfrm>
            <a:off x="5888111" y="2870507"/>
            <a:ext cx="4775595" cy="715581"/>
          </a:xfrm>
          <a:prstGeom prst="rect">
            <a:avLst/>
          </a:prstGeom>
          <a:noFill/>
          <a:ln w="12700">
            <a:solidFill>
              <a:schemeClr val="accent1"/>
            </a:solidFill>
          </a:ln>
        </p:spPr>
        <p:txBody>
          <a:bodyPr wrap="square" rtlCol="0">
            <a:spAutoFit/>
          </a:bodyPr>
          <a:lstStyle/>
          <a:p>
            <a:pPr marL="214313" indent="-214313" defTabSz="685800">
              <a:buFont typeface="Wingdings" panose="05000000000000000000" pitchFamily="2" charset="2"/>
              <a:buChar char="ü"/>
            </a:pPr>
            <a:r>
              <a:rPr lang="en-US" sz="1350" u="sng" dirty="0">
                <a:solidFill>
                  <a:prstClr val="black"/>
                </a:solidFill>
                <a:latin typeface="Calibri" panose="020F0502020204030204"/>
              </a:rPr>
              <a:t>Results of this project are to be open sourced in principle. </a:t>
            </a:r>
          </a:p>
          <a:p>
            <a:pPr marL="214313" indent="-214313" defTabSz="685800">
              <a:buFont typeface="Wingdings" panose="05000000000000000000" pitchFamily="2" charset="2"/>
              <a:buChar char="ü"/>
            </a:pPr>
            <a:r>
              <a:rPr lang="en-US" sz="1350" dirty="0">
                <a:solidFill>
                  <a:prstClr val="black"/>
                </a:solidFill>
                <a:latin typeface="Calibri" panose="020F0502020204030204"/>
              </a:rPr>
              <a:t>Results not to be open sourced shall be agreed by the Management Committee.</a:t>
            </a:r>
          </a:p>
        </p:txBody>
      </p:sp>
      <p:sp>
        <p:nvSpPr>
          <p:cNvPr id="22" name="Rectángulo 21"/>
          <p:cNvSpPr/>
          <p:nvPr/>
        </p:nvSpPr>
        <p:spPr>
          <a:xfrm>
            <a:off x="5888111" y="4006699"/>
            <a:ext cx="4775596" cy="715581"/>
          </a:xfrm>
          <a:prstGeom prst="rect">
            <a:avLst/>
          </a:prstGeom>
          <a:ln w="12700">
            <a:solidFill>
              <a:schemeClr val="accent1"/>
            </a:solidFill>
          </a:ln>
        </p:spPr>
        <p:txBody>
          <a:bodyPr wrap="square">
            <a:spAutoFit/>
          </a:bodyPr>
          <a:lstStyle/>
          <a:p>
            <a:pPr marL="214313" indent="-214313" defTabSz="685800">
              <a:buFont typeface="Wingdings" panose="05000000000000000000" pitchFamily="2" charset="2"/>
              <a:buChar char="ü"/>
            </a:pPr>
            <a:r>
              <a:rPr lang="en-US" sz="1350" dirty="0">
                <a:solidFill>
                  <a:prstClr val="black"/>
                </a:solidFill>
                <a:latin typeface="Calibri" panose="020F0502020204030204"/>
              </a:rPr>
              <a:t>BSC and Huawei shall share the IP rights</a:t>
            </a:r>
          </a:p>
          <a:p>
            <a:pPr marL="214313" indent="-214313" defTabSz="685800">
              <a:buFont typeface="Wingdings" panose="05000000000000000000" pitchFamily="2" charset="2"/>
              <a:buChar char="ü"/>
            </a:pPr>
            <a:r>
              <a:rPr lang="en-US" sz="1350" u="sng" dirty="0">
                <a:solidFill>
                  <a:prstClr val="black"/>
                </a:solidFill>
                <a:latin typeface="Calibri" panose="020F0502020204030204"/>
              </a:rPr>
              <a:t>Costs will be at BSC cost plus a margin.</a:t>
            </a:r>
          </a:p>
          <a:p>
            <a:pPr marL="214313" indent="-214313" defTabSz="685800">
              <a:buFont typeface="Wingdings" panose="05000000000000000000" pitchFamily="2" charset="2"/>
              <a:buChar char="ü"/>
            </a:pPr>
            <a:r>
              <a:rPr lang="en-US" sz="1350" dirty="0">
                <a:solidFill>
                  <a:prstClr val="black"/>
                </a:solidFill>
                <a:latin typeface="Calibri" panose="020F0502020204030204"/>
              </a:rPr>
              <a:t>Each party is free to exploit the IP, independently of the other.</a:t>
            </a:r>
            <a:endParaRPr lang="es-ES" sz="1350" dirty="0">
              <a:solidFill>
                <a:prstClr val="black"/>
              </a:solidFill>
              <a:latin typeface="Calibri" panose="020F0502020204030204"/>
            </a:endParaRPr>
          </a:p>
        </p:txBody>
      </p:sp>
      <p:sp>
        <p:nvSpPr>
          <p:cNvPr id="37" name="Rectángulo 36"/>
          <p:cNvSpPr/>
          <p:nvPr/>
        </p:nvSpPr>
        <p:spPr>
          <a:xfrm>
            <a:off x="5888112" y="5085185"/>
            <a:ext cx="4775594" cy="715581"/>
          </a:xfrm>
          <a:prstGeom prst="rect">
            <a:avLst/>
          </a:prstGeom>
          <a:ln w="12700">
            <a:solidFill>
              <a:schemeClr val="accent1"/>
            </a:solidFill>
          </a:ln>
        </p:spPr>
        <p:txBody>
          <a:bodyPr wrap="square">
            <a:spAutoFit/>
          </a:bodyPr>
          <a:lstStyle/>
          <a:p>
            <a:pPr marL="214313" indent="-214313" defTabSz="685800">
              <a:buFont typeface="Wingdings" panose="05000000000000000000" pitchFamily="2" charset="2"/>
              <a:buChar char="ü"/>
            </a:pPr>
            <a:r>
              <a:rPr lang="en-US" sz="1350" dirty="0">
                <a:solidFill>
                  <a:prstClr val="black"/>
                </a:solidFill>
                <a:latin typeface="Calibri" panose="020F0502020204030204"/>
              </a:rPr>
              <a:t>Huawei keeps ownership of IP. </a:t>
            </a:r>
          </a:p>
          <a:p>
            <a:pPr marL="214313" indent="-214313" defTabSz="685800">
              <a:buFont typeface="Wingdings" panose="05000000000000000000" pitchFamily="2" charset="2"/>
              <a:buChar char="ü"/>
            </a:pPr>
            <a:r>
              <a:rPr lang="en-US" sz="1350" u="sng" dirty="0">
                <a:solidFill>
                  <a:prstClr val="black"/>
                </a:solidFill>
                <a:latin typeface="Calibri" panose="020F0502020204030204"/>
              </a:rPr>
              <a:t>Costs will be at BSC cost plus a bigger margin than in 2</a:t>
            </a:r>
            <a:r>
              <a:rPr lang="en-US" sz="1350" dirty="0">
                <a:solidFill>
                  <a:prstClr val="black"/>
                </a:solidFill>
                <a:latin typeface="Calibri" panose="020F0502020204030204"/>
              </a:rPr>
              <a:t>.</a:t>
            </a:r>
          </a:p>
          <a:p>
            <a:pPr marL="214313" indent="-214313" defTabSz="685800">
              <a:buFont typeface="Wingdings" panose="05000000000000000000" pitchFamily="2" charset="2"/>
              <a:buChar char="ü"/>
            </a:pPr>
            <a:r>
              <a:rPr lang="en-US" sz="1350" dirty="0">
                <a:solidFill>
                  <a:prstClr val="black"/>
                </a:solidFill>
                <a:latin typeface="Calibri" panose="020F0502020204030204"/>
              </a:rPr>
              <a:t>Huawei shall grant BSC a free license for research use</a:t>
            </a:r>
            <a:endParaRPr lang="es-ES" sz="1350" dirty="0">
              <a:solidFill>
                <a:prstClr val="black"/>
              </a:solidFill>
              <a:latin typeface="Calibri" panose="020F0502020204030204"/>
            </a:endParaRPr>
          </a:p>
        </p:txBody>
      </p:sp>
      <p:cxnSp>
        <p:nvCxnSpPr>
          <p:cNvPr id="55" name="Conector recto de flecha 54"/>
          <p:cNvCxnSpPr>
            <a:cxnSpLocks/>
            <a:stCxn id="12" idx="3"/>
            <a:endCxn id="37" idx="1"/>
          </p:cNvCxnSpPr>
          <p:nvPr/>
        </p:nvCxnSpPr>
        <p:spPr>
          <a:xfrm flipV="1">
            <a:off x="5548822" y="5442976"/>
            <a:ext cx="3392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511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Operation organization</a:t>
            </a:r>
          </a:p>
        </p:txBody>
      </p:sp>
      <p:pic>
        <p:nvPicPr>
          <p:cNvPr id="4" name="Imagen 3"/>
          <p:cNvPicPr>
            <a:picLocks noChangeAspect="1"/>
          </p:cNvPicPr>
          <p:nvPr/>
        </p:nvPicPr>
        <p:blipFill rotWithShape="1">
          <a:blip r:embed="rId3"/>
          <a:srcRect l="15760" t="32125" r="66072" b="47640"/>
          <a:stretch/>
        </p:blipFill>
        <p:spPr>
          <a:xfrm>
            <a:off x="2385179" y="2162887"/>
            <a:ext cx="1473657" cy="830277"/>
          </a:xfrm>
          <a:prstGeom prst="rect">
            <a:avLst/>
          </a:prstGeom>
        </p:spPr>
      </p:pic>
      <p:sp>
        <p:nvSpPr>
          <p:cNvPr id="7" name="CuadroTexto 6"/>
          <p:cNvSpPr txBox="1"/>
          <p:nvPr/>
        </p:nvSpPr>
        <p:spPr>
          <a:xfrm>
            <a:off x="918017" y="1704547"/>
            <a:ext cx="5316950" cy="553998"/>
          </a:xfrm>
          <a:prstGeom prst="rect">
            <a:avLst/>
          </a:prstGeom>
          <a:noFill/>
        </p:spPr>
        <p:txBody>
          <a:bodyPr wrap="square" rtlCol="0">
            <a:spAutoFit/>
          </a:bodyPr>
          <a:lstStyle/>
          <a:p>
            <a:pPr defTabSz="685800"/>
            <a:r>
              <a:rPr lang="en-US" sz="1500" b="1" dirty="0">
                <a:solidFill>
                  <a:srgbClr val="ED7D31"/>
                </a:solidFill>
                <a:latin typeface="Calibri" panose="020F0502020204030204"/>
              </a:rPr>
              <a:t>The Steering and Management Committee (“The Committee”)</a:t>
            </a:r>
          </a:p>
          <a:p>
            <a:pPr defTabSz="685800"/>
            <a:r>
              <a:rPr lang="en-US" sz="1500" b="1" dirty="0">
                <a:solidFill>
                  <a:srgbClr val="ED7D31"/>
                </a:solidFill>
                <a:latin typeface="Calibri" panose="020F0502020204030204"/>
              </a:rPr>
              <a:t>Global Project</a:t>
            </a:r>
            <a:endParaRPr lang="es-ES" sz="1500" b="1" dirty="0">
              <a:solidFill>
                <a:srgbClr val="ED7D31"/>
              </a:solidFill>
              <a:latin typeface="Calibri" panose="020F0502020204030204"/>
            </a:endParaRPr>
          </a:p>
        </p:txBody>
      </p:sp>
      <p:sp>
        <p:nvSpPr>
          <p:cNvPr id="8" name="Rectángulo 7"/>
          <p:cNvSpPr/>
          <p:nvPr/>
        </p:nvSpPr>
        <p:spPr>
          <a:xfrm>
            <a:off x="1040739" y="4509120"/>
            <a:ext cx="4849327" cy="923330"/>
          </a:xfrm>
          <a:prstGeom prst="rect">
            <a:avLst/>
          </a:prstGeom>
          <a:solidFill>
            <a:schemeClr val="accent2">
              <a:lumMod val="20000"/>
              <a:lumOff val="80000"/>
            </a:schemeClr>
          </a:solidFill>
        </p:spPr>
        <p:txBody>
          <a:bodyPr wrap="square">
            <a:spAutoFit/>
          </a:bodyPr>
          <a:lstStyle/>
          <a:p>
            <a:pPr marL="135255" algn="just" defTabSz="685800">
              <a:tabLst>
                <a:tab pos="-257175" algn="l"/>
                <a:tab pos="411480" algn="l"/>
                <a:tab pos="617220" algn="l"/>
                <a:tab pos="822960" algn="l"/>
                <a:tab pos="891540" algn="l"/>
                <a:tab pos="1028700" algn="l"/>
                <a:tab pos="1234440" algn="l"/>
                <a:tab pos="1508760" algn="l"/>
              </a:tabLst>
            </a:pPr>
            <a:r>
              <a:rPr lang="en-GB" sz="1350" dirty="0">
                <a:solidFill>
                  <a:prstClr val="black"/>
                </a:solidFill>
                <a:latin typeface="Calibri" panose="020F0502020204030204"/>
                <a:ea typeface="Calibri" panose="020F0502020204030204" pitchFamily="34" charset="0"/>
                <a:cs typeface="Arial" panose="020B0604020202020204" pitchFamily="34" charset="0"/>
              </a:rPr>
              <a:t>The Heads of Committee shall be responsible for:</a:t>
            </a:r>
          </a:p>
          <a:p>
            <a:pPr marL="349568" indent="-214313" algn="just" defTabSz="685800">
              <a:buFont typeface="Arial" panose="020B0604020202020204" pitchFamily="34" charset="0"/>
              <a:buChar char="•"/>
              <a:tabLst>
                <a:tab pos="-257175" algn="l"/>
                <a:tab pos="411480" algn="l"/>
                <a:tab pos="617220" algn="l"/>
                <a:tab pos="822960" algn="l"/>
                <a:tab pos="891540" algn="l"/>
                <a:tab pos="1028700" algn="l"/>
                <a:tab pos="1234440" algn="l"/>
                <a:tab pos="1508760" algn="l"/>
              </a:tabLst>
            </a:pPr>
            <a:r>
              <a:rPr lang="en-GB" sz="1350" dirty="0">
                <a:solidFill>
                  <a:prstClr val="black"/>
                </a:solidFill>
                <a:latin typeface="Calibri" panose="020F0502020204030204"/>
                <a:ea typeface="Calibri" panose="020F0502020204030204" pitchFamily="34" charset="0"/>
                <a:cs typeface="Arial" panose="020B0604020202020204" pitchFamily="34" charset="0"/>
              </a:rPr>
              <a:t>Ensuring that the Committee Half-annual meetings are held </a:t>
            </a:r>
          </a:p>
          <a:p>
            <a:pPr marL="349568" indent="-214313" algn="just" defTabSz="685800">
              <a:buFont typeface="Arial" panose="020B0604020202020204" pitchFamily="34" charset="0"/>
              <a:buChar char="•"/>
              <a:tabLst>
                <a:tab pos="-257175" algn="l"/>
                <a:tab pos="411480" algn="l"/>
                <a:tab pos="617220" algn="l"/>
                <a:tab pos="822960" algn="l"/>
                <a:tab pos="891540" algn="l"/>
                <a:tab pos="1028700" algn="l"/>
                <a:tab pos="1234440" algn="l"/>
                <a:tab pos="1508760" algn="l"/>
              </a:tabLst>
            </a:pPr>
            <a:r>
              <a:rPr lang="en-GB" sz="1350" dirty="0">
                <a:solidFill>
                  <a:prstClr val="black"/>
                </a:solidFill>
                <a:latin typeface="Calibri" panose="020F0502020204030204"/>
                <a:ea typeface="Calibri" panose="020F0502020204030204" pitchFamily="34" charset="0"/>
                <a:cs typeface="Arial" panose="020B0604020202020204" pitchFamily="34" charset="0"/>
              </a:rPr>
              <a:t>Distribution of minutes</a:t>
            </a:r>
          </a:p>
          <a:p>
            <a:pPr marL="349568" indent="-214313" algn="just" defTabSz="685800">
              <a:buFont typeface="Arial" panose="020B0604020202020204" pitchFamily="34" charset="0"/>
              <a:buChar char="•"/>
              <a:tabLst>
                <a:tab pos="-257175" algn="l"/>
                <a:tab pos="411480" algn="l"/>
                <a:tab pos="617220" algn="l"/>
                <a:tab pos="822960" algn="l"/>
                <a:tab pos="891540" algn="l"/>
                <a:tab pos="1028700" algn="l"/>
                <a:tab pos="1234440" algn="l"/>
                <a:tab pos="1508760" algn="l"/>
              </a:tabLst>
            </a:pPr>
            <a:r>
              <a:rPr lang="en-GB" sz="1350" dirty="0">
                <a:solidFill>
                  <a:prstClr val="black"/>
                </a:solidFill>
                <a:latin typeface="Calibri" panose="020F0502020204030204"/>
                <a:ea typeface="Calibri" panose="020F0502020204030204" pitchFamily="34" charset="0"/>
                <a:cs typeface="Arial" panose="020B0604020202020204" pitchFamily="34" charset="0"/>
              </a:rPr>
              <a:t>Follow-up of assigned actions in subsequent meetings</a:t>
            </a:r>
            <a:endParaRPr lang="es-ES" sz="1350" dirty="0">
              <a:solidFill>
                <a:prstClr val="black"/>
              </a:solidFill>
              <a:latin typeface="Calibri" panose="020F0502020204030204"/>
              <a:ea typeface="SimSun" panose="02010600030101010101" pitchFamily="2" charset="-122"/>
            </a:endParaRPr>
          </a:p>
        </p:txBody>
      </p:sp>
      <p:sp>
        <p:nvSpPr>
          <p:cNvPr id="9" name="Rectángulo 8"/>
          <p:cNvSpPr/>
          <p:nvPr/>
        </p:nvSpPr>
        <p:spPr>
          <a:xfrm>
            <a:off x="918016" y="3064076"/>
            <a:ext cx="5316950" cy="1338828"/>
          </a:xfrm>
          <a:prstGeom prst="rect">
            <a:avLst/>
          </a:prstGeom>
        </p:spPr>
        <p:txBody>
          <a:bodyPr wrap="square">
            <a:spAutoFit/>
          </a:bodyPr>
          <a:lstStyle/>
          <a:p>
            <a:pPr marL="349568" indent="-214313" defTabSz="685800">
              <a:buFont typeface="Wingdings" panose="05000000000000000000" pitchFamily="2" charset="2"/>
              <a:buChar char="ü"/>
              <a:tabLst>
                <a:tab pos="-257175" algn="l"/>
                <a:tab pos="411480" algn="l"/>
                <a:tab pos="617220" algn="l"/>
                <a:tab pos="822960" algn="l"/>
                <a:tab pos="891540" algn="l"/>
                <a:tab pos="1028700" algn="l"/>
                <a:tab pos="1234440" algn="l"/>
                <a:tab pos="1508760" algn="l"/>
              </a:tabLst>
            </a:pPr>
            <a:r>
              <a:rPr lang="de-DE" sz="1350" b="1" dirty="0">
                <a:solidFill>
                  <a:prstClr val="black"/>
                </a:solidFill>
                <a:latin typeface="Calibri" panose="020F0502020204030204"/>
                <a:ea typeface="Calibri" panose="020F0502020204030204" pitchFamily="34" charset="0"/>
                <a:cs typeface="Arial" panose="020B0604020202020204" pitchFamily="34" charset="0"/>
              </a:rPr>
              <a:t>The Heads of Committee</a:t>
            </a:r>
            <a:r>
              <a:rPr lang="de-DE" sz="1350" dirty="0">
                <a:solidFill>
                  <a:prstClr val="black"/>
                </a:solidFill>
                <a:latin typeface="Calibri" panose="020F0502020204030204"/>
                <a:ea typeface="Calibri" panose="020F0502020204030204" pitchFamily="34" charset="0"/>
                <a:cs typeface="Arial" panose="020B0604020202020204" pitchFamily="34" charset="0"/>
              </a:rPr>
              <a:t>: Mateo Valero (BSC),  Ding Zhaohui (</a:t>
            </a:r>
            <a:r>
              <a:rPr lang="de-DE" sz="1350" dirty="0" err="1">
                <a:solidFill>
                  <a:prstClr val="black"/>
                </a:solidFill>
                <a:latin typeface="Calibri" panose="020F0502020204030204"/>
                <a:ea typeface="Calibri" panose="020F0502020204030204" pitchFamily="34" charset="0"/>
                <a:cs typeface="Arial" panose="020B0604020202020204" pitchFamily="34" charset="0"/>
              </a:rPr>
              <a:t>Huawei</a:t>
            </a:r>
            <a:r>
              <a:rPr lang="de-DE" sz="1350" dirty="0">
                <a:solidFill>
                  <a:prstClr val="black"/>
                </a:solidFill>
                <a:latin typeface="Calibri" panose="020F0502020204030204"/>
                <a:ea typeface="Calibri" panose="020F0502020204030204" pitchFamily="34" charset="0"/>
                <a:cs typeface="Arial" panose="020B0604020202020204" pitchFamily="34" charset="0"/>
              </a:rPr>
              <a:t>)</a:t>
            </a:r>
            <a:endParaRPr lang="es-ES" sz="1350" dirty="0">
              <a:solidFill>
                <a:prstClr val="black"/>
              </a:solidFill>
              <a:latin typeface="Calibri" panose="020F0502020204030204"/>
              <a:ea typeface="Calibri" panose="020F0502020204030204" pitchFamily="34" charset="0"/>
              <a:cs typeface="Arial" panose="020B0604020202020204" pitchFamily="34" charset="0"/>
            </a:endParaRPr>
          </a:p>
          <a:p>
            <a:pPr marL="349568" indent="-214313" defTabSz="685800">
              <a:buFont typeface="Wingdings" panose="05000000000000000000" pitchFamily="2" charset="2"/>
              <a:buChar char="ü"/>
              <a:tabLst>
                <a:tab pos="-257175" algn="l"/>
                <a:tab pos="411480" algn="l"/>
                <a:tab pos="617220" algn="l"/>
                <a:tab pos="822960" algn="l"/>
                <a:tab pos="891540" algn="l"/>
                <a:tab pos="1028700" algn="l"/>
                <a:tab pos="1234440" algn="l"/>
                <a:tab pos="1508760" algn="l"/>
              </a:tabLst>
            </a:pPr>
            <a:r>
              <a:rPr lang="de-DE" sz="1350" b="1" dirty="0">
                <a:solidFill>
                  <a:prstClr val="black"/>
                </a:solidFill>
                <a:latin typeface="Calibri" panose="020F0502020204030204"/>
                <a:ea typeface="Calibri" panose="020F0502020204030204" pitchFamily="34" charset="0"/>
                <a:cs typeface="Arial" panose="020B0604020202020204" pitchFamily="34" charset="0"/>
              </a:rPr>
              <a:t>The Members of Committee:</a:t>
            </a:r>
            <a:endParaRPr lang="es-ES" sz="1350" b="1" dirty="0">
              <a:solidFill>
                <a:prstClr val="black"/>
              </a:solidFill>
              <a:latin typeface="Calibri" panose="020F0502020204030204"/>
              <a:ea typeface="Calibri" panose="020F0502020204030204" pitchFamily="34" charset="0"/>
              <a:cs typeface="Arial" panose="020B0604020202020204" pitchFamily="34" charset="0"/>
            </a:endParaRPr>
          </a:p>
          <a:p>
            <a:pPr marL="692468" lvl="1" indent="-214313" defTabSz="685800" hangingPunct="0">
              <a:buFont typeface="Wingdings" panose="05000000000000000000" pitchFamily="2" charset="2"/>
              <a:buChar char="ü"/>
            </a:pPr>
            <a:r>
              <a:rPr lang="de-DE" sz="1350" u="sng" dirty="0">
                <a:solidFill>
                  <a:prstClr val="black"/>
                </a:solidFill>
                <a:latin typeface="Calibri" panose="020F0502020204030204"/>
                <a:ea typeface="Calibri" panose="020F0502020204030204" pitchFamily="34" charset="0"/>
                <a:cs typeface="Arial" panose="020B0604020202020204" pitchFamily="34" charset="0"/>
              </a:rPr>
              <a:t>BSC</a:t>
            </a:r>
            <a:r>
              <a:rPr lang="de-DE" sz="1350" dirty="0">
                <a:solidFill>
                  <a:prstClr val="black"/>
                </a:solidFill>
                <a:latin typeface="Calibri" panose="020F0502020204030204"/>
                <a:ea typeface="Calibri" panose="020F0502020204030204" pitchFamily="34" charset="0"/>
                <a:cs typeface="Arial" panose="020B0604020202020204" pitchFamily="34" charset="0"/>
              </a:rPr>
              <a:t>: Eduard Ayguadé, Jesus Labarta, John Davis, Jose M. Cela</a:t>
            </a:r>
            <a:endParaRPr lang="es-ES" sz="1350" dirty="0">
              <a:solidFill>
                <a:prstClr val="black"/>
              </a:solidFill>
              <a:latin typeface="Calibri" panose="020F0502020204030204"/>
              <a:ea typeface="SimSun" panose="02010600030101010101" pitchFamily="2" charset="-122"/>
              <a:cs typeface="Times New Roman" panose="02020603050405020304" pitchFamily="18" charset="0"/>
            </a:endParaRPr>
          </a:p>
          <a:p>
            <a:pPr marL="692468" lvl="1" indent="-214313" defTabSz="685800">
              <a:buFont typeface="Wingdings" panose="05000000000000000000" pitchFamily="2" charset="2"/>
              <a:buChar char="ü"/>
              <a:tabLst>
                <a:tab pos="-257175" algn="l"/>
                <a:tab pos="411480" algn="l"/>
                <a:tab pos="617220" algn="l"/>
                <a:tab pos="822960" algn="l"/>
                <a:tab pos="891540" algn="l"/>
                <a:tab pos="1028700" algn="l"/>
                <a:tab pos="1234440" algn="l"/>
                <a:tab pos="1508760" algn="l"/>
              </a:tabLst>
            </a:pPr>
            <a:r>
              <a:rPr lang="en-GB" sz="1350" u="sng" dirty="0">
                <a:solidFill>
                  <a:prstClr val="black"/>
                </a:solidFill>
                <a:latin typeface="Calibri" panose="020F0502020204030204"/>
                <a:ea typeface="Calibri" panose="020F0502020204030204" pitchFamily="34" charset="0"/>
                <a:cs typeface="Arial" panose="020B0604020202020204" pitchFamily="34" charset="0"/>
              </a:rPr>
              <a:t>Huawei</a:t>
            </a:r>
            <a:r>
              <a:rPr lang="en-GB" sz="1350" dirty="0">
                <a:solidFill>
                  <a:prstClr val="black"/>
                </a:solidFill>
                <a:latin typeface="Calibri" panose="020F0502020204030204"/>
                <a:ea typeface="Calibri" panose="020F0502020204030204" pitchFamily="34" charset="0"/>
                <a:cs typeface="Arial" panose="020B0604020202020204" pitchFamily="34" charset="0"/>
              </a:rPr>
              <a:t>: William </a:t>
            </a:r>
            <a:r>
              <a:rPr lang="en-GB" sz="1350" dirty="0" err="1">
                <a:solidFill>
                  <a:prstClr val="black"/>
                </a:solidFill>
                <a:latin typeface="Calibri" panose="020F0502020204030204"/>
                <a:ea typeface="Calibri" panose="020F0502020204030204" pitchFamily="34" charset="0"/>
                <a:cs typeface="Arial" panose="020B0604020202020204" pitchFamily="34" charset="0"/>
              </a:rPr>
              <a:t>McCOLL</a:t>
            </a:r>
            <a:r>
              <a:rPr lang="en-GB" sz="1350" dirty="0">
                <a:solidFill>
                  <a:prstClr val="black"/>
                </a:solidFill>
                <a:latin typeface="Calibri" panose="020F0502020204030204"/>
                <a:ea typeface="Calibri" panose="020F0502020204030204" pitchFamily="34" charset="0"/>
                <a:cs typeface="Arial" panose="020B0604020202020204" pitchFamily="34" charset="0"/>
              </a:rPr>
              <a:t>, </a:t>
            </a:r>
            <a:r>
              <a:rPr lang="en-GB" sz="1350" dirty="0">
                <a:solidFill>
                  <a:prstClr val="black"/>
                </a:solidFill>
                <a:ea typeface="Calibri" panose="020F0502020204030204" pitchFamily="34" charset="0"/>
                <a:cs typeface="Arial" panose="020B0604020202020204" pitchFamily="34" charset="0"/>
              </a:rPr>
              <a:t>Yu </a:t>
            </a:r>
            <a:r>
              <a:rPr lang="en-GB" sz="1350" dirty="0" err="1">
                <a:solidFill>
                  <a:prstClr val="black"/>
                </a:solidFill>
                <a:ea typeface="Calibri" panose="020F0502020204030204" pitchFamily="34" charset="0"/>
                <a:cs typeface="Arial" panose="020B0604020202020204" pitchFamily="34" charset="0"/>
              </a:rPr>
              <a:t>Baifeng</a:t>
            </a:r>
            <a:r>
              <a:rPr lang="en-GB" sz="1350" dirty="0">
                <a:solidFill>
                  <a:prstClr val="black"/>
                </a:solidFill>
                <a:ea typeface="Calibri" panose="020F0502020204030204" pitchFamily="34" charset="0"/>
                <a:cs typeface="Arial" panose="020B0604020202020204" pitchFamily="34" charset="0"/>
              </a:rPr>
              <a:t>, </a:t>
            </a:r>
            <a:r>
              <a:rPr lang="en-GB" sz="1350" dirty="0">
                <a:solidFill>
                  <a:prstClr val="black"/>
                </a:solidFill>
                <a:latin typeface="Calibri" panose="020F0502020204030204"/>
                <a:ea typeface="Calibri" panose="020F0502020204030204" pitchFamily="34" charset="0"/>
                <a:cs typeface="Arial" panose="020B0604020202020204" pitchFamily="34" charset="0"/>
              </a:rPr>
              <a:t>Zhou </a:t>
            </a:r>
            <a:r>
              <a:rPr lang="en-GB" sz="1350" dirty="0" err="1">
                <a:solidFill>
                  <a:prstClr val="black"/>
                </a:solidFill>
                <a:latin typeface="Calibri" panose="020F0502020204030204"/>
                <a:ea typeface="Calibri" panose="020F0502020204030204" pitchFamily="34" charset="0"/>
                <a:cs typeface="Arial" panose="020B0604020202020204" pitchFamily="34" charset="0"/>
              </a:rPr>
              <a:t>Yigang</a:t>
            </a:r>
            <a:r>
              <a:rPr lang="en-GB" sz="1350" dirty="0">
                <a:solidFill>
                  <a:prstClr val="black"/>
                </a:solidFill>
                <a:latin typeface="Calibri" panose="020F0502020204030204"/>
                <a:ea typeface="Calibri" panose="020F0502020204030204" pitchFamily="34" charset="0"/>
                <a:cs typeface="Arial" panose="020B0604020202020204" pitchFamily="34" charset="0"/>
              </a:rPr>
              <a:t>, Zou Bin</a:t>
            </a:r>
          </a:p>
          <a:p>
            <a:pPr marL="235268" indent="-214313" defTabSz="685800">
              <a:buFont typeface="Wingdings" panose="05000000000000000000" pitchFamily="2" charset="2"/>
              <a:buChar char="ü"/>
              <a:tabLst>
                <a:tab pos="-257175" algn="l"/>
                <a:tab pos="411480" algn="l"/>
                <a:tab pos="617220" algn="l"/>
                <a:tab pos="822960" algn="l"/>
                <a:tab pos="891540" algn="l"/>
                <a:tab pos="1028700" algn="l"/>
                <a:tab pos="1234440" algn="l"/>
                <a:tab pos="1508760" algn="l"/>
              </a:tabLst>
            </a:pPr>
            <a:r>
              <a:rPr lang="en-GB" sz="1350" b="1" dirty="0">
                <a:solidFill>
                  <a:prstClr val="black"/>
                </a:solidFill>
                <a:ea typeface="SimSun" panose="02010600030101010101" pitchFamily="2" charset="-122"/>
              </a:rPr>
              <a:t>Executive Secretary: </a:t>
            </a:r>
            <a:r>
              <a:rPr lang="en-GB" sz="1350" dirty="0" err="1">
                <a:solidFill>
                  <a:prstClr val="black"/>
                </a:solidFill>
                <a:ea typeface="SimSun" panose="02010600030101010101" pitchFamily="2" charset="-122"/>
              </a:rPr>
              <a:t>Dr.</a:t>
            </a:r>
            <a:r>
              <a:rPr lang="en-GB" sz="1350" dirty="0">
                <a:solidFill>
                  <a:prstClr val="black"/>
                </a:solidFill>
                <a:ea typeface="SimSun" panose="02010600030101010101" pitchFamily="2" charset="-122"/>
              </a:rPr>
              <a:t> Wang </a:t>
            </a:r>
            <a:r>
              <a:rPr lang="en-GB" sz="1350" dirty="0" err="1">
                <a:solidFill>
                  <a:prstClr val="black"/>
                </a:solidFill>
                <a:ea typeface="SimSun" panose="02010600030101010101" pitchFamily="2" charset="-122"/>
              </a:rPr>
              <a:t>Jiachen</a:t>
            </a:r>
            <a:r>
              <a:rPr lang="en-GB" sz="1350" dirty="0">
                <a:solidFill>
                  <a:prstClr val="black"/>
                </a:solidFill>
                <a:ea typeface="SimSun" panose="02010600030101010101" pitchFamily="2" charset="-122"/>
              </a:rPr>
              <a:t> (Huawei)</a:t>
            </a:r>
            <a:endParaRPr lang="en-GB" sz="1350" dirty="0">
              <a:solidFill>
                <a:prstClr val="black"/>
              </a:solidFill>
              <a:latin typeface="Calibri" panose="020F0502020204030204"/>
              <a:ea typeface="SimSun" panose="02010600030101010101" pitchFamily="2" charset="-122"/>
            </a:endParaRPr>
          </a:p>
        </p:txBody>
      </p:sp>
      <p:sp>
        <p:nvSpPr>
          <p:cNvPr id="10" name="CuadroTexto 9"/>
          <p:cNvSpPr txBox="1"/>
          <p:nvPr/>
        </p:nvSpPr>
        <p:spPr>
          <a:xfrm>
            <a:off x="7933134" y="1683453"/>
            <a:ext cx="2634916" cy="553998"/>
          </a:xfrm>
          <a:prstGeom prst="rect">
            <a:avLst/>
          </a:prstGeom>
          <a:noFill/>
        </p:spPr>
        <p:txBody>
          <a:bodyPr wrap="square" rtlCol="0">
            <a:spAutoFit/>
          </a:bodyPr>
          <a:lstStyle/>
          <a:p>
            <a:pPr defTabSz="685800"/>
            <a:r>
              <a:rPr lang="en-US" sz="1500" b="1" dirty="0">
                <a:solidFill>
                  <a:srgbClr val="ED7D31"/>
                </a:solidFill>
                <a:latin typeface="Calibri" panose="020F0502020204030204"/>
              </a:rPr>
              <a:t>Project development Team</a:t>
            </a:r>
          </a:p>
          <a:p>
            <a:pPr defTabSz="685800"/>
            <a:r>
              <a:rPr lang="en-US" sz="1500" b="1" dirty="0">
                <a:solidFill>
                  <a:srgbClr val="ED7D31"/>
                </a:solidFill>
                <a:latin typeface="Calibri" panose="020F0502020204030204"/>
              </a:rPr>
              <a:t>Per SoW</a:t>
            </a:r>
            <a:endParaRPr lang="es-ES" sz="1500" b="1" dirty="0">
              <a:solidFill>
                <a:srgbClr val="ED7D31"/>
              </a:solidFill>
              <a:latin typeface="Calibri" panose="020F0502020204030204"/>
            </a:endParaRPr>
          </a:p>
        </p:txBody>
      </p:sp>
      <p:sp>
        <p:nvSpPr>
          <p:cNvPr id="11" name="Rectángulo 10"/>
          <p:cNvSpPr/>
          <p:nvPr/>
        </p:nvSpPr>
        <p:spPr>
          <a:xfrm>
            <a:off x="7702128" y="3171070"/>
            <a:ext cx="3096929" cy="923330"/>
          </a:xfrm>
          <a:prstGeom prst="rect">
            <a:avLst/>
          </a:prstGeom>
        </p:spPr>
        <p:txBody>
          <a:bodyPr wrap="square">
            <a:spAutoFit/>
          </a:bodyPr>
          <a:lstStyle/>
          <a:p>
            <a:pPr marL="349568" indent="-214313" defTabSz="685800">
              <a:buFont typeface="Wingdings" panose="05000000000000000000" pitchFamily="2" charset="2"/>
              <a:buChar char="ü"/>
            </a:pPr>
            <a:r>
              <a:rPr lang="en-GB" sz="1350" dirty="0">
                <a:solidFill>
                  <a:srgbClr val="000000"/>
                </a:solidFill>
                <a:uFill>
                  <a:solidFill>
                    <a:srgbClr val="000000"/>
                  </a:solidFill>
                </a:uFill>
                <a:latin typeface="Calibri" panose="020F0502020204030204"/>
                <a:ea typeface="Arial Unicode MS"/>
                <a:cs typeface="Arial" panose="020B0604020202020204" pitchFamily="34" charset="0"/>
              </a:rPr>
              <a:t>PI BSC named in each SoW</a:t>
            </a:r>
            <a:endParaRPr lang="en-GB" sz="1350" dirty="0">
              <a:solidFill>
                <a:prstClr val="black"/>
              </a:solidFill>
              <a:latin typeface="Calibri" panose="020F0502020204030204"/>
              <a:ea typeface="Calibri" panose="020F0502020204030204" pitchFamily="34" charset="0"/>
              <a:cs typeface="Arial" panose="020B0604020202020204" pitchFamily="34" charset="0"/>
            </a:endParaRPr>
          </a:p>
          <a:p>
            <a:pPr marL="349568" indent="-214313" defTabSz="685800">
              <a:buFont typeface="Wingdings" panose="05000000000000000000" pitchFamily="2" charset="2"/>
              <a:buChar char="ü"/>
            </a:pPr>
            <a:r>
              <a:rPr lang="en-US" sz="1350" dirty="0">
                <a:solidFill>
                  <a:srgbClr val="000000"/>
                </a:solidFill>
                <a:uFill>
                  <a:solidFill>
                    <a:srgbClr val="000000"/>
                  </a:solidFill>
                </a:uFill>
                <a:latin typeface="Calibri" panose="020F0502020204030204"/>
                <a:ea typeface="Arial Unicode MS"/>
                <a:cs typeface="Arial" panose="020B0604020202020204" pitchFamily="34" charset="0"/>
              </a:rPr>
              <a:t>PL from Huawei named in each SOW </a:t>
            </a:r>
          </a:p>
          <a:p>
            <a:pPr marL="349568" indent="-214313" defTabSz="685800">
              <a:buFont typeface="Wingdings" panose="05000000000000000000" pitchFamily="2" charset="2"/>
              <a:buChar char="ü"/>
            </a:pPr>
            <a:r>
              <a:rPr lang="en-US" sz="1350" dirty="0">
                <a:solidFill>
                  <a:srgbClr val="000000"/>
                </a:solidFill>
                <a:uFill>
                  <a:solidFill>
                    <a:srgbClr val="000000"/>
                  </a:solidFill>
                </a:uFill>
                <a:latin typeface="Calibri" panose="020F0502020204030204"/>
                <a:ea typeface="Arial Unicode MS"/>
                <a:cs typeface="Arial" panose="020B0604020202020204" pitchFamily="34" charset="0"/>
              </a:rPr>
              <a:t>Research Participants BSC</a:t>
            </a:r>
          </a:p>
          <a:p>
            <a:pPr marL="349568" indent="-214313" defTabSz="685800">
              <a:buFont typeface="Wingdings" panose="05000000000000000000" pitchFamily="2" charset="2"/>
              <a:buChar char="ü"/>
            </a:pPr>
            <a:r>
              <a:rPr lang="en-US" sz="1350" dirty="0">
                <a:solidFill>
                  <a:srgbClr val="000000"/>
                </a:solidFill>
                <a:uFill>
                  <a:solidFill>
                    <a:srgbClr val="000000"/>
                  </a:solidFill>
                </a:uFill>
                <a:latin typeface="Calibri" panose="020F0502020204030204"/>
                <a:ea typeface="Arial Unicode MS"/>
                <a:cs typeface="Arial" panose="020B0604020202020204" pitchFamily="34" charset="0"/>
              </a:rPr>
              <a:t>Research Participants Huawei.</a:t>
            </a:r>
            <a:endParaRPr lang="es-ES" sz="1350" dirty="0">
              <a:solidFill>
                <a:srgbClr val="000000"/>
              </a:solidFill>
              <a:uFill>
                <a:solidFill>
                  <a:srgbClr val="000000"/>
                </a:solidFill>
              </a:uFill>
              <a:latin typeface="Calibri" panose="020F0502020204030204"/>
              <a:ea typeface="Arial Unicode MS"/>
              <a:cs typeface="Arial Unicode MS"/>
            </a:endParaRPr>
          </a:p>
        </p:txBody>
      </p:sp>
      <p:sp>
        <p:nvSpPr>
          <p:cNvPr id="12" name="CuadroTexto 11"/>
          <p:cNvSpPr txBox="1"/>
          <p:nvPr/>
        </p:nvSpPr>
        <p:spPr>
          <a:xfrm>
            <a:off x="7933134" y="4277987"/>
            <a:ext cx="2634916" cy="300082"/>
          </a:xfrm>
          <a:prstGeom prst="rect">
            <a:avLst/>
          </a:prstGeom>
          <a:solidFill>
            <a:schemeClr val="accent2">
              <a:lumMod val="20000"/>
              <a:lumOff val="80000"/>
            </a:schemeClr>
          </a:solidFill>
        </p:spPr>
        <p:txBody>
          <a:bodyPr wrap="square" rtlCol="0">
            <a:spAutoFit/>
          </a:bodyPr>
          <a:lstStyle/>
          <a:p>
            <a:pPr defTabSz="685800"/>
            <a:r>
              <a:rPr lang="en-GB" sz="1350" dirty="0">
                <a:solidFill>
                  <a:prstClr val="black"/>
                </a:solidFill>
                <a:latin typeface="Calibri" panose="020F0502020204030204"/>
              </a:rPr>
              <a:t>Responsible for SoWs execution</a:t>
            </a:r>
          </a:p>
        </p:txBody>
      </p:sp>
      <p:pic>
        <p:nvPicPr>
          <p:cNvPr id="13" name="Imagen 12"/>
          <p:cNvPicPr>
            <a:picLocks noChangeAspect="1"/>
          </p:cNvPicPr>
          <p:nvPr/>
        </p:nvPicPr>
        <p:blipFill rotWithShape="1">
          <a:blip r:embed="rId3"/>
          <a:srcRect l="15760" t="32125" r="66072" b="47640"/>
          <a:stretch/>
        </p:blipFill>
        <p:spPr>
          <a:xfrm>
            <a:off x="8251777" y="2134124"/>
            <a:ext cx="1473657" cy="830277"/>
          </a:xfrm>
          <a:prstGeom prst="rect">
            <a:avLst/>
          </a:prstGeom>
        </p:spPr>
      </p:pic>
    </p:spTree>
    <p:extLst>
      <p:ext uri="{BB962C8B-B14F-4D97-AF65-F5344CB8AC3E}">
        <p14:creationId xmlns:p14="http://schemas.microsoft.com/office/powerpoint/2010/main" val="2595607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Elipse 71"/>
          <p:cNvSpPr/>
          <p:nvPr/>
        </p:nvSpPr>
        <p:spPr>
          <a:xfrm>
            <a:off x="5166282" y="1311657"/>
            <a:ext cx="1885950" cy="17811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4" name="Elipse 83"/>
          <p:cNvSpPr/>
          <p:nvPr/>
        </p:nvSpPr>
        <p:spPr>
          <a:xfrm>
            <a:off x="7378820" y="1311657"/>
            <a:ext cx="1885950" cy="17811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5" name="Elipse 84"/>
          <p:cNvSpPr/>
          <p:nvPr/>
        </p:nvSpPr>
        <p:spPr>
          <a:xfrm>
            <a:off x="2953744" y="1311657"/>
            <a:ext cx="1885950" cy="178117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6" name="Elipse 85"/>
          <p:cNvSpPr/>
          <p:nvPr/>
        </p:nvSpPr>
        <p:spPr>
          <a:xfrm>
            <a:off x="2953744" y="3480224"/>
            <a:ext cx="1885950" cy="1781175"/>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7" name="Elipse 86"/>
          <p:cNvSpPr/>
          <p:nvPr/>
        </p:nvSpPr>
        <p:spPr>
          <a:xfrm>
            <a:off x="828027" y="3480224"/>
            <a:ext cx="1885950" cy="178117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8" name="Elipse 87"/>
          <p:cNvSpPr/>
          <p:nvPr/>
        </p:nvSpPr>
        <p:spPr>
          <a:xfrm>
            <a:off x="7378820" y="3480224"/>
            <a:ext cx="1885950" cy="178117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9" name="Elipse 88"/>
          <p:cNvSpPr/>
          <p:nvPr/>
        </p:nvSpPr>
        <p:spPr>
          <a:xfrm>
            <a:off x="828027" y="1311657"/>
            <a:ext cx="1885950" cy="1781175"/>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0" name="Elipse 89"/>
          <p:cNvSpPr/>
          <p:nvPr/>
        </p:nvSpPr>
        <p:spPr>
          <a:xfrm>
            <a:off x="9591358" y="1311657"/>
            <a:ext cx="1885950" cy="1781175"/>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1" name="Elipse 90"/>
          <p:cNvSpPr/>
          <p:nvPr/>
        </p:nvSpPr>
        <p:spPr>
          <a:xfrm>
            <a:off x="5166282" y="3480224"/>
            <a:ext cx="1885950" cy="1781175"/>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Título 1"/>
          <p:cNvSpPr>
            <a:spLocks noGrp="1"/>
          </p:cNvSpPr>
          <p:nvPr>
            <p:ph type="title"/>
          </p:nvPr>
        </p:nvSpPr>
        <p:spPr/>
        <p:txBody>
          <a:bodyPr/>
          <a:lstStyle/>
          <a:p>
            <a:r>
              <a:rPr lang="es-ES" dirty="0" err="1"/>
              <a:t>Collaborations</a:t>
            </a:r>
            <a:r>
              <a:rPr lang="es-ES" dirty="0"/>
              <a:t> </a:t>
            </a:r>
            <a:r>
              <a:rPr lang="es-ES" dirty="0" err="1"/>
              <a:t>with</a:t>
            </a:r>
            <a:r>
              <a:rPr lang="es-ES" dirty="0"/>
              <a:t> Global IT </a:t>
            </a:r>
            <a:r>
              <a:rPr lang="es-ES" dirty="0" err="1"/>
              <a:t>industry</a:t>
            </a:r>
            <a:r>
              <a:rPr lang="es-ES" dirty="0"/>
              <a:t> 2020</a:t>
            </a:r>
          </a:p>
        </p:txBody>
      </p:sp>
      <p:pic>
        <p:nvPicPr>
          <p:cNvPr id="3" name="Imagen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9892" y="3427472"/>
            <a:ext cx="2041237" cy="1980000"/>
          </a:xfrm>
          <a:prstGeom prst="rect">
            <a:avLst/>
          </a:prstGeom>
        </p:spPr>
      </p:pic>
      <p:sp>
        <p:nvSpPr>
          <p:cNvPr id="15" name="CuadroTexto 14"/>
          <p:cNvSpPr txBox="1"/>
          <p:nvPr/>
        </p:nvSpPr>
        <p:spPr>
          <a:xfrm>
            <a:off x="9728728" y="6394951"/>
            <a:ext cx="2043546" cy="184666"/>
          </a:xfrm>
          <a:prstGeom prst="rect">
            <a:avLst/>
          </a:prstGeom>
          <a:noFill/>
        </p:spPr>
        <p:txBody>
          <a:bodyPr wrap="square" lIns="0" tIns="0" rIns="0" bIns="0" rtlCol="0">
            <a:spAutoFit/>
          </a:bodyPr>
          <a:lstStyle/>
          <a:p>
            <a:pPr algn="r"/>
            <a:r>
              <a:rPr lang="es-ES" sz="1200" i="1" dirty="0">
                <a:solidFill>
                  <a:srgbClr val="447193"/>
                </a:solidFill>
              </a:rPr>
              <a:t>June 11, 2020</a:t>
            </a:r>
          </a:p>
        </p:txBody>
      </p:sp>
    </p:spTree>
    <p:extLst>
      <p:ext uri="{BB962C8B-B14F-4D97-AF65-F5344CB8AC3E}">
        <p14:creationId xmlns:p14="http://schemas.microsoft.com/office/powerpoint/2010/main" val="241803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1000" fill="hold"/>
                                        <p:tgtEl>
                                          <p:spTgt spid="89"/>
                                        </p:tgtEl>
                                        <p:attrNameLst>
                                          <p:attrName>ppt_w</p:attrName>
                                        </p:attrNameLst>
                                      </p:cBhvr>
                                      <p:tavLst>
                                        <p:tav tm="0">
                                          <p:val>
                                            <p:fltVal val="0"/>
                                          </p:val>
                                        </p:tav>
                                        <p:tav tm="100000">
                                          <p:val>
                                            <p:strVal val="#ppt_w"/>
                                          </p:val>
                                        </p:tav>
                                      </p:tavLst>
                                    </p:anim>
                                    <p:anim calcmode="lin" valueType="num">
                                      <p:cBhvr>
                                        <p:cTn id="8" dur="1000" fill="hold"/>
                                        <p:tgtEl>
                                          <p:spTgt spid="89"/>
                                        </p:tgtEl>
                                        <p:attrNameLst>
                                          <p:attrName>ppt_h</p:attrName>
                                        </p:attrNameLst>
                                      </p:cBhvr>
                                      <p:tavLst>
                                        <p:tav tm="0">
                                          <p:val>
                                            <p:fltVal val="0"/>
                                          </p:val>
                                        </p:tav>
                                        <p:tav tm="100000">
                                          <p:val>
                                            <p:strVal val="#ppt_h"/>
                                          </p:val>
                                        </p:tav>
                                      </p:tavLst>
                                    </p:anim>
                                    <p:anim calcmode="lin" valueType="num">
                                      <p:cBhvr>
                                        <p:cTn id="9" dur="1000" fill="hold"/>
                                        <p:tgtEl>
                                          <p:spTgt spid="89"/>
                                        </p:tgtEl>
                                        <p:attrNameLst>
                                          <p:attrName>style.rotation</p:attrName>
                                        </p:attrNameLst>
                                      </p:cBhvr>
                                      <p:tavLst>
                                        <p:tav tm="0">
                                          <p:val>
                                            <p:fltVal val="90"/>
                                          </p:val>
                                        </p:tav>
                                        <p:tav tm="100000">
                                          <p:val>
                                            <p:fltVal val="0"/>
                                          </p:val>
                                        </p:tav>
                                      </p:tavLst>
                                    </p:anim>
                                    <p:animEffect transition="in" filter="fade">
                                      <p:cBhvr>
                                        <p:cTn id="10" dur="1000"/>
                                        <p:tgtEl>
                                          <p:spTgt spid="8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 calcmode="lin" valueType="num">
                                      <p:cBhvr>
                                        <p:cTn id="15" dur="1000" fill="hold"/>
                                        <p:tgtEl>
                                          <p:spTgt spid="85"/>
                                        </p:tgtEl>
                                        <p:attrNameLst>
                                          <p:attrName>style.rotation</p:attrName>
                                        </p:attrNameLst>
                                      </p:cBhvr>
                                      <p:tavLst>
                                        <p:tav tm="0">
                                          <p:val>
                                            <p:fltVal val="90"/>
                                          </p:val>
                                        </p:tav>
                                        <p:tav tm="100000">
                                          <p:val>
                                            <p:fltVal val="0"/>
                                          </p:val>
                                        </p:tav>
                                      </p:tavLst>
                                    </p:anim>
                                    <p:animEffect transition="in" filter="fade">
                                      <p:cBhvr>
                                        <p:cTn id="16" dur="1000"/>
                                        <p:tgtEl>
                                          <p:spTgt spid="8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1000" fill="hold"/>
                                        <p:tgtEl>
                                          <p:spTgt spid="72"/>
                                        </p:tgtEl>
                                        <p:attrNameLst>
                                          <p:attrName>ppt_w</p:attrName>
                                        </p:attrNameLst>
                                      </p:cBhvr>
                                      <p:tavLst>
                                        <p:tav tm="0">
                                          <p:val>
                                            <p:fltVal val="0"/>
                                          </p:val>
                                        </p:tav>
                                        <p:tav tm="100000">
                                          <p:val>
                                            <p:strVal val="#ppt_w"/>
                                          </p:val>
                                        </p:tav>
                                      </p:tavLst>
                                    </p:anim>
                                    <p:anim calcmode="lin" valueType="num">
                                      <p:cBhvr>
                                        <p:cTn id="20" dur="1000" fill="hold"/>
                                        <p:tgtEl>
                                          <p:spTgt spid="72"/>
                                        </p:tgtEl>
                                        <p:attrNameLst>
                                          <p:attrName>ppt_h</p:attrName>
                                        </p:attrNameLst>
                                      </p:cBhvr>
                                      <p:tavLst>
                                        <p:tav tm="0">
                                          <p:val>
                                            <p:fltVal val="0"/>
                                          </p:val>
                                        </p:tav>
                                        <p:tav tm="100000">
                                          <p:val>
                                            <p:strVal val="#ppt_h"/>
                                          </p:val>
                                        </p:tav>
                                      </p:tavLst>
                                    </p:anim>
                                    <p:anim calcmode="lin" valueType="num">
                                      <p:cBhvr>
                                        <p:cTn id="21" dur="1000" fill="hold"/>
                                        <p:tgtEl>
                                          <p:spTgt spid="72"/>
                                        </p:tgtEl>
                                        <p:attrNameLst>
                                          <p:attrName>style.rotation</p:attrName>
                                        </p:attrNameLst>
                                      </p:cBhvr>
                                      <p:tavLst>
                                        <p:tav tm="0">
                                          <p:val>
                                            <p:fltVal val="90"/>
                                          </p:val>
                                        </p:tav>
                                        <p:tav tm="100000">
                                          <p:val>
                                            <p:fltVal val="0"/>
                                          </p:val>
                                        </p:tav>
                                      </p:tavLst>
                                    </p:anim>
                                    <p:animEffect transition="in" filter="fade">
                                      <p:cBhvr>
                                        <p:cTn id="22" dur="1000"/>
                                        <p:tgtEl>
                                          <p:spTgt spid="7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anim calcmode="lin" valueType="num">
                                      <p:cBhvr>
                                        <p:cTn id="25" dur="1000" fill="hold"/>
                                        <p:tgtEl>
                                          <p:spTgt spid="84"/>
                                        </p:tgtEl>
                                        <p:attrNameLst>
                                          <p:attrName>ppt_w</p:attrName>
                                        </p:attrNameLst>
                                      </p:cBhvr>
                                      <p:tavLst>
                                        <p:tav tm="0">
                                          <p:val>
                                            <p:fltVal val="0"/>
                                          </p:val>
                                        </p:tav>
                                        <p:tav tm="100000">
                                          <p:val>
                                            <p:strVal val="#ppt_w"/>
                                          </p:val>
                                        </p:tav>
                                      </p:tavLst>
                                    </p:anim>
                                    <p:anim calcmode="lin" valueType="num">
                                      <p:cBhvr>
                                        <p:cTn id="26" dur="1000" fill="hold"/>
                                        <p:tgtEl>
                                          <p:spTgt spid="84"/>
                                        </p:tgtEl>
                                        <p:attrNameLst>
                                          <p:attrName>ppt_h</p:attrName>
                                        </p:attrNameLst>
                                      </p:cBhvr>
                                      <p:tavLst>
                                        <p:tav tm="0">
                                          <p:val>
                                            <p:fltVal val="0"/>
                                          </p:val>
                                        </p:tav>
                                        <p:tav tm="100000">
                                          <p:val>
                                            <p:strVal val="#ppt_h"/>
                                          </p:val>
                                        </p:tav>
                                      </p:tavLst>
                                    </p:anim>
                                    <p:anim calcmode="lin" valueType="num">
                                      <p:cBhvr>
                                        <p:cTn id="27" dur="1000" fill="hold"/>
                                        <p:tgtEl>
                                          <p:spTgt spid="84"/>
                                        </p:tgtEl>
                                        <p:attrNameLst>
                                          <p:attrName>style.rotation</p:attrName>
                                        </p:attrNameLst>
                                      </p:cBhvr>
                                      <p:tavLst>
                                        <p:tav tm="0">
                                          <p:val>
                                            <p:fltVal val="90"/>
                                          </p:val>
                                        </p:tav>
                                        <p:tav tm="100000">
                                          <p:val>
                                            <p:fltVal val="0"/>
                                          </p:val>
                                        </p:tav>
                                      </p:tavLst>
                                    </p:anim>
                                    <p:animEffect transition="in" filter="fade">
                                      <p:cBhvr>
                                        <p:cTn id="28" dur="1000"/>
                                        <p:tgtEl>
                                          <p:spTgt spid="84"/>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p:cTn id="31" dur="1000" fill="hold"/>
                                        <p:tgtEl>
                                          <p:spTgt spid="90"/>
                                        </p:tgtEl>
                                        <p:attrNameLst>
                                          <p:attrName>ppt_w</p:attrName>
                                        </p:attrNameLst>
                                      </p:cBhvr>
                                      <p:tavLst>
                                        <p:tav tm="0">
                                          <p:val>
                                            <p:fltVal val="0"/>
                                          </p:val>
                                        </p:tav>
                                        <p:tav tm="100000">
                                          <p:val>
                                            <p:strVal val="#ppt_w"/>
                                          </p:val>
                                        </p:tav>
                                      </p:tavLst>
                                    </p:anim>
                                    <p:anim calcmode="lin" valueType="num">
                                      <p:cBhvr>
                                        <p:cTn id="32" dur="1000" fill="hold"/>
                                        <p:tgtEl>
                                          <p:spTgt spid="90"/>
                                        </p:tgtEl>
                                        <p:attrNameLst>
                                          <p:attrName>ppt_h</p:attrName>
                                        </p:attrNameLst>
                                      </p:cBhvr>
                                      <p:tavLst>
                                        <p:tav tm="0">
                                          <p:val>
                                            <p:fltVal val="0"/>
                                          </p:val>
                                        </p:tav>
                                        <p:tav tm="100000">
                                          <p:val>
                                            <p:strVal val="#ppt_h"/>
                                          </p:val>
                                        </p:tav>
                                      </p:tavLst>
                                    </p:anim>
                                    <p:anim calcmode="lin" valueType="num">
                                      <p:cBhvr>
                                        <p:cTn id="33" dur="1000" fill="hold"/>
                                        <p:tgtEl>
                                          <p:spTgt spid="90"/>
                                        </p:tgtEl>
                                        <p:attrNameLst>
                                          <p:attrName>style.rotation</p:attrName>
                                        </p:attrNameLst>
                                      </p:cBhvr>
                                      <p:tavLst>
                                        <p:tav tm="0">
                                          <p:val>
                                            <p:fltVal val="90"/>
                                          </p:val>
                                        </p:tav>
                                        <p:tav tm="100000">
                                          <p:val>
                                            <p:fltVal val="0"/>
                                          </p:val>
                                        </p:tav>
                                      </p:tavLst>
                                    </p:anim>
                                    <p:animEffect transition="in" filter="fade">
                                      <p:cBhvr>
                                        <p:cTn id="34" dur="1000"/>
                                        <p:tgtEl>
                                          <p:spTgt spid="9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p:cTn id="37" dur="1000" fill="hold"/>
                                        <p:tgtEl>
                                          <p:spTgt spid="87"/>
                                        </p:tgtEl>
                                        <p:attrNameLst>
                                          <p:attrName>ppt_w</p:attrName>
                                        </p:attrNameLst>
                                      </p:cBhvr>
                                      <p:tavLst>
                                        <p:tav tm="0">
                                          <p:val>
                                            <p:fltVal val="0"/>
                                          </p:val>
                                        </p:tav>
                                        <p:tav tm="100000">
                                          <p:val>
                                            <p:strVal val="#ppt_w"/>
                                          </p:val>
                                        </p:tav>
                                      </p:tavLst>
                                    </p:anim>
                                    <p:anim calcmode="lin" valueType="num">
                                      <p:cBhvr>
                                        <p:cTn id="38" dur="1000" fill="hold"/>
                                        <p:tgtEl>
                                          <p:spTgt spid="87"/>
                                        </p:tgtEl>
                                        <p:attrNameLst>
                                          <p:attrName>ppt_h</p:attrName>
                                        </p:attrNameLst>
                                      </p:cBhvr>
                                      <p:tavLst>
                                        <p:tav tm="0">
                                          <p:val>
                                            <p:fltVal val="0"/>
                                          </p:val>
                                        </p:tav>
                                        <p:tav tm="100000">
                                          <p:val>
                                            <p:strVal val="#ppt_h"/>
                                          </p:val>
                                        </p:tav>
                                      </p:tavLst>
                                    </p:anim>
                                    <p:anim calcmode="lin" valueType="num">
                                      <p:cBhvr>
                                        <p:cTn id="39" dur="1000" fill="hold"/>
                                        <p:tgtEl>
                                          <p:spTgt spid="87"/>
                                        </p:tgtEl>
                                        <p:attrNameLst>
                                          <p:attrName>style.rotation</p:attrName>
                                        </p:attrNameLst>
                                      </p:cBhvr>
                                      <p:tavLst>
                                        <p:tav tm="0">
                                          <p:val>
                                            <p:fltVal val="90"/>
                                          </p:val>
                                        </p:tav>
                                        <p:tav tm="100000">
                                          <p:val>
                                            <p:fltVal val="0"/>
                                          </p:val>
                                        </p:tav>
                                      </p:tavLst>
                                    </p:anim>
                                    <p:animEffect transition="in" filter="fade">
                                      <p:cBhvr>
                                        <p:cTn id="40" dur="1000"/>
                                        <p:tgtEl>
                                          <p:spTgt spid="8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p:cTn id="43" dur="1000" fill="hold"/>
                                        <p:tgtEl>
                                          <p:spTgt spid="86"/>
                                        </p:tgtEl>
                                        <p:attrNameLst>
                                          <p:attrName>ppt_w</p:attrName>
                                        </p:attrNameLst>
                                      </p:cBhvr>
                                      <p:tavLst>
                                        <p:tav tm="0">
                                          <p:val>
                                            <p:fltVal val="0"/>
                                          </p:val>
                                        </p:tav>
                                        <p:tav tm="100000">
                                          <p:val>
                                            <p:strVal val="#ppt_w"/>
                                          </p:val>
                                        </p:tav>
                                      </p:tavLst>
                                    </p:anim>
                                    <p:anim calcmode="lin" valueType="num">
                                      <p:cBhvr>
                                        <p:cTn id="44" dur="1000" fill="hold"/>
                                        <p:tgtEl>
                                          <p:spTgt spid="86"/>
                                        </p:tgtEl>
                                        <p:attrNameLst>
                                          <p:attrName>ppt_h</p:attrName>
                                        </p:attrNameLst>
                                      </p:cBhvr>
                                      <p:tavLst>
                                        <p:tav tm="0">
                                          <p:val>
                                            <p:fltVal val="0"/>
                                          </p:val>
                                        </p:tav>
                                        <p:tav tm="100000">
                                          <p:val>
                                            <p:strVal val="#ppt_h"/>
                                          </p:val>
                                        </p:tav>
                                      </p:tavLst>
                                    </p:anim>
                                    <p:anim calcmode="lin" valueType="num">
                                      <p:cBhvr>
                                        <p:cTn id="45" dur="1000" fill="hold"/>
                                        <p:tgtEl>
                                          <p:spTgt spid="86"/>
                                        </p:tgtEl>
                                        <p:attrNameLst>
                                          <p:attrName>style.rotation</p:attrName>
                                        </p:attrNameLst>
                                      </p:cBhvr>
                                      <p:tavLst>
                                        <p:tav tm="0">
                                          <p:val>
                                            <p:fltVal val="90"/>
                                          </p:val>
                                        </p:tav>
                                        <p:tav tm="100000">
                                          <p:val>
                                            <p:fltVal val="0"/>
                                          </p:val>
                                        </p:tav>
                                      </p:tavLst>
                                    </p:anim>
                                    <p:animEffect transition="in" filter="fade">
                                      <p:cBhvr>
                                        <p:cTn id="46" dur="1000"/>
                                        <p:tgtEl>
                                          <p:spTgt spid="8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p:cTn id="49" dur="1000" fill="hold"/>
                                        <p:tgtEl>
                                          <p:spTgt spid="91"/>
                                        </p:tgtEl>
                                        <p:attrNameLst>
                                          <p:attrName>ppt_w</p:attrName>
                                        </p:attrNameLst>
                                      </p:cBhvr>
                                      <p:tavLst>
                                        <p:tav tm="0">
                                          <p:val>
                                            <p:fltVal val="0"/>
                                          </p:val>
                                        </p:tav>
                                        <p:tav tm="100000">
                                          <p:val>
                                            <p:strVal val="#ppt_w"/>
                                          </p:val>
                                        </p:tav>
                                      </p:tavLst>
                                    </p:anim>
                                    <p:anim calcmode="lin" valueType="num">
                                      <p:cBhvr>
                                        <p:cTn id="50" dur="1000" fill="hold"/>
                                        <p:tgtEl>
                                          <p:spTgt spid="91"/>
                                        </p:tgtEl>
                                        <p:attrNameLst>
                                          <p:attrName>ppt_h</p:attrName>
                                        </p:attrNameLst>
                                      </p:cBhvr>
                                      <p:tavLst>
                                        <p:tav tm="0">
                                          <p:val>
                                            <p:fltVal val="0"/>
                                          </p:val>
                                        </p:tav>
                                        <p:tav tm="100000">
                                          <p:val>
                                            <p:strVal val="#ppt_h"/>
                                          </p:val>
                                        </p:tav>
                                      </p:tavLst>
                                    </p:anim>
                                    <p:anim calcmode="lin" valueType="num">
                                      <p:cBhvr>
                                        <p:cTn id="51" dur="1000" fill="hold"/>
                                        <p:tgtEl>
                                          <p:spTgt spid="91"/>
                                        </p:tgtEl>
                                        <p:attrNameLst>
                                          <p:attrName>style.rotation</p:attrName>
                                        </p:attrNameLst>
                                      </p:cBhvr>
                                      <p:tavLst>
                                        <p:tav tm="0">
                                          <p:val>
                                            <p:fltVal val="90"/>
                                          </p:val>
                                        </p:tav>
                                        <p:tav tm="100000">
                                          <p:val>
                                            <p:fltVal val="0"/>
                                          </p:val>
                                        </p:tav>
                                      </p:tavLst>
                                    </p:anim>
                                    <p:animEffect transition="in" filter="fade">
                                      <p:cBhvr>
                                        <p:cTn id="52" dur="1000"/>
                                        <p:tgtEl>
                                          <p:spTgt spid="9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p:cTn id="55" dur="1000" fill="hold"/>
                                        <p:tgtEl>
                                          <p:spTgt spid="88"/>
                                        </p:tgtEl>
                                        <p:attrNameLst>
                                          <p:attrName>ppt_w</p:attrName>
                                        </p:attrNameLst>
                                      </p:cBhvr>
                                      <p:tavLst>
                                        <p:tav tm="0">
                                          <p:val>
                                            <p:fltVal val="0"/>
                                          </p:val>
                                        </p:tav>
                                        <p:tav tm="100000">
                                          <p:val>
                                            <p:strVal val="#ppt_w"/>
                                          </p:val>
                                        </p:tav>
                                      </p:tavLst>
                                    </p:anim>
                                    <p:anim calcmode="lin" valueType="num">
                                      <p:cBhvr>
                                        <p:cTn id="56" dur="1000" fill="hold"/>
                                        <p:tgtEl>
                                          <p:spTgt spid="88"/>
                                        </p:tgtEl>
                                        <p:attrNameLst>
                                          <p:attrName>ppt_h</p:attrName>
                                        </p:attrNameLst>
                                      </p:cBhvr>
                                      <p:tavLst>
                                        <p:tav tm="0">
                                          <p:val>
                                            <p:fltVal val="0"/>
                                          </p:val>
                                        </p:tav>
                                        <p:tav tm="100000">
                                          <p:val>
                                            <p:strVal val="#ppt_h"/>
                                          </p:val>
                                        </p:tav>
                                      </p:tavLst>
                                    </p:anim>
                                    <p:anim calcmode="lin" valueType="num">
                                      <p:cBhvr>
                                        <p:cTn id="57" dur="1000" fill="hold"/>
                                        <p:tgtEl>
                                          <p:spTgt spid="88"/>
                                        </p:tgtEl>
                                        <p:attrNameLst>
                                          <p:attrName>style.rotation</p:attrName>
                                        </p:attrNameLst>
                                      </p:cBhvr>
                                      <p:tavLst>
                                        <p:tav tm="0">
                                          <p:val>
                                            <p:fltVal val="90"/>
                                          </p:val>
                                        </p:tav>
                                        <p:tav tm="100000">
                                          <p:val>
                                            <p:fltVal val="0"/>
                                          </p:val>
                                        </p:tav>
                                      </p:tavLst>
                                    </p:anim>
                                    <p:animEffect transition="in" filter="fade">
                                      <p:cBhvr>
                                        <p:cTn id="58" dur="1000"/>
                                        <p:tgtEl>
                                          <p:spTgt spid="88"/>
                                        </p:tgtEl>
                                      </p:cBhvr>
                                    </p:animEffect>
                                  </p:childTnLst>
                                </p:cTn>
                              </p:par>
                              <p:par>
                                <p:cTn id="59" presetID="3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p:cTn id="61" dur="1000" fill="hold"/>
                                        <p:tgtEl>
                                          <p:spTgt spid="3"/>
                                        </p:tgtEl>
                                        <p:attrNameLst>
                                          <p:attrName>ppt_w</p:attrName>
                                        </p:attrNameLst>
                                      </p:cBhvr>
                                      <p:tavLst>
                                        <p:tav tm="0">
                                          <p:val>
                                            <p:fltVal val="0"/>
                                          </p:val>
                                        </p:tav>
                                        <p:tav tm="100000">
                                          <p:val>
                                            <p:strVal val="#ppt_w"/>
                                          </p:val>
                                        </p:tav>
                                      </p:tavLst>
                                    </p:anim>
                                    <p:anim calcmode="lin" valueType="num">
                                      <p:cBhvr>
                                        <p:cTn id="62" dur="1000" fill="hold"/>
                                        <p:tgtEl>
                                          <p:spTgt spid="3"/>
                                        </p:tgtEl>
                                        <p:attrNameLst>
                                          <p:attrName>ppt_h</p:attrName>
                                        </p:attrNameLst>
                                      </p:cBhvr>
                                      <p:tavLst>
                                        <p:tav tm="0">
                                          <p:val>
                                            <p:fltVal val="0"/>
                                          </p:val>
                                        </p:tav>
                                        <p:tav tm="100000">
                                          <p:val>
                                            <p:strVal val="#ppt_h"/>
                                          </p:val>
                                        </p:tav>
                                      </p:tavLst>
                                    </p:anim>
                                    <p:anim calcmode="lin" valueType="num">
                                      <p:cBhvr>
                                        <p:cTn id="63" dur="1000" fill="hold"/>
                                        <p:tgtEl>
                                          <p:spTgt spid="3"/>
                                        </p:tgtEl>
                                        <p:attrNameLst>
                                          <p:attrName>style.rotation</p:attrName>
                                        </p:attrNameLst>
                                      </p:cBhvr>
                                      <p:tavLst>
                                        <p:tav tm="0">
                                          <p:val>
                                            <p:fltVal val="90"/>
                                          </p:val>
                                        </p:tav>
                                        <p:tav tm="100000">
                                          <p:val>
                                            <p:fltVal val="0"/>
                                          </p:val>
                                        </p:tav>
                                      </p:tavLst>
                                    </p:anim>
                                    <p:animEffect transition="in" filter="fade">
                                      <p:cBhvr>
                                        <p:cTn id="6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4" grpId="0" animBg="1"/>
      <p:bldP spid="85" grpId="0" animBg="1"/>
      <p:bldP spid="86" grpId="0" animBg="1"/>
      <p:bldP spid="87" grpId="0" animBg="1"/>
      <p:bldP spid="88" grpId="0" animBg="1"/>
      <p:bldP spid="89" grpId="0" animBg="1"/>
      <p:bldP spid="90" grpId="0" animBg="1"/>
      <p:bldP spid="9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p:txBody>
          <a:bodyPr/>
          <a:lstStyle/>
          <a:p>
            <a:r>
              <a:rPr lang="en-GB" altLang="es-ES" dirty="0"/>
              <a:t>Project management - timeline year 1</a:t>
            </a:r>
            <a:endParaRPr lang="en-GB" dirty="0"/>
          </a:p>
        </p:txBody>
      </p:sp>
      <p:sp>
        <p:nvSpPr>
          <p:cNvPr id="9" name="Content Placeholder 8">
            <a:extLst>
              <a:ext uri="{FF2B5EF4-FFF2-40B4-BE49-F238E27FC236}">
                <a16:creationId xmlns:a16="http://schemas.microsoft.com/office/drawing/2014/main" id="{ECB9D7A7-86F2-2047-BE8C-A47345C05281}"/>
              </a:ext>
            </a:extLst>
          </p:cNvPr>
          <p:cNvSpPr>
            <a:spLocks noGrp="1"/>
          </p:cNvSpPr>
          <p:nvPr>
            <p:ph idx="1"/>
          </p:nvPr>
        </p:nvSpPr>
        <p:spPr/>
        <p:txBody>
          <a:bodyPr/>
          <a:lstStyle/>
          <a:p>
            <a:endParaRPr lang="en-ES" dirty="0"/>
          </a:p>
          <a:p>
            <a:endParaRPr lang="en-ES" dirty="0"/>
          </a:p>
          <a:p>
            <a:endParaRPr lang="en-ES" dirty="0"/>
          </a:p>
          <a:p>
            <a:endParaRPr lang="en-ES" dirty="0"/>
          </a:p>
          <a:p>
            <a:endParaRPr lang="en-ES" dirty="0"/>
          </a:p>
          <a:p>
            <a:endParaRPr lang="en-ES" dirty="0"/>
          </a:p>
          <a:p>
            <a:endParaRPr lang="en-ES" dirty="0"/>
          </a:p>
          <a:p>
            <a:endParaRPr lang="en-ES" dirty="0"/>
          </a:p>
          <a:p>
            <a:endParaRPr lang="en-ES" dirty="0"/>
          </a:p>
          <a:p>
            <a:r>
              <a:rPr lang="en-ES" dirty="0"/>
              <a:t>Kick-off meeting: today!</a:t>
            </a:r>
          </a:p>
          <a:p>
            <a:r>
              <a:rPr lang="en-ES" dirty="0"/>
              <a:t>Bi-annual project reports (M6, M12), per-quarter management meeting (M4, M8, M12)</a:t>
            </a:r>
          </a:p>
        </p:txBody>
      </p:sp>
      <p:sp>
        <p:nvSpPr>
          <p:cNvPr id="155" name="Rectángulo: esquina doblada 12">
            <a:extLst>
              <a:ext uri="{FF2B5EF4-FFF2-40B4-BE49-F238E27FC236}">
                <a16:creationId xmlns:a16="http://schemas.microsoft.com/office/drawing/2014/main" id="{CEA265F8-9462-B44C-A1D1-51E405F5EF82}"/>
              </a:ext>
            </a:extLst>
          </p:cNvPr>
          <p:cNvSpPr/>
          <p:nvPr/>
        </p:nvSpPr>
        <p:spPr>
          <a:xfrm>
            <a:off x="3160840"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D3.1</a:t>
            </a:r>
          </a:p>
        </p:txBody>
      </p:sp>
      <p:sp>
        <p:nvSpPr>
          <p:cNvPr id="156" name="Rectángulo: esquina doblada 12">
            <a:extLst>
              <a:ext uri="{FF2B5EF4-FFF2-40B4-BE49-F238E27FC236}">
                <a16:creationId xmlns:a16="http://schemas.microsoft.com/office/drawing/2014/main" id="{BF075653-5488-1049-AE36-8D1D5F5B6F88}"/>
              </a:ext>
            </a:extLst>
          </p:cNvPr>
          <p:cNvSpPr/>
          <p:nvPr/>
        </p:nvSpPr>
        <p:spPr>
          <a:xfrm>
            <a:off x="3868727"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D2.1</a:t>
            </a:r>
          </a:p>
        </p:txBody>
      </p:sp>
      <p:sp>
        <p:nvSpPr>
          <p:cNvPr id="157" name="Rectángulo: esquina doblada 12">
            <a:extLst>
              <a:ext uri="{FF2B5EF4-FFF2-40B4-BE49-F238E27FC236}">
                <a16:creationId xmlns:a16="http://schemas.microsoft.com/office/drawing/2014/main" id="{37145716-35D3-9E45-9D39-7C085CDEC542}"/>
              </a:ext>
            </a:extLst>
          </p:cNvPr>
          <p:cNvSpPr/>
          <p:nvPr/>
        </p:nvSpPr>
        <p:spPr>
          <a:xfrm>
            <a:off x="5351846"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D1.1</a:t>
            </a:r>
          </a:p>
        </p:txBody>
      </p:sp>
      <p:sp>
        <p:nvSpPr>
          <p:cNvPr id="158" name="Rectángulo: esquina doblada 12">
            <a:extLst>
              <a:ext uri="{FF2B5EF4-FFF2-40B4-BE49-F238E27FC236}">
                <a16:creationId xmlns:a16="http://schemas.microsoft.com/office/drawing/2014/main" id="{76B6D187-0AE8-C440-AE71-16B91455021A}"/>
              </a:ext>
            </a:extLst>
          </p:cNvPr>
          <p:cNvSpPr/>
          <p:nvPr/>
        </p:nvSpPr>
        <p:spPr>
          <a:xfrm>
            <a:off x="5787448"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D4.2</a:t>
            </a:r>
          </a:p>
        </p:txBody>
      </p:sp>
      <p:sp>
        <p:nvSpPr>
          <p:cNvPr id="159" name="Cerrar llave 41">
            <a:extLst>
              <a:ext uri="{FF2B5EF4-FFF2-40B4-BE49-F238E27FC236}">
                <a16:creationId xmlns:a16="http://schemas.microsoft.com/office/drawing/2014/main" id="{EE56F023-D689-4846-9F9A-BADB788982EE}"/>
              </a:ext>
            </a:extLst>
          </p:cNvPr>
          <p:cNvSpPr/>
          <p:nvPr/>
        </p:nvSpPr>
        <p:spPr>
          <a:xfrm rot="5400000">
            <a:off x="4117025" y="2856522"/>
            <a:ext cx="233805" cy="910151"/>
          </a:xfrm>
          <a:prstGeom prst="rightBrace">
            <a:avLst>
              <a:gd name="adj1" fmla="val 54611"/>
              <a:gd name="adj2" fmla="val 48582"/>
            </a:avLst>
          </a:prstGeom>
          <a:noFill/>
          <a:ln w="31750" cap="flat" cmpd="sng" algn="ctr">
            <a:solidFill>
              <a:srgbClr val="37A5AE"/>
            </a:solidFill>
            <a:prstDash val="solid"/>
          </a:ln>
          <a:effectLst/>
        </p:spPr>
        <p:txBody>
          <a:bodyPr rtlCol="0" anchor="ctr"/>
          <a:lstStyle/>
          <a:p>
            <a:pPr algn="ctr" defTabSz="342892">
              <a:defRPr/>
            </a:pPr>
            <a:endParaRPr lang="es-ES" sz="1350" kern="0">
              <a:solidFill>
                <a:prstClr val="black"/>
              </a:solidFill>
              <a:latin typeface="Calibri" panose="020F0502020204030204"/>
            </a:endParaRPr>
          </a:p>
        </p:txBody>
      </p:sp>
      <p:sp>
        <p:nvSpPr>
          <p:cNvPr id="160" name="Rectángulo: esquina doblada 12">
            <a:extLst>
              <a:ext uri="{FF2B5EF4-FFF2-40B4-BE49-F238E27FC236}">
                <a16:creationId xmlns:a16="http://schemas.microsoft.com/office/drawing/2014/main" id="{302676D2-3F78-7943-8078-10E0965FEFAF}"/>
              </a:ext>
            </a:extLst>
          </p:cNvPr>
          <p:cNvSpPr/>
          <p:nvPr/>
        </p:nvSpPr>
        <p:spPr>
          <a:xfrm>
            <a:off x="4270936"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D3.2</a:t>
            </a:r>
          </a:p>
        </p:txBody>
      </p:sp>
      <p:sp>
        <p:nvSpPr>
          <p:cNvPr id="161" name="Rectángulo 43">
            <a:extLst>
              <a:ext uri="{FF2B5EF4-FFF2-40B4-BE49-F238E27FC236}">
                <a16:creationId xmlns:a16="http://schemas.microsoft.com/office/drawing/2014/main" id="{20E223AF-898E-8341-B449-8B884DC817B8}"/>
              </a:ext>
            </a:extLst>
          </p:cNvPr>
          <p:cNvSpPr/>
          <p:nvPr/>
        </p:nvSpPr>
        <p:spPr>
          <a:xfrm rot="19059410">
            <a:off x="2903950" y="1882661"/>
            <a:ext cx="1901256" cy="369332"/>
          </a:xfrm>
          <a:prstGeom prst="rect">
            <a:avLst/>
          </a:prstGeom>
        </p:spPr>
        <p:txBody>
          <a:bodyPr wrap="square">
            <a:spAutoFit/>
          </a:bodyPr>
          <a:lstStyle/>
          <a:p>
            <a:pPr defTabSz="685783">
              <a:defRPr/>
            </a:pPr>
            <a:r>
              <a:rPr lang="en-US" sz="900" b="1" kern="0" dirty="0">
                <a:solidFill>
                  <a:prstClr val="black"/>
                </a:solidFill>
                <a:latin typeface="Calibri" panose="020F0502020204030204"/>
              </a:rPr>
              <a:t>Documentation on the </a:t>
            </a:r>
            <a:r>
              <a:rPr lang="en-US" sz="900" b="1" kern="0" dirty="0" err="1">
                <a:solidFill>
                  <a:prstClr val="black"/>
                </a:solidFill>
                <a:latin typeface="Calibri" panose="020F0502020204030204"/>
              </a:rPr>
              <a:t>Kunpeng</a:t>
            </a:r>
            <a:r>
              <a:rPr lang="en-US" sz="900" b="1" kern="0" dirty="0">
                <a:solidFill>
                  <a:prstClr val="black"/>
                </a:solidFill>
                <a:latin typeface="Calibri" panose="020F0502020204030204"/>
              </a:rPr>
              <a:t> cluster deployment</a:t>
            </a:r>
            <a:endParaRPr lang="es-ES" sz="900" b="1" kern="0" dirty="0">
              <a:solidFill>
                <a:prstClr val="black"/>
              </a:solidFill>
              <a:latin typeface="Calibri" panose="020F0502020204030204"/>
            </a:endParaRPr>
          </a:p>
        </p:txBody>
      </p:sp>
      <p:sp>
        <p:nvSpPr>
          <p:cNvPr id="162" name="Rectángulo 44">
            <a:extLst>
              <a:ext uri="{FF2B5EF4-FFF2-40B4-BE49-F238E27FC236}">
                <a16:creationId xmlns:a16="http://schemas.microsoft.com/office/drawing/2014/main" id="{27A7F849-3805-444B-98BF-AB2794639607}"/>
              </a:ext>
            </a:extLst>
          </p:cNvPr>
          <p:cNvSpPr/>
          <p:nvPr/>
        </p:nvSpPr>
        <p:spPr>
          <a:xfrm rot="19152222">
            <a:off x="3650013" y="1876667"/>
            <a:ext cx="2340705" cy="230832"/>
          </a:xfrm>
          <a:prstGeom prst="rect">
            <a:avLst/>
          </a:prstGeom>
        </p:spPr>
        <p:txBody>
          <a:bodyPr wrap="none">
            <a:spAutoFit/>
          </a:bodyPr>
          <a:lstStyle/>
          <a:p>
            <a:pPr defTabSz="685783">
              <a:defRPr/>
            </a:pPr>
            <a:r>
              <a:rPr lang="en-US" sz="900" b="1" kern="0" dirty="0">
                <a:solidFill>
                  <a:prstClr val="black"/>
                </a:solidFill>
                <a:latin typeface="Calibri" panose="020F0502020204030204"/>
              </a:rPr>
              <a:t>Porting of the OmpSs-2 programming model </a:t>
            </a:r>
            <a:endParaRPr lang="es-ES" sz="900" b="1" kern="0" dirty="0">
              <a:solidFill>
                <a:prstClr val="black"/>
              </a:solidFill>
              <a:latin typeface="Calibri" panose="020F0502020204030204"/>
            </a:endParaRPr>
          </a:p>
        </p:txBody>
      </p:sp>
      <p:sp>
        <p:nvSpPr>
          <p:cNvPr id="163" name="Rectángulo 45">
            <a:extLst>
              <a:ext uri="{FF2B5EF4-FFF2-40B4-BE49-F238E27FC236}">
                <a16:creationId xmlns:a16="http://schemas.microsoft.com/office/drawing/2014/main" id="{E241722B-6567-6749-AD32-D5FF2827E6F7}"/>
              </a:ext>
            </a:extLst>
          </p:cNvPr>
          <p:cNvSpPr/>
          <p:nvPr/>
        </p:nvSpPr>
        <p:spPr>
          <a:xfrm rot="19125248">
            <a:off x="4118011" y="2020882"/>
            <a:ext cx="1884007" cy="230832"/>
          </a:xfrm>
          <a:prstGeom prst="rect">
            <a:avLst/>
          </a:prstGeom>
        </p:spPr>
        <p:txBody>
          <a:bodyPr wrap="square">
            <a:spAutoFit/>
          </a:bodyPr>
          <a:lstStyle/>
          <a:p>
            <a:pPr defTabSz="685783">
              <a:defRPr/>
            </a:pPr>
            <a:r>
              <a:rPr lang="en-US" sz="900" b="1" kern="0" dirty="0">
                <a:solidFill>
                  <a:prstClr val="black"/>
                </a:solidFill>
                <a:latin typeface="Calibri" panose="020F0502020204030204"/>
              </a:rPr>
              <a:t>Report about micro-benchmarking</a:t>
            </a:r>
            <a:endParaRPr lang="es-ES" sz="900" b="1" kern="0" dirty="0">
              <a:solidFill>
                <a:prstClr val="black"/>
              </a:solidFill>
              <a:latin typeface="Calibri" panose="020F0502020204030204"/>
            </a:endParaRPr>
          </a:p>
        </p:txBody>
      </p:sp>
      <p:sp>
        <p:nvSpPr>
          <p:cNvPr id="164" name="Rectángulo 46">
            <a:extLst>
              <a:ext uri="{FF2B5EF4-FFF2-40B4-BE49-F238E27FC236}">
                <a16:creationId xmlns:a16="http://schemas.microsoft.com/office/drawing/2014/main" id="{3F7B830A-8135-174E-8487-6AFFCC5BAAD5}"/>
              </a:ext>
            </a:extLst>
          </p:cNvPr>
          <p:cNvSpPr/>
          <p:nvPr/>
        </p:nvSpPr>
        <p:spPr>
          <a:xfrm rot="18966104">
            <a:off x="5076917" y="1767918"/>
            <a:ext cx="2531462" cy="230832"/>
          </a:xfrm>
          <a:prstGeom prst="rect">
            <a:avLst/>
          </a:prstGeom>
        </p:spPr>
        <p:txBody>
          <a:bodyPr wrap="none">
            <a:spAutoFit/>
          </a:bodyPr>
          <a:lstStyle/>
          <a:p>
            <a:pPr defTabSz="685783">
              <a:defRPr/>
            </a:pPr>
            <a:r>
              <a:rPr lang="en-US" sz="900" b="1" kern="0" dirty="0" err="1">
                <a:solidFill>
                  <a:prstClr val="black"/>
                </a:solidFill>
                <a:latin typeface="Calibri" panose="020F0502020204030204"/>
              </a:rPr>
              <a:t>Extrae</a:t>
            </a:r>
            <a:r>
              <a:rPr lang="en-US" sz="900" b="1" kern="0" dirty="0">
                <a:solidFill>
                  <a:prstClr val="black"/>
                </a:solidFill>
                <a:latin typeface="Calibri" panose="020F0502020204030204"/>
              </a:rPr>
              <a:t> distribution supporting </a:t>
            </a:r>
            <a:r>
              <a:rPr lang="en-US" sz="900" b="1" kern="0" dirty="0" err="1">
                <a:solidFill>
                  <a:prstClr val="black"/>
                </a:solidFill>
                <a:latin typeface="Calibri" panose="020F0502020204030204"/>
              </a:rPr>
              <a:t>Kunpeng</a:t>
            </a:r>
            <a:r>
              <a:rPr lang="en-US" sz="900" b="1" kern="0" dirty="0">
                <a:solidFill>
                  <a:prstClr val="black"/>
                </a:solidFill>
                <a:latin typeface="Calibri" panose="020F0502020204030204"/>
              </a:rPr>
              <a:t> counters</a:t>
            </a:r>
            <a:endParaRPr lang="es-ES" sz="900" b="1" kern="0" dirty="0">
              <a:solidFill>
                <a:prstClr val="black"/>
              </a:solidFill>
              <a:latin typeface="Calibri" panose="020F0502020204030204"/>
            </a:endParaRPr>
          </a:p>
        </p:txBody>
      </p:sp>
      <p:sp>
        <p:nvSpPr>
          <p:cNvPr id="165" name="Rectángulo 47">
            <a:extLst>
              <a:ext uri="{FF2B5EF4-FFF2-40B4-BE49-F238E27FC236}">
                <a16:creationId xmlns:a16="http://schemas.microsoft.com/office/drawing/2014/main" id="{D38F1D55-0C73-A24A-82D0-4ED278FEDF11}"/>
              </a:ext>
            </a:extLst>
          </p:cNvPr>
          <p:cNvSpPr/>
          <p:nvPr/>
        </p:nvSpPr>
        <p:spPr>
          <a:xfrm rot="18933420">
            <a:off x="5538918" y="1827397"/>
            <a:ext cx="2339102" cy="230832"/>
          </a:xfrm>
          <a:prstGeom prst="rect">
            <a:avLst/>
          </a:prstGeom>
        </p:spPr>
        <p:txBody>
          <a:bodyPr wrap="none">
            <a:spAutoFit/>
          </a:bodyPr>
          <a:lstStyle/>
          <a:p>
            <a:pPr defTabSz="685783">
              <a:defRPr/>
            </a:pPr>
            <a:r>
              <a:rPr lang="en-US" sz="900" b="1" kern="0" dirty="0">
                <a:solidFill>
                  <a:prstClr val="black"/>
                </a:solidFill>
                <a:latin typeface="Calibri" panose="020F0502020204030204"/>
              </a:rPr>
              <a:t>An internal report describing a DSL approach</a:t>
            </a:r>
            <a:endParaRPr lang="es-ES" sz="900" b="1" kern="0" dirty="0">
              <a:solidFill>
                <a:prstClr val="black"/>
              </a:solidFill>
              <a:latin typeface="Calibri" panose="020F0502020204030204"/>
            </a:endParaRPr>
          </a:p>
        </p:txBody>
      </p:sp>
      <p:sp>
        <p:nvSpPr>
          <p:cNvPr id="169" name="Rectángulo: esquina doblada 12">
            <a:extLst>
              <a:ext uri="{FF2B5EF4-FFF2-40B4-BE49-F238E27FC236}">
                <a16:creationId xmlns:a16="http://schemas.microsoft.com/office/drawing/2014/main" id="{2AA3A9A1-8333-1949-918C-03296AE74419}"/>
              </a:ext>
            </a:extLst>
          </p:cNvPr>
          <p:cNvSpPr/>
          <p:nvPr/>
        </p:nvSpPr>
        <p:spPr>
          <a:xfrm>
            <a:off x="7033991"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D6.1</a:t>
            </a:r>
          </a:p>
        </p:txBody>
      </p:sp>
      <p:sp>
        <p:nvSpPr>
          <p:cNvPr id="170" name="Rectángulo: esquina doblada 12">
            <a:extLst>
              <a:ext uri="{FF2B5EF4-FFF2-40B4-BE49-F238E27FC236}">
                <a16:creationId xmlns:a16="http://schemas.microsoft.com/office/drawing/2014/main" id="{5966535E-5175-8049-9782-1DB22D4F4ECC}"/>
              </a:ext>
            </a:extLst>
          </p:cNvPr>
          <p:cNvSpPr/>
          <p:nvPr/>
        </p:nvSpPr>
        <p:spPr>
          <a:xfrm>
            <a:off x="6492640"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D2.2</a:t>
            </a:r>
          </a:p>
        </p:txBody>
      </p:sp>
      <p:sp>
        <p:nvSpPr>
          <p:cNvPr id="171" name="Rectángulo: esquina doblada 12">
            <a:extLst>
              <a:ext uri="{FF2B5EF4-FFF2-40B4-BE49-F238E27FC236}">
                <a16:creationId xmlns:a16="http://schemas.microsoft.com/office/drawing/2014/main" id="{793786BB-B92C-3445-BB71-D8E80A0FF82C}"/>
              </a:ext>
            </a:extLst>
          </p:cNvPr>
          <p:cNvSpPr/>
          <p:nvPr/>
        </p:nvSpPr>
        <p:spPr>
          <a:xfrm>
            <a:off x="7524736" y="2810144"/>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D4.1</a:t>
            </a:r>
          </a:p>
        </p:txBody>
      </p:sp>
      <p:sp>
        <p:nvSpPr>
          <p:cNvPr id="172" name="Rectángulo 48">
            <a:extLst>
              <a:ext uri="{FF2B5EF4-FFF2-40B4-BE49-F238E27FC236}">
                <a16:creationId xmlns:a16="http://schemas.microsoft.com/office/drawing/2014/main" id="{774F6EB5-C22B-6D4E-9D7E-1FE01D78E593}"/>
              </a:ext>
            </a:extLst>
          </p:cNvPr>
          <p:cNvSpPr/>
          <p:nvPr/>
        </p:nvSpPr>
        <p:spPr>
          <a:xfrm rot="18915297">
            <a:off x="6375978" y="2224594"/>
            <a:ext cx="1199367" cy="230832"/>
          </a:xfrm>
          <a:prstGeom prst="rect">
            <a:avLst/>
          </a:prstGeom>
        </p:spPr>
        <p:txBody>
          <a:bodyPr wrap="none">
            <a:spAutoFit/>
          </a:bodyPr>
          <a:lstStyle/>
          <a:p>
            <a:pPr defTabSz="685783">
              <a:defRPr/>
            </a:pPr>
            <a:r>
              <a:rPr lang="es-ES" sz="900" b="1" kern="0" dirty="0">
                <a:solidFill>
                  <a:prstClr val="black"/>
                </a:solidFill>
                <a:latin typeface="Calibri" panose="020F0502020204030204"/>
              </a:rPr>
              <a:t>TAMPI </a:t>
            </a:r>
            <a:r>
              <a:rPr lang="es-ES" sz="900" b="1" kern="0" dirty="0" err="1">
                <a:solidFill>
                  <a:prstClr val="black"/>
                </a:solidFill>
                <a:latin typeface="Calibri" panose="020F0502020204030204"/>
              </a:rPr>
              <a:t>library</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ported</a:t>
            </a:r>
            <a:endParaRPr lang="es-ES" sz="900" b="1" kern="0" dirty="0">
              <a:solidFill>
                <a:prstClr val="black"/>
              </a:solidFill>
              <a:latin typeface="Calibri" panose="020F0502020204030204"/>
            </a:endParaRPr>
          </a:p>
        </p:txBody>
      </p:sp>
      <p:sp>
        <p:nvSpPr>
          <p:cNvPr id="173" name="Rectángulo 49">
            <a:extLst>
              <a:ext uri="{FF2B5EF4-FFF2-40B4-BE49-F238E27FC236}">
                <a16:creationId xmlns:a16="http://schemas.microsoft.com/office/drawing/2014/main" id="{BC975834-9202-464E-84BB-10DE2138269A}"/>
              </a:ext>
            </a:extLst>
          </p:cNvPr>
          <p:cNvSpPr/>
          <p:nvPr/>
        </p:nvSpPr>
        <p:spPr>
          <a:xfrm rot="18808385">
            <a:off x="6870637" y="2090229"/>
            <a:ext cx="1540806" cy="230832"/>
          </a:xfrm>
          <a:prstGeom prst="rect">
            <a:avLst/>
          </a:prstGeom>
        </p:spPr>
        <p:txBody>
          <a:bodyPr wrap="none">
            <a:spAutoFit/>
          </a:bodyPr>
          <a:lstStyle/>
          <a:p>
            <a:pPr defTabSz="685783">
              <a:defRPr/>
            </a:pPr>
            <a:r>
              <a:rPr lang="en-US" sz="900" b="1" kern="0" dirty="0">
                <a:solidFill>
                  <a:prstClr val="black"/>
                </a:solidFill>
                <a:latin typeface="Calibri" panose="020F0502020204030204"/>
              </a:rPr>
              <a:t>Report about benchmarking</a:t>
            </a:r>
            <a:endParaRPr lang="es-ES" sz="900" b="1" kern="0" dirty="0">
              <a:solidFill>
                <a:prstClr val="black"/>
              </a:solidFill>
              <a:latin typeface="Calibri" panose="020F0502020204030204"/>
            </a:endParaRPr>
          </a:p>
        </p:txBody>
      </p:sp>
      <p:sp>
        <p:nvSpPr>
          <p:cNvPr id="174" name="Cerrar llave 56">
            <a:extLst>
              <a:ext uri="{FF2B5EF4-FFF2-40B4-BE49-F238E27FC236}">
                <a16:creationId xmlns:a16="http://schemas.microsoft.com/office/drawing/2014/main" id="{1DBE8530-65BE-BC42-BAAC-4B2FF43C498F}"/>
              </a:ext>
            </a:extLst>
          </p:cNvPr>
          <p:cNvSpPr/>
          <p:nvPr/>
        </p:nvSpPr>
        <p:spPr>
          <a:xfrm rot="5400000">
            <a:off x="7822172" y="1700004"/>
            <a:ext cx="327557" cy="3251355"/>
          </a:xfrm>
          <a:prstGeom prst="rightBrace">
            <a:avLst>
              <a:gd name="adj1" fmla="val 54611"/>
              <a:gd name="adj2" fmla="val 45832"/>
            </a:avLst>
          </a:prstGeom>
          <a:noFill/>
          <a:ln w="31750" cap="flat" cmpd="sng" algn="ctr">
            <a:solidFill>
              <a:srgbClr val="37A5AE"/>
            </a:solidFill>
            <a:prstDash val="solid"/>
          </a:ln>
          <a:effectLst/>
        </p:spPr>
        <p:txBody>
          <a:bodyPr rtlCol="0" anchor="ctr"/>
          <a:lstStyle/>
          <a:p>
            <a:pPr algn="ctr" defTabSz="342892">
              <a:defRPr/>
            </a:pPr>
            <a:endParaRPr lang="es-ES" sz="1350" kern="0">
              <a:solidFill>
                <a:prstClr val="black"/>
              </a:solidFill>
              <a:latin typeface="Calibri" panose="020F0502020204030204"/>
            </a:endParaRPr>
          </a:p>
        </p:txBody>
      </p:sp>
      <p:sp>
        <p:nvSpPr>
          <p:cNvPr id="175" name="Rectángulo 57">
            <a:extLst>
              <a:ext uri="{FF2B5EF4-FFF2-40B4-BE49-F238E27FC236}">
                <a16:creationId xmlns:a16="http://schemas.microsoft.com/office/drawing/2014/main" id="{F81391A8-6426-EA40-99D2-457DC9463469}"/>
              </a:ext>
            </a:extLst>
          </p:cNvPr>
          <p:cNvSpPr/>
          <p:nvPr/>
        </p:nvSpPr>
        <p:spPr>
          <a:xfrm rot="18808385">
            <a:off x="7265747" y="1862819"/>
            <a:ext cx="2167542" cy="230832"/>
          </a:xfrm>
          <a:prstGeom prst="rect">
            <a:avLst/>
          </a:prstGeom>
        </p:spPr>
        <p:txBody>
          <a:bodyPr wrap="square">
            <a:spAutoFit/>
          </a:bodyPr>
          <a:lstStyle/>
          <a:p>
            <a:pPr defTabSz="685783">
              <a:defRPr/>
            </a:pPr>
            <a:r>
              <a:rPr lang="en-US" sz="900" b="1" kern="0" dirty="0">
                <a:solidFill>
                  <a:prstClr val="black"/>
                </a:solidFill>
                <a:latin typeface="Calibri" panose="020F0502020204030204"/>
              </a:rPr>
              <a:t>A report on the DSL </a:t>
            </a:r>
            <a:r>
              <a:rPr lang="en-US" sz="900" b="1" kern="0" dirty="0">
                <a:solidFill>
                  <a:prstClr val="black"/>
                </a:solidFill>
              </a:rPr>
              <a:t>approach to TVM</a:t>
            </a:r>
            <a:endParaRPr lang="es-ES" sz="900" b="1" kern="0" dirty="0">
              <a:solidFill>
                <a:prstClr val="black"/>
              </a:solidFill>
              <a:latin typeface="Calibri" panose="020F0502020204030204"/>
            </a:endParaRPr>
          </a:p>
        </p:txBody>
      </p:sp>
      <p:sp>
        <p:nvSpPr>
          <p:cNvPr id="176" name="Rectángulo: esquina doblada 12">
            <a:extLst>
              <a:ext uri="{FF2B5EF4-FFF2-40B4-BE49-F238E27FC236}">
                <a16:creationId xmlns:a16="http://schemas.microsoft.com/office/drawing/2014/main" id="{CB14DD73-6C6E-8846-9347-978A6C02B8AC}"/>
              </a:ext>
            </a:extLst>
          </p:cNvPr>
          <p:cNvSpPr/>
          <p:nvPr/>
        </p:nvSpPr>
        <p:spPr>
          <a:xfrm>
            <a:off x="8047225" y="2810144"/>
            <a:ext cx="342140" cy="440493"/>
          </a:xfrm>
          <a:prstGeom prst="foldedCorner">
            <a:avLst>
              <a:gd name="adj" fmla="val 22917"/>
            </a:avLst>
          </a:prstGeom>
          <a:solidFill>
            <a:schemeClr val="accent2"/>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D5.1</a:t>
            </a:r>
          </a:p>
        </p:txBody>
      </p:sp>
      <p:sp>
        <p:nvSpPr>
          <p:cNvPr id="177" name="Rectángulo: esquina doblada 12">
            <a:extLst>
              <a:ext uri="{FF2B5EF4-FFF2-40B4-BE49-F238E27FC236}">
                <a16:creationId xmlns:a16="http://schemas.microsoft.com/office/drawing/2014/main" id="{1110C7CC-C5CA-B14C-B533-FE3D11AD651D}"/>
              </a:ext>
            </a:extLst>
          </p:cNvPr>
          <p:cNvSpPr/>
          <p:nvPr/>
        </p:nvSpPr>
        <p:spPr>
          <a:xfrm>
            <a:off x="8620219" y="2810144"/>
            <a:ext cx="342140" cy="440493"/>
          </a:xfrm>
          <a:prstGeom prst="foldedCorner">
            <a:avLst>
              <a:gd name="adj" fmla="val 22917"/>
            </a:avLst>
          </a:prstGeom>
          <a:solidFill>
            <a:schemeClr val="accent6"/>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D6.1</a:t>
            </a:r>
          </a:p>
        </p:txBody>
      </p:sp>
      <p:sp>
        <p:nvSpPr>
          <p:cNvPr id="178" name="Rectángulo: esquina doblada 12">
            <a:extLst>
              <a:ext uri="{FF2B5EF4-FFF2-40B4-BE49-F238E27FC236}">
                <a16:creationId xmlns:a16="http://schemas.microsoft.com/office/drawing/2014/main" id="{F968E755-EFA7-BE43-B11B-B9874E7FF137}"/>
              </a:ext>
            </a:extLst>
          </p:cNvPr>
          <p:cNvSpPr/>
          <p:nvPr/>
        </p:nvSpPr>
        <p:spPr>
          <a:xfrm>
            <a:off x="9148427" y="2810144"/>
            <a:ext cx="342140" cy="440493"/>
          </a:xfrm>
          <a:prstGeom prst="foldedCorner">
            <a:avLst>
              <a:gd name="adj" fmla="val 22917"/>
            </a:avLst>
          </a:prstGeom>
          <a:solidFill>
            <a:schemeClr val="accent4"/>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D7.1</a:t>
            </a:r>
          </a:p>
        </p:txBody>
      </p:sp>
      <p:sp>
        <p:nvSpPr>
          <p:cNvPr id="179" name="Rectángulo 75">
            <a:extLst>
              <a:ext uri="{FF2B5EF4-FFF2-40B4-BE49-F238E27FC236}">
                <a16:creationId xmlns:a16="http://schemas.microsoft.com/office/drawing/2014/main" id="{1FB4E890-0208-0A42-BCFD-F47509517B7C}"/>
              </a:ext>
            </a:extLst>
          </p:cNvPr>
          <p:cNvSpPr/>
          <p:nvPr/>
        </p:nvSpPr>
        <p:spPr>
          <a:xfrm rot="18808385">
            <a:off x="7802527" y="1967110"/>
            <a:ext cx="1880117" cy="230832"/>
          </a:xfrm>
          <a:prstGeom prst="rect">
            <a:avLst/>
          </a:prstGeom>
        </p:spPr>
        <p:txBody>
          <a:bodyPr wrap="square">
            <a:spAutoFit/>
          </a:bodyPr>
          <a:lstStyle/>
          <a:p>
            <a:pPr defTabSz="685783">
              <a:defRPr/>
            </a:pPr>
            <a:r>
              <a:rPr lang="es-ES" sz="900" b="1" kern="0" dirty="0" err="1">
                <a:solidFill>
                  <a:prstClr val="black"/>
                </a:solidFill>
                <a:latin typeface="Calibri" panose="020F0502020204030204"/>
              </a:rPr>
              <a:t>Architectural</a:t>
            </a:r>
            <a:r>
              <a:rPr lang="es-ES" sz="900" b="1" kern="0" dirty="0">
                <a:solidFill>
                  <a:prstClr val="black"/>
                </a:solidFill>
                <a:latin typeface="Calibri" panose="020F0502020204030204"/>
              </a:rPr>
              <a:t> performance </a:t>
            </a:r>
            <a:r>
              <a:rPr lang="es-ES" sz="900" b="1" kern="0" dirty="0" err="1">
                <a:solidFill>
                  <a:prstClr val="black"/>
                </a:solidFill>
                <a:latin typeface="Calibri" panose="020F0502020204030204"/>
              </a:rPr>
              <a:t>study</a:t>
            </a:r>
            <a:endParaRPr lang="es-ES" sz="900" b="1" kern="0" dirty="0">
              <a:solidFill>
                <a:prstClr val="black"/>
              </a:solidFill>
              <a:latin typeface="Calibri" panose="020F0502020204030204"/>
            </a:endParaRPr>
          </a:p>
        </p:txBody>
      </p:sp>
      <p:sp>
        <p:nvSpPr>
          <p:cNvPr id="180" name="Rectángulo 76">
            <a:extLst>
              <a:ext uri="{FF2B5EF4-FFF2-40B4-BE49-F238E27FC236}">
                <a16:creationId xmlns:a16="http://schemas.microsoft.com/office/drawing/2014/main" id="{EBCA5B6C-BC3E-FD47-A566-073A73DE7FA2}"/>
              </a:ext>
            </a:extLst>
          </p:cNvPr>
          <p:cNvSpPr/>
          <p:nvPr/>
        </p:nvSpPr>
        <p:spPr>
          <a:xfrm rot="18808385">
            <a:off x="8968169" y="2105197"/>
            <a:ext cx="1499554" cy="230832"/>
          </a:xfrm>
          <a:prstGeom prst="rect">
            <a:avLst/>
          </a:prstGeom>
        </p:spPr>
        <p:txBody>
          <a:bodyPr wrap="square">
            <a:spAutoFit/>
          </a:bodyPr>
          <a:lstStyle/>
          <a:p>
            <a:pPr defTabSz="685783">
              <a:defRPr/>
            </a:pPr>
            <a:r>
              <a:rPr lang="es-ES" sz="900" b="1" kern="0" dirty="0" err="1">
                <a:solidFill>
                  <a:prstClr val="black"/>
                </a:solidFill>
                <a:latin typeface="Calibri" panose="020F0502020204030204"/>
              </a:rPr>
              <a:t>First</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year</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report</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SoW</a:t>
            </a:r>
            <a:r>
              <a:rPr lang="es-ES" sz="900" b="1" kern="0" dirty="0">
                <a:solidFill>
                  <a:prstClr val="black"/>
                </a:solidFill>
                <a:latin typeface="Calibri" panose="020F0502020204030204"/>
              </a:rPr>
              <a:t> 4</a:t>
            </a:r>
          </a:p>
        </p:txBody>
      </p:sp>
      <p:sp>
        <p:nvSpPr>
          <p:cNvPr id="181" name="Rectángulo 77">
            <a:extLst>
              <a:ext uri="{FF2B5EF4-FFF2-40B4-BE49-F238E27FC236}">
                <a16:creationId xmlns:a16="http://schemas.microsoft.com/office/drawing/2014/main" id="{645477A5-A777-7C47-9FDF-A9CA0A86055E}"/>
              </a:ext>
            </a:extLst>
          </p:cNvPr>
          <p:cNvSpPr/>
          <p:nvPr/>
        </p:nvSpPr>
        <p:spPr>
          <a:xfrm rot="18802247">
            <a:off x="8414397" y="1933483"/>
            <a:ext cx="1648507" cy="369332"/>
          </a:xfrm>
          <a:prstGeom prst="rect">
            <a:avLst/>
          </a:prstGeom>
        </p:spPr>
        <p:txBody>
          <a:bodyPr wrap="square">
            <a:spAutoFit/>
          </a:bodyPr>
          <a:lstStyle/>
          <a:p>
            <a:pPr defTabSz="685800"/>
            <a:r>
              <a:rPr lang="en-US" sz="900" b="1" dirty="0">
                <a:solidFill>
                  <a:prstClr val="black"/>
                </a:solidFill>
                <a:latin typeface="Calibri" panose="020F0502020204030204"/>
              </a:rPr>
              <a:t>1st year report with initial porting results on </a:t>
            </a:r>
            <a:r>
              <a:rPr lang="en-US" sz="900" b="1" dirty="0" err="1">
                <a:solidFill>
                  <a:prstClr val="black"/>
                </a:solidFill>
                <a:latin typeface="Calibri" panose="020F0502020204030204"/>
              </a:rPr>
              <a:t>Kunpeng</a:t>
            </a:r>
            <a:endParaRPr lang="es-ES" sz="900" b="1" dirty="0">
              <a:solidFill>
                <a:prstClr val="black"/>
              </a:solidFill>
              <a:latin typeface="Calibri" panose="020F0502020204030204"/>
            </a:endParaRPr>
          </a:p>
        </p:txBody>
      </p:sp>
      <p:sp>
        <p:nvSpPr>
          <p:cNvPr id="167" name="CuadroTexto 50">
            <a:extLst>
              <a:ext uri="{FF2B5EF4-FFF2-40B4-BE49-F238E27FC236}">
                <a16:creationId xmlns:a16="http://schemas.microsoft.com/office/drawing/2014/main" id="{A58B794C-2DB7-794B-A7CF-9FF1C589D8FA}"/>
              </a:ext>
            </a:extLst>
          </p:cNvPr>
          <p:cNvSpPr txBox="1"/>
          <p:nvPr/>
        </p:nvSpPr>
        <p:spPr>
          <a:xfrm>
            <a:off x="2502976" y="3300049"/>
            <a:ext cx="1130394" cy="253916"/>
          </a:xfrm>
          <a:prstGeom prst="rect">
            <a:avLst/>
          </a:prstGeom>
          <a:noFill/>
        </p:spPr>
        <p:txBody>
          <a:bodyPr wrap="square" rtlCol="0">
            <a:spAutoFit/>
          </a:bodyPr>
          <a:lstStyle/>
          <a:p>
            <a:pPr defTabSz="685800">
              <a:defRPr/>
            </a:pPr>
            <a:r>
              <a:rPr lang="es-ES" sz="1050" b="1" kern="0" dirty="0">
                <a:solidFill>
                  <a:srgbClr val="FF0000"/>
                </a:solidFill>
                <a:latin typeface="Calibri" panose="020F0502020204030204"/>
              </a:rPr>
              <a:t>Tender </a:t>
            </a:r>
            <a:r>
              <a:rPr lang="es-ES" sz="1050" b="1" kern="0" dirty="0" err="1">
                <a:solidFill>
                  <a:srgbClr val="FF0000"/>
                </a:solidFill>
                <a:latin typeface="Calibri" panose="020F0502020204030204"/>
              </a:rPr>
              <a:t>process</a:t>
            </a:r>
            <a:r>
              <a:rPr lang="es-ES" sz="1050" b="1" kern="0" dirty="0">
                <a:solidFill>
                  <a:srgbClr val="FF0000"/>
                </a:solidFill>
                <a:latin typeface="Calibri" panose="020F0502020204030204"/>
              </a:rPr>
              <a:t>?</a:t>
            </a:r>
          </a:p>
        </p:txBody>
      </p:sp>
      <p:sp>
        <p:nvSpPr>
          <p:cNvPr id="168" name="Left Bracket 167">
            <a:extLst>
              <a:ext uri="{FF2B5EF4-FFF2-40B4-BE49-F238E27FC236}">
                <a16:creationId xmlns:a16="http://schemas.microsoft.com/office/drawing/2014/main" id="{BBFC3D89-502F-884A-9CEF-4B3DED60EB44}"/>
              </a:ext>
            </a:extLst>
          </p:cNvPr>
          <p:cNvSpPr/>
          <p:nvPr/>
        </p:nvSpPr>
        <p:spPr>
          <a:xfrm rot="5400000">
            <a:off x="2902481" y="2776206"/>
            <a:ext cx="172217" cy="1769950"/>
          </a:xfrm>
          <a:prstGeom prst="leftBracket">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grpSp>
        <p:nvGrpSpPr>
          <p:cNvPr id="182" name="Group 181">
            <a:extLst>
              <a:ext uri="{FF2B5EF4-FFF2-40B4-BE49-F238E27FC236}">
                <a16:creationId xmlns:a16="http://schemas.microsoft.com/office/drawing/2014/main" id="{EF32DAA3-561B-8046-B74B-CB163836969D}"/>
              </a:ext>
            </a:extLst>
          </p:cNvPr>
          <p:cNvGrpSpPr/>
          <p:nvPr/>
        </p:nvGrpSpPr>
        <p:grpSpPr>
          <a:xfrm>
            <a:off x="9623987" y="3763780"/>
            <a:ext cx="1686558" cy="755258"/>
            <a:chOff x="8833437" y="4772497"/>
            <a:chExt cx="1686558" cy="755258"/>
          </a:xfrm>
        </p:grpSpPr>
        <p:sp>
          <p:nvSpPr>
            <p:cNvPr id="183" name="CuadroTexto 62">
              <a:extLst>
                <a:ext uri="{FF2B5EF4-FFF2-40B4-BE49-F238E27FC236}">
                  <a16:creationId xmlns:a16="http://schemas.microsoft.com/office/drawing/2014/main" id="{16FA2E14-583D-D346-979B-69B8F54039ED}"/>
                </a:ext>
              </a:extLst>
            </p:cNvPr>
            <p:cNvSpPr txBox="1"/>
            <p:nvPr/>
          </p:nvSpPr>
          <p:spPr>
            <a:xfrm>
              <a:off x="9877284" y="4825262"/>
              <a:ext cx="607716"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2</a:t>
              </a:r>
            </a:p>
          </p:txBody>
        </p:sp>
        <p:sp>
          <p:nvSpPr>
            <p:cNvPr id="184" name="CuadroTexto 63">
              <a:extLst>
                <a:ext uri="{FF2B5EF4-FFF2-40B4-BE49-F238E27FC236}">
                  <a16:creationId xmlns:a16="http://schemas.microsoft.com/office/drawing/2014/main" id="{D73C6E7F-D286-CE47-9847-3665089C2E40}"/>
                </a:ext>
              </a:extLst>
            </p:cNvPr>
            <p:cNvSpPr txBox="1"/>
            <p:nvPr/>
          </p:nvSpPr>
          <p:spPr>
            <a:xfrm>
              <a:off x="9092090" y="4830618"/>
              <a:ext cx="894464"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1</a:t>
              </a:r>
            </a:p>
          </p:txBody>
        </p:sp>
        <p:sp>
          <p:nvSpPr>
            <p:cNvPr id="185" name="CuadroTexto 64">
              <a:extLst>
                <a:ext uri="{FF2B5EF4-FFF2-40B4-BE49-F238E27FC236}">
                  <a16:creationId xmlns:a16="http://schemas.microsoft.com/office/drawing/2014/main" id="{A1B61F1C-F9B7-A846-97E3-6CDE38544CD4}"/>
                </a:ext>
              </a:extLst>
            </p:cNvPr>
            <p:cNvSpPr txBox="1"/>
            <p:nvPr/>
          </p:nvSpPr>
          <p:spPr>
            <a:xfrm>
              <a:off x="9082561" y="5264372"/>
              <a:ext cx="894464"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3</a:t>
              </a:r>
            </a:p>
          </p:txBody>
        </p:sp>
        <p:sp>
          <p:nvSpPr>
            <p:cNvPr id="186" name="Rectángulo: esquina doblada 12">
              <a:extLst>
                <a:ext uri="{FF2B5EF4-FFF2-40B4-BE49-F238E27FC236}">
                  <a16:creationId xmlns:a16="http://schemas.microsoft.com/office/drawing/2014/main" id="{84ACCF8B-008D-3C43-90AB-EBDF929A1617}"/>
                </a:ext>
              </a:extLst>
            </p:cNvPr>
            <p:cNvSpPr/>
            <p:nvPr/>
          </p:nvSpPr>
          <p:spPr>
            <a:xfrm>
              <a:off x="8833437" y="4821810"/>
              <a:ext cx="255275" cy="298539"/>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187" name="Rectángulo: esquina doblada 12">
              <a:extLst>
                <a:ext uri="{FF2B5EF4-FFF2-40B4-BE49-F238E27FC236}">
                  <a16:creationId xmlns:a16="http://schemas.microsoft.com/office/drawing/2014/main" id="{ACB534DB-2636-1842-8C4C-6AE8C43368B5}"/>
                </a:ext>
              </a:extLst>
            </p:cNvPr>
            <p:cNvSpPr/>
            <p:nvPr/>
          </p:nvSpPr>
          <p:spPr>
            <a:xfrm>
              <a:off x="8833437" y="5229216"/>
              <a:ext cx="255275" cy="298539"/>
            </a:xfrm>
            <a:prstGeom prst="foldedCorner">
              <a:avLst>
                <a:gd name="adj" fmla="val 22917"/>
              </a:avLst>
            </a:prstGeom>
            <a:solidFill>
              <a:schemeClr val="accent6"/>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188" name="Rectángulo: esquina doblada 12">
              <a:extLst>
                <a:ext uri="{FF2B5EF4-FFF2-40B4-BE49-F238E27FC236}">
                  <a16:creationId xmlns:a16="http://schemas.microsoft.com/office/drawing/2014/main" id="{58330028-3230-1942-8192-F69CF98A4CB8}"/>
                </a:ext>
              </a:extLst>
            </p:cNvPr>
            <p:cNvSpPr/>
            <p:nvPr/>
          </p:nvSpPr>
          <p:spPr>
            <a:xfrm>
              <a:off x="9622010" y="4772497"/>
              <a:ext cx="255275" cy="298539"/>
            </a:xfrm>
            <a:prstGeom prst="foldedCorner">
              <a:avLst>
                <a:gd name="adj" fmla="val 22917"/>
              </a:avLst>
            </a:prstGeom>
            <a:solidFill>
              <a:schemeClr val="accent2"/>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189" name="CuadroTexto 80">
              <a:extLst>
                <a:ext uri="{FF2B5EF4-FFF2-40B4-BE49-F238E27FC236}">
                  <a16:creationId xmlns:a16="http://schemas.microsoft.com/office/drawing/2014/main" id="{DFE7C30B-E782-6A42-859B-CF922566542B}"/>
                </a:ext>
              </a:extLst>
            </p:cNvPr>
            <p:cNvSpPr txBox="1"/>
            <p:nvPr/>
          </p:nvSpPr>
          <p:spPr>
            <a:xfrm>
              <a:off x="9912279" y="5268842"/>
              <a:ext cx="607716"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4</a:t>
              </a:r>
            </a:p>
          </p:txBody>
        </p:sp>
        <p:sp>
          <p:nvSpPr>
            <p:cNvPr id="190" name="Rectángulo: esquina doblada 12">
              <a:extLst>
                <a:ext uri="{FF2B5EF4-FFF2-40B4-BE49-F238E27FC236}">
                  <a16:creationId xmlns:a16="http://schemas.microsoft.com/office/drawing/2014/main" id="{1AE49BE3-CBDB-9D43-8D91-51C580728D99}"/>
                </a:ext>
              </a:extLst>
            </p:cNvPr>
            <p:cNvSpPr/>
            <p:nvPr/>
          </p:nvSpPr>
          <p:spPr>
            <a:xfrm>
              <a:off x="9641689" y="5228201"/>
              <a:ext cx="255275" cy="298539"/>
            </a:xfrm>
            <a:prstGeom prst="foldedCorner">
              <a:avLst>
                <a:gd name="adj" fmla="val 22917"/>
              </a:avLst>
            </a:prstGeom>
            <a:solidFill>
              <a:schemeClr val="accent4"/>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grpSp>
      <p:grpSp>
        <p:nvGrpSpPr>
          <p:cNvPr id="208" name="Group 207">
            <a:extLst>
              <a:ext uri="{FF2B5EF4-FFF2-40B4-BE49-F238E27FC236}">
                <a16:creationId xmlns:a16="http://schemas.microsoft.com/office/drawing/2014/main" id="{482E2DCB-FBDE-D945-8828-AF5BC012DCB2}"/>
              </a:ext>
            </a:extLst>
          </p:cNvPr>
          <p:cNvGrpSpPr/>
          <p:nvPr/>
        </p:nvGrpSpPr>
        <p:grpSpPr>
          <a:xfrm>
            <a:off x="1850720" y="3308100"/>
            <a:ext cx="6285987" cy="1807552"/>
            <a:chOff x="1850720" y="3551940"/>
            <a:chExt cx="6285987" cy="1807552"/>
          </a:xfrm>
        </p:grpSpPr>
        <p:graphicFrame>
          <p:nvGraphicFramePr>
            <p:cNvPr id="209" name="Diagrama 46">
              <a:extLst>
                <a:ext uri="{FF2B5EF4-FFF2-40B4-BE49-F238E27FC236}">
                  <a16:creationId xmlns:a16="http://schemas.microsoft.com/office/drawing/2014/main" id="{1D14698B-4D11-B14A-B1F6-EC6B91CD4CDB}"/>
                </a:ext>
              </a:extLst>
            </p:cNvPr>
            <p:cNvGraphicFramePr/>
            <p:nvPr>
              <p:extLst>
                <p:ext uri="{D42A27DB-BD31-4B8C-83A1-F6EECF244321}">
                  <p14:modId xmlns:p14="http://schemas.microsoft.com/office/powerpoint/2010/main" val="215995627"/>
                </p:ext>
              </p:extLst>
            </p:nvPr>
          </p:nvGraphicFramePr>
          <p:xfrm>
            <a:off x="1850720" y="3551940"/>
            <a:ext cx="6084874" cy="1807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0" name="CuadroTexto 59">
              <a:extLst>
                <a:ext uri="{FF2B5EF4-FFF2-40B4-BE49-F238E27FC236}">
                  <a16:creationId xmlns:a16="http://schemas.microsoft.com/office/drawing/2014/main" id="{331BFE30-12A4-2C44-A3B1-F6E4D30CA15F}"/>
                </a:ext>
              </a:extLst>
            </p:cNvPr>
            <p:cNvSpPr txBox="1"/>
            <p:nvPr/>
          </p:nvSpPr>
          <p:spPr>
            <a:xfrm>
              <a:off x="6704406" y="4733471"/>
              <a:ext cx="947121" cy="253916"/>
            </a:xfrm>
            <a:prstGeom prst="rect">
              <a:avLst/>
            </a:prstGeom>
            <a:noFill/>
          </p:spPr>
          <p:txBody>
            <a:bodyPr wrap="square" rtlCol="0">
              <a:spAutoFit/>
            </a:bodyPr>
            <a:lstStyle/>
            <a:p>
              <a:pPr defTabSz="685800">
                <a:defRPr/>
              </a:pPr>
              <a:r>
                <a:rPr lang="es-ES" sz="1050" b="1" kern="0" dirty="0">
                  <a:solidFill>
                    <a:prstClr val="black"/>
                  </a:solidFill>
                  <a:latin typeface="Calibri" panose="020F0502020204030204"/>
                </a:rPr>
                <a:t>30/06/2021</a:t>
              </a:r>
            </a:p>
          </p:txBody>
        </p:sp>
        <p:sp>
          <p:nvSpPr>
            <p:cNvPr id="211" name="CuadroTexto 60">
              <a:extLst>
                <a:ext uri="{FF2B5EF4-FFF2-40B4-BE49-F238E27FC236}">
                  <a16:creationId xmlns:a16="http://schemas.microsoft.com/office/drawing/2014/main" id="{FAA74B06-0B13-524D-B805-D1D452265CF0}"/>
                </a:ext>
              </a:extLst>
            </p:cNvPr>
            <p:cNvSpPr txBox="1"/>
            <p:nvPr/>
          </p:nvSpPr>
          <p:spPr>
            <a:xfrm>
              <a:off x="2000785" y="4732819"/>
              <a:ext cx="875280" cy="253916"/>
            </a:xfrm>
            <a:prstGeom prst="rect">
              <a:avLst/>
            </a:prstGeom>
            <a:noFill/>
          </p:spPr>
          <p:txBody>
            <a:bodyPr wrap="square" rtlCol="0">
              <a:spAutoFit/>
            </a:bodyPr>
            <a:lstStyle/>
            <a:p>
              <a:pPr defTabSz="685800">
                <a:defRPr/>
              </a:pPr>
              <a:r>
                <a:rPr lang="es-ES" sz="1050" kern="0" dirty="0">
                  <a:solidFill>
                    <a:prstClr val="black"/>
                  </a:solidFill>
                  <a:latin typeface="Calibri" panose="020F0502020204030204"/>
                </a:rPr>
                <a:t>01/07/2020</a:t>
              </a:r>
            </a:p>
          </p:txBody>
        </p:sp>
        <p:sp>
          <p:nvSpPr>
            <p:cNvPr id="212" name="CuadroTexto 61">
              <a:extLst>
                <a:ext uri="{FF2B5EF4-FFF2-40B4-BE49-F238E27FC236}">
                  <a16:creationId xmlns:a16="http://schemas.microsoft.com/office/drawing/2014/main" id="{1F8C2CDC-40BE-6C49-B4EE-2C664A62E369}"/>
                </a:ext>
              </a:extLst>
            </p:cNvPr>
            <p:cNvSpPr txBox="1"/>
            <p:nvPr/>
          </p:nvSpPr>
          <p:spPr>
            <a:xfrm>
              <a:off x="6091820" y="4075300"/>
              <a:ext cx="307169" cy="300082"/>
            </a:xfrm>
            <a:prstGeom prst="rect">
              <a:avLst/>
            </a:prstGeom>
            <a:noFill/>
          </p:spPr>
          <p:txBody>
            <a:bodyPr wrap="square" rtlCol="0">
              <a:spAutoFit/>
            </a:bodyPr>
            <a:lstStyle/>
            <a:p>
              <a:pPr defTabSz="685800">
                <a:defRPr/>
              </a:pPr>
              <a:endParaRPr lang="es-ES" sz="1350" dirty="0">
                <a:solidFill>
                  <a:prstClr val="black"/>
                </a:solidFill>
                <a:latin typeface="Calibri" panose="020F0502020204030204"/>
              </a:endParaRPr>
            </a:p>
          </p:txBody>
        </p:sp>
        <p:sp>
          <p:nvSpPr>
            <p:cNvPr id="213" name="Elipse 62">
              <a:extLst>
                <a:ext uri="{FF2B5EF4-FFF2-40B4-BE49-F238E27FC236}">
                  <a16:creationId xmlns:a16="http://schemas.microsoft.com/office/drawing/2014/main" id="{F03BD29B-1F12-AE41-A173-065397D5A8C4}"/>
                </a:ext>
              </a:extLst>
            </p:cNvPr>
            <p:cNvSpPr/>
            <p:nvPr/>
          </p:nvSpPr>
          <p:spPr>
            <a:xfrm>
              <a:off x="6570965" y="4316544"/>
              <a:ext cx="180755" cy="180755"/>
            </a:xfrm>
            <a:prstGeom prst="ellipse">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cxnSp>
          <p:nvCxnSpPr>
            <p:cNvPr id="214" name="Conector recto de flecha 66">
              <a:extLst>
                <a:ext uri="{FF2B5EF4-FFF2-40B4-BE49-F238E27FC236}">
                  <a16:creationId xmlns:a16="http://schemas.microsoft.com/office/drawing/2014/main" id="{27417D78-A0AF-7644-9674-7DCB5EACAD93}"/>
                </a:ext>
              </a:extLst>
            </p:cNvPr>
            <p:cNvCxnSpPr>
              <a:cxnSpLocks/>
            </p:cNvCxnSpPr>
            <p:nvPr/>
          </p:nvCxnSpPr>
          <p:spPr>
            <a:xfrm flipV="1">
              <a:off x="6757612" y="3733300"/>
              <a:ext cx="1379095" cy="18866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5" name="Flecha abajo 75">
              <a:extLst>
                <a:ext uri="{FF2B5EF4-FFF2-40B4-BE49-F238E27FC236}">
                  <a16:creationId xmlns:a16="http://schemas.microsoft.com/office/drawing/2014/main" id="{AE3C0E28-864D-184B-B121-ECD25AFB2AC3}"/>
                </a:ext>
              </a:extLst>
            </p:cNvPr>
            <p:cNvSpPr/>
            <p:nvPr/>
          </p:nvSpPr>
          <p:spPr>
            <a:xfrm>
              <a:off x="4219624" y="4507640"/>
              <a:ext cx="115880" cy="50005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sp>
          <p:nvSpPr>
            <p:cNvPr id="216" name="Flecha abajo 76">
              <a:extLst>
                <a:ext uri="{FF2B5EF4-FFF2-40B4-BE49-F238E27FC236}">
                  <a16:creationId xmlns:a16="http://schemas.microsoft.com/office/drawing/2014/main" id="{AD430809-1D0A-7C49-BB45-537C177C56FD}"/>
                </a:ext>
              </a:extLst>
            </p:cNvPr>
            <p:cNvSpPr/>
            <p:nvPr/>
          </p:nvSpPr>
          <p:spPr>
            <a:xfrm>
              <a:off x="6603402" y="4522762"/>
              <a:ext cx="115880" cy="50005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sp>
          <p:nvSpPr>
            <p:cNvPr id="217" name="CuadroTexto 77">
              <a:extLst>
                <a:ext uri="{FF2B5EF4-FFF2-40B4-BE49-F238E27FC236}">
                  <a16:creationId xmlns:a16="http://schemas.microsoft.com/office/drawing/2014/main" id="{DAD1D843-57C0-1640-B413-8562DA337C08}"/>
                </a:ext>
              </a:extLst>
            </p:cNvPr>
            <p:cNvSpPr txBox="1"/>
            <p:nvPr/>
          </p:nvSpPr>
          <p:spPr>
            <a:xfrm>
              <a:off x="4306981" y="4718864"/>
              <a:ext cx="1016610" cy="253916"/>
            </a:xfrm>
            <a:prstGeom prst="rect">
              <a:avLst/>
            </a:prstGeom>
            <a:noFill/>
          </p:spPr>
          <p:txBody>
            <a:bodyPr wrap="square" rtlCol="0">
              <a:spAutoFit/>
            </a:bodyPr>
            <a:lstStyle/>
            <a:p>
              <a:pPr defTabSz="685800">
                <a:defRPr/>
              </a:pPr>
              <a:r>
                <a:rPr lang="es-ES" sz="1050" b="1" kern="0" dirty="0">
                  <a:solidFill>
                    <a:prstClr val="black"/>
                  </a:solidFill>
                  <a:latin typeface="Calibri" panose="020F0502020204030204"/>
                </a:rPr>
                <a:t>30/12/2020</a:t>
              </a:r>
            </a:p>
          </p:txBody>
        </p:sp>
        <p:sp>
          <p:nvSpPr>
            <p:cNvPr id="218" name="Elipse 82">
              <a:extLst>
                <a:ext uri="{FF2B5EF4-FFF2-40B4-BE49-F238E27FC236}">
                  <a16:creationId xmlns:a16="http://schemas.microsoft.com/office/drawing/2014/main" id="{26430B4A-A213-0E43-B225-3DE0159C2B7A}"/>
                </a:ext>
              </a:extLst>
            </p:cNvPr>
            <p:cNvSpPr/>
            <p:nvPr/>
          </p:nvSpPr>
          <p:spPr>
            <a:xfrm>
              <a:off x="4187187" y="4311256"/>
              <a:ext cx="180755" cy="180755"/>
            </a:xfrm>
            <a:prstGeom prst="ellipse">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19" name="Elipse 83">
              <a:extLst>
                <a:ext uri="{FF2B5EF4-FFF2-40B4-BE49-F238E27FC236}">
                  <a16:creationId xmlns:a16="http://schemas.microsoft.com/office/drawing/2014/main" id="{83523B62-A797-1445-BE53-CB4EA24EDCC1}"/>
                </a:ext>
              </a:extLst>
            </p:cNvPr>
            <p:cNvSpPr/>
            <p:nvPr/>
          </p:nvSpPr>
          <p:spPr>
            <a:xfrm>
              <a:off x="2159603" y="4342008"/>
              <a:ext cx="180755" cy="180755"/>
            </a:xfrm>
            <a:prstGeom prst="ellipse">
              <a:avLst/>
            </a:prstGeom>
            <a:solidFill>
              <a:srgbClr val="009999"/>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20" name="CuadroTexto 84">
              <a:extLst>
                <a:ext uri="{FF2B5EF4-FFF2-40B4-BE49-F238E27FC236}">
                  <a16:creationId xmlns:a16="http://schemas.microsoft.com/office/drawing/2014/main" id="{8F650D55-462C-1E43-8DC3-69A98B2DECF3}"/>
                </a:ext>
              </a:extLst>
            </p:cNvPr>
            <p:cNvSpPr txBox="1"/>
            <p:nvPr/>
          </p:nvSpPr>
          <p:spPr>
            <a:xfrm>
              <a:off x="1998748" y="3930927"/>
              <a:ext cx="657522" cy="369332"/>
            </a:xfrm>
            <a:prstGeom prst="rect">
              <a:avLst/>
            </a:prstGeom>
            <a:noFill/>
          </p:spPr>
          <p:txBody>
            <a:bodyPr wrap="square" rtlCol="0">
              <a:spAutoFit/>
            </a:bodyPr>
            <a:lstStyle/>
            <a:p>
              <a:pPr defTabSz="685800"/>
              <a:r>
                <a:rPr lang="es-ES" b="1" dirty="0">
                  <a:solidFill>
                    <a:prstClr val="black"/>
                  </a:solidFill>
                  <a:latin typeface="Calibri" panose="020F0502020204030204"/>
                </a:rPr>
                <a:t>M1</a:t>
              </a:r>
            </a:p>
          </p:txBody>
        </p:sp>
        <p:sp>
          <p:nvSpPr>
            <p:cNvPr id="221" name="CuadroTexto 85">
              <a:extLst>
                <a:ext uri="{FF2B5EF4-FFF2-40B4-BE49-F238E27FC236}">
                  <a16:creationId xmlns:a16="http://schemas.microsoft.com/office/drawing/2014/main" id="{7D338601-FA75-F546-8ED3-FB40E3522455}"/>
                </a:ext>
              </a:extLst>
            </p:cNvPr>
            <p:cNvSpPr txBox="1"/>
            <p:nvPr/>
          </p:nvSpPr>
          <p:spPr>
            <a:xfrm>
              <a:off x="4008929" y="3917988"/>
              <a:ext cx="868537" cy="369332"/>
            </a:xfrm>
            <a:prstGeom prst="rect">
              <a:avLst/>
            </a:prstGeom>
            <a:noFill/>
          </p:spPr>
          <p:txBody>
            <a:bodyPr wrap="square" rtlCol="0">
              <a:spAutoFit/>
            </a:bodyPr>
            <a:lstStyle/>
            <a:p>
              <a:pPr defTabSz="685800"/>
              <a:r>
                <a:rPr lang="es-ES" b="1" dirty="0">
                  <a:solidFill>
                    <a:prstClr val="black"/>
                  </a:solidFill>
                  <a:latin typeface="Calibri" panose="020F0502020204030204"/>
                </a:rPr>
                <a:t>M6</a:t>
              </a:r>
            </a:p>
          </p:txBody>
        </p:sp>
        <p:sp>
          <p:nvSpPr>
            <p:cNvPr id="222" name="CuadroTexto 86">
              <a:extLst>
                <a:ext uri="{FF2B5EF4-FFF2-40B4-BE49-F238E27FC236}">
                  <a16:creationId xmlns:a16="http://schemas.microsoft.com/office/drawing/2014/main" id="{E7866AAA-43D2-B046-90E3-B1C5D3D45E08}"/>
                </a:ext>
              </a:extLst>
            </p:cNvPr>
            <p:cNvSpPr txBox="1"/>
            <p:nvPr/>
          </p:nvSpPr>
          <p:spPr>
            <a:xfrm>
              <a:off x="6370217" y="3921964"/>
              <a:ext cx="744309" cy="369332"/>
            </a:xfrm>
            <a:prstGeom prst="rect">
              <a:avLst/>
            </a:prstGeom>
            <a:noFill/>
          </p:spPr>
          <p:txBody>
            <a:bodyPr wrap="square" rtlCol="0">
              <a:spAutoFit/>
            </a:bodyPr>
            <a:lstStyle/>
            <a:p>
              <a:pPr defTabSz="685800"/>
              <a:r>
                <a:rPr lang="es-ES" b="1" dirty="0">
                  <a:solidFill>
                    <a:prstClr val="black"/>
                  </a:solidFill>
                  <a:latin typeface="Calibri" panose="020F0502020204030204"/>
                </a:rPr>
                <a:t>M12</a:t>
              </a:r>
            </a:p>
          </p:txBody>
        </p:sp>
        <p:sp>
          <p:nvSpPr>
            <p:cNvPr id="223" name="CuadroTexto 74">
              <a:extLst>
                <a:ext uri="{FF2B5EF4-FFF2-40B4-BE49-F238E27FC236}">
                  <a16:creationId xmlns:a16="http://schemas.microsoft.com/office/drawing/2014/main" id="{90EF12A2-781A-EA4F-B32E-2D15CB2EAB92}"/>
                </a:ext>
              </a:extLst>
            </p:cNvPr>
            <p:cNvSpPr txBox="1"/>
            <p:nvPr/>
          </p:nvSpPr>
          <p:spPr>
            <a:xfrm>
              <a:off x="3350853" y="5059596"/>
              <a:ext cx="1939861" cy="276999"/>
            </a:xfrm>
            <a:prstGeom prst="rect">
              <a:avLst/>
            </a:prstGeom>
            <a:solidFill>
              <a:schemeClr val="bg1">
                <a:lumMod val="65000"/>
                <a:alpha val="50000"/>
              </a:schemeClr>
            </a:solidFill>
          </p:spPr>
          <p:txBody>
            <a:bodyPr wrap="square" rtlCol="0">
              <a:spAutoFit/>
            </a:bodyPr>
            <a:lstStyle/>
            <a:p>
              <a:pPr defTabSz="685800"/>
              <a:r>
                <a:rPr lang="en-GB" sz="1200" b="1" dirty="0">
                  <a:solidFill>
                    <a:prstClr val="black"/>
                  </a:solidFill>
                  <a:latin typeface="Calibri" panose="020F0502020204030204"/>
                </a:rPr>
                <a:t>Bi-annual review report</a:t>
              </a:r>
            </a:p>
          </p:txBody>
        </p:sp>
        <p:sp>
          <p:nvSpPr>
            <p:cNvPr id="224" name="CuadroTexto 74">
              <a:extLst>
                <a:ext uri="{FF2B5EF4-FFF2-40B4-BE49-F238E27FC236}">
                  <a16:creationId xmlns:a16="http://schemas.microsoft.com/office/drawing/2014/main" id="{FA9C954D-896E-F940-B25E-503FD5029D1F}"/>
                </a:ext>
              </a:extLst>
            </p:cNvPr>
            <p:cNvSpPr txBox="1"/>
            <p:nvPr/>
          </p:nvSpPr>
          <p:spPr>
            <a:xfrm>
              <a:off x="5671998" y="5070806"/>
              <a:ext cx="1939861" cy="276999"/>
            </a:xfrm>
            <a:prstGeom prst="rect">
              <a:avLst/>
            </a:prstGeom>
            <a:solidFill>
              <a:schemeClr val="bg1">
                <a:lumMod val="65000"/>
                <a:alpha val="50000"/>
              </a:schemeClr>
            </a:solidFill>
          </p:spPr>
          <p:txBody>
            <a:bodyPr wrap="square" rtlCol="0">
              <a:spAutoFit/>
            </a:bodyPr>
            <a:lstStyle/>
            <a:p>
              <a:pPr defTabSz="685800"/>
              <a:r>
                <a:rPr lang="en-GB" sz="1200" b="1" dirty="0">
                  <a:solidFill>
                    <a:prstClr val="black"/>
                  </a:solidFill>
                  <a:latin typeface="Calibri" panose="020F0502020204030204"/>
                </a:rPr>
                <a:t>Bi-annual review report</a:t>
              </a:r>
            </a:p>
          </p:txBody>
        </p:sp>
      </p:grpSp>
      <p:sp>
        <p:nvSpPr>
          <p:cNvPr id="225" name="Elipse 83">
            <a:extLst>
              <a:ext uri="{FF2B5EF4-FFF2-40B4-BE49-F238E27FC236}">
                <a16:creationId xmlns:a16="http://schemas.microsoft.com/office/drawing/2014/main" id="{389078BE-91D7-7846-840D-27C0545DB16B}"/>
              </a:ext>
            </a:extLst>
          </p:cNvPr>
          <p:cNvSpPr/>
          <p:nvPr/>
        </p:nvSpPr>
        <p:spPr>
          <a:xfrm>
            <a:off x="3165443" y="4098168"/>
            <a:ext cx="180755" cy="180755"/>
          </a:xfrm>
          <a:prstGeom prst="ellipse">
            <a:avLst/>
          </a:prstGeom>
          <a:solidFill>
            <a:srgbClr val="009999"/>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grpSp>
        <p:nvGrpSpPr>
          <p:cNvPr id="226" name="Group 225">
            <a:extLst>
              <a:ext uri="{FF2B5EF4-FFF2-40B4-BE49-F238E27FC236}">
                <a16:creationId xmlns:a16="http://schemas.microsoft.com/office/drawing/2014/main" id="{3E7D7810-5D76-0646-B1D8-B35AF34A23D6}"/>
              </a:ext>
            </a:extLst>
          </p:cNvPr>
          <p:cNvGrpSpPr/>
          <p:nvPr/>
        </p:nvGrpSpPr>
        <p:grpSpPr>
          <a:xfrm>
            <a:off x="2736441" y="3616731"/>
            <a:ext cx="1052225" cy="723020"/>
            <a:chOff x="770573" y="344143"/>
            <a:chExt cx="1052225" cy="723020"/>
          </a:xfrm>
        </p:grpSpPr>
        <p:sp>
          <p:nvSpPr>
            <p:cNvPr id="228" name="TextBox 227">
              <a:extLst>
                <a:ext uri="{FF2B5EF4-FFF2-40B4-BE49-F238E27FC236}">
                  <a16:creationId xmlns:a16="http://schemas.microsoft.com/office/drawing/2014/main" id="{CAE40884-784E-7F4F-AED6-37127213CFF8}"/>
                </a:ext>
              </a:extLst>
            </p:cNvPr>
            <p:cNvSpPr txBox="1"/>
            <p:nvPr/>
          </p:nvSpPr>
          <p:spPr>
            <a:xfrm>
              <a:off x="770573" y="344143"/>
              <a:ext cx="1052225" cy="723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_tradnl" sz="1800" b="1" kern="1200" dirty="0">
                  <a:solidFill>
                    <a:schemeClr val="tx1"/>
                  </a:solidFill>
                  <a:latin typeface="Calibri"/>
                  <a:ea typeface="+mn-ea"/>
                  <a:cs typeface="+mn-cs"/>
                </a:rPr>
                <a:t>M3</a:t>
              </a:r>
              <a:endParaRPr lang="es-ES" sz="1800" b="1" kern="1200" dirty="0">
                <a:solidFill>
                  <a:schemeClr val="tx1"/>
                </a:solidFill>
                <a:latin typeface="Calibri"/>
                <a:ea typeface="+mn-ea"/>
                <a:cs typeface="+mn-cs"/>
              </a:endParaRPr>
            </a:p>
          </p:txBody>
        </p:sp>
        <p:sp>
          <p:nvSpPr>
            <p:cNvPr id="227" name="Rectangle 226">
              <a:extLst>
                <a:ext uri="{FF2B5EF4-FFF2-40B4-BE49-F238E27FC236}">
                  <a16:creationId xmlns:a16="http://schemas.microsoft.com/office/drawing/2014/main" id="{239DEDA9-0E51-8C41-BC94-8B8C617D1420}"/>
                </a:ext>
              </a:extLst>
            </p:cNvPr>
            <p:cNvSpPr/>
            <p:nvPr/>
          </p:nvSpPr>
          <p:spPr>
            <a:xfrm>
              <a:off x="770573" y="344143"/>
              <a:ext cx="1052225" cy="72302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sp>
        <p:nvSpPr>
          <p:cNvPr id="229" name="Elipse 83">
            <a:extLst>
              <a:ext uri="{FF2B5EF4-FFF2-40B4-BE49-F238E27FC236}">
                <a16:creationId xmlns:a16="http://schemas.microsoft.com/office/drawing/2014/main" id="{7B5B1583-D366-4C47-8A77-598440D636FE}"/>
              </a:ext>
            </a:extLst>
          </p:cNvPr>
          <p:cNvSpPr/>
          <p:nvPr/>
        </p:nvSpPr>
        <p:spPr>
          <a:xfrm>
            <a:off x="5405723" y="4098168"/>
            <a:ext cx="180755" cy="180755"/>
          </a:xfrm>
          <a:prstGeom prst="ellipse">
            <a:avLst/>
          </a:prstGeom>
          <a:solidFill>
            <a:srgbClr val="009999"/>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230" name="Elipse 83">
            <a:extLst>
              <a:ext uri="{FF2B5EF4-FFF2-40B4-BE49-F238E27FC236}">
                <a16:creationId xmlns:a16="http://schemas.microsoft.com/office/drawing/2014/main" id="{CDECDD7F-6E2F-FB4C-A45F-FB25419545E8}"/>
              </a:ext>
            </a:extLst>
          </p:cNvPr>
          <p:cNvSpPr/>
          <p:nvPr/>
        </p:nvSpPr>
        <p:spPr>
          <a:xfrm>
            <a:off x="5817203" y="4098168"/>
            <a:ext cx="180755" cy="180755"/>
          </a:xfrm>
          <a:prstGeom prst="ellipse">
            <a:avLst/>
          </a:prstGeom>
          <a:solidFill>
            <a:srgbClr val="009999"/>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grpSp>
        <p:nvGrpSpPr>
          <p:cNvPr id="233" name="Group 232">
            <a:extLst>
              <a:ext uri="{FF2B5EF4-FFF2-40B4-BE49-F238E27FC236}">
                <a16:creationId xmlns:a16="http://schemas.microsoft.com/office/drawing/2014/main" id="{A47DBCA1-D7DB-DC43-B07E-9842EE8518C3}"/>
              </a:ext>
            </a:extLst>
          </p:cNvPr>
          <p:cNvGrpSpPr/>
          <p:nvPr/>
        </p:nvGrpSpPr>
        <p:grpSpPr>
          <a:xfrm>
            <a:off x="4991961" y="3616731"/>
            <a:ext cx="1052225" cy="723020"/>
            <a:chOff x="770573" y="344143"/>
            <a:chExt cx="1052225" cy="723020"/>
          </a:xfrm>
        </p:grpSpPr>
        <p:sp>
          <p:nvSpPr>
            <p:cNvPr id="234" name="TextBox 233">
              <a:extLst>
                <a:ext uri="{FF2B5EF4-FFF2-40B4-BE49-F238E27FC236}">
                  <a16:creationId xmlns:a16="http://schemas.microsoft.com/office/drawing/2014/main" id="{6DB5185D-45F2-0140-979D-65548C8FA8EB}"/>
                </a:ext>
              </a:extLst>
            </p:cNvPr>
            <p:cNvSpPr txBox="1"/>
            <p:nvPr/>
          </p:nvSpPr>
          <p:spPr>
            <a:xfrm>
              <a:off x="770573" y="344143"/>
              <a:ext cx="1052225" cy="723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_tradnl" sz="1800" b="1" kern="1200" dirty="0">
                  <a:solidFill>
                    <a:schemeClr val="tx1"/>
                  </a:solidFill>
                  <a:latin typeface="Calibri"/>
                  <a:ea typeface="+mn-ea"/>
                  <a:cs typeface="+mn-cs"/>
                </a:rPr>
                <a:t>M9</a:t>
              </a:r>
              <a:endParaRPr lang="es-ES" sz="1800" b="1" kern="1200" dirty="0">
                <a:solidFill>
                  <a:schemeClr val="tx1"/>
                </a:solidFill>
                <a:latin typeface="Calibri"/>
                <a:ea typeface="+mn-ea"/>
                <a:cs typeface="+mn-cs"/>
              </a:endParaRPr>
            </a:p>
          </p:txBody>
        </p:sp>
        <p:sp>
          <p:nvSpPr>
            <p:cNvPr id="235" name="Rectangle 234">
              <a:extLst>
                <a:ext uri="{FF2B5EF4-FFF2-40B4-BE49-F238E27FC236}">
                  <a16:creationId xmlns:a16="http://schemas.microsoft.com/office/drawing/2014/main" id="{F16AE490-74D7-B743-9D06-DB2ED570181B}"/>
                </a:ext>
              </a:extLst>
            </p:cNvPr>
            <p:cNvSpPr/>
            <p:nvPr/>
          </p:nvSpPr>
          <p:spPr>
            <a:xfrm>
              <a:off x="770573" y="344143"/>
              <a:ext cx="1052225" cy="723020"/>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sp>
      </p:grpSp>
      <p:sp>
        <p:nvSpPr>
          <p:cNvPr id="236" name="TextBox 235">
            <a:extLst>
              <a:ext uri="{FF2B5EF4-FFF2-40B4-BE49-F238E27FC236}">
                <a16:creationId xmlns:a16="http://schemas.microsoft.com/office/drawing/2014/main" id="{6997DE54-E76B-9A47-A3A3-B8FC4D31119A}"/>
              </a:ext>
            </a:extLst>
          </p:cNvPr>
          <p:cNvSpPr txBox="1"/>
          <p:nvPr/>
        </p:nvSpPr>
        <p:spPr>
          <a:xfrm>
            <a:off x="5403441" y="3616731"/>
            <a:ext cx="1052225" cy="723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s-ES_tradnl" sz="1800" b="1" kern="1200" dirty="0">
                <a:solidFill>
                  <a:schemeClr val="tx1"/>
                </a:solidFill>
                <a:latin typeface="Calibri"/>
                <a:ea typeface="+mn-ea"/>
                <a:cs typeface="+mn-cs"/>
              </a:rPr>
              <a:t>M10</a:t>
            </a:r>
            <a:endParaRPr lang="es-ES" sz="1800" b="1" kern="1200" dirty="0">
              <a:solidFill>
                <a:schemeClr val="tx1"/>
              </a:solidFill>
              <a:latin typeface="Calibri"/>
              <a:ea typeface="+mn-ea"/>
              <a:cs typeface="+mn-cs"/>
            </a:endParaRPr>
          </a:p>
        </p:txBody>
      </p:sp>
    </p:spTree>
    <p:extLst>
      <p:ext uri="{BB962C8B-B14F-4D97-AF65-F5344CB8AC3E}">
        <p14:creationId xmlns:p14="http://schemas.microsoft.com/office/powerpoint/2010/main" val="36636180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Project management - timeline year 2</a:t>
            </a:r>
          </a:p>
        </p:txBody>
      </p:sp>
      <p:sp>
        <p:nvSpPr>
          <p:cNvPr id="8" name="Content Placeholder 7">
            <a:extLst>
              <a:ext uri="{FF2B5EF4-FFF2-40B4-BE49-F238E27FC236}">
                <a16:creationId xmlns:a16="http://schemas.microsoft.com/office/drawing/2014/main" id="{42FDA629-36F5-504F-A2AD-A7BC932B2FD4}"/>
              </a:ext>
            </a:extLst>
          </p:cNvPr>
          <p:cNvSpPr>
            <a:spLocks noGrp="1"/>
          </p:cNvSpPr>
          <p:nvPr>
            <p:ph idx="1"/>
          </p:nvPr>
        </p:nvSpPr>
        <p:spPr/>
        <p:txBody>
          <a:bodyPr/>
          <a:lstStyle/>
          <a:p>
            <a:endParaRPr lang="en-ES" dirty="0"/>
          </a:p>
          <a:p>
            <a:endParaRPr lang="en-ES" dirty="0"/>
          </a:p>
          <a:p>
            <a:endParaRPr lang="en-ES" dirty="0"/>
          </a:p>
          <a:p>
            <a:endParaRPr lang="en-ES" dirty="0"/>
          </a:p>
          <a:p>
            <a:endParaRPr lang="en-ES" dirty="0"/>
          </a:p>
          <a:p>
            <a:endParaRPr lang="en-ES" dirty="0"/>
          </a:p>
          <a:p>
            <a:endParaRPr lang="en-ES" dirty="0"/>
          </a:p>
          <a:p>
            <a:endParaRPr lang="en-ES" dirty="0"/>
          </a:p>
          <a:p>
            <a:endParaRPr lang="en-ES" dirty="0"/>
          </a:p>
          <a:p>
            <a:endParaRPr lang="en-ES" dirty="0"/>
          </a:p>
          <a:p>
            <a:r>
              <a:rPr lang="en-ES" dirty="0"/>
              <a:t>Bi-annual project reports and management meetings (M18, M24)</a:t>
            </a:r>
          </a:p>
        </p:txBody>
      </p:sp>
      <p:grpSp>
        <p:nvGrpSpPr>
          <p:cNvPr id="17" name="Group 16">
            <a:extLst>
              <a:ext uri="{FF2B5EF4-FFF2-40B4-BE49-F238E27FC236}">
                <a16:creationId xmlns:a16="http://schemas.microsoft.com/office/drawing/2014/main" id="{765DEE4B-7CB1-B346-A94A-A43F57846B35}"/>
              </a:ext>
            </a:extLst>
          </p:cNvPr>
          <p:cNvGrpSpPr/>
          <p:nvPr/>
        </p:nvGrpSpPr>
        <p:grpSpPr>
          <a:xfrm>
            <a:off x="1850720" y="753000"/>
            <a:ext cx="9459825" cy="4362652"/>
            <a:chOff x="1850720" y="996840"/>
            <a:chExt cx="9459825" cy="4362652"/>
          </a:xfrm>
        </p:grpSpPr>
        <p:grpSp>
          <p:nvGrpSpPr>
            <p:cNvPr id="16" name="Group 15">
              <a:extLst>
                <a:ext uri="{FF2B5EF4-FFF2-40B4-BE49-F238E27FC236}">
                  <a16:creationId xmlns:a16="http://schemas.microsoft.com/office/drawing/2014/main" id="{1837C30B-3A7D-CF4D-BDDB-95071FC16D08}"/>
                </a:ext>
              </a:extLst>
            </p:cNvPr>
            <p:cNvGrpSpPr/>
            <p:nvPr/>
          </p:nvGrpSpPr>
          <p:grpSpPr>
            <a:xfrm>
              <a:off x="1850720" y="3551940"/>
              <a:ext cx="6084874" cy="1807552"/>
              <a:chOff x="1850720" y="3551940"/>
              <a:chExt cx="6084874" cy="1807552"/>
            </a:xfrm>
          </p:grpSpPr>
          <p:graphicFrame>
            <p:nvGraphicFramePr>
              <p:cNvPr id="103" name="Diagrama 46">
                <a:extLst>
                  <a:ext uri="{FF2B5EF4-FFF2-40B4-BE49-F238E27FC236}">
                    <a16:creationId xmlns:a16="http://schemas.microsoft.com/office/drawing/2014/main" id="{63E9F95D-E8FE-7042-A031-DC9FC3EEA1B7}"/>
                  </a:ext>
                </a:extLst>
              </p:cNvPr>
              <p:cNvGraphicFramePr/>
              <p:nvPr>
                <p:extLst>
                  <p:ext uri="{D42A27DB-BD31-4B8C-83A1-F6EECF244321}">
                    <p14:modId xmlns:p14="http://schemas.microsoft.com/office/powerpoint/2010/main" val="3578615139"/>
                  </p:ext>
                </p:extLst>
              </p:nvPr>
            </p:nvGraphicFramePr>
            <p:xfrm>
              <a:off x="1850720" y="3551940"/>
              <a:ext cx="6084874" cy="1807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1" name="CuadroTexto 59">
                <a:extLst>
                  <a:ext uri="{FF2B5EF4-FFF2-40B4-BE49-F238E27FC236}">
                    <a16:creationId xmlns:a16="http://schemas.microsoft.com/office/drawing/2014/main" id="{BCA066CD-CCE2-1F49-A9AE-F1CCAFBC6598}"/>
                  </a:ext>
                </a:extLst>
              </p:cNvPr>
              <p:cNvSpPr txBox="1"/>
              <p:nvPr/>
            </p:nvSpPr>
            <p:spPr>
              <a:xfrm>
                <a:off x="6704406" y="4733471"/>
                <a:ext cx="947121" cy="253916"/>
              </a:xfrm>
              <a:prstGeom prst="rect">
                <a:avLst/>
              </a:prstGeom>
              <a:noFill/>
            </p:spPr>
            <p:txBody>
              <a:bodyPr wrap="square" rtlCol="0">
                <a:spAutoFit/>
              </a:bodyPr>
              <a:lstStyle/>
              <a:p>
                <a:pPr defTabSz="685800">
                  <a:defRPr/>
                </a:pPr>
                <a:r>
                  <a:rPr lang="es-ES" sz="1050" b="1" kern="0" dirty="0">
                    <a:solidFill>
                      <a:prstClr val="black"/>
                    </a:solidFill>
                    <a:latin typeface="Calibri" panose="020F0502020204030204"/>
                  </a:rPr>
                  <a:t>30/06/2022</a:t>
                </a:r>
              </a:p>
            </p:txBody>
          </p:sp>
          <p:sp>
            <p:nvSpPr>
              <p:cNvPr id="112" name="CuadroTexto 60">
                <a:extLst>
                  <a:ext uri="{FF2B5EF4-FFF2-40B4-BE49-F238E27FC236}">
                    <a16:creationId xmlns:a16="http://schemas.microsoft.com/office/drawing/2014/main" id="{270B2016-A9A0-BA48-A7C5-0F4DA3B6534B}"/>
                  </a:ext>
                </a:extLst>
              </p:cNvPr>
              <p:cNvSpPr txBox="1"/>
              <p:nvPr/>
            </p:nvSpPr>
            <p:spPr>
              <a:xfrm>
                <a:off x="2000785" y="4732819"/>
                <a:ext cx="875280" cy="253916"/>
              </a:xfrm>
              <a:prstGeom prst="rect">
                <a:avLst/>
              </a:prstGeom>
              <a:noFill/>
            </p:spPr>
            <p:txBody>
              <a:bodyPr wrap="square" rtlCol="0">
                <a:spAutoFit/>
              </a:bodyPr>
              <a:lstStyle/>
              <a:p>
                <a:pPr defTabSz="685800">
                  <a:defRPr/>
                </a:pPr>
                <a:r>
                  <a:rPr lang="es-ES" sz="1050" kern="0" dirty="0">
                    <a:solidFill>
                      <a:prstClr val="black"/>
                    </a:solidFill>
                    <a:latin typeface="Calibri" panose="020F0502020204030204"/>
                  </a:rPr>
                  <a:t>01/07/2021</a:t>
                </a:r>
              </a:p>
            </p:txBody>
          </p:sp>
          <p:sp>
            <p:nvSpPr>
              <p:cNvPr id="113" name="CuadroTexto 61">
                <a:extLst>
                  <a:ext uri="{FF2B5EF4-FFF2-40B4-BE49-F238E27FC236}">
                    <a16:creationId xmlns:a16="http://schemas.microsoft.com/office/drawing/2014/main" id="{B926FF43-C7BF-DD40-9886-AE472F581D92}"/>
                  </a:ext>
                </a:extLst>
              </p:cNvPr>
              <p:cNvSpPr txBox="1"/>
              <p:nvPr/>
            </p:nvSpPr>
            <p:spPr>
              <a:xfrm>
                <a:off x="6091820" y="4075300"/>
                <a:ext cx="307169" cy="300082"/>
              </a:xfrm>
              <a:prstGeom prst="rect">
                <a:avLst/>
              </a:prstGeom>
              <a:noFill/>
            </p:spPr>
            <p:txBody>
              <a:bodyPr wrap="square" rtlCol="0">
                <a:spAutoFit/>
              </a:bodyPr>
              <a:lstStyle/>
              <a:p>
                <a:pPr defTabSz="685800">
                  <a:defRPr/>
                </a:pPr>
                <a:endParaRPr lang="es-ES" sz="1350" dirty="0">
                  <a:solidFill>
                    <a:prstClr val="black"/>
                  </a:solidFill>
                  <a:latin typeface="Calibri" panose="020F0502020204030204"/>
                </a:endParaRPr>
              </a:p>
            </p:txBody>
          </p:sp>
          <p:sp>
            <p:nvSpPr>
              <p:cNvPr id="114" name="Elipse 62">
                <a:extLst>
                  <a:ext uri="{FF2B5EF4-FFF2-40B4-BE49-F238E27FC236}">
                    <a16:creationId xmlns:a16="http://schemas.microsoft.com/office/drawing/2014/main" id="{A03F8B69-5606-1E49-BFFC-AD10E1CB3AC2}"/>
                  </a:ext>
                </a:extLst>
              </p:cNvPr>
              <p:cNvSpPr/>
              <p:nvPr/>
            </p:nvSpPr>
            <p:spPr>
              <a:xfrm>
                <a:off x="6570965" y="4316544"/>
                <a:ext cx="180755" cy="180755"/>
              </a:xfrm>
              <a:prstGeom prst="ellipse">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cxnSp>
            <p:nvCxnSpPr>
              <p:cNvPr id="115" name="Conector recto de flecha 66">
                <a:extLst>
                  <a:ext uri="{FF2B5EF4-FFF2-40B4-BE49-F238E27FC236}">
                    <a16:creationId xmlns:a16="http://schemas.microsoft.com/office/drawing/2014/main" id="{FC372803-CC85-CC4A-93E4-F821DB836A5E}"/>
                  </a:ext>
                </a:extLst>
              </p:cNvPr>
              <p:cNvCxnSpPr>
                <a:cxnSpLocks/>
                <a:stCxn id="123" idx="0"/>
                <a:endCxn id="163" idx="1"/>
              </p:cNvCxnSpPr>
              <p:nvPr/>
            </p:nvCxnSpPr>
            <p:spPr>
              <a:xfrm flipV="1">
                <a:off x="6742372" y="3722872"/>
                <a:ext cx="480457" cy="1990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6" name="Flecha abajo 75">
                <a:extLst>
                  <a:ext uri="{FF2B5EF4-FFF2-40B4-BE49-F238E27FC236}">
                    <a16:creationId xmlns:a16="http://schemas.microsoft.com/office/drawing/2014/main" id="{9AFD3018-BC4E-3C48-977D-18AC2E1B38D7}"/>
                  </a:ext>
                </a:extLst>
              </p:cNvPr>
              <p:cNvSpPr/>
              <p:nvPr/>
            </p:nvSpPr>
            <p:spPr>
              <a:xfrm>
                <a:off x="4219624" y="4507640"/>
                <a:ext cx="115880" cy="50005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sp>
            <p:nvSpPr>
              <p:cNvPr id="117" name="Flecha abajo 76">
                <a:extLst>
                  <a:ext uri="{FF2B5EF4-FFF2-40B4-BE49-F238E27FC236}">
                    <a16:creationId xmlns:a16="http://schemas.microsoft.com/office/drawing/2014/main" id="{61D5577A-509E-114C-94B2-47DDC0E1354B}"/>
                  </a:ext>
                </a:extLst>
              </p:cNvPr>
              <p:cNvSpPr/>
              <p:nvPr/>
            </p:nvSpPr>
            <p:spPr>
              <a:xfrm>
                <a:off x="6603402" y="4522762"/>
                <a:ext cx="115880" cy="50005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sp>
            <p:nvSpPr>
              <p:cNvPr id="118" name="CuadroTexto 77">
                <a:extLst>
                  <a:ext uri="{FF2B5EF4-FFF2-40B4-BE49-F238E27FC236}">
                    <a16:creationId xmlns:a16="http://schemas.microsoft.com/office/drawing/2014/main" id="{79817898-2502-A047-AB70-11D8301588C6}"/>
                  </a:ext>
                </a:extLst>
              </p:cNvPr>
              <p:cNvSpPr txBox="1"/>
              <p:nvPr/>
            </p:nvSpPr>
            <p:spPr>
              <a:xfrm>
                <a:off x="4306981" y="4718864"/>
                <a:ext cx="1016610" cy="253916"/>
              </a:xfrm>
              <a:prstGeom prst="rect">
                <a:avLst/>
              </a:prstGeom>
              <a:noFill/>
            </p:spPr>
            <p:txBody>
              <a:bodyPr wrap="square" rtlCol="0">
                <a:spAutoFit/>
              </a:bodyPr>
              <a:lstStyle/>
              <a:p>
                <a:pPr defTabSz="685800">
                  <a:defRPr/>
                </a:pPr>
                <a:r>
                  <a:rPr lang="es-ES" sz="1050" b="1" kern="0" dirty="0">
                    <a:solidFill>
                      <a:prstClr val="black"/>
                    </a:solidFill>
                    <a:latin typeface="Calibri" panose="020F0502020204030204"/>
                  </a:rPr>
                  <a:t>30/12/2021</a:t>
                </a:r>
              </a:p>
            </p:txBody>
          </p:sp>
          <p:sp>
            <p:nvSpPr>
              <p:cNvPr id="119" name="Elipse 82">
                <a:extLst>
                  <a:ext uri="{FF2B5EF4-FFF2-40B4-BE49-F238E27FC236}">
                    <a16:creationId xmlns:a16="http://schemas.microsoft.com/office/drawing/2014/main" id="{0CD15D82-2286-0141-8DD6-34AE5D8E719D}"/>
                  </a:ext>
                </a:extLst>
              </p:cNvPr>
              <p:cNvSpPr/>
              <p:nvPr/>
            </p:nvSpPr>
            <p:spPr>
              <a:xfrm>
                <a:off x="4187187" y="4311256"/>
                <a:ext cx="180755" cy="180755"/>
              </a:xfrm>
              <a:prstGeom prst="ellipse">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0" name="Elipse 83">
                <a:extLst>
                  <a:ext uri="{FF2B5EF4-FFF2-40B4-BE49-F238E27FC236}">
                    <a16:creationId xmlns:a16="http://schemas.microsoft.com/office/drawing/2014/main" id="{82481296-9457-A74F-A535-93232256B88D}"/>
                  </a:ext>
                </a:extLst>
              </p:cNvPr>
              <p:cNvSpPr/>
              <p:nvPr/>
            </p:nvSpPr>
            <p:spPr>
              <a:xfrm>
                <a:off x="2159603" y="4342008"/>
                <a:ext cx="180755" cy="180755"/>
              </a:xfrm>
              <a:prstGeom prst="ellipse">
                <a:avLst/>
              </a:prstGeom>
              <a:solidFill>
                <a:srgbClr val="009999"/>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21" name="CuadroTexto 84">
                <a:extLst>
                  <a:ext uri="{FF2B5EF4-FFF2-40B4-BE49-F238E27FC236}">
                    <a16:creationId xmlns:a16="http://schemas.microsoft.com/office/drawing/2014/main" id="{C1E82A9C-9F78-4A4F-A9B6-39AE73337E14}"/>
                  </a:ext>
                </a:extLst>
              </p:cNvPr>
              <p:cNvSpPr txBox="1"/>
              <p:nvPr/>
            </p:nvSpPr>
            <p:spPr>
              <a:xfrm>
                <a:off x="1953028" y="3930927"/>
                <a:ext cx="657522" cy="369332"/>
              </a:xfrm>
              <a:prstGeom prst="rect">
                <a:avLst/>
              </a:prstGeom>
              <a:noFill/>
            </p:spPr>
            <p:txBody>
              <a:bodyPr wrap="square" rtlCol="0">
                <a:spAutoFit/>
              </a:bodyPr>
              <a:lstStyle/>
              <a:p>
                <a:pPr defTabSz="685800"/>
                <a:r>
                  <a:rPr lang="es-ES" b="1" dirty="0">
                    <a:solidFill>
                      <a:prstClr val="black"/>
                    </a:solidFill>
                    <a:latin typeface="Calibri" panose="020F0502020204030204"/>
                  </a:rPr>
                  <a:t>M13</a:t>
                </a:r>
              </a:p>
            </p:txBody>
          </p:sp>
          <p:sp>
            <p:nvSpPr>
              <p:cNvPr id="122" name="CuadroTexto 85">
                <a:extLst>
                  <a:ext uri="{FF2B5EF4-FFF2-40B4-BE49-F238E27FC236}">
                    <a16:creationId xmlns:a16="http://schemas.microsoft.com/office/drawing/2014/main" id="{16C04D4A-12E2-A14B-8058-8F0829A4ECF4}"/>
                  </a:ext>
                </a:extLst>
              </p:cNvPr>
              <p:cNvSpPr txBox="1"/>
              <p:nvPr/>
            </p:nvSpPr>
            <p:spPr>
              <a:xfrm>
                <a:off x="3947969" y="3917988"/>
                <a:ext cx="868537" cy="369332"/>
              </a:xfrm>
              <a:prstGeom prst="rect">
                <a:avLst/>
              </a:prstGeom>
              <a:noFill/>
            </p:spPr>
            <p:txBody>
              <a:bodyPr wrap="square" rtlCol="0">
                <a:spAutoFit/>
              </a:bodyPr>
              <a:lstStyle/>
              <a:p>
                <a:pPr defTabSz="685800"/>
                <a:r>
                  <a:rPr lang="es-ES" b="1" dirty="0">
                    <a:solidFill>
                      <a:prstClr val="black"/>
                    </a:solidFill>
                    <a:latin typeface="Calibri" panose="020F0502020204030204"/>
                  </a:rPr>
                  <a:t>M18</a:t>
                </a:r>
              </a:p>
            </p:txBody>
          </p:sp>
          <p:sp>
            <p:nvSpPr>
              <p:cNvPr id="123" name="CuadroTexto 86">
                <a:extLst>
                  <a:ext uri="{FF2B5EF4-FFF2-40B4-BE49-F238E27FC236}">
                    <a16:creationId xmlns:a16="http://schemas.microsoft.com/office/drawing/2014/main" id="{CB5865BC-4B66-FF4A-A1CD-F401896DDCB0}"/>
                  </a:ext>
                </a:extLst>
              </p:cNvPr>
              <p:cNvSpPr txBox="1"/>
              <p:nvPr/>
            </p:nvSpPr>
            <p:spPr>
              <a:xfrm>
                <a:off x="6370217" y="3921964"/>
                <a:ext cx="744309" cy="369332"/>
              </a:xfrm>
              <a:prstGeom prst="rect">
                <a:avLst/>
              </a:prstGeom>
              <a:noFill/>
            </p:spPr>
            <p:txBody>
              <a:bodyPr wrap="square" rtlCol="0">
                <a:spAutoFit/>
              </a:bodyPr>
              <a:lstStyle/>
              <a:p>
                <a:pPr defTabSz="685800"/>
                <a:r>
                  <a:rPr lang="es-ES" b="1" dirty="0">
                    <a:solidFill>
                      <a:prstClr val="black"/>
                    </a:solidFill>
                    <a:latin typeface="Calibri" panose="020F0502020204030204"/>
                  </a:rPr>
                  <a:t>M24</a:t>
                </a:r>
              </a:p>
            </p:txBody>
          </p:sp>
          <p:sp>
            <p:nvSpPr>
              <p:cNvPr id="125" name="CuadroTexto 74">
                <a:extLst>
                  <a:ext uri="{FF2B5EF4-FFF2-40B4-BE49-F238E27FC236}">
                    <a16:creationId xmlns:a16="http://schemas.microsoft.com/office/drawing/2014/main" id="{30812FDC-2C0D-4F4A-8133-64706526A03A}"/>
                  </a:ext>
                </a:extLst>
              </p:cNvPr>
              <p:cNvSpPr txBox="1"/>
              <p:nvPr/>
            </p:nvSpPr>
            <p:spPr>
              <a:xfrm>
                <a:off x="3350853" y="5059596"/>
                <a:ext cx="1939861" cy="276999"/>
              </a:xfrm>
              <a:prstGeom prst="rect">
                <a:avLst/>
              </a:prstGeom>
              <a:solidFill>
                <a:schemeClr val="bg1">
                  <a:lumMod val="65000"/>
                  <a:alpha val="50000"/>
                </a:schemeClr>
              </a:solidFill>
            </p:spPr>
            <p:txBody>
              <a:bodyPr wrap="square" rtlCol="0">
                <a:spAutoFit/>
              </a:bodyPr>
              <a:lstStyle/>
              <a:p>
                <a:pPr defTabSz="685800"/>
                <a:r>
                  <a:rPr lang="en-GB" sz="1200" b="1" dirty="0">
                    <a:solidFill>
                      <a:prstClr val="black"/>
                    </a:solidFill>
                    <a:latin typeface="Calibri" panose="020F0502020204030204"/>
                  </a:rPr>
                  <a:t>Bi-annual review report</a:t>
                </a:r>
              </a:p>
            </p:txBody>
          </p:sp>
          <p:sp>
            <p:nvSpPr>
              <p:cNvPr id="126" name="CuadroTexto 74">
                <a:extLst>
                  <a:ext uri="{FF2B5EF4-FFF2-40B4-BE49-F238E27FC236}">
                    <a16:creationId xmlns:a16="http://schemas.microsoft.com/office/drawing/2014/main" id="{205BE136-032D-5042-8184-99457EF42B76}"/>
                  </a:ext>
                </a:extLst>
              </p:cNvPr>
              <p:cNvSpPr txBox="1"/>
              <p:nvPr/>
            </p:nvSpPr>
            <p:spPr>
              <a:xfrm>
                <a:off x="5671998" y="5070806"/>
                <a:ext cx="1939861" cy="276999"/>
              </a:xfrm>
              <a:prstGeom prst="rect">
                <a:avLst/>
              </a:prstGeom>
              <a:solidFill>
                <a:schemeClr val="bg1">
                  <a:lumMod val="65000"/>
                  <a:alpha val="50000"/>
                </a:schemeClr>
              </a:solidFill>
            </p:spPr>
            <p:txBody>
              <a:bodyPr wrap="square" rtlCol="0">
                <a:spAutoFit/>
              </a:bodyPr>
              <a:lstStyle/>
              <a:p>
                <a:pPr defTabSz="685800"/>
                <a:r>
                  <a:rPr lang="en-GB" sz="1200" b="1" dirty="0">
                    <a:solidFill>
                      <a:prstClr val="black"/>
                    </a:solidFill>
                    <a:latin typeface="Calibri" panose="020F0502020204030204"/>
                  </a:rPr>
                  <a:t>Bi-annual review report</a:t>
                </a:r>
              </a:p>
            </p:txBody>
          </p:sp>
        </p:grpSp>
        <p:grpSp>
          <p:nvGrpSpPr>
            <p:cNvPr id="127" name="Group 126">
              <a:extLst>
                <a:ext uri="{FF2B5EF4-FFF2-40B4-BE49-F238E27FC236}">
                  <a16:creationId xmlns:a16="http://schemas.microsoft.com/office/drawing/2014/main" id="{91090516-77AA-F84A-8F25-95B92D97680C}"/>
                </a:ext>
              </a:extLst>
            </p:cNvPr>
            <p:cNvGrpSpPr/>
            <p:nvPr/>
          </p:nvGrpSpPr>
          <p:grpSpPr>
            <a:xfrm>
              <a:off x="9623987" y="4007620"/>
              <a:ext cx="1686558" cy="755258"/>
              <a:chOff x="8833437" y="4772497"/>
              <a:chExt cx="1686558" cy="755258"/>
            </a:xfrm>
          </p:grpSpPr>
          <p:sp>
            <p:nvSpPr>
              <p:cNvPr id="128" name="CuadroTexto 62">
                <a:extLst>
                  <a:ext uri="{FF2B5EF4-FFF2-40B4-BE49-F238E27FC236}">
                    <a16:creationId xmlns:a16="http://schemas.microsoft.com/office/drawing/2014/main" id="{675DA9BC-3488-BD4B-BB00-2BCA46B93158}"/>
                  </a:ext>
                </a:extLst>
              </p:cNvPr>
              <p:cNvSpPr txBox="1"/>
              <p:nvPr/>
            </p:nvSpPr>
            <p:spPr>
              <a:xfrm>
                <a:off x="9877284" y="4825262"/>
                <a:ext cx="607716"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2</a:t>
                </a:r>
              </a:p>
            </p:txBody>
          </p:sp>
          <p:sp>
            <p:nvSpPr>
              <p:cNvPr id="129" name="CuadroTexto 63">
                <a:extLst>
                  <a:ext uri="{FF2B5EF4-FFF2-40B4-BE49-F238E27FC236}">
                    <a16:creationId xmlns:a16="http://schemas.microsoft.com/office/drawing/2014/main" id="{A9719B89-525D-E34C-AAB8-72F06AB761DE}"/>
                  </a:ext>
                </a:extLst>
              </p:cNvPr>
              <p:cNvSpPr txBox="1"/>
              <p:nvPr/>
            </p:nvSpPr>
            <p:spPr>
              <a:xfrm>
                <a:off x="9092090" y="4830618"/>
                <a:ext cx="894464"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1</a:t>
                </a:r>
              </a:p>
            </p:txBody>
          </p:sp>
          <p:sp>
            <p:nvSpPr>
              <p:cNvPr id="130" name="CuadroTexto 64">
                <a:extLst>
                  <a:ext uri="{FF2B5EF4-FFF2-40B4-BE49-F238E27FC236}">
                    <a16:creationId xmlns:a16="http://schemas.microsoft.com/office/drawing/2014/main" id="{C0D05694-1EF8-5141-9EB0-4C0F48449212}"/>
                  </a:ext>
                </a:extLst>
              </p:cNvPr>
              <p:cNvSpPr txBox="1"/>
              <p:nvPr/>
            </p:nvSpPr>
            <p:spPr>
              <a:xfrm>
                <a:off x="9082561" y="5264372"/>
                <a:ext cx="894464"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3</a:t>
                </a:r>
              </a:p>
            </p:txBody>
          </p:sp>
          <p:sp>
            <p:nvSpPr>
              <p:cNvPr id="131" name="Rectángulo: esquina doblada 12">
                <a:extLst>
                  <a:ext uri="{FF2B5EF4-FFF2-40B4-BE49-F238E27FC236}">
                    <a16:creationId xmlns:a16="http://schemas.microsoft.com/office/drawing/2014/main" id="{A1458A51-96CA-3547-BB78-271AFFF42FFB}"/>
                  </a:ext>
                </a:extLst>
              </p:cNvPr>
              <p:cNvSpPr/>
              <p:nvPr/>
            </p:nvSpPr>
            <p:spPr>
              <a:xfrm>
                <a:off x="8833437" y="4821810"/>
                <a:ext cx="255275" cy="298539"/>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132" name="Rectángulo: esquina doblada 12">
                <a:extLst>
                  <a:ext uri="{FF2B5EF4-FFF2-40B4-BE49-F238E27FC236}">
                    <a16:creationId xmlns:a16="http://schemas.microsoft.com/office/drawing/2014/main" id="{C582A583-692D-5848-8F9E-FD44D24FCF7E}"/>
                  </a:ext>
                </a:extLst>
              </p:cNvPr>
              <p:cNvSpPr/>
              <p:nvPr/>
            </p:nvSpPr>
            <p:spPr>
              <a:xfrm>
                <a:off x="8833437" y="5229216"/>
                <a:ext cx="255275" cy="298539"/>
              </a:xfrm>
              <a:prstGeom prst="foldedCorner">
                <a:avLst>
                  <a:gd name="adj" fmla="val 22917"/>
                </a:avLst>
              </a:prstGeom>
              <a:solidFill>
                <a:schemeClr val="accent6"/>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133" name="Rectángulo: esquina doblada 12">
                <a:extLst>
                  <a:ext uri="{FF2B5EF4-FFF2-40B4-BE49-F238E27FC236}">
                    <a16:creationId xmlns:a16="http://schemas.microsoft.com/office/drawing/2014/main" id="{84BA2274-95C5-1245-A9DB-DACF43C511F1}"/>
                  </a:ext>
                </a:extLst>
              </p:cNvPr>
              <p:cNvSpPr/>
              <p:nvPr/>
            </p:nvSpPr>
            <p:spPr>
              <a:xfrm>
                <a:off x="9622010" y="4772497"/>
                <a:ext cx="255275" cy="298539"/>
              </a:xfrm>
              <a:prstGeom prst="foldedCorner">
                <a:avLst>
                  <a:gd name="adj" fmla="val 22917"/>
                </a:avLst>
              </a:prstGeom>
              <a:solidFill>
                <a:schemeClr val="accent2"/>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134" name="CuadroTexto 80">
                <a:extLst>
                  <a:ext uri="{FF2B5EF4-FFF2-40B4-BE49-F238E27FC236}">
                    <a16:creationId xmlns:a16="http://schemas.microsoft.com/office/drawing/2014/main" id="{447EFE6D-3989-ED44-BADF-6B3C9DD3A32B}"/>
                  </a:ext>
                </a:extLst>
              </p:cNvPr>
              <p:cNvSpPr txBox="1"/>
              <p:nvPr/>
            </p:nvSpPr>
            <p:spPr>
              <a:xfrm>
                <a:off x="9912279" y="5268842"/>
                <a:ext cx="607716"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4</a:t>
                </a:r>
              </a:p>
            </p:txBody>
          </p:sp>
          <p:sp>
            <p:nvSpPr>
              <p:cNvPr id="135" name="Rectángulo: esquina doblada 12">
                <a:extLst>
                  <a:ext uri="{FF2B5EF4-FFF2-40B4-BE49-F238E27FC236}">
                    <a16:creationId xmlns:a16="http://schemas.microsoft.com/office/drawing/2014/main" id="{3CFDFD50-1580-4146-AF76-21299E9F2369}"/>
                  </a:ext>
                </a:extLst>
              </p:cNvPr>
              <p:cNvSpPr/>
              <p:nvPr/>
            </p:nvSpPr>
            <p:spPr>
              <a:xfrm>
                <a:off x="9641689" y="5228201"/>
                <a:ext cx="255275" cy="298539"/>
              </a:xfrm>
              <a:prstGeom prst="foldedCorner">
                <a:avLst>
                  <a:gd name="adj" fmla="val 22917"/>
                </a:avLst>
              </a:prstGeom>
              <a:solidFill>
                <a:schemeClr val="accent4"/>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grpSp>
        <p:grpSp>
          <p:nvGrpSpPr>
            <p:cNvPr id="149" name="Group 148">
              <a:extLst>
                <a:ext uri="{FF2B5EF4-FFF2-40B4-BE49-F238E27FC236}">
                  <a16:creationId xmlns:a16="http://schemas.microsoft.com/office/drawing/2014/main" id="{3E741582-9F5D-334B-AF69-A978EB472D64}"/>
                </a:ext>
              </a:extLst>
            </p:cNvPr>
            <p:cNvGrpSpPr/>
            <p:nvPr/>
          </p:nvGrpSpPr>
          <p:grpSpPr>
            <a:xfrm>
              <a:off x="3483690" y="996840"/>
              <a:ext cx="5460113" cy="2726032"/>
              <a:chOff x="3483690" y="1164480"/>
              <a:chExt cx="5460113" cy="2726032"/>
            </a:xfrm>
          </p:grpSpPr>
          <p:sp>
            <p:nvSpPr>
              <p:cNvPr id="150" name="Rectángulo: esquina doblada 12">
                <a:extLst>
                  <a:ext uri="{FF2B5EF4-FFF2-40B4-BE49-F238E27FC236}">
                    <a16:creationId xmlns:a16="http://schemas.microsoft.com/office/drawing/2014/main" id="{21F57C86-B88B-A441-BDF3-D6B69FDD9A27}"/>
                  </a:ext>
                </a:extLst>
              </p:cNvPr>
              <p:cNvSpPr/>
              <p:nvPr/>
            </p:nvSpPr>
            <p:spPr>
              <a:xfrm>
                <a:off x="3568246" y="3222917"/>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D1.2</a:t>
                </a:r>
              </a:p>
            </p:txBody>
          </p:sp>
          <p:sp>
            <p:nvSpPr>
              <p:cNvPr id="151" name="Rectángulo: esquina doblada 12">
                <a:extLst>
                  <a:ext uri="{FF2B5EF4-FFF2-40B4-BE49-F238E27FC236}">
                    <a16:creationId xmlns:a16="http://schemas.microsoft.com/office/drawing/2014/main" id="{80560138-AF9D-0C4F-AB13-2414BE1CA1AB}"/>
                  </a:ext>
                </a:extLst>
              </p:cNvPr>
              <p:cNvSpPr/>
              <p:nvPr/>
            </p:nvSpPr>
            <p:spPr>
              <a:xfrm>
                <a:off x="4694351" y="3222917"/>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D3.4</a:t>
                </a:r>
              </a:p>
            </p:txBody>
          </p:sp>
          <p:sp>
            <p:nvSpPr>
              <p:cNvPr id="152" name="Cerrar llave 52">
                <a:extLst>
                  <a:ext uri="{FF2B5EF4-FFF2-40B4-BE49-F238E27FC236}">
                    <a16:creationId xmlns:a16="http://schemas.microsoft.com/office/drawing/2014/main" id="{561E4342-BD23-FA45-BC1A-8DB4D417100F}"/>
                  </a:ext>
                </a:extLst>
              </p:cNvPr>
              <p:cNvSpPr/>
              <p:nvPr/>
            </p:nvSpPr>
            <p:spPr>
              <a:xfrm rot="5400000">
                <a:off x="4162488" y="2912990"/>
                <a:ext cx="266670" cy="1624265"/>
              </a:xfrm>
              <a:prstGeom prst="rightBrace">
                <a:avLst>
                  <a:gd name="adj1" fmla="val 54611"/>
                  <a:gd name="adj2" fmla="val 48582"/>
                </a:avLst>
              </a:prstGeom>
              <a:noFill/>
              <a:ln w="31750" cap="flat" cmpd="sng" algn="ctr">
                <a:solidFill>
                  <a:srgbClr val="37A5AE"/>
                </a:solidFill>
                <a:prstDash val="solid"/>
              </a:ln>
              <a:effectLst/>
            </p:spPr>
            <p:txBody>
              <a:bodyPr rtlCol="0" anchor="ctr"/>
              <a:lstStyle/>
              <a:p>
                <a:pPr algn="ctr" defTabSz="342892">
                  <a:defRPr/>
                </a:pPr>
                <a:endParaRPr lang="es-ES" sz="1350" kern="0">
                  <a:solidFill>
                    <a:prstClr val="black"/>
                  </a:solidFill>
                  <a:latin typeface="Calibri" panose="020F0502020204030204"/>
                </a:endParaRPr>
              </a:p>
            </p:txBody>
          </p:sp>
          <p:sp>
            <p:nvSpPr>
              <p:cNvPr id="153" name="Rectángulo: esquina doblada 12">
                <a:extLst>
                  <a:ext uri="{FF2B5EF4-FFF2-40B4-BE49-F238E27FC236}">
                    <a16:creationId xmlns:a16="http://schemas.microsoft.com/office/drawing/2014/main" id="{563BEF8C-0AEB-A344-83F8-8E0D23B4EDD9}"/>
                  </a:ext>
                </a:extLst>
              </p:cNvPr>
              <p:cNvSpPr/>
              <p:nvPr/>
            </p:nvSpPr>
            <p:spPr>
              <a:xfrm>
                <a:off x="4131298" y="3222917"/>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D2.3</a:t>
                </a:r>
              </a:p>
            </p:txBody>
          </p:sp>
          <p:sp>
            <p:nvSpPr>
              <p:cNvPr id="154" name="Rectángulo 54">
                <a:extLst>
                  <a:ext uri="{FF2B5EF4-FFF2-40B4-BE49-F238E27FC236}">
                    <a16:creationId xmlns:a16="http://schemas.microsoft.com/office/drawing/2014/main" id="{3DEFDCFA-7326-6642-B7F9-DE93C344BFDC}"/>
                  </a:ext>
                </a:extLst>
              </p:cNvPr>
              <p:cNvSpPr/>
              <p:nvPr/>
            </p:nvSpPr>
            <p:spPr>
              <a:xfrm rot="18848047">
                <a:off x="3398708" y="2597725"/>
                <a:ext cx="1369286" cy="230832"/>
              </a:xfrm>
              <a:prstGeom prst="rect">
                <a:avLst/>
              </a:prstGeom>
            </p:spPr>
            <p:txBody>
              <a:bodyPr wrap="none">
                <a:spAutoFit/>
              </a:bodyPr>
              <a:lstStyle/>
              <a:p>
                <a:pPr defTabSz="685783">
                  <a:defRPr/>
                </a:pPr>
                <a:r>
                  <a:rPr lang="es-ES" sz="900" b="1" kern="0" dirty="0" err="1">
                    <a:solidFill>
                      <a:prstClr val="black"/>
                    </a:solidFill>
                    <a:latin typeface="Calibri" panose="020F0502020204030204"/>
                  </a:rPr>
                  <a:t>Support</a:t>
                </a:r>
                <a:r>
                  <a:rPr lang="es-ES" sz="900" b="1" kern="0" dirty="0">
                    <a:solidFill>
                      <a:prstClr val="black"/>
                    </a:solidFill>
                    <a:latin typeface="Calibri" panose="020F0502020204030204"/>
                  </a:rPr>
                  <a:t> of </a:t>
                </a:r>
                <a:r>
                  <a:rPr lang="es-ES" sz="900" b="1" kern="0" dirty="0" err="1">
                    <a:solidFill>
                      <a:prstClr val="black"/>
                    </a:solidFill>
                    <a:latin typeface="Calibri" panose="020F0502020204030204"/>
                  </a:rPr>
                  <a:t>ROCm</a:t>
                </a:r>
                <a:r>
                  <a:rPr lang="es-ES" sz="900" b="1" kern="0" dirty="0">
                    <a:solidFill>
                      <a:prstClr val="black"/>
                    </a:solidFill>
                    <a:latin typeface="Calibri" panose="020F0502020204030204"/>
                  </a:rPr>
                  <a:t> traces.</a:t>
                </a:r>
              </a:p>
            </p:txBody>
          </p:sp>
          <p:sp>
            <p:nvSpPr>
              <p:cNvPr id="155" name="Rectángulo 55">
                <a:extLst>
                  <a:ext uri="{FF2B5EF4-FFF2-40B4-BE49-F238E27FC236}">
                    <a16:creationId xmlns:a16="http://schemas.microsoft.com/office/drawing/2014/main" id="{A2665246-AF2D-824F-BEEF-C4DC06C48EDB}"/>
                  </a:ext>
                </a:extLst>
              </p:cNvPr>
              <p:cNvSpPr/>
              <p:nvPr/>
            </p:nvSpPr>
            <p:spPr>
              <a:xfrm rot="18819501">
                <a:off x="3893013" y="2291225"/>
                <a:ext cx="1884007" cy="369332"/>
              </a:xfrm>
              <a:prstGeom prst="rect">
                <a:avLst/>
              </a:prstGeom>
            </p:spPr>
            <p:txBody>
              <a:bodyPr wrap="square">
                <a:spAutoFit/>
              </a:bodyPr>
              <a:lstStyle/>
              <a:p>
                <a:pPr defTabSz="685783">
                  <a:defRPr/>
                </a:pPr>
                <a:r>
                  <a:rPr lang="en-US" sz="900" b="1" kern="0" dirty="0">
                    <a:solidFill>
                      <a:prstClr val="black"/>
                    </a:solidFill>
                    <a:latin typeface="Calibri" panose="020F0502020204030204"/>
                  </a:rPr>
                  <a:t>Port of the OmpSs-2 LLVM-based compiler to the </a:t>
                </a:r>
                <a:r>
                  <a:rPr lang="en-US" sz="900" b="1" kern="0" dirty="0" err="1">
                    <a:solidFill>
                      <a:prstClr val="black"/>
                    </a:solidFill>
                    <a:latin typeface="Calibri" panose="020F0502020204030204"/>
                  </a:rPr>
                  <a:t>Kunpeng</a:t>
                </a:r>
                <a:r>
                  <a:rPr lang="en-US" sz="900" b="1" kern="0" dirty="0">
                    <a:solidFill>
                      <a:prstClr val="black"/>
                    </a:solidFill>
                    <a:latin typeface="Calibri" panose="020F0502020204030204"/>
                  </a:rPr>
                  <a:t> platform</a:t>
                </a:r>
                <a:endParaRPr lang="es-ES" sz="900" b="1" kern="0" dirty="0">
                  <a:solidFill>
                    <a:prstClr val="black"/>
                  </a:solidFill>
                  <a:latin typeface="Calibri" panose="020F0502020204030204"/>
                </a:endParaRPr>
              </a:p>
            </p:txBody>
          </p:sp>
          <p:sp>
            <p:nvSpPr>
              <p:cNvPr id="156" name="Rectángulo 56">
                <a:extLst>
                  <a:ext uri="{FF2B5EF4-FFF2-40B4-BE49-F238E27FC236}">
                    <a16:creationId xmlns:a16="http://schemas.microsoft.com/office/drawing/2014/main" id="{1009353C-8EFE-B44E-AA59-9F234928799D}"/>
                  </a:ext>
                </a:extLst>
              </p:cNvPr>
              <p:cNvSpPr/>
              <p:nvPr/>
            </p:nvSpPr>
            <p:spPr>
              <a:xfrm rot="18799130">
                <a:off x="4405110" y="2230638"/>
                <a:ext cx="2363147" cy="230832"/>
              </a:xfrm>
              <a:prstGeom prst="rect">
                <a:avLst/>
              </a:prstGeom>
            </p:spPr>
            <p:txBody>
              <a:bodyPr wrap="none">
                <a:spAutoFit/>
              </a:bodyPr>
              <a:lstStyle/>
              <a:p>
                <a:pPr defTabSz="685783">
                  <a:defRPr/>
                </a:pPr>
                <a:r>
                  <a:rPr lang="en-US" sz="900" b="1" kern="0" dirty="0">
                    <a:solidFill>
                      <a:prstClr val="black"/>
                    </a:solidFill>
                    <a:latin typeface="Calibri" panose="020F0502020204030204"/>
                  </a:rPr>
                  <a:t>First performance assessment of applications</a:t>
                </a:r>
                <a:endParaRPr lang="es-ES" sz="900" b="1" kern="0" dirty="0">
                  <a:solidFill>
                    <a:prstClr val="black"/>
                  </a:solidFill>
                  <a:latin typeface="Calibri" panose="020F0502020204030204"/>
                </a:endParaRPr>
              </a:p>
            </p:txBody>
          </p:sp>
          <p:grpSp>
            <p:nvGrpSpPr>
              <p:cNvPr id="157" name="Group 156">
                <a:extLst>
                  <a:ext uri="{FF2B5EF4-FFF2-40B4-BE49-F238E27FC236}">
                    <a16:creationId xmlns:a16="http://schemas.microsoft.com/office/drawing/2014/main" id="{6666D6D4-9EB8-7245-89A2-8786D501F973}"/>
                  </a:ext>
                </a:extLst>
              </p:cNvPr>
              <p:cNvGrpSpPr/>
              <p:nvPr/>
            </p:nvGrpSpPr>
            <p:grpSpPr>
              <a:xfrm>
                <a:off x="5361273" y="1509460"/>
                <a:ext cx="3582530" cy="2381052"/>
                <a:chOff x="5970873" y="1646620"/>
                <a:chExt cx="3582530" cy="2381052"/>
              </a:xfrm>
            </p:grpSpPr>
            <p:sp>
              <p:nvSpPr>
                <p:cNvPr id="158" name="Rectángulo: esquina doblada 12">
                  <a:extLst>
                    <a:ext uri="{FF2B5EF4-FFF2-40B4-BE49-F238E27FC236}">
                      <a16:creationId xmlns:a16="http://schemas.microsoft.com/office/drawing/2014/main" id="{750B5B8B-A2A0-DD40-B122-D2AAFC47F372}"/>
                    </a:ext>
                  </a:extLst>
                </p:cNvPr>
                <p:cNvSpPr/>
                <p:nvPr/>
              </p:nvSpPr>
              <p:spPr>
                <a:xfrm>
                  <a:off x="6733963" y="3360077"/>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D2.4</a:t>
                  </a:r>
                </a:p>
              </p:txBody>
            </p:sp>
            <p:sp>
              <p:nvSpPr>
                <p:cNvPr id="159" name="Rectángulo: esquina doblada 12">
                  <a:extLst>
                    <a:ext uri="{FF2B5EF4-FFF2-40B4-BE49-F238E27FC236}">
                      <a16:creationId xmlns:a16="http://schemas.microsoft.com/office/drawing/2014/main" id="{D570C784-2BF3-AE45-9723-E0D76E2D395C}"/>
                    </a:ext>
                  </a:extLst>
                </p:cNvPr>
                <p:cNvSpPr/>
                <p:nvPr/>
              </p:nvSpPr>
              <p:spPr>
                <a:xfrm>
                  <a:off x="6204245" y="3360077"/>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D1.3</a:t>
                  </a:r>
                </a:p>
              </p:txBody>
            </p:sp>
            <p:sp>
              <p:nvSpPr>
                <p:cNvPr id="160" name="Rectángulo: esquina doblada 12">
                  <a:extLst>
                    <a:ext uri="{FF2B5EF4-FFF2-40B4-BE49-F238E27FC236}">
                      <a16:creationId xmlns:a16="http://schemas.microsoft.com/office/drawing/2014/main" id="{103DDDD7-97C1-DE46-B47A-10F8D25DF402}"/>
                    </a:ext>
                  </a:extLst>
                </p:cNvPr>
                <p:cNvSpPr/>
                <p:nvPr/>
              </p:nvSpPr>
              <p:spPr>
                <a:xfrm>
                  <a:off x="7263681" y="3360077"/>
                  <a:ext cx="342140" cy="440493"/>
                </a:xfrm>
                <a:prstGeom prst="foldedCorner">
                  <a:avLst>
                    <a:gd name="adj" fmla="val 22917"/>
                  </a:avLst>
                </a:prstGeom>
                <a:solidFill>
                  <a:schemeClr val="accent1">
                    <a:lumMod val="75000"/>
                  </a:schemeClr>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D3.5</a:t>
                  </a:r>
                </a:p>
              </p:txBody>
            </p:sp>
            <p:sp>
              <p:nvSpPr>
                <p:cNvPr id="161" name="Rectángulo 57">
                  <a:extLst>
                    <a:ext uri="{FF2B5EF4-FFF2-40B4-BE49-F238E27FC236}">
                      <a16:creationId xmlns:a16="http://schemas.microsoft.com/office/drawing/2014/main" id="{680BAE65-F964-A648-B183-02EEFC40BD77}"/>
                    </a:ext>
                  </a:extLst>
                </p:cNvPr>
                <p:cNvSpPr/>
                <p:nvPr/>
              </p:nvSpPr>
              <p:spPr>
                <a:xfrm rot="18783142">
                  <a:off x="5988880" y="2456466"/>
                  <a:ext cx="1792316" cy="369332"/>
                </a:xfrm>
                <a:prstGeom prst="rect">
                  <a:avLst/>
                </a:prstGeom>
              </p:spPr>
              <p:txBody>
                <a:bodyPr wrap="square">
                  <a:spAutoFit/>
                </a:bodyPr>
                <a:lstStyle/>
                <a:p>
                  <a:pPr defTabSz="685783">
                    <a:defRPr/>
                  </a:pPr>
                  <a:r>
                    <a:rPr lang="en-US" sz="900" b="1" kern="0" dirty="0">
                      <a:solidFill>
                        <a:prstClr val="black"/>
                      </a:solidFill>
                      <a:latin typeface="Calibri" panose="020F0502020204030204"/>
                    </a:rPr>
                    <a:t>Final conclusions about the usage of BSC tools</a:t>
                  </a:r>
                  <a:endParaRPr lang="es-ES" sz="900" b="1" kern="0" dirty="0">
                    <a:solidFill>
                      <a:prstClr val="black"/>
                    </a:solidFill>
                    <a:latin typeface="Calibri" panose="020F0502020204030204"/>
                  </a:endParaRPr>
                </a:p>
              </p:txBody>
            </p:sp>
            <p:sp>
              <p:nvSpPr>
                <p:cNvPr id="162" name="Rectángulo 58">
                  <a:extLst>
                    <a:ext uri="{FF2B5EF4-FFF2-40B4-BE49-F238E27FC236}">
                      <a16:creationId xmlns:a16="http://schemas.microsoft.com/office/drawing/2014/main" id="{5B836700-6103-C14C-931F-ED58C4677000}"/>
                    </a:ext>
                  </a:extLst>
                </p:cNvPr>
                <p:cNvSpPr/>
                <p:nvPr/>
              </p:nvSpPr>
              <p:spPr>
                <a:xfrm rot="18808385">
                  <a:off x="6500950" y="2514006"/>
                  <a:ext cx="1965603" cy="230832"/>
                </a:xfrm>
                <a:prstGeom prst="rect">
                  <a:avLst/>
                </a:prstGeom>
              </p:spPr>
              <p:txBody>
                <a:bodyPr wrap="none">
                  <a:spAutoFit/>
                </a:bodyPr>
                <a:lstStyle/>
                <a:p>
                  <a:pPr defTabSz="685783">
                    <a:defRPr/>
                  </a:pPr>
                  <a:r>
                    <a:rPr lang="en-US" sz="900" b="1" kern="0" dirty="0">
                      <a:solidFill>
                        <a:prstClr val="black"/>
                      </a:solidFill>
                      <a:latin typeface="Calibri" panose="020F0502020204030204"/>
                    </a:rPr>
                    <a:t>Integration of DLB and job scheduler </a:t>
                  </a:r>
                  <a:endParaRPr lang="es-ES" sz="900" b="1" kern="0" dirty="0">
                    <a:solidFill>
                      <a:prstClr val="black"/>
                    </a:solidFill>
                    <a:latin typeface="Calibri" panose="020F0502020204030204"/>
                  </a:endParaRPr>
                </a:p>
              </p:txBody>
            </p:sp>
            <p:sp>
              <p:nvSpPr>
                <p:cNvPr id="163" name="Cerrar llave 63">
                  <a:extLst>
                    <a:ext uri="{FF2B5EF4-FFF2-40B4-BE49-F238E27FC236}">
                      <a16:creationId xmlns:a16="http://schemas.microsoft.com/office/drawing/2014/main" id="{98046320-842F-7D49-A962-CDCD45328AFB}"/>
                    </a:ext>
                  </a:extLst>
                </p:cNvPr>
                <p:cNvSpPr/>
                <p:nvPr/>
              </p:nvSpPr>
              <p:spPr>
                <a:xfrm rot="5400000">
                  <a:off x="7525412" y="2145576"/>
                  <a:ext cx="327557" cy="3436635"/>
                </a:xfrm>
                <a:prstGeom prst="rightBrace">
                  <a:avLst>
                    <a:gd name="adj1" fmla="val 54611"/>
                    <a:gd name="adj2" fmla="val 45832"/>
                  </a:avLst>
                </a:prstGeom>
                <a:noFill/>
                <a:ln w="31750" cap="flat" cmpd="sng" algn="ctr">
                  <a:solidFill>
                    <a:srgbClr val="37A5AE"/>
                  </a:solidFill>
                  <a:prstDash val="solid"/>
                </a:ln>
                <a:effectLst/>
              </p:spPr>
              <p:txBody>
                <a:bodyPr rtlCol="0" anchor="ctr"/>
                <a:lstStyle/>
                <a:p>
                  <a:pPr algn="ctr" defTabSz="342892">
                    <a:defRPr/>
                  </a:pPr>
                  <a:endParaRPr lang="es-ES" sz="1350" kern="0">
                    <a:solidFill>
                      <a:prstClr val="black"/>
                    </a:solidFill>
                    <a:latin typeface="Calibri" panose="020F0502020204030204"/>
                  </a:endParaRPr>
                </a:p>
              </p:txBody>
            </p:sp>
            <p:sp>
              <p:nvSpPr>
                <p:cNvPr id="164" name="Rectángulo 64">
                  <a:extLst>
                    <a:ext uri="{FF2B5EF4-FFF2-40B4-BE49-F238E27FC236}">
                      <a16:creationId xmlns:a16="http://schemas.microsoft.com/office/drawing/2014/main" id="{83E113FA-7EA9-A34D-A2F7-8C85E0EF03C3}"/>
                    </a:ext>
                  </a:extLst>
                </p:cNvPr>
                <p:cNvSpPr/>
                <p:nvPr/>
              </p:nvSpPr>
              <p:spPr>
                <a:xfrm rot="18808385">
                  <a:off x="7063801" y="2548039"/>
                  <a:ext cx="1549649" cy="369332"/>
                </a:xfrm>
                <a:prstGeom prst="rect">
                  <a:avLst/>
                </a:prstGeom>
              </p:spPr>
              <p:txBody>
                <a:bodyPr wrap="square">
                  <a:spAutoFit/>
                </a:bodyPr>
                <a:lstStyle/>
                <a:p>
                  <a:pPr defTabSz="685783">
                    <a:defRPr/>
                  </a:pPr>
                  <a:r>
                    <a:rPr lang="en-US" sz="900" b="1" kern="0">
                      <a:solidFill>
                        <a:prstClr val="black"/>
                      </a:solidFill>
                      <a:latin typeface="Calibri" panose="020F0502020204030204"/>
                    </a:rPr>
                    <a:t>Second performance assessment of applications</a:t>
                  </a:r>
                  <a:endParaRPr lang="es-ES" sz="900" b="1" kern="0" dirty="0">
                    <a:solidFill>
                      <a:prstClr val="black"/>
                    </a:solidFill>
                    <a:latin typeface="Calibri" panose="020F0502020204030204"/>
                  </a:endParaRPr>
                </a:p>
              </p:txBody>
            </p:sp>
            <p:sp>
              <p:nvSpPr>
                <p:cNvPr id="165" name="Rectángulo: esquina doblada 12">
                  <a:extLst>
                    <a:ext uri="{FF2B5EF4-FFF2-40B4-BE49-F238E27FC236}">
                      <a16:creationId xmlns:a16="http://schemas.microsoft.com/office/drawing/2014/main" id="{FA18FC1E-16FE-224D-8B7B-3CB5F170BB27}"/>
                    </a:ext>
                  </a:extLst>
                </p:cNvPr>
                <p:cNvSpPr/>
                <p:nvPr/>
              </p:nvSpPr>
              <p:spPr>
                <a:xfrm>
                  <a:off x="8323117" y="3360077"/>
                  <a:ext cx="342140" cy="440493"/>
                </a:xfrm>
                <a:prstGeom prst="foldedCorner">
                  <a:avLst>
                    <a:gd name="adj" fmla="val 22917"/>
                  </a:avLst>
                </a:prstGeom>
                <a:solidFill>
                  <a:schemeClr val="accent6"/>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D6.2</a:t>
                  </a:r>
                </a:p>
              </p:txBody>
            </p:sp>
            <p:sp>
              <p:nvSpPr>
                <p:cNvPr id="166" name="Rectángulo: esquina doblada 12">
                  <a:extLst>
                    <a:ext uri="{FF2B5EF4-FFF2-40B4-BE49-F238E27FC236}">
                      <a16:creationId xmlns:a16="http://schemas.microsoft.com/office/drawing/2014/main" id="{E1EFDFBF-82EE-0D42-9E2B-DC065910A4ED}"/>
                    </a:ext>
                  </a:extLst>
                </p:cNvPr>
                <p:cNvSpPr/>
                <p:nvPr/>
              </p:nvSpPr>
              <p:spPr>
                <a:xfrm>
                  <a:off x="8852836" y="3360077"/>
                  <a:ext cx="342140" cy="440493"/>
                </a:xfrm>
                <a:prstGeom prst="foldedCorner">
                  <a:avLst>
                    <a:gd name="adj" fmla="val 22917"/>
                  </a:avLst>
                </a:prstGeom>
                <a:solidFill>
                  <a:schemeClr val="accent4"/>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D7.1</a:t>
                  </a:r>
                </a:p>
              </p:txBody>
            </p:sp>
            <p:sp>
              <p:nvSpPr>
                <p:cNvPr id="167" name="Rectángulo 80">
                  <a:extLst>
                    <a:ext uri="{FF2B5EF4-FFF2-40B4-BE49-F238E27FC236}">
                      <a16:creationId xmlns:a16="http://schemas.microsoft.com/office/drawing/2014/main" id="{E9A765D7-2F4C-514F-9520-C04F7F9192E6}"/>
                    </a:ext>
                  </a:extLst>
                </p:cNvPr>
                <p:cNvSpPr/>
                <p:nvPr/>
              </p:nvSpPr>
              <p:spPr>
                <a:xfrm rot="18808385">
                  <a:off x="7634893" y="2566216"/>
                  <a:ext cx="1499554" cy="369332"/>
                </a:xfrm>
                <a:prstGeom prst="rect">
                  <a:avLst/>
                </a:prstGeom>
              </p:spPr>
              <p:txBody>
                <a:bodyPr wrap="square">
                  <a:spAutoFit/>
                </a:bodyPr>
                <a:lstStyle/>
                <a:p>
                  <a:pPr defTabSz="685783">
                    <a:defRPr/>
                  </a:pPr>
                  <a:r>
                    <a:rPr lang="en-US" sz="900" b="1" kern="0" dirty="0">
                      <a:solidFill>
                        <a:prstClr val="black"/>
                      </a:solidFill>
                      <a:latin typeface="Calibri" panose="020F0502020204030204"/>
                    </a:rPr>
                    <a:t>1st revision of a RISC-V based single FPGA </a:t>
                  </a:r>
                  <a:endParaRPr lang="es-ES" sz="900" b="1" kern="0" dirty="0">
                    <a:solidFill>
                      <a:prstClr val="black"/>
                    </a:solidFill>
                    <a:latin typeface="Calibri" panose="020F0502020204030204"/>
                  </a:endParaRPr>
                </a:p>
              </p:txBody>
            </p:sp>
            <p:sp>
              <p:nvSpPr>
                <p:cNvPr id="168" name="Rectángulo 81">
                  <a:extLst>
                    <a:ext uri="{FF2B5EF4-FFF2-40B4-BE49-F238E27FC236}">
                      <a16:creationId xmlns:a16="http://schemas.microsoft.com/office/drawing/2014/main" id="{20BC6446-2709-644A-9799-595905D8FD02}"/>
                    </a:ext>
                  </a:extLst>
                </p:cNvPr>
                <p:cNvSpPr/>
                <p:nvPr/>
              </p:nvSpPr>
              <p:spPr>
                <a:xfrm rot="18837136">
                  <a:off x="8688210" y="2686747"/>
                  <a:ext cx="1499554" cy="230832"/>
                </a:xfrm>
                <a:prstGeom prst="rect">
                  <a:avLst/>
                </a:prstGeom>
              </p:spPr>
              <p:txBody>
                <a:bodyPr wrap="square">
                  <a:spAutoFit/>
                </a:bodyPr>
                <a:lstStyle/>
                <a:p>
                  <a:pPr defTabSz="685783">
                    <a:defRPr/>
                  </a:pPr>
                  <a:r>
                    <a:rPr lang="es-ES" sz="900" b="1" kern="0" dirty="0" err="1">
                      <a:solidFill>
                        <a:prstClr val="black"/>
                      </a:solidFill>
                      <a:latin typeface="Calibri" panose="020F0502020204030204"/>
                    </a:rPr>
                    <a:t>Second</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year</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report</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SoW</a:t>
                  </a:r>
                  <a:r>
                    <a:rPr lang="es-ES" sz="900" b="1" kern="0" dirty="0">
                      <a:solidFill>
                        <a:prstClr val="black"/>
                      </a:solidFill>
                      <a:latin typeface="Calibri" panose="020F0502020204030204"/>
                    </a:rPr>
                    <a:t> 4</a:t>
                  </a:r>
                </a:p>
              </p:txBody>
            </p:sp>
            <p:sp>
              <p:nvSpPr>
                <p:cNvPr id="169" name="Rectángulo: esquina doblada 12">
                  <a:extLst>
                    <a:ext uri="{FF2B5EF4-FFF2-40B4-BE49-F238E27FC236}">
                      <a16:creationId xmlns:a16="http://schemas.microsoft.com/office/drawing/2014/main" id="{C08F8B1A-07C1-0145-9A47-F85CD418204D}"/>
                    </a:ext>
                  </a:extLst>
                </p:cNvPr>
                <p:cNvSpPr/>
                <p:nvPr/>
              </p:nvSpPr>
              <p:spPr>
                <a:xfrm>
                  <a:off x="7793399" y="3360077"/>
                  <a:ext cx="342140" cy="440493"/>
                </a:xfrm>
                <a:prstGeom prst="foldedCorner">
                  <a:avLst>
                    <a:gd name="adj" fmla="val 22917"/>
                  </a:avLst>
                </a:prstGeom>
                <a:solidFill>
                  <a:schemeClr val="accent2"/>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D5.2</a:t>
                  </a:r>
                </a:p>
              </p:txBody>
            </p:sp>
            <p:sp>
              <p:nvSpPr>
                <p:cNvPr id="170" name="Rectángulo 88">
                  <a:extLst>
                    <a:ext uri="{FF2B5EF4-FFF2-40B4-BE49-F238E27FC236}">
                      <a16:creationId xmlns:a16="http://schemas.microsoft.com/office/drawing/2014/main" id="{F54F30EA-C2E8-4A44-9CBB-B32001AB6918}"/>
                    </a:ext>
                  </a:extLst>
                </p:cNvPr>
                <p:cNvSpPr/>
                <p:nvPr/>
              </p:nvSpPr>
              <p:spPr>
                <a:xfrm rot="7932391" flipV="1">
                  <a:off x="8149897" y="2557525"/>
                  <a:ext cx="1500674" cy="369332"/>
                </a:xfrm>
                <a:prstGeom prst="rect">
                  <a:avLst/>
                </a:prstGeom>
              </p:spPr>
              <p:txBody>
                <a:bodyPr wrap="square">
                  <a:spAutoFit/>
                </a:bodyPr>
                <a:lstStyle/>
                <a:p>
                  <a:pPr defTabSz="685800"/>
                  <a:r>
                    <a:rPr lang="en-US" sz="900" b="1" dirty="0">
                      <a:solidFill>
                        <a:prstClr val="black"/>
                      </a:solidFill>
                      <a:latin typeface="Calibri" panose="020F0502020204030204"/>
                    </a:rPr>
                    <a:t>2</a:t>
                  </a:r>
                  <a:r>
                    <a:rPr lang="en-US" sz="900" b="1" baseline="30000" dirty="0">
                      <a:solidFill>
                        <a:prstClr val="black"/>
                      </a:solidFill>
                      <a:latin typeface="Calibri" panose="020F0502020204030204"/>
                    </a:rPr>
                    <a:t>nd</a:t>
                  </a:r>
                  <a:r>
                    <a:rPr lang="en-US" sz="900" b="1" dirty="0">
                      <a:solidFill>
                        <a:prstClr val="black"/>
                      </a:solidFill>
                      <a:latin typeface="Calibri" panose="020F0502020204030204"/>
                    </a:rPr>
                    <a:t> year report on </a:t>
                  </a:r>
                  <a:r>
                    <a:rPr lang="en-US" sz="900" b="1" dirty="0" err="1">
                      <a:solidFill>
                        <a:prstClr val="black"/>
                      </a:solidFill>
                      <a:latin typeface="Calibri" panose="020F0502020204030204"/>
                    </a:rPr>
                    <a:t>Kunpeng</a:t>
                  </a:r>
                  <a:r>
                    <a:rPr lang="en-US" sz="900" b="1" dirty="0">
                      <a:solidFill>
                        <a:prstClr val="black"/>
                      </a:solidFill>
                      <a:latin typeface="Calibri" panose="020F0502020204030204"/>
                    </a:rPr>
                    <a:t> and Ascend architectures.</a:t>
                  </a:r>
                  <a:endParaRPr lang="es-ES" sz="900" b="1" dirty="0">
                    <a:solidFill>
                      <a:prstClr val="black"/>
                    </a:solidFill>
                    <a:latin typeface="Calibri" panose="020F0502020204030204"/>
                  </a:endParaRPr>
                </a:p>
              </p:txBody>
            </p:sp>
          </p:grpSp>
        </p:grpSp>
      </p:grpSp>
    </p:spTree>
    <p:extLst>
      <p:ext uri="{BB962C8B-B14F-4D97-AF65-F5344CB8AC3E}">
        <p14:creationId xmlns:p14="http://schemas.microsoft.com/office/powerpoint/2010/main" val="12762855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Project management - timeline year 3</a:t>
            </a:r>
          </a:p>
        </p:txBody>
      </p:sp>
      <p:sp>
        <p:nvSpPr>
          <p:cNvPr id="19" name="Content Placeholder 18">
            <a:extLst>
              <a:ext uri="{FF2B5EF4-FFF2-40B4-BE49-F238E27FC236}">
                <a16:creationId xmlns:a16="http://schemas.microsoft.com/office/drawing/2014/main" id="{AB089992-5C90-DA47-8634-B5128CB71E0C}"/>
              </a:ext>
            </a:extLst>
          </p:cNvPr>
          <p:cNvSpPr>
            <a:spLocks noGrp="1"/>
          </p:cNvSpPr>
          <p:nvPr>
            <p:ph idx="1"/>
          </p:nvPr>
        </p:nvSpPr>
        <p:spPr/>
        <p:txBody>
          <a:bodyPr/>
          <a:lstStyle/>
          <a:p>
            <a:endParaRPr lang="en-ES" dirty="0"/>
          </a:p>
          <a:p>
            <a:endParaRPr lang="en-ES" dirty="0"/>
          </a:p>
          <a:p>
            <a:endParaRPr lang="en-ES" dirty="0"/>
          </a:p>
          <a:p>
            <a:endParaRPr lang="en-ES" dirty="0"/>
          </a:p>
          <a:p>
            <a:endParaRPr lang="en-ES" dirty="0"/>
          </a:p>
          <a:p>
            <a:endParaRPr lang="en-ES" dirty="0"/>
          </a:p>
          <a:p>
            <a:endParaRPr lang="en-ES" dirty="0"/>
          </a:p>
          <a:p>
            <a:endParaRPr lang="en-ES" dirty="0"/>
          </a:p>
          <a:p>
            <a:endParaRPr lang="en-ES" dirty="0"/>
          </a:p>
          <a:p>
            <a:endParaRPr lang="en-ES" dirty="0"/>
          </a:p>
          <a:p>
            <a:r>
              <a:rPr lang="en-ES" dirty="0"/>
              <a:t>Bi-annual project reports, break-point review (M30) and management meeting (M36)</a:t>
            </a:r>
          </a:p>
          <a:p>
            <a:endParaRPr lang="en-ES" dirty="0"/>
          </a:p>
        </p:txBody>
      </p:sp>
      <p:grpSp>
        <p:nvGrpSpPr>
          <p:cNvPr id="37" name="Group 36">
            <a:extLst>
              <a:ext uri="{FF2B5EF4-FFF2-40B4-BE49-F238E27FC236}">
                <a16:creationId xmlns:a16="http://schemas.microsoft.com/office/drawing/2014/main" id="{9484316F-2006-B84E-BDF1-18D486526A3A}"/>
              </a:ext>
            </a:extLst>
          </p:cNvPr>
          <p:cNvGrpSpPr/>
          <p:nvPr/>
        </p:nvGrpSpPr>
        <p:grpSpPr>
          <a:xfrm>
            <a:off x="9194622" y="2552694"/>
            <a:ext cx="2052489" cy="2778085"/>
            <a:chOff x="9395609" y="1669243"/>
            <a:chExt cx="2052489" cy="2778085"/>
          </a:xfrm>
        </p:grpSpPr>
        <p:grpSp>
          <p:nvGrpSpPr>
            <p:cNvPr id="16" name="Group 15">
              <a:extLst>
                <a:ext uri="{FF2B5EF4-FFF2-40B4-BE49-F238E27FC236}">
                  <a16:creationId xmlns:a16="http://schemas.microsoft.com/office/drawing/2014/main" id="{87FCF3AF-5564-C848-A79A-207A52989127}"/>
                </a:ext>
              </a:extLst>
            </p:cNvPr>
            <p:cNvGrpSpPr/>
            <p:nvPr/>
          </p:nvGrpSpPr>
          <p:grpSpPr>
            <a:xfrm>
              <a:off x="9395609" y="1831446"/>
              <a:ext cx="2052489" cy="2615882"/>
              <a:chOff x="8451030" y="2875933"/>
              <a:chExt cx="2052489" cy="2615882"/>
            </a:xfrm>
          </p:grpSpPr>
          <p:sp>
            <p:nvSpPr>
              <p:cNvPr id="49" name="Rectángulo redondeado 48"/>
              <p:cNvSpPr/>
              <p:nvPr/>
            </p:nvSpPr>
            <p:spPr>
              <a:xfrm>
                <a:off x="8451030" y="2875933"/>
                <a:ext cx="2052488" cy="2615882"/>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Font typeface="Arial" panose="020B0604020202020204" pitchFamily="34" charset="0"/>
                  <a:buChar char="•"/>
                </a:pPr>
                <a:endParaRPr lang="es-ES" sz="1350" dirty="0">
                  <a:solidFill>
                    <a:prstClr val="black"/>
                  </a:solidFill>
                  <a:latin typeface="Calibri" panose="020F0502020204030204"/>
                </a:endParaRPr>
              </a:p>
            </p:txBody>
          </p:sp>
          <p:pic>
            <p:nvPicPr>
              <p:cNvPr id="47" name="Imagen 46"/>
              <p:cNvPicPr>
                <a:picLocks noChangeAspect="1"/>
              </p:cNvPicPr>
              <p:nvPr/>
            </p:nvPicPr>
            <p:blipFill rotWithShape="1">
              <a:blip r:embed="rId2"/>
              <a:srcRect l="15760" t="32125" r="66072" b="47640"/>
              <a:stretch/>
            </p:blipFill>
            <p:spPr>
              <a:xfrm>
                <a:off x="8967274" y="3074974"/>
                <a:ext cx="968726" cy="545792"/>
              </a:xfrm>
              <a:prstGeom prst="rect">
                <a:avLst/>
              </a:prstGeom>
            </p:spPr>
          </p:pic>
          <p:sp>
            <p:nvSpPr>
              <p:cNvPr id="50" name="Rectángulo 49"/>
              <p:cNvSpPr/>
              <p:nvPr/>
            </p:nvSpPr>
            <p:spPr>
              <a:xfrm>
                <a:off x="8472472" y="3691205"/>
                <a:ext cx="2031047" cy="1754326"/>
              </a:xfrm>
              <a:prstGeom prst="rect">
                <a:avLst/>
              </a:prstGeom>
            </p:spPr>
            <p:txBody>
              <a:bodyPr wrap="square">
                <a:spAutoFit/>
              </a:bodyPr>
              <a:lstStyle/>
              <a:p>
                <a:pPr marL="214313" indent="-214313" defTabSz="685800">
                  <a:buFont typeface="Wingdings" panose="05000000000000000000" pitchFamily="2" charset="2"/>
                  <a:buChar char="ü"/>
                </a:pPr>
                <a:r>
                  <a:rPr lang="en-US" sz="1200" dirty="0">
                    <a:solidFill>
                      <a:prstClr val="black"/>
                    </a:solidFill>
                    <a:latin typeface="Calibri" panose="020F0502020204030204"/>
                  </a:rPr>
                  <a:t>Decision to continue with the cooperation the following two years based on results.</a:t>
                </a:r>
              </a:p>
              <a:p>
                <a:pPr defTabSz="685800"/>
                <a:endParaRPr lang="en-US" sz="1200" dirty="0">
                  <a:solidFill>
                    <a:prstClr val="black"/>
                  </a:solidFill>
                  <a:latin typeface="Calibri" panose="020F0502020204030204"/>
                </a:endParaRPr>
              </a:p>
              <a:p>
                <a:pPr marL="214313" indent="-214313" defTabSz="685800">
                  <a:buFont typeface="Wingdings" panose="05000000000000000000" pitchFamily="2" charset="2"/>
                  <a:buChar char="ü"/>
                </a:pPr>
                <a:r>
                  <a:rPr lang="en-US" sz="1200" dirty="0">
                    <a:solidFill>
                      <a:prstClr val="black"/>
                    </a:solidFill>
                    <a:latin typeface="Calibri" panose="020F0502020204030204"/>
                  </a:rPr>
                  <a:t>Discuss the projects for the next 2 years based on the cooperation budget of 2 million euros per year.</a:t>
                </a:r>
              </a:p>
            </p:txBody>
          </p:sp>
        </p:grpSp>
        <p:sp>
          <p:nvSpPr>
            <p:cNvPr id="43" name="CuadroTexto 47">
              <a:extLst>
                <a:ext uri="{FF2B5EF4-FFF2-40B4-BE49-F238E27FC236}">
                  <a16:creationId xmlns:a16="http://schemas.microsoft.com/office/drawing/2014/main" id="{4CFCA2E5-7B9C-DF40-B97A-F99F9F214315}"/>
                </a:ext>
              </a:extLst>
            </p:cNvPr>
            <p:cNvSpPr txBox="1"/>
            <p:nvPr/>
          </p:nvSpPr>
          <p:spPr>
            <a:xfrm>
              <a:off x="9687845" y="1669243"/>
              <a:ext cx="1489457" cy="276999"/>
            </a:xfrm>
            <a:prstGeom prst="rect">
              <a:avLst/>
            </a:prstGeom>
            <a:solidFill>
              <a:schemeClr val="accent6">
                <a:lumMod val="60000"/>
                <a:lumOff val="40000"/>
              </a:schemeClr>
            </a:solidFill>
          </p:spPr>
          <p:txBody>
            <a:bodyPr wrap="square" rtlCol="0">
              <a:spAutoFit/>
            </a:bodyPr>
            <a:lstStyle/>
            <a:p>
              <a:pPr defTabSz="685800">
                <a:defRPr/>
              </a:pPr>
              <a:r>
                <a:rPr lang="es-ES" sz="1200" b="1" dirty="0">
                  <a:solidFill>
                    <a:prstClr val="black"/>
                  </a:solidFill>
                  <a:latin typeface="Calibri" panose="020F0502020204030204"/>
                </a:rPr>
                <a:t>Break Point </a:t>
              </a:r>
              <a:r>
                <a:rPr lang="es-ES" sz="1200" b="1" dirty="0" err="1">
                  <a:solidFill>
                    <a:prstClr val="black"/>
                  </a:solidFill>
                  <a:latin typeface="Calibri" panose="020F0502020204030204"/>
                </a:rPr>
                <a:t>Review</a:t>
              </a:r>
              <a:endParaRPr lang="es-ES" sz="1200" b="1" dirty="0">
                <a:solidFill>
                  <a:prstClr val="black"/>
                </a:solidFill>
                <a:latin typeface="Calibri" panose="020F0502020204030204"/>
              </a:endParaRPr>
            </a:p>
          </p:txBody>
        </p:sp>
      </p:grpSp>
      <p:grpSp>
        <p:nvGrpSpPr>
          <p:cNvPr id="60" name="Group 59">
            <a:extLst>
              <a:ext uri="{FF2B5EF4-FFF2-40B4-BE49-F238E27FC236}">
                <a16:creationId xmlns:a16="http://schemas.microsoft.com/office/drawing/2014/main" id="{6D9B43F7-63B2-3843-809E-8FF66072887D}"/>
              </a:ext>
            </a:extLst>
          </p:cNvPr>
          <p:cNvGrpSpPr/>
          <p:nvPr/>
        </p:nvGrpSpPr>
        <p:grpSpPr>
          <a:xfrm>
            <a:off x="2751483" y="1087530"/>
            <a:ext cx="5349278" cy="2143451"/>
            <a:chOff x="2553363" y="1224690"/>
            <a:chExt cx="5349278" cy="2143451"/>
          </a:xfrm>
        </p:grpSpPr>
        <p:grpSp>
          <p:nvGrpSpPr>
            <p:cNvPr id="61" name="Group 60">
              <a:extLst>
                <a:ext uri="{FF2B5EF4-FFF2-40B4-BE49-F238E27FC236}">
                  <a16:creationId xmlns:a16="http://schemas.microsoft.com/office/drawing/2014/main" id="{485DC8C0-DC3D-A441-A75C-C3D3834DC1A0}"/>
                </a:ext>
              </a:extLst>
            </p:cNvPr>
            <p:cNvGrpSpPr/>
            <p:nvPr/>
          </p:nvGrpSpPr>
          <p:grpSpPr>
            <a:xfrm>
              <a:off x="5403052" y="1224690"/>
              <a:ext cx="2499589" cy="2143451"/>
              <a:chOff x="5326852" y="1392330"/>
              <a:chExt cx="2499589" cy="2143451"/>
            </a:xfrm>
          </p:grpSpPr>
          <p:sp>
            <p:nvSpPr>
              <p:cNvPr id="68" name="Rectángulo: esquina doblada 12">
                <a:extLst>
                  <a:ext uri="{FF2B5EF4-FFF2-40B4-BE49-F238E27FC236}">
                    <a16:creationId xmlns:a16="http://schemas.microsoft.com/office/drawing/2014/main" id="{43861336-36A3-9545-B52D-575A487EA267}"/>
                  </a:ext>
                </a:extLst>
              </p:cNvPr>
              <p:cNvSpPr/>
              <p:nvPr/>
            </p:nvSpPr>
            <p:spPr>
              <a:xfrm>
                <a:off x="5326852" y="3095288"/>
                <a:ext cx="342140" cy="440493"/>
              </a:xfrm>
              <a:prstGeom prst="foldedCorner">
                <a:avLst>
                  <a:gd name="adj" fmla="val 22917"/>
                </a:avLst>
              </a:prstGeom>
              <a:solidFill>
                <a:schemeClr val="accent2"/>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D5.3</a:t>
                </a:r>
              </a:p>
            </p:txBody>
          </p:sp>
          <p:sp>
            <p:nvSpPr>
              <p:cNvPr id="69" name="Rectángulo: esquina doblada 12">
                <a:extLst>
                  <a:ext uri="{FF2B5EF4-FFF2-40B4-BE49-F238E27FC236}">
                    <a16:creationId xmlns:a16="http://schemas.microsoft.com/office/drawing/2014/main" id="{F17717B4-0D45-424B-8E36-889A285D357D}"/>
                  </a:ext>
                </a:extLst>
              </p:cNvPr>
              <p:cNvSpPr/>
              <p:nvPr/>
            </p:nvSpPr>
            <p:spPr>
              <a:xfrm>
                <a:off x="5823968" y="3095288"/>
                <a:ext cx="342140" cy="440493"/>
              </a:xfrm>
              <a:prstGeom prst="foldedCorner">
                <a:avLst>
                  <a:gd name="adj" fmla="val 22917"/>
                </a:avLst>
              </a:prstGeom>
              <a:solidFill>
                <a:schemeClr val="accent2"/>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D5.4</a:t>
                </a:r>
              </a:p>
            </p:txBody>
          </p:sp>
          <p:sp>
            <p:nvSpPr>
              <p:cNvPr id="71" name="Rectángulo 11">
                <a:extLst>
                  <a:ext uri="{FF2B5EF4-FFF2-40B4-BE49-F238E27FC236}">
                    <a16:creationId xmlns:a16="http://schemas.microsoft.com/office/drawing/2014/main" id="{FCBC443F-4020-E144-B4EE-38D7AC296103}"/>
                  </a:ext>
                </a:extLst>
              </p:cNvPr>
              <p:cNvSpPr/>
              <p:nvPr/>
            </p:nvSpPr>
            <p:spPr>
              <a:xfrm rot="18808385">
                <a:off x="5569721" y="2199401"/>
                <a:ext cx="1775058" cy="369332"/>
              </a:xfrm>
              <a:prstGeom prst="rect">
                <a:avLst/>
              </a:prstGeom>
            </p:spPr>
            <p:txBody>
              <a:bodyPr wrap="square">
                <a:spAutoFit/>
              </a:bodyPr>
              <a:lstStyle/>
              <a:p>
                <a:pPr defTabSz="685783">
                  <a:defRPr/>
                </a:pPr>
                <a:r>
                  <a:rPr lang="en-US" sz="900" b="1" kern="0" dirty="0">
                    <a:solidFill>
                      <a:prstClr val="black"/>
                    </a:solidFill>
                    <a:latin typeface="Calibri" panose="020F0502020204030204"/>
                  </a:rPr>
                  <a:t>1st revision of a multi-offload (2 or more FPGAs) accelerator</a:t>
                </a:r>
                <a:endParaRPr lang="es-ES" sz="900" b="1" kern="0" dirty="0">
                  <a:solidFill>
                    <a:prstClr val="black"/>
                  </a:solidFill>
                  <a:latin typeface="Calibri" panose="020F0502020204030204"/>
                </a:endParaRPr>
              </a:p>
            </p:txBody>
          </p:sp>
          <p:sp>
            <p:nvSpPr>
              <p:cNvPr id="72" name="Rectángulo: esquina doblada 12">
                <a:extLst>
                  <a:ext uri="{FF2B5EF4-FFF2-40B4-BE49-F238E27FC236}">
                    <a16:creationId xmlns:a16="http://schemas.microsoft.com/office/drawing/2014/main" id="{57A58EC5-587E-A341-A8A4-2E504ACFDD99}"/>
                  </a:ext>
                </a:extLst>
              </p:cNvPr>
              <p:cNvSpPr/>
              <p:nvPr/>
            </p:nvSpPr>
            <p:spPr>
              <a:xfrm>
                <a:off x="6434203" y="3095288"/>
                <a:ext cx="342140" cy="440493"/>
              </a:xfrm>
              <a:prstGeom prst="foldedCorner">
                <a:avLst>
                  <a:gd name="adj" fmla="val 22917"/>
                </a:avLst>
              </a:prstGeom>
              <a:solidFill>
                <a:schemeClr val="accent6"/>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D6.3</a:t>
                </a:r>
              </a:p>
            </p:txBody>
          </p:sp>
          <p:sp>
            <p:nvSpPr>
              <p:cNvPr id="73" name="Rectángulo: esquina doblada 12">
                <a:extLst>
                  <a:ext uri="{FF2B5EF4-FFF2-40B4-BE49-F238E27FC236}">
                    <a16:creationId xmlns:a16="http://schemas.microsoft.com/office/drawing/2014/main" id="{9D0DF4A5-71BC-5447-826F-77DFFD6319B3}"/>
                  </a:ext>
                </a:extLst>
              </p:cNvPr>
              <p:cNvSpPr/>
              <p:nvPr/>
            </p:nvSpPr>
            <p:spPr>
              <a:xfrm>
                <a:off x="7100506" y="3095288"/>
                <a:ext cx="342140" cy="440493"/>
              </a:xfrm>
              <a:prstGeom prst="foldedCorner">
                <a:avLst>
                  <a:gd name="adj" fmla="val 22917"/>
                </a:avLst>
              </a:prstGeom>
              <a:solidFill>
                <a:schemeClr val="accent4"/>
              </a:solidFill>
              <a:ln w="9525" cap="flat" cmpd="sng" algn="ctr">
                <a:solidFill>
                  <a:sysClr val="windowText" lastClr="000000"/>
                </a:solidFill>
                <a:prstDash val="solid"/>
              </a:ln>
              <a:effectLst/>
            </p:spPr>
            <p:txBody>
              <a:bodyPr rtlCol="0" anchor="ctr"/>
              <a:lstStyle/>
              <a:p>
                <a:pPr algn="ctr" defTabSz="514337">
                  <a:defRPr/>
                </a:pPr>
                <a:r>
                  <a:rPr lang="es-ES" sz="825" b="1" kern="0" dirty="0">
                    <a:solidFill>
                      <a:prstClr val="black"/>
                    </a:solidFill>
                    <a:latin typeface="Calibri" panose="020F0502020204030204"/>
                  </a:rPr>
                  <a:t>D7.3</a:t>
                </a:r>
              </a:p>
            </p:txBody>
          </p:sp>
          <p:sp>
            <p:nvSpPr>
              <p:cNvPr id="74" name="Rectángulo 26">
                <a:extLst>
                  <a:ext uri="{FF2B5EF4-FFF2-40B4-BE49-F238E27FC236}">
                    <a16:creationId xmlns:a16="http://schemas.microsoft.com/office/drawing/2014/main" id="{54EC5EF3-64C5-2245-9C07-B1C79131DE27}"/>
                  </a:ext>
                </a:extLst>
              </p:cNvPr>
              <p:cNvSpPr/>
              <p:nvPr/>
            </p:nvSpPr>
            <p:spPr>
              <a:xfrm rot="18814143">
                <a:off x="5138178" y="2300008"/>
                <a:ext cx="1499554" cy="369332"/>
              </a:xfrm>
              <a:prstGeom prst="rect">
                <a:avLst/>
              </a:prstGeom>
            </p:spPr>
            <p:txBody>
              <a:bodyPr wrap="square">
                <a:spAutoFit/>
              </a:bodyPr>
              <a:lstStyle/>
              <a:p>
                <a:pPr defTabSz="685783">
                  <a:defRPr/>
                </a:pPr>
                <a:r>
                  <a:rPr lang="en-US" sz="900" b="1" kern="0" dirty="0">
                    <a:solidFill>
                      <a:prstClr val="black"/>
                    </a:solidFill>
                    <a:latin typeface="Calibri" panose="020F0502020204030204"/>
                  </a:rPr>
                  <a:t>2nd revision of a RISC-V based single FPGA </a:t>
                </a:r>
                <a:endParaRPr lang="es-ES" sz="900" b="1" kern="0" dirty="0">
                  <a:solidFill>
                    <a:prstClr val="black"/>
                  </a:solidFill>
                  <a:latin typeface="Calibri" panose="020F0502020204030204"/>
                </a:endParaRPr>
              </a:p>
            </p:txBody>
          </p:sp>
          <p:sp>
            <p:nvSpPr>
              <p:cNvPr id="75" name="Rectángulo 27">
                <a:extLst>
                  <a:ext uri="{FF2B5EF4-FFF2-40B4-BE49-F238E27FC236}">
                    <a16:creationId xmlns:a16="http://schemas.microsoft.com/office/drawing/2014/main" id="{22AC3E57-06F8-0A4A-9824-CDAC3BDE7985}"/>
                  </a:ext>
                </a:extLst>
              </p:cNvPr>
              <p:cNvSpPr/>
              <p:nvPr/>
            </p:nvSpPr>
            <p:spPr>
              <a:xfrm rot="18793085">
                <a:off x="6961248" y="2414345"/>
                <a:ext cx="1499554" cy="230832"/>
              </a:xfrm>
              <a:prstGeom prst="rect">
                <a:avLst/>
              </a:prstGeom>
            </p:spPr>
            <p:txBody>
              <a:bodyPr wrap="square">
                <a:spAutoFit/>
              </a:bodyPr>
              <a:lstStyle/>
              <a:p>
                <a:pPr defTabSz="685783">
                  <a:defRPr/>
                </a:pPr>
                <a:r>
                  <a:rPr lang="es-ES" sz="900" b="1" kern="0" dirty="0">
                    <a:solidFill>
                      <a:prstClr val="black"/>
                    </a:solidFill>
                    <a:latin typeface="Calibri" panose="020F0502020204030204"/>
                  </a:rPr>
                  <a:t>Final </a:t>
                </a:r>
                <a:r>
                  <a:rPr lang="es-ES" sz="900" b="1" kern="0" dirty="0" err="1">
                    <a:solidFill>
                      <a:prstClr val="black"/>
                    </a:solidFill>
                    <a:latin typeface="Calibri" panose="020F0502020204030204"/>
                  </a:rPr>
                  <a:t>report</a:t>
                </a:r>
                <a:r>
                  <a:rPr lang="es-ES" sz="900" b="1" kern="0" dirty="0">
                    <a:solidFill>
                      <a:prstClr val="black"/>
                    </a:solidFill>
                    <a:latin typeface="Calibri" panose="020F0502020204030204"/>
                  </a:rPr>
                  <a:t> </a:t>
                </a:r>
                <a:r>
                  <a:rPr lang="es-ES" sz="900" b="1" kern="0" dirty="0" err="1">
                    <a:solidFill>
                      <a:prstClr val="black"/>
                    </a:solidFill>
                    <a:latin typeface="Calibri" panose="020F0502020204030204"/>
                  </a:rPr>
                  <a:t>SoW</a:t>
                </a:r>
                <a:r>
                  <a:rPr lang="es-ES" sz="900" b="1" kern="0" dirty="0">
                    <a:solidFill>
                      <a:prstClr val="black"/>
                    </a:solidFill>
                    <a:latin typeface="Calibri" panose="020F0502020204030204"/>
                  </a:rPr>
                  <a:t> 4</a:t>
                </a:r>
              </a:p>
            </p:txBody>
          </p:sp>
          <p:sp>
            <p:nvSpPr>
              <p:cNvPr id="76" name="Rectángulo 33">
                <a:extLst>
                  <a:ext uri="{FF2B5EF4-FFF2-40B4-BE49-F238E27FC236}">
                    <a16:creationId xmlns:a16="http://schemas.microsoft.com/office/drawing/2014/main" id="{47261F55-F641-7C47-9825-F616358CB89E}"/>
                  </a:ext>
                </a:extLst>
              </p:cNvPr>
              <p:cNvSpPr/>
              <p:nvPr/>
            </p:nvSpPr>
            <p:spPr>
              <a:xfrm rot="8080133" flipV="1">
                <a:off x="6153995" y="2162002"/>
                <a:ext cx="1908676" cy="369332"/>
              </a:xfrm>
              <a:prstGeom prst="rect">
                <a:avLst/>
              </a:prstGeom>
            </p:spPr>
            <p:txBody>
              <a:bodyPr wrap="square">
                <a:spAutoFit/>
              </a:bodyPr>
              <a:lstStyle/>
              <a:p>
                <a:pPr defTabSz="685800"/>
                <a:r>
                  <a:rPr lang="en-US" sz="900" b="1" dirty="0">
                    <a:solidFill>
                      <a:prstClr val="black"/>
                    </a:solidFill>
                    <a:latin typeface="Calibri" panose="020F0502020204030204"/>
                  </a:rPr>
                  <a:t>Final report for applications in SoW3</a:t>
                </a:r>
                <a:endParaRPr lang="es-ES" sz="900" b="1" dirty="0">
                  <a:solidFill>
                    <a:prstClr val="black"/>
                  </a:solidFill>
                  <a:latin typeface="Calibri" panose="020F0502020204030204"/>
                </a:endParaRPr>
              </a:p>
            </p:txBody>
          </p:sp>
        </p:grpSp>
        <p:sp>
          <p:nvSpPr>
            <p:cNvPr id="62" name="CuadroTexto 35">
              <a:extLst>
                <a:ext uri="{FF2B5EF4-FFF2-40B4-BE49-F238E27FC236}">
                  <a16:creationId xmlns:a16="http://schemas.microsoft.com/office/drawing/2014/main" id="{3496F21B-F35E-BF4C-922C-73C108A7765B}"/>
                </a:ext>
              </a:extLst>
            </p:cNvPr>
            <p:cNvSpPr txBox="1"/>
            <p:nvPr/>
          </p:nvSpPr>
          <p:spPr>
            <a:xfrm>
              <a:off x="2808637" y="2228794"/>
              <a:ext cx="894464"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3</a:t>
              </a:r>
            </a:p>
          </p:txBody>
        </p:sp>
        <p:sp>
          <p:nvSpPr>
            <p:cNvPr id="63" name="Rectángulo: esquina doblada 12">
              <a:extLst>
                <a:ext uri="{FF2B5EF4-FFF2-40B4-BE49-F238E27FC236}">
                  <a16:creationId xmlns:a16="http://schemas.microsoft.com/office/drawing/2014/main" id="{8F4F6247-733D-144A-A51A-7182C2D45BCE}"/>
                </a:ext>
              </a:extLst>
            </p:cNvPr>
            <p:cNvSpPr/>
            <p:nvPr/>
          </p:nvSpPr>
          <p:spPr>
            <a:xfrm>
              <a:off x="2553363" y="2242576"/>
              <a:ext cx="255275" cy="298539"/>
            </a:xfrm>
            <a:prstGeom prst="foldedCorner">
              <a:avLst>
                <a:gd name="adj" fmla="val 22917"/>
              </a:avLst>
            </a:prstGeom>
            <a:solidFill>
              <a:schemeClr val="accent6"/>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64" name="Rectángulo: esquina doblada 12">
              <a:extLst>
                <a:ext uri="{FF2B5EF4-FFF2-40B4-BE49-F238E27FC236}">
                  <a16:creationId xmlns:a16="http://schemas.microsoft.com/office/drawing/2014/main" id="{986DF864-D78A-8A4E-8B6A-761763A26547}"/>
                </a:ext>
              </a:extLst>
            </p:cNvPr>
            <p:cNvSpPr/>
            <p:nvPr/>
          </p:nvSpPr>
          <p:spPr>
            <a:xfrm>
              <a:off x="2553363" y="1831446"/>
              <a:ext cx="255275" cy="298539"/>
            </a:xfrm>
            <a:prstGeom prst="foldedCorner">
              <a:avLst>
                <a:gd name="adj" fmla="val 22917"/>
              </a:avLst>
            </a:prstGeom>
            <a:solidFill>
              <a:schemeClr val="accent2"/>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65" name="CuadroTexto 40">
              <a:extLst>
                <a:ext uri="{FF2B5EF4-FFF2-40B4-BE49-F238E27FC236}">
                  <a16:creationId xmlns:a16="http://schemas.microsoft.com/office/drawing/2014/main" id="{6EBE6FE4-4734-E84C-943B-076D1E193410}"/>
                </a:ext>
              </a:extLst>
            </p:cNvPr>
            <p:cNvSpPr txBox="1"/>
            <p:nvPr/>
          </p:nvSpPr>
          <p:spPr>
            <a:xfrm>
              <a:off x="2808637" y="1854226"/>
              <a:ext cx="894464"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2</a:t>
              </a:r>
            </a:p>
          </p:txBody>
        </p:sp>
        <p:sp>
          <p:nvSpPr>
            <p:cNvPr id="66" name="Rectángulo: esquina doblada 12">
              <a:extLst>
                <a:ext uri="{FF2B5EF4-FFF2-40B4-BE49-F238E27FC236}">
                  <a16:creationId xmlns:a16="http://schemas.microsoft.com/office/drawing/2014/main" id="{DD133AC3-98D9-EB49-B89C-FB84D24D0940}"/>
                </a:ext>
              </a:extLst>
            </p:cNvPr>
            <p:cNvSpPr/>
            <p:nvPr/>
          </p:nvSpPr>
          <p:spPr>
            <a:xfrm>
              <a:off x="2553363" y="2638562"/>
              <a:ext cx="255275" cy="298539"/>
            </a:xfrm>
            <a:prstGeom prst="foldedCorner">
              <a:avLst>
                <a:gd name="adj" fmla="val 22917"/>
              </a:avLst>
            </a:prstGeom>
            <a:solidFill>
              <a:schemeClr val="accent4"/>
            </a:solidFill>
            <a:ln w="9525" cap="flat" cmpd="sng" algn="ctr">
              <a:solidFill>
                <a:sysClr val="windowText" lastClr="000000"/>
              </a:solidFill>
              <a:prstDash val="solid"/>
            </a:ln>
            <a:effectLst/>
          </p:spPr>
          <p:txBody>
            <a:bodyPr rtlCol="0" anchor="ctr"/>
            <a:lstStyle/>
            <a:p>
              <a:pPr algn="ctr" defTabSz="514337">
                <a:defRPr/>
              </a:pPr>
              <a:endParaRPr lang="es-ES" sz="825" b="1" kern="0" dirty="0">
                <a:solidFill>
                  <a:prstClr val="black"/>
                </a:solidFill>
                <a:latin typeface="Calibri" panose="020F0502020204030204"/>
              </a:endParaRPr>
            </a:p>
          </p:txBody>
        </p:sp>
        <p:sp>
          <p:nvSpPr>
            <p:cNvPr id="67" name="CuadroTexto 45">
              <a:extLst>
                <a:ext uri="{FF2B5EF4-FFF2-40B4-BE49-F238E27FC236}">
                  <a16:creationId xmlns:a16="http://schemas.microsoft.com/office/drawing/2014/main" id="{25239F61-B51C-1C4A-AA99-D8C6EDBEC835}"/>
                </a:ext>
              </a:extLst>
            </p:cNvPr>
            <p:cNvSpPr txBox="1"/>
            <p:nvPr/>
          </p:nvSpPr>
          <p:spPr>
            <a:xfrm>
              <a:off x="2835925" y="2668184"/>
              <a:ext cx="894464" cy="230832"/>
            </a:xfrm>
            <a:prstGeom prst="rect">
              <a:avLst/>
            </a:prstGeom>
            <a:noFill/>
          </p:spPr>
          <p:txBody>
            <a:bodyPr wrap="square" rtlCol="0">
              <a:spAutoFit/>
            </a:bodyPr>
            <a:lstStyle/>
            <a:p>
              <a:pPr defTabSz="342900">
                <a:defRPr/>
              </a:pPr>
              <a:r>
                <a:rPr lang="es-ES" sz="900" kern="0" dirty="0" err="1">
                  <a:solidFill>
                    <a:prstClr val="black"/>
                  </a:solidFill>
                  <a:latin typeface="Calibri" panose="020F0502020204030204"/>
                </a:rPr>
                <a:t>SoW</a:t>
              </a:r>
              <a:r>
                <a:rPr lang="es-ES" sz="900" kern="0" dirty="0">
                  <a:solidFill>
                    <a:prstClr val="black"/>
                  </a:solidFill>
                  <a:latin typeface="Calibri" panose="020F0502020204030204"/>
                </a:rPr>
                <a:t> 4</a:t>
              </a:r>
            </a:p>
          </p:txBody>
        </p:sp>
      </p:grpSp>
      <p:grpSp>
        <p:nvGrpSpPr>
          <p:cNvPr id="129" name="Group 128">
            <a:extLst>
              <a:ext uri="{FF2B5EF4-FFF2-40B4-BE49-F238E27FC236}">
                <a16:creationId xmlns:a16="http://schemas.microsoft.com/office/drawing/2014/main" id="{D6D60209-63BF-3A47-9844-9BF144CB79CE}"/>
              </a:ext>
            </a:extLst>
          </p:cNvPr>
          <p:cNvGrpSpPr/>
          <p:nvPr/>
        </p:nvGrpSpPr>
        <p:grpSpPr>
          <a:xfrm>
            <a:off x="1850720" y="3308100"/>
            <a:ext cx="6084874" cy="1807552"/>
            <a:chOff x="1850720" y="3551940"/>
            <a:chExt cx="6084874" cy="1807552"/>
          </a:xfrm>
        </p:grpSpPr>
        <p:graphicFrame>
          <p:nvGraphicFramePr>
            <p:cNvPr id="130" name="Diagrama 46">
              <a:extLst>
                <a:ext uri="{FF2B5EF4-FFF2-40B4-BE49-F238E27FC236}">
                  <a16:creationId xmlns:a16="http://schemas.microsoft.com/office/drawing/2014/main" id="{06AD709F-EEAB-C347-8CF9-E5814F76D848}"/>
                </a:ext>
              </a:extLst>
            </p:cNvPr>
            <p:cNvGraphicFramePr/>
            <p:nvPr>
              <p:extLst>
                <p:ext uri="{D42A27DB-BD31-4B8C-83A1-F6EECF244321}">
                  <p14:modId xmlns:p14="http://schemas.microsoft.com/office/powerpoint/2010/main" val="817501981"/>
                </p:ext>
              </p:extLst>
            </p:nvPr>
          </p:nvGraphicFramePr>
          <p:xfrm>
            <a:off x="1850720" y="3551940"/>
            <a:ext cx="6084874" cy="1807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1" name="CuadroTexto 59">
              <a:extLst>
                <a:ext uri="{FF2B5EF4-FFF2-40B4-BE49-F238E27FC236}">
                  <a16:creationId xmlns:a16="http://schemas.microsoft.com/office/drawing/2014/main" id="{BF0B5E65-54B9-C049-A926-00452BF027C8}"/>
                </a:ext>
              </a:extLst>
            </p:cNvPr>
            <p:cNvSpPr txBox="1"/>
            <p:nvPr/>
          </p:nvSpPr>
          <p:spPr>
            <a:xfrm>
              <a:off x="6704406" y="4733471"/>
              <a:ext cx="947121" cy="253916"/>
            </a:xfrm>
            <a:prstGeom prst="rect">
              <a:avLst/>
            </a:prstGeom>
            <a:noFill/>
          </p:spPr>
          <p:txBody>
            <a:bodyPr wrap="square" rtlCol="0">
              <a:spAutoFit/>
            </a:bodyPr>
            <a:lstStyle/>
            <a:p>
              <a:pPr defTabSz="685800">
                <a:defRPr/>
              </a:pPr>
              <a:r>
                <a:rPr lang="es-ES" sz="1050" b="1" kern="0" dirty="0">
                  <a:solidFill>
                    <a:prstClr val="black"/>
                  </a:solidFill>
                  <a:latin typeface="Calibri" panose="020F0502020204030204"/>
                </a:rPr>
                <a:t>30/06/2023</a:t>
              </a:r>
            </a:p>
          </p:txBody>
        </p:sp>
        <p:sp>
          <p:nvSpPr>
            <p:cNvPr id="132" name="CuadroTexto 60">
              <a:extLst>
                <a:ext uri="{FF2B5EF4-FFF2-40B4-BE49-F238E27FC236}">
                  <a16:creationId xmlns:a16="http://schemas.microsoft.com/office/drawing/2014/main" id="{06DF08D1-B854-6847-8B34-F5B453DFABA4}"/>
                </a:ext>
              </a:extLst>
            </p:cNvPr>
            <p:cNvSpPr txBox="1"/>
            <p:nvPr/>
          </p:nvSpPr>
          <p:spPr>
            <a:xfrm>
              <a:off x="2000785" y="4732819"/>
              <a:ext cx="875280" cy="253916"/>
            </a:xfrm>
            <a:prstGeom prst="rect">
              <a:avLst/>
            </a:prstGeom>
            <a:noFill/>
          </p:spPr>
          <p:txBody>
            <a:bodyPr wrap="square" rtlCol="0">
              <a:spAutoFit/>
            </a:bodyPr>
            <a:lstStyle/>
            <a:p>
              <a:pPr defTabSz="685800">
                <a:defRPr/>
              </a:pPr>
              <a:r>
                <a:rPr lang="es-ES" sz="1050" kern="0" dirty="0">
                  <a:solidFill>
                    <a:prstClr val="black"/>
                  </a:solidFill>
                  <a:latin typeface="Calibri" panose="020F0502020204030204"/>
                </a:rPr>
                <a:t>01/07/2022</a:t>
              </a:r>
            </a:p>
          </p:txBody>
        </p:sp>
        <p:sp>
          <p:nvSpPr>
            <p:cNvPr id="133" name="CuadroTexto 61">
              <a:extLst>
                <a:ext uri="{FF2B5EF4-FFF2-40B4-BE49-F238E27FC236}">
                  <a16:creationId xmlns:a16="http://schemas.microsoft.com/office/drawing/2014/main" id="{605B2605-B3EF-0D45-8C86-422CED50F7CC}"/>
                </a:ext>
              </a:extLst>
            </p:cNvPr>
            <p:cNvSpPr txBox="1"/>
            <p:nvPr/>
          </p:nvSpPr>
          <p:spPr>
            <a:xfrm>
              <a:off x="6091820" y="4075300"/>
              <a:ext cx="307169" cy="300082"/>
            </a:xfrm>
            <a:prstGeom prst="rect">
              <a:avLst/>
            </a:prstGeom>
            <a:noFill/>
          </p:spPr>
          <p:txBody>
            <a:bodyPr wrap="square" rtlCol="0">
              <a:spAutoFit/>
            </a:bodyPr>
            <a:lstStyle/>
            <a:p>
              <a:pPr defTabSz="685800">
                <a:defRPr/>
              </a:pPr>
              <a:endParaRPr lang="es-ES" sz="1350" dirty="0">
                <a:solidFill>
                  <a:prstClr val="black"/>
                </a:solidFill>
                <a:latin typeface="Calibri" panose="020F0502020204030204"/>
              </a:endParaRPr>
            </a:p>
          </p:txBody>
        </p:sp>
        <p:sp>
          <p:nvSpPr>
            <p:cNvPr id="134" name="Elipse 62">
              <a:extLst>
                <a:ext uri="{FF2B5EF4-FFF2-40B4-BE49-F238E27FC236}">
                  <a16:creationId xmlns:a16="http://schemas.microsoft.com/office/drawing/2014/main" id="{1BCD013D-57B5-5248-989B-63DA2104B6A6}"/>
                </a:ext>
              </a:extLst>
            </p:cNvPr>
            <p:cNvSpPr/>
            <p:nvPr/>
          </p:nvSpPr>
          <p:spPr>
            <a:xfrm>
              <a:off x="6570965" y="4316544"/>
              <a:ext cx="180755" cy="180755"/>
            </a:xfrm>
            <a:prstGeom prst="ellipse">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36" name="Flecha abajo 75">
              <a:extLst>
                <a:ext uri="{FF2B5EF4-FFF2-40B4-BE49-F238E27FC236}">
                  <a16:creationId xmlns:a16="http://schemas.microsoft.com/office/drawing/2014/main" id="{D0DF2AF1-F2D2-B74A-9537-7D800A18BF19}"/>
                </a:ext>
              </a:extLst>
            </p:cNvPr>
            <p:cNvSpPr/>
            <p:nvPr/>
          </p:nvSpPr>
          <p:spPr>
            <a:xfrm>
              <a:off x="4219624" y="4507640"/>
              <a:ext cx="115880" cy="50005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sp>
          <p:nvSpPr>
            <p:cNvPr id="137" name="Flecha abajo 76">
              <a:extLst>
                <a:ext uri="{FF2B5EF4-FFF2-40B4-BE49-F238E27FC236}">
                  <a16:creationId xmlns:a16="http://schemas.microsoft.com/office/drawing/2014/main" id="{B0AC7064-CA58-0044-83D3-2137029E2094}"/>
                </a:ext>
              </a:extLst>
            </p:cNvPr>
            <p:cNvSpPr/>
            <p:nvPr/>
          </p:nvSpPr>
          <p:spPr>
            <a:xfrm>
              <a:off x="6603402" y="4522762"/>
              <a:ext cx="115880" cy="500054"/>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s-ES" sz="1350">
                <a:solidFill>
                  <a:prstClr val="white"/>
                </a:solidFill>
                <a:latin typeface="Calibri" panose="020F0502020204030204"/>
              </a:endParaRPr>
            </a:p>
          </p:txBody>
        </p:sp>
        <p:sp>
          <p:nvSpPr>
            <p:cNvPr id="138" name="CuadroTexto 77">
              <a:extLst>
                <a:ext uri="{FF2B5EF4-FFF2-40B4-BE49-F238E27FC236}">
                  <a16:creationId xmlns:a16="http://schemas.microsoft.com/office/drawing/2014/main" id="{BFFAFF62-CD14-CA4F-8F5C-81304905A3D6}"/>
                </a:ext>
              </a:extLst>
            </p:cNvPr>
            <p:cNvSpPr txBox="1"/>
            <p:nvPr/>
          </p:nvSpPr>
          <p:spPr>
            <a:xfrm>
              <a:off x="4306981" y="4718864"/>
              <a:ext cx="1016610" cy="253916"/>
            </a:xfrm>
            <a:prstGeom prst="rect">
              <a:avLst/>
            </a:prstGeom>
            <a:noFill/>
          </p:spPr>
          <p:txBody>
            <a:bodyPr wrap="square" rtlCol="0">
              <a:spAutoFit/>
            </a:bodyPr>
            <a:lstStyle/>
            <a:p>
              <a:pPr defTabSz="685800">
                <a:defRPr/>
              </a:pPr>
              <a:r>
                <a:rPr lang="es-ES" sz="1050" b="1" kern="0" dirty="0">
                  <a:solidFill>
                    <a:prstClr val="black"/>
                  </a:solidFill>
                  <a:latin typeface="Calibri" panose="020F0502020204030204"/>
                </a:rPr>
                <a:t>30/12/2022</a:t>
              </a:r>
            </a:p>
          </p:txBody>
        </p:sp>
        <p:sp>
          <p:nvSpPr>
            <p:cNvPr id="139" name="Elipse 82">
              <a:extLst>
                <a:ext uri="{FF2B5EF4-FFF2-40B4-BE49-F238E27FC236}">
                  <a16:creationId xmlns:a16="http://schemas.microsoft.com/office/drawing/2014/main" id="{0EDA1AE6-9360-7A47-BDDE-7F440EA0691A}"/>
                </a:ext>
              </a:extLst>
            </p:cNvPr>
            <p:cNvSpPr/>
            <p:nvPr/>
          </p:nvSpPr>
          <p:spPr>
            <a:xfrm>
              <a:off x="4187187" y="4311256"/>
              <a:ext cx="180755" cy="180755"/>
            </a:xfrm>
            <a:prstGeom prst="ellipse">
              <a:avLst/>
            </a:prstGeom>
            <a:solidFill>
              <a:schemeClr val="bg1">
                <a:lumMod val="50000"/>
              </a:schemeClr>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40" name="Elipse 83">
              <a:extLst>
                <a:ext uri="{FF2B5EF4-FFF2-40B4-BE49-F238E27FC236}">
                  <a16:creationId xmlns:a16="http://schemas.microsoft.com/office/drawing/2014/main" id="{109B45D5-24A1-B247-AA0F-3B6E3FC08B32}"/>
                </a:ext>
              </a:extLst>
            </p:cNvPr>
            <p:cNvSpPr/>
            <p:nvPr/>
          </p:nvSpPr>
          <p:spPr>
            <a:xfrm>
              <a:off x="2159603" y="4342008"/>
              <a:ext cx="180755" cy="180755"/>
            </a:xfrm>
            <a:prstGeom prst="ellipse">
              <a:avLst/>
            </a:prstGeom>
            <a:solidFill>
              <a:srgbClr val="009999"/>
            </a:solidFill>
            <a:ln w="254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141" name="CuadroTexto 84">
              <a:extLst>
                <a:ext uri="{FF2B5EF4-FFF2-40B4-BE49-F238E27FC236}">
                  <a16:creationId xmlns:a16="http://schemas.microsoft.com/office/drawing/2014/main" id="{33977772-52CA-5049-B405-AD98DCC86FAD}"/>
                </a:ext>
              </a:extLst>
            </p:cNvPr>
            <p:cNvSpPr txBox="1"/>
            <p:nvPr/>
          </p:nvSpPr>
          <p:spPr>
            <a:xfrm>
              <a:off x="1953028" y="3930927"/>
              <a:ext cx="657522" cy="369332"/>
            </a:xfrm>
            <a:prstGeom prst="rect">
              <a:avLst/>
            </a:prstGeom>
            <a:noFill/>
          </p:spPr>
          <p:txBody>
            <a:bodyPr wrap="square" rtlCol="0">
              <a:spAutoFit/>
            </a:bodyPr>
            <a:lstStyle/>
            <a:p>
              <a:pPr defTabSz="685800"/>
              <a:r>
                <a:rPr lang="es-ES" b="1" dirty="0">
                  <a:solidFill>
                    <a:prstClr val="black"/>
                  </a:solidFill>
                  <a:latin typeface="Calibri" panose="020F0502020204030204"/>
                </a:rPr>
                <a:t>M25</a:t>
              </a:r>
            </a:p>
          </p:txBody>
        </p:sp>
        <p:sp>
          <p:nvSpPr>
            <p:cNvPr id="142" name="CuadroTexto 85">
              <a:extLst>
                <a:ext uri="{FF2B5EF4-FFF2-40B4-BE49-F238E27FC236}">
                  <a16:creationId xmlns:a16="http://schemas.microsoft.com/office/drawing/2014/main" id="{D9158E86-0721-0B42-819B-EFCAF1150263}"/>
                </a:ext>
              </a:extLst>
            </p:cNvPr>
            <p:cNvSpPr txBox="1"/>
            <p:nvPr/>
          </p:nvSpPr>
          <p:spPr>
            <a:xfrm>
              <a:off x="3947969" y="3917988"/>
              <a:ext cx="868537" cy="369332"/>
            </a:xfrm>
            <a:prstGeom prst="rect">
              <a:avLst/>
            </a:prstGeom>
            <a:noFill/>
          </p:spPr>
          <p:txBody>
            <a:bodyPr wrap="square" rtlCol="0">
              <a:spAutoFit/>
            </a:bodyPr>
            <a:lstStyle/>
            <a:p>
              <a:pPr defTabSz="685800"/>
              <a:r>
                <a:rPr lang="es-ES" b="1" dirty="0">
                  <a:solidFill>
                    <a:prstClr val="black"/>
                  </a:solidFill>
                  <a:latin typeface="Calibri" panose="020F0502020204030204"/>
                </a:rPr>
                <a:t>M30</a:t>
              </a:r>
            </a:p>
          </p:txBody>
        </p:sp>
        <p:sp>
          <p:nvSpPr>
            <p:cNvPr id="143" name="CuadroTexto 86">
              <a:extLst>
                <a:ext uri="{FF2B5EF4-FFF2-40B4-BE49-F238E27FC236}">
                  <a16:creationId xmlns:a16="http://schemas.microsoft.com/office/drawing/2014/main" id="{2A03472F-80A4-FC45-85E3-1BE1E5D7F13D}"/>
                </a:ext>
              </a:extLst>
            </p:cNvPr>
            <p:cNvSpPr txBox="1"/>
            <p:nvPr/>
          </p:nvSpPr>
          <p:spPr>
            <a:xfrm>
              <a:off x="6370217" y="3921964"/>
              <a:ext cx="744309" cy="369332"/>
            </a:xfrm>
            <a:prstGeom prst="rect">
              <a:avLst/>
            </a:prstGeom>
            <a:noFill/>
          </p:spPr>
          <p:txBody>
            <a:bodyPr wrap="square" rtlCol="0">
              <a:spAutoFit/>
            </a:bodyPr>
            <a:lstStyle/>
            <a:p>
              <a:pPr defTabSz="685800"/>
              <a:r>
                <a:rPr lang="es-ES" b="1" dirty="0">
                  <a:solidFill>
                    <a:prstClr val="black"/>
                  </a:solidFill>
                  <a:latin typeface="Calibri" panose="020F0502020204030204"/>
                </a:rPr>
                <a:t>M36</a:t>
              </a:r>
            </a:p>
          </p:txBody>
        </p:sp>
        <p:sp>
          <p:nvSpPr>
            <p:cNvPr id="144" name="CuadroTexto 74">
              <a:extLst>
                <a:ext uri="{FF2B5EF4-FFF2-40B4-BE49-F238E27FC236}">
                  <a16:creationId xmlns:a16="http://schemas.microsoft.com/office/drawing/2014/main" id="{BB03E8EB-812C-0A48-B54F-3492B709FD05}"/>
                </a:ext>
              </a:extLst>
            </p:cNvPr>
            <p:cNvSpPr txBox="1"/>
            <p:nvPr/>
          </p:nvSpPr>
          <p:spPr>
            <a:xfrm>
              <a:off x="3350853" y="5059596"/>
              <a:ext cx="1939861" cy="276999"/>
            </a:xfrm>
            <a:prstGeom prst="rect">
              <a:avLst/>
            </a:prstGeom>
            <a:solidFill>
              <a:schemeClr val="bg1">
                <a:lumMod val="65000"/>
                <a:alpha val="50000"/>
              </a:schemeClr>
            </a:solidFill>
          </p:spPr>
          <p:txBody>
            <a:bodyPr wrap="square" rtlCol="0">
              <a:spAutoFit/>
            </a:bodyPr>
            <a:lstStyle/>
            <a:p>
              <a:pPr defTabSz="685800"/>
              <a:r>
                <a:rPr lang="en-GB" sz="1200" b="1" dirty="0">
                  <a:solidFill>
                    <a:prstClr val="black"/>
                  </a:solidFill>
                  <a:latin typeface="Calibri" panose="020F0502020204030204"/>
                </a:rPr>
                <a:t>Bi-annual review report</a:t>
              </a:r>
            </a:p>
          </p:txBody>
        </p:sp>
        <p:sp>
          <p:nvSpPr>
            <p:cNvPr id="145" name="CuadroTexto 74">
              <a:extLst>
                <a:ext uri="{FF2B5EF4-FFF2-40B4-BE49-F238E27FC236}">
                  <a16:creationId xmlns:a16="http://schemas.microsoft.com/office/drawing/2014/main" id="{24982F7B-9164-3848-9B12-393358D29FA4}"/>
                </a:ext>
              </a:extLst>
            </p:cNvPr>
            <p:cNvSpPr txBox="1"/>
            <p:nvPr/>
          </p:nvSpPr>
          <p:spPr>
            <a:xfrm>
              <a:off x="5671998" y="5070806"/>
              <a:ext cx="1939861" cy="276999"/>
            </a:xfrm>
            <a:prstGeom prst="rect">
              <a:avLst/>
            </a:prstGeom>
            <a:solidFill>
              <a:schemeClr val="bg1">
                <a:lumMod val="65000"/>
                <a:alpha val="50000"/>
              </a:schemeClr>
            </a:solidFill>
          </p:spPr>
          <p:txBody>
            <a:bodyPr wrap="square" rtlCol="0">
              <a:spAutoFit/>
            </a:bodyPr>
            <a:lstStyle/>
            <a:p>
              <a:pPr defTabSz="685800"/>
              <a:r>
                <a:rPr lang="en-GB" sz="1200" b="1" dirty="0">
                  <a:solidFill>
                    <a:prstClr val="black"/>
                  </a:solidFill>
                  <a:latin typeface="Calibri" panose="020F0502020204030204"/>
                </a:rPr>
                <a:t>Bi-annual review report</a:t>
              </a:r>
            </a:p>
          </p:txBody>
        </p:sp>
      </p:grpSp>
      <p:cxnSp>
        <p:nvCxnSpPr>
          <p:cNvPr id="147" name="Conector recto de flecha 66">
            <a:extLst>
              <a:ext uri="{FF2B5EF4-FFF2-40B4-BE49-F238E27FC236}">
                <a16:creationId xmlns:a16="http://schemas.microsoft.com/office/drawing/2014/main" id="{4E238166-7F4F-CC4E-850E-2FAFD09BB05E}"/>
              </a:ext>
            </a:extLst>
          </p:cNvPr>
          <p:cNvCxnSpPr>
            <a:cxnSpLocks/>
          </p:cNvCxnSpPr>
          <p:nvPr/>
        </p:nvCxnSpPr>
        <p:spPr>
          <a:xfrm flipH="1" flipV="1">
            <a:off x="6742371" y="3485615"/>
            <a:ext cx="1" cy="192509"/>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8" name="Cerrar llave 10">
            <a:extLst>
              <a:ext uri="{FF2B5EF4-FFF2-40B4-BE49-F238E27FC236}">
                <a16:creationId xmlns:a16="http://schemas.microsoft.com/office/drawing/2014/main" id="{D201547D-10E0-9D4B-9798-0A88EC592E42}"/>
              </a:ext>
            </a:extLst>
          </p:cNvPr>
          <p:cNvSpPr/>
          <p:nvPr/>
        </p:nvSpPr>
        <p:spPr>
          <a:xfrm rot="5400000">
            <a:off x="6471237" y="2028826"/>
            <a:ext cx="327557" cy="2569946"/>
          </a:xfrm>
          <a:prstGeom prst="rightBrace">
            <a:avLst>
              <a:gd name="adj1" fmla="val 54611"/>
              <a:gd name="adj2" fmla="val 45832"/>
            </a:avLst>
          </a:prstGeom>
          <a:noFill/>
          <a:ln w="31750" cap="flat" cmpd="sng" algn="ctr">
            <a:solidFill>
              <a:srgbClr val="37A5AE"/>
            </a:solidFill>
            <a:prstDash val="solid"/>
          </a:ln>
          <a:effectLst/>
        </p:spPr>
        <p:txBody>
          <a:bodyPr rtlCol="0" anchor="ctr"/>
          <a:lstStyle/>
          <a:p>
            <a:pPr algn="ctr" defTabSz="342892">
              <a:defRPr/>
            </a:pPr>
            <a:endParaRPr lang="es-ES" sz="1350" kern="0">
              <a:solidFill>
                <a:prstClr val="black"/>
              </a:solidFill>
              <a:latin typeface="Calibri" panose="020F0502020204030204"/>
            </a:endParaRPr>
          </a:p>
        </p:txBody>
      </p:sp>
    </p:spTree>
    <p:extLst>
      <p:ext uri="{BB962C8B-B14F-4D97-AF65-F5344CB8AC3E}">
        <p14:creationId xmlns:p14="http://schemas.microsoft.com/office/powerpoint/2010/main" val="27387587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63889" y="2130494"/>
            <a:ext cx="6702593" cy="2998826"/>
          </a:xfrm>
        </p:spPr>
        <p:txBody>
          <a:bodyPr>
            <a:noAutofit/>
          </a:bodyPr>
          <a:lstStyle/>
          <a:p>
            <a:pPr algn="ctr"/>
            <a:r>
              <a:rPr lang="es-ES" sz="8000" b="0" dirty="0" err="1"/>
              <a:t>Thank</a:t>
            </a:r>
            <a:r>
              <a:rPr lang="es-ES" sz="8000" b="0" dirty="0"/>
              <a:t> </a:t>
            </a:r>
            <a:r>
              <a:rPr lang="es-ES" sz="8000" b="0" dirty="0" err="1"/>
              <a:t>you</a:t>
            </a:r>
            <a:r>
              <a:rPr lang="es-ES" sz="8000" b="0" dirty="0"/>
              <a:t> </a:t>
            </a:r>
          </a:p>
        </p:txBody>
      </p:sp>
      <p:pic>
        <p:nvPicPr>
          <p:cNvPr id="3" name="Picture 2">
            <a:extLst>
              <a:ext uri="{FF2B5EF4-FFF2-40B4-BE49-F238E27FC236}">
                <a16:creationId xmlns:a16="http://schemas.microsoft.com/office/drawing/2014/main" id="{71D97CE8-B658-5549-BF84-C47411055DFF}"/>
              </a:ext>
            </a:extLst>
          </p:cNvPr>
          <p:cNvPicPr>
            <a:picLocks noChangeAspect="1"/>
          </p:cNvPicPr>
          <p:nvPr/>
        </p:nvPicPr>
        <p:blipFill>
          <a:blip r:embed="rId2"/>
          <a:stretch>
            <a:fillRect/>
          </a:stretch>
        </p:blipFill>
        <p:spPr>
          <a:xfrm>
            <a:off x="5439958" y="1394081"/>
            <a:ext cx="1513580" cy="851389"/>
          </a:xfrm>
          <a:prstGeom prst="rect">
            <a:avLst/>
          </a:prstGeom>
        </p:spPr>
      </p:pic>
    </p:spTree>
    <p:extLst>
      <p:ext uri="{BB962C8B-B14F-4D97-AF65-F5344CB8AC3E}">
        <p14:creationId xmlns:p14="http://schemas.microsoft.com/office/powerpoint/2010/main" val="4023387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a:t>RISC-V in European R&amp;D</a:t>
            </a:r>
          </a:p>
        </p:txBody>
      </p:sp>
    </p:spTree>
    <p:extLst>
      <p:ext uri="{BB962C8B-B14F-4D97-AF65-F5344CB8AC3E}">
        <p14:creationId xmlns:p14="http://schemas.microsoft.com/office/powerpoint/2010/main" val="3590028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3657" y="1959429"/>
            <a:ext cx="10984685" cy="4217534"/>
          </a:xfrm>
        </p:spPr>
        <p:txBody>
          <a:bodyPr>
            <a:normAutofit lnSpcReduction="10000"/>
          </a:bodyPr>
          <a:lstStyle/>
          <a:p>
            <a:pPr marL="0" indent="0" algn="just">
              <a:buNone/>
            </a:pPr>
            <a:r>
              <a:rPr lang="en-US" sz="3200" dirty="0"/>
              <a:t>“</a:t>
            </a:r>
            <a:r>
              <a:rPr lang="en-US" sz="3200" b="1" dirty="0"/>
              <a:t>Open Source has become mainstream across all sectors of the software industry</a:t>
            </a:r>
            <a:r>
              <a:rPr lang="en-US" sz="3200" dirty="0"/>
              <a:t> during the past 10 years. To a large extent, </a:t>
            </a:r>
            <a:r>
              <a:rPr lang="en-US" sz="3200" b="1" dirty="0"/>
              <a:t>open software re-use has proven economically efficient</a:t>
            </a:r>
            <a:r>
              <a:rPr lang="en-US" sz="3200" dirty="0"/>
              <a:t>. The level of maturity of Open Source Hardware (OSH) remains far lower than that of Open Source Software (OSS). However, </a:t>
            </a:r>
            <a:r>
              <a:rPr lang="en-US" sz="3200" b="1" dirty="0"/>
              <a:t>business ecosystems for OSH are developing fast so that OSH could constitute a cornerstone of the future Internet of Things (</a:t>
            </a:r>
            <a:r>
              <a:rPr lang="en-US" sz="3200" b="1" dirty="0" err="1"/>
              <a:t>IoT</a:t>
            </a:r>
            <a:r>
              <a:rPr lang="en-US" sz="3200" b="1" dirty="0"/>
              <a:t>) and the future of computing</a:t>
            </a:r>
            <a:r>
              <a:rPr lang="en-US" sz="3200" dirty="0"/>
              <a:t>.”</a:t>
            </a:r>
          </a:p>
          <a:p>
            <a:pPr marL="0" indent="0" algn="just">
              <a:buNone/>
            </a:pPr>
            <a:r>
              <a:rPr lang="en-US" sz="3200" dirty="0"/>
              <a:t>- </a:t>
            </a:r>
            <a:r>
              <a:rPr lang="en-US" sz="3200" i="1" dirty="0"/>
              <a:t>DG Connect &amp; DG IT Workshop, Brussels, Nov. 14-15, 2019 </a:t>
            </a:r>
          </a:p>
          <a:p>
            <a:pPr marL="0" indent="0" algn="just">
              <a:buNone/>
            </a:pPr>
            <a:r>
              <a:rPr lang="en-US" sz="1400" dirty="0">
                <a:hlinkClick r:id="rId2"/>
              </a:rPr>
              <a:t>Source: https://ec.europa.eu/digital-single-market/en/news/workshop-about-future-open-source-software-and-open-source-hardware</a:t>
            </a:r>
            <a:endParaRPr lang="en-US" sz="1400" dirty="0"/>
          </a:p>
        </p:txBody>
      </p:sp>
      <p:sp>
        <p:nvSpPr>
          <p:cNvPr id="4" name="Title 3"/>
          <p:cNvSpPr>
            <a:spLocks noGrp="1"/>
          </p:cNvSpPr>
          <p:nvPr>
            <p:ph type="title"/>
          </p:nvPr>
        </p:nvSpPr>
        <p:spPr/>
        <p:txBody>
          <a:bodyPr/>
          <a:lstStyle/>
          <a:p>
            <a:r>
              <a:rPr lang="en-US" dirty="0"/>
              <a:t>Open Source Beyond 2020</a:t>
            </a:r>
          </a:p>
        </p:txBody>
      </p:sp>
      <p:pic>
        <p:nvPicPr>
          <p:cNvPr id="6" name="Picture 5"/>
          <p:cNvPicPr>
            <a:picLocks noChangeAspect="1"/>
          </p:cNvPicPr>
          <p:nvPr/>
        </p:nvPicPr>
        <p:blipFill>
          <a:blip r:embed="rId3"/>
          <a:stretch>
            <a:fillRect/>
          </a:stretch>
        </p:blipFill>
        <p:spPr>
          <a:xfrm>
            <a:off x="9056470" y="0"/>
            <a:ext cx="3110774" cy="1959429"/>
          </a:xfrm>
          <a:prstGeom prst="rect">
            <a:avLst/>
          </a:prstGeom>
        </p:spPr>
      </p:pic>
    </p:spTree>
    <p:extLst>
      <p:ext uri="{BB962C8B-B14F-4D97-AF65-F5344CB8AC3E}">
        <p14:creationId xmlns:p14="http://schemas.microsoft.com/office/powerpoint/2010/main" val="7303543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RISC-V History</a:t>
            </a:r>
          </a:p>
        </p:txBody>
      </p:sp>
      <p:sp>
        <p:nvSpPr>
          <p:cNvPr id="3" name="Content Placeholder 2"/>
          <p:cNvSpPr>
            <a:spLocks noGrp="1"/>
          </p:cNvSpPr>
          <p:nvPr>
            <p:ph idx="1"/>
          </p:nvPr>
        </p:nvSpPr>
        <p:spPr/>
        <p:txBody>
          <a:bodyPr>
            <a:normAutofit lnSpcReduction="10000"/>
          </a:bodyPr>
          <a:lstStyle/>
          <a:p>
            <a:r>
              <a:rPr lang="en-US" sz="3200" dirty="0"/>
              <a:t>2010: Started development and initial proposal</a:t>
            </a:r>
          </a:p>
          <a:p>
            <a:r>
              <a:rPr lang="en-US" sz="3200" dirty="0"/>
              <a:t>2015: RISC-V Foundation formed</a:t>
            </a:r>
          </a:p>
          <a:p>
            <a:r>
              <a:rPr lang="en-US" sz="3200" dirty="0"/>
              <a:t>2019: Adopted by many major companies</a:t>
            </a:r>
          </a:p>
          <a:p>
            <a:pPr lvl="1"/>
            <a:r>
              <a:rPr lang="en-US" sz="3000" dirty="0"/>
              <a:t>Starting in the embedded market with already over 1 Billion CPUs</a:t>
            </a:r>
          </a:p>
          <a:p>
            <a:pPr lvl="1"/>
            <a:endParaRPr lang="en-US" sz="3000" dirty="0"/>
          </a:p>
          <a:p>
            <a:r>
              <a:rPr lang="en-US" sz="3200" dirty="0"/>
              <a:t>2020 </a:t>
            </a:r>
          </a:p>
          <a:p>
            <a:pPr lvl="1"/>
            <a:r>
              <a:rPr lang="en-US" sz="3000" dirty="0"/>
              <a:t>RISC-V Foundation moves to Switzerland</a:t>
            </a:r>
          </a:p>
          <a:p>
            <a:pPr marL="457200" lvl="1" indent="0">
              <a:buNone/>
            </a:pPr>
            <a:endParaRPr lang="en-US" sz="3000" dirty="0"/>
          </a:p>
          <a:p>
            <a:pPr marL="0" indent="0">
              <a:buNone/>
            </a:pPr>
            <a:r>
              <a:rPr lang="en-US" sz="3200" dirty="0"/>
              <a:t>The time is now to embrace and support RISC-V from </a:t>
            </a:r>
            <a:r>
              <a:rPr lang="en-US" sz="3200" dirty="0" err="1"/>
              <a:t>IoT</a:t>
            </a:r>
            <a:r>
              <a:rPr lang="en-US" sz="3200" dirty="0"/>
              <a:t> to HPC</a:t>
            </a:r>
          </a:p>
        </p:txBody>
      </p:sp>
    </p:spTree>
    <p:extLst>
      <p:ext uri="{BB962C8B-B14F-4D97-AF65-F5344CB8AC3E}">
        <p14:creationId xmlns:p14="http://schemas.microsoft.com/office/powerpoint/2010/main" val="13015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8" end="8"/>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RISC-V Development in the World</a:t>
            </a:r>
          </a:p>
        </p:txBody>
      </p:sp>
      <p:pic>
        <p:nvPicPr>
          <p:cNvPr id="5" name="Content Placeholder 4"/>
          <p:cNvPicPr>
            <a:picLocks noGrp="1" noChangeAspect="1"/>
          </p:cNvPicPr>
          <p:nvPr>
            <p:ph idx="1"/>
          </p:nvPr>
        </p:nvPicPr>
        <p:blipFill>
          <a:blip r:embed="rId2"/>
          <a:stretch>
            <a:fillRect/>
          </a:stretch>
        </p:blipFill>
        <p:spPr>
          <a:xfrm>
            <a:off x="856037" y="795267"/>
            <a:ext cx="10233497" cy="5272326"/>
          </a:xfrm>
          <a:prstGeom prst="rect">
            <a:avLst/>
          </a:prstGeom>
        </p:spPr>
      </p:pic>
      <p:sp>
        <p:nvSpPr>
          <p:cNvPr id="6" name="TextBox 5"/>
          <p:cNvSpPr txBox="1"/>
          <p:nvPr/>
        </p:nvSpPr>
        <p:spPr>
          <a:xfrm>
            <a:off x="2363823" y="6155145"/>
            <a:ext cx="8112868" cy="646331"/>
          </a:xfrm>
          <a:prstGeom prst="rect">
            <a:avLst/>
          </a:prstGeom>
          <a:noFill/>
        </p:spPr>
        <p:txBody>
          <a:bodyPr wrap="square" rtlCol="0">
            <a:spAutoFit/>
          </a:bodyPr>
          <a:lstStyle/>
          <a:p>
            <a:r>
              <a:rPr lang="en-US" dirty="0"/>
              <a:t>NOTE: Incomplete list. Many stealth companies and low visibility in Asia. RISC-V IP or IP development from </a:t>
            </a:r>
            <a:r>
              <a:rPr lang="en-US" dirty="0">
                <a:hlinkClick r:id="rId3"/>
              </a:rPr>
              <a:t>https://riscv.org/risc-v-cores/</a:t>
            </a:r>
            <a:r>
              <a:rPr lang="en-US" dirty="0"/>
              <a:t>, </a:t>
            </a:r>
            <a:r>
              <a:rPr lang="en-US" dirty="0">
                <a:hlinkClick r:id="rId4"/>
              </a:rPr>
              <a:t>https://www.openhwgroup.org/</a:t>
            </a:r>
            <a:endParaRPr lang="en-US" dirty="0"/>
          </a:p>
        </p:txBody>
      </p:sp>
    </p:spTree>
    <p:extLst>
      <p:ext uri="{BB962C8B-B14F-4D97-AF65-F5344CB8AC3E}">
        <p14:creationId xmlns:p14="http://schemas.microsoft.com/office/powerpoint/2010/main" val="1512493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RISC-V </a:t>
            </a:r>
            <a:r>
              <a:rPr lang="es-ES" dirty="0" err="1"/>
              <a:t>Development</a:t>
            </a:r>
            <a:r>
              <a:rPr lang="es-ES" dirty="0"/>
              <a:t> in </a:t>
            </a:r>
            <a:r>
              <a:rPr lang="es-ES" dirty="0" err="1"/>
              <a:t>Europe</a:t>
            </a:r>
            <a:endParaRPr lang="es-ES" dirty="0"/>
          </a:p>
        </p:txBody>
      </p:sp>
      <p:sp>
        <p:nvSpPr>
          <p:cNvPr id="3" name="Marcador de contenido 2"/>
          <p:cNvSpPr>
            <a:spLocks noGrp="1"/>
          </p:cNvSpPr>
          <p:nvPr>
            <p:ph idx="1"/>
          </p:nvPr>
        </p:nvSpPr>
        <p:spPr>
          <a:xfrm>
            <a:off x="3512227" y="1666875"/>
            <a:ext cx="2830207" cy="4662488"/>
          </a:xfrm>
        </p:spPr>
        <p:txBody>
          <a:bodyPr/>
          <a:lstStyle/>
          <a:p>
            <a:r>
              <a:rPr lang="es-ES" dirty="0" err="1"/>
              <a:t>European</a:t>
            </a:r>
            <a:r>
              <a:rPr lang="es-ES" dirty="0"/>
              <a:t> Academia</a:t>
            </a:r>
          </a:p>
          <a:p>
            <a:pPr marL="0" indent="0">
              <a:buNone/>
            </a:pPr>
            <a:endParaRPr lang="es-ES" dirty="0"/>
          </a:p>
          <a:p>
            <a:endParaRPr lang="es-ES" dirty="0"/>
          </a:p>
        </p:txBody>
      </p:sp>
      <p:pic>
        <p:nvPicPr>
          <p:cNvPr id="4" name="Picture 3"/>
          <p:cNvPicPr>
            <a:picLocks noChangeAspect="1"/>
          </p:cNvPicPr>
          <p:nvPr/>
        </p:nvPicPr>
        <p:blipFill>
          <a:blip r:embed="rId3"/>
          <a:stretch>
            <a:fillRect/>
          </a:stretch>
        </p:blipFill>
        <p:spPr>
          <a:xfrm>
            <a:off x="7023371" y="1057013"/>
            <a:ext cx="4927870" cy="5072807"/>
          </a:xfrm>
          <a:prstGeom prst="rect">
            <a:avLst/>
          </a:prstGeom>
        </p:spPr>
      </p:pic>
      <p:pic>
        <p:nvPicPr>
          <p:cNvPr id="5" name="Picture 4"/>
          <p:cNvPicPr>
            <a:picLocks noChangeAspect="1"/>
          </p:cNvPicPr>
          <p:nvPr/>
        </p:nvPicPr>
        <p:blipFill>
          <a:blip r:embed="rId4"/>
          <a:stretch>
            <a:fillRect/>
          </a:stretch>
        </p:blipFill>
        <p:spPr>
          <a:xfrm>
            <a:off x="961959" y="2078071"/>
            <a:ext cx="2209800" cy="3771900"/>
          </a:xfrm>
          <a:prstGeom prst="rect">
            <a:avLst/>
          </a:prstGeom>
        </p:spPr>
      </p:pic>
      <p:sp>
        <p:nvSpPr>
          <p:cNvPr id="6" name="Marcador de contenido 2"/>
          <p:cNvSpPr txBox="1">
            <a:spLocks/>
          </p:cNvSpPr>
          <p:nvPr/>
        </p:nvSpPr>
        <p:spPr>
          <a:xfrm>
            <a:off x="756057" y="1666875"/>
            <a:ext cx="2830207" cy="4662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err="1"/>
              <a:t>European</a:t>
            </a:r>
            <a:r>
              <a:rPr lang="es-ES" dirty="0"/>
              <a:t> </a:t>
            </a:r>
            <a:r>
              <a:rPr lang="es-ES" dirty="0" err="1"/>
              <a:t>Industry</a:t>
            </a:r>
            <a:endParaRPr lang="es-ES" dirty="0"/>
          </a:p>
          <a:p>
            <a:pPr marL="0" indent="0">
              <a:buFont typeface="Arial" panose="020B0604020202020204" pitchFamily="34" charset="0"/>
              <a:buNone/>
            </a:pPr>
            <a:endParaRPr lang="es-ES" dirty="0"/>
          </a:p>
          <a:p>
            <a:endParaRPr lang="es-ES" dirty="0"/>
          </a:p>
        </p:txBody>
      </p:sp>
      <p:pic>
        <p:nvPicPr>
          <p:cNvPr id="7" name="Picture 6"/>
          <p:cNvPicPr>
            <a:picLocks noChangeAspect="1"/>
          </p:cNvPicPr>
          <p:nvPr/>
        </p:nvPicPr>
        <p:blipFill>
          <a:blip r:embed="rId5"/>
          <a:stretch>
            <a:fillRect/>
          </a:stretch>
        </p:blipFill>
        <p:spPr>
          <a:xfrm>
            <a:off x="3754844" y="2078071"/>
            <a:ext cx="2181225" cy="1943100"/>
          </a:xfrm>
          <a:prstGeom prst="rect">
            <a:avLst/>
          </a:prstGeom>
        </p:spPr>
      </p:pic>
    </p:spTree>
    <p:extLst>
      <p:ext uri="{BB962C8B-B14F-4D97-AF65-F5344CB8AC3E}">
        <p14:creationId xmlns:p14="http://schemas.microsoft.com/office/powerpoint/2010/main" val="15659335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065538"/>
            <a:ext cx="8752114" cy="5540200"/>
          </a:xfrm>
          <a:prstGeom prst="rect">
            <a:avLst/>
          </a:prstGeom>
        </p:spPr>
      </p:pic>
      <p:sp>
        <p:nvSpPr>
          <p:cNvPr id="2" name="Título 1"/>
          <p:cNvSpPr>
            <a:spLocks noGrp="1"/>
          </p:cNvSpPr>
          <p:nvPr>
            <p:ph type="title"/>
          </p:nvPr>
        </p:nvSpPr>
        <p:spPr>
          <a:xfrm>
            <a:off x="0" y="238651"/>
            <a:ext cx="12192000" cy="800945"/>
          </a:xfrm>
        </p:spPr>
        <p:txBody>
          <a:bodyPr/>
          <a:lstStyle/>
          <a:p>
            <a:r>
              <a:rPr lang="es-ES" dirty="0"/>
              <a:t>RISC-V </a:t>
            </a:r>
            <a:r>
              <a:rPr lang="es-ES" dirty="0" err="1"/>
              <a:t>Worldwide</a:t>
            </a:r>
            <a:r>
              <a:rPr lang="es-ES" dirty="0"/>
              <a:t> </a:t>
            </a:r>
            <a:r>
              <a:rPr lang="es-ES" dirty="0" err="1"/>
              <a:t>Growth</a:t>
            </a:r>
            <a:r>
              <a:rPr lang="es-ES" dirty="0"/>
              <a:t> </a:t>
            </a:r>
            <a:r>
              <a:rPr lang="es-ES" dirty="0" err="1"/>
              <a:t>Projection</a:t>
            </a:r>
            <a:r>
              <a:rPr lang="es-ES" dirty="0"/>
              <a:t> </a:t>
            </a:r>
          </a:p>
        </p:txBody>
      </p:sp>
      <p:sp>
        <p:nvSpPr>
          <p:cNvPr id="5" name="TextBox 4"/>
          <p:cNvSpPr txBox="1"/>
          <p:nvPr/>
        </p:nvSpPr>
        <p:spPr>
          <a:xfrm>
            <a:off x="8351522" y="2257908"/>
            <a:ext cx="3678289" cy="2308324"/>
          </a:xfrm>
          <a:prstGeom prst="rect">
            <a:avLst/>
          </a:prstGeom>
          <a:noFill/>
        </p:spPr>
        <p:txBody>
          <a:bodyPr wrap="square" rtlCol="0">
            <a:spAutoFit/>
          </a:bodyPr>
          <a:lstStyle/>
          <a:p>
            <a:pPr algn="just"/>
            <a:r>
              <a:rPr lang="en-US" dirty="0"/>
              <a:t>President of </a:t>
            </a:r>
            <a:r>
              <a:rPr lang="en-US" dirty="0" err="1"/>
              <a:t>Semico</a:t>
            </a:r>
            <a:r>
              <a:rPr lang="en-US" dirty="0"/>
              <a:t> Research, Jim </a:t>
            </a:r>
            <a:r>
              <a:rPr lang="en-US" dirty="0" err="1"/>
              <a:t>Feldhan</a:t>
            </a:r>
            <a:r>
              <a:rPr lang="en-US" dirty="0"/>
              <a:t>, commented: “Based on the already sizeable adoption of RISC-V, we forecast that the market will consume a total of 62.4 billion RISC-V cores by 2025, signaling that RISC-V is on the fast track to mainstream adoption.”</a:t>
            </a:r>
          </a:p>
        </p:txBody>
      </p:sp>
      <p:pic>
        <p:nvPicPr>
          <p:cNvPr id="1026" name="Picture 2" descr="https://content.riscv.org/wp-content/uploads/2019/11/grap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027" y="1458463"/>
            <a:ext cx="5473085" cy="1868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27737" y="1196352"/>
            <a:ext cx="5399486" cy="369332"/>
          </a:xfrm>
          <a:prstGeom prst="rect">
            <a:avLst/>
          </a:prstGeom>
          <a:noFill/>
        </p:spPr>
        <p:txBody>
          <a:bodyPr wrap="square" rtlCol="0">
            <a:spAutoFit/>
          </a:bodyPr>
          <a:lstStyle/>
          <a:p>
            <a:pPr algn="ctr"/>
            <a:r>
              <a:rPr lang="en-US" dirty="0"/>
              <a:t>CAGR for RISC-V CPU cores between 2018 and 2025</a:t>
            </a:r>
          </a:p>
        </p:txBody>
      </p:sp>
    </p:spTree>
    <p:extLst>
      <p:ext uri="{BB962C8B-B14F-4D97-AF65-F5344CB8AC3E}">
        <p14:creationId xmlns:p14="http://schemas.microsoft.com/office/powerpoint/2010/main" val="3826071485"/>
      </p:ext>
    </p:extLst>
  </p:cSld>
  <p:clrMapOvr>
    <a:masterClrMapping/>
  </p:clrMapOvr>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8453</TotalTime>
  <Words>7682</Words>
  <Application>Microsoft Macintosh PowerPoint</Application>
  <PresentationFormat>Widescreen</PresentationFormat>
  <Paragraphs>1414</Paragraphs>
  <Slides>99</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99</vt:i4>
      </vt:variant>
    </vt:vector>
  </HeadingPairs>
  <TitlesOfParts>
    <vt:vector size="110" baseType="lpstr">
      <vt:lpstr>Arial</vt:lpstr>
      <vt:lpstr>Calibri</vt:lpstr>
      <vt:lpstr>Calibri Light</vt:lpstr>
      <vt:lpstr>Courier New</vt:lpstr>
      <vt:lpstr>Lato</vt:lpstr>
      <vt:lpstr>Montserrat</vt:lpstr>
      <vt:lpstr>Noto Sans Symbols</vt:lpstr>
      <vt:lpstr>Roboto</vt:lpstr>
      <vt:lpstr>Times New Roman</vt:lpstr>
      <vt:lpstr>Wingdings</vt:lpstr>
      <vt:lpstr>Diseño personalizado</vt:lpstr>
      <vt:lpstr>PowerPoint Presentation</vt:lpstr>
      <vt:lpstr>Huawei - BSC collaboration  kick-off meeting</vt:lpstr>
      <vt:lpstr>Agenda</vt:lpstr>
      <vt:lpstr>Barcelona Supercomputing Center Centro Nacional de Supercomputación</vt:lpstr>
      <vt:lpstr>PowerPoint Presentation</vt:lpstr>
      <vt:lpstr>Spanish Supercomputing Network (RES)</vt:lpstr>
      <vt:lpstr>Distributed supercomputing infraestructure</vt:lpstr>
      <vt:lpstr>EU HPC Ecosystem</vt:lpstr>
      <vt:lpstr>Collaborations with Global IT industry 2020</vt:lpstr>
      <vt:lpstr>Collaborations with Industry</vt:lpstr>
      <vt:lpstr>RISC Project</vt:lpstr>
      <vt:lpstr>Mission of BSC Scientific Departments</vt:lpstr>
      <vt:lpstr>Computer Sciences</vt:lpstr>
      <vt:lpstr>Life Sciences</vt:lpstr>
      <vt:lpstr>Earth Sciences</vt:lpstr>
      <vt:lpstr>Computational Applications for Science and Engineering</vt:lpstr>
      <vt:lpstr> BSC Resources</vt:lpstr>
      <vt:lpstr>Evolution of funding</vt:lpstr>
      <vt:lpstr>Secured funding (2004-2019)</vt:lpstr>
      <vt:lpstr>TOP-10 Spanish Organizations in Horizon 2020</vt:lpstr>
      <vt:lpstr>Technical discussion</vt:lpstr>
      <vt:lpstr>General structure of the collaboration</vt:lpstr>
      <vt:lpstr>Budget for collaboration agreement</vt:lpstr>
      <vt:lpstr>Statements of Work</vt:lpstr>
      <vt:lpstr>SoW1</vt:lpstr>
      <vt:lpstr>Computer Sciences department: main research lines</vt:lpstr>
      <vt:lpstr>WP1: Performance analysis</vt:lpstr>
      <vt:lpstr>BSC Performance Tools</vt:lpstr>
      <vt:lpstr>WP1: Tasks</vt:lpstr>
      <vt:lpstr>WP1: Deliverables and acceptance criteria</vt:lpstr>
      <vt:lpstr>WP1: Background and foreground</vt:lpstr>
      <vt:lpstr>WP2: OmpSs-2 on Kunpeng</vt:lpstr>
      <vt:lpstr>OmpSs-2 and TAMPI</vt:lpstr>
      <vt:lpstr>OmpSs-2 and DLB</vt:lpstr>
      <vt:lpstr>WP2: Tasks</vt:lpstr>
      <vt:lpstr>WP2: Deliverables and acceptance criteria</vt:lpstr>
      <vt:lpstr>WP2: Background and foreground</vt:lpstr>
      <vt:lpstr>WP3: Evaluation of Kunpeng</vt:lpstr>
      <vt:lpstr>Architectural micro-benchmarks</vt:lpstr>
      <vt:lpstr>Architectural micro-benchmarks</vt:lpstr>
      <vt:lpstr>WP3: Tasks</vt:lpstr>
      <vt:lpstr>WP3: Deliverables and acceptance criteria</vt:lpstr>
      <vt:lpstr>WP3: Background and foreground</vt:lpstr>
      <vt:lpstr>WP4: DSLs and OmpSs-2 for Ascend </vt:lpstr>
      <vt:lpstr>WP4: Tasks</vt:lpstr>
      <vt:lpstr>WP4: Tasks</vt:lpstr>
      <vt:lpstr>WP4: Tasks</vt:lpstr>
      <vt:lpstr>WP4: Deliverables and acceptance criteria</vt:lpstr>
      <vt:lpstr>WP4: Background and foreground</vt:lpstr>
      <vt:lpstr>SoW2</vt:lpstr>
      <vt:lpstr>HPC today</vt:lpstr>
      <vt:lpstr>Today´s technology trends</vt:lpstr>
      <vt:lpstr>HPC tomorrow</vt:lpstr>
      <vt:lpstr>Target applications</vt:lpstr>
      <vt:lpstr>MareNostrum5 R&amp;D  MEEP (MareNostrum Experimental Exascale Platform)</vt:lpstr>
      <vt:lpstr>Emulator target</vt:lpstr>
      <vt:lpstr>Emulator hardware options</vt:lpstr>
      <vt:lpstr>Huawei/BSC GPGPU timeline</vt:lpstr>
      <vt:lpstr>SoW3</vt:lpstr>
      <vt:lpstr>SoW2: Deliverables and acceptance criteria</vt:lpstr>
      <vt:lpstr>SoW2: Background and foreground</vt:lpstr>
      <vt:lpstr>Earth Sciences Department</vt:lpstr>
      <vt:lpstr>Earth Sciences Department: objectives</vt:lpstr>
      <vt:lpstr>PowerPoint Presentation</vt:lpstr>
      <vt:lpstr>Task 6.1: Objectives and staff</vt:lpstr>
      <vt:lpstr>NEMO Ocean Model</vt:lpstr>
      <vt:lpstr>AI applications for Earth Sciences</vt:lpstr>
      <vt:lpstr>Task 6.1: Background and foreground</vt:lpstr>
      <vt:lpstr>Life Sciences Department</vt:lpstr>
      <vt:lpstr>Task 6.2: Personalized Medicine Applications </vt:lpstr>
      <vt:lpstr>In-silico simulations of multi-cellular systems </vt:lpstr>
      <vt:lpstr>In-silico simulations of multi-cellular systems </vt:lpstr>
      <vt:lpstr>Task 6.2: Background and expected foreground  </vt:lpstr>
      <vt:lpstr>Computational Applications for Science and Engineering</vt:lpstr>
      <vt:lpstr>Task 6.3: Objectives and staff</vt:lpstr>
      <vt:lpstr>3D High-order Finite-element EM Modelling</vt:lpstr>
      <vt:lpstr>PETGEM</vt:lpstr>
      <vt:lpstr>Oil and gas application</vt:lpstr>
      <vt:lpstr>Geothermal application</vt:lpstr>
      <vt:lpstr>Geothermal application</vt:lpstr>
      <vt:lpstr>Task 6.3: Background and foreground</vt:lpstr>
      <vt:lpstr>SoW3: Deliverables and acceptance criteria</vt:lpstr>
      <vt:lpstr>SoW4</vt:lpstr>
      <vt:lpstr>SoW4: Tasks</vt:lpstr>
      <vt:lpstr>SoW4: Next steps and annual planning</vt:lpstr>
      <vt:lpstr>Operation of the  BSC-Huawei innovation lab</vt:lpstr>
      <vt:lpstr>Personnel per SoW</vt:lpstr>
      <vt:lpstr>IPR FA and IPR regime types</vt:lpstr>
      <vt:lpstr>Operation organization</vt:lpstr>
      <vt:lpstr>Project management - timeline year 1</vt:lpstr>
      <vt:lpstr>Project management - timeline year 2</vt:lpstr>
      <vt:lpstr>Project management - timeline year 3</vt:lpstr>
      <vt:lpstr>Thank you </vt:lpstr>
      <vt:lpstr>RISC-V in European R&amp;D</vt:lpstr>
      <vt:lpstr>Open Source Beyond 2020</vt:lpstr>
      <vt:lpstr>RISC-V History</vt:lpstr>
      <vt:lpstr>RISC-V Development in the World</vt:lpstr>
      <vt:lpstr>RISC-V Development in Europe</vt:lpstr>
      <vt:lpstr>RISC-V Worldwide Growth Projection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Gemma Ribas</dc:creator>
  <cp:lastModifiedBy>Microsoft Office User</cp:lastModifiedBy>
  <cp:revision>246</cp:revision>
  <dcterms:created xsi:type="dcterms:W3CDTF">2019-06-06T09:57:11Z</dcterms:created>
  <dcterms:modified xsi:type="dcterms:W3CDTF">2020-07-21T06:50:27Z</dcterms:modified>
</cp:coreProperties>
</file>