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9" r:id="rId3"/>
    <p:sldId id="269" r:id="rId4"/>
    <p:sldId id="270" r:id="rId5"/>
    <p:sldId id="262" r:id="rId6"/>
    <p:sldId id="271" r:id="rId7"/>
    <p:sldId id="268" r:id="rId8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2547">
          <p15:clr>
            <a:srgbClr val="FBAE40"/>
          </p15:clr>
        </p15:guide>
        <p15:guide id="2" pos="5133">
          <p15:clr>
            <a:srgbClr val="FBAE40"/>
          </p15:clr>
        </p15:guide>
        <p15:guide id="3" orient="horz" pos="1434">
          <p15:clr>
            <a:srgbClr val="FBAE40"/>
          </p15:clr>
        </p15:guide>
        <p15:guide id="4" orient="horz" pos="2886">
          <p15:clr>
            <a:srgbClr val="FBAE40"/>
          </p15:clr>
        </p15:guide>
        <p15:guide id="5" pos="257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4" roundtripDataSignature="AMtx7mggHQXDK6+ihINVZNu53mjXoqH6O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4765A9A-14D7-4810-AA5A-F127401A91F7}">
  <a:tblStyle styleId="{44765A9A-14D7-4810-AA5A-F127401A91F7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874" y="43"/>
      </p:cViewPr>
      <p:guideLst>
        <p:guide pos="2547"/>
        <p:guide pos="5133"/>
        <p:guide orient="horz" pos="1434"/>
        <p:guide orient="horz" pos="2886"/>
        <p:guide pos="257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4" Type="http://customschemas.google.com/relationships/presentationmetadata" Target="metadata"/><Relationship Id="rId5" Type="http://schemas.openxmlformats.org/officeDocument/2006/relationships/slide" Target="slides/slide4.xml"/><Relationship Id="rId28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g1e93f6749ed_0_1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2" name="Google Shape;12;g1e93f6749ed_0_1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g1e93f6749ed_0_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3" name="Google Shape;43;g1e93f6749ed_0_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">
          <a:extLst>
            <a:ext uri="{FF2B5EF4-FFF2-40B4-BE49-F238E27FC236}">
              <a16:creationId xmlns:a16="http://schemas.microsoft.com/office/drawing/2014/main" id="{5FFDEECA-7A0E-6B4B-5AFC-D4B922976F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g1e93f6749ed_0_54:notes">
            <a:extLst>
              <a:ext uri="{FF2B5EF4-FFF2-40B4-BE49-F238E27FC236}">
                <a16:creationId xmlns:a16="http://schemas.microsoft.com/office/drawing/2014/main" id="{8A808ECB-3EED-ED61-2A9E-1201177D53B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5" name="Google Shape;25;g1e93f6749ed_0_54:notes">
            <a:extLst>
              <a:ext uri="{FF2B5EF4-FFF2-40B4-BE49-F238E27FC236}">
                <a16:creationId xmlns:a16="http://schemas.microsoft.com/office/drawing/2014/main" id="{9BA27900-999C-D8CA-6726-EF649AE9D96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119539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">
          <a:extLst>
            <a:ext uri="{FF2B5EF4-FFF2-40B4-BE49-F238E27FC236}">
              <a16:creationId xmlns:a16="http://schemas.microsoft.com/office/drawing/2014/main" id="{5BD4B693-3B86-ADE6-F922-9CF4D78DD0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g1e93f6749ed_0_54:notes">
            <a:extLst>
              <a:ext uri="{FF2B5EF4-FFF2-40B4-BE49-F238E27FC236}">
                <a16:creationId xmlns:a16="http://schemas.microsoft.com/office/drawing/2014/main" id="{EACA8C0A-7644-2753-35C4-990BAF28F2B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5" name="Google Shape;25;g1e93f6749ed_0_54:notes">
            <a:extLst>
              <a:ext uri="{FF2B5EF4-FFF2-40B4-BE49-F238E27FC236}">
                <a16:creationId xmlns:a16="http://schemas.microsoft.com/office/drawing/2014/main" id="{7C088C58-2DE3-39FC-C9BC-4F37970199C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203888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e93f6749ed_0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70" name="Google Shape;70;g1e93f6749ed_0_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">
          <a:extLst>
            <a:ext uri="{FF2B5EF4-FFF2-40B4-BE49-F238E27FC236}">
              <a16:creationId xmlns:a16="http://schemas.microsoft.com/office/drawing/2014/main" id="{162CB85A-C1DA-B0BE-6029-2DC72BA555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g1e93f6749ed_0_54:notes">
            <a:extLst>
              <a:ext uri="{FF2B5EF4-FFF2-40B4-BE49-F238E27FC236}">
                <a16:creationId xmlns:a16="http://schemas.microsoft.com/office/drawing/2014/main" id="{CADCD513-E3BC-DF43-EBD7-3A0E932C9B8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5" name="Google Shape;25;g1e93f6749ed_0_54:notes">
            <a:extLst>
              <a:ext uri="{FF2B5EF4-FFF2-40B4-BE49-F238E27FC236}">
                <a16:creationId xmlns:a16="http://schemas.microsoft.com/office/drawing/2014/main" id="{0D7767C6-4C99-390C-ED98-05C683FB5EB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85910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1e93f6749ed_0_1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7" name="Google Shape;107;g1e93f6749ed_0_1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6"/>
          <p:cNvSpPr txBox="1">
            <a:spLocks noGrp="1"/>
          </p:cNvSpPr>
          <p:nvPr>
            <p:ph type="title"/>
          </p:nvPr>
        </p:nvSpPr>
        <p:spPr>
          <a:xfrm>
            <a:off x="0" y="993718"/>
            <a:ext cx="12192000" cy="80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24484"/>
              </a:buClr>
              <a:buSzPts val="4000"/>
              <a:buFont typeface="Calibri"/>
              <a:buNone/>
              <a:defRPr sz="4000" b="1" i="0" u="none" strike="noStrike" cap="none">
                <a:solidFill>
                  <a:srgbClr val="12448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6"/>
          <p:cNvSpPr txBox="1">
            <a:spLocks noGrp="1"/>
          </p:cNvSpPr>
          <p:nvPr>
            <p:ph type="body" idx="1"/>
          </p:nvPr>
        </p:nvSpPr>
        <p:spPr>
          <a:xfrm>
            <a:off x="603657" y="1893250"/>
            <a:ext cx="10984800" cy="466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937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937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937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937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937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937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937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8" name="Google Shape;8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68800" y="6176624"/>
            <a:ext cx="3675602" cy="56175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oogle Shape;14;g1e93f6749ed_0_14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g1e93f6749ed_0_145"/>
          <p:cNvSpPr/>
          <p:nvPr/>
        </p:nvSpPr>
        <p:spPr>
          <a:xfrm>
            <a:off x="4408175" y="-100"/>
            <a:ext cx="7783800" cy="6858000"/>
          </a:xfrm>
          <a:prstGeom prst="rect">
            <a:avLst/>
          </a:prstGeom>
          <a:solidFill>
            <a:srgbClr val="F4EFEF">
              <a:alpha val="79607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400" b="0" i="0" u="none" strike="noStrike" cap="none" noProof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" name="Google Shape;16;g1e93f6749ed_0_14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636775" y="187550"/>
            <a:ext cx="5601823" cy="856125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g1e93f6749ed_0_145"/>
          <p:cNvSpPr txBox="1"/>
          <p:nvPr/>
        </p:nvSpPr>
        <p:spPr>
          <a:xfrm>
            <a:off x="4963889" y="1631730"/>
            <a:ext cx="6702600" cy="299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85000"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en-US" sz="6000" b="1" i="0" u="none" strike="noStrike" cap="none" noProof="0" dirty="0">
                <a:solidFill>
                  <a:srgbClr val="213970"/>
                </a:solidFill>
                <a:latin typeface="Calibri"/>
                <a:ea typeface="Calibri"/>
                <a:cs typeface="Calibri"/>
                <a:sym typeface="Calibri"/>
              </a:rPr>
              <a:t>Multivariate SPEI Downscaling: Implementation in the SUNSET Framework</a:t>
            </a:r>
          </a:p>
        </p:txBody>
      </p:sp>
      <p:sp>
        <p:nvSpPr>
          <p:cNvPr id="19" name="Google Shape;19;g1e93f6749ed_0_145"/>
          <p:cNvSpPr/>
          <p:nvPr/>
        </p:nvSpPr>
        <p:spPr>
          <a:xfrm>
            <a:off x="-1750" y="6081900"/>
            <a:ext cx="4333800" cy="487500"/>
          </a:xfrm>
          <a:prstGeom prst="rect">
            <a:avLst/>
          </a:prstGeom>
          <a:solidFill>
            <a:srgbClr val="293C69">
              <a:alpha val="364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400" b="0" i="0" u="none" strike="noStrike" cap="none" noProof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g1e93f6749ed_0_145"/>
          <p:cNvSpPr txBox="1"/>
          <p:nvPr/>
        </p:nvSpPr>
        <p:spPr>
          <a:xfrm>
            <a:off x="325968" y="6095686"/>
            <a:ext cx="3255300" cy="48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 noProof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27/04/2026</a:t>
            </a:r>
          </a:p>
        </p:txBody>
      </p:sp>
      <p:sp>
        <p:nvSpPr>
          <p:cNvPr id="21" name="Google Shape;21;g1e93f6749ed_0_145"/>
          <p:cNvSpPr/>
          <p:nvPr/>
        </p:nvSpPr>
        <p:spPr>
          <a:xfrm>
            <a:off x="4430525" y="6068700"/>
            <a:ext cx="7761600" cy="487500"/>
          </a:xfrm>
          <a:prstGeom prst="rect">
            <a:avLst/>
          </a:prstGeom>
          <a:solidFill>
            <a:srgbClr val="FBF6F6">
              <a:alpha val="87058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400" b="0" i="0" u="none" strike="noStrike" cap="none" noProof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2;g1e93f6749ed_0_145"/>
          <p:cNvSpPr txBox="1"/>
          <p:nvPr/>
        </p:nvSpPr>
        <p:spPr>
          <a:xfrm>
            <a:off x="4963888" y="6095685"/>
            <a:ext cx="6702600" cy="48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 noProof="0" dirty="0">
                <a:solidFill>
                  <a:srgbClr val="213970"/>
                </a:solidFill>
                <a:latin typeface="Calibri"/>
                <a:ea typeface="Calibri"/>
                <a:cs typeface="Calibri"/>
                <a:sym typeface="Calibri"/>
              </a:rPr>
              <a:t>Aysu </a:t>
            </a:r>
            <a:r>
              <a:rPr lang="en-US" sz="2400" b="0" i="0" u="none" strike="noStrike" cap="none" noProof="0" dirty="0" err="1">
                <a:solidFill>
                  <a:srgbClr val="213970"/>
                </a:solidFill>
                <a:latin typeface="Calibri"/>
                <a:ea typeface="Calibri"/>
                <a:cs typeface="Calibri"/>
                <a:sym typeface="Calibri"/>
              </a:rPr>
              <a:t>Arık</a:t>
            </a:r>
            <a:endParaRPr lang="en-US" sz="2400" b="0" i="0" u="none" strike="noStrike" cap="none" noProof="0" dirty="0">
              <a:solidFill>
                <a:srgbClr val="21397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g1e93f6749ed_0_80"/>
          <p:cNvSpPr txBox="1"/>
          <p:nvPr/>
        </p:nvSpPr>
        <p:spPr>
          <a:xfrm>
            <a:off x="300575" y="127075"/>
            <a:ext cx="3082800" cy="26468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1" i="0" u="none" strike="noStrike" cap="none" noProof="0" dirty="0">
                <a:solidFill>
                  <a:srgbClr val="293C69"/>
                </a:solidFill>
                <a:latin typeface="Calibri"/>
                <a:ea typeface="Calibri"/>
                <a:cs typeface="Calibri"/>
                <a:sym typeface="Calibri"/>
              </a:rPr>
              <a:t>Integration of SPEI Downscaling into SUNSET</a:t>
            </a:r>
          </a:p>
        </p:txBody>
      </p:sp>
      <p:sp>
        <p:nvSpPr>
          <p:cNvPr id="47" name="Google Shape;47;g1e93f6749ed_0_80"/>
          <p:cNvSpPr txBox="1"/>
          <p:nvPr/>
        </p:nvSpPr>
        <p:spPr>
          <a:xfrm>
            <a:off x="314770" y="2800450"/>
            <a:ext cx="3820350" cy="2662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00" b="1" i="0" u="none" strike="noStrike" cap="none" noProof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Objective: </a:t>
            </a:r>
            <a:r>
              <a:rPr lang="en-US" sz="2000" b="0" i="0" u="none" strike="noStrike" cap="none" noProof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Integration of the downscaling of standardized precipitation evapotranspiration index (SPEI) workflow used in </a:t>
            </a:r>
            <a:r>
              <a:rPr lang="en-US" sz="2000" b="0" i="0" u="none" strike="noStrike" cap="none" noProof="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Duzenli</a:t>
            </a:r>
            <a:r>
              <a:rPr lang="en-US" sz="2000" b="0" i="0" u="none" strike="noStrike" cap="none" noProof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et al. (2026) for SUNSET seasonal assessments.</a:t>
            </a:r>
          </a:p>
          <a:p>
            <a:pPr marL="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-US" sz="2000" b="0" i="0" u="none" strike="noStrike" cap="none" noProof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6444380-96D3-03CE-9D72-625754CED0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0368" y="443314"/>
            <a:ext cx="6553768" cy="3665538"/>
          </a:xfrm>
          <a:prstGeom prst="rect">
            <a:avLst/>
          </a:prstGeom>
        </p:spPr>
      </p:pic>
      <p:pic>
        <p:nvPicPr>
          <p:cNvPr id="1026" name="Picture 2" descr="SUNSET | BSC-CNS">
            <a:extLst>
              <a:ext uri="{FF2B5EF4-FFF2-40B4-BE49-F238E27FC236}">
                <a16:creationId xmlns:a16="http://schemas.microsoft.com/office/drawing/2014/main" id="{1849F901-5363-4E32-BF5F-63C2AEF65F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500" y="4424999"/>
            <a:ext cx="2903220" cy="19407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Connector: Curved 11">
            <a:extLst>
              <a:ext uri="{FF2B5EF4-FFF2-40B4-BE49-F238E27FC236}">
                <a16:creationId xmlns:a16="http://schemas.microsoft.com/office/drawing/2014/main" id="{BC0A6200-365A-DFA0-77DC-8F9DB251F805}"/>
              </a:ext>
            </a:extLst>
          </p:cNvPr>
          <p:cNvCxnSpPr>
            <a:cxnSpLocks/>
            <a:stCxn id="3" idx="1"/>
            <a:endCxn id="1026" idx="1"/>
          </p:cNvCxnSpPr>
          <p:nvPr/>
        </p:nvCxnSpPr>
        <p:spPr>
          <a:xfrm rot="10800000" flipH="1" flipV="1">
            <a:off x="5040368" y="2276083"/>
            <a:ext cx="3151132" cy="3119286"/>
          </a:xfrm>
          <a:prstGeom prst="curvedConnector3">
            <a:avLst>
              <a:gd name="adj1" fmla="val -7255"/>
            </a:avLst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">
          <a:extLst>
            <a:ext uri="{FF2B5EF4-FFF2-40B4-BE49-F238E27FC236}">
              <a16:creationId xmlns:a16="http://schemas.microsoft.com/office/drawing/2014/main" id="{32841DA3-67AE-DE55-40AF-B490A3945C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g1e93f6749ed_0_54">
            <a:extLst>
              <a:ext uri="{FF2B5EF4-FFF2-40B4-BE49-F238E27FC236}">
                <a16:creationId xmlns:a16="http://schemas.microsoft.com/office/drawing/2014/main" id="{4FAC9A5F-39FC-8319-3F6F-EF4CBFC46A7C}"/>
              </a:ext>
            </a:extLst>
          </p:cNvPr>
          <p:cNvSpPr txBox="1"/>
          <p:nvPr/>
        </p:nvSpPr>
        <p:spPr>
          <a:xfrm>
            <a:off x="342525" y="915150"/>
            <a:ext cx="5495400" cy="48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lang="en-US" sz="1400" b="0" i="0" u="none" strike="noStrike" cap="none" noProof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g1e93f6749ed_0_54">
            <a:extLst>
              <a:ext uri="{FF2B5EF4-FFF2-40B4-BE49-F238E27FC236}">
                <a16:creationId xmlns:a16="http://schemas.microsoft.com/office/drawing/2014/main" id="{C142C360-D241-6237-470B-788180991870}"/>
              </a:ext>
            </a:extLst>
          </p:cNvPr>
          <p:cNvSpPr txBox="1"/>
          <p:nvPr/>
        </p:nvSpPr>
        <p:spPr>
          <a:xfrm>
            <a:off x="290225" y="614400"/>
            <a:ext cx="5277455" cy="56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lang="en-US" sz="2000" b="0" i="0" u="none" strike="noStrike" cap="none" noProof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556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13970"/>
              </a:buClr>
              <a:buSzPts val="2000"/>
              <a:buFont typeface="Calibri"/>
              <a:buChar char="●"/>
            </a:pPr>
            <a:r>
              <a:rPr lang="en-US" sz="2000" b="0" i="0" u="none" strike="noStrike" cap="none" noProof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Among the configurations of MOS (including Bias Correction and Regressions), the Analogs method was identified as the most skillful for capturing climatic extremes (BSS10 &amp; BSS90).</a:t>
            </a:r>
          </a:p>
          <a:p>
            <a:pPr marL="101600" marR="0" lvl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13970"/>
              </a:buClr>
              <a:buSzPts val="2000"/>
            </a:pPr>
            <a:endParaRPr lang="en-US" sz="2000" b="0" i="0" u="none" strike="noStrike" cap="none" noProof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556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13970"/>
              </a:buClr>
              <a:buSzPts val="2000"/>
              <a:buFont typeface="Calibri"/>
              <a:buChar char="●"/>
            </a:pPr>
            <a:r>
              <a:rPr lang="en-US" sz="2000" b="0" i="0" u="none" strike="noStrike" cap="none" noProof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Identifies historical reanalysis patterns (CERRA) that closely match current GCM circulation patterns using Euclidean distance.</a:t>
            </a:r>
          </a:p>
          <a:p>
            <a:pPr marL="101600" marR="0" lvl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13970"/>
              </a:buClr>
              <a:buSzPts val="2000"/>
            </a:pPr>
            <a:endParaRPr lang="en-US" sz="2000" b="0" i="0" u="none" strike="noStrike" cap="none" noProof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556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13970"/>
              </a:buClr>
              <a:buSzPts val="2000"/>
              <a:buFont typeface="Calibri"/>
              <a:buChar char="●"/>
            </a:pPr>
            <a:r>
              <a:rPr lang="en-US" sz="2000" noProof="0" dirty="0">
                <a:latin typeface="Calibri"/>
                <a:ea typeface="Calibri"/>
                <a:cs typeface="Calibri"/>
                <a:sym typeface="Calibri"/>
              </a:rPr>
              <a:t>T</a:t>
            </a:r>
            <a:r>
              <a:rPr lang="en-US" sz="2000" b="0" i="0" u="none" strike="noStrike" cap="none" noProof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ransfers the large-scale predictable signal to the target resolution. </a:t>
            </a:r>
          </a:p>
        </p:txBody>
      </p:sp>
      <p:sp>
        <p:nvSpPr>
          <p:cNvPr id="29" name="Google Shape;29;g1e93f6749ed_0_54">
            <a:extLst>
              <a:ext uri="{FF2B5EF4-FFF2-40B4-BE49-F238E27FC236}">
                <a16:creationId xmlns:a16="http://schemas.microsoft.com/office/drawing/2014/main" id="{94C335B6-FDE4-4F2D-7DB0-CE79FCE02FA5}"/>
              </a:ext>
            </a:extLst>
          </p:cNvPr>
          <p:cNvSpPr txBox="1"/>
          <p:nvPr/>
        </p:nvSpPr>
        <p:spPr>
          <a:xfrm>
            <a:off x="394225" y="150425"/>
            <a:ext cx="5443700" cy="677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 noProof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Methodology - Why Analogs?</a:t>
            </a:r>
          </a:p>
        </p:txBody>
      </p:sp>
      <p:cxnSp>
        <p:nvCxnSpPr>
          <p:cNvPr id="30" name="Google Shape;30;g1e93f6749ed_0_54">
            <a:extLst>
              <a:ext uri="{FF2B5EF4-FFF2-40B4-BE49-F238E27FC236}">
                <a16:creationId xmlns:a16="http://schemas.microsoft.com/office/drawing/2014/main" id="{6D7C6D33-F476-8AF3-0744-762F994886EB}"/>
              </a:ext>
            </a:extLst>
          </p:cNvPr>
          <p:cNvCxnSpPr>
            <a:cxnSpLocks/>
          </p:cNvCxnSpPr>
          <p:nvPr/>
        </p:nvCxnSpPr>
        <p:spPr>
          <a:xfrm>
            <a:off x="445025" y="793775"/>
            <a:ext cx="4828015" cy="0"/>
          </a:xfrm>
          <a:prstGeom prst="straightConnector1">
            <a:avLst/>
          </a:prstGeom>
          <a:noFill/>
          <a:ln w="38100" cap="flat" cmpd="sng">
            <a:solidFill>
              <a:srgbClr val="293C69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7B6B32A7-9459-9617-2F92-53FEBDADF9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94225" y="793775"/>
            <a:ext cx="5790360" cy="509139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39AF50-9C28-3962-7D77-4FCF4D4309B9}"/>
              </a:ext>
            </a:extLst>
          </p:cNvPr>
          <p:cNvSpPr txBox="1"/>
          <p:nvPr/>
        </p:nvSpPr>
        <p:spPr>
          <a:xfrm>
            <a:off x="6096000" y="5966996"/>
            <a:ext cx="6096000" cy="7558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4000"/>
              </a:lnSpc>
              <a:buClr>
                <a:srgbClr val="000000"/>
              </a:buClr>
              <a:buFont typeface="Arial"/>
              <a:buNone/>
            </a:pPr>
            <a:r>
              <a:rPr lang="en-US" sz="1400" kern="0" noProof="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Rajdhani"/>
              </a:rPr>
              <a:t>Duzenli</a:t>
            </a:r>
            <a:r>
              <a:rPr lang="en-US" sz="1400" kern="0" noProof="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Rajdhani"/>
              </a:rPr>
              <a:t>, E. et al. Added value of downscaling multivariate drought indices for seasonal climatic water-balance assessments. Environ. Res. Lett. 21, 084002 (2026). https://doi.org/10.1088/1748-9326/ae5c22</a:t>
            </a:r>
          </a:p>
        </p:txBody>
      </p:sp>
    </p:spTree>
    <p:extLst>
      <p:ext uri="{BB962C8B-B14F-4D97-AF65-F5344CB8AC3E}">
        <p14:creationId xmlns:p14="http://schemas.microsoft.com/office/powerpoint/2010/main" val="88802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">
          <a:extLst>
            <a:ext uri="{FF2B5EF4-FFF2-40B4-BE49-F238E27FC236}">
              <a16:creationId xmlns:a16="http://schemas.microsoft.com/office/drawing/2014/main" id="{7A0A5715-B8D2-649B-FCAC-F3ED1A4F65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g1e93f6749ed_0_54">
            <a:extLst>
              <a:ext uri="{FF2B5EF4-FFF2-40B4-BE49-F238E27FC236}">
                <a16:creationId xmlns:a16="http://schemas.microsoft.com/office/drawing/2014/main" id="{8EB3F1A6-EF48-857A-B3A9-E9E2999AD28B}"/>
              </a:ext>
            </a:extLst>
          </p:cNvPr>
          <p:cNvSpPr txBox="1"/>
          <p:nvPr/>
        </p:nvSpPr>
        <p:spPr>
          <a:xfrm>
            <a:off x="7899173" y="949286"/>
            <a:ext cx="3499512" cy="48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5560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13970"/>
              </a:buClr>
              <a:buSzPts val="2000"/>
              <a:buFont typeface="Calibri"/>
              <a:buChar char="●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Hargreaves method is used to calculate potential evapotranspiration</a:t>
            </a:r>
            <a:r>
              <a:rPr lang="en-US" sz="2000" noProof="0" dirty="0">
                <a:latin typeface="Calibri"/>
                <a:ea typeface="Calibri"/>
                <a:cs typeface="Calibri"/>
                <a:sym typeface="Calibri"/>
              </a:rPr>
              <a:t> of SPEI.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101600" marR="0" lvl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13970"/>
              </a:buClr>
              <a:buSzPts val="2000"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457200" indent="-355600" algn="just">
              <a:lnSpc>
                <a:spcPct val="115000"/>
              </a:lnSpc>
              <a:buClr>
                <a:srgbClr val="213970"/>
              </a:buClr>
              <a:buSzPts val="2000"/>
              <a:buFont typeface="Calibri"/>
              <a:buChar char="●"/>
              <a:defRPr/>
            </a:pPr>
            <a:r>
              <a:rPr lang="en-US" sz="2000" noProof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Selecting analogs from the same calendar day preserves inter-variable consistency when computing SPEI.</a:t>
            </a:r>
          </a:p>
          <a:p>
            <a:pPr marL="101600" marR="0" lvl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13970"/>
              </a:buClr>
              <a:buSzPts val="2000"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5560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13970"/>
              </a:buClr>
              <a:buSzPts val="2000"/>
              <a:buFont typeface="Calibri"/>
              <a:buChar char="●"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5560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13970"/>
              </a:buClr>
              <a:buSzPts val="2000"/>
              <a:buFont typeface="Calibri"/>
              <a:buChar char="●"/>
              <a:tabLst/>
              <a:defRPr/>
            </a:pPr>
            <a:endParaRPr lang="en-US" sz="1400" b="0" i="0" u="none" strike="noStrike" cap="none" noProof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g1e93f6749ed_0_54">
            <a:extLst>
              <a:ext uri="{FF2B5EF4-FFF2-40B4-BE49-F238E27FC236}">
                <a16:creationId xmlns:a16="http://schemas.microsoft.com/office/drawing/2014/main" id="{31974EDD-7F1C-D68F-E20D-586EC5F09EAD}"/>
              </a:ext>
            </a:extLst>
          </p:cNvPr>
          <p:cNvSpPr txBox="1"/>
          <p:nvPr/>
        </p:nvSpPr>
        <p:spPr>
          <a:xfrm>
            <a:off x="394225" y="150425"/>
            <a:ext cx="5443700" cy="677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 noProof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Configuration &amp; Consistency</a:t>
            </a:r>
          </a:p>
        </p:txBody>
      </p:sp>
      <p:cxnSp>
        <p:nvCxnSpPr>
          <p:cNvPr id="30" name="Google Shape;30;g1e93f6749ed_0_54">
            <a:extLst>
              <a:ext uri="{FF2B5EF4-FFF2-40B4-BE49-F238E27FC236}">
                <a16:creationId xmlns:a16="http://schemas.microsoft.com/office/drawing/2014/main" id="{FA2B6D67-E04F-C50C-DDD4-035FF126A7DB}"/>
              </a:ext>
            </a:extLst>
          </p:cNvPr>
          <p:cNvCxnSpPr>
            <a:cxnSpLocks/>
          </p:cNvCxnSpPr>
          <p:nvPr/>
        </p:nvCxnSpPr>
        <p:spPr>
          <a:xfrm>
            <a:off x="445025" y="793775"/>
            <a:ext cx="4781883" cy="0"/>
          </a:xfrm>
          <a:prstGeom prst="straightConnector1">
            <a:avLst/>
          </a:prstGeom>
          <a:noFill/>
          <a:ln w="38100" cap="flat" cmpd="sng">
            <a:solidFill>
              <a:srgbClr val="293C69"/>
            </a:solidFill>
            <a:prstDash val="solid"/>
            <a:round/>
            <a:headEnd type="none" w="sm" len="sm"/>
            <a:tailEnd type="none" w="sm" len="sm"/>
          </a:ln>
        </p:spPr>
      </p:cxnSp>
      <p:graphicFrame>
        <p:nvGraphicFramePr>
          <p:cNvPr id="3" name="Google Shape;55;g1e93f6749ed_0_123">
            <a:extLst>
              <a:ext uri="{FF2B5EF4-FFF2-40B4-BE49-F238E27FC236}">
                <a16:creationId xmlns:a16="http://schemas.microsoft.com/office/drawing/2014/main" id="{233D0130-260C-D2BB-3AF5-925ADAFD5B0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9719563"/>
              </p:ext>
            </p:extLst>
          </p:nvPr>
        </p:nvGraphicFramePr>
        <p:xfrm>
          <a:off x="445025" y="1010246"/>
          <a:ext cx="7012415" cy="4496474"/>
        </p:xfrm>
        <a:graphic>
          <a:graphicData uri="http://schemas.openxmlformats.org/drawingml/2006/table">
            <a:tbl>
              <a:tblPr>
                <a:noFill/>
                <a:tableStyleId>{44765A9A-14D7-4810-AA5A-F127401A91F7}</a:tableStyleId>
              </a:tblPr>
              <a:tblGrid>
                <a:gridCol w="23214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909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02594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200"/>
                        <a:buFont typeface="Arial"/>
                        <a:buNone/>
                      </a:pPr>
                      <a:r>
                        <a:rPr lang="en-US" sz="1800" b="1" u="none" strike="noStrike" cap="none" noProof="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Predictands</a:t>
                      </a:r>
                    </a:p>
                  </a:txBody>
                  <a:tcPr marL="91425" marR="91425" marT="91425" marB="91425"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EFEF">
                        <a:alpha val="79607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200"/>
                        <a:buFont typeface="Arial"/>
                        <a:buNone/>
                      </a:pPr>
                      <a:r>
                        <a:rPr lang="en-US" sz="1800" b="1" u="none" strike="noStrike" cap="none" noProof="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Large-scale Predictors</a:t>
                      </a:r>
                    </a:p>
                  </a:txBody>
                  <a:tcPr marL="91425" marR="91425" marT="91425" marB="91425"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EFEF">
                        <a:alpha val="79607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7914">
                <a:tc rowSpan="5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200"/>
                        <a:buFont typeface="Arial"/>
                        <a:buNone/>
                      </a:pPr>
                      <a:r>
                        <a:rPr lang="en-US" sz="1800" u="none" strike="noStrike" cap="none" noProof="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Maximum temperature, Minimum temperature, and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200"/>
                        <a:buFont typeface="Arial"/>
                        <a:buNone/>
                      </a:pPr>
                      <a:r>
                        <a:rPr lang="en-US" sz="1800" u="none" strike="noStrike" cap="none" noProof="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Precipitation</a:t>
                      </a:r>
                    </a:p>
                  </a:txBody>
                  <a:tcPr marL="91425" marR="91425" marT="91425" marB="91425"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200"/>
                        <a:buFont typeface="Arial"/>
                        <a:buNone/>
                      </a:pPr>
                      <a:r>
                        <a:rPr lang="en-US" sz="1800" u="none" strike="noStrike" cap="none" noProof="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Temperature at 850 </a:t>
                      </a:r>
                      <a:r>
                        <a:rPr lang="en-US" sz="1800" u="none" strike="noStrike" cap="none" noProof="0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hPa</a:t>
                      </a:r>
                      <a:r>
                        <a:rPr lang="en-US" sz="1800" u="none" strike="noStrike" cap="none" noProof="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pressure level*</a:t>
                      </a:r>
                    </a:p>
                  </a:txBody>
                  <a:tcPr marL="91425" marR="91425" marT="91425" marB="91425"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26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200"/>
                        <a:buFont typeface="Arial"/>
                        <a:buNone/>
                        <a:tabLst/>
                        <a:defRPr/>
                      </a:pPr>
                      <a:r>
                        <a:rPr lang="en-US" sz="1800" u="none" strike="noStrike" cap="none" noProof="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Geopotential Height at 500 and 850* </a:t>
                      </a:r>
                      <a:r>
                        <a:rPr lang="en-US" sz="1800" u="none" strike="noStrike" cap="none" noProof="0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hPa</a:t>
                      </a:r>
                      <a:r>
                        <a:rPr lang="en-US" sz="1800" u="none" strike="noStrike" cap="none" noProof="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pressure levels</a:t>
                      </a:r>
                    </a:p>
                  </a:txBody>
                  <a:tcPr marL="91425" marR="91425" marT="91425" marB="91425"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8469886"/>
                  </a:ext>
                </a:extLst>
              </a:tr>
              <a:tr h="55791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200"/>
                        <a:buFont typeface="Arial"/>
                        <a:buNone/>
                      </a:pPr>
                      <a:r>
                        <a:rPr lang="en-US" sz="1800" u="none" strike="noStrike" cap="none" noProof="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Mean sea level pressure*</a:t>
                      </a:r>
                    </a:p>
                  </a:txBody>
                  <a:tcPr marL="91425" marR="91425" marT="91425" marB="91425"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3025083"/>
                  </a:ext>
                </a:extLst>
              </a:tr>
              <a:tr h="892684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91425" marR="91425" marT="91425" marB="91425">
                    <a:lnL w="38100" cap="flat" cmpd="sng">
                      <a:solidFill>
                        <a:srgbClr val="21397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21397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rgbClr val="21397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rgbClr val="21397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200"/>
                        <a:buFont typeface="Arial"/>
                        <a:buNone/>
                      </a:pPr>
                      <a:r>
                        <a:rPr lang="en-US" sz="1800" u="none" strike="noStrike" cap="none" noProof="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Zonal wind at 300, 500 and 850 </a:t>
                      </a:r>
                      <a:r>
                        <a:rPr lang="en-US" sz="1800" u="none" strike="noStrike" cap="none" noProof="0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hPa</a:t>
                      </a:r>
                      <a:r>
                        <a:rPr lang="en-US" sz="1800" u="none" strike="noStrike" cap="none" noProof="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pressure levels</a:t>
                      </a:r>
                    </a:p>
                  </a:txBody>
                  <a:tcPr marL="91425" marR="91425" marT="91425" marB="91425"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26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200"/>
                        <a:buFont typeface="Arial"/>
                        <a:buNone/>
                      </a:pPr>
                      <a:r>
                        <a:rPr lang="en-US" sz="1800" u="none" strike="noStrike" cap="none" noProof="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Relative humidity at 500 and 850 </a:t>
                      </a:r>
                      <a:r>
                        <a:rPr lang="en-US" sz="1800" u="none" strike="noStrike" cap="none" noProof="0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hPa</a:t>
                      </a:r>
                      <a:r>
                        <a:rPr lang="en-US" sz="1800" u="none" strike="noStrike" cap="none" noProof="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pressure levels</a:t>
                      </a:r>
                    </a:p>
                  </a:txBody>
                  <a:tcPr marL="91425" marR="91425" marT="91425" marB="91425" anchor="ctr">
                    <a:lnL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77311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9704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1e93f6749ed_0_72"/>
          <p:cNvSpPr txBox="1"/>
          <p:nvPr/>
        </p:nvSpPr>
        <p:spPr>
          <a:xfrm>
            <a:off x="361895" y="146704"/>
            <a:ext cx="5989975" cy="677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 noProof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Current </a:t>
            </a:r>
            <a:r>
              <a:rPr lang="en-US" sz="3200" noProof="0" dirty="0">
                <a:latin typeface="Calibri"/>
                <a:ea typeface="Calibri"/>
                <a:cs typeface="Calibri"/>
                <a:sym typeface="Calibri"/>
              </a:rPr>
              <a:t>Progress</a:t>
            </a:r>
            <a:endParaRPr lang="en-US" sz="3200" b="0" i="0" u="none" strike="noStrike" cap="none" noProof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73" name="Google Shape;73;g1e93f6749ed_0_72"/>
          <p:cNvCxnSpPr>
            <a:cxnSpLocks/>
          </p:cNvCxnSpPr>
          <p:nvPr/>
        </p:nvCxnSpPr>
        <p:spPr>
          <a:xfrm>
            <a:off x="445025" y="793775"/>
            <a:ext cx="2270466" cy="0"/>
          </a:xfrm>
          <a:prstGeom prst="straightConnector1">
            <a:avLst/>
          </a:prstGeom>
          <a:noFill/>
          <a:ln w="38100" cap="flat" cmpd="sng">
            <a:solidFill>
              <a:srgbClr val="293C69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74" name="Google Shape;74;g1e93f6749ed_0_72"/>
          <p:cNvSpPr/>
          <p:nvPr/>
        </p:nvSpPr>
        <p:spPr>
          <a:xfrm>
            <a:off x="5521959" y="1079656"/>
            <a:ext cx="3540761" cy="994730"/>
          </a:xfrm>
          <a:prstGeom prst="rect">
            <a:avLst/>
          </a:prstGeom>
          <a:solidFill>
            <a:srgbClr val="F4EFEF">
              <a:alpha val="79610"/>
            </a:srgbClr>
          </a:solidFill>
          <a:ln w="28575" cap="flat" cmpd="sng">
            <a:solidFill>
              <a:srgbClr val="21397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400" b="0" i="0" u="none" strike="noStrike" cap="none" noProof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g1e93f6749ed_0_72"/>
          <p:cNvSpPr txBox="1"/>
          <p:nvPr/>
        </p:nvSpPr>
        <p:spPr>
          <a:xfrm>
            <a:off x="5636259" y="1290034"/>
            <a:ext cx="3312160" cy="5739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US" sz="2200" b="1" i="0" u="none" strike="noStrike" cap="none" noProof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Predictor</a:t>
            </a:r>
            <a:r>
              <a:rPr lang="en-US" sz="2200" b="1" noProof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 </a:t>
            </a:r>
            <a:r>
              <a:rPr lang="en-US" sz="2200" b="1" i="0" u="none" strike="noStrike" cap="none" noProof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 </a:t>
            </a:r>
            <a:r>
              <a:rPr lang="en-US" sz="2200" b="1" noProof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r>
              <a:rPr lang="en-US" sz="2200" b="1" i="0" u="none" strike="noStrike" cap="none" noProof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redictands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621F990-A8BE-4D77-9A90-B2B31A75FE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6624" y="1059335"/>
            <a:ext cx="4206605" cy="4237087"/>
          </a:xfrm>
          <a:prstGeom prst="rect">
            <a:avLst/>
          </a:prstGeom>
        </p:spPr>
      </p:pic>
      <p:sp>
        <p:nvSpPr>
          <p:cNvPr id="76" name="Google Shape;76;g1e93f6749ed_0_72"/>
          <p:cNvSpPr/>
          <p:nvPr/>
        </p:nvSpPr>
        <p:spPr>
          <a:xfrm rot="15271124">
            <a:off x="4910391" y="1274754"/>
            <a:ext cx="206920" cy="87856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213970"/>
          </a:solidFill>
          <a:ln w="9525" cap="flat" cmpd="sng">
            <a:solidFill>
              <a:srgbClr val="293C6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400" b="0" i="0" u="none" strike="noStrike" cap="none" noProof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2CBCF3E-EE02-2645-839B-49B63A3B0C1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58781" y="2273638"/>
            <a:ext cx="5502117" cy="299492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541E3DC-85E2-B24C-6CE9-6472C1EC2E54}"/>
              </a:ext>
            </a:extLst>
          </p:cNvPr>
          <p:cNvSpPr/>
          <p:nvPr/>
        </p:nvSpPr>
        <p:spPr>
          <a:xfrm>
            <a:off x="690880" y="1778000"/>
            <a:ext cx="3766461" cy="792480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863ECF9-A75C-701E-EE29-59B760A7CE0C}"/>
              </a:ext>
            </a:extLst>
          </p:cNvPr>
          <p:cNvSpPr/>
          <p:nvPr/>
        </p:nvSpPr>
        <p:spPr>
          <a:xfrm>
            <a:off x="4854829" y="4531360"/>
            <a:ext cx="1799971" cy="738984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Google Shape;74;g1e93f6749ed_0_72">
            <a:extLst>
              <a:ext uri="{FF2B5EF4-FFF2-40B4-BE49-F238E27FC236}">
                <a16:creationId xmlns:a16="http://schemas.microsoft.com/office/drawing/2014/main" id="{C17754A9-D412-D162-3156-199D9F2068D9}"/>
              </a:ext>
            </a:extLst>
          </p:cNvPr>
          <p:cNvSpPr/>
          <p:nvPr/>
        </p:nvSpPr>
        <p:spPr>
          <a:xfrm>
            <a:off x="6820137" y="5477970"/>
            <a:ext cx="4193303" cy="994730"/>
          </a:xfrm>
          <a:prstGeom prst="rect">
            <a:avLst/>
          </a:prstGeom>
          <a:solidFill>
            <a:srgbClr val="F4EFEF">
              <a:alpha val="79610"/>
            </a:srgbClr>
          </a:solidFill>
          <a:ln w="28575" cap="flat" cmpd="sng">
            <a:solidFill>
              <a:srgbClr val="21397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400" b="0" i="0" u="none" strike="noStrike" cap="none" noProof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75;g1e93f6749ed_0_72">
            <a:extLst>
              <a:ext uri="{FF2B5EF4-FFF2-40B4-BE49-F238E27FC236}">
                <a16:creationId xmlns:a16="http://schemas.microsoft.com/office/drawing/2014/main" id="{1E2C3E7B-3E9E-42B8-E772-84AAA462AA56}"/>
              </a:ext>
            </a:extLst>
          </p:cNvPr>
          <p:cNvSpPr txBox="1"/>
          <p:nvPr/>
        </p:nvSpPr>
        <p:spPr>
          <a:xfrm>
            <a:off x="6923007" y="5527326"/>
            <a:ext cx="3987563" cy="9633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US" sz="2200" b="1" i="0" u="none" strike="noStrike" cap="none" noProof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Filling Accumulation Windows with Observations</a:t>
            </a:r>
          </a:p>
        </p:txBody>
      </p:sp>
      <p:sp>
        <p:nvSpPr>
          <p:cNvPr id="13" name="Google Shape;76;g1e93f6749ed_0_72">
            <a:extLst>
              <a:ext uri="{FF2B5EF4-FFF2-40B4-BE49-F238E27FC236}">
                <a16:creationId xmlns:a16="http://schemas.microsoft.com/office/drawing/2014/main" id="{BF0365CC-6195-10EC-3FAC-E9BD3C651F0D}"/>
              </a:ext>
            </a:extLst>
          </p:cNvPr>
          <p:cNvSpPr/>
          <p:nvPr/>
        </p:nvSpPr>
        <p:spPr>
          <a:xfrm rot="17945877">
            <a:off x="6282526" y="5161168"/>
            <a:ext cx="206920" cy="87856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213970"/>
          </a:solidFill>
          <a:ln w="9525" cap="flat" cmpd="sng">
            <a:solidFill>
              <a:srgbClr val="293C6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400" b="0" i="0" u="none" strike="noStrike" cap="none" noProof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8213AD9-F971-3A39-D236-72873CF7BE5E}"/>
              </a:ext>
            </a:extLst>
          </p:cNvPr>
          <p:cNvSpPr/>
          <p:nvPr/>
        </p:nvSpPr>
        <p:spPr>
          <a:xfrm>
            <a:off x="4852849" y="2266094"/>
            <a:ext cx="2411551" cy="913986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">
          <a:extLst>
            <a:ext uri="{FF2B5EF4-FFF2-40B4-BE49-F238E27FC236}">
              <a16:creationId xmlns:a16="http://schemas.microsoft.com/office/drawing/2014/main" id="{04713160-D345-2B6F-C9C8-8461569BD9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g1e93f6749ed_0_54">
            <a:extLst>
              <a:ext uri="{FF2B5EF4-FFF2-40B4-BE49-F238E27FC236}">
                <a16:creationId xmlns:a16="http://schemas.microsoft.com/office/drawing/2014/main" id="{188B8C11-6E14-FBBB-B165-736AFA4D05BB}"/>
              </a:ext>
            </a:extLst>
          </p:cNvPr>
          <p:cNvSpPr txBox="1"/>
          <p:nvPr/>
        </p:nvSpPr>
        <p:spPr>
          <a:xfrm>
            <a:off x="290225" y="942446"/>
            <a:ext cx="8975695" cy="56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01600" marR="0" lvl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13970"/>
              </a:buClr>
              <a:buSzPts val="2000"/>
            </a:pPr>
            <a:endParaRPr lang="en-US" sz="2000" noProof="0" dirty="0"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556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13970"/>
              </a:buClr>
              <a:buSzPts val="2000"/>
              <a:buFont typeface="Calibri"/>
              <a:buChar char="●"/>
            </a:pPr>
            <a:r>
              <a:rPr lang="en-US" sz="2000" b="0" i="0" u="none" strike="noStrike" cap="none" noProof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Functional scope is optimized up to SPEI12 accumulation.</a:t>
            </a:r>
            <a:endParaRPr lang="en-US" sz="2000" noProof="0" dirty="0"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556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13970"/>
              </a:buClr>
              <a:buSzPts val="2000"/>
              <a:buFont typeface="Calibri"/>
              <a:buChar char="●"/>
            </a:pPr>
            <a:endParaRPr lang="en-US" sz="2000" b="0" i="0" u="none" strike="noStrike" cap="none" noProof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indent="-355600" algn="just">
              <a:lnSpc>
                <a:spcPct val="115000"/>
              </a:lnSpc>
              <a:buClr>
                <a:srgbClr val="213970"/>
              </a:buClr>
              <a:buSzPts val="2000"/>
              <a:buFont typeface="Calibri"/>
              <a:buChar char="●"/>
            </a:pPr>
            <a:r>
              <a:rPr lang="en-US" sz="2000" noProof="0" dirty="0">
                <a:latin typeface="Calibri"/>
                <a:ea typeface="Calibri"/>
                <a:cs typeface="Calibri"/>
                <a:sym typeface="Calibri"/>
              </a:rPr>
              <a:t>Does not include a bias correction step; results depend on the skill transfer from the driving GCM.</a:t>
            </a:r>
            <a:endParaRPr lang="en-US" sz="2000" b="0" i="0" u="none" strike="noStrike" cap="none" noProof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556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13970"/>
              </a:buClr>
              <a:buSzPts val="2000"/>
              <a:buFont typeface="Calibri"/>
              <a:buChar char="●"/>
            </a:pPr>
            <a:endParaRPr lang="en-US" sz="2000" noProof="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55600" algn="just">
              <a:lnSpc>
                <a:spcPct val="115000"/>
              </a:lnSpc>
              <a:buClr>
                <a:srgbClr val="213970"/>
              </a:buClr>
              <a:buSzPts val="2000"/>
              <a:buFont typeface="Calibri"/>
              <a:buChar char="●"/>
            </a:pPr>
            <a:r>
              <a:rPr lang="en-US" sz="2000" noProof="0" dirty="0">
                <a:latin typeface="Calibri"/>
                <a:ea typeface="Calibri"/>
                <a:cs typeface="Calibri"/>
                <a:sym typeface="Calibri"/>
              </a:rPr>
              <a:t>Expand the framework to support downscaling of the forecast.</a:t>
            </a:r>
          </a:p>
          <a:p>
            <a:pPr marL="457200" lvl="0" indent="-355600" algn="just">
              <a:lnSpc>
                <a:spcPct val="115000"/>
              </a:lnSpc>
              <a:buClr>
                <a:srgbClr val="213970"/>
              </a:buClr>
              <a:buSzPts val="2000"/>
              <a:buFont typeface="Calibri"/>
              <a:buChar char="●"/>
            </a:pPr>
            <a:endParaRPr lang="en-US" sz="2000" noProof="0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55600" algn="just">
              <a:lnSpc>
                <a:spcPct val="115000"/>
              </a:lnSpc>
              <a:buClr>
                <a:srgbClr val="213970"/>
              </a:buClr>
              <a:buSzPts val="2000"/>
              <a:buFont typeface="Calibri"/>
              <a:buChar char="●"/>
            </a:pPr>
            <a:endParaRPr lang="en-US" sz="2000" noProof="0" dirty="0">
              <a:latin typeface="Calibri"/>
              <a:ea typeface="Calibri"/>
              <a:cs typeface="Calibri"/>
              <a:sym typeface="Calibri"/>
            </a:endParaRPr>
          </a:p>
          <a:p>
            <a:pPr marL="101600" marR="0" lvl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13970"/>
              </a:buClr>
              <a:buSzPts val="2000"/>
            </a:pPr>
            <a:endParaRPr lang="en-US" sz="2000" noProof="0" dirty="0"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556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13970"/>
              </a:buClr>
              <a:buSzPts val="2000"/>
              <a:buFont typeface="Calibri"/>
              <a:buChar char="●"/>
            </a:pPr>
            <a:endParaRPr lang="en-US" sz="2000" b="0" i="0" u="none" strike="noStrike" cap="none" noProof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556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13970"/>
              </a:buClr>
              <a:buSzPts val="2000"/>
              <a:buFont typeface="Calibri"/>
              <a:buChar char="●"/>
            </a:pPr>
            <a:endParaRPr lang="en-US" sz="2000" noProof="0" dirty="0"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556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13970"/>
              </a:buClr>
              <a:buSzPts val="2000"/>
              <a:buFont typeface="Calibri"/>
              <a:buChar char="●"/>
            </a:pPr>
            <a:endParaRPr lang="en-US" sz="2000" b="0" i="0" u="none" strike="noStrike" cap="none" noProof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556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13970"/>
              </a:buClr>
              <a:buSzPts val="2000"/>
              <a:buFont typeface="Calibri"/>
              <a:buChar char="●"/>
            </a:pPr>
            <a:endParaRPr lang="en-US" sz="2000" b="0" i="0" u="none" strike="noStrike" cap="none" noProof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g1e93f6749ed_0_54">
            <a:extLst>
              <a:ext uri="{FF2B5EF4-FFF2-40B4-BE49-F238E27FC236}">
                <a16:creationId xmlns:a16="http://schemas.microsoft.com/office/drawing/2014/main" id="{FBBB94EE-D49C-2442-3786-B5CA649F277C}"/>
              </a:ext>
            </a:extLst>
          </p:cNvPr>
          <p:cNvSpPr txBox="1"/>
          <p:nvPr/>
        </p:nvSpPr>
        <p:spPr>
          <a:xfrm>
            <a:off x="394225" y="150425"/>
            <a:ext cx="5443700" cy="677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 noProof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Limitations &amp; Next Steps</a:t>
            </a:r>
          </a:p>
        </p:txBody>
      </p:sp>
      <p:cxnSp>
        <p:nvCxnSpPr>
          <p:cNvPr id="30" name="Google Shape;30;g1e93f6749ed_0_54">
            <a:extLst>
              <a:ext uri="{FF2B5EF4-FFF2-40B4-BE49-F238E27FC236}">
                <a16:creationId xmlns:a16="http://schemas.microsoft.com/office/drawing/2014/main" id="{AB53EDA4-4F54-03F4-5102-27BB10145260}"/>
              </a:ext>
            </a:extLst>
          </p:cNvPr>
          <p:cNvCxnSpPr>
            <a:cxnSpLocks/>
          </p:cNvCxnSpPr>
          <p:nvPr/>
        </p:nvCxnSpPr>
        <p:spPr>
          <a:xfrm>
            <a:off x="445025" y="793775"/>
            <a:ext cx="4116815" cy="0"/>
          </a:xfrm>
          <a:prstGeom prst="straightConnector1">
            <a:avLst/>
          </a:prstGeom>
          <a:noFill/>
          <a:ln w="38100" cap="flat" cmpd="sng">
            <a:solidFill>
              <a:srgbClr val="293C69"/>
            </a:solidFill>
            <a:prstDash val="solid"/>
            <a:round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37048639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1e93f6749ed_0_157"/>
          <p:cNvSpPr/>
          <p:nvPr/>
        </p:nvSpPr>
        <p:spPr>
          <a:xfrm>
            <a:off x="-1750" y="6081900"/>
            <a:ext cx="4333800" cy="487500"/>
          </a:xfrm>
          <a:prstGeom prst="rect">
            <a:avLst/>
          </a:prstGeom>
          <a:solidFill>
            <a:srgbClr val="293C69">
              <a:alpha val="364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400" b="0" i="0" u="none" strike="noStrike" cap="none" noProof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9" name="Google Shape;109;g1e93f6749ed_0_15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g1e93f6749ed_0_157"/>
          <p:cNvSpPr/>
          <p:nvPr/>
        </p:nvSpPr>
        <p:spPr>
          <a:xfrm>
            <a:off x="4408175" y="-100"/>
            <a:ext cx="7783800" cy="6858000"/>
          </a:xfrm>
          <a:prstGeom prst="rect">
            <a:avLst/>
          </a:prstGeom>
          <a:solidFill>
            <a:srgbClr val="F4EFEF">
              <a:alpha val="79607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400" b="0" i="0" u="none" strike="noStrike" cap="none" noProof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1" name="Google Shape;111;g1e93f6749ed_0_15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636775" y="187550"/>
            <a:ext cx="5601823" cy="856125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g1e93f6749ed_0_157"/>
          <p:cNvSpPr txBox="1"/>
          <p:nvPr/>
        </p:nvSpPr>
        <p:spPr>
          <a:xfrm>
            <a:off x="4963889" y="1631730"/>
            <a:ext cx="6702600" cy="299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en-US" sz="6000" b="1" i="0" u="none" strike="noStrike" cap="none" noProof="0" dirty="0">
                <a:solidFill>
                  <a:srgbClr val="213970"/>
                </a:solidFill>
                <a:latin typeface="Calibri"/>
                <a:ea typeface="Calibri"/>
                <a:cs typeface="Calibri"/>
                <a:sym typeface="Calibri"/>
              </a:rPr>
              <a:t>Thank you!</a:t>
            </a:r>
          </a:p>
        </p:txBody>
      </p:sp>
      <p:sp>
        <p:nvSpPr>
          <p:cNvPr id="113" name="Google Shape;113;g1e93f6749ed_0_157"/>
          <p:cNvSpPr txBox="1"/>
          <p:nvPr/>
        </p:nvSpPr>
        <p:spPr>
          <a:xfrm>
            <a:off x="325968" y="6095686"/>
            <a:ext cx="3255300" cy="48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 noProof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27/04/2026</a:t>
            </a:r>
          </a:p>
        </p:txBody>
      </p:sp>
      <p:sp>
        <p:nvSpPr>
          <p:cNvPr id="114" name="Google Shape;114;g1e93f6749ed_0_157"/>
          <p:cNvSpPr/>
          <p:nvPr/>
        </p:nvSpPr>
        <p:spPr>
          <a:xfrm>
            <a:off x="4430525" y="6068700"/>
            <a:ext cx="7761600" cy="487500"/>
          </a:xfrm>
          <a:prstGeom prst="rect">
            <a:avLst/>
          </a:prstGeom>
          <a:solidFill>
            <a:srgbClr val="FBF6F6">
              <a:alpha val="87058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400" b="0" i="0" u="none" strike="noStrike" cap="none" noProof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g1e93f6749ed_0_157"/>
          <p:cNvSpPr txBox="1"/>
          <p:nvPr/>
        </p:nvSpPr>
        <p:spPr>
          <a:xfrm>
            <a:off x="4963888" y="6095685"/>
            <a:ext cx="6702600" cy="48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 noProof="0" dirty="0">
                <a:solidFill>
                  <a:srgbClr val="213970"/>
                </a:solidFill>
                <a:latin typeface="Calibri"/>
                <a:ea typeface="Calibri"/>
                <a:cs typeface="Calibri"/>
                <a:sym typeface="Calibri"/>
              </a:rPr>
              <a:t>Aysu </a:t>
            </a:r>
            <a:r>
              <a:rPr lang="en-US" sz="2400" b="0" i="0" u="none" strike="noStrike" cap="none" noProof="0" dirty="0" err="1">
                <a:solidFill>
                  <a:srgbClr val="213970"/>
                </a:solidFill>
                <a:latin typeface="Calibri"/>
                <a:ea typeface="Calibri"/>
                <a:cs typeface="Calibri"/>
                <a:sym typeface="Calibri"/>
              </a:rPr>
              <a:t>Arık</a:t>
            </a:r>
            <a:endParaRPr lang="en-US" sz="2400" b="0" i="0" u="none" strike="noStrike" cap="none" noProof="0" dirty="0">
              <a:solidFill>
                <a:srgbClr val="21397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S-BSC templat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775</TotalTime>
  <Words>290</Words>
  <Application>Microsoft Office PowerPoint</Application>
  <PresentationFormat>Widescreen</PresentationFormat>
  <Paragraphs>45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Calibri</vt:lpstr>
      <vt:lpstr>Arial</vt:lpstr>
      <vt:lpstr>ES-BSC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Gemma Ribas</dc:creator>
  <cp:lastModifiedBy>user</cp:lastModifiedBy>
  <cp:revision>39</cp:revision>
  <dcterms:created xsi:type="dcterms:W3CDTF">2019-06-06T09:57:11Z</dcterms:created>
  <dcterms:modified xsi:type="dcterms:W3CDTF">2026-04-27T08:49:56Z</dcterms:modified>
</cp:coreProperties>
</file>