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87" r:id="rId2"/>
    <p:sldMasterId id="2147483916" r:id="rId3"/>
    <p:sldMasterId id="2147483929" r:id="rId4"/>
    <p:sldMasterId id="2147483946" r:id="rId5"/>
    <p:sldMasterId id="2147483954" r:id="rId6"/>
  </p:sldMasterIdLst>
  <p:notesMasterIdLst>
    <p:notesMasterId r:id="rId32"/>
  </p:notesMasterIdLst>
  <p:sldIdLst>
    <p:sldId id="355" r:id="rId7"/>
    <p:sldId id="404" r:id="rId8"/>
    <p:sldId id="359" r:id="rId9"/>
    <p:sldId id="369" r:id="rId10"/>
    <p:sldId id="371" r:id="rId11"/>
    <p:sldId id="373" r:id="rId12"/>
    <p:sldId id="386" r:id="rId13"/>
    <p:sldId id="377" r:id="rId14"/>
    <p:sldId id="378" r:id="rId15"/>
    <p:sldId id="379" r:id="rId16"/>
    <p:sldId id="388" r:id="rId17"/>
    <p:sldId id="389" r:id="rId18"/>
    <p:sldId id="356" r:id="rId19"/>
    <p:sldId id="393" r:id="rId20"/>
    <p:sldId id="395" r:id="rId21"/>
    <p:sldId id="400" r:id="rId22"/>
    <p:sldId id="262" r:id="rId23"/>
    <p:sldId id="403" r:id="rId24"/>
    <p:sldId id="409" r:id="rId25"/>
    <p:sldId id="406" r:id="rId26"/>
    <p:sldId id="407" r:id="rId27"/>
    <p:sldId id="408" r:id="rId28"/>
    <p:sldId id="402" r:id="rId29"/>
    <p:sldId id="401" r:id="rId30"/>
    <p:sldId id="410"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5D527"/>
    <a:srgbClr val="CC3366"/>
    <a:srgbClr val="00499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082" autoAdjust="0"/>
  </p:normalViewPr>
  <p:slideViewPr>
    <p:cSldViewPr snapToGrid="0">
      <p:cViewPr>
        <p:scale>
          <a:sx n="100" d="100"/>
          <a:sy n="100" d="100"/>
        </p:scale>
        <p:origin x="-896" y="-15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notesMaster" Target="notesMasters/notesMaster1.xml"/><Relationship Id="rId9" Type="http://schemas.openxmlformats.org/officeDocument/2006/relationships/slide" Target="slides/slide3.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3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25" name="PlaceHolder 1"/>
          <p:cNvSpPr>
            <a:spLocks noGrp="1"/>
          </p:cNvSpPr>
          <p:nvPr>
            <p:ph type="body"/>
          </p:nvPr>
        </p:nvSpPr>
        <p:spPr>
          <a:xfrm>
            <a:off x="777240" y="4777560"/>
            <a:ext cx="6217560" cy="4525920"/>
          </a:xfrm>
          <a:prstGeom prst="rect">
            <a:avLst/>
          </a:prstGeom>
        </p:spPr>
        <p:txBody>
          <a:bodyPr lIns="0" tIns="0" rIns="0" bIns="0"/>
          <a:lstStyle/>
          <a:p>
            <a:r>
              <a:rPr lang="en-US" sz="2000" b="0" strike="noStrike" spc="-1">
                <a:solidFill>
                  <a:srgbClr val="000000"/>
                </a:solidFill>
                <a:uFill>
                  <a:solidFill>
                    <a:srgbClr val="FFFFFF"/>
                  </a:solidFill>
                </a:uFill>
                <a:latin typeface="Arial"/>
              </a:rPr>
              <a:t>Click to edit the notes format</a:t>
            </a:r>
          </a:p>
        </p:txBody>
      </p:sp>
      <p:sp>
        <p:nvSpPr>
          <p:cNvPr id="826" name="PlaceHolder 2"/>
          <p:cNvSpPr>
            <a:spLocks noGrp="1"/>
          </p:cNvSpPr>
          <p:nvPr>
            <p:ph type="hdr"/>
          </p:nvPr>
        </p:nvSpPr>
        <p:spPr>
          <a:xfrm>
            <a:off x="0" y="0"/>
            <a:ext cx="3372840" cy="502560"/>
          </a:xfrm>
          <a:prstGeom prst="rect">
            <a:avLst/>
          </a:prstGeom>
        </p:spPr>
        <p:txBody>
          <a:bodyPr lIns="0" tIns="0" rIns="0" bIns="0"/>
          <a:lstStyle/>
          <a:p>
            <a:r>
              <a:rPr lang="en-US" sz="1400" b="0" strike="noStrike" spc="-1">
                <a:solidFill>
                  <a:srgbClr val="000000"/>
                </a:solidFill>
                <a:uFill>
                  <a:solidFill>
                    <a:srgbClr val="FFFFFF"/>
                  </a:solidFill>
                </a:uFill>
                <a:latin typeface="Times New Roman"/>
              </a:rPr>
              <a:t>&lt;header&gt;</a:t>
            </a:r>
          </a:p>
        </p:txBody>
      </p:sp>
      <p:sp>
        <p:nvSpPr>
          <p:cNvPr id="827" name="PlaceHolder 3"/>
          <p:cNvSpPr>
            <a:spLocks noGrp="1"/>
          </p:cNvSpPr>
          <p:nvPr>
            <p:ph type="dt"/>
          </p:nvPr>
        </p:nvSpPr>
        <p:spPr>
          <a:xfrm>
            <a:off x="4399200" y="0"/>
            <a:ext cx="3372840" cy="502560"/>
          </a:xfrm>
          <a:prstGeom prst="rect">
            <a:avLst/>
          </a:prstGeom>
        </p:spPr>
        <p:txBody>
          <a:bodyPr lIns="0" tIns="0" rIns="0" bIns="0"/>
          <a:lstStyle/>
          <a:p>
            <a:pPr algn="r"/>
            <a:r>
              <a:rPr lang="en-US" sz="1400" b="0" strike="noStrike" spc="-1">
                <a:solidFill>
                  <a:srgbClr val="000000"/>
                </a:solidFill>
                <a:uFill>
                  <a:solidFill>
                    <a:srgbClr val="FFFFFF"/>
                  </a:solidFill>
                </a:uFill>
                <a:latin typeface="Times New Roman"/>
              </a:rPr>
              <a:t>&lt;date/time&gt;</a:t>
            </a:r>
          </a:p>
        </p:txBody>
      </p:sp>
      <p:sp>
        <p:nvSpPr>
          <p:cNvPr id="828" name="PlaceHolder 4"/>
          <p:cNvSpPr>
            <a:spLocks noGrp="1"/>
          </p:cNvSpPr>
          <p:nvPr>
            <p:ph type="ftr"/>
          </p:nvPr>
        </p:nvSpPr>
        <p:spPr>
          <a:xfrm>
            <a:off x="0" y="9555480"/>
            <a:ext cx="3372840" cy="502560"/>
          </a:xfrm>
          <a:prstGeom prst="rect">
            <a:avLst/>
          </a:prstGeom>
        </p:spPr>
        <p:txBody>
          <a:bodyPr lIns="0" tIns="0" rIns="0" bIns="0" anchor="b"/>
          <a:lstStyle/>
          <a:p>
            <a:r>
              <a:rPr lang="en-US" sz="1400" b="0" strike="noStrike" spc="-1">
                <a:solidFill>
                  <a:srgbClr val="000000"/>
                </a:solidFill>
                <a:uFill>
                  <a:solidFill>
                    <a:srgbClr val="FFFFFF"/>
                  </a:solidFill>
                </a:uFill>
                <a:latin typeface="Times New Roman"/>
              </a:rPr>
              <a:t>&lt;footer&gt;</a:t>
            </a:r>
          </a:p>
        </p:txBody>
      </p:sp>
      <p:sp>
        <p:nvSpPr>
          <p:cNvPr id="829" name="PlaceHolder 5"/>
          <p:cNvSpPr>
            <a:spLocks noGrp="1"/>
          </p:cNvSpPr>
          <p:nvPr>
            <p:ph type="sldNum"/>
          </p:nvPr>
        </p:nvSpPr>
        <p:spPr>
          <a:xfrm>
            <a:off x="4399200" y="9555480"/>
            <a:ext cx="3372840" cy="502560"/>
          </a:xfrm>
          <a:prstGeom prst="rect">
            <a:avLst/>
          </a:prstGeom>
        </p:spPr>
        <p:txBody>
          <a:bodyPr lIns="0" tIns="0" rIns="0" bIns="0" anchor="b"/>
          <a:lstStyle/>
          <a:p>
            <a:pPr algn="r"/>
            <a:fld id="{0AFC5F2B-3938-4D37-BD45-5055FA0B8D7D}" type="slidenum">
              <a:rPr lang="en-US" sz="1400" b="0" strike="noStrike" spc="-1">
                <a:solidFill>
                  <a:srgbClr val="000000"/>
                </a:solidFill>
                <a:uFill>
                  <a:solidFill>
                    <a:srgbClr val="FFFFFF"/>
                  </a:solidFill>
                </a:uFill>
                <a:latin typeface="Times New Roman"/>
              </a:rPr>
              <a:pPr algn="r"/>
              <a:t>‹Nr.›</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542224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a:prstGeom prst="rect">
            <a:avLst/>
          </a:prstGeo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710EC59-92A8-49D9-A266-1F666DA847F6}" type="slidenum">
              <a:rPr lang="es-ES" smtClean="0">
                <a:solidFill>
                  <a:prstClr val="black"/>
                </a:solidFill>
                <a:latin typeface="Calibri"/>
              </a:rPr>
              <a:pPr/>
              <a:t>2</a:t>
            </a:fld>
            <a:endParaRPr lang="es-ES">
              <a:solidFill>
                <a:prstClr val="black"/>
              </a:solidFill>
              <a:latin typeface="Calibri"/>
            </a:endParaRPr>
          </a:p>
        </p:txBody>
      </p:sp>
    </p:spTree>
    <p:extLst>
      <p:ext uri="{BB962C8B-B14F-4D97-AF65-F5344CB8AC3E}">
        <p14:creationId xmlns:p14="http://schemas.microsoft.com/office/powerpoint/2010/main" val="25073926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2" name="PlaceHolder 1"/>
          <p:cNvSpPr>
            <a:spLocks noGrp="1"/>
          </p:cNvSpPr>
          <p:nvPr>
            <p:ph type="body"/>
          </p:nvPr>
        </p:nvSpPr>
        <p:spPr>
          <a:xfrm>
            <a:off x="685800" y="4400640"/>
            <a:ext cx="5486040" cy="3600000"/>
          </a:xfrm>
          <a:prstGeom prst="rect">
            <a:avLst/>
          </a:prstGeom>
        </p:spPr>
        <p:txBody>
          <a:bodyPr/>
          <a:lstStyle/>
          <a:p>
            <a:endParaRPr lang="en-US" sz="2000" b="0" strike="noStrike" spc="-1">
              <a:solidFill>
                <a:srgbClr val="000000"/>
              </a:solidFill>
              <a:uFill>
                <a:solidFill>
                  <a:srgbClr val="FFFFFF"/>
                </a:solidFill>
              </a:uFill>
              <a:latin typeface="Arial"/>
            </a:endParaRPr>
          </a:p>
        </p:txBody>
      </p:sp>
      <p:sp>
        <p:nvSpPr>
          <p:cNvPr id="1553" name="TextShape 2"/>
          <p:cNvSpPr txBox="1"/>
          <p:nvPr/>
        </p:nvSpPr>
        <p:spPr>
          <a:xfrm>
            <a:off x="3884760" y="8685360"/>
            <a:ext cx="2971440" cy="458280"/>
          </a:xfrm>
          <a:prstGeom prst="rect">
            <a:avLst/>
          </a:prstGeom>
          <a:noFill/>
          <a:ln>
            <a:noFill/>
          </a:ln>
        </p:spPr>
        <p:txBody>
          <a:bodyPr anchor="b"/>
          <a:lstStyle/>
          <a:p>
            <a:pPr algn="r"/>
            <a:fld id="{B8E9F622-3C1C-4A87-BB1A-239A2DA31222}" type="slidenum">
              <a:rPr lang="en-US" sz="1200" spc="-1">
                <a:solidFill>
                  <a:srgbClr val="000000"/>
                </a:solidFill>
                <a:uFill>
                  <a:solidFill>
                    <a:srgbClr val="FFFFFF"/>
                  </a:solidFill>
                </a:uFill>
                <a:latin typeface="Arial"/>
                <a:ea typeface="ＭＳ Ｐゴシック"/>
              </a:rPr>
              <a:pPr algn="r"/>
              <a:t>14</a:t>
            </a:fld>
            <a:endParaRPr lang="en-US" sz="1200" spc="-1">
              <a:solidFill>
                <a:srgbClr val="000000"/>
              </a:solidFill>
              <a:uFill>
                <a:solidFill>
                  <a:srgbClr val="FFFFFF"/>
                </a:solidFill>
              </a:uFill>
              <a:latin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2" name="PlaceHolder 1"/>
          <p:cNvSpPr>
            <a:spLocks noGrp="1"/>
          </p:cNvSpPr>
          <p:nvPr>
            <p:ph type="body"/>
          </p:nvPr>
        </p:nvSpPr>
        <p:spPr>
          <a:xfrm>
            <a:off x="685800" y="4400640"/>
            <a:ext cx="5486040" cy="3600000"/>
          </a:xfrm>
          <a:prstGeom prst="rect">
            <a:avLst/>
          </a:prstGeom>
        </p:spPr>
        <p:txBody>
          <a:bodyPr/>
          <a:lstStyle/>
          <a:p>
            <a:endParaRPr lang="en-US" sz="2000" b="0" strike="noStrike" spc="-1">
              <a:solidFill>
                <a:srgbClr val="000000"/>
              </a:solidFill>
              <a:uFill>
                <a:solidFill>
                  <a:srgbClr val="FFFFFF"/>
                </a:solidFill>
              </a:uFill>
              <a:latin typeface="Arial"/>
            </a:endParaRPr>
          </a:p>
        </p:txBody>
      </p:sp>
      <p:sp>
        <p:nvSpPr>
          <p:cNvPr id="1553" name="TextShape 2"/>
          <p:cNvSpPr txBox="1"/>
          <p:nvPr/>
        </p:nvSpPr>
        <p:spPr>
          <a:xfrm>
            <a:off x="3884760" y="8685360"/>
            <a:ext cx="2971440" cy="458280"/>
          </a:xfrm>
          <a:prstGeom prst="rect">
            <a:avLst/>
          </a:prstGeom>
          <a:noFill/>
          <a:ln>
            <a:noFill/>
          </a:ln>
        </p:spPr>
        <p:txBody>
          <a:bodyPr anchor="b"/>
          <a:lstStyle/>
          <a:p>
            <a:pPr algn="r"/>
            <a:fld id="{B8E9F622-3C1C-4A87-BB1A-239A2DA31222}" type="slidenum">
              <a:rPr lang="en-US" sz="1200" spc="-1">
                <a:solidFill>
                  <a:srgbClr val="000000"/>
                </a:solidFill>
                <a:uFill>
                  <a:solidFill>
                    <a:srgbClr val="FFFFFF"/>
                  </a:solidFill>
                </a:uFill>
                <a:latin typeface="Arial"/>
                <a:ea typeface="ＭＳ Ｐゴシック"/>
              </a:rPr>
              <a:pPr algn="r"/>
              <a:t>15</a:t>
            </a:fld>
            <a:endParaRPr lang="en-US" sz="1200" spc="-1">
              <a:solidFill>
                <a:srgbClr val="000000"/>
              </a:solidFill>
              <a:uFill>
                <a:solidFill>
                  <a:srgbClr val="FFFFFF"/>
                </a:solidFill>
              </a:uFill>
              <a:latin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a:xfrm>
            <a:off x="1143000" y="685800"/>
            <a:ext cx="4572000" cy="3429000"/>
          </a:xfrm>
          <a:prstGeom prst="rect">
            <a:avLst/>
          </a:prstGeom>
          <a:noFill/>
          <a:extLst>
            <a:ext uri="{FAA26D3D-D897-4be2-8F04-BA451C77F1D7}">
              <ma14:placeholderFlag xmlns:ma14="http://schemas.microsoft.com/office/mac/drawingml/2011/main" val="1"/>
            </a:ext>
          </a:extLst>
        </p:spPr>
      </p:sp>
      <p:sp>
        <p:nvSpPr>
          <p:cNvPr id="21506" name="Notes Placeholder 2"/>
          <p:cNvSpPr>
            <a:spLocks noGrp="1"/>
          </p:cNvSpPr>
          <p:nvPr>
            <p:ph type="body" idx="1"/>
          </p:nvPr>
        </p:nvSpPr>
        <p:spPr>
          <a:noFill/>
        </p:spPr>
        <p:txBody>
          <a:bodyPr/>
          <a:lstStyle/>
          <a:p>
            <a:r>
              <a:rPr lang="es-ES">
                <a:latin typeface="Calibri" charset="0"/>
              </a:rPr>
              <a:t>temperatura y precipitación: a partir de estas dos variables definimos unos indicadores climáticos vitivinícolas que la gente del vino está acostumbrada a utilizar. Por ejemplo el índicie Winkler te hace la integral de todas las temperaturas en las que esta temperatura es mayor que un determinado umbral, esta integral total anual la comparan con unas tabla que tienen en las que saben cada especie que temperatura total necesita como mínimo.</a:t>
            </a:r>
          </a:p>
          <a:p>
            <a:endParaRPr lang="es-ES">
              <a:latin typeface="Calibri" charset="0"/>
            </a:endParaRPr>
          </a:p>
          <a:p>
            <a:r>
              <a:rPr lang="es-ES">
                <a:latin typeface="Calibri" charset="0"/>
              </a:rPr>
              <a:t>Viñas del Vero (Aragón): unos meses antes de la cosecha (en Junio aprox.) tienen que decidir si con su cosecha tienen suficiente o necesitan comprar más vino a otros pequeños productores.</a:t>
            </a:r>
            <a:endParaRPr lang="en-US">
              <a:latin typeface="Calibri" charset="0"/>
            </a:endParaRPr>
          </a:p>
        </p:txBody>
      </p:sp>
      <p:sp>
        <p:nvSpPr>
          <p:cNvPr id="21507" name="Slide Number Placeholder 3"/>
          <p:cNvSpPr>
            <a:spLocks noGrp="1"/>
          </p:cNvSpPr>
          <p:nvPr>
            <p:ph type="sldNum" sz="quarter" idx="5"/>
          </p:nvPr>
        </p:nvSpPr>
        <p:spPr>
          <a:noFill/>
        </p:spPr>
        <p:txBody>
          <a:bodyPr/>
          <a:lstStyle>
            <a:lvl1pPr defTabSz="914423" eaLnBrk="0" hangingPunct="0">
              <a:defRPr sz="2200">
                <a:solidFill>
                  <a:schemeClr val="tx1"/>
                </a:solidFill>
                <a:latin typeface="Arial" charset="0"/>
                <a:ea typeface="ＭＳ Ｐゴシック" charset="0"/>
                <a:cs typeface="ＭＳ Ｐゴシック" charset="0"/>
              </a:defRPr>
            </a:lvl1pPr>
            <a:lvl2pPr marL="685817" indent="-263776" defTabSz="914423" eaLnBrk="0" hangingPunct="0">
              <a:defRPr sz="2200">
                <a:solidFill>
                  <a:schemeClr val="tx1"/>
                </a:solidFill>
                <a:latin typeface="Arial" charset="0"/>
                <a:ea typeface="ＭＳ Ｐゴシック" charset="0"/>
              </a:defRPr>
            </a:lvl2pPr>
            <a:lvl3pPr marL="1055103" indent="-211021" defTabSz="914423" eaLnBrk="0" hangingPunct="0">
              <a:defRPr sz="2200">
                <a:solidFill>
                  <a:schemeClr val="tx1"/>
                </a:solidFill>
                <a:latin typeface="Arial" charset="0"/>
                <a:ea typeface="ＭＳ Ｐゴシック" charset="0"/>
              </a:defRPr>
            </a:lvl3pPr>
            <a:lvl4pPr marL="1477145" indent="-211021" defTabSz="914423" eaLnBrk="0" hangingPunct="0">
              <a:defRPr sz="2200">
                <a:solidFill>
                  <a:schemeClr val="tx1"/>
                </a:solidFill>
                <a:latin typeface="Arial" charset="0"/>
                <a:ea typeface="ＭＳ Ｐゴシック" charset="0"/>
              </a:defRPr>
            </a:lvl4pPr>
            <a:lvl5pPr marL="1899186" indent="-211021" defTabSz="914423" eaLnBrk="0" hangingPunct="0">
              <a:defRPr sz="2200">
                <a:solidFill>
                  <a:schemeClr val="tx1"/>
                </a:solidFill>
                <a:latin typeface="Arial" charset="0"/>
                <a:ea typeface="ＭＳ Ｐゴシック" charset="0"/>
              </a:defRPr>
            </a:lvl5pPr>
            <a:lvl6pPr marL="2321227" indent="-211021" defTabSz="914423" eaLnBrk="0" fontAlgn="base" hangingPunct="0">
              <a:spcBef>
                <a:spcPct val="0"/>
              </a:spcBef>
              <a:spcAft>
                <a:spcPct val="0"/>
              </a:spcAft>
              <a:defRPr sz="2200">
                <a:solidFill>
                  <a:schemeClr val="tx1"/>
                </a:solidFill>
                <a:latin typeface="Arial" charset="0"/>
                <a:ea typeface="ＭＳ Ｐゴシック" charset="0"/>
              </a:defRPr>
            </a:lvl6pPr>
            <a:lvl7pPr marL="2743269" indent="-211021" defTabSz="914423" eaLnBrk="0" fontAlgn="base" hangingPunct="0">
              <a:spcBef>
                <a:spcPct val="0"/>
              </a:spcBef>
              <a:spcAft>
                <a:spcPct val="0"/>
              </a:spcAft>
              <a:defRPr sz="2200">
                <a:solidFill>
                  <a:schemeClr val="tx1"/>
                </a:solidFill>
                <a:latin typeface="Arial" charset="0"/>
                <a:ea typeface="ＭＳ Ｐゴシック" charset="0"/>
              </a:defRPr>
            </a:lvl7pPr>
            <a:lvl8pPr marL="3165310" indent="-211021" defTabSz="914423" eaLnBrk="0" fontAlgn="base" hangingPunct="0">
              <a:spcBef>
                <a:spcPct val="0"/>
              </a:spcBef>
              <a:spcAft>
                <a:spcPct val="0"/>
              </a:spcAft>
              <a:defRPr sz="2200">
                <a:solidFill>
                  <a:schemeClr val="tx1"/>
                </a:solidFill>
                <a:latin typeface="Arial" charset="0"/>
                <a:ea typeface="ＭＳ Ｐゴシック" charset="0"/>
              </a:defRPr>
            </a:lvl8pPr>
            <a:lvl9pPr marL="3587351" indent="-211021" defTabSz="914423" eaLnBrk="0" fontAlgn="base" hangingPunct="0">
              <a:spcBef>
                <a:spcPct val="0"/>
              </a:spcBef>
              <a:spcAft>
                <a:spcPct val="0"/>
              </a:spcAft>
              <a:defRPr sz="2200">
                <a:solidFill>
                  <a:schemeClr val="tx1"/>
                </a:solidFill>
                <a:latin typeface="Arial" charset="0"/>
                <a:ea typeface="ＭＳ Ｐゴシック" charset="0"/>
              </a:defRPr>
            </a:lvl9pPr>
          </a:lstStyle>
          <a:p>
            <a:pPr eaLnBrk="1" hangingPunct="1"/>
            <a:fld id="{BE1502C0-631E-CF4F-BBEC-B1FB77A2502D}" type="slidenum">
              <a:rPr lang="en-US" sz="1200">
                <a:solidFill>
                  <a:prstClr val="black"/>
                </a:solidFill>
                <a:cs typeface="DejaVu Sans" charset="0"/>
              </a:rPr>
              <a:pPr eaLnBrk="1" hangingPunct="1"/>
              <a:t>16</a:t>
            </a:fld>
            <a:endParaRPr lang="en-US" sz="1200">
              <a:solidFill>
                <a:prstClr val="black"/>
              </a:solidFill>
              <a:cs typeface="DejaVu Sans"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2 Marcador de notas"/>
          <p:cNvSpPr>
            <a:spLocks noGrp="1"/>
          </p:cNvSpPr>
          <p:nvPr>
            <p:ph type="body" idx="1"/>
          </p:nvPr>
        </p:nvSpPr>
        <p:spPr/>
        <p:txBody>
          <a:bodyPr/>
          <a:lstStyle/>
          <a:p>
            <a:r>
              <a:rPr lang="es-ES" dirty="0" err="1" smtClean="0"/>
              <a:t>Differences</a:t>
            </a:r>
            <a:r>
              <a:rPr lang="es-ES" baseline="0" dirty="0" smtClean="0"/>
              <a:t> </a:t>
            </a:r>
            <a:r>
              <a:rPr lang="es-ES" baseline="0" dirty="0" err="1" smtClean="0"/>
              <a:t>between</a:t>
            </a:r>
            <a:r>
              <a:rPr lang="es-ES" baseline="0" dirty="0" smtClean="0"/>
              <a:t> </a:t>
            </a:r>
            <a:r>
              <a:rPr lang="es-ES" baseline="0" dirty="0" err="1" smtClean="0"/>
              <a:t>weather</a:t>
            </a:r>
            <a:r>
              <a:rPr lang="es-ES" baseline="0" dirty="0" smtClean="0"/>
              <a:t> and </a:t>
            </a:r>
            <a:r>
              <a:rPr lang="es-ES" baseline="0" dirty="0" err="1" smtClean="0"/>
              <a:t>climate</a:t>
            </a:r>
            <a:endParaRPr lang="es-ES" baseline="0" dirty="0" smtClean="0"/>
          </a:p>
          <a:p>
            <a:endParaRPr lang="es-ES" baseline="0" dirty="0" smtClean="0"/>
          </a:p>
          <a:p>
            <a:r>
              <a:rPr lang="es-ES" baseline="0" dirty="0" err="1" smtClean="0"/>
              <a:t>Weather</a:t>
            </a:r>
            <a:r>
              <a:rPr lang="es-ES" baseline="0" dirty="0" smtClean="0"/>
              <a:t> up </a:t>
            </a:r>
            <a:r>
              <a:rPr lang="es-ES" baseline="0" dirty="0" err="1" smtClean="0"/>
              <a:t>to</a:t>
            </a:r>
            <a:r>
              <a:rPr lang="es-ES" baseline="0" dirty="0" smtClean="0"/>
              <a:t> 10 </a:t>
            </a:r>
            <a:r>
              <a:rPr lang="es-ES" baseline="0" dirty="0" err="1" smtClean="0"/>
              <a:t>days</a:t>
            </a:r>
            <a:r>
              <a:rPr lang="es-ES" baseline="0" dirty="0" smtClean="0"/>
              <a:t> </a:t>
            </a:r>
            <a:r>
              <a:rPr lang="es-ES" baseline="0" dirty="0" err="1" smtClean="0"/>
              <a:t>but</a:t>
            </a:r>
            <a:r>
              <a:rPr lang="es-ES" baseline="0" dirty="0" smtClean="0"/>
              <a:t> </a:t>
            </a:r>
            <a:r>
              <a:rPr lang="es-ES" baseline="0" dirty="0" err="1" smtClean="0"/>
              <a:t>climate</a:t>
            </a:r>
            <a:r>
              <a:rPr lang="es-ES" baseline="0" dirty="0" smtClean="0"/>
              <a:t> </a:t>
            </a:r>
            <a:r>
              <a:rPr lang="es-ES" baseline="0" dirty="0" err="1" smtClean="0"/>
              <a:t>could</a:t>
            </a:r>
            <a:r>
              <a:rPr lang="es-ES" baseline="0" dirty="0" smtClean="0"/>
              <a:t> up </a:t>
            </a:r>
            <a:r>
              <a:rPr lang="es-ES" baseline="0" dirty="0" err="1" smtClean="0"/>
              <a:t>to</a:t>
            </a:r>
            <a:r>
              <a:rPr lang="es-ES" baseline="0" dirty="0" smtClean="0"/>
              <a:t> </a:t>
            </a:r>
            <a:r>
              <a:rPr lang="es-ES" baseline="0" dirty="0" err="1" smtClean="0"/>
              <a:t>decades</a:t>
            </a:r>
            <a:r>
              <a:rPr lang="es-ES" baseline="0" dirty="0" smtClean="0"/>
              <a:t>  </a:t>
            </a:r>
            <a:r>
              <a:rPr lang="es-ES" baseline="0" dirty="0" err="1" smtClean="0"/>
              <a:t>why</a:t>
            </a:r>
            <a:r>
              <a:rPr lang="es-ES" baseline="0" dirty="0" smtClean="0"/>
              <a:t> </a:t>
            </a:r>
            <a:r>
              <a:rPr lang="es-ES" baseline="0" dirty="0" err="1" smtClean="0"/>
              <a:t>is</a:t>
            </a:r>
            <a:r>
              <a:rPr lang="es-ES" baseline="0" dirty="0" smtClean="0"/>
              <a:t> </a:t>
            </a:r>
            <a:r>
              <a:rPr lang="es-ES" baseline="0" dirty="0" err="1" smtClean="0"/>
              <a:t>this</a:t>
            </a:r>
            <a:r>
              <a:rPr lang="es-ES" baseline="0" dirty="0" smtClean="0"/>
              <a:t> </a:t>
            </a:r>
            <a:r>
              <a:rPr lang="es-ES" baseline="0" dirty="0" err="1" smtClean="0"/>
              <a:t>possible</a:t>
            </a:r>
            <a:endParaRPr lang="es-ES" baseline="0" dirty="0" smtClean="0"/>
          </a:p>
          <a:p>
            <a:endParaRPr lang="es-ES" baseline="0" dirty="0" smtClean="0"/>
          </a:p>
          <a:p>
            <a:r>
              <a:rPr lang="es-ES" baseline="0" dirty="0" err="1" smtClean="0"/>
              <a:t>Weather</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atmosphearic</a:t>
            </a:r>
            <a:r>
              <a:rPr lang="es-ES" baseline="0" dirty="0" smtClean="0"/>
              <a:t> </a:t>
            </a:r>
            <a:r>
              <a:rPr lang="es-ES" baseline="0" dirty="0" err="1" smtClean="0"/>
              <a:t>processes</a:t>
            </a:r>
            <a:r>
              <a:rPr lang="es-ES" baseline="0" dirty="0" smtClean="0"/>
              <a:t> and </a:t>
            </a:r>
            <a:r>
              <a:rPr lang="es-ES" baseline="0" dirty="0" err="1" smtClean="0"/>
              <a:t>persistence</a:t>
            </a:r>
            <a:endParaRPr lang="es-ES" baseline="0" dirty="0" smtClean="0"/>
          </a:p>
          <a:p>
            <a:endParaRPr lang="es-ES" baseline="0" dirty="0" smtClean="0"/>
          </a:p>
          <a:p>
            <a:r>
              <a:rPr lang="es-ES" baseline="0" dirty="0" err="1" smtClean="0"/>
              <a:t>Climate</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other</a:t>
            </a:r>
            <a:r>
              <a:rPr lang="es-ES" baseline="0" dirty="0" smtClean="0"/>
              <a:t> </a:t>
            </a:r>
            <a:r>
              <a:rPr lang="es-ES" baseline="0" dirty="0" err="1" smtClean="0"/>
              <a:t>processes</a:t>
            </a:r>
            <a:r>
              <a:rPr lang="es-ES" baseline="0" dirty="0" smtClean="0"/>
              <a:t> </a:t>
            </a:r>
            <a:r>
              <a:rPr lang="es-ES" baseline="0" dirty="0" err="1" smtClean="0"/>
              <a:t>such</a:t>
            </a:r>
            <a:r>
              <a:rPr lang="es-ES" baseline="0" dirty="0" smtClean="0"/>
              <a:t> as… </a:t>
            </a:r>
            <a:r>
              <a:rPr lang="es-ES" baseline="0" dirty="0" err="1" smtClean="0"/>
              <a:t>climate</a:t>
            </a:r>
            <a:r>
              <a:rPr lang="es-ES" baseline="0" dirty="0" smtClean="0"/>
              <a:t> </a:t>
            </a:r>
            <a:r>
              <a:rPr lang="es-ES" baseline="0" dirty="0" err="1" smtClean="0"/>
              <a:t>prediction</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the</a:t>
            </a:r>
            <a:r>
              <a:rPr lang="es-ES" baseline="0" dirty="0" smtClean="0"/>
              <a:t> </a:t>
            </a:r>
            <a:r>
              <a:rPr lang="es-ES" baseline="0" dirty="0" err="1" smtClean="0"/>
              <a:t>correct</a:t>
            </a:r>
            <a:r>
              <a:rPr lang="es-ES" baseline="0" dirty="0" smtClean="0"/>
              <a:t> </a:t>
            </a:r>
            <a:r>
              <a:rPr lang="es-ES" baseline="0" dirty="0" err="1" smtClean="0"/>
              <a:t>simulation</a:t>
            </a:r>
            <a:r>
              <a:rPr lang="es-ES" baseline="0" dirty="0" smtClean="0"/>
              <a:t> of </a:t>
            </a:r>
            <a:r>
              <a:rPr lang="es-ES" baseline="0" dirty="0" err="1" smtClean="0"/>
              <a:t>these</a:t>
            </a:r>
            <a:r>
              <a:rPr lang="es-ES" baseline="0" dirty="0" smtClean="0"/>
              <a:t> </a:t>
            </a:r>
            <a:r>
              <a:rPr lang="es-ES" baseline="0" dirty="0" err="1" smtClean="0"/>
              <a:t>processes</a:t>
            </a:r>
            <a:endParaRPr lang="es-ES" baseline="0" dirty="0" smtClean="0"/>
          </a:p>
          <a:p>
            <a:endParaRPr lang="es-ES" baseline="0" dirty="0" smtClean="0"/>
          </a:p>
          <a:p>
            <a:r>
              <a:rPr lang="es-ES" baseline="0" dirty="0" smtClean="0"/>
              <a:t>Javi GS. </a:t>
            </a:r>
            <a:r>
              <a:rPr lang="es-ES" baseline="0" dirty="0" err="1" smtClean="0"/>
              <a:t>add</a:t>
            </a:r>
            <a:r>
              <a:rPr lang="es-ES" baseline="0" dirty="0" smtClean="0"/>
              <a:t> more</a:t>
            </a:r>
          </a:p>
          <a:p>
            <a:endParaRPr lang="es-ES" baseline="0" dirty="0" smtClean="0"/>
          </a:p>
          <a:p>
            <a:endParaRPr lang="es-ES" baseline="0" dirty="0" smtClean="0"/>
          </a:p>
        </p:txBody>
      </p:sp>
      <p:sp>
        <p:nvSpPr>
          <p:cNvPr id="4" name="3 Marcador de número de diapositiva"/>
          <p:cNvSpPr>
            <a:spLocks noGrp="1"/>
          </p:cNvSpPr>
          <p:nvPr>
            <p:ph type="sldNum" idx="10"/>
          </p:nvPr>
        </p:nvSpPr>
        <p:spPr/>
        <p:txBody>
          <a:bodyPr/>
          <a:lstStyle/>
          <a:p>
            <a:fld id="{0AFC5F2B-3938-4D37-BD45-5055FA0B8D7D}" type="slidenum">
              <a:rPr lang="en-US" sz="1400" spc="-1" smtClean="0">
                <a:solidFill>
                  <a:srgbClr val="000000"/>
                </a:solidFill>
                <a:uFill>
                  <a:solidFill>
                    <a:srgbClr val="FFFFFF"/>
                  </a:solidFill>
                </a:uFill>
                <a:latin typeface="Times New Roman"/>
              </a:rPr>
              <a:pPr/>
              <a:t>19</a:t>
            </a:fld>
            <a:endParaRPr lang="en-US" sz="1400"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5902685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2 Marcador de notas"/>
          <p:cNvSpPr>
            <a:spLocks noGrp="1"/>
          </p:cNvSpPr>
          <p:nvPr>
            <p:ph type="body" idx="1"/>
          </p:nvPr>
        </p:nvSpPr>
        <p:spPr/>
        <p:txBody>
          <a:bodyPr/>
          <a:lstStyle/>
          <a:p>
            <a:r>
              <a:rPr lang="es-ES" b="1" baseline="0" dirty="0" err="1" smtClean="0">
                <a:solidFill>
                  <a:srgbClr val="FF0000"/>
                </a:solidFill>
              </a:rPr>
              <a:t>You</a:t>
            </a:r>
            <a:r>
              <a:rPr lang="es-ES" b="1" baseline="0" dirty="0" smtClean="0">
                <a:solidFill>
                  <a:srgbClr val="FF0000"/>
                </a:solidFill>
              </a:rPr>
              <a:t> </a:t>
            </a:r>
            <a:r>
              <a:rPr lang="es-ES" b="1" baseline="0" dirty="0" err="1" smtClean="0">
                <a:solidFill>
                  <a:srgbClr val="FF0000"/>
                </a:solidFill>
              </a:rPr>
              <a:t>should</a:t>
            </a:r>
            <a:r>
              <a:rPr lang="es-ES" b="1" baseline="0" dirty="0" smtClean="0">
                <a:solidFill>
                  <a:srgbClr val="FF0000"/>
                </a:solidFill>
              </a:rPr>
              <a:t> </a:t>
            </a:r>
            <a:r>
              <a:rPr lang="es-ES" b="1" baseline="0" dirty="0" err="1" smtClean="0">
                <a:solidFill>
                  <a:srgbClr val="FF0000"/>
                </a:solidFill>
              </a:rPr>
              <a:t>find</a:t>
            </a:r>
            <a:r>
              <a:rPr lang="es-ES" b="1" baseline="0" dirty="0" smtClean="0">
                <a:solidFill>
                  <a:srgbClr val="FF0000"/>
                </a:solidFill>
              </a:rPr>
              <a:t> a </a:t>
            </a:r>
            <a:r>
              <a:rPr lang="es-ES" b="1" baseline="0" dirty="0" err="1" smtClean="0">
                <a:solidFill>
                  <a:srgbClr val="FF0000"/>
                </a:solidFill>
              </a:rPr>
              <a:t>better</a:t>
            </a:r>
            <a:r>
              <a:rPr lang="es-ES" b="1" baseline="0" dirty="0" smtClean="0">
                <a:solidFill>
                  <a:srgbClr val="FF0000"/>
                </a:solidFill>
              </a:rPr>
              <a:t> </a:t>
            </a:r>
            <a:r>
              <a:rPr lang="es-ES" b="1" baseline="0" dirty="0" err="1" smtClean="0">
                <a:solidFill>
                  <a:srgbClr val="FF0000"/>
                </a:solidFill>
              </a:rPr>
              <a:t>plot</a:t>
            </a:r>
            <a:r>
              <a:rPr lang="es-ES" b="1" baseline="0" dirty="0" smtClean="0">
                <a:solidFill>
                  <a:srgbClr val="FF0000"/>
                </a:solidFill>
              </a:rPr>
              <a:t> </a:t>
            </a:r>
            <a:r>
              <a:rPr lang="es-ES" b="1" baseline="0" dirty="0" err="1" smtClean="0">
                <a:solidFill>
                  <a:srgbClr val="FF0000"/>
                </a:solidFill>
              </a:rPr>
              <a:t>to</a:t>
            </a:r>
            <a:r>
              <a:rPr lang="es-ES" b="1" baseline="0" dirty="0" smtClean="0">
                <a:solidFill>
                  <a:srgbClr val="FF0000"/>
                </a:solidFill>
              </a:rPr>
              <a:t> describe </a:t>
            </a:r>
            <a:r>
              <a:rPr lang="es-ES" b="1" baseline="0" dirty="0" err="1" smtClean="0">
                <a:solidFill>
                  <a:srgbClr val="FF0000"/>
                </a:solidFill>
              </a:rPr>
              <a:t>the</a:t>
            </a:r>
            <a:r>
              <a:rPr lang="es-ES" b="1" baseline="0" dirty="0" smtClean="0">
                <a:solidFill>
                  <a:srgbClr val="FF0000"/>
                </a:solidFill>
              </a:rPr>
              <a:t> </a:t>
            </a:r>
            <a:r>
              <a:rPr lang="es-ES" b="1" baseline="0" dirty="0" err="1" smtClean="0">
                <a:solidFill>
                  <a:srgbClr val="FF0000"/>
                </a:solidFill>
              </a:rPr>
              <a:t>melt-to-freeze</a:t>
            </a:r>
            <a:r>
              <a:rPr lang="es-ES" b="1" baseline="0" dirty="0" smtClean="0">
                <a:solidFill>
                  <a:srgbClr val="FF0000"/>
                </a:solidFill>
              </a:rPr>
              <a:t> and </a:t>
            </a:r>
            <a:r>
              <a:rPr lang="es-ES" b="1" baseline="0" dirty="0" err="1" smtClean="0">
                <a:solidFill>
                  <a:srgbClr val="FF0000"/>
                </a:solidFill>
              </a:rPr>
              <a:t>melt-to-melt</a:t>
            </a:r>
            <a:r>
              <a:rPr lang="es-ES" b="1" baseline="0" dirty="0" smtClean="0">
                <a:solidFill>
                  <a:srgbClr val="FF0000"/>
                </a:solidFill>
              </a:rPr>
              <a:t> re-</a:t>
            </a:r>
            <a:r>
              <a:rPr lang="es-ES" b="1" baseline="0" dirty="0" err="1" smtClean="0">
                <a:solidFill>
                  <a:srgbClr val="FF0000"/>
                </a:solidFill>
              </a:rPr>
              <a:t>emergence</a:t>
            </a:r>
            <a:r>
              <a:rPr lang="es-ES" b="1" baseline="0" dirty="0" smtClean="0">
                <a:solidFill>
                  <a:srgbClr val="FF0000"/>
                </a:solidFill>
              </a:rPr>
              <a:t> </a:t>
            </a:r>
            <a:r>
              <a:rPr lang="es-ES" b="1" baseline="0" dirty="0" err="1" smtClean="0">
                <a:solidFill>
                  <a:srgbClr val="FF0000"/>
                </a:solidFill>
              </a:rPr>
              <a:t>mechanisms</a:t>
            </a:r>
            <a:endParaRPr lang="es-ES" b="1" baseline="0" dirty="0" smtClean="0">
              <a:solidFill>
                <a:srgbClr val="FF0000"/>
              </a:solidFill>
            </a:endParaRPr>
          </a:p>
          <a:p>
            <a:endParaRPr lang="es-ES" baseline="0" dirty="0" smtClean="0"/>
          </a:p>
          <a:p>
            <a:r>
              <a:rPr lang="es-ES" baseline="0" dirty="0" err="1" smtClean="0"/>
              <a:t>Weather</a:t>
            </a:r>
            <a:r>
              <a:rPr lang="es-ES" baseline="0" dirty="0" smtClean="0"/>
              <a:t> up </a:t>
            </a:r>
            <a:r>
              <a:rPr lang="es-ES" baseline="0" dirty="0" err="1" smtClean="0"/>
              <a:t>to</a:t>
            </a:r>
            <a:r>
              <a:rPr lang="es-ES" baseline="0" dirty="0" smtClean="0"/>
              <a:t> 10 </a:t>
            </a:r>
            <a:r>
              <a:rPr lang="es-ES" baseline="0" dirty="0" err="1" smtClean="0"/>
              <a:t>days</a:t>
            </a:r>
            <a:r>
              <a:rPr lang="es-ES" baseline="0" dirty="0" smtClean="0"/>
              <a:t> </a:t>
            </a:r>
            <a:r>
              <a:rPr lang="es-ES" baseline="0" dirty="0" err="1" smtClean="0"/>
              <a:t>but</a:t>
            </a:r>
            <a:r>
              <a:rPr lang="es-ES" baseline="0" dirty="0" smtClean="0"/>
              <a:t> </a:t>
            </a:r>
            <a:r>
              <a:rPr lang="es-ES" baseline="0" dirty="0" err="1" smtClean="0"/>
              <a:t>climate</a:t>
            </a:r>
            <a:r>
              <a:rPr lang="es-ES" baseline="0" dirty="0" smtClean="0"/>
              <a:t> </a:t>
            </a:r>
            <a:r>
              <a:rPr lang="es-ES" baseline="0" dirty="0" err="1" smtClean="0"/>
              <a:t>could</a:t>
            </a:r>
            <a:r>
              <a:rPr lang="es-ES" baseline="0" dirty="0" smtClean="0"/>
              <a:t> up </a:t>
            </a:r>
            <a:r>
              <a:rPr lang="es-ES" baseline="0" dirty="0" err="1" smtClean="0"/>
              <a:t>to</a:t>
            </a:r>
            <a:r>
              <a:rPr lang="es-ES" baseline="0" dirty="0" smtClean="0"/>
              <a:t> </a:t>
            </a:r>
            <a:r>
              <a:rPr lang="es-ES" baseline="0" dirty="0" err="1" smtClean="0"/>
              <a:t>decades</a:t>
            </a:r>
            <a:r>
              <a:rPr lang="es-ES" baseline="0" dirty="0" smtClean="0"/>
              <a:t>  </a:t>
            </a:r>
            <a:r>
              <a:rPr lang="es-ES" baseline="0" dirty="0" err="1" smtClean="0"/>
              <a:t>why</a:t>
            </a:r>
            <a:r>
              <a:rPr lang="es-ES" baseline="0" dirty="0" smtClean="0"/>
              <a:t> </a:t>
            </a:r>
            <a:r>
              <a:rPr lang="es-ES" baseline="0" dirty="0" err="1" smtClean="0"/>
              <a:t>is</a:t>
            </a:r>
            <a:r>
              <a:rPr lang="es-ES" baseline="0" dirty="0" smtClean="0"/>
              <a:t> </a:t>
            </a:r>
            <a:r>
              <a:rPr lang="es-ES" baseline="0" dirty="0" err="1" smtClean="0"/>
              <a:t>this</a:t>
            </a:r>
            <a:r>
              <a:rPr lang="es-ES" baseline="0" dirty="0" smtClean="0"/>
              <a:t> </a:t>
            </a:r>
            <a:r>
              <a:rPr lang="es-ES" baseline="0" dirty="0" err="1" smtClean="0"/>
              <a:t>possible</a:t>
            </a:r>
            <a:endParaRPr lang="es-ES" baseline="0" dirty="0" smtClean="0"/>
          </a:p>
          <a:p>
            <a:endParaRPr lang="es-ES" baseline="0" dirty="0" smtClean="0"/>
          </a:p>
          <a:p>
            <a:r>
              <a:rPr lang="es-ES" baseline="0" dirty="0" err="1" smtClean="0"/>
              <a:t>Weather</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atmosphearic</a:t>
            </a:r>
            <a:r>
              <a:rPr lang="es-ES" baseline="0" dirty="0" smtClean="0"/>
              <a:t> </a:t>
            </a:r>
            <a:r>
              <a:rPr lang="es-ES" baseline="0" dirty="0" err="1" smtClean="0"/>
              <a:t>processes</a:t>
            </a:r>
            <a:r>
              <a:rPr lang="es-ES" baseline="0" dirty="0" smtClean="0"/>
              <a:t> and </a:t>
            </a:r>
            <a:r>
              <a:rPr lang="es-ES" baseline="0" dirty="0" err="1" smtClean="0"/>
              <a:t>persistence</a:t>
            </a:r>
            <a:endParaRPr lang="es-ES" baseline="0" dirty="0" smtClean="0"/>
          </a:p>
          <a:p>
            <a:endParaRPr lang="es-ES" baseline="0" dirty="0" smtClean="0"/>
          </a:p>
          <a:p>
            <a:r>
              <a:rPr lang="es-ES" baseline="0" dirty="0" err="1" smtClean="0"/>
              <a:t>Climate</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other</a:t>
            </a:r>
            <a:r>
              <a:rPr lang="es-ES" baseline="0" dirty="0" smtClean="0"/>
              <a:t> </a:t>
            </a:r>
            <a:r>
              <a:rPr lang="es-ES" baseline="0" dirty="0" err="1" smtClean="0"/>
              <a:t>processes</a:t>
            </a:r>
            <a:r>
              <a:rPr lang="es-ES" baseline="0" dirty="0" smtClean="0"/>
              <a:t> </a:t>
            </a:r>
            <a:r>
              <a:rPr lang="es-ES" baseline="0" dirty="0" err="1" smtClean="0"/>
              <a:t>such</a:t>
            </a:r>
            <a:r>
              <a:rPr lang="es-ES" baseline="0" dirty="0" smtClean="0"/>
              <a:t> as… </a:t>
            </a:r>
            <a:r>
              <a:rPr lang="es-ES" baseline="0" dirty="0" err="1" smtClean="0"/>
              <a:t>climate</a:t>
            </a:r>
            <a:r>
              <a:rPr lang="es-ES" baseline="0" dirty="0" smtClean="0"/>
              <a:t> </a:t>
            </a:r>
            <a:r>
              <a:rPr lang="es-ES" baseline="0" dirty="0" err="1" smtClean="0"/>
              <a:t>prediction</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the</a:t>
            </a:r>
            <a:r>
              <a:rPr lang="es-ES" baseline="0" dirty="0" smtClean="0"/>
              <a:t> </a:t>
            </a:r>
            <a:r>
              <a:rPr lang="es-ES" baseline="0" dirty="0" err="1" smtClean="0"/>
              <a:t>correct</a:t>
            </a:r>
            <a:r>
              <a:rPr lang="es-ES" baseline="0" dirty="0" smtClean="0"/>
              <a:t> </a:t>
            </a:r>
            <a:r>
              <a:rPr lang="es-ES" baseline="0" dirty="0" err="1" smtClean="0"/>
              <a:t>simulation</a:t>
            </a:r>
            <a:r>
              <a:rPr lang="es-ES" baseline="0" dirty="0" smtClean="0"/>
              <a:t> of </a:t>
            </a:r>
            <a:r>
              <a:rPr lang="es-ES" baseline="0" dirty="0" err="1" smtClean="0"/>
              <a:t>these</a:t>
            </a:r>
            <a:r>
              <a:rPr lang="es-ES" baseline="0" dirty="0" smtClean="0"/>
              <a:t> </a:t>
            </a:r>
            <a:r>
              <a:rPr lang="es-ES" baseline="0" dirty="0" err="1" smtClean="0"/>
              <a:t>processes</a:t>
            </a:r>
            <a:endParaRPr lang="es-ES" baseline="0" dirty="0" smtClean="0"/>
          </a:p>
          <a:p>
            <a:endParaRPr lang="es-ES" baseline="0" dirty="0" smtClean="0"/>
          </a:p>
          <a:p>
            <a:r>
              <a:rPr lang="es-ES" baseline="0" dirty="0" smtClean="0"/>
              <a:t>Javi GS. </a:t>
            </a:r>
            <a:r>
              <a:rPr lang="es-ES" baseline="0" dirty="0" err="1" smtClean="0"/>
              <a:t>add</a:t>
            </a:r>
            <a:r>
              <a:rPr lang="es-ES" baseline="0" dirty="0" smtClean="0"/>
              <a:t> more</a:t>
            </a:r>
          </a:p>
          <a:p>
            <a:endParaRPr lang="es-ES" baseline="0" dirty="0" smtClean="0"/>
          </a:p>
          <a:p>
            <a:endParaRPr lang="es-ES" baseline="0" dirty="0" smtClean="0"/>
          </a:p>
        </p:txBody>
      </p:sp>
      <p:sp>
        <p:nvSpPr>
          <p:cNvPr id="4" name="3 Marcador de número de diapositiva"/>
          <p:cNvSpPr>
            <a:spLocks noGrp="1"/>
          </p:cNvSpPr>
          <p:nvPr>
            <p:ph type="sldNum" idx="10"/>
          </p:nvPr>
        </p:nvSpPr>
        <p:spPr/>
        <p:txBody>
          <a:bodyPr/>
          <a:lstStyle/>
          <a:p>
            <a:fld id="{0AFC5F2B-3938-4D37-BD45-5055FA0B8D7D}" type="slidenum">
              <a:rPr lang="en-US" sz="1400" spc="-1" smtClean="0">
                <a:solidFill>
                  <a:srgbClr val="000000"/>
                </a:solidFill>
                <a:uFill>
                  <a:solidFill>
                    <a:srgbClr val="FFFFFF"/>
                  </a:solidFill>
                </a:uFill>
                <a:latin typeface="Times New Roman"/>
              </a:rPr>
              <a:pPr/>
              <a:t>20</a:t>
            </a:fld>
            <a:endParaRPr lang="en-US" sz="1400"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5902685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2 Marcador de notas"/>
          <p:cNvSpPr>
            <a:spLocks noGrp="1"/>
          </p:cNvSpPr>
          <p:nvPr>
            <p:ph type="body" idx="1"/>
          </p:nvPr>
        </p:nvSpPr>
        <p:spPr/>
        <p:txBody>
          <a:bodyPr/>
          <a:lstStyle/>
          <a:p>
            <a:r>
              <a:rPr lang="es-ES" dirty="0" err="1" smtClean="0"/>
              <a:t>Differences</a:t>
            </a:r>
            <a:r>
              <a:rPr lang="es-ES" baseline="0" dirty="0" smtClean="0"/>
              <a:t> </a:t>
            </a:r>
            <a:r>
              <a:rPr lang="es-ES" baseline="0" dirty="0" err="1" smtClean="0"/>
              <a:t>between</a:t>
            </a:r>
            <a:r>
              <a:rPr lang="es-ES" baseline="0" dirty="0" smtClean="0"/>
              <a:t> </a:t>
            </a:r>
            <a:r>
              <a:rPr lang="es-ES" baseline="0" dirty="0" err="1" smtClean="0"/>
              <a:t>weather</a:t>
            </a:r>
            <a:r>
              <a:rPr lang="es-ES" baseline="0" dirty="0" smtClean="0"/>
              <a:t> and </a:t>
            </a:r>
            <a:r>
              <a:rPr lang="es-ES" baseline="0" dirty="0" err="1" smtClean="0"/>
              <a:t>climate</a:t>
            </a:r>
            <a:endParaRPr lang="es-ES" baseline="0" dirty="0" smtClean="0"/>
          </a:p>
          <a:p>
            <a:endParaRPr lang="es-ES" baseline="0" dirty="0" smtClean="0"/>
          </a:p>
          <a:p>
            <a:r>
              <a:rPr lang="es-ES" baseline="0" dirty="0" err="1" smtClean="0"/>
              <a:t>Weather</a:t>
            </a:r>
            <a:r>
              <a:rPr lang="es-ES" baseline="0" dirty="0" smtClean="0"/>
              <a:t> up </a:t>
            </a:r>
            <a:r>
              <a:rPr lang="es-ES" baseline="0" dirty="0" err="1" smtClean="0"/>
              <a:t>to</a:t>
            </a:r>
            <a:r>
              <a:rPr lang="es-ES" baseline="0" dirty="0" smtClean="0"/>
              <a:t> 10 </a:t>
            </a:r>
            <a:r>
              <a:rPr lang="es-ES" baseline="0" dirty="0" err="1" smtClean="0"/>
              <a:t>days</a:t>
            </a:r>
            <a:r>
              <a:rPr lang="es-ES" baseline="0" dirty="0" smtClean="0"/>
              <a:t> </a:t>
            </a:r>
            <a:r>
              <a:rPr lang="es-ES" baseline="0" dirty="0" err="1" smtClean="0"/>
              <a:t>but</a:t>
            </a:r>
            <a:r>
              <a:rPr lang="es-ES" baseline="0" dirty="0" smtClean="0"/>
              <a:t> </a:t>
            </a:r>
            <a:r>
              <a:rPr lang="es-ES" baseline="0" dirty="0" err="1" smtClean="0"/>
              <a:t>climate</a:t>
            </a:r>
            <a:r>
              <a:rPr lang="es-ES" baseline="0" dirty="0" smtClean="0"/>
              <a:t> </a:t>
            </a:r>
            <a:r>
              <a:rPr lang="es-ES" baseline="0" dirty="0" err="1" smtClean="0"/>
              <a:t>could</a:t>
            </a:r>
            <a:r>
              <a:rPr lang="es-ES" baseline="0" dirty="0" smtClean="0"/>
              <a:t> up </a:t>
            </a:r>
            <a:r>
              <a:rPr lang="es-ES" baseline="0" dirty="0" err="1" smtClean="0"/>
              <a:t>to</a:t>
            </a:r>
            <a:r>
              <a:rPr lang="es-ES" baseline="0" dirty="0" smtClean="0"/>
              <a:t> </a:t>
            </a:r>
            <a:r>
              <a:rPr lang="es-ES" baseline="0" dirty="0" err="1" smtClean="0"/>
              <a:t>decades</a:t>
            </a:r>
            <a:r>
              <a:rPr lang="es-ES" baseline="0" dirty="0" smtClean="0"/>
              <a:t>  </a:t>
            </a:r>
            <a:r>
              <a:rPr lang="es-ES" baseline="0" dirty="0" err="1" smtClean="0"/>
              <a:t>why</a:t>
            </a:r>
            <a:r>
              <a:rPr lang="es-ES" baseline="0" dirty="0" smtClean="0"/>
              <a:t> </a:t>
            </a:r>
            <a:r>
              <a:rPr lang="es-ES" baseline="0" dirty="0" err="1" smtClean="0"/>
              <a:t>is</a:t>
            </a:r>
            <a:r>
              <a:rPr lang="es-ES" baseline="0" dirty="0" smtClean="0"/>
              <a:t> </a:t>
            </a:r>
            <a:r>
              <a:rPr lang="es-ES" baseline="0" dirty="0" err="1" smtClean="0"/>
              <a:t>this</a:t>
            </a:r>
            <a:r>
              <a:rPr lang="es-ES" baseline="0" dirty="0" smtClean="0"/>
              <a:t> </a:t>
            </a:r>
            <a:r>
              <a:rPr lang="es-ES" baseline="0" dirty="0" err="1" smtClean="0"/>
              <a:t>possible</a:t>
            </a:r>
            <a:endParaRPr lang="es-ES" baseline="0" dirty="0" smtClean="0"/>
          </a:p>
          <a:p>
            <a:endParaRPr lang="es-ES" baseline="0" dirty="0" smtClean="0"/>
          </a:p>
          <a:p>
            <a:r>
              <a:rPr lang="es-ES" baseline="0" dirty="0" err="1" smtClean="0"/>
              <a:t>Weather</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atmosphearic</a:t>
            </a:r>
            <a:r>
              <a:rPr lang="es-ES" baseline="0" dirty="0" smtClean="0"/>
              <a:t> </a:t>
            </a:r>
            <a:r>
              <a:rPr lang="es-ES" baseline="0" dirty="0" err="1" smtClean="0"/>
              <a:t>processes</a:t>
            </a:r>
            <a:r>
              <a:rPr lang="es-ES" baseline="0" dirty="0" smtClean="0"/>
              <a:t> and </a:t>
            </a:r>
            <a:r>
              <a:rPr lang="es-ES" baseline="0" dirty="0" err="1" smtClean="0"/>
              <a:t>persistence</a:t>
            </a:r>
            <a:endParaRPr lang="es-ES" baseline="0" dirty="0" smtClean="0"/>
          </a:p>
          <a:p>
            <a:endParaRPr lang="es-ES" baseline="0" dirty="0" smtClean="0"/>
          </a:p>
          <a:p>
            <a:r>
              <a:rPr lang="es-ES" baseline="0" dirty="0" err="1" smtClean="0"/>
              <a:t>Climate</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other</a:t>
            </a:r>
            <a:r>
              <a:rPr lang="es-ES" baseline="0" dirty="0" smtClean="0"/>
              <a:t> </a:t>
            </a:r>
            <a:r>
              <a:rPr lang="es-ES" baseline="0" dirty="0" err="1" smtClean="0"/>
              <a:t>processes</a:t>
            </a:r>
            <a:r>
              <a:rPr lang="es-ES" baseline="0" dirty="0" smtClean="0"/>
              <a:t> </a:t>
            </a:r>
            <a:r>
              <a:rPr lang="es-ES" baseline="0" dirty="0" err="1" smtClean="0"/>
              <a:t>such</a:t>
            </a:r>
            <a:r>
              <a:rPr lang="es-ES" baseline="0" dirty="0" smtClean="0"/>
              <a:t> as… </a:t>
            </a:r>
            <a:r>
              <a:rPr lang="es-ES" baseline="0" dirty="0" err="1" smtClean="0"/>
              <a:t>climate</a:t>
            </a:r>
            <a:r>
              <a:rPr lang="es-ES" baseline="0" dirty="0" smtClean="0"/>
              <a:t> </a:t>
            </a:r>
            <a:r>
              <a:rPr lang="es-ES" baseline="0" dirty="0" err="1" smtClean="0"/>
              <a:t>prediction</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the</a:t>
            </a:r>
            <a:r>
              <a:rPr lang="es-ES" baseline="0" dirty="0" smtClean="0"/>
              <a:t> </a:t>
            </a:r>
            <a:r>
              <a:rPr lang="es-ES" baseline="0" dirty="0" err="1" smtClean="0"/>
              <a:t>correct</a:t>
            </a:r>
            <a:r>
              <a:rPr lang="es-ES" baseline="0" dirty="0" smtClean="0"/>
              <a:t> </a:t>
            </a:r>
            <a:r>
              <a:rPr lang="es-ES" baseline="0" dirty="0" err="1" smtClean="0"/>
              <a:t>simulation</a:t>
            </a:r>
            <a:r>
              <a:rPr lang="es-ES" baseline="0" dirty="0" smtClean="0"/>
              <a:t> of </a:t>
            </a:r>
            <a:r>
              <a:rPr lang="es-ES" baseline="0" dirty="0" err="1" smtClean="0"/>
              <a:t>these</a:t>
            </a:r>
            <a:r>
              <a:rPr lang="es-ES" baseline="0" dirty="0" smtClean="0"/>
              <a:t> </a:t>
            </a:r>
            <a:r>
              <a:rPr lang="es-ES" baseline="0" dirty="0" err="1" smtClean="0"/>
              <a:t>processes</a:t>
            </a:r>
            <a:endParaRPr lang="es-ES" baseline="0" dirty="0" smtClean="0"/>
          </a:p>
          <a:p>
            <a:endParaRPr lang="es-ES" baseline="0" dirty="0" smtClean="0"/>
          </a:p>
          <a:p>
            <a:r>
              <a:rPr lang="es-ES" baseline="0" dirty="0" smtClean="0"/>
              <a:t>Javi GS. </a:t>
            </a:r>
            <a:r>
              <a:rPr lang="es-ES" baseline="0" dirty="0" err="1" smtClean="0"/>
              <a:t>add</a:t>
            </a:r>
            <a:r>
              <a:rPr lang="es-ES" baseline="0" dirty="0" smtClean="0"/>
              <a:t> more</a:t>
            </a:r>
          </a:p>
          <a:p>
            <a:endParaRPr lang="es-ES" baseline="0" dirty="0" smtClean="0"/>
          </a:p>
          <a:p>
            <a:endParaRPr lang="es-ES" baseline="0" dirty="0" smtClean="0"/>
          </a:p>
        </p:txBody>
      </p:sp>
      <p:sp>
        <p:nvSpPr>
          <p:cNvPr id="4" name="3 Marcador de número de diapositiva"/>
          <p:cNvSpPr>
            <a:spLocks noGrp="1"/>
          </p:cNvSpPr>
          <p:nvPr>
            <p:ph type="sldNum" idx="10"/>
          </p:nvPr>
        </p:nvSpPr>
        <p:spPr/>
        <p:txBody>
          <a:bodyPr/>
          <a:lstStyle/>
          <a:p>
            <a:fld id="{0AFC5F2B-3938-4D37-BD45-5055FA0B8D7D}" type="slidenum">
              <a:rPr lang="en-US" sz="1400" spc="-1" smtClean="0">
                <a:solidFill>
                  <a:srgbClr val="000000"/>
                </a:solidFill>
                <a:uFill>
                  <a:solidFill>
                    <a:srgbClr val="FFFFFF"/>
                  </a:solidFill>
                </a:uFill>
                <a:latin typeface="Times New Roman"/>
              </a:rPr>
              <a:pPr/>
              <a:t>21</a:t>
            </a:fld>
            <a:endParaRPr lang="en-US" sz="1400"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5902685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2 Marcador de notas"/>
          <p:cNvSpPr>
            <a:spLocks noGrp="1"/>
          </p:cNvSpPr>
          <p:nvPr>
            <p:ph type="body" idx="1"/>
          </p:nvPr>
        </p:nvSpPr>
        <p:spPr/>
        <p:txBody>
          <a:bodyPr/>
          <a:lstStyle/>
          <a:p>
            <a:r>
              <a:rPr lang="es-ES" dirty="0" err="1" smtClean="0"/>
              <a:t>Differences</a:t>
            </a:r>
            <a:r>
              <a:rPr lang="es-ES" baseline="0" dirty="0" smtClean="0"/>
              <a:t> </a:t>
            </a:r>
            <a:r>
              <a:rPr lang="es-ES" baseline="0" dirty="0" err="1" smtClean="0"/>
              <a:t>between</a:t>
            </a:r>
            <a:r>
              <a:rPr lang="es-ES" baseline="0" dirty="0" smtClean="0"/>
              <a:t> </a:t>
            </a:r>
            <a:r>
              <a:rPr lang="es-ES" baseline="0" dirty="0" err="1" smtClean="0"/>
              <a:t>weather</a:t>
            </a:r>
            <a:r>
              <a:rPr lang="es-ES" baseline="0" dirty="0" smtClean="0"/>
              <a:t> and </a:t>
            </a:r>
            <a:r>
              <a:rPr lang="es-ES" baseline="0" dirty="0" err="1" smtClean="0"/>
              <a:t>climate</a:t>
            </a:r>
            <a:endParaRPr lang="es-ES" baseline="0" dirty="0" smtClean="0"/>
          </a:p>
          <a:p>
            <a:endParaRPr lang="es-ES" baseline="0" dirty="0" smtClean="0"/>
          </a:p>
          <a:p>
            <a:r>
              <a:rPr lang="es-ES" baseline="0" dirty="0" err="1" smtClean="0"/>
              <a:t>Weather</a:t>
            </a:r>
            <a:r>
              <a:rPr lang="es-ES" baseline="0" dirty="0" smtClean="0"/>
              <a:t> up </a:t>
            </a:r>
            <a:r>
              <a:rPr lang="es-ES" baseline="0" dirty="0" err="1" smtClean="0"/>
              <a:t>to</a:t>
            </a:r>
            <a:r>
              <a:rPr lang="es-ES" baseline="0" dirty="0" smtClean="0"/>
              <a:t> 10 </a:t>
            </a:r>
            <a:r>
              <a:rPr lang="es-ES" baseline="0" dirty="0" err="1" smtClean="0"/>
              <a:t>days</a:t>
            </a:r>
            <a:r>
              <a:rPr lang="es-ES" baseline="0" dirty="0" smtClean="0"/>
              <a:t> </a:t>
            </a:r>
            <a:r>
              <a:rPr lang="es-ES" baseline="0" dirty="0" err="1" smtClean="0"/>
              <a:t>but</a:t>
            </a:r>
            <a:r>
              <a:rPr lang="es-ES" baseline="0" dirty="0" smtClean="0"/>
              <a:t> </a:t>
            </a:r>
            <a:r>
              <a:rPr lang="es-ES" baseline="0" dirty="0" err="1" smtClean="0"/>
              <a:t>climate</a:t>
            </a:r>
            <a:r>
              <a:rPr lang="es-ES" baseline="0" dirty="0" smtClean="0"/>
              <a:t> </a:t>
            </a:r>
            <a:r>
              <a:rPr lang="es-ES" baseline="0" dirty="0" err="1" smtClean="0"/>
              <a:t>could</a:t>
            </a:r>
            <a:r>
              <a:rPr lang="es-ES" baseline="0" dirty="0" smtClean="0"/>
              <a:t> up </a:t>
            </a:r>
            <a:r>
              <a:rPr lang="es-ES" baseline="0" dirty="0" err="1" smtClean="0"/>
              <a:t>to</a:t>
            </a:r>
            <a:r>
              <a:rPr lang="es-ES" baseline="0" dirty="0" smtClean="0"/>
              <a:t> </a:t>
            </a:r>
            <a:r>
              <a:rPr lang="es-ES" baseline="0" dirty="0" err="1" smtClean="0"/>
              <a:t>decades</a:t>
            </a:r>
            <a:r>
              <a:rPr lang="es-ES" baseline="0" dirty="0" smtClean="0"/>
              <a:t>  </a:t>
            </a:r>
            <a:r>
              <a:rPr lang="es-ES" baseline="0" dirty="0" err="1" smtClean="0"/>
              <a:t>why</a:t>
            </a:r>
            <a:r>
              <a:rPr lang="es-ES" baseline="0" dirty="0" smtClean="0"/>
              <a:t> </a:t>
            </a:r>
            <a:r>
              <a:rPr lang="es-ES" baseline="0" dirty="0" err="1" smtClean="0"/>
              <a:t>is</a:t>
            </a:r>
            <a:r>
              <a:rPr lang="es-ES" baseline="0" dirty="0" smtClean="0"/>
              <a:t> </a:t>
            </a:r>
            <a:r>
              <a:rPr lang="es-ES" baseline="0" dirty="0" err="1" smtClean="0"/>
              <a:t>this</a:t>
            </a:r>
            <a:r>
              <a:rPr lang="es-ES" baseline="0" dirty="0" smtClean="0"/>
              <a:t> </a:t>
            </a:r>
            <a:r>
              <a:rPr lang="es-ES" baseline="0" dirty="0" err="1" smtClean="0"/>
              <a:t>possible</a:t>
            </a:r>
            <a:endParaRPr lang="es-ES" baseline="0" dirty="0" smtClean="0"/>
          </a:p>
          <a:p>
            <a:endParaRPr lang="es-ES" baseline="0" dirty="0" smtClean="0"/>
          </a:p>
          <a:p>
            <a:r>
              <a:rPr lang="es-ES" baseline="0" dirty="0" err="1" smtClean="0"/>
              <a:t>Weather</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atmosphearic</a:t>
            </a:r>
            <a:r>
              <a:rPr lang="es-ES" baseline="0" dirty="0" smtClean="0"/>
              <a:t> </a:t>
            </a:r>
            <a:r>
              <a:rPr lang="es-ES" baseline="0" dirty="0" err="1" smtClean="0"/>
              <a:t>processes</a:t>
            </a:r>
            <a:r>
              <a:rPr lang="es-ES" baseline="0" dirty="0" smtClean="0"/>
              <a:t> and </a:t>
            </a:r>
            <a:r>
              <a:rPr lang="es-ES" baseline="0" dirty="0" err="1" smtClean="0"/>
              <a:t>persistence</a:t>
            </a:r>
            <a:endParaRPr lang="es-ES" baseline="0" dirty="0" smtClean="0"/>
          </a:p>
          <a:p>
            <a:endParaRPr lang="es-ES" baseline="0" dirty="0" smtClean="0"/>
          </a:p>
          <a:p>
            <a:r>
              <a:rPr lang="es-ES" baseline="0" dirty="0" err="1" smtClean="0"/>
              <a:t>Climate</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other</a:t>
            </a:r>
            <a:r>
              <a:rPr lang="es-ES" baseline="0" dirty="0" smtClean="0"/>
              <a:t> </a:t>
            </a:r>
            <a:r>
              <a:rPr lang="es-ES" baseline="0" dirty="0" err="1" smtClean="0"/>
              <a:t>processes</a:t>
            </a:r>
            <a:r>
              <a:rPr lang="es-ES" baseline="0" dirty="0" smtClean="0"/>
              <a:t> </a:t>
            </a:r>
            <a:r>
              <a:rPr lang="es-ES" baseline="0" dirty="0" err="1" smtClean="0"/>
              <a:t>such</a:t>
            </a:r>
            <a:r>
              <a:rPr lang="es-ES" baseline="0" dirty="0" smtClean="0"/>
              <a:t> as… </a:t>
            </a:r>
            <a:r>
              <a:rPr lang="es-ES" baseline="0" dirty="0" err="1" smtClean="0"/>
              <a:t>climate</a:t>
            </a:r>
            <a:r>
              <a:rPr lang="es-ES" baseline="0" dirty="0" smtClean="0"/>
              <a:t> </a:t>
            </a:r>
            <a:r>
              <a:rPr lang="es-ES" baseline="0" dirty="0" err="1" smtClean="0"/>
              <a:t>prediction</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the</a:t>
            </a:r>
            <a:r>
              <a:rPr lang="es-ES" baseline="0" dirty="0" smtClean="0"/>
              <a:t> </a:t>
            </a:r>
            <a:r>
              <a:rPr lang="es-ES" baseline="0" dirty="0" err="1" smtClean="0"/>
              <a:t>correct</a:t>
            </a:r>
            <a:r>
              <a:rPr lang="es-ES" baseline="0" dirty="0" smtClean="0"/>
              <a:t> </a:t>
            </a:r>
            <a:r>
              <a:rPr lang="es-ES" baseline="0" dirty="0" err="1" smtClean="0"/>
              <a:t>simulation</a:t>
            </a:r>
            <a:r>
              <a:rPr lang="es-ES" baseline="0" dirty="0" smtClean="0"/>
              <a:t> of </a:t>
            </a:r>
            <a:r>
              <a:rPr lang="es-ES" baseline="0" dirty="0" err="1" smtClean="0"/>
              <a:t>these</a:t>
            </a:r>
            <a:r>
              <a:rPr lang="es-ES" baseline="0" dirty="0" smtClean="0"/>
              <a:t> </a:t>
            </a:r>
            <a:r>
              <a:rPr lang="es-ES" baseline="0" dirty="0" err="1" smtClean="0"/>
              <a:t>processes</a:t>
            </a:r>
            <a:endParaRPr lang="es-ES" baseline="0" dirty="0" smtClean="0"/>
          </a:p>
          <a:p>
            <a:endParaRPr lang="es-ES" baseline="0" dirty="0" smtClean="0"/>
          </a:p>
          <a:p>
            <a:r>
              <a:rPr lang="es-ES" baseline="0" dirty="0" smtClean="0"/>
              <a:t>Javi GS. </a:t>
            </a:r>
            <a:r>
              <a:rPr lang="es-ES" baseline="0" dirty="0" err="1" smtClean="0"/>
              <a:t>add</a:t>
            </a:r>
            <a:r>
              <a:rPr lang="es-ES" baseline="0" dirty="0" smtClean="0"/>
              <a:t> more</a:t>
            </a:r>
          </a:p>
          <a:p>
            <a:endParaRPr lang="es-ES" baseline="0" dirty="0" smtClean="0"/>
          </a:p>
          <a:p>
            <a:endParaRPr lang="es-ES" baseline="0" dirty="0" smtClean="0"/>
          </a:p>
        </p:txBody>
      </p:sp>
      <p:sp>
        <p:nvSpPr>
          <p:cNvPr id="4" name="3 Marcador de número de diapositiva"/>
          <p:cNvSpPr>
            <a:spLocks noGrp="1"/>
          </p:cNvSpPr>
          <p:nvPr>
            <p:ph type="sldNum" idx="10"/>
          </p:nvPr>
        </p:nvSpPr>
        <p:spPr/>
        <p:txBody>
          <a:bodyPr/>
          <a:lstStyle/>
          <a:p>
            <a:fld id="{0AFC5F2B-3938-4D37-BD45-5055FA0B8D7D}" type="slidenum">
              <a:rPr lang="en-US" sz="1400" spc="-1" smtClean="0">
                <a:solidFill>
                  <a:srgbClr val="000000"/>
                </a:solidFill>
                <a:uFill>
                  <a:solidFill>
                    <a:srgbClr val="FFFFFF"/>
                  </a:solidFill>
                </a:uFill>
                <a:latin typeface="Times New Roman"/>
              </a:rPr>
              <a:pPr/>
              <a:t>22</a:t>
            </a:fld>
            <a:endParaRPr lang="en-US" sz="1400"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590268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7" name="Shape 187"/>
          <p:cNvSpPr txBox="1">
            <a:spLocks noGrp="1"/>
          </p:cNvSpPr>
          <p:nvPr>
            <p:ph type="body" idx="1"/>
          </p:nvPr>
        </p:nvSpPr>
        <p:spPr>
          <a:xfrm>
            <a:off x="685800" y="4343400"/>
            <a:ext cx="5486360" cy="411481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88" name="Shape 188"/>
          <p:cNvSpPr txBox="1">
            <a:spLocks noGrp="1"/>
          </p:cNvSpPr>
          <p:nvPr>
            <p:ph type="sldNum" idx="12"/>
          </p:nvPr>
        </p:nvSpPr>
        <p:spPr>
          <a:xfrm>
            <a:off x="3884613" y="8685213"/>
            <a:ext cx="2971841" cy="457078"/>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67276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7" name="Shape 187"/>
          <p:cNvSpPr txBox="1">
            <a:spLocks noGrp="1"/>
          </p:cNvSpPr>
          <p:nvPr>
            <p:ph type="body" idx="1"/>
          </p:nvPr>
        </p:nvSpPr>
        <p:spPr>
          <a:xfrm>
            <a:off x="685800" y="4343400"/>
            <a:ext cx="5486360" cy="411481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88" name="Shape 188"/>
          <p:cNvSpPr txBox="1">
            <a:spLocks noGrp="1"/>
          </p:cNvSpPr>
          <p:nvPr>
            <p:ph type="sldNum" idx="12"/>
          </p:nvPr>
        </p:nvSpPr>
        <p:spPr>
          <a:xfrm>
            <a:off x="3884613" y="8685213"/>
            <a:ext cx="2971841" cy="457078"/>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67276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2" name="PlaceHolder 1"/>
          <p:cNvSpPr>
            <a:spLocks noGrp="1"/>
          </p:cNvSpPr>
          <p:nvPr>
            <p:ph type="body"/>
          </p:nvPr>
        </p:nvSpPr>
        <p:spPr>
          <a:xfrm>
            <a:off x="685800" y="4400640"/>
            <a:ext cx="5486040" cy="3600000"/>
          </a:xfrm>
          <a:prstGeom prst="rect">
            <a:avLst/>
          </a:prstGeom>
        </p:spPr>
        <p:txBody>
          <a:bodyPr/>
          <a:lstStyle/>
          <a:p>
            <a:endParaRPr lang="en-US" sz="2000" b="0" strike="noStrike" spc="-1">
              <a:solidFill>
                <a:srgbClr val="000000"/>
              </a:solidFill>
              <a:uFill>
                <a:solidFill>
                  <a:srgbClr val="FFFFFF"/>
                </a:solidFill>
              </a:uFill>
              <a:latin typeface="Arial"/>
            </a:endParaRPr>
          </a:p>
        </p:txBody>
      </p:sp>
      <p:sp>
        <p:nvSpPr>
          <p:cNvPr id="1553" name="TextShape 2"/>
          <p:cNvSpPr txBox="1"/>
          <p:nvPr/>
        </p:nvSpPr>
        <p:spPr>
          <a:xfrm>
            <a:off x="3884760" y="8685360"/>
            <a:ext cx="2971440" cy="458280"/>
          </a:xfrm>
          <a:prstGeom prst="rect">
            <a:avLst/>
          </a:prstGeom>
          <a:noFill/>
          <a:ln>
            <a:noFill/>
          </a:ln>
        </p:spPr>
        <p:txBody>
          <a:bodyPr anchor="b"/>
          <a:lstStyle/>
          <a:p>
            <a:pPr algn="r"/>
            <a:fld id="{B8E9F622-3C1C-4A87-BB1A-239A2DA31222}" type="slidenum">
              <a:rPr lang="en-US" sz="1200" spc="-1">
                <a:solidFill>
                  <a:srgbClr val="000000"/>
                </a:solidFill>
                <a:uFill>
                  <a:solidFill>
                    <a:srgbClr val="FFFFFF"/>
                  </a:solidFill>
                </a:uFill>
                <a:latin typeface="Arial"/>
                <a:ea typeface="ＭＳ Ｐゴシック"/>
              </a:rPr>
              <a:pPr algn="r"/>
              <a:t>25</a:t>
            </a:fld>
            <a:endParaRPr lang="en-US" sz="1200" spc="-1">
              <a:solidFill>
                <a:srgbClr val="000000"/>
              </a:solidFill>
              <a:uFill>
                <a:solidFill>
                  <a:srgbClr val="FFFFFF"/>
                </a:solidFill>
              </a:uFill>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2 Marcador de notas"/>
          <p:cNvSpPr>
            <a:spLocks noGrp="1"/>
          </p:cNvSpPr>
          <p:nvPr>
            <p:ph type="body" idx="1"/>
          </p:nvPr>
        </p:nvSpPr>
        <p:spPr/>
        <p:txBody>
          <a:bodyPr/>
          <a:lstStyle/>
          <a:p>
            <a:r>
              <a:rPr lang="es-ES" dirty="0" err="1" smtClean="0"/>
              <a:t>Differences</a:t>
            </a:r>
            <a:r>
              <a:rPr lang="es-ES" baseline="0" dirty="0" smtClean="0"/>
              <a:t> </a:t>
            </a:r>
            <a:r>
              <a:rPr lang="es-ES" baseline="0" dirty="0" err="1" smtClean="0"/>
              <a:t>between</a:t>
            </a:r>
            <a:r>
              <a:rPr lang="es-ES" baseline="0" dirty="0" smtClean="0"/>
              <a:t> </a:t>
            </a:r>
            <a:r>
              <a:rPr lang="es-ES" baseline="0" dirty="0" err="1" smtClean="0"/>
              <a:t>weather</a:t>
            </a:r>
            <a:r>
              <a:rPr lang="es-ES" baseline="0" dirty="0" smtClean="0"/>
              <a:t> and </a:t>
            </a:r>
            <a:r>
              <a:rPr lang="es-ES" baseline="0" dirty="0" err="1" smtClean="0"/>
              <a:t>climate</a:t>
            </a:r>
            <a:endParaRPr lang="es-ES" baseline="0" dirty="0" smtClean="0"/>
          </a:p>
          <a:p>
            <a:endParaRPr lang="es-ES" baseline="0" dirty="0" smtClean="0"/>
          </a:p>
          <a:p>
            <a:r>
              <a:rPr lang="es-ES" baseline="0" dirty="0" err="1" smtClean="0"/>
              <a:t>Weather</a:t>
            </a:r>
            <a:r>
              <a:rPr lang="es-ES" baseline="0" dirty="0" smtClean="0"/>
              <a:t> up </a:t>
            </a:r>
            <a:r>
              <a:rPr lang="es-ES" baseline="0" dirty="0" err="1" smtClean="0"/>
              <a:t>to</a:t>
            </a:r>
            <a:r>
              <a:rPr lang="es-ES" baseline="0" dirty="0" smtClean="0"/>
              <a:t> 10 </a:t>
            </a:r>
            <a:r>
              <a:rPr lang="es-ES" baseline="0" dirty="0" err="1" smtClean="0"/>
              <a:t>days</a:t>
            </a:r>
            <a:r>
              <a:rPr lang="es-ES" baseline="0" dirty="0" smtClean="0"/>
              <a:t> </a:t>
            </a:r>
            <a:r>
              <a:rPr lang="es-ES" baseline="0" dirty="0" err="1" smtClean="0"/>
              <a:t>but</a:t>
            </a:r>
            <a:r>
              <a:rPr lang="es-ES" baseline="0" dirty="0" smtClean="0"/>
              <a:t> </a:t>
            </a:r>
            <a:r>
              <a:rPr lang="es-ES" baseline="0" dirty="0" err="1" smtClean="0"/>
              <a:t>climate</a:t>
            </a:r>
            <a:r>
              <a:rPr lang="es-ES" baseline="0" dirty="0" smtClean="0"/>
              <a:t> </a:t>
            </a:r>
            <a:r>
              <a:rPr lang="es-ES" baseline="0" dirty="0" err="1" smtClean="0"/>
              <a:t>could</a:t>
            </a:r>
            <a:r>
              <a:rPr lang="es-ES" baseline="0" dirty="0" smtClean="0"/>
              <a:t> up </a:t>
            </a:r>
            <a:r>
              <a:rPr lang="es-ES" baseline="0" dirty="0" err="1" smtClean="0"/>
              <a:t>to</a:t>
            </a:r>
            <a:r>
              <a:rPr lang="es-ES" baseline="0" dirty="0" smtClean="0"/>
              <a:t> </a:t>
            </a:r>
            <a:r>
              <a:rPr lang="es-ES" baseline="0" dirty="0" err="1" smtClean="0"/>
              <a:t>decades</a:t>
            </a:r>
            <a:r>
              <a:rPr lang="es-ES" baseline="0" dirty="0" smtClean="0"/>
              <a:t>  </a:t>
            </a:r>
            <a:r>
              <a:rPr lang="es-ES" baseline="0" dirty="0" err="1" smtClean="0"/>
              <a:t>why</a:t>
            </a:r>
            <a:r>
              <a:rPr lang="es-ES" baseline="0" dirty="0" smtClean="0"/>
              <a:t> </a:t>
            </a:r>
            <a:r>
              <a:rPr lang="es-ES" baseline="0" dirty="0" err="1" smtClean="0"/>
              <a:t>is</a:t>
            </a:r>
            <a:r>
              <a:rPr lang="es-ES" baseline="0" dirty="0" smtClean="0"/>
              <a:t> </a:t>
            </a:r>
            <a:r>
              <a:rPr lang="es-ES" baseline="0" dirty="0" err="1" smtClean="0"/>
              <a:t>this</a:t>
            </a:r>
            <a:r>
              <a:rPr lang="es-ES" baseline="0" dirty="0" smtClean="0"/>
              <a:t> </a:t>
            </a:r>
            <a:r>
              <a:rPr lang="es-ES" baseline="0" dirty="0" err="1" smtClean="0"/>
              <a:t>possible</a:t>
            </a:r>
            <a:endParaRPr lang="es-ES" baseline="0" dirty="0" smtClean="0"/>
          </a:p>
          <a:p>
            <a:endParaRPr lang="es-ES" baseline="0" dirty="0" smtClean="0"/>
          </a:p>
          <a:p>
            <a:r>
              <a:rPr lang="es-ES" baseline="0" dirty="0" err="1" smtClean="0"/>
              <a:t>Weather</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atmosphearic</a:t>
            </a:r>
            <a:r>
              <a:rPr lang="es-ES" baseline="0" dirty="0" smtClean="0"/>
              <a:t> </a:t>
            </a:r>
            <a:r>
              <a:rPr lang="es-ES" baseline="0" dirty="0" err="1" smtClean="0"/>
              <a:t>processes</a:t>
            </a:r>
            <a:r>
              <a:rPr lang="es-ES" baseline="0" dirty="0" smtClean="0"/>
              <a:t> and </a:t>
            </a:r>
            <a:r>
              <a:rPr lang="es-ES" baseline="0" dirty="0" err="1" smtClean="0"/>
              <a:t>persistence</a:t>
            </a:r>
            <a:endParaRPr lang="es-ES" baseline="0" dirty="0" smtClean="0"/>
          </a:p>
          <a:p>
            <a:endParaRPr lang="es-ES" baseline="0" dirty="0" smtClean="0"/>
          </a:p>
          <a:p>
            <a:r>
              <a:rPr lang="es-ES" baseline="0" dirty="0" err="1" smtClean="0"/>
              <a:t>Climate</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other</a:t>
            </a:r>
            <a:r>
              <a:rPr lang="es-ES" baseline="0" dirty="0" smtClean="0"/>
              <a:t> </a:t>
            </a:r>
            <a:r>
              <a:rPr lang="es-ES" baseline="0" dirty="0" err="1" smtClean="0"/>
              <a:t>processes</a:t>
            </a:r>
            <a:r>
              <a:rPr lang="es-ES" baseline="0" dirty="0" smtClean="0"/>
              <a:t> </a:t>
            </a:r>
            <a:r>
              <a:rPr lang="es-ES" baseline="0" dirty="0" err="1" smtClean="0"/>
              <a:t>such</a:t>
            </a:r>
            <a:r>
              <a:rPr lang="es-ES" baseline="0" dirty="0" smtClean="0"/>
              <a:t> as… </a:t>
            </a:r>
            <a:r>
              <a:rPr lang="es-ES" baseline="0" dirty="0" err="1" smtClean="0"/>
              <a:t>climate</a:t>
            </a:r>
            <a:r>
              <a:rPr lang="es-ES" baseline="0" dirty="0" smtClean="0"/>
              <a:t> </a:t>
            </a:r>
            <a:r>
              <a:rPr lang="es-ES" baseline="0" dirty="0" err="1" smtClean="0"/>
              <a:t>prediction</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the</a:t>
            </a:r>
            <a:r>
              <a:rPr lang="es-ES" baseline="0" dirty="0" smtClean="0"/>
              <a:t> </a:t>
            </a:r>
            <a:r>
              <a:rPr lang="es-ES" baseline="0" dirty="0" err="1" smtClean="0"/>
              <a:t>correct</a:t>
            </a:r>
            <a:r>
              <a:rPr lang="es-ES" baseline="0" dirty="0" smtClean="0"/>
              <a:t> </a:t>
            </a:r>
            <a:r>
              <a:rPr lang="es-ES" baseline="0" dirty="0" err="1" smtClean="0"/>
              <a:t>simulation</a:t>
            </a:r>
            <a:r>
              <a:rPr lang="es-ES" baseline="0" dirty="0" smtClean="0"/>
              <a:t> of </a:t>
            </a:r>
            <a:r>
              <a:rPr lang="es-ES" baseline="0" dirty="0" err="1" smtClean="0"/>
              <a:t>these</a:t>
            </a:r>
            <a:r>
              <a:rPr lang="es-ES" baseline="0" dirty="0" smtClean="0"/>
              <a:t> </a:t>
            </a:r>
            <a:r>
              <a:rPr lang="es-ES" baseline="0" dirty="0" err="1" smtClean="0"/>
              <a:t>processes</a:t>
            </a:r>
            <a:endParaRPr lang="es-ES" baseline="0" dirty="0" smtClean="0"/>
          </a:p>
          <a:p>
            <a:endParaRPr lang="es-ES" baseline="0" dirty="0" smtClean="0"/>
          </a:p>
          <a:p>
            <a:r>
              <a:rPr lang="es-ES" baseline="0" dirty="0" smtClean="0"/>
              <a:t>Javi GS. </a:t>
            </a:r>
            <a:r>
              <a:rPr lang="es-ES" baseline="0" dirty="0" err="1" smtClean="0"/>
              <a:t>add</a:t>
            </a:r>
            <a:r>
              <a:rPr lang="es-ES" baseline="0" dirty="0" smtClean="0"/>
              <a:t> more</a:t>
            </a:r>
          </a:p>
          <a:p>
            <a:endParaRPr lang="es-ES" baseline="0" dirty="0" smtClean="0"/>
          </a:p>
          <a:p>
            <a:endParaRPr lang="es-ES" baseline="0" dirty="0" smtClean="0"/>
          </a:p>
        </p:txBody>
      </p:sp>
      <p:sp>
        <p:nvSpPr>
          <p:cNvPr id="4" name="3 Marcador de número de diapositiva"/>
          <p:cNvSpPr>
            <a:spLocks noGrp="1"/>
          </p:cNvSpPr>
          <p:nvPr>
            <p:ph type="sldNum" idx="10"/>
          </p:nvPr>
        </p:nvSpPr>
        <p:spPr/>
        <p:txBody>
          <a:bodyPr/>
          <a:lstStyle/>
          <a:p>
            <a:pPr algn="r"/>
            <a:fld id="{0AFC5F2B-3938-4D37-BD45-5055FA0B8D7D}" type="slidenum">
              <a:rPr lang="en-US" sz="1400" b="0" strike="noStrike" spc="-1" smtClean="0">
                <a:solidFill>
                  <a:srgbClr val="000000"/>
                </a:solidFill>
                <a:uFill>
                  <a:solidFill>
                    <a:srgbClr val="FFFFFF"/>
                  </a:solidFill>
                </a:uFill>
                <a:latin typeface="Times New Roman"/>
              </a:rPr>
              <a:pPr algn="r"/>
              <a:t>6</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590268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2 Marcador de notas"/>
          <p:cNvSpPr>
            <a:spLocks noGrp="1"/>
          </p:cNvSpPr>
          <p:nvPr>
            <p:ph type="body" idx="1"/>
          </p:nvPr>
        </p:nvSpPr>
        <p:spPr/>
        <p:txBody>
          <a:bodyPr/>
          <a:lstStyle/>
          <a:p>
            <a:r>
              <a:rPr lang="es-ES" dirty="0" err="1" smtClean="0"/>
              <a:t>Differences</a:t>
            </a:r>
            <a:r>
              <a:rPr lang="es-ES" baseline="0" dirty="0" smtClean="0"/>
              <a:t> </a:t>
            </a:r>
            <a:r>
              <a:rPr lang="es-ES" baseline="0" dirty="0" err="1" smtClean="0"/>
              <a:t>between</a:t>
            </a:r>
            <a:r>
              <a:rPr lang="es-ES" baseline="0" dirty="0" smtClean="0"/>
              <a:t> </a:t>
            </a:r>
            <a:r>
              <a:rPr lang="es-ES" baseline="0" dirty="0" err="1" smtClean="0"/>
              <a:t>weather</a:t>
            </a:r>
            <a:r>
              <a:rPr lang="es-ES" baseline="0" dirty="0" smtClean="0"/>
              <a:t> and </a:t>
            </a:r>
            <a:r>
              <a:rPr lang="es-ES" baseline="0" dirty="0" err="1" smtClean="0"/>
              <a:t>climate</a:t>
            </a:r>
            <a:endParaRPr lang="es-ES" baseline="0" dirty="0" smtClean="0"/>
          </a:p>
          <a:p>
            <a:endParaRPr lang="es-ES" baseline="0" dirty="0" smtClean="0"/>
          </a:p>
          <a:p>
            <a:r>
              <a:rPr lang="es-ES" baseline="0" dirty="0" err="1" smtClean="0"/>
              <a:t>Weather</a:t>
            </a:r>
            <a:r>
              <a:rPr lang="es-ES" baseline="0" dirty="0" smtClean="0"/>
              <a:t> up </a:t>
            </a:r>
            <a:r>
              <a:rPr lang="es-ES" baseline="0" dirty="0" err="1" smtClean="0"/>
              <a:t>to</a:t>
            </a:r>
            <a:r>
              <a:rPr lang="es-ES" baseline="0" dirty="0" smtClean="0"/>
              <a:t> 10 </a:t>
            </a:r>
            <a:r>
              <a:rPr lang="es-ES" baseline="0" dirty="0" err="1" smtClean="0"/>
              <a:t>days</a:t>
            </a:r>
            <a:r>
              <a:rPr lang="es-ES" baseline="0" dirty="0" smtClean="0"/>
              <a:t> </a:t>
            </a:r>
            <a:r>
              <a:rPr lang="es-ES" baseline="0" dirty="0" err="1" smtClean="0"/>
              <a:t>but</a:t>
            </a:r>
            <a:r>
              <a:rPr lang="es-ES" baseline="0" dirty="0" smtClean="0"/>
              <a:t> </a:t>
            </a:r>
            <a:r>
              <a:rPr lang="es-ES" baseline="0" dirty="0" err="1" smtClean="0"/>
              <a:t>climate</a:t>
            </a:r>
            <a:r>
              <a:rPr lang="es-ES" baseline="0" dirty="0" smtClean="0"/>
              <a:t> </a:t>
            </a:r>
            <a:r>
              <a:rPr lang="es-ES" baseline="0" dirty="0" err="1" smtClean="0"/>
              <a:t>could</a:t>
            </a:r>
            <a:r>
              <a:rPr lang="es-ES" baseline="0" dirty="0" smtClean="0"/>
              <a:t> up </a:t>
            </a:r>
            <a:r>
              <a:rPr lang="es-ES" baseline="0" dirty="0" err="1" smtClean="0"/>
              <a:t>to</a:t>
            </a:r>
            <a:r>
              <a:rPr lang="es-ES" baseline="0" dirty="0" smtClean="0"/>
              <a:t> </a:t>
            </a:r>
            <a:r>
              <a:rPr lang="es-ES" baseline="0" dirty="0" err="1" smtClean="0"/>
              <a:t>decades</a:t>
            </a:r>
            <a:r>
              <a:rPr lang="es-ES" baseline="0" dirty="0" smtClean="0"/>
              <a:t>  </a:t>
            </a:r>
            <a:r>
              <a:rPr lang="es-ES" baseline="0" dirty="0" err="1" smtClean="0"/>
              <a:t>why</a:t>
            </a:r>
            <a:r>
              <a:rPr lang="es-ES" baseline="0" dirty="0" smtClean="0"/>
              <a:t> </a:t>
            </a:r>
            <a:r>
              <a:rPr lang="es-ES" baseline="0" dirty="0" err="1" smtClean="0"/>
              <a:t>is</a:t>
            </a:r>
            <a:r>
              <a:rPr lang="es-ES" baseline="0" dirty="0" smtClean="0"/>
              <a:t> </a:t>
            </a:r>
            <a:r>
              <a:rPr lang="es-ES" baseline="0" dirty="0" err="1" smtClean="0"/>
              <a:t>this</a:t>
            </a:r>
            <a:r>
              <a:rPr lang="es-ES" baseline="0" dirty="0" smtClean="0"/>
              <a:t> </a:t>
            </a:r>
            <a:r>
              <a:rPr lang="es-ES" baseline="0" dirty="0" err="1" smtClean="0"/>
              <a:t>possible</a:t>
            </a:r>
            <a:endParaRPr lang="es-ES" baseline="0" dirty="0" smtClean="0"/>
          </a:p>
          <a:p>
            <a:endParaRPr lang="es-ES" baseline="0" dirty="0" smtClean="0"/>
          </a:p>
          <a:p>
            <a:r>
              <a:rPr lang="es-ES" baseline="0" dirty="0" err="1" smtClean="0"/>
              <a:t>Weather</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atmosphearic</a:t>
            </a:r>
            <a:r>
              <a:rPr lang="es-ES" baseline="0" dirty="0" smtClean="0"/>
              <a:t> </a:t>
            </a:r>
            <a:r>
              <a:rPr lang="es-ES" baseline="0" dirty="0" err="1" smtClean="0"/>
              <a:t>processes</a:t>
            </a:r>
            <a:r>
              <a:rPr lang="es-ES" baseline="0" dirty="0" smtClean="0"/>
              <a:t> and </a:t>
            </a:r>
            <a:r>
              <a:rPr lang="es-ES" baseline="0" dirty="0" err="1" smtClean="0"/>
              <a:t>persistence</a:t>
            </a:r>
            <a:endParaRPr lang="es-ES" baseline="0" dirty="0" smtClean="0"/>
          </a:p>
          <a:p>
            <a:endParaRPr lang="es-ES" baseline="0" dirty="0" smtClean="0"/>
          </a:p>
          <a:p>
            <a:r>
              <a:rPr lang="es-ES" baseline="0" dirty="0" err="1" smtClean="0"/>
              <a:t>Climate</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other</a:t>
            </a:r>
            <a:r>
              <a:rPr lang="es-ES" baseline="0" dirty="0" smtClean="0"/>
              <a:t> </a:t>
            </a:r>
            <a:r>
              <a:rPr lang="es-ES" baseline="0" dirty="0" err="1" smtClean="0"/>
              <a:t>processes</a:t>
            </a:r>
            <a:r>
              <a:rPr lang="es-ES" baseline="0" dirty="0" smtClean="0"/>
              <a:t> </a:t>
            </a:r>
            <a:r>
              <a:rPr lang="es-ES" baseline="0" dirty="0" err="1" smtClean="0"/>
              <a:t>such</a:t>
            </a:r>
            <a:r>
              <a:rPr lang="es-ES" baseline="0" dirty="0" smtClean="0"/>
              <a:t> as… </a:t>
            </a:r>
            <a:r>
              <a:rPr lang="es-ES" baseline="0" dirty="0" err="1" smtClean="0"/>
              <a:t>climate</a:t>
            </a:r>
            <a:r>
              <a:rPr lang="es-ES" baseline="0" dirty="0" smtClean="0"/>
              <a:t> </a:t>
            </a:r>
            <a:r>
              <a:rPr lang="es-ES" baseline="0" dirty="0" err="1" smtClean="0"/>
              <a:t>prediction</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the</a:t>
            </a:r>
            <a:r>
              <a:rPr lang="es-ES" baseline="0" dirty="0" smtClean="0"/>
              <a:t> </a:t>
            </a:r>
            <a:r>
              <a:rPr lang="es-ES" baseline="0" dirty="0" err="1" smtClean="0"/>
              <a:t>correct</a:t>
            </a:r>
            <a:r>
              <a:rPr lang="es-ES" baseline="0" dirty="0" smtClean="0"/>
              <a:t> </a:t>
            </a:r>
            <a:r>
              <a:rPr lang="es-ES" baseline="0" dirty="0" err="1" smtClean="0"/>
              <a:t>simulation</a:t>
            </a:r>
            <a:r>
              <a:rPr lang="es-ES" baseline="0" dirty="0" smtClean="0"/>
              <a:t> of </a:t>
            </a:r>
            <a:r>
              <a:rPr lang="es-ES" baseline="0" dirty="0" err="1" smtClean="0"/>
              <a:t>these</a:t>
            </a:r>
            <a:r>
              <a:rPr lang="es-ES" baseline="0" dirty="0" smtClean="0"/>
              <a:t> </a:t>
            </a:r>
            <a:r>
              <a:rPr lang="es-ES" baseline="0" dirty="0" err="1" smtClean="0"/>
              <a:t>processes</a:t>
            </a:r>
            <a:endParaRPr lang="es-ES" baseline="0" dirty="0" smtClean="0"/>
          </a:p>
          <a:p>
            <a:endParaRPr lang="es-ES" baseline="0" dirty="0" smtClean="0"/>
          </a:p>
          <a:p>
            <a:r>
              <a:rPr lang="es-ES" baseline="0" dirty="0" smtClean="0"/>
              <a:t>Javi GS. </a:t>
            </a:r>
            <a:r>
              <a:rPr lang="es-ES" baseline="0" dirty="0" err="1" smtClean="0"/>
              <a:t>add</a:t>
            </a:r>
            <a:r>
              <a:rPr lang="es-ES" baseline="0" dirty="0" smtClean="0"/>
              <a:t> more</a:t>
            </a:r>
          </a:p>
          <a:p>
            <a:endParaRPr lang="es-ES" baseline="0" dirty="0" smtClean="0"/>
          </a:p>
          <a:p>
            <a:endParaRPr lang="es-ES" baseline="0" dirty="0" smtClean="0"/>
          </a:p>
        </p:txBody>
      </p:sp>
      <p:sp>
        <p:nvSpPr>
          <p:cNvPr id="4" name="3 Marcador de número de diapositiva"/>
          <p:cNvSpPr>
            <a:spLocks noGrp="1"/>
          </p:cNvSpPr>
          <p:nvPr>
            <p:ph type="sldNum" idx="10"/>
          </p:nvPr>
        </p:nvSpPr>
        <p:spPr/>
        <p:txBody>
          <a:bodyPr/>
          <a:lstStyle/>
          <a:p>
            <a:pPr algn="r"/>
            <a:fld id="{0AFC5F2B-3938-4D37-BD45-5055FA0B8D7D}" type="slidenum">
              <a:rPr lang="en-US" sz="1400" b="0" strike="noStrike" spc="-1" smtClean="0">
                <a:solidFill>
                  <a:srgbClr val="000000"/>
                </a:solidFill>
                <a:uFill>
                  <a:solidFill>
                    <a:srgbClr val="FFFFFF"/>
                  </a:solidFill>
                </a:uFill>
                <a:latin typeface="Times New Roman"/>
              </a:rPr>
              <a:pPr algn="r"/>
              <a:t>7</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590268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2 Marcador de notas"/>
          <p:cNvSpPr>
            <a:spLocks noGrp="1"/>
          </p:cNvSpPr>
          <p:nvPr>
            <p:ph type="body" idx="1"/>
          </p:nvPr>
        </p:nvSpPr>
        <p:spPr/>
        <p:txBody>
          <a:bodyPr/>
          <a:lstStyle/>
          <a:p>
            <a:r>
              <a:rPr lang="es-ES" dirty="0" err="1" smtClean="0"/>
              <a:t>Differences</a:t>
            </a:r>
            <a:r>
              <a:rPr lang="es-ES" baseline="0" dirty="0" smtClean="0"/>
              <a:t> </a:t>
            </a:r>
            <a:r>
              <a:rPr lang="es-ES" baseline="0" dirty="0" err="1" smtClean="0"/>
              <a:t>between</a:t>
            </a:r>
            <a:r>
              <a:rPr lang="es-ES" baseline="0" dirty="0" smtClean="0"/>
              <a:t> </a:t>
            </a:r>
            <a:r>
              <a:rPr lang="es-ES" baseline="0" dirty="0" err="1" smtClean="0"/>
              <a:t>weather</a:t>
            </a:r>
            <a:r>
              <a:rPr lang="es-ES" baseline="0" dirty="0" smtClean="0"/>
              <a:t> and </a:t>
            </a:r>
            <a:r>
              <a:rPr lang="es-ES" baseline="0" dirty="0" err="1" smtClean="0"/>
              <a:t>climate</a:t>
            </a:r>
            <a:endParaRPr lang="es-ES" baseline="0" dirty="0" smtClean="0"/>
          </a:p>
          <a:p>
            <a:endParaRPr lang="es-ES" baseline="0" dirty="0" smtClean="0"/>
          </a:p>
          <a:p>
            <a:r>
              <a:rPr lang="es-ES" baseline="0" dirty="0" err="1" smtClean="0"/>
              <a:t>Weather</a:t>
            </a:r>
            <a:r>
              <a:rPr lang="es-ES" baseline="0" dirty="0" smtClean="0"/>
              <a:t> up </a:t>
            </a:r>
            <a:r>
              <a:rPr lang="es-ES" baseline="0" dirty="0" err="1" smtClean="0"/>
              <a:t>to</a:t>
            </a:r>
            <a:r>
              <a:rPr lang="es-ES" baseline="0" dirty="0" smtClean="0"/>
              <a:t> 10 </a:t>
            </a:r>
            <a:r>
              <a:rPr lang="es-ES" baseline="0" dirty="0" err="1" smtClean="0"/>
              <a:t>days</a:t>
            </a:r>
            <a:r>
              <a:rPr lang="es-ES" baseline="0" dirty="0" smtClean="0"/>
              <a:t> </a:t>
            </a:r>
            <a:r>
              <a:rPr lang="es-ES" baseline="0" dirty="0" err="1" smtClean="0"/>
              <a:t>but</a:t>
            </a:r>
            <a:r>
              <a:rPr lang="es-ES" baseline="0" dirty="0" smtClean="0"/>
              <a:t> </a:t>
            </a:r>
            <a:r>
              <a:rPr lang="es-ES" baseline="0" dirty="0" err="1" smtClean="0"/>
              <a:t>climate</a:t>
            </a:r>
            <a:r>
              <a:rPr lang="es-ES" baseline="0" dirty="0" smtClean="0"/>
              <a:t> </a:t>
            </a:r>
            <a:r>
              <a:rPr lang="es-ES" baseline="0" dirty="0" err="1" smtClean="0"/>
              <a:t>could</a:t>
            </a:r>
            <a:r>
              <a:rPr lang="es-ES" baseline="0" dirty="0" smtClean="0"/>
              <a:t> up </a:t>
            </a:r>
            <a:r>
              <a:rPr lang="es-ES" baseline="0" dirty="0" err="1" smtClean="0"/>
              <a:t>to</a:t>
            </a:r>
            <a:r>
              <a:rPr lang="es-ES" baseline="0" dirty="0" smtClean="0"/>
              <a:t> </a:t>
            </a:r>
            <a:r>
              <a:rPr lang="es-ES" baseline="0" dirty="0" err="1" smtClean="0"/>
              <a:t>decades</a:t>
            </a:r>
            <a:r>
              <a:rPr lang="es-ES" baseline="0" dirty="0" smtClean="0"/>
              <a:t>  </a:t>
            </a:r>
            <a:r>
              <a:rPr lang="es-ES" baseline="0" dirty="0" err="1" smtClean="0"/>
              <a:t>why</a:t>
            </a:r>
            <a:r>
              <a:rPr lang="es-ES" baseline="0" dirty="0" smtClean="0"/>
              <a:t> </a:t>
            </a:r>
            <a:r>
              <a:rPr lang="es-ES" baseline="0" dirty="0" err="1" smtClean="0"/>
              <a:t>is</a:t>
            </a:r>
            <a:r>
              <a:rPr lang="es-ES" baseline="0" dirty="0" smtClean="0"/>
              <a:t> </a:t>
            </a:r>
            <a:r>
              <a:rPr lang="es-ES" baseline="0" dirty="0" err="1" smtClean="0"/>
              <a:t>this</a:t>
            </a:r>
            <a:r>
              <a:rPr lang="es-ES" baseline="0" dirty="0" smtClean="0"/>
              <a:t> </a:t>
            </a:r>
            <a:r>
              <a:rPr lang="es-ES" baseline="0" dirty="0" err="1" smtClean="0"/>
              <a:t>possible</a:t>
            </a:r>
            <a:endParaRPr lang="es-ES" baseline="0" dirty="0" smtClean="0"/>
          </a:p>
          <a:p>
            <a:endParaRPr lang="es-ES" baseline="0" dirty="0" smtClean="0"/>
          </a:p>
          <a:p>
            <a:r>
              <a:rPr lang="es-ES" baseline="0" dirty="0" err="1" smtClean="0"/>
              <a:t>Weather</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atmosphearic</a:t>
            </a:r>
            <a:r>
              <a:rPr lang="es-ES" baseline="0" dirty="0" smtClean="0"/>
              <a:t> </a:t>
            </a:r>
            <a:r>
              <a:rPr lang="es-ES" baseline="0" dirty="0" err="1" smtClean="0"/>
              <a:t>processes</a:t>
            </a:r>
            <a:r>
              <a:rPr lang="es-ES" baseline="0" dirty="0" smtClean="0"/>
              <a:t> and </a:t>
            </a:r>
            <a:r>
              <a:rPr lang="es-ES" baseline="0" dirty="0" err="1" smtClean="0"/>
              <a:t>persistence</a:t>
            </a:r>
            <a:endParaRPr lang="es-ES" baseline="0" dirty="0" smtClean="0"/>
          </a:p>
          <a:p>
            <a:endParaRPr lang="es-ES" baseline="0" dirty="0" smtClean="0"/>
          </a:p>
          <a:p>
            <a:r>
              <a:rPr lang="es-ES" baseline="0" dirty="0" err="1" smtClean="0"/>
              <a:t>Climate</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other</a:t>
            </a:r>
            <a:r>
              <a:rPr lang="es-ES" baseline="0" dirty="0" smtClean="0"/>
              <a:t> </a:t>
            </a:r>
            <a:r>
              <a:rPr lang="es-ES" baseline="0" dirty="0" err="1" smtClean="0"/>
              <a:t>processes</a:t>
            </a:r>
            <a:r>
              <a:rPr lang="es-ES" baseline="0" dirty="0" smtClean="0"/>
              <a:t> </a:t>
            </a:r>
            <a:r>
              <a:rPr lang="es-ES" baseline="0" dirty="0" err="1" smtClean="0"/>
              <a:t>such</a:t>
            </a:r>
            <a:r>
              <a:rPr lang="es-ES" baseline="0" dirty="0" smtClean="0"/>
              <a:t> as… </a:t>
            </a:r>
            <a:r>
              <a:rPr lang="es-ES" baseline="0" dirty="0" err="1" smtClean="0"/>
              <a:t>climate</a:t>
            </a:r>
            <a:r>
              <a:rPr lang="es-ES" baseline="0" dirty="0" smtClean="0"/>
              <a:t> </a:t>
            </a:r>
            <a:r>
              <a:rPr lang="es-ES" baseline="0" dirty="0" err="1" smtClean="0"/>
              <a:t>prediction</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the</a:t>
            </a:r>
            <a:r>
              <a:rPr lang="es-ES" baseline="0" dirty="0" smtClean="0"/>
              <a:t> </a:t>
            </a:r>
            <a:r>
              <a:rPr lang="es-ES" baseline="0" dirty="0" err="1" smtClean="0"/>
              <a:t>correct</a:t>
            </a:r>
            <a:r>
              <a:rPr lang="es-ES" baseline="0" dirty="0" smtClean="0"/>
              <a:t> </a:t>
            </a:r>
            <a:r>
              <a:rPr lang="es-ES" baseline="0" dirty="0" err="1" smtClean="0"/>
              <a:t>simulation</a:t>
            </a:r>
            <a:r>
              <a:rPr lang="es-ES" baseline="0" dirty="0" smtClean="0"/>
              <a:t> of </a:t>
            </a:r>
            <a:r>
              <a:rPr lang="es-ES" baseline="0" dirty="0" err="1" smtClean="0"/>
              <a:t>these</a:t>
            </a:r>
            <a:r>
              <a:rPr lang="es-ES" baseline="0" dirty="0" smtClean="0"/>
              <a:t> </a:t>
            </a:r>
            <a:r>
              <a:rPr lang="es-ES" baseline="0" dirty="0" err="1" smtClean="0"/>
              <a:t>processes</a:t>
            </a:r>
            <a:endParaRPr lang="es-ES" baseline="0" dirty="0" smtClean="0"/>
          </a:p>
          <a:p>
            <a:endParaRPr lang="es-ES" baseline="0" dirty="0" smtClean="0"/>
          </a:p>
          <a:p>
            <a:r>
              <a:rPr lang="es-ES" baseline="0" dirty="0" smtClean="0"/>
              <a:t>Javi GS. </a:t>
            </a:r>
            <a:r>
              <a:rPr lang="es-ES" baseline="0" dirty="0" err="1" smtClean="0"/>
              <a:t>add</a:t>
            </a:r>
            <a:r>
              <a:rPr lang="es-ES" baseline="0" dirty="0" smtClean="0"/>
              <a:t> more</a:t>
            </a:r>
          </a:p>
          <a:p>
            <a:endParaRPr lang="es-ES" baseline="0" dirty="0" smtClean="0"/>
          </a:p>
          <a:p>
            <a:endParaRPr lang="es-ES" baseline="0" dirty="0" smtClean="0"/>
          </a:p>
        </p:txBody>
      </p:sp>
      <p:sp>
        <p:nvSpPr>
          <p:cNvPr id="4" name="3 Marcador de número de diapositiva"/>
          <p:cNvSpPr>
            <a:spLocks noGrp="1"/>
          </p:cNvSpPr>
          <p:nvPr>
            <p:ph type="sldNum" idx="10"/>
          </p:nvPr>
        </p:nvSpPr>
        <p:spPr/>
        <p:txBody>
          <a:bodyPr/>
          <a:lstStyle/>
          <a:p>
            <a:pPr algn="r"/>
            <a:fld id="{0AFC5F2B-3938-4D37-BD45-5055FA0B8D7D}" type="slidenum">
              <a:rPr lang="en-US" sz="1400" b="0" strike="noStrike" spc="-1" smtClean="0">
                <a:solidFill>
                  <a:srgbClr val="000000"/>
                </a:solidFill>
                <a:uFill>
                  <a:solidFill>
                    <a:srgbClr val="FFFFFF"/>
                  </a:solidFill>
                </a:uFill>
                <a:latin typeface="Times New Roman"/>
              </a:rPr>
              <a:pPr algn="r"/>
              <a:t>8</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590268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8" name="PlaceHolder 1"/>
          <p:cNvSpPr>
            <a:spLocks noGrp="1"/>
          </p:cNvSpPr>
          <p:nvPr>
            <p:ph type="body"/>
          </p:nvPr>
        </p:nvSpPr>
        <p:spPr>
          <a:xfrm>
            <a:off x="685800" y="4400640"/>
            <a:ext cx="5486040" cy="3600000"/>
          </a:xfrm>
          <a:prstGeom prst="rect">
            <a:avLst/>
          </a:prstGeom>
        </p:spPr>
        <p:txBody>
          <a:bodyPr/>
          <a:lstStyle/>
          <a:p>
            <a:r>
              <a:rPr lang="en-US" sz="2000" b="0" strike="noStrike" spc="-1">
                <a:solidFill>
                  <a:srgbClr val="000000"/>
                </a:solidFill>
                <a:uFill>
                  <a:solidFill>
                    <a:srgbClr val="FFFFFF"/>
                  </a:solidFill>
                </a:uFill>
                <a:latin typeface="Arial"/>
                <a:ea typeface="ＭＳ Ｐゴシック"/>
              </a:rPr>
              <a:t>EC-EARTH3.2 new generation</a:t>
            </a:r>
            <a:endParaRPr lang="en-US" sz="2000" b="0" strike="noStrike" spc="-1">
              <a:solidFill>
                <a:srgbClr val="000000"/>
              </a:solidFill>
              <a:uFill>
                <a:solidFill>
                  <a:srgbClr val="FFFFFF"/>
                </a:solidFill>
              </a:uFill>
              <a:latin typeface="Arial"/>
            </a:endParaRPr>
          </a:p>
        </p:txBody>
      </p:sp>
      <p:sp>
        <p:nvSpPr>
          <p:cNvPr id="1549" name="TextShape 2"/>
          <p:cNvSpPr txBox="1"/>
          <p:nvPr/>
        </p:nvSpPr>
        <p:spPr>
          <a:xfrm>
            <a:off x="3884760" y="8685360"/>
            <a:ext cx="2971440" cy="458280"/>
          </a:xfrm>
          <a:prstGeom prst="rect">
            <a:avLst/>
          </a:prstGeom>
          <a:noFill/>
          <a:ln>
            <a:noFill/>
          </a:ln>
        </p:spPr>
        <p:txBody>
          <a:bodyPr anchor="b"/>
          <a:lstStyle/>
          <a:p>
            <a:pPr algn="r"/>
            <a:fld id="{0C0EE040-6DFB-44AD-8CAB-B540B0AF3D50}" type="slidenum">
              <a:rPr lang="en-US" sz="1200" spc="-1">
                <a:solidFill>
                  <a:srgbClr val="000000"/>
                </a:solidFill>
                <a:uFill>
                  <a:solidFill>
                    <a:srgbClr val="FFFFFF"/>
                  </a:solidFill>
                </a:uFill>
                <a:latin typeface="Arial"/>
                <a:ea typeface="ＭＳ Ｐゴシック"/>
              </a:rPr>
              <a:pPr algn="r"/>
              <a:t>9</a:t>
            </a:fld>
            <a:endParaRPr lang="en-US" sz="1200"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680739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8" name="PlaceHolder 1"/>
          <p:cNvSpPr>
            <a:spLocks noGrp="1"/>
          </p:cNvSpPr>
          <p:nvPr>
            <p:ph type="body"/>
          </p:nvPr>
        </p:nvSpPr>
        <p:spPr>
          <a:xfrm>
            <a:off x="685800" y="4400640"/>
            <a:ext cx="5486040" cy="3600000"/>
          </a:xfrm>
          <a:prstGeom prst="rect">
            <a:avLst/>
          </a:prstGeom>
        </p:spPr>
        <p:txBody>
          <a:bodyPr/>
          <a:lstStyle/>
          <a:p>
            <a:r>
              <a:rPr lang="en-US" sz="2000" b="0" strike="noStrike" spc="-1">
                <a:solidFill>
                  <a:srgbClr val="000000"/>
                </a:solidFill>
                <a:uFill>
                  <a:solidFill>
                    <a:srgbClr val="FFFFFF"/>
                  </a:solidFill>
                </a:uFill>
                <a:latin typeface="Arial"/>
                <a:ea typeface="ＭＳ Ｐゴシック"/>
              </a:rPr>
              <a:t>EC-EARTH3.2 new generation</a:t>
            </a:r>
            <a:endParaRPr lang="en-US" sz="2000" b="0" strike="noStrike" spc="-1">
              <a:solidFill>
                <a:srgbClr val="000000"/>
              </a:solidFill>
              <a:uFill>
                <a:solidFill>
                  <a:srgbClr val="FFFFFF"/>
                </a:solidFill>
              </a:uFill>
              <a:latin typeface="Arial"/>
            </a:endParaRPr>
          </a:p>
        </p:txBody>
      </p:sp>
      <p:sp>
        <p:nvSpPr>
          <p:cNvPr id="1549" name="TextShape 2"/>
          <p:cNvSpPr txBox="1"/>
          <p:nvPr/>
        </p:nvSpPr>
        <p:spPr>
          <a:xfrm>
            <a:off x="3884760" y="8685360"/>
            <a:ext cx="2971440" cy="458280"/>
          </a:xfrm>
          <a:prstGeom prst="rect">
            <a:avLst/>
          </a:prstGeom>
          <a:noFill/>
          <a:ln>
            <a:noFill/>
          </a:ln>
        </p:spPr>
        <p:txBody>
          <a:bodyPr anchor="b"/>
          <a:lstStyle/>
          <a:p>
            <a:pPr algn="r"/>
            <a:fld id="{0C0EE040-6DFB-44AD-8CAB-B540B0AF3D50}" type="slidenum">
              <a:rPr lang="en-US" sz="1200" spc="-1">
                <a:solidFill>
                  <a:srgbClr val="000000"/>
                </a:solidFill>
                <a:uFill>
                  <a:solidFill>
                    <a:srgbClr val="FFFFFF"/>
                  </a:solidFill>
                </a:uFill>
                <a:latin typeface="Arial"/>
                <a:ea typeface="ＭＳ Ｐゴシック"/>
              </a:rPr>
              <a:pPr algn="r"/>
              <a:t>10</a:t>
            </a:fld>
            <a:endParaRPr lang="en-US" sz="1200"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680739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2" name="PlaceHolder 1"/>
          <p:cNvSpPr>
            <a:spLocks noGrp="1"/>
          </p:cNvSpPr>
          <p:nvPr>
            <p:ph type="body"/>
          </p:nvPr>
        </p:nvSpPr>
        <p:spPr>
          <a:xfrm>
            <a:off x="685800" y="4400640"/>
            <a:ext cx="5486040" cy="3600000"/>
          </a:xfrm>
          <a:prstGeom prst="rect">
            <a:avLst/>
          </a:prstGeom>
        </p:spPr>
        <p:txBody>
          <a:bodyPr/>
          <a:lstStyle/>
          <a:p>
            <a:endParaRPr lang="en-US" sz="2000" b="0" strike="noStrike" spc="-1">
              <a:solidFill>
                <a:srgbClr val="000000"/>
              </a:solidFill>
              <a:uFill>
                <a:solidFill>
                  <a:srgbClr val="FFFFFF"/>
                </a:solidFill>
              </a:uFill>
              <a:latin typeface="Arial"/>
            </a:endParaRPr>
          </a:p>
        </p:txBody>
      </p:sp>
      <p:sp>
        <p:nvSpPr>
          <p:cNvPr id="1553" name="TextShape 2"/>
          <p:cNvSpPr txBox="1"/>
          <p:nvPr/>
        </p:nvSpPr>
        <p:spPr>
          <a:xfrm>
            <a:off x="3884760" y="8685360"/>
            <a:ext cx="2971440" cy="458280"/>
          </a:xfrm>
          <a:prstGeom prst="rect">
            <a:avLst/>
          </a:prstGeom>
          <a:noFill/>
          <a:ln>
            <a:noFill/>
          </a:ln>
        </p:spPr>
        <p:txBody>
          <a:bodyPr anchor="b"/>
          <a:lstStyle/>
          <a:p>
            <a:pPr algn="r"/>
            <a:fld id="{B8E9F622-3C1C-4A87-BB1A-239A2DA31222}" type="slidenum">
              <a:rPr lang="en-US" sz="1200" spc="-1">
                <a:solidFill>
                  <a:srgbClr val="000000"/>
                </a:solidFill>
                <a:uFill>
                  <a:solidFill>
                    <a:srgbClr val="FFFFFF"/>
                  </a:solidFill>
                </a:uFill>
                <a:latin typeface="Arial"/>
                <a:ea typeface="ＭＳ Ｐゴシック"/>
              </a:rPr>
              <a:pPr algn="r"/>
              <a:t>11</a:t>
            </a:fld>
            <a:endParaRPr lang="en-US" sz="1200" spc="-1">
              <a:solidFill>
                <a:srgbClr val="000000"/>
              </a:solidFill>
              <a:uFill>
                <a:solidFill>
                  <a:srgbClr val="FFFFFF"/>
                </a:solidFill>
              </a:uFill>
              <a:latin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2" name="PlaceHolder 1"/>
          <p:cNvSpPr>
            <a:spLocks noGrp="1"/>
          </p:cNvSpPr>
          <p:nvPr>
            <p:ph type="body"/>
          </p:nvPr>
        </p:nvSpPr>
        <p:spPr>
          <a:xfrm>
            <a:off x="685800" y="4400640"/>
            <a:ext cx="5486040" cy="3600000"/>
          </a:xfrm>
          <a:prstGeom prst="rect">
            <a:avLst/>
          </a:prstGeom>
        </p:spPr>
        <p:txBody>
          <a:bodyPr/>
          <a:lstStyle/>
          <a:p>
            <a:endParaRPr lang="en-US" sz="2000" b="0" strike="noStrike" spc="-1">
              <a:solidFill>
                <a:srgbClr val="000000"/>
              </a:solidFill>
              <a:uFill>
                <a:solidFill>
                  <a:srgbClr val="FFFFFF"/>
                </a:solidFill>
              </a:uFill>
              <a:latin typeface="Arial"/>
            </a:endParaRPr>
          </a:p>
        </p:txBody>
      </p:sp>
      <p:sp>
        <p:nvSpPr>
          <p:cNvPr id="1553" name="TextShape 2"/>
          <p:cNvSpPr txBox="1"/>
          <p:nvPr/>
        </p:nvSpPr>
        <p:spPr>
          <a:xfrm>
            <a:off x="3884760" y="8685360"/>
            <a:ext cx="2971440" cy="458280"/>
          </a:xfrm>
          <a:prstGeom prst="rect">
            <a:avLst/>
          </a:prstGeom>
          <a:noFill/>
          <a:ln>
            <a:noFill/>
          </a:ln>
        </p:spPr>
        <p:txBody>
          <a:bodyPr anchor="b"/>
          <a:lstStyle/>
          <a:p>
            <a:pPr algn="r"/>
            <a:fld id="{B8E9F622-3C1C-4A87-BB1A-239A2DA31222}" type="slidenum">
              <a:rPr lang="en-US" sz="1200" spc="-1">
                <a:solidFill>
                  <a:srgbClr val="000000"/>
                </a:solidFill>
                <a:uFill>
                  <a:solidFill>
                    <a:srgbClr val="FFFFFF"/>
                  </a:solidFill>
                </a:uFill>
                <a:latin typeface="Arial"/>
                <a:ea typeface="ＭＳ Ｐゴシック"/>
              </a:rPr>
              <a:pPr algn="r"/>
              <a:t>12</a:t>
            </a:fld>
            <a:endParaRPr lang="en-US" sz="1200" spc="-1">
              <a:solidFill>
                <a:srgbClr val="000000"/>
              </a:solidFill>
              <a:uFill>
                <a:solidFill>
                  <a:srgbClr val="FFFFFF"/>
                </a:solidFill>
              </a:uFill>
              <a:latin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4" name="PlaceHolder 1"/>
          <p:cNvSpPr>
            <a:spLocks noGrp="1"/>
          </p:cNvSpPr>
          <p:nvPr>
            <p:ph type="body"/>
          </p:nvPr>
        </p:nvSpPr>
        <p:spPr>
          <a:xfrm>
            <a:off x="685800" y="4400640"/>
            <a:ext cx="5486040" cy="3600000"/>
          </a:xfrm>
          <a:prstGeom prst="rect">
            <a:avLst/>
          </a:prstGeom>
        </p:spPr>
        <p:txBody>
          <a:bodyPr/>
          <a:lstStyle/>
          <a:p>
            <a:r>
              <a:rPr lang="en-US" sz="2000" b="0" strike="noStrike" spc="-1" dirty="0">
                <a:solidFill>
                  <a:srgbClr val="000000"/>
                </a:solidFill>
                <a:uFill>
                  <a:solidFill>
                    <a:srgbClr val="FFFFFF"/>
                  </a:solidFill>
                </a:uFill>
                <a:latin typeface="Arial"/>
                <a:ea typeface="ＭＳ Ｐゴシック"/>
              </a:rPr>
              <a:t>working towards </a:t>
            </a:r>
            <a:r>
              <a:rPr lang="en-US" sz="2000" b="0" strike="noStrike" spc="-1" dirty="0" smtClean="0">
                <a:solidFill>
                  <a:srgbClr val="000000"/>
                </a:solidFill>
                <a:uFill>
                  <a:solidFill>
                    <a:srgbClr val="FFFFFF"/>
                  </a:solidFill>
                </a:uFill>
                <a:latin typeface="Arial"/>
                <a:ea typeface="ＭＳ Ｐゴシック"/>
              </a:rPr>
              <a:t>representing </a:t>
            </a:r>
            <a:r>
              <a:rPr lang="en-US" sz="2000" b="0" strike="noStrike" spc="-1" dirty="0">
                <a:solidFill>
                  <a:srgbClr val="000000"/>
                </a:solidFill>
                <a:uFill>
                  <a:solidFill>
                    <a:srgbClr val="FFFFFF"/>
                  </a:solidFill>
                </a:uFill>
                <a:latin typeface="Arial"/>
                <a:ea typeface="ＭＳ Ｐゴシック"/>
              </a:rPr>
              <a:t>atmospheric-chemistry (TM5) and biochemistry in the ocean (PISCES</a:t>
            </a:r>
            <a:r>
              <a:rPr lang="en-US" sz="2000" b="0" strike="noStrike" spc="-1" dirty="0" smtClean="0">
                <a:solidFill>
                  <a:srgbClr val="000000"/>
                </a:solidFill>
                <a:uFill>
                  <a:solidFill>
                    <a:srgbClr val="FFFFFF"/>
                  </a:solidFill>
                </a:uFill>
                <a:latin typeface="Arial"/>
                <a:ea typeface="ＭＳ Ｐゴシック"/>
              </a:rPr>
              <a:t>)</a:t>
            </a:r>
          </a:p>
          <a:p>
            <a:endParaRPr lang="en-US" sz="2000" b="0" strike="noStrike" spc="-1" dirty="0" smtClean="0">
              <a:solidFill>
                <a:srgbClr val="000000"/>
              </a:solidFill>
              <a:uFill>
                <a:solidFill>
                  <a:srgbClr val="FFFFFF"/>
                </a:solidFill>
              </a:uFill>
              <a:latin typeface="Arial"/>
              <a:ea typeface="ＭＳ Ｐゴシック"/>
            </a:endParaRPr>
          </a:p>
          <a:p>
            <a:r>
              <a:rPr lang="en-US" sz="2000" b="0" strike="noStrike" spc="-1" dirty="0" err="1" smtClean="0">
                <a:solidFill>
                  <a:srgbClr val="000000"/>
                </a:solidFill>
                <a:uFill>
                  <a:solidFill>
                    <a:srgbClr val="FFFFFF"/>
                  </a:solidFill>
                </a:uFill>
                <a:latin typeface="Arial"/>
                <a:ea typeface="ＭＳ Ｐゴシック"/>
              </a:rPr>
              <a:t>Javi</a:t>
            </a:r>
            <a:r>
              <a:rPr lang="en-US" sz="2000" b="0" strike="noStrike" spc="-1" dirty="0" smtClean="0">
                <a:solidFill>
                  <a:srgbClr val="000000"/>
                </a:solidFill>
                <a:uFill>
                  <a:solidFill>
                    <a:srgbClr val="FFFFFF"/>
                  </a:solidFill>
                </a:uFill>
                <a:latin typeface="Arial"/>
                <a:ea typeface="ＭＳ Ｐゴシック"/>
              </a:rPr>
              <a:t> GS to elaborate</a:t>
            </a:r>
            <a:r>
              <a:rPr lang="en-US" sz="2000" b="0" strike="noStrike" spc="-1" baseline="0" dirty="0" smtClean="0">
                <a:solidFill>
                  <a:srgbClr val="000000"/>
                </a:solidFill>
                <a:uFill>
                  <a:solidFill>
                    <a:srgbClr val="FFFFFF"/>
                  </a:solidFill>
                </a:uFill>
                <a:latin typeface="Arial"/>
                <a:ea typeface="ＭＳ Ｐゴシック"/>
              </a:rPr>
              <a:t> a bit the title</a:t>
            </a:r>
            <a:endParaRPr lang="en-US" sz="2000" b="0" strike="noStrike" spc="-1" dirty="0">
              <a:solidFill>
                <a:srgbClr val="000000"/>
              </a:solidFill>
              <a:uFill>
                <a:solidFill>
                  <a:srgbClr val="FFFFFF"/>
                </a:solidFill>
              </a:uFill>
              <a:latin typeface="Arial"/>
            </a:endParaRPr>
          </a:p>
        </p:txBody>
      </p:sp>
      <p:sp>
        <p:nvSpPr>
          <p:cNvPr id="1555" name="TextShape 2"/>
          <p:cNvSpPr txBox="1"/>
          <p:nvPr/>
        </p:nvSpPr>
        <p:spPr>
          <a:xfrm>
            <a:off x="3884760" y="8685360"/>
            <a:ext cx="2971440" cy="458280"/>
          </a:xfrm>
          <a:prstGeom prst="rect">
            <a:avLst/>
          </a:prstGeom>
          <a:noFill/>
          <a:ln>
            <a:noFill/>
          </a:ln>
        </p:spPr>
        <p:txBody>
          <a:bodyPr anchor="b"/>
          <a:lstStyle/>
          <a:p>
            <a:pPr algn="r">
              <a:lnSpc>
                <a:spcPct val="100000"/>
              </a:lnSpc>
            </a:pPr>
            <a:fld id="{17C228CA-E7AB-457F-9A1E-D066FE2E8B15}" type="slidenum">
              <a:rPr lang="en-US" sz="1200" b="0" strike="noStrike" spc="-1">
                <a:solidFill>
                  <a:srgbClr val="000000"/>
                </a:solidFill>
                <a:uFill>
                  <a:solidFill>
                    <a:srgbClr val="FFFFFF"/>
                  </a:solidFill>
                </a:uFill>
                <a:latin typeface="Arial"/>
                <a:ea typeface="ＭＳ Ｐゴシック"/>
              </a:rPr>
              <a:pPr algn="r">
                <a:lnSpc>
                  <a:spcPct val="100000"/>
                </a:lnSpc>
              </a:pPr>
              <a:t>13</a:t>
            </a:fld>
            <a:endParaRPr lang="en-US" sz="12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053268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7.png"/><Relationship Id="rId1" Type="http://schemas.openxmlformats.org/officeDocument/2006/relationships/slideMaster" Target="../slideMasters/slideMaster4.xml"/><Relationship Id="rId2" Type="http://schemas.openxmlformats.org/officeDocument/2006/relationships/image" Target="../media/image6.jpe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7.png"/><Relationship Id="rId1" Type="http://schemas.openxmlformats.org/officeDocument/2006/relationships/slideMaster" Target="../slideMasters/slideMaster5.xml"/><Relationship Id="rId2" Type="http://schemas.openxmlformats.org/officeDocument/2006/relationships/image" Target="../media/image6.jpe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jpe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jpe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5.xml"/><Relationship Id="rId2" Type="http://schemas.openxmlformats.org/officeDocument/2006/relationships/image" Target="../media/image2.jpe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5.xml"/><Relationship Id="rId2" Type="http://schemas.openxmlformats.org/officeDocument/2006/relationships/image" Target="../media/image2.jpe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7.png"/><Relationship Id="rId1" Type="http://schemas.openxmlformats.org/officeDocument/2006/relationships/slideMaster" Target="../slideMasters/slideMaster5.xml"/><Relationship Id="rId2" Type="http://schemas.openxmlformats.org/officeDocument/2006/relationships/image" Target="../media/image6.jpe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jpe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jpe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9.jpe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9.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27" name="PlaceHolder 2"/>
          <p:cNvSpPr>
            <a:spLocks noGrp="1"/>
          </p:cNvSpPr>
          <p:nvPr>
            <p:ph type="body"/>
          </p:nvPr>
        </p:nvSpPr>
        <p:spPr>
          <a:xfrm>
            <a:off x="244440" y="6095880"/>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28" name="PlaceHolder 3"/>
          <p:cNvSpPr>
            <a:spLocks noGrp="1"/>
          </p:cNvSpPr>
          <p:nvPr>
            <p:ph type="body"/>
          </p:nvPr>
        </p:nvSpPr>
        <p:spPr>
          <a:xfrm>
            <a:off x="244440" y="6350401"/>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0"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1"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2" name="PlaceHolder 4"/>
          <p:cNvSpPr>
            <a:spLocks noGrp="1"/>
          </p:cNvSpPr>
          <p:nvPr>
            <p:ph type="body"/>
          </p:nvPr>
        </p:nvSpPr>
        <p:spPr>
          <a:xfrm>
            <a:off x="149580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3" name="PlaceHolder 5"/>
          <p:cNvSpPr>
            <a:spLocks noGrp="1"/>
          </p:cNvSpPr>
          <p:nvPr>
            <p:ph type="body"/>
          </p:nvPr>
        </p:nvSpPr>
        <p:spPr>
          <a:xfrm>
            <a:off x="24444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5" name="PlaceHolder 2"/>
          <p:cNvSpPr>
            <a:spLocks noGrp="1"/>
          </p:cNvSpPr>
          <p:nvPr>
            <p:ph type="body"/>
          </p:nvPr>
        </p:nvSpPr>
        <p:spPr>
          <a:xfrm>
            <a:off x="24444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6" name="PlaceHolder 3"/>
          <p:cNvSpPr>
            <a:spLocks noGrp="1"/>
          </p:cNvSpPr>
          <p:nvPr>
            <p:ph type="body"/>
          </p:nvPr>
        </p:nvSpPr>
        <p:spPr>
          <a:xfrm>
            <a:off x="106992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7" name="PlaceHolder 4"/>
          <p:cNvSpPr>
            <a:spLocks noGrp="1"/>
          </p:cNvSpPr>
          <p:nvPr>
            <p:ph type="body"/>
          </p:nvPr>
        </p:nvSpPr>
        <p:spPr>
          <a:xfrm>
            <a:off x="189540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8" name="PlaceHolder 5"/>
          <p:cNvSpPr>
            <a:spLocks noGrp="1"/>
          </p:cNvSpPr>
          <p:nvPr>
            <p:ph type="body"/>
          </p:nvPr>
        </p:nvSpPr>
        <p:spPr>
          <a:xfrm>
            <a:off x="1895400" y="6350401"/>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9" name="PlaceHolder 6"/>
          <p:cNvSpPr>
            <a:spLocks noGrp="1"/>
          </p:cNvSpPr>
          <p:nvPr>
            <p:ph type="body"/>
          </p:nvPr>
        </p:nvSpPr>
        <p:spPr>
          <a:xfrm>
            <a:off x="1069920" y="6350401"/>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40" name="PlaceHolder 7"/>
          <p:cNvSpPr>
            <a:spLocks noGrp="1"/>
          </p:cNvSpPr>
          <p:nvPr>
            <p:ph type="body"/>
          </p:nvPr>
        </p:nvSpPr>
        <p:spPr>
          <a:xfrm>
            <a:off x="244440" y="6350401"/>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ransition slide1">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91"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Shape 3"/>
          <p:cNvSpPr txBox="1">
            <a:spLocks noChangeAspect="1" noChangeArrowheads="1"/>
          </p:cNvSpPr>
          <p:nvPr userDrawn="1"/>
        </p:nvSpPr>
        <p:spPr bwMode="auto">
          <a:xfrm>
            <a:off x="76200" y="178353"/>
            <a:ext cx="1600200" cy="48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defRPr/>
            </a:pPr>
            <a:r>
              <a:rPr lang="es-ES" altLang="en-US" sz="1800" dirty="0" smtClean="0">
                <a:solidFill>
                  <a:srgbClr val="FFFFFF"/>
                </a:solidFill>
                <a:ea typeface="+mn-ea"/>
                <a:cs typeface="+mn-cs"/>
              </a:rPr>
              <a:t>www.bsc.es</a:t>
            </a:r>
            <a:endParaRPr lang="en-US" altLang="en-US" sz="1800" dirty="0" smtClean="0">
              <a:latin typeface="Calibri" pitchFamily="34" charset="0"/>
              <a:ea typeface="+mn-ea"/>
              <a:cs typeface="+mn-cs"/>
            </a:endParaRPr>
          </a:p>
        </p:txBody>
      </p:sp>
      <p:pic>
        <p:nvPicPr>
          <p:cNvPr id="5"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92728" y="181455"/>
            <a:ext cx="3306763" cy="969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885113" y="172148"/>
            <a:ext cx="830262" cy="42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8 Título"/>
          <p:cNvSpPr>
            <a:spLocks noGrp="1" noChangeAspect="1"/>
          </p:cNvSpPr>
          <p:nvPr>
            <p:ph type="title"/>
          </p:nvPr>
        </p:nvSpPr>
        <p:spPr>
          <a:xfrm>
            <a:off x="457200" y="3103715"/>
            <a:ext cx="8229600" cy="650570"/>
          </a:xfrm>
          <a:prstGeom prst="rect">
            <a:avLst/>
          </a:prstGeom>
        </p:spPr>
        <p:txBody>
          <a:bodyPr/>
          <a:lstStyle>
            <a:lvl1pPr>
              <a:defRPr sz="3200" baseline="0">
                <a:solidFill>
                  <a:schemeClr val="accent1"/>
                </a:solidFill>
              </a:defRPr>
            </a:lvl1pPr>
          </a:lstStyle>
          <a:p>
            <a:r>
              <a:rPr lang="es-ES" dirty="0" smtClean="0"/>
              <a:t>Haga clic para modificar el estilo de título del patrón</a:t>
            </a:r>
            <a:endParaRPr lang="es-ES" dirty="0"/>
          </a:p>
        </p:txBody>
      </p:sp>
    </p:spTree>
    <p:extLst>
      <p:ext uri="{BB962C8B-B14F-4D97-AF65-F5344CB8AC3E}">
        <p14:creationId xmlns:p14="http://schemas.microsoft.com/office/powerpoint/2010/main" val="38548844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1"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22" name="PlaceHolder 2"/>
          <p:cNvSpPr>
            <a:spLocks noGrp="1"/>
          </p:cNvSpPr>
          <p:nvPr>
            <p:ph type="subTitle"/>
          </p:nvPr>
        </p:nvSpPr>
        <p:spPr>
          <a:xfrm>
            <a:off x="244440" y="5886720"/>
            <a:ext cx="2441160" cy="90540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3"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24" name="PlaceHolder 2"/>
          <p:cNvSpPr>
            <a:spLocks noGrp="1"/>
          </p:cNvSpPr>
          <p:nvPr>
            <p:ph type="body"/>
          </p:nvPr>
        </p:nvSpPr>
        <p:spPr>
          <a:xfrm>
            <a:off x="244440" y="6095880"/>
            <a:ext cx="244116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26" name="PlaceHolder 2"/>
          <p:cNvSpPr>
            <a:spLocks noGrp="1"/>
          </p:cNvSpPr>
          <p:nvPr>
            <p:ph type="body"/>
          </p:nvPr>
        </p:nvSpPr>
        <p:spPr>
          <a:xfrm>
            <a:off x="24444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27" name="PlaceHolder 3"/>
          <p:cNvSpPr>
            <a:spLocks noGrp="1"/>
          </p:cNvSpPr>
          <p:nvPr>
            <p:ph type="body"/>
          </p:nvPr>
        </p:nvSpPr>
        <p:spPr>
          <a:xfrm>
            <a:off x="149580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8"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9" name="PlaceHolder 1"/>
          <p:cNvSpPr>
            <a:spLocks noGrp="1"/>
          </p:cNvSpPr>
          <p:nvPr>
            <p:ph type="subTitle"/>
          </p:nvPr>
        </p:nvSpPr>
        <p:spPr>
          <a:xfrm>
            <a:off x="3722760" y="1724040"/>
            <a:ext cx="5026680" cy="1371600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6" name="PlaceHolder 2"/>
          <p:cNvSpPr>
            <a:spLocks noGrp="1"/>
          </p:cNvSpPr>
          <p:nvPr>
            <p:ph type="subTitle"/>
          </p:nvPr>
        </p:nvSpPr>
        <p:spPr>
          <a:xfrm>
            <a:off x="244440" y="5886720"/>
            <a:ext cx="2441160" cy="90540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31"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32" name="PlaceHolder 3"/>
          <p:cNvSpPr>
            <a:spLocks noGrp="1"/>
          </p:cNvSpPr>
          <p:nvPr>
            <p:ph type="body"/>
          </p:nvPr>
        </p:nvSpPr>
        <p:spPr>
          <a:xfrm>
            <a:off x="24444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33" name="PlaceHolder 4"/>
          <p:cNvSpPr>
            <a:spLocks noGrp="1"/>
          </p:cNvSpPr>
          <p:nvPr>
            <p:ph type="body"/>
          </p:nvPr>
        </p:nvSpPr>
        <p:spPr>
          <a:xfrm>
            <a:off x="149580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35" name="PlaceHolder 2"/>
          <p:cNvSpPr>
            <a:spLocks noGrp="1"/>
          </p:cNvSpPr>
          <p:nvPr>
            <p:ph type="body"/>
          </p:nvPr>
        </p:nvSpPr>
        <p:spPr>
          <a:xfrm>
            <a:off x="24444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36"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37" name="PlaceHolder 4"/>
          <p:cNvSpPr>
            <a:spLocks noGrp="1"/>
          </p:cNvSpPr>
          <p:nvPr>
            <p:ph type="body"/>
          </p:nvPr>
        </p:nvSpPr>
        <p:spPr>
          <a:xfrm>
            <a:off x="149580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38"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39"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40"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41" name="PlaceHolder 4"/>
          <p:cNvSpPr>
            <a:spLocks noGrp="1"/>
          </p:cNvSpPr>
          <p:nvPr>
            <p:ph type="body"/>
          </p:nvPr>
        </p:nvSpPr>
        <p:spPr>
          <a:xfrm>
            <a:off x="244440" y="6350401"/>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43" name="PlaceHolder 2"/>
          <p:cNvSpPr>
            <a:spLocks noGrp="1"/>
          </p:cNvSpPr>
          <p:nvPr>
            <p:ph type="body"/>
          </p:nvPr>
        </p:nvSpPr>
        <p:spPr>
          <a:xfrm>
            <a:off x="244440" y="6095880"/>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44" name="PlaceHolder 3"/>
          <p:cNvSpPr>
            <a:spLocks noGrp="1"/>
          </p:cNvSpPr>
          <p:nvPr>
            <p:ph type="body"/>
          </p:nvPr>
        </p:nvSpPr>
        <p:spPr>
          <a:xfrm>
            <a:off x="244440" y="6350401"/>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46"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47"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48" name="PlaceHolder 4"/>
          <p:cNvSpPr>
            <a:spLocks noGrp="1"/>
          </p:cNvSpPr>
          <p:nvPr>
            <p:ph type="body"/>
          </p:nvPr>
        </p:nvSpPr>
        <p:spPr>
          <a:xfrm>
            <a:off x="149580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49" name="PlaceHolder 5"/>
          <p:cNvSpPr>
            <a:spLocks noGrp="1"/>
          </p:cNvSpPr>
          <p:nvPr>
            <p:ph type="body"/>
          </p:nvPr>
        </p:nvSpPr>
        <p:spPr>
          <a:xfrm>
            <a:off x="24444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0"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51" name="PlaceHolder 2"/>
          <p:cNvSpPr>
            <a:spLocks noGrp="1"/>
          </p:cNvSpPr>
          <p:nvPr>
            <p:ph type="body"/>
          </p:nvPr>
        </p:nvSpPr>
        <p:spPr>
          <a:xfrm>
            <a:off x="24444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52" name="PlaceHolder 3"/>
          <p:cNvSpPr>
            <a:spLocks noGrp="1"/>
          </p:cNvSpPr>
          <p:nvPr>
            <p:ph type="body"/>
          </p:nvPr>
        </p:nvSpPr>
        <p:spPr>
          <a:xfrm>
            <a:off x="106992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53" name="PlaceHolder 4"/>
          <p:cNvSpPr>
            <a:spLocks noGrp="1"/>
          </p:cNvSpPr>
          <p:nvPr>
            <p:ph type="body"/>
          </p:nvPr>
        </p:nvSpPr>
        <p:spPr>
          <a:xfrm>
            <a:off x="189540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54" name="PlaceHolder 5"/>
          <p:cNvSpPr>
            <a:spLocks noGrp="1"/>
          </p:cNvSpPr>
          <p:nvPr>
            <p:ph type="body"/>
          </p:nvPr>
        </p:nvSpPr>
        <p:spPr>
          <a:xfrm>
            <a:off x="1895400" y="6350401"/>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55" name="PlaceHolder 6"/>
          <p:cNvSpPr>
            <a:spLocks noGrp="1"/>
          </p:cNvSpPr>
          <p:nvPr>
            <p:ph type="body"/>
          </p:nvPr>
        </p:nvSpPr>
        <p:spPr>
          <a:xfrm>
            <a:off x="1069920" y="6350401"/>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56" name="PlaceHolder 7"/>
          <p:cNvSpPr>
            <a:spLocks noGrp="1"/>
          </p:cNvSpPr>
          <p:nvPr>
            <p:ph type="body"/>
          </p:nvPr>
        </p:nvSpPr>
        <p:spPr>
          <a:xfrm>
            <a:off x="244440" y="6350401"/>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53080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97"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498" name="PlaceHolder 2"/>
          <p:cNvSpPr>
            <a:spLocks noGrp="1"/>
          </p:cNvSpPr>
          <p:nvPr>
            <p:ph type="subTitle"/>
          </p:nvPr>
        </p:nvSpPr>
        <p:spPr>
          <a:xfrm>
            <a:off x="244440" y="5886720"/>
            <a:ext cx="2441160" cy="90540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2429483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99"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500" name="PlaceHolder 2"/>
          <p:cNvSpPr>
            <a:spLocks noGrp="1"/>
          </p:cNvSpPr>
          <p:nvPr>
            <p:ph type="body"/>
          </p:nvPr>
        </p:nvSpPr>
        <p:spPr>
          <a:xfrm>
            <a:off x="244440" y="6095880"/>
            <a:ext cx="244116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37602831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1"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502" name="PlaceHolder 2"/>
          <p:cNvSpPr>
            <a:spLocks noGrp="1"/>
          </p:cNvSpPr>
          <p:nvPr>
            <p:ph type="body"/>
          </p:nvPr>
        </p:nvSpPr>
        <p:spPr>
          <a:xfrm>
            <a:off x="24444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03" name="PlaceHolder 3"/>
          <p:cNvSpPr>
            <a:spLocks noGrp="1"/>
          </p:cNvSpPr>
          <p:nvPr>
            <p:ph type="body"/>
          </p:nvPr>
        </p:nvSpPr>
        <p:spPr>
          <a:xfrm>
            <a:off x="149580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1927302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8" name="PlaceHolder 2"/>
          <p:cNvSpPr>
            <a:spLocks noGrp="1"/>
          </p:cNvSpPr>
          <p:nvPr>
            <p:ph type="body"/>
          </p:nvPr>
        </p:nvSpPr>
        <p:spPr>
          <a:xfrm>
            <a:off x="244440" y="6095880"/>
            <a:ext cx="244116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04"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42180690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05" name="PlaceHolder 1"/>
          <p:cNvSpPr>
            <a:spLocks noGrp="1"/>
          </p:cNvSpPr>
          <p:nvPr>
            <p:ph type="subTitle"/>
          </p:nvPr>
        </p:nvSpPr>
        <p:spPr>
          <a:xfrm>
            <a:off x="3722760" y="1724040"/>
            <a:ext cx="5026680" cy="1371600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6798678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06"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507"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08" name="PlaceHolder 3"/>
          <p:cNvSpPr>
            <a:spLocks noGrp="1"/>
          </p:cNvSpPr>
          <p:nvPr>
            <p:ph type="body"/>
          </p:nvPr>
        </p:nvSpPr>
        <p:spPr>
          <a:xfrm>
            <a:off x="24444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09" name="PlaceHolder 4"/>
          <p:cNvSpPr>
            <a:spLocks noGrp="1"/>
          </p:cNvSpPr>
          <p:nvPr>
            <p:ph type="body"/>
          </p:nvPr>
        </p:nvSpPr>
        <p:spPr>
          <a:xfrm>
            <a:off x="149580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13317095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10"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511" name="PlaceHolder 2"/>
          <p:cNvSpPr>
            <a:spLocks noGrp="1"/>
          </p:cNvSpPr>
          <p:nvPr>
            <p:ph type="body"/>
          </p:nvPr>
        </p:nvSpPr>
        <p:spPr>
          <a:xfrm>
            <a:off x="24444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12"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13" name="PlaceHolder 4"/>
          <p:cNvSpPr>
            <a:spLocks noGrp="1"/>
          </p:cNvSpPr>
          <p:nvPr>
            <p:ph type="body"/>
          </p:nvPr>
        </p:nvSpPr>
        <p:spPr>
          <a:xfrm>
            <a:off x="149580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14876585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14"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515"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16"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17" name="PlaceHolder 4"/>
          <p:cNvSpPr>
            <a:spLocks noGrp="1"/>
          </p:cNvSpPr>
          <p:nvPr>
            <p:ph type="body"/>
          </p:nvPr>
        </p:nvSpPr>
        <p:spPr>
          <a:xfrm>
            <a:off x="244440" y="6350401"/>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41499702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518"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519" name="PlaceHolder 2"/>
          <p:cNvSpPr>
            <a:spLocks noGrp="1"/>
          </p:cNvSpPr>
          <p:nvPr>
            <p:ph type="body"/>
          </p:nvPr>
        </p:nvSpPr>
        <p:spPr>
          <a:xfrm>
            <a:off x="244440" y="6095880"/>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20" name="PlaceHolder 3"/>
          <p:cNvSpPr>
            <a:spLocks noGrp="1"/>
          </p:cNvSpPr>
          <p:nvPr>
            <p:ph type="body"/>
          </p:nvPr>
        </p:nvSpPr>
        <p:spPr>
          <a:xfrm>
            <a:off x="244440" y="6350401"/>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31674206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521"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522"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23"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24" name="PlaceHolder 4"/>
          <p:cNvSpPr>
            <a:spLocks noGrp="1"/>
          </p:cNvSpPr>
          <p:nvPr>
            <p:ph type="body"/>
          </p:nvPr>
        </p:nvSpPr>
        <p:spPr>
          <a:xfrm>
            <a:off x="149580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25" name="PlaceHolder 5"/>
          <p:cNvSpPr>
            <a:spLocks noGrp="1"/>
          </p:cNvSpPr>
          <p:nvPr>
            <p:ph type="body"/>
          </p:nvPr>
        </p:nvSpPr>
        <p:spPr>
          <a:xfrm>
            <a:off x="24444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16796732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526"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527" name="PlaceHolder 2"/>
          <p:cNvSpPr>
            <a:spLocks noGrp="1"/>
          </p:cNvSpPr>
          <p:nvPr>
            <p:ph type="body"/>
          </p:nvPr>
        </p:nvSpPr>
        <p:spPr>
          <a:xfrm>
            <a:off x="24444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28" name="PlaceHolder 3"/>
          <p:cNvSpPr>
            <a:spLocks noGrp="1"/>
          </p:cNvSpPr>
          <p:nvPr>
            <p:ph type="body"/>
          </p:nvPr>
        </p:nvSpPr>
        <p:spPr>
          <a:xfrm>
            <a:off x="106992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29" name="PlaceHolder 4"/>
          <p:cNvSpPr>
            <a:spLocks noGrp="1"/>
          </p:cNvSpPr>
          <p:nvPr>
            <p:ph type="body"/>
          </p:nvPr>
        </p:nvSpPr>
        <p:spPr>
          <a:xfrm>
            <a:off x="189540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30" name="PlaceHolder 5"/>
          <p:cNvSpPr>
            <a:spLocks noGrp="1"/>
          </p:cNvSpPr>
          <p:nvPr>
            <p:ph type="body"/>
          </p:nvPr>
        </p:nvSpPr>
        <p:spPr>
          <a:xfrm>
            <a:off x="1895400" y="6350401"/>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31" name="PlaceHolder 6"/>
          <p:cNvSpPr>
            <a:spLocks noGrp="1"/>
          </p:cNvSpPr>
          <p:nvPr>
            <p:ph type="body"/>
          </p:nvPr>
        </p:nvSpPr>
        <p:spPr>
          <a:xfrm>
            <a:off x="1069920" y="6350401"/>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32" name="PlaceHolder 7"/>
          <p:cNvSpPr>
            <a:spLocks noGrp="1"/>
          </p:cNvSpPr>
          <p:nvPr>
            <p:ph type="body"/>
          </p:nvPr>
        </p:nvSpPr>
        <p:spPr>
          <a:xfrm>
            <a:off x="244440" y="6350401"/>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30128445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incidencia de elementos">
  <p:cSld name="Coincidencia de elementos">
    <p:spTree>
      <p:nvGrpSpPr>
        <p:cNvPr id="1" name="Shape 16"/>
        <p:cNvGrpSpPr/>
        <p:nvPr/>
      </p:nvGrpSpPr>
      <p:grpSpPr>
        <a:xfrm>
          <a:off x="0" y="0"/>
          <a:ext cx="0" cy="0"/>
          <a:chOff x="0" y="0"/>
          <a:chExt cx="0" cy="0"/>
        </a:xfrm>
      </p:grpSpPr>
      <p:sp>
        <p:nvSpPr>
          <p:cNvPr id="17" name="Shape 17"/>
          <p:cNvSpPr>
            <a:spLocks noGrp="1"/>
          </p:cNvSpPr>
          <p:nvPr>
            <p:ph type="body" idx="1"/>
          </p:nvPr>
        </p:nvSpPr>
        <p:spPr>
          <a:xfrm>
            <a:off x="914400" y="2057401"/>
            <a:ext cx="2971800" cy="457200"/>
          </a:xfrm>
          <a:prstGeom prst="roundRect">
            <a:avLst>
              <a:gd name="adj" fmla="val 16667"/>
            </a:avLst>
          </a:prstGeom>
          <a:gradFill>
            <a:gsLst>
              <a:gs pos="0">
                <a:srgbClr val="992D2B"/>
              </a:gs>
              <a:gs pos="80000">
                <a:srgbClr val="C93D39"/>
              </a:gs>
              <a:gs pos="100000">
                <a:srgbClr val="CD3A36"/>
              </a:gs>
            </a:gsLst>
            <a:lin ang="16200000" scaled="0"/>
          </a:gradFill>
          <a:ln w="9525" cap="flat" cmpd="sng">
            <a:solidFill>
              <a:srgbClr val="BD4B4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lstStyle>
            <a:lvl1pPr marL="457200" marR="0" lvl="0" indent="-22860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 name="Shape 18"/>
          <p:cNvSpPr>
            <a:spLocks noGrp="1"/>
          </p:cNvSpPr>
          <p:nvPr>
            <p:ph type="body" idx="2"/>
          </p:nvPr>
        </p:nvSpPr>
        <p:spPr>
          <a:xfrm>
            <a:off x="914400" y="2971801"/>
            <a:ext cx="2971800" cy="457200"/>
          </a:xfrm>
          <a:prstGeom prst="roundRect">
            <a:avLst>
              <a:gd name="adj" fmla="val 16667"/>
            </a:avLst>
          </a:prstGeom>
          <a:gradFill>
            <a:gsLst>
              <a:gs pos="0">
                <a:srgbClr val="992D2B"/>
              </a:gs>
              <a:gs pos="80000">
                <a:srgbClr val="C93D39"/>
              </a:gs>
              <a:gs pos="100000">
                <a:srgbClr val="CD3A36"/>
              </a:gs>
            </a:gsLst>
            <a:lin ang="16200000" scaled="0"/>
          </a:gradFill>
          <a:ln w="9525" cap="flat" cmpd="sng">
            <a:solidFill>
              <a:srgbClr val="BD4B4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lstStyle>
            <a:lvl1pPr marL="457200" marR="0" lvl="0" indent="-22860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 name="Shape 19"/>
          <p:cNvSpPr>
            <a:spLocks noGrp="1"/>
          </p:cNvSpPr>
          <p:nvPr>
            <p:ph type="body" idx="3"/>
          </p:nvPr>
        </p:nvSpPr>
        <p:spPr>
          <a:xfrm>
            <a:off x="914400" y="3886201"/>
            <a:ext cx="2971800" cy="457200"/>
          </a:xfrm>
          <a:prstGeom prst="roundRect">
            <a:avLst>
              <a:gd name="adj" fmla="val 16667"/>
            </a:avLst>
          </a:prstGeom>
          <a:gradFill>
            <a:gsLst>
              <a:gs pos="0">
                <a:srgbClr val="992D2B"/>
              </a:gs>
              <a:gs pos="80000">
                <a:srgbClr val="C93D39"/>
              </a:gs>
              <a:gs pos="100000">
                <a:srgbClr val="CD3A36"/>
              </a:gs>
            </a:gsLst>
            <a:lin ang="16200000" scaled="0"/>
          </a:gradFill>
          <a:ln w="9525" cap="flat" cmpd="sng">
            <a:solidFill>
              <a:srgbClr val="BD4B4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lstStyle>
            <a:lvl1pPr marL="457200" marR="0" lvl="0" indent="-22860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 name="Shape 20"/>
          <p:cNvSpPr>
            <a:spLocks noGrp="1"/>
          </p:cNvSpPr>
          <p:nvPr>
            <p:ph type="body" idx="4"/>
          </p:nvPr>
        </p:nvSpPr>
        <p:spPr>
          <a:xfrm>
            <a:off x="914400" y="4800601"/>
            <a:ext cx="2971800" cy="457200"/>
          </a:xfrm>
          <a:prstGeom prst="roundRect">
            <a:avLst>
              <a:gd name="adj" fmla="val 16667"/>
            </a:avLst>
          </a:prstGeom>
          <a:gradFill>
            <a:gsLst>
              <a:gs pos="0">
                <a:srgbClr val="992D2B"/>
              </a:gs>
              <a:gs pos="80000">
                <a:srgbClr val="C93D39"/>
              </a:gs>
              <a:gs pos="100000">
                <a:srgbClr val="CD3A36"/>
              </a:gs>
            </a:gsLst>
            <a:lin ang="16200000" scaled="0"/>
          </a:gradFill>
          <a:ln w="9525" cap="flat" cmpd="sng">
            <a:solidFill>
              <a:srgbClr val="BD4B4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lstStyle>
            <a:lvl1pPr marL="457200" marR="0" lvl="0" indent="-22860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 name="Shape 21"/>
          <p:cNvSpPr>
            <a:spLocks noGrp="1"/>
          </p:cNvSpPr>
          <p:nvPr>
            <p:ph type="body" idx="5"/>
          </p:nvPr>
        </p:nvSpPr>
        <p:spPr>
          <a:xfrm>
            <a:off x="914400" y="5715001"/>
            <a:ext cx="2971800" cy="457200"/>
          </a:xfrm>
          <a:prstGeom prst="roundRect">
            <a:avLst>
              <a:gd name="adj" fmla="val 16667"/>
            </a:avLst>
          </a:prstGeom>
          <a:gradFill>
            <a:gsLst>
              <a:gs pos="0">
                <a:srgbClr val="992D2B"/>
              </a:gs>
              <a:gs pos="80000">
                <a:srgbClr val="C93D39"/>
              </a:gs>
              <a:gs pos="100000">
                <a:srgbClr val="CD3A36"/>
              </a:gs>
            </a:gsLst>
            <a:lin ang="16200000" scaled="0"/>
          </a:gradFill>
          <a:ln w="9525" cap="flat" cmpd="sng">
            <a:solidFill>
              <a:srgbClr val="BD4B4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lstStyle>
            <a:lvl1pPr marL="457200" marR="0" lvl="0" indent="-22860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 name="Shape 22"/>
          <p:cNvSpPr>
            <a:spLocks noGrp="1"/>
          </p:cNvSpPr>
          <p:nvPr>
            <p:ph type="body" idx="6"/>
          </p:nvPr>
        </p:nvSpPr>
        <p:spPr>
          <a:xfrm>
            <a:off x="4800600" y="2057401"/>
            <a:ext cx="2971800" cy="457200"/>
          </a:xfrm>
          <a:prstGeom prst="roundRect">
            <a:avLst>
              <a:gd name="adj" fmla="val 16667"/>
            </a:avLst>
          </a:prstGeom>
          <a:gradFill>
            <a:gsLst>
              <a:gs pos="0">
                <a:srgbClr val="5D427D"/>
              </a:gs>
              <a:gs pos="80000">
                <a:srgbClr val="7A57A5"/>
              </a:gs>
              <a:gs pos="100000">
                <a:srgbClr val="7A56A7"/>
              </a:gs>
            </a:gsLst>
            <a:lin ang="16200000" scaled="0"/>
          </a:gradFill>
          <a:ln w="9525" cap="flat" cmpd="sng">
            <a:solidFill>
              <a:srgbClr val="7C5F9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lstStyle>
            <a:lvl1pPr marL="457200" marR="0" lvl="0" indent="-22860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 name="Shape 23"/>
          <p:cNvSpPr>
            <a:spLocks noGrp="1"/>
          </p:cNvSpPr>
          <p:nvPr>
            <p:ph type="body" idx="7"/>
          </p:nvPr>
        </p:nvSpPr>
        <p:spPr>
          <a:xfrm>
            <a:off x="4800600" y="2971801"/>
            <a:ext cx="2971800" cy="457200"/>
          </a:xfrm>
          <a:prstGeom prst="roundRect">
            <a:avLst>
              <a:gd name="adj" fmla="val 16667"/>
            </a:avLst>
          </a:prstGeom>
          <a:gradFill>
            <a:gsLst>
              <a:gs pos="0">
                <a:srgbClr val="5D427D"/>
              </a:gs>
              <a:gs pos="80000">
                <a:srgbClr val="7A57A5"/>
              </a:gs>
              <a:gs pos="100000">
                <a:srgbClr val="7A56A7"/>
              </a:gs>
            </a:gsLst>
            <a:lin ang="16200000" scaled="0"/>
          </a:gradFill>
          <a:ln w="9525" cap="flat" cmpd="sng">
            <a:solidFill>
              <a:srgbClr val="7C5F9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lstStyle>
            <a:lvl1pPr marL="457200" marR="0" lvl="0" indent="-22860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Shape 24"/>
          <p:cNvSpPr>
            <a:spLocks noGrp="1"/>
          </p:cNvSpPr>
          <p:nvPr>
            <p:ph type="body" idx="8"/>
          </p:nvPr>
        </p:nvSpPr>
        <p:spPr>
          <a:xfrm>
            <a:off x="4800600" y="3886201"/>
            <a:ext cx="2971800" cy="457200"/>
          </a:xfrm>
          <a:prstGeom prst="roundRect">
            <a:avLst>
              <a:gd name="adj" fmla="val 16667"/>
            </a:avLst>
          </a:prstGeom>
          <a:gradFill>
            <a:gsLst>
              <a:gs pos="0">
                <a:srgbClr val="5D427D"/>
              </a:gs>
              <a:gs pos="80000">
                <a:srgbClr val="7A57A5"/>
              </a:gs>
              <a:gs pos="100000">
                <a:srgbClr val="7A56A7"/>
              </a:gs>
            </a:gsLst>
            <a:lin ang="16200000" scaled="0"/>
          </a:gradFill>
          <a:ln w="9525" cap="flat" cmpd="sng">
            <a:solidFill>
              <a:srgbClr val="7C5F9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lstStyle>
            <a:lvl1pPr marL="457200" marR="0" lvl="0" indent="-22860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 name="Shape 25"/>
          <p:cNvSpPr>
            <a:spLocks noGrp="1"/>
          </p:cNvSpPr>
          <p:nvPr>
            <p:ph type="body" idx="9"/>
          </p:nvPr>
        </p:nvSpPr>
        <p:spPr>
          <a:xfrm>
            <a:off x="4800600" y="4800601"/>
            <a:ext cx="2971800" cy="457200"/>
          </a:xfrm>
          <a:prstGeom prst="roundRect">
            <a:avLst>
              <a:gd name="adj" fmla="val 16667"/>
            </a:avLst>
          </a:prstGeom>
          <a:gradFill>
            <a:gsLst>
              <a:gs pos="0">
                <a:srgbClr val="5D427D"/>
              </a:gs>
              <a:gs pos="80000">
                <a:srgbClr val="7A57A5"/>
              </a:gs>
              <a:gs pos="100000">
                <a:srgbClr val="7A56A7"/>
              </a:gs>
            </a:gsLst>
            <a:lin ang="16200000" scaled="0"/>
          </a:gradFill>
          <a:ln w="9525" cap="flat" cmpd="sng">
            <a:solidFill>
              <a:srgbClr val="7C5F9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lstStyle>
            <a:lvl1pPr marL="457200" marR="0" lvl="0" indent="-22860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 name="Shape 26"/>
          <p:cNvSpPr>
            <a:spLocks noGrp="1"/>
          </p:cNvSpPr>
          <p:nvPr>
            <p:ph type="body" idx="13"/>
          </p:nvPr>
        </p:nvSpPr>
        <p:spPr>
          <a:xfrm>
            <a:off x="4800600" y="5715001"/>
            <a:ext cx="2971800" cy="457200"/>
          </a:xfrm>
          <a:prstGeom prst="roundRect">
            <a:avLst>
              <a:gd name="adj" fmla="val 16667"/>
            </a:avLst>
          </a:prstGeom>
          <a:gradFill>
            <a:gsLst>
              <a:gs pos="0">
                <a:srgbClr val="5D427D"/>
              </a:gs>
              <a:gs pos="80000">
                <a:srgbClr val="7A57A5"/>
              </a:gs>
              <a:gs pos="100000">
                <a:srgbClr val="7A56A7"/>
              </a:gs>
            </a:gsLst>
            <a:lin ang="16200000" scaled="0"/>
          </a:gradFill>
          <a:ln w="9525" cap="flat" cmpd="sng">
            <a:solidFill>
              <a:srgbClr val="7C5F9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lstStyle>
            <a:lvl1pPr marL="457200" marR="0" lvl="0" indent="-22860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dk1"/>
              </a:buClr>
              <a:buSzPts val="4400"/>
              <a:buFont typeface="Calibri"/>
              <a:buNone/>
              <a:defRPr sz="4400" b="0" i="1"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8" name="Shape 28"/>
          <p:cNvSpPr txBox="1">
            <a:spLocks noGrp="1"/>
          </p:cNvSpPr>
          <p:nvPr>
            <p:ph type="ftr" idx="11"/>
          </p:nvPr>
        </p:nvSpPr>
        <p:spPr>
          <a:xfrm>
            <a:off x="1403648" y="6329089"/>
            <a:ext cx="3024336"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0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000">
                <a:solidFill>
                  <a:schemeClr val="dk1"/>
                </a:solidFill>
                <a:latin typeface="Calibri"/>
                <a:ea typeface="Calibri"/>
                <a:cs typeface="Calibri"/>
                <a:sym typeface="Calibri"/>
              </a:defRPr>
            </a:lvl1pPr>
            <a:lvl2pPr marL="0" marR="0" lvl="1" indent="0" algn="l" rtl="0">
              <a:spcBef>
                <a:spcPts val="0"/>
              </a:spcBef>
              <a:buNone/>
              <a:defRPr sz="1000">
                <a:solidFill>
                  <a:schemeClr val="dk1"/>
                </a:solidFill>
                <a:latin typeface="Calibri"/>
                <a:ea typeface="Calibri"/>
                <a:cs typeface="Calibri"/>
                <a:sym typeface="Calibri"/>
              </a:defRPr>
            </a:lvl2pPr>
            <a:lvl3pPr marL="0" marR="0" lvl="2" indent="0" algn="l" rtl="0">
              <a:spcBef>
                <a:spcPts val="0"/>
              </a:spcBef>
              <a:buNone/>
              <a:defRPr sz="1000">
                <a:solidFill>
                  <a:schemeClr val="dk1"/>
                </a:solidFill>
                <a:latin typeface="Calibri"/>
                <a:ea typeface="Calibri"/>
                <a:cs typeface="Calibri"/>
                <a:sym typeface="Calibri"/>
              </a:defRPr>
            </a:lvl3pPr>
            <a:lvl4pPr marL="0" marR="0" lvl="3" indent="0" algn="l" rtl="0">
              <a:spcBef>
                <a:spcPts val="0"/>
              </a:spcBef>
              <a:buNone/>
              <a:defRPr sz="1000">
                <a:solidFill>
                  <a:schemeClr val="dk1"/>
                </a:solidFill>
                <a:latin typeface="Calibri"/>
                <a:ea typeface="Calibri"/>
                <a:cs typeface="Calibri"/>
                <a:sym typeface="Calibri"/>
              </a:defRPr>
            </a:lvl4pPr>
            <a:lvl5pPr marL="0" marR="0" lvl="4" indent="0" algn="l" rtl="0">
              <a:spcBef>
                <a:spcPts val="0"/>
              </a:spcBef>
              <a:buNone/>
              <a:defRPr sz="1000">
                <a:solidFill>
                  <a:schemeClr val="dk1"/>
                </a:solidFill>
                <a:latin typeface="Calibri"/>
                <a:ea typeface="Calibri"/>
                <a:cs typeface="Calibri"/>
                <a:sym typeface="Calibri"/>
              </a:defRPr>
            </a:lvl5pPr>
            <a:lvl6pPr marL="0" marR="0" lvl="5" indent="0" algn="l" rtl="0">
              <a:spcBef>
                <a:spcPts val="0"/>
              </a:spcBef>
              <a:buNone/>
              <a:defRPr sz="1000">
                <a:solidFill>
                  <a:schemeClr val="dk1"/>
                </a:solidFill>
                <a:latin typeface="Calibri"/>
                <a:ea typeface="Calibri"/>
                <a:cs typeface="Calibri"/>
                <a:sym typeface="Calibri"/>
              </a:defRPr>
            </a:lvl6pPr>
            <a:lvl7pPr marL="0" marR="0" lvl="6" indent="0" algn="l" rtl="0">
              <a:spcBef>
                <a:spcPts val="0"/>
              </a:spcBef>
              <a:buNone/>
              <a:defRPr sz="1000">
                <a:solidFill>
                  <a:schemeClr val="dk1"/>
                </a:solidFill>
                <a:latin typeface="Calibri"/>
                <a:ea typeface="Calibri"/>
                <a:cs typeface="Calibri"/>
                <a:sym typeface="Calibri"/>
              </a:defRPr>
            </a:lvl7pPr>
            <a:lvl8pPr marL="0" marR="0" lvl="7" indent="0" algn="l" rtl="0">
              <a:spcBef>
                <a:spcPts val="0"/>
              </a:spcBef>
              <a:buNone/>
              <a:defRPr sz="1000">
                <a:solidFill>
                  <a:schemeClr val="dk1"/>
                </a:solidFill>
                <a:latin typeface="Calibri"/>
                <a:ea typeface="Calibri"/>
                <a:cs typeface="Calibri"/>
                <a:sym typeface="Calibri"/>
              </a:defRPr>
            </a:lvl8pPr>
            <a:lvl9pPr marL="0" marR="0" lvl="8" indent="0" algn="l" rtl="0">
              <a:spcBef>
                <a:spcPts val="0"/>
              </a:spcBef>
              <a:buNone/>
              <a:defRPr sz="1000">
                <a:solidFill>
                  <a:schemeClr val="dk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‹Nr.›</a:t>
            </a:fld>
            <a:endParaRPr/>
          </a:p>
        </p:txBody>
      </p:sp>
    </p:spTree>
    <p:extLst>
      <p:ext uri="{BB962C8B-B14F-4D97-AF65-F5344CB8AC3E}">
        <p14:creationId xmlns:p14="http://schemas.microsoft.com/office/powerpoint/2010/main" val="36473514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0058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0" name="PlaceHolder 2"/>
          <p:cNvSpPr>
            <a:spLocks noGrp="1"/>
          </p:cNvSpPr>
          <p:nvPr>
            <p:ph type="body"/>
          </p:nvPr>
        </p:nvSpPr>
        <p:spPr>
          <a:xfrm>
            <a:off x="24444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1" name="PlaceHolder 3"/>
          <p:cNvSpPr>
            <a:spLocks noGrp="1"/>
          </p:cNvSpPr>
          <p:nvPr>
            <p:ph type="body"/>
          </p:nvPr>
        </p:nvSpPr>
        <p:spPr>
          <a:xfrm>
            <a:off x="149580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69"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70" name="PlaceHolder 2"/>
          <p:cNvSpPr>
            <a:spLocks noGrp="1"/>
          </p:cNvSpPr>
          <p:nvPr>
            <p:ph type="subTitle"/>
          </p:nvPr>
        </p:nvSpPr>
        <p:spPr>
          <a:xfrm>
            <a:off x="244440" y="5886720"/>
            <a:ext cx="2441160" cy="90540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2328494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71"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72" name="PlaceHolder 2"/>
          <p:cNvSpPr>
            <a:spLocks noGrp="1"/>
          </p:cNvSpPr>
          <p:nvPr>
            <p:ph type="body"/>
          </p:nvPr>
        </p:nvSpPr>
        <p:spPr>
          <a:xfrm>
            <a:off x="244440" y="6095880"/>
            <a:ext cx="244116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32204875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73"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74" name="PlaceHolder 2"/>
          <p:cNvSpPr>
            <a:spLocks noGrp="1"/>
          </p:cNvSpPr>
          <p:nvPr>
            <p:ph type="body"/>
          </p:nvPr>
        </p:nvSpPr>
        <p:spPr>
          <a:xfrm>
            <a:off x="24444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75" name="PlaceHolder 3"/>
          <p:cNvSpPr>
            <a:spLocks noGrp="1"/>
          </p:cNvSpPr>
          <p:nvPr>
            <p:ph type="body"/>
          </p:nvPr>
        </p:nvSpPr>
        <p:spPr>
          <a:xfrm>
            <a:off x="149580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41548838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76"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20524700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77" name="PlaceHolder 1"/>
          <p:cNvSpPr>
            <a:spLocks noGrp="1"/>
          </p:cNvSpPr>
          <p:nvPr>
            <p:ph type="subTitle"/>
          </p:nvPr>
        </p:nvSpPr>
        <p:spPr>
          <a:xfrm>
            <a:off x="3722760" y="1724040"/>
            <a:ext cx="5026680" cy="1371600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555517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78"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79"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80" name="PlaceHolder 3"/>
          <p:cNvSpPr>
            <a:spLocks noGrp="1"/>
          </p:cNvSpPr>
          <p:nvPr>
            <p:ph type="body"/>
          </p:nvPr>
        </p:nvSpPr>
        <p:spPr>
          <a:xfrm>
            <a:off x="24444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81" name="PlaceHolder 4"/>
          <p:cNvSpPr>
            <a:spLocks noGrp="1"/>
          </p:cNvSpPr>
          <p:nvPr>
            <p:ph type="body"/>
          </p:nvPr>
        </p:nvSpPr>
        <p:spPr>
          <a:xfrm>
            <a:off x="149580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19632587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82"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83" name="PlaceHolder 2"/>
          <p:cNvSpPr>
            <a:spLocks noGrp="1"/>
          </p:cNvSpPr>
          <p:nvPr>
            <p:ph type="body"/>
          </p:nvPr>
        </p:nvSpPr>
        <p:spPr>
          <a:xfrm>
            <a:off x="24444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84"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85" name="PlaceHolder 4"/>
          <p:cNvSpPr>
            <a:spLocks noGrp="1"/>
          </p:cNvSpPr>
          <p:nvPr>
            <p:ph type="body"/>
          </p:nvPr>
        </p:nvSpPr>
        <p:spPr>
          <a:xfrm>
            <a:off x="149580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38003177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86"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87"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88"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89" name="PlaceHolder 4"/>
          <p:cNvSpPr>
            <a:spLocks noGrp="1"/>
          </p:cNvSpPr>
          <p:nvPr>
            <p:ph type="body"/>
          </p:nvPr>
        </p:nvSpPr>
        <p:spPr>
          <a:xfrm>
            <a:off x="244440" y="6350401"/>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5007449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90"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91" name="PlaceHolder 2"/>
          <p:cNvSpPr>
            <a:spLocks noGrp="1"/>
          </p:cNvSpPr>
          <p:nvPr>
            <p:ph type="body"/>
          </p:nvPr>
        </p:nvSpPr>
        <p:spPr>
          <a:xfrm>
            <a:off x="244440" y="6095880"/>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92" name="PlaceHolder 3"/>
          <p:cNvSpPr>
            <a:spLocks noGrp="1"/>
          </p:cNvSpPr>
          <p:nvPr>
            <p:ph type="body"/>
          </p:nvPr>
        </p:nvSpPr>
        <p:spPr>
          <a:xfrm>
            <a:off x="244440" y="6350401"/>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24837670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93"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94"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95"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96" name="PlaceHolder 4"/>
          <p:cNvSpPr>
            <a:spLocks noGrp="1"/>
          </p:cNvSpPr>
          <p:nvPr>
            <p:ph type="body"/>
          </p:nvPr>
        </p:nvSpPr>
        <p:spPr>
          <a:xfrm>
            <a:off x="149580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97" name="PlaceHolder 5"/>
          <p:cNvSpPr>
            <a:spLocks noGrp="1"/>
          </p:cNvSpPr>
          <p:nvPr>
            <p:ph type="body"/>
          </p:nvPr>
        </p:nvSpPr>
        <p:spPr>
          <a:xfrm>
            <a:off x="24444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3577830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98"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99" name="PlaceHolder 2"/>
          <p:cNvSpPr>
            <a:spLocks noGrp="1"/>
          </p:cNvSpPr>
          <p:nvPr>
            <p:ph type="body"/>
          </p:nvPr>
        </p:nvSpPr>
        <p:spPr>
          <a:xfrm>
            <a:off x="24444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400" name="PlaceHolder 3"/>
          <p:cNvSpPr>
            <a:spLocks noGrp="1"/>
          </p:cNvSpPr>
          <p:nvPr>
            <p:ph type="body"/>
          </p:nvPr>
        </p:nvSpPr>
        <p:spPr>
          <a:xfrm>
            <a:off x="106992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401" name="PlaceHolder 4"/>
          <p:cNvSpPr>
            <a:spLocks noGrp="1"/>
          </p:cNvSpPr>
          <p:nvPr>
            <p:ph type="body"/>
          </p:nvPr>
        </p:nvSpPr>
        <p:spPr>
          <a:xfrm>
            <a:off x="189540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402" name="PlaceHolder 5"/>
          <p:cNvSpPr>
            <a:spLocks noGrp="1"/>
          </p:cNvSpPr>
          <p:nvPr>
            <p:ph type="body"/>
          </p:nvPr>
        </p:nvSpPr>
        <p:spPr>
          <a:xfrm>
            <a:off x="1895400" y="6350401"/>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403" name="PlaceHolder 6"/>
          <p:cNvSpPr>
            <a:spLocks noGrp="1"/>
          </p:cNvSpPr>
          <p:nvPr>
            <p:ph type="body"/>
          </p:nvPr>
        </p:nvSpPr>
        <p:spPr>
          <a:xfrm>
            <a:off x="1069920" y="6350401"/>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404" name="PlaceHolder 7"/>
          <p:cNvSpPr>
            <a:spLocks noGrp="1"/>
          </p:cNvSpPr>
          <p:nvPr>
            <p:ph type="body"/>
          </p:nvPr>
        </p:nvSpPr>
        <p:spPr>
          <a:xfrm>
            <a:off x="244440" y="6350401"/>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17438568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objectives">
    <p:spTree>
      <p:nvGrpSpPr>
        <p:cNvPr id="1" name=""/>
        <p:cNvGrpSpPr/>
        <p:nvPr/>
      </p:nvGrpSpPr>
      <p:grpSpPr>
        <a:xfrm>
          <a:off x="0" y="0"/>
          <a:ext cx="0" cy="0"/>
          <a:chOff x="0" y="0"/>
          <a:chExt cx="0" cy="0"/>
        </a:xfrm>
      </p:grpSpPr>
      <p:pic>
        <p:nvPicPr>
          <p:cNvPr id="4" name="Picture 13" descr="D:\OLD\MisDocumentos\JASMINA\BSC-Corporative Design\BSC Template\cabecera2012-1600px.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2"/>
            <a:ext cx="9290050" cy="821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Shape 3"/>
          <p:cNvSpPr txBox="1">
            <a:spLocks noChangeArrowheads="1"/>
          </p:cNvSpPr>
          <p:nvPr userDrawn="1"/>
        </p:nvSpPr>
        <p:spPr bwMode="auto">
          <a:xfrm>
            <a:off x="8458200" y="6355514"/>
            <a:ext cx="533400" cy="50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EC6920F2-C31A-404C-BB19-154FD5AA279F}" type="slidenum">
              <a:rPr lang="en-US" sz="1000">
                <a:solidFill>
                  <a:srgbClr val="23589C"/>
                </a:solidFill>
              </a:rPr>
              <a:pPr algn="r" eaLnBrk="1" hangingPunct="1"/>
              <a:t>‹Nr.›</a:t>
            </a:fld>
            <a:endParaRPr lang="en-US">
              <a:latin typeface="Calibri" charset="0"/>
            </a:endParaRPr>
          </a:p>
        </p:txBody>
      </p:sp>
      <p:pic>
        <p:nvPicPr>
          <p:cNvPr id="6"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732588" y="141132"/>
            <a:ext cx="1936750" cy="567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45478" y="122522"/>
            <a:ext cx="574675" cy="293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6"/>
          <p:cNvSpPr>
            <a:spLocks noGrp="1" noChangeAspect="1"/>
          </p:cNvSpPr>
          <p:nvPr>
            <p:ph type="title"/>
          </p:nvPr>
        </p:nvSpPr>
        <p:spPr>
          <a:xfrm>
            <a:off x="396876" y="141100"/>
            <a:ext cx="6191348" cy="680868"/>
          </a:xfrm>
          <a:prstGeom prst="rect">
            <a:avLst/>
          </a:prstGeom>
        </p:spPr>
        <p:txBody>
          <a:bodyPr/>
          <a:lstStyle>
            <a:lvl1pPr algn="l">
              <a:defRPr sz="2800" baseline="0">
                <a:solidFill>
                  <a:schemeClr val="accent1"/>
                </a:solidFill>
                <a:latin typeface="+mj-lt"/>
              </a:defRPr>
            </a:lvl1pPr>
          </a:lstStyle>
          <a:p>
            <a:r>
              <a:rPr lang="en-US" dirty="0" smtClean="0"/>
              <a:t>Click to edit Master title style</a:t>
            </a:r>
            <a:endParaRPr lang="en-US" dirty="0"/>
          </a:p>
        </p:txBody>
      </p:sp>
      <p:sp>
        <p:nvSpPr>
          <p:cNvPr id="11" name="Text Placeholder 10"/>
          <p:cNvSpPr>
            <a:spLocks noGrp="1" noChangeAspect="1"/>
          </p:cNvSpPr>
          <p:nvPr>
            <p:ph type="body" sz="quarter" idx="10"/>
          </p:nvPr>
        </p:nvSpPr>
        <p:spPr>
          <a:xfrm>
            <a:off x="395538" y="962661"/>
            <a:ext cx="8329365" cy="5392853"/>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661954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pic>
        <p:nvPicPr>
          <p:cNvPr id="4" name="Picture 13" descr="D:\OLD\MisDocumentos\JASMINA\BSC-Corporative Design\BSC Template\cabecera2012-1600px.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1"/>
            <a:ext cx="9290050" cy="821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Shape 3"/>
          <p:cNvSpPr txBox="1">
            <a:spLocks noChangeArrowheads="1"/>
          </p:cNvSpPr>
          <p:nvPr userDrawn="1"/>
        </p:nvSpPr>
        <p:spPr bwMode="auto">
          <a:xfrm>
            <a:off x="8458200" y="6355514"/>
            <a:ext cx="533400" cy="50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fontAlgn="base" hangingPunct="1">
              <a:spcBef>
                <a:spcPct val="0"/>
              </a:spcBef>
              <a:spcAft>
                <a:spcPct val="0"/>
              </a:spcAft>
              <a:defRPr/>
            </a:pPr>
            <a:fld id="{9C3A29F6-0F11-DA4C-B522-492852364158}" type="slidenum">
              <a:rPr lang="en-US" sz="1000" smtClean="0">
                <a:solidFill>
                  <a:srgbClr val="23589C"/>
                </a:solidFill>
              </a:rPr>
              <a:pPr algn="r" eaLnBrk="1" fontAlgn="base" hangingPunct="1">
                <a:spcBef>
                  <a:spcPct val="0"/>
                </a:spcBef>
                <a:spcAft>
                  <a:spcPct val="0"/>
                </a:spcAft>
                <a:defRPr/>
              </a:pPr>
              <a:t>‹Nr.›</a:t>
            </a:fld>
            <a:endParaRPr lang="en-US" smtClean="0">
              <a:solidFill>
                <a:srgbClr val="004990"/>
              </a:solidFill>
              <a:latin typeface="Calibri" charset="0"/>
            </a:endParaRPr>
          </a:p>
        </p:txBody>
      </p:sp>
      <p:pic>
        <p:nvPicPr>
          <p:cNvPr id="6"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732588" y="141131"/>
            <a:ext cx="1936750" cy="567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45476" y="122521"/>
            <a:ext cx="574675" cy="293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6"/>
          <p:cNvSpPr>
            <a:spLocks noGrp="1" noChangeAspect="1"/>
          </p:cNvSpPr>
          <p:nvPr>
            <p:ph type="title"/>
          </p:nvPr>
        </p:nvSpPr>
        <p:spPr>
          <a:xfrm>
            <a:off x="396876" y="141100"/>
            <a:ext cx="6191348" cy="680868"/>
          </a:xfrm>
          <a:prstGeom prst="rect">
            <a:avLst/>
          </a:prstGeom>
        </p:spPr>
        <p:txBody>
          <a:bodyPr/>
          <a:lstStyle>
            <a:lvl1pPr algn="l">
              <a:defRPr sz="2800" baseline="0">
                <a:solidFill>
                  <a:schemeClr val="accent1"/>
                </a:solidFill>
                <a:latin typeface="+mj-lt"/>
              </a:defRPr>
            </a:lvl1pPr>
          </a:lstStyle>
          <a:p>
            <a:r>
              <a:rPr lang="en-US" dirty="0" smtClean="0"/>
              <a:t>Click to edit Master title style</a:t>
            </a:r>
            <a:endParaRPr lang="en-US" dirty="0"/>
          </a:p>
        </p:txBody>
      </p:sp>
      <p:sp>
        <p:nvSpPr>
          <p:cNvPr id="11" name="Text Placeholder 10"/>
          <p:cNvSpPr>
            <a:spLocks noGrp="1" noChangeAspect="1"/>
          </p:cNvSpPr>
          <p:nvPr>
            <p:ph type="body" sz="quarter" idx="10"/>
          </p:nvPr>
        </p:nvSpPr>
        <p:spPr>
          <a:xfrm>
            <a:off x="395536" y="962661"/>
            <a:ext cx="8329365" cy="5392853"/>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787016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future-plans">
    <p:spTree>
      <p:nvGrpSpPr>
        <p:cNvPr id="1" name=""/>
        <p:cNvGrpSpPr/>
        <p:nvPr/>
      </p:nvGrpSpPr>
      <p:grpSpPr>
        <a:xfrm>
          <a:off x="0" y="0"/>
          <a:ext cx="0" cy="0"/>
          <a:chOff x="0" y="0"/>
          <a:chExt cx="0" cy="0"/>
        </a:xfrm>
      </p:grpSpPr>
      <p:sp>
        <p:nvSpPr>
          <p:cNvPr id="2" name="TextShape 1"/>
          <p:cNvSpPr txBox="1">
            <a:spLocks noChangeArrowheads="1"/>
          </p:cNvSpPr>
          <p:nvPr userDrawn="1"/>
        </p:nvSpPr>
        <p:spPr bwMode="auto">
          <a:xfrm>
            <a:off x="685800" y="2130912"/>
            <a:ext cx="7772400" cy="1470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defRPr/>
            </a:pPr>
            <a:r>
              <a:rPr lang="es-ES" altLang="en-US" sz="2800" smtClean="0">
                <a:solidFill>
                  <a:srgbClr val="FFFFFF"/>
                </a:solidFill>
                <a:ea typeface="DejaVu Sans"/>
                <a:cs typeface="DejaVu Sans"/>
              </a:rPr>
              <a:t>FUTURE PLANS</a:t>
            </a:r>
            <a:endParaRPr lang="en-US" altLang="en-US" sz="1800" smtClean="0">
              <a:solidFill>
                <a:srgbClr val="004990"/>
              </a:solidFill>
              <a:latin typeface="Calibri" pitchFamily="34" charset="0"/>
              <a:ea typeface="DejaVu Sans"/>
              <a:cs typeface="DejaVu Sans"/>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Shape 1"/>
          <p:cNvSpPr txBox="1">
            <a:spLocks noChangeAspect="1" noChangeArrowheads="1"/>
          </p:cNvSpPr>
          <p:nvPr userDrawn="1"/>
        </p:nvSpPr>
        <p:spPr bwMode="auto">
          <a:xfrm>
            <a:off x="838200" y="2279797"/>
            <a:ext cx="7772400" cy="1470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defRPr/>
            </a:pPr>
            <a:r>
              <a:rPr lang="es-ES" altLang="en-US" sz="2800" dirty="0" smtClean="0">
                <a:solidFill>
                  <a:srgbClr val="FFFFFF"/>
                </a:solidFill>
                <a:ea typeface="DejaVu Sans"/>
                <a:cs typeface="DejaVu Sans"/>
              </a:rPr>
              <a:t>MAIN RESEARCH LINES &amp; RESULTS</a:t>
            </a:r>
            <a:endParaRPr lang="en-US" altLang="en-US" sz="1800" dirty="0" smtClean="0">
              <a:solidFill>
                <a:srgbClr val="004990"/>
              </a:solidFill>
              <a:latin typeface="Calibri" pitchFamily="34" charset="0"/>
              <a:ea typeface="DejaVu Sans"/>
              <a:cs typeface="DejaVu Sans"/>
            </a:endParaRPr>
          </a:p>
        </p:txBody>
      </p:sp>
    </p:spTree>
    <p:extLst>
      <p:ext uri="{BB962C8B-B14F-4D97-AF65-F5344CB8AC3E}">
        <p14:creationId xmlns:p14="http://schemas.microsoft.com/office/powerpoint/2010/main" val="10479736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uture-plans">
    <p:spTree>
      <p:nvGrpSpPr>
        <p:cNvPr id="1" name=""/>
        <p:cNvGrpSpPr/>
        <p:nvPr/>
      </p:nvGrpSpPr>
      <p:grpSpPr>
        <a:xfrm>
          <a:off x="0" y="0"/>
          <a:ext cx="0" cy="0"/>
          <a:chOff x="0" y="0"/>
          <a:chExt cx="0" cy="0"/>
        </a:xfrm>
      </p:grpSpPr>
      <p:sp>
        <p:nvSpPr>
          <p:cNvPr id="2" name="TextShape 1"/>
          <p:cNvSpPr txBox="1">
            <a:spLocks noChangeArrowheads="1"/>
          </p:cNvSpPr>
          <p:nvPr userDrawn="1"/>
        </p:nvSpPr>
        <p:spPr bwMode="auto">
          <a:xfrm>
            <a:off x="685800" y="2130912"/>
            <a:ext cx="7772400" cy="1470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defRPr/>
            </a:pPr>
            <a:r>
              <a:rPr lang="es-ES" altLang="en-US" sz="2800" smtClean="0">
                <a:solidFill>
                  <a:srgbClr val="FFFFFF"/>
                </a:solidFill>
                <a:ea typeface="DejaVu Sans"/>
                <a:cs typeface="DejaVu Sans"/>
              </a:rPr>
              <a:t>FUTURE PLANS</a:t>
            </a:r>
            <a:endParaRPr lang="en-US" altLang="en-US" sz="1800" smtClean="0">
              <a:solidFill>
                <a:srgbClr val="004990"/>
              </a:solidFill>
              <a:latin typeface="Calibri" pitchFamily="34" charset="0"/>
              <a:ea typeface="DejaVu Sans"/>
              <a:cs typeface="DejaVu Sans"/>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Shape 1"/>
          <p:cNvSpPr txBox="1">
            <a:spLocks noChangeAspect="1" noChangeArrowheads="1"/>
          </p:cNvSpPr>
          <p:nvPr userDrawn="1"/>
        </p:nvSpPr>
        <p:spPr bwMode="auto">
          <a:xfrm>
            <a:off x="838200" y="2279797"/>
            <a:ext cx="7772400" cy="1470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defRPr/>
            </a:pPr>
            <a:r>
              <a:rPr lang="es-ES" altLang="en-US" sz="2800" dirty="0" smtClean="0">
                <a:solidFill>
                  <a:srgbClr val="FFFFFF"/>
                </a:solidFill>
                <a:ea typeface="DejaVu Sans"/>
                <a:cs typeface="DejaVu Sans"/>
              </a:rPr>
              <a:t>FUTURE PLANS</a:t>
            </a:r>
            <a:endParaRPr lang="en-US" altLang="en-US" sz="1800" dirty="0" smtClean="0">
              <a:solidFill>
                <a:srgbClr val="004990"/>
              </a:solidFill>
              <a:latin typeface="Calibri" pitchFamily="34" charset="0"/>
              <a:ea typeface="DejaVu Sans"/>
              <a:cs typeface="DejaVu Sans"/>
            </a:endParaRPr>
          </a:p>
        </p:txBody>
      </p:sp>
    </p:spTree>
    <p:extLst>
      <p:ext uri="{BB962C8B-B14F-4D97-AF65-F5344CB8AC3E}">
        <p14:creationId xmlns:p14="http://schemas.microsoft.com/office/powerpoint/2010/main" val="19190454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ransition slide1">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Shape 3"/>
          <p:cNvSpPr txBox="1">
            <a:spLocks noChangeAspect="1" noChangeArrowheads="1"/>
          </p:cNvSpPr>
          <p:nvPr userDrawn="1"/>
        </p:nvSpPr>
        <p:spPr bwMode="auto">
          <a:xfrm>
            <a:off x="76200" y="178352"/>
            <a:ext cx="1600200" cy="48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defRPr/>
            </a:pPr>
            <a:r>
              <a:rPr lang="es-ES" altLang="en-US" sz="1800" dirty="0" smtClean="0">
                <a:solidFill>
                  <a:srgbClr val="FFFFFF"/>
                </a:solidFill>
                <a:ea typeface="DejaVu Sans"/>
                <a:cs typeface="DejaVu Sans"/>
              </a:rPr>
              <a:t>www.bsc.es</a:t>
            </a:r>
            <a:endParaRPr lang="en-US" altLang="en-US" sz="1800" dirty="0" smtClean="0">
              <a:solidFill>
                <a:srgbClr val="004990"/>
              </a:solidFill>
              <a:latin typeface="Calibri" pitchFamily="34" charset="0"/>
              <a:ea typeface="DejaVu Sans"/>
              <a:cs typeface="DejaVu Sans"/>
            </a:endParaRPr>
          </a:p>
        </p:txBody>
      </p:sp>
      <p:pic>
        <p:nvPicPr>
          <p:cNvPr id="5"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92726" y="181454"/>
            <a:ext cx="3306763" cy="969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885113" y="172148"/>
            <a:ext cx="830262" cy="42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8 Título"/>
          <p:cNvSpPr>
            <a:spLocks noGrp="1" noChangeAspect="1"/>
          </p:cNvSpPr>
          <p:nvPr>
            <p:ph type="title"/>
          </p:nvPr>
        </p:nvSpPr>
        <p:spPr>
          <a:xfrm>
            <a:off x="457200" y="3103715"/>
            <a:ext cx="8229600" cy="650570"/>
          </a:xfrm>
          <a:prstGeom prst="rect">
            <a:avLst/>
          </a:prstGeom>
        </p:spPr>
        <p:txBody>
          <a:bodyPr/>
          <a:lstStyle>
            <a:lvl1pPr>
              <a:defRPr sz="3200" baseline="0">
                <a:solidFill>
                  <a:schemeClr val="accent1"/>
                </a:solidFill>
              </a:defRPr>
            </a:lvl1pPr>
          </a:lstStyle>
          <a:p>
            <a:r>
              <a:rPr lang="es-ES" dirty="0" smtClean="0"/>
              <a:t>Haga clic para modificar el estilo de título del patrón</a:t>
            </a:r>
            <a:endParaRPr lang="es-ES" dirty="0"/>
          </a:p>
        </p:txBody>
      </p:sp>
    </p:spTree>
    <p:extLst>
      <p:ext uri="{BB962C8B-B14F-4D97-AF65-F5344CB8AC3E}">
        <p14:creationId xmlns:p14="http://schemas.microsoft.com/office/powerpoint/2010/main" val="29873780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ransition-slide-2">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76375" y="1547781"/>
            <a:ext cx="6191250" cy="181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200775" y="1651690"/>
            <a:ext cx="1555750" cy="78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Shape 3"/>
          <p:cNvSpPr txBox="1">
            <a:spLocks noChangeAspect="1" noChangeArrowheads="1"/>
          </p:cNvSpPr>
          <p:nvPr userDrawn="1"/>
        </p:nvSpPr>
        <p:spPr bwMode="auto">
          <a:xfrm>
            <a:off x="76200" y="178352"/>
            <a:ext cx="1600200" cy="48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defRPr/>
            </a:pPr>
            <a:r>
              <a:rPr lang="es-ES" altLang="en-US" sz="1800" dirty="0" smtClean="0">
                <a:solidFill>
                  <a:srgbClr val="FFFFFF"/>
                </a:solidFill>
                <a:ea typeface="DejaVu Sans"/>
                <a:cs typeface="DejaVu Sans"/>
              </a:rPr>
              <a:t>www.bsc.es</a:t>
            </a:r>
            <a:endParaRPr lang="en-US" altLang="en-US" sz="1800" dirty="0" smtClean="0">
              <a:solidFill>
                <a:srgbClr val="004990"/>
              </a:solidFill>
              <a:latin typeface="Calibri" pitchFamily="34" charset="0"/>
              <a:ea typeface="DejaVu Sans"/>
              <a:cs typeface="DejaVu Sans"/>
            </a:endParaRPr>
          </a:p>
        </p:txBody>
      </p:sp>
      <p:sp>
        <p:nvSpPr>
          <p:cNvPr id="9" name="8 Título"/>
          <p:cNvSpPr>
            <a:spLocks noGrp="1" noChangeAspect="1"/>
          </p:cNvSpPr>
          <p:nvPr>
            <p:ph type="title"/>
          </p:nvPr>
        </p:nvSpPr>
        <p:spPr>
          <a:xfrm>
            <a:off x="3819339" y="4695246"/>
            <a:ext cx="4762872" cy="703470"/>
          </a:xfrm>
          <a:prstGeom prst="rect">
            <a:avLst/>
          </a:prstGeom>
        </p:spPr>
        <p:txBody>
          <a:bodyPr/>
          <a:lstStyle>
            <a:lvl1pPr algn="r">
              <a:defRPr sz="2800" baseline="0">
                <a:solidFill>
                  <a:schemeClr val="accent1"/>
                </a:solidFill>
              </a:defRPr>
            </a:lvl1pPr>
          </a:lstStyle>
          <a:p>
            <a:r>
              <a:rPr lang="es-ES" dirty="0" smtClean="0"/>
              <a:t>Haga clic para modificar el estilo de título del patrón</a:t>
            </a:r>
            <a:endParaRPr lang="es-ES" dirty="0"/>
          </a:p>
        </p:txBody>
      </p:sp>
    </p:spTree>
    <p:extLst>
      <p:ext uri="{BB962C8B-B14F-4D97-AF65-F5344CB8AC3E}">
        <p14:creationId xmlns:p14="http://schemas.microsoft.com/office/powerpoint/2010/main" val="2456375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_text-picture">
    <p:spTree>
      <p:nvGrpSpPr>
        <p:cNvPr id="1" name=""/>
        <p:cNvGrpSpPr/>
        <p:nvPr/>
      </p:nvGrpSpPr>
      <p:grpSpPr>
        <a:xfrm>
          <a:off x="0" y="0"/>
          <a:ext cx="0" cy="0"/>
          <a:chOff x="0" y="0"/>
          <a:chExt cx="0" cy="0"/>
        </a:xfrm>
      </p:grpSpPr>
      <p:pic>
        <p:nvPicPr>
          <p:cNvPr id="5" name="Picture 13" descr="D:\OLD\MisDocumentos\JASMINA\BSC-Corporative Design\BSC Template\cabecera2012-1600px.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1"/>
            <a:ext cx="9290050" cy="821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Shape 3"/>
          <p:cNvSpPr txBox="1">
            <a:spLocks noChangeArrowheads="1"/>
          </p:cNvSpPr>
          <p:nvPr userDrawn="1"/>
        </p:nvSpPr>
        <p:spPr bwMode="auto">
          <a:xfrm>
            <a:off x="8458200" y="6355514"/>
            <a:ext cx="533400" cy="50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fontAlgn="base" hangingPunct="1">
              <a:spcBef>
                <a:spcPct val="0"/>
              </a:spcBef>
              <a:spcAft>
                <a:spcPct val="0"/>
              </a:spcAft>
              <a:defRPr/>
            </a:pPr>
            <a:fld id="{2DE191B1-9C67-474F-8A47-9E44EEBC5D7C}" type="slidenum">
              <a:rPr lang="en-US" sz="1000" smtClean="0">
                <a:solidFill>
                  <a:srgbClr val="23589C"/>
                </a:solidFill>
              </a:rPr>
              <a:pPr algn="r" eaLnBrk="1" fontAlgn="base" hangingPunct="1">
                <a:spcBef>
                  <a:spcPct val="0"/>
                </a:spcBef>
                <a:spcAft>
                  <a:spcPct val="0"/>
                </a:spcAft>
                <a:defRPr/>
              </a:pPr>
              <a:t>‹Nr.›</a:t>
            </a:fld>
            <a:endParaRPr lang="en-US" smtClean="0">
              <a:solidFill>
                <a:srgbClr val="004990"/>
              </a:solidFill>
              <a:latin typeface="Calibri" charset="0"/>
            </a:endParaRPr>
          </a:p>
        </p:txBody>
      </p:sp>
      <p:pic>
        <p:nvPicPr>
          <p:cNvPr id="7"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732588" y="141131"/>
            <a:ext cx="1936750" cy="567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45476" y="122521"/>
            <a:ext cx="574675" cy="293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6"/>
          <p:cNvSpPr>
            <a:spLocks noGrp="1"/>
          </p:cNvSpPr>
          <p:nvPr>
            <p:ph type="title"/>
          </p:nvPr>
        </p:nvSpPr>
        <p:spPr>
          <a:xfrm>
            <a:off x="396876" y="141100"/>
            <a:ext cx="6191348" cy="680868"/>
          </a:xfrm>
          <a:prstGeom prst="rect">
            <a:avLst/>
          </a:prstGeom>
        </p:spPr>
        <p:txBody>
          <a:bodyPr/>
          <a:lstStyle>
            <a:lvl1pPr algn="l">
              <a:defRPr sz="2800" baseline="0">
                <a:solidFill>
                  <a:schemeClr val="accent1"/>
                </a:solidFill>
                <a:latin typeface="+mj-lt"/>
              </a:defRPr>
            </a:lvl1pPr>
          </a:lstStyle>
          <a:p>
            <a:r>
              <a:rPr lang="en-US" dirty="0" smtClean="0"/>
              <a:t>Click to edit Master title style</a:t>
            </a:r>
            <a:endParaRPr lang="en-US" dirty="0"/>
          </a:p>
        </p:txBody>
      </p:sp>
      <p:sp>
        <p:nvSpPr>
          <p:cNvPr id="10" name="Picture Placeholder 9"/>
          <p:cNvSpPr>
            <a:spLocks noGrp="1" noChangeAspect="1"/>
          </p:cNvSpPr>
          <p:nvPr>
            <p:ph type="pic" sz="quarter" idx="11"/>
          </p:nvPr>
        </p:nvSpPr>
        <p:spPr>
          <a:xfrm>
            <a:off x="4572000" y="3147612"/>
            <a:ext cx="4152900" cy="3306310"/>
          </a:xfrm>
          <a:prstGeom prst="rect">
            <a:avLst/>
          </a:prstGeom>
        </p:spPr>
        <p:txBody>
          <a:bodyPr/>
          <a:lstStyle>
            <a:lvl1pPr marL="0" indent="0">
              <a:buNone/>
              <a:defRPr sz="1200"/>
            </a:lvl1pPr>
          </a:lstStyle>
          <a:p>
            <a:pPr lvl="0"/>
            <a:r>
              <a:rPr lang="en-US" noProof="0" smtClean="0"/>
              <a:t>Click icon to add picture</a:t>
            </a:r>
            <a:endParaRPr lang="en-US" noProof="0" dirty="0"/>
          </a:p>
        </p:txBody>
      </p:sp>
      <p:sp>
        <p:nvSpPr>
          <p:cNvPr id="9" name="Text Placeholder 10"/>
          <p:cNvSpPr>
            <a:spLocks noGrp="1" noChangeAspect="1"/>
          </p:cNvSpPr>
          <p:nvPr>
            <p:ph type="body" sz="quarter" idx="10"/>
          </p:nvPr>
        </p:nvSpPr>
        <p:spPr>
          <a:xfrm>
            <a:off x="395536" y="962661"/>
            <a:ext cx="8329365" cy="5392853"/>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166452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SC2017-Fir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ángulo 9"/>
          <p:cNvSpPr/>
          <p:nvPr userDrawn="1"/>
        </p:nvSpPr>
        <p:spPr>
          <a:xfrm>
            <a:off x="3048000" y="6095686"/>
            <a:ext cx="6096000" cy="48753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s-ES">
              <a:solidFill>
                <a:prstClr val="white"/>
              </a:solidFill>
              <a:latin typeface="Calibri"/>
            </a:endParaRPr>
          </a:p>
        </p:txBody>
      </p:sp>
      <p:sp>
        <p:nvSpPr>
          <p:cNvPr id="2" name="Title 1"/>
          <p:cNvSpPr>
            <a:spLocks noGrp="1"/>
          </p:cNvSpPr>
          <p:nvPr>
            <p:ph type="ctrTitle"/>
          </p:nvPr>
        </p:nvSpPr>
        <p:spPr>
          <a:xfrm>
            <a:off x="3722918" y="1631730"/>
            <a:ext cx="5026945" cy="2998826"/>
          </a:xfrm>
          <a:prstGeom prst="rect">
            <a:avLst/>
          </a:prstGeom>
        </p:spPr>
        <p:txBody>
          <a:bodyPr anchor="ctr">
            <a:normAutofit/>
          </a:bodyPr>
          <a:lstStyle>
            <a:lvl1pPr algn="l">
              <a:defRPr sz="5200" b="1">
                <a:solidFill>
                  <a:srgbClr val="004890"/>
                </a:solidFill>
                <a:latin typeface="+mn-lt"/>
              </a:defRPr>
            </a:lvl1pPr>
          </a:lstStyle>
          <a:p>
            <a:r>
              <a:rPr lang="es-ES" dirty="0" smtClean="0"/>
              <a:t>Haga clic para modificar el estilo de título del patrón</a:t>
            </a:r>
            <a:endParaRPr lang="en-US" dirty="0"/>
          </a:p>
        </p:txBody>
      </p:sp>
      <p:sp>
        <p:nvSpPr>
          <p:cNvPr id="3" name="Subtitle 2"/>
          <p:cNvSpPr>
            <a:spLocks noGrp="1"/>
          </p:cNvSpPr>
          <p:nvPr>
            <p:ph type="subTitle" idx="1" hasCustomPrompt="1"/>
          </p:nvPr>
        </p:nvSpPr>
        <p:spPr>
          <a:xfrm>
            <a:off x="3722918" y="4900141"/>
            <a:ext cx="5026945" cy="822742"/>
          </a:xfrm>
          <a:prstGeom prst="rect">
            <a:avLst/>
          </a:prstGeom>
          <a:noFill/>
          <a:effectLst/>
        </p:spPr>
        <p:txBody>
          <a:bodyPr anchor="ctr">
            <a:noAutofit/>
          </a:bodyPr>
          <a:lstStyle>
            <a:lvl1pPr marL="0" indent="0" algn="l">
              <a:buNone/>
              <a:defRPr sz="320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smtClean="0"/>
              <a:t>Haga </a:t>
            </a:r>
            <a:r>
              <a:rPr lang="es-ES" dirty="0" err="1" smtClean="0"/>
              <a:t>click</a:t>
            </a:r>
            <a:r>
              <a:rPr lang="es-ES" dirty="0" smtClean="0"/>
              <a:t> aquí para modificar el subtítulo</a:t>
            </a:r>
          </a:p>
        </p:txBody>
      </p:sp>
      <p:sp>
        <p:nvSpPr>
          <p:cNvPr id="13" name="Rectángulo 12"/>
          <p:cNvSpPr/>
          <p:nvPr userDrawn="1"/>
        </p:nvSpPr>
        <p:spPr>
          <a:xfrm>
            <a:off x="1" y="6095686"/>
            <a:ext cx="3048000" cy="487533"/>
          </a:xfrm>
          <a:prstGeom prst="rect">
            <a:avLst/>
          </a:prstGeom>
          <a:solidFill>
            <a:srgbClr val="0048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s-ES" sz="1600">
              <a:solidFill>
                <a:prstClr val="white"/>
              </a:solidFill>
              <a:latin typeface="Calibri"/>
            </a:endParaRPr>
          </a:p>
        </p:txBody>
      </p:sp>
      <p:sp>
        <p:nvSpPr>
          <p:cNvPr id="15" name="Marcador de texto 14"/>
          <p:cNvSpPr>
            <a:spLocks noGrp="1"/>
          </p:cNvSpPr>
          <p:nvPr>
            <p:ph type="body" sz="quarter" idx="10" hasCustomPrompt="1"/>
          </p:nvPr>
        </p:nvSpPr>
        <p:spPr>
          <a:xfrm>
            <a:off x="244477" y="6095686"/>
            <a:ext cx="2441575" cy="487533"/>
          </a:xfrm>
          <a:prstGeom prst="rect">
            <a:avLst/>
          </a:prstGeom>
        </p:spPr>
        <p:txBody>
          <a:bodyPr anchor="ctr"/>
          <a:lstStyle>
            <a:lvl1pPr marL="0" indent="0" algn="ctr">
              <a:buNone/>
              <a:defRPr>
                <a:solidFill>
                  <a:schemeClr val="bg1"/>
                </a:solidFill>
              </a:defRPr>
            </a:lvl1pPr>
          </a:lstStyle>
          <a:p>
            <a:pPr lvl="0"/>
            <a:r>
              <a:rPr lang="es-ES" dirty="0" err="1" smtClean="0"/>
              <a:t>day</a:t>
            </a:r>
            <a:r>
              <a:rPr lang="es-ES" dirty="0" smtClean="0"/>
              <a:t>/</a:t>
            </a:r>
            <a:r>
              <a:rPr lang="es-ES" dirty="0" err="1" smtClean="0"/>
              <a:t>month</a:t>
            </a:r>
            <a:r>
              <a:rPr lang="es-ES" dirty="0" smtClean="0"/>
              <a:t>/</a:t>
            </a:r>
            <a:r>
              <a:rPr lang="es-ES" dirty="0" err="1" smtClean="0"/>
              <a:t>year</a:t>
            </a:r>
            <a:endParaRPr lang="es-ES" dirty="0"/>
          </a:p>
        </p:txBody>
      </p:sp>
      <p:sp>
        <p:nvSpPr>
          <p:cNvPr id="17" name="Marcador de texto 16"/>
          <p:cNvSpPr>
            <a:spLocks noGrp="1"/>
          </p:cNvSpPr>
          <p:nvPr>
            <p:ph type="body" sz="quarter" idx="11" hasCustomPrompt="1"/>
          </p:nvPr>
        </p:nvSpPr>
        <p:spPr>
          <a:xfrm>
            <a:off x="3722916" y="6095684"/>
            <a:ext cx="5026946" cy="487533"/>
          </a:xfrm>
          <a:prstGeom prst="rect">
            <a:avLst/>
          </a:prstGeom>
        </p:spPr>
        <p:txBody>
          <a:bodyPr anchor="ctr"/>
          <a:lstStyle>
            <a:lvl1pPr marL="0" indent="0" algn="l">
              <a:buNone/>
              <a:defRPr>
                <a:solidFill>
                  <a:srgbClr val="004890"/>
                </a:solidFill>
              </a:defRPr>
            </a:lvl1pPr>
          </a:lstStyle>
          <a:p>
            <a:pPr lvl="0"/>
            <a:r>
              <a:rPr lang="es-ES" dirty="0" err="1" smtClean="0"/>
              <a:t>Venue</a:t>
            </a:r>
            <a:endParaRPr lang="es-ES" dirty="0"/>
          </a:p>
        </p:txBody>
      </p:sp>
    </p:spTree>
    <p:extLst>
      <p:ext uri="{BB962C8B-B14F-4D97-AF65-F5344CB8AC3E}">
        <p14:creationId xmlns:p14="http://schemas.microsoft.com/office/powerpoint/2010/main" val="1394977904"/>
      </p:ext>
    </p:extLst>
  </p:cSld>
  <p:clrMapOvr>
    <a:masterClrMapping/>
  </p:clrMapOvr>
  <p:timing>
    <p:tnLst>
      <p:par>
        <p:cTn xmlns:p14="http://schemas.microsoft.com/office/powerpoint/2010/mai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SC2017-Generic">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64803" y="217893"/>
            <a:ext cx="8229598" cy="838397"/>
          </a:xfrm>
          <a:prstGeom prst="rect">
            <a:avLst/>
          </a:prstGeom>
        </p:spPr>
        <p:txBody>
          <a:bodyPr vert="horz" lIns="91440" tIns="45720" rIns="91440" bIns="45720" rtlCol="0" anchor="ctr">
            <a:noAutofit/>
          </a:bodyPr>
          <a:lstStyle>
            <a:lvl1pPr algn="ctr">
              <a:defRPr sz="3500" b="1"/>
            </a:lvl1pPr>
          </a:lstStyle>
          <a:p>
            <a:r>
              <a:rPr lang="es-ES" dirty="0" smtClean="0"/>
              <a:t>Haga clic para modificar el estilo de título del patrón</a:t>
            </a:r>
            <a:endParaRPr lang="en-US" dirty="0"/>
          </a:p>
        </p:txBody>
      </p:sp>
      <p:sp>
        <p:nvSpPr>
          <p:cNvPr id="7" name="Text Placeholder 2"/>
          <p:cNvSpPr>
            <a:spLocks noGrp="1"/>
          </p:cNvSpPr>
          <p:nvPr>
            <p:ph idx="1"/>
          </p:nvPr>
        </p:nvSpPr>
        <p:spPr>
          <a:xfrm>
            <a:off x="464803" y="1215072"/>
            <a:ext cx="8229598" cy="483325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pic>
        <p:nvPicPr>
          <p:cNvPr id="8" name="Imagen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32709" y="6232145"/>
            <a:ext cx="1876425" cy="457200"/>
          </a:xfrm>
          <a:prstGeom prst="rect">
            <a:avLst/>
          </a:prstGeom>
        </p:spPr>
      </p:pic>
    </p:spTree>
    <p:extLst>
      <p:ext uri="{BB962C8B-B14F-4D97-AF65-F5344CB8AC3E}">
        <p14:creationId xmlns:p14="http://schemas.microsoft.com/office/powerpoint/2010/main" val="3812488704"/>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3722760" y="1724040"/>
            <a:ext cx="5026680" cy="1371600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SC2017-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64803" y="217893"/>
            <a:ext cx="8229598" cy="838397"/>
          </a:xfrm>
          <a:prstGeom prst="rect">
            <a:avLst/>
          </a:prstGeom>
        </p:spPr>
        <p:txBody>
          <a:bodyPr vert="horz" lIns="91440" tIns="45720" rIns="91440" bIns="45720" rtlCol="0" anchor="ctr">
            <a:noAutofit/>
          </a:bodyPr>
          <a:lstStyle>
            <a:lvl1pPr algn="ctr">
              <a:defRPr sz="3500" b="1"/>
            </a:lvl1pPr>
          </a:lstStyle>
          <a:p>
            <a:r>
              <a:rPr lang="es-ES" dirty="0" smtClean="0"/>
              <a:t>Haga clic para modificar el estilo de título del patrón</a:t>
            </a:r>
            <a:endParaRPr lang="en-US" dirty="0"/>
          </a:p>
        </p:txBody>
      </p:sp>
    </p:spTree>
    <p:extLst>
      <p:ext uri="{BB962C8B-B14F-4D97-AF65-F5344CB8AC3E}">
        <p14:creationId xmlns:p14="http://schemas.microsoft.com/office/powerpoint/2010/main" val="3227849246"/>
      </p:ext>
    </p:extLst>
  </p:cSld>
  <p:clrMapOvr>
    <a:masterClrMapping/>
  </p:clrMapOvr>
  <p:timing>
    <p:tnLst>
      <p:par>
        <p:cTn xmlns:p14="http://schemas.microsoft.com/office/powerpoint/2010/mai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iseño personalizado">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152000" y="877500"/>
            <a:ext cx="6840000" cy="3960000"/>
          </a:xfrm>
          <a:prstGeom prst="rect">
            <a:avLst/>
          </a:prstGeom>
        </p:spPr>
        <p:txBody>
          <a:bodyPr anchor="ctr"/>
          <a:lstStyle>
            <a:lvl1pPr algn="ctr">
              <a:defRPr sz="6000" b="1">
                <a:latin typeface="+mn-lt"/>
              </a:defRPr>
            </a:lvl1pPr>
          </a:lstStyle>
          <a:p>
            <a:r>
              <a:rPr lang="es-ES" dirty="0" smtClean="0"/>
              <a:t>Haga clic para modificar el estilo de título del patrón</a:t>
            </a:r>
            <a:endParaRPr lang="es-ES" dirty="0"/>
          </a:p>
        </p:txBody>
      </p:sp>
    </p:spTree>
    <p:extLst>
      <p:ext uri="{BB962C8B-B14F-4D97-AF65-F5344CB8AC3E}">
        <p14:creationId xmlns:p14="http://schemas.microsoft.com/office/powerpoint/2010/main" val="3655468155"/>
      </p:ext>
    </p:extLst>
  </p:cSld>
  <p:clrMapOvr>
    <a:masterClrMapping/>
  </p:clrMapOvr>
  <p:timing>
    <p:tnLst>
      <p:par>
        <p:cTn xmlns:p14="http://schemas.microsoft.com/office/powerpoint/2010/mai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SC2017-Last">
    <p:spTree>
      <p:nvGrpSpPr>
        <p:cNvPr id="1" name=""/>
        <p:cNvGrpSpPr/>
        <p:nvPr/>
      </p:nvGrpSpPr>
      <p:grpSpPr>
        <a:xfrm>
          <a:off x="0" y="0"/>
          <a:ext cx="0" cy="0"/>
          <a:chOff x="0" y="0"/>
          <a:chExt cx="0" cy="0"/>
        </a:xfrm>
      </p:grpSpPr>
      <p:pic>
        <p:nvPicPr>
          <p:cNvPr id="3" name="Imagen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CuadroTexto 3"/>
          <p:cNvSpPr txBox="1"/>
          <p:nvPr userDrawn="1"/>
        </p:nvSpPr>
        <p:spPr>
          <a:xfrm>
            <a:off x="1991225" y="2486932"/>
            <a:ext cx="5161550" cy="1200329"/>
          </a:xfrm>
          <a:prstGeom prst="rect">
            <a:avLst/>
          </a:prstGeom>
          <a:effectLst>
            <a:outerShdw blurRad="127000" algn="ctr" rotWithShape="0">
              <a:schemeClr val="accent1">
                <a:lumMod val="50000"/>
                <a:alpha val="85000"/>
              </a:schemeClr>
            </a:outerShdw>
          </a:effectLst>
        </p:spPr>
        <p:txBody>
          <a:bodyPr wrap="square" rtlCol="0" anchor="ctr">
            <a:spAutoFit/>
          </a:bodyPr>
          <a:lstStyle/>
          <a:p>
            <a:pPr algn="ctr" defTabSz="457200"/>
            <a:r>
              <a:rPr lang="es-ES" sz="7200" dirty="0" smtClean="0">
                <a:solidFill>
                  <a:prstClr val="white"/>
                </a:solidFill>
                <a:latin typeface="Calibri"/>
              </a:rPr>
              <a:t>THANK YOU!</a:t>
            </a:r>
            <a:endParaRPr lang="es-ES" sz="7200" dirty="0">
              <a:solidFill>
                <a:prstClr val="white"/>
              </a:solidFill>
              <a:latin typeface="Calibri"/>
            </a:endParaRPr>
          </a:p>
        </p:txBody>
      </p:sp>
      <p:sp>
        <p:nvSpPr>
          <p:cNvPr id="5" name="CuadroTexto 4"/>
          <p:cNvSpPr txBox="1"/>
          <p:nvPr userDrawn="1"/>
        </p:nvSpPr>
        <p:spPr>
          <a:xfrm>
            <a:off x="3360101" y="5865998"/>
            <a:ext cx="2407901" cy="646331"/>
          </a:xfrm>
          <a:prstGeom prst="rect">
            <a:avLst/>
          </a:prstGeom>
          <a:noFill/>
          <a:effectLst>
            <a:outerShdw blurRad="127000" algn="ctr" rotWithShape="0">
              <a:schemeClr val="accent1">
                <a:lumMod val="50000"/>
                <a:alpha val="85000"/>
              </a:schemeClr>
            </a:outerShdw>
          </a:effectLst>
        </p:spPr>
        <p:txBody>
          <a:bodyPr wrap="square" rtlCol="0" anchor="ctr">
            <a:spAutoFit/>
          </a:bodyPr>
          <a:lstStyle/>
          <a:p>
            <a:pPr algn="ctr" defTabSz="457200"/>
            <a:r>
              <a:rPr lang="es-ES" sz="3600" dirty="0" smtClean="0">
                <a:solidFill>
                  <a:prstClr val="white"/>
                </a:solidFill>
                <a:latin typeface="Calibri"/>
              </a:rPr>
              <a:t>www.bsc.es</a:t>
            </a:r>
            <a:endParaRPr lang="es-ES" sz="3600" dirty="0">
              <a:solidFill>
                <a:prstClr val="white"/>
              </a:solidFill>
              <a:latin typeface="Calibri"/>
            </a:endParaRPr>
          </a:p>
        </p:txBody>
      </p:sp>
      <p:sp>
        <p:nvSpPr>
          <p:cNvPr id="2" name="Título 1"/>
          <p:cNvSpPr>
            <a:spLocks noGrp="1"/>
          </p:cNvSpPr>
          <p:nvPr>
            <p:ph type="title" hasCustomPrompt="1"/>
          </p:nvPr>
        </p:nvSpPr>
        <p:spPr>
          <a:xfrm>
            <a:off x="910318" y="4101712"/>
            <a:ext cx="7323364" cy="688936"/>
          </a:xfrm>
          <a:prstGeom prst="rect">
            <a:avLst/>
          </a:prstGeom>
        </p:spPr>
        <p:txBody>
          <a:bodyPr/>
          <a:lstStyle>
            <a:lvl1pPr algn="ctr">
              <a:defRPr sz="4000">
                <a:solidFill>
                  <a:schemeClr val="bg1"/>
                </a:solidFill>
              </a:defRPr>
            </a:lvl1pPr>
          </a:lstStyle>
          <a:p>
            <a:r>
              <a:rPr lang="es-ES" dirty="0" smtClean="0"/>
              <a:t>YOUR-EMAIL@bsc.es</a:t>
            </a:r>
            <a:endParaRPr lang="es-ES" dirty="0"/>
          </a:p>
        </p:txBody>
      </p:sp>
    </p:spTree>
    <p:extLst>
      <p:ext uri="{BB962C8B-B14F-4D97-AF65-F5344CB8AC3E}">
        <p14:creationId xmlns:p14="http://schemas.microsoft.com/office/powerpoint/2010/main" val="3992422284"/>
      </p:ext>
    </p:extLst>
  </p:cSld>
  <p:clrMapOvr>
    <a:masterClrMapping/>
  </p:clrMapOvr>
  <p:timing>
    <p:tnLst>
      <p:par>
        <p:cTn xmlns:p14="http://schemas.microsoft.com/office/powerpoint/2010/mai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BSC2017-Last">
    <p:spTree>
      <p:nvGrpSpPr>
        <p:cNvPr id="1" name=""/>
        <p:cNvGrpSpPr/>
        <p:nvPr/>
      </p:nvGrpSpPr>
      <p:grpSpPr>
        <a:xfrm>
          <a:off x="0" y="0"/>
          <a:ext cx="0" cy="0"/>
          <a:chOff x="0" y="0"/>
          <a:chExt cx="0" cy="0"/>
        </a:xfrm>
      </p:grpSpPr>
      <p:pic>
        <p:nvPicPr>
          <p:cNvPr id="3" name="Imagen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CuadroTexto 4"/>
          <p:cNvSpPr txBox="1"/>
          <p:nvPr userDrawn="1"/>
        </p:nvSpPr>
        <p:spPr>
          <a:xfrm>
            <a:off x="3360101" y="5865998"/>
            <a:ext cx="2407901" cy="646331"/>
          </a:xfrm>
          <a:prstGeom prst="rect">
            <a:avLst/>
          </a:prstGeom>
          <a:noFill/>
          <a:effectLst>
            <a:outerShdw blurRad="127000" algn="ctr" rotWithShape="0">
              <a:schemeClr val="accent1">
                <a:lumMod val="50000"/>
                <a:alpha val="85000"/>
              </a:schemeClr>
            </a:outerShdw>
          </a:effectLst>
        </p:spPr>
        <p:txBody>
          <a:bodyPr wrap="square" rtlCol="0" anchor="ctr">
            <a:spAutoFit/>
          </a:bodyPr>
          <a:lstStyle/>
          <a:p>
            <a:pPr algn="ctr" defTabSz="457200"/>
            <a:r>
              <a:rPr lang="es-ES" sz="3600" dirty="0" smtClean="0">
                <a:solidFill>
                  <a:prstClr val="white"/>
                </a:solidFill>
                <a:latin typeface="Calibri"/>
              </a:rPr>
              <a:t>www.bsc.es</a:t>
            </a:r>
            <a:endParaRPr lang="es-ES" sz="3600" dirty="0">
              <a:solidFill>
                <a:prstClr val="white"/>
              </a:solidFill>
              <a:latin typeface="Calibri"/>
            </a:endParaRPr>
          </a:p>
        </p:txBody>
      </p:sp>
      <p:sp>
        <p:nvSpPr>
          <p:cNvPr id="2" name="Título 1"/>
          <p:cNvSpPr>
            <a:spLocks noGrp="1"/>
          </p:cNvSpPr>
          <p:nvPr>
            <p:ph type="title" hasCustomPrompt="1"/>
          </p:nvPr>
        </p:nvSpPr>
        <p:spPr>
          <a:xfrm>
            <a:off x="910318" y="4101712"/>
            <a:ext cx="7323364" cy="688936"/>
          </a:xfrm>
          <a:prstGeom prst="rect">
            <a:avLst/>
          </a:prstGeom>
        </p:spPr>
        <p:txBody>
          <a:bodyPr/>
          <a:lstStyle>
            <a:lvl1pPr algn="ctr">
              <a:defRPr sz="4000">
                <a:solidFill>
                  <a:schemeClr val="bg1"/>
                </a:solidFill>
              </a:defRPr>
            </a:lvl1pPr>
          </a:lstStyle>
          <a:p>
            <a:r>
              <a:rPr lang="es-ES" dirty="0" smtClean="0"/>
              <a:t>YOUR-EMAIL@bsc.es</a:t>
            </a:r>
            <a:endParaRPr lang="es-ES" dirty="0"/>
          </a:p>
        </p:txBody>
      </p:sp>
    </p:spTree>
    <p:extLst>
      <p:ext uri="{BB962C8B-B14F-4D97-AF65-F5344CB8AC3E}">
        <p14:creationId xmlns:p14="http://schemas.microsoft.com/office/powerpoint/2010/main" val="848909144"/>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5"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6" name="PlaceHolder 3"/>
          <p:cNvSpPr>
            <a:spLocks noGrp="1"/>
          </p:cNvSpPr>
          <p:nvPr>
            <p:ph type="body"/>
          </p:nvPr>
        </p:nvSpPr>
        <p:spPr>
          <a:xfrm>
            <a:off x="24444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7" name="PlaceHolder 4"/>
          <p:cNvSpPr>
            <a:spLocks noGrp="1"/>
          </p:cNvSpPr>
          <p:nvPr>
            <p:ph type="body"/>
          </p:nvPr>
        </p:nvSpPr>
        <p:spPr>
          <a:xfrm>
            <a:off x="149580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9" name="PlaceHolder 2"/>
          <p:cNvSpPr>
            <a:spLocks noGrp="1"/>
          </p:cNvSpPr>
          <p:nvPr>
            <p:ph type="body"/>
          </p:nvPr>
        </p:nvSpPr>
        <p:spPr>
          <a:xfrm>
            <a:off x="24444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20"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21" name="PlaceHolder 4"/>
          <p:cNvSpPr>
            <a:spLocks noGrp="1"/>
          </p:cNvSpPr>
          <p:nvPr>
            <p:ph type="body"/>
          </p:nvPr>
        </p:nvSpPr>
        <p:spPr>
          <a:xfrm>
            <a:off x="149580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23"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24"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25" name="PlaceHolder 4"/>
          <p:cNvSpPr>
            <a:spLocks noGrp="1"/>
          </p:cNvSpPr>
          <p:nvPr>
            <p:ph type="body"/>
          </p:nvPr>
        </p:nvSpPr>
        <p:spPr>
          <a:xfrm>
            <a:off x="244440" y="6350401"/>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theme" Target="../theme/theme2.xml"/><Relationship Id="rId14" Type="http://schemas.openxmlformats.org/officeDocument/2006/relationships/image" Target="../media/image5.jpeg"/><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slideLayout" Target="../slideLayouts/slideLayout37.xml"/><Relationship Id="rId13" Type="http://schemas.openxmlformats.org/officeDocument/2006/relationships/slideLayout" Target="../slideLayouts/slideLayout38.xml"/><Relationship Id="rId14" Type="http://schemas.openxmlformats.org/officeDocument/2006/relationships/theme" Target="../theme/theme3.xml"/><Relationship Id="rId15" Type="http://schemas.openxmlformats.org/officeDocument/2006/relationships/image" Target="../media/image6.jpeg"/><Relationship Id="rId16" Type="http://schemas.openxmlformats.org/officeDocument/2006/relationships/image" Target="../media/image3.png"/><Relationship Id="rId17" Type="http://schemas.openxmlformats.org/officeDocument/2006/relationships/image" Target="../media/image7.png"/><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9.xml"/><Relationship Id="rId12" Type="http://schemas.openxmlformats.org/officeDocument/2006/relationships/slideLayout" Target="../slideLayouts/slideLayout50.xml"/><Relationship Id="rId13" Type="http://schemas.openxmlformats.org/officeDocument/2006/relationships/slideLayout" Target="../slideLayouts/slideLayout51.xml"/><Relationship Id="rId14" Type="http://schemas.openxmlformats.org/officeDocument/2006/relationships/theme" Target="../theme/theme4.xml"/><Relationship Id="rId15" Type="http://schemas.openxmlformats.org/officeDocument/2006/relationships/image" Target="../media/image6.jpeg"/><Relationship Id="rId16" Type="http://schemas.openxmlformats.org/officeDocument/2006/relationships/image" Target="../media/image3.png"/><Relationship Id="rId17" Type="http://schemas.openxmlformats.org/officeDocument/2006/relationships/image" Target="../media/image7.png"/><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 Id="rId9" Type="http://schemas.openxmlformats.org/officeDocument/2006/relationships/slideLayout" Target="../slideLayouts/slideLayout47.xml"/><Relationship Id="rId10"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4.xml"/><Relationship Id="rId4" Type="http://schemas.openxmlformats.org/officeDocument/2006/relationships/slideLayout" Target="../slideLayouts/slideLayout55.xml"/><Relationship Id="rId5" Type="http://schemas.openxmlformats.org/officeDocument/2006/relationships/slideLayout" Target="../slideLayouts/slideLayout56.xml"/><Relationship Id="rId6" Type="http://schemas.openxmlformats.org/officeDocument/2006/relationships/slideLayout" Target="../slideLayouts/slideLayout57.xml"/><Relationship Id="rId7" Type="http://schemas.openxmlformats.org/officeDocument/2006/relationships/theme" Target="../theme/theme5.xml"/><Relationship Id="rId1" Type="http://schemas.openxmlformats.org/officeDocument/2006/relationships/slideLayout" Target="../slideLayouts/slideLayout52.xml"/><Relationship Id="rId2"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0.xml"/><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theme" Target="../theme/theme6.xml"/><Relationship Id="rId1" Type="http://schemas.openxmlformats.org/officeDocument/2006/relationships/slideLayout" Target="../slideLayouts/slideLayout58.xml"/><Relationship Id="rId2"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5"/>
          <a:stretch>
            <a:fillRect/>
          </a:stretch>
        </a:blipFill>
        <a:effectLst/>
      </p:bgPr>
    </p:bg>
    <p:spTree>
      <p:nvGrpSpPr>
        <p:cNvPr id="1" name=""/>
        <p:cNvGrpSpPr/>
        <p:nvPr/>
      </p:nvGrpSpPr>
      <p:grpSpPr>
        <a:xfrm>
          <a:off x="0" y="0"/>
          <a:ext cx="0" cy="0"/>
          <a:chOff x="0" y="0"/>
          <a:chExt cx="0" cy="0"/>
        </a:xfrm>
      </p:grpSpPr>
      <p:sp>
        <p:nvSpPr>
          <p:cNvPr id="5" name="CustomShape 1"/>
          <p:cNvSpPr/>
          <p:nvPr/>
        </p:nvSpPr>
        <p:spPr>
          <a:xfrm>
            <a:off x="3048120" y="6095880"/>
            <a:ext cx="6095520" cy="48708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p:style>
      </p:sp>
      <p:sp>
        <p:nvSpPr>
          <p:cNvPr id="6" name="PlaceHolder 2"/>
          <p:cNvSpPr>
            <a:spLocks noGrp="1"/>
          </p:cNvSpPr>
          <p:nvPr>
            <p:ph type="title"/>
          </p:nvPr>
        </p:nvSpPr>
        <p:spPr>
          <a:xfrm>
            <a:off x="3722760" y="1631880"/>
            <a:ext cx="5026680" cy="2998440"/>
          </a:xfrm>
          <a:prstGeom prst="rect">
            <a:avLst/>
          </a:prstGeom>
        </p:spPr>
        <p:txBody>
          <a:bodyPr lIns="90000" tIns="45000" rIns="90000" bIns="45000" anchor="ctr">
            <a:normAutofit/>
          </a:bodyPr>
          <a:lstStyle/>
          <a:p>
            <a:pPr>
              <a:lnSpc>
                <a:spcPct val="100000"/>
              </a:lnSpc>
            </a:pPr>
            <a:r>
              <a:rPr lang="en-US" sz="5200" b="1" strike="noStrike" spc="-1">
                <a:solidFill>
                  <a:srgbClr val="004890"/>
                </a:solidFill>
                <a:uFill>
                  <a:solidFill>
                    <a:srgbClr val="FFFFFF"/>
                  </a:solidFill>
                </a:uFill>
                <a:latin typeface="Calibri"/>
              </a:rPr>
              <a:t>Click to edit Master title style</a:t>
            </a:r>
            <a:endParaRPr lang="en-US" sz="5200" b="0" strike="noStrike" spc="-1">
              <a:solidFill>
                <a:srgbClr val="000000"/>
              </a:solidFill>
              <a:uFill>
                <a:solidFill>
                  <a:srgbClr val="FFFFFF"/>
                </a:solidFill>
              </a:uFill>
              <a:latin typeface="Calibri"/>
            </a:endParaRPr>
          </a:p>
        </p:txBody>
      </p:sp>
      <p:sp>
        <p:nvSpPr>
          <p:cNvPr id="2" name="CustomShape 3"/>
          <p:cNvSpPr/>
          <p:nvPr/>
        </p:nvSpPr>
        <p:spPr>
          <a:xfrm>
            <a:off x="0" y="6095880"/>
            <a:ext cx="3047760" cy="487080"/>
          </a:xfrm>
          <a:prstGeom prst="rect">
            <a:avLst/>
          </a:prstGeom>
          <a:solidFill>
            <a:srgbClr val="004890">
              <a:alpha val="50000"/>
            </a:srgbClr>
          </a:solidFill>
          <a:ln>
            <a:noFill/>
          </a:ln>
        </p:spPr>
        <p:style>
          <a:lnRef idx="2">
            <a:schemeClr val="accent1">
              <a:shade val="50000"/>
            </a:schemeClr>
          </a:lnRef>
          <a:fillRef idx="1">
            <a:schemeClr val="accent1"/>
          </a:fillRef>
          <a:effectRef idx="0">
            <a:schemeClr val="accent1"/>
          </a:effectRef>
          <a:fontRef idx="minor"/>
        </p:style>
      </p:sp>
      <p:sp>
        <p:nvSpPr>
          <p:cNvPr id="3" name="PlaceHolder 4"/>
          <p:cNvSpPr>
            <a:spLocks noGrp="1"/>
          </p:cNvSpPr>
          <p:nvPr>
            <p:ph type="body"/>
          </p:nvPr>
        </p:nvSpPr>
        <p:spPr>
          <a:xfrm>
            <a:off x="244440" y="6095880"/>
            <a:ext cx="2441160" cy="487080"/>
          </a:xfrm>
          <a:prstGeom prst="rect">
            <a:avLst/>
          </a:prstGeom>
        </p:spPr>
        <p:txBody>
          <a:bodyPr lIns="90000" tIns="45000" rIns="90000" bIns="45000" anchor="ctr"/>
          <a:lstStyle/>
          <a:p>
            <a:pPr algn="ctr">
              <a:lnSpc>
                <a:spcPct val="100000"/>
              </a:lnSpc>
              <a:spcBef>
                <a:spcPts val="1001"/>
              </a:spcBef>
            </a:pPr>
            <a:r>
              <a:rPr lang="en-US" sz="2400" b="0" strike="noStrike" spc="-1">
                <a:solidFill>
                  <a:srgbClr val="FFFFFF"/>
                </a:solidFill>
                <a:uFill>
                  <a:solidFill>
                    <a:srgbClr val="FFFFFF"/>
                  </a:solidFill>
                </a:uFill>
                <a:latin typeface="Calibri"/>
              </a:rPr>
              <a:t>day/month/year</a:t>
            </a:r>
            <a:endParaRPr lang="en-US" sz="2400" b="0" strike="noStrike" spc="-1">
              <a:solidFill>
                <a:srgbClr val="000000"/>
              </a:solidFill>
              <a:uFill>
                <a:solidFill>
                  <a:srgbClr val="FFFFFF"/>
                </a:solidFill>
              </a:uFill>
              <a:latin typeface="Calibri"/>
            </a:endParaRPr>
          </a:p>
        </p:txBody>
      </p:sp>
      <p:sp>
        <p:nvSpPr>
          <p:cNvPr id="4" name="PlaceHolder 5"/>
          <p:cNvSpPr>
            <a:spLocks noGrp="1"/>
          </p:cNvSpPr>
          <p:nvPr>
            <p:ph type="body"/>
          </p:nvPr>
        </p:nvSpPr>
        <p:spPr>
          <a:xfrm>
            <a:off x="3722760" y="6095521"/>
            <a:ext cx="5026680" cy="487080"/>
          </a:xfrm>
          <a:prstGeom prst="rect">
            <a:avLst/>
          </a:prstGeom>
        </p:spPr>
        <p:txBody>
          <a:bodyPr lIns="90000" tIns="45000" rIns="90000" bIns="45000" anchor="ctr"/>
          <a:lstStyle/>
          <a:p>
            <a:pPr>
              <a:lnSpc>
                <a:spcPct val="100000"/>
              </a:lnSpc>
              <a:spcBef>
                <a:spcPts val="1001"/>
              </a:spcBef>
            </a:pPr>
            <a:r>
              <a:rPr lang="en-US" sz="2400" b="0" strike="noStrike" spc="-1">
                <a:solidFill>
                  <a:srgbClr val="004890"/>
                </a:solidFill>
                <a:uFill>
                  <a:solidFill>
                    <a:srgbClr val="FFFFFF"/>
                  </a:solidFill>
                </a:uFill>
                <a:latin typeface="Calibri"/>
              </a:rPr>
              <a:t>Venue</a:t>
            </a:r>
            <a:endParaRPr lang="en-US" sz="2400" b="0" strike="noStrike" spc="-1">
              <a:solidFill>
                <a:srgbClr val="000000"/>
              </a:solidFill>
              <a:uFill>
                <a:solidFill>
                  <a:srgbClr val="FFFFFF"/>
                </a:solidFill>
              </a:uFill>
              <a:latin typeface="Calibri"/>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94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4"/>
          <a:stretch>
            <a:fillRect/>
          </a:stretch>
        </a:blipFill>
        <a:effectLst/>
      </p:bgPr>
    </p:bg>
    <p:spTree>
      <p:nvGrpSpPr>
        <p:cNvPr id="1" name=""/>
        <p:cNvGrpSpPr/>
        <p:nvPr/>
      </p:nvGrpSpPr>
      <p:grpSpPr>
        <a:xfrm>
          <a:off x="0" y="0"/>
          <a:ext cx="0" cy="0"/>
          <a:chOff x="0" y="0"/>
          <a:chExt cx="0" cy="0"/>
        </a:xfrm>
      </p:grpSpPr>
      <p:sp>
        <p:nvSpPr>
          <p:cNvPr id="119" name="PlaceHolder 1"/>
          <p:cNvSpPr>
            <a:spLocks noGrp="1"/>
          </p:cNvSpPr>
          <p:nvPr>
            <p:ph type="title"/>
          </p:nvPr>
        </p:nvSpPr>
        <p:spPr>
          <a:xfrm>
            <a:off x="1152000" y="877680"/>
            <a:ext cx="6839640" cy="3959640"/>
          </a:xfrm>
          <a:prstGeom prst="rect">
            <a:avLst/>
          </a:prstGeom>
        </p:spPr>
        <p:txBody>
          <a:bodyPr lIns="90000" tIns="45000" rIns="90000" bIns="45000" anchor="ctr"/>
          <a:lstStyle/>
          <a:p>
            <a:pPr algn="ctr">
              <a:lnSpc>
                <a:spcPct val="100000"/>
              </a:lnSpc>
            </a:pPr>
            <a:r>
              <a:rPr lang="en-US" sz="6000" b="1" strike="noStrike" spc="-1">
                <a:solidFill>
                  <a:srgbClr val="124484"/>
                </a:solidFill>
                <a:uFill>
                  <a:solidFill>
                    <a:srgbClr val="FFFFFF"/>
                  </a:solidFill>
                </a:uFill>
                <a:latin typeface="Calibri"/>
              </a:rPr>
              <a:t>Click to edit Master title style</a:t>
            </a:r>
            <a:endParaRPr lang="en-US" sz="6000" b="0" strike="noStrike" spc="-1">
              <a:solidFill>
                <a:srgbClr val="000000"/>
              </a:solidFill>
              <a:uFill>
                <a:solidFill>
                  <a:srgbClr val="FFFFFF"/>
                </a:solidFill>
              </a:uFill>
              <a:latin typeface="Calibri"/>
            </a:endParaRPr>
          </a:p>
        </p:txBody>
      </p:sp>
      <p:sp>
        <p:nvSpPr>
          <p:cNvPr id="120"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400" b="0" strike="noStrike" spc="-1">
                <a:solidFill>
                  <a:srgbClr val="000000"/>
                </a:solidFill>
                <a:uFill>
                  <a:solidFill>
                    <a:srgbClr val="FFFFFF"/>
                  </a:solidFill>
                </a:uFill>
                <a:latin typeface="Calibri"/>
              </a:rPr>
              <a:t>Click to edit the outline text format</a:t>
            </a:r>
          </a:p>
          <a:p>
            <a:pPr marL="864000" lvl="1" indent="-324000">
              <a:spcBef>
                <a:spcPts val="1134"/>
              </a:spcBef>
              <a:buClr>
                <a:srgbClr val="000000"/>
              </a:buClr>
              <a:buSzPct val="75000"/>
              <a:buFont typeface="Symbol" charset="2"/>
              <a:buChar char=""/>
            </a:pPr>
            <a:r>
              <a:rPr lang="en-US" sz="1800" b="0" strike="noStrike" spc="-1">
                <a:solidFill>
                  <a:srgbClr val="000000"/>
                </a:solidFill>
                <a:uFill>
                  <a:solidFill>
                    <a:srgbClr val="FFFFFF"/>
                  </a:solidFill>
                </a:uFill>
                <a:latin typeface="Calibri"/>
              </a:rPr>
              <a:t>Second Outline Level</a:t>
            </a:r>
          </a:p>
          <a:p>
            <a:pPr marL="1296000" lvl="2" indent="-288000">
              <a:spcBef>
                <a:spcPts val="850"/>
              </a:spcBef>
              <a:buClr>
                <a:srgbClr val="000000"/>
              </a:buClr>
              <a:buSzPct val="45000"/>
              <a:buFont typeface="Wingdings" charset="2"/>
              <a:buChar char=""/>
            </a:pPr>
            <a:r>
              <a:rPr lang="en-US" sz="1600" b="0" strike="noStrike" spc="-1">
                <a:solidFill>
                  <a:srgbClr val="000000"/>
                </a:solidFill>
                <a:uFill>
                  <a:solidFill>
                    <a:srgbClr val="FFFFFF"/>
                  </a:solidFill>
                </a:uFill>
                <a:latin typeface="Calibri"/>
              </a:rPr>
              <a:t>Third Outline Level</a:t>
            </a:r>
          </a:p>
          <a:p>
            <a:pPr marL="1728000" lvl="3" indent="-216000">
              <a:spcBef>
                <a:spcPts val="567"/>
              </a:spcBef>
              <a:buClr>
                <a:srgbClr val="000000"/>
              </a:buClr>
              <a:buSzPct val="75000"/>
              <a:buFont typeface="Symbol" charset="2"/>
              <a:buChar char=""/>
            </a:pPr>
            <a:r>
              <a:rPr lang="en-US" sz="1600" b="0" strike="noStrike" spc="-1">
                <a:solidFill>
                  <a:srgbClr val="000000"/>
                </a:solidFill>
                <a:uFill>
                  <a:solidFill>
                    <a:srgbClr val="FFFFFF"/>
                  </a:solidFill>
                </a:uFill>
                <a:latin typeface="Calibri"/>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uFill>
                  <a:solidFill>
                    <a:srgbClr val="FFFFFF"/>
                  </a:solidFill>
                </a:uFill>
                <a:latin typeface="Calibri"/>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uFill>
                  <a:solidFill>
                    <a:srgbClr val="FFFFFF"/>
                  </a:solidFill>
                </a:uFill>
                <a:latin typeface="Calibri"/>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uFill>
                  <a:solidFill>
                    <a:srgbClr val="FFFFFF"/>
                  </a:solidFill>
                </a:u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91" name="Picture 13"/>
          <p:cNvPicPr/>
          <p:nvPr/>
        </p:nvPicPr>
        <p:blipFill>
          <a:blip r:embed="rId15"/>
          <a:stretch/>
        </p:blipFill>
        <p:spPr>
          <a:xfrm>
            <a:off x="-38160" y="0"/>
            <a:ext cx="9289800" cy="821520"/>
          </a:xfrm>
          <a:prstGeom prst="rect">
            <a:avLst/>
          </a:prstGeom>
          <a:ln>
            <a:noFill/>
          </a:ln>
        </p:spPr>
      </p:pic>
      <p:sp>
        <p:nvSpPr>
          <p:cNvPr id="492" name="CustomShape 1"/>
          <p:cNvSpPr/>
          <p:nvPr/>
        </p:nvSpPr>
        <p:spPr>
          <a:xfrm>
            <a:off x="8458200" y="6355440"/>
            <a:ext cx="533160" cy="502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fld id="{18ADCB66-CEE8-487B-A6A2-104DEFC3285A}" type="slidenum">
              <a:rPr lang="en-US" sz="1000" spc="-1">
                <a:solidFill>
                  <a:srgbClr val="23589C"/>
                </a:solidFill>
                <a:uFill>
                  <a:solidFill>
                    <a:srgbClr val="FFFFFF"/>
                  </a:solidFill>
                </a:uFill>
                <a:latin typeface="Arial"/>
                <a:ea typeface="ＭＳ Ｐゴシック"/>
                <a:cs typeface="DejaVu Sans"/>
              </a:rPr>
              <a:pPr algn="r"/>
              <a:t>‹Nr.›</a:t>
            </a:fld>
            <a:endParaRPr lang="en-US" sz="1000" spc="-1">
              <a:solidFill>
                <a:srgbClr val="000000"/>
              </a:solidFill>
              <a:uFill>
                <a:solidFill>
                  <a:srgbClr val="FFFFFF"/>
                </a:solidFill>
              </a:uFill>
              <a:latin typeface="Arial"/>
              <a:ea typeface="DejaVu Sans"/>
              <a:cs typeface="DejaVu Sans"/>
            </a:endParaRPr>
          </a:p>
        </p:txBody>
      </p:sp>
      <p:pic>
        <p:nvPicPr>
          <p:cNvPr id="493" name="Picture 11"/>
          <p:cNvPicPr/>
          <p:nvPr/>
        </p:nvPicPr>
        <p:blipFill>
          <a:blip r:embed="rId16"/>
          <a:stretch/>
        </p:blipFill>
        <p:spPr>
          <a:xfrm>
            <a:off x="6732720" y="141120"/>
            <a:ext cx="1936440" cy="567360"/>
          </a:xfrm>
          <a:prstGeom prst="rect">
            <a:avLst/>
          </a:prstGeom>
          <a:ln>
            <a:noFill/>
          </a:ln>
        </p:spPr>
      </p:pic>
      <p:pic>
        <p:nvPicPr>
          <p:cNvPr id="494" name="Picture 459"/>
          <p:cNvPicPr/>
          <p:nvPr/>
        </p:nvPicPr>
        <p:blipFill>
          <a:blip r:embed="rId17"/>
          <a:stretch/>
        </p:blipFill>
        <p:spPr>
          <a:xfrm>
            <a:off x="8245440" y="122401"/>
            <a:ext cx="574200" cy="292680"/>
          </a:xfrm>
          <a:prstGeom prst="rect">
            <a:avLst/>
          </a:prstGeom>
          <a:ln>
            <a:noFill/>
          </a:ln>
        </p:spPr>
      </p:pic>
      <p:sp>
        <p:nvSpPr>
          <p:cNvPr id="495" name="PlaceHolder 2"/>
          <p:cNvSpPr>
            <a:spLocks noGrp="1"/>
          </p:cNvSpPr>
          <p:nvPr>
            <p:ph type="title"/>
          </p:nvPr>
        </p:nvSpPr>
        <p:spPr>
          <a:xfrm>
            <a:off x="396720" y="141120"/>
            <a:ext cx="6190920" cy="680400"/>
          </a:xfrm>
          <a:prstGeom prst="rect">
            <a:avLst/>
          </a:prstGeom>
        </p:spPr>
        <p:txBody>
          <a:bodyPr lIns="90000" tIns="45000" rIns="90000" bIns="45000"/>
          <a:lstStyle/>
          <a:p>
            <a:pPr>
              <a:lnSpc>
                <a:spcPct val="100000"/>
              </a:lnSpc>
            </a:pPr>
            <a:r>
              <a:rPr lang="en-US" sz="2800" b="0" strike="noStrike" spc="-1">
                <a:solidFill>
                  <a:srgbClr val="FFFFFF"/>
                </a:solidFill>
                <a:uFill>
                  <a:solidFill>
                    <a:srgbClr val="FFFFFF"/>
                  </a:solidFill>
                </a:uFill>
                <a:latin typeface="Arial"/>
                <a:ea typeface="ＭＳ Ｐゴシック"/>
              </a:rPr>
              <a:t>Click to edit Master title style</a:t>
            </a:r>
            <a:endParaRPr lang="en-US" sz="2800" b="0" strike="noStrike" spc="-1">
              <a:solidFill>
                <a:srgbClr val="004990"/>
              </a:solidFill>
              <a:uFill>
                <a:solidFill>
                  <a:srgbClr val="FFFFFF"/>
                </a:solidFill>
              </a:uFill>
              <a:latin typeface="Arial"/>
            </a:endParaRPr>
          </a:p>
        </p:txBody>
      </p:sp>
      <p:sp>
        <p:nvSpPr>
          <p:cNvPr id="496" name="PlaceHolder 3"/>
          <p:cNvSpPr>
            <a:spLocks noGrp="1"/>
          </p:cNvSpPr>
          <p:nvPr>
            <p:ph type="body"/>
          </p:nvPr>
        </p:nvSpPr>
        <p:spPr>
          <a:xfrm>
            <a:off x="395640" y="962640"/>
            <a:ext cx="8328960" cy="5392440"/>
          </a:xfrm>
          <a:prstGeom prst="rect">
            <a:avLst/>
          </a:prstGeom>
        </p:spPr>
        <p:txBody>
          <a:bodyPr lIns="90000" tIns="45000" rIns="90000" bIns="45000"/>
          <a:lstStyle/>
          <a:p>
            <a:pPr marL="343080" indent="-342720">
              <a:lnSpc>
                <a:spcPct val="100000"/>
              </a:lnSpc>
              <a:spcBef>
                <a:spcPts val="479"/>
              </a:spcBef>
              <a:buClr>
                <a:srgbClr val="004990"/>
              </a:buClr>
              <a:buFont typeface="Symbol" charset="2"/>
              <a:buChar char=""/>
            </a:pPr>
            <a:r>
              <a:rPr lang="en-US" sz="2400" b="0" strike="noStrike" spc="-1">
                <a:solidFill>
                  <a:srgbClr val="004990"/>
                </a:solidFill>
                <a:uFill>
                  <a:solidFill>
                    <a:srgbClr val="FFFFFF"/>
                  </a:solidFill>
                </a:uFill>
                <a:latin typeface="Arial"/>
                <a:ea typeface="ＭＳ Ｐゴシック"/>
              </a:rPr>
              <a:t>Click to edit Master text styles</a:t>
            </a:r>
            <a:endParaRPr lang="en-US" sz="2400" b="0" strike="noStrike" spc="-1">
              <a:solidFill>
                <a:srgbClr val="004990"/>
              </a:solidFill>
              <a:uFill>
                <a:solidFill>
                  <a:srgbClr val="FFFFFF"/>
                </a:solidFill>
              </a:uFill>
              <a:latin typeface="Arial"/>
            </a:endParaRPr>
          </a:p>
          <a:p>
            <a:pPr marL="743040" lvl="1" indent="-285480">
              <a:lnSpc>
                <a:spcPct val="100000"/>
              </a:lnSpc>
              <a:spcBef>
                <a:spcPts val="400"/>
              </a:spcBef>
              <a:buClr>
                <a:srgbClr val="004990"/>
              </a:buClr>
              <a:buFont typeface="Symbol" charset="2"/>
              <a:buChar char=""/>
            </a:pPr>
            <a:r>
              <a:rPr lang="en-US" sz="2000" b="0" strike="noStrike" spc="-1">
                <a:solidFill>
                  <a:srgbClr val="004990"/>
                </a:solidFill>
                <a:uFill>
                  <a:solidFill>
                    <a:srgbClr val="FFFFFF"/>
                  </a:solidFill>
                </a:uFill>
                <a:latin typeface="Arial"/>
                <a:ea typeface="ＭＳ Ｐゴシック"/>
              </a:rPr>
              <a:t>Second level</a:t>
            </a:r>
            <a:endParaRPr lang="en-US" sz="2000" b="0" strike="noStrike" spc="-1">
              <a:solidFill>
                <a:srgbClr val="004990"/>
              </a:solidFill>
              <a:uFill>
                <a:solidFill>
                  <a:srgbClr val="FFFFFF"/>
                </a:solidFill>
              </a:uFill>
              <a:latin typeface="Arial"/>
            </a:endParaRPr>
          </a:p>
          <a:p>
            <a:pPr marL="1143000" lvl="2" indent="-228240">
              <a:lnSpc>
                <a:spcPct val="100000"/>
              </a:lnSpc>
              <a:spcBef>
                <a:spcPts val="360"/>
              </a:spcBef>
              <a:buClr>
                <a:srgbClr val="004990"/>
              </a:buClr>
              <a:buFont typeface="Symbol" charset="2"/>
              <a:buChar char=""/>
            </a:pPr>
            <a:r>
              <a:rPr lang="en-US" sz="1800" b="0" strike="noStrike" spc="-1">
                <a:solidFill>
                  <a:srgbClr val="004990"/>
                </a:solidFill>
                <a:uFill>
                  <a:solidFill>
                    <a:srgbClr val="FFFFFF"/>
                  </a:solidFill>
                </a:uFill>
                <a:latin typeface="Arial"/>
                <a:ea typeface="ＭＳ Ｐゴシック"/>
              </a:rPr>
              <a:t>Third level</a:t>
            </a:r>
            <a:endParaRPr lang="en-US" sz="1800" b="0" strike="noStrike" spc="-1">
              <a:solidFill>
                <a:srgbClr val="004990"/>
              </a:solidFill>
              <a:uFill>
                <a:solidFill>
                  <a:srgbClr val="FFFFFF"/>
                </a:solidFill>
              </a:uFill>
              <a:latin typeface="Arial"/>
            </a:endParaRPr>
          </a:p>
          <a:p>
            <a:pPr marL="1600200" lvl="3" indent="-228240">
              <a:lnSpc>
                <a:spcPct val="100000"/>
              </a:lnSpc>
              <a:spcBef>
                <a:spcPts val="320"/>
              </a:spcBef>
              <a:buClr>
                <a:srgbClr val="004990"/>
              </a:buClr>
              <a:buFont typeface="Symbol" charset="2"/>
              <a:buChar char=""/>
            </a:pPr>
            <a:r>
              <a:rPr lang="en-US" sz="1600" b="0" strike="noStrike" spc="-1">
                <a:solidFill>
                  <a:srgbClr val="004990"/>
                </a:solidFill>
                <a:uFill>
                  <a:solidFill>
                    <a:srgbClr val="FFFFFF"/>
                  </a:solidFill>
                </a:uFill>
                <a:latin typeface="Arial"/>
                <a:ea typeface="ＭＳ Ｐゴシック"/>
              </a:rPr>
              <a:t>Fourth level</a:t>
            </a:r>
            <a:endParaRPr lang="en-US" sz="1600" b="0" strike="noStrike" spc="-1">
              <a:solidFill>
                <a:srgbClr val="004990"/>
              </a:solidFill>
              <a:uFill>
                <a:solidFill>
                  <a:srgbClr val="FFFFFF"/>
                </a:solidFill>
              </a:uFill>
              <a:latin typeface="Arial"/>
            </a:endParaRPr>
          </a:p>
          <a:p>
            <a:pPr marL="2057400" lvl="4" indent="-228240">
              <a:lnSpc>
                <a:spcPct val="100000"/>
              </a:lnSpc>
              <a:spcBef>
                <a:spcPts val="281"/>
              </a:spcBef>
              <a:buClr>
                <a:srgbClr val="004990"/>
              </a:buClr>
              <a:buFont typeface="StarSymbol"/>
              <a:buChar char="»"/>
            </a:pPr>
            <a:r>
              <a:rPr lang="en-US" sz="1400" b="0" strike="noStrike" spc="-1">
                <a:solidFill>
                  <a:srgbClr val="004990"/>
                </a:solidFill>
                <a:uFill>
                  <a:solidFill>
                    <a:srgbClr val="FFFFFF"/>
                  </a:solidFill>
                </a:uFill>
                <a:latin typeface="Arial"/>
                <a:ea typeface="ＭＳ Ｐゴシック"/>
              </a:rPr>
              <a:t>Fifth level</a:t>
            </a:r>
            <a:endParaRPr lang="en-US" sz="1400" b="0" strike="noStrike" spc="-1">
              <a:solidFill>
                <a:srgbClr val="004990"/>
              </a:solidFill>
              <a:uFill>
                <a:solidFill>
                  <a:srgbClr val="FFFFFF"/>
                </a:solidFill>
              </a:uFill>
              <a:latin typeface="Arial"/>
            </a:endParaRPr>
          </a:p>
        </p:txBody>
      </p:sp>
    </p:spTree>
    <p:extLst>
      <p:ext uri="{BB962C8B-B14F-4D97-AF65-F5344CB8AC3E}">
        <p14:creationId xmlns:p14="http://schemas.microsoft.com/office/powerpoint/2010/main" val="30212761"/>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 id="2147483928" r:id="rId12"/>
    <p:sldLayoutId id="214748395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63" name="Picture 13"/>
          <p:cNvPicPr/>
          <p:nvPr/>
        </p:nvPicPr>
        <p:blipFill>
          <a:blip r:embed="rId15"/>
          <a:stretch/>
        </p:blipFill>
        <p:spPr>
          <a:xfrm>
            <a:off x="-38160" y="0"/>
            <a:ext cx="9289800" cy="821520"/>
          </a:xfrm>
          <a:prstGeom prst="rect">
            <a:avLst/>
          </a:prstGeom>
          <a:ln>
            <a:noFill/>
          </a:ln>
        </p:spPr>
      </p:pic>
      <p:sp>
        <p:nvSpPr>
          <p:cNvPr id="364" name="CustomShape 1"/>
          <p:cNvSpPr/>
          <p:nvPr/>
        </p:nvSpPr>
        <p:spPr>
          <a:xfrm>
            <a:off x="8458200" y="6355440"/>
            <a:ext cx="533160" cy="502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fld id="{F6596F0E-3739-42BA-985E-D09C5137F6CA}" type="slidenum">
              <a:rPr lang="en-US" sz="1000" spc="-1">
                <a:solidFill>
                  <a:srgbClr val="23589C"/>
                </a:solidFill>
                <a:uFill>
                  <a:solidFill>
                    <a:srgbClr val="FFFFFF"/>
                  </a:solidFill>
                </a:uFill>
                <a:latin typeface="Arial"/>
                <a:ea typeface="ＭＳ Ｐゴシック"/>
                <a:cs typeface="DejaVu Sans"/>
              </a:rPr>
              <a:pPr algn="r"/>
              <a:t>‹Nr.›</a:t>
            </a:fld>
            <a:endParaRPr lang="en-US" sz="1000" spc="-1">
              <a:solidFill>
                <a:srgbClr val="000000"/>
              </a:solidFill>
              <a:uFill>
                <a:solidFill>
                  <a:srgbClr val="FFFFFF"/>
                </a:solidFill>
              </a:uFill>
              <a:latin typeface="Arial"/>
              <a:ea typeface="DejaVu Sans"/>
              <a:cs typeface="DejaVu Sans"/>
            </a:endParaRPr>
          </a:p>
        </p:txBody>
      </p:sp>
      <p:pic>
        <p:nvPicPr>
          <p:cNvPr id="365" name="Picture 11"/>
          <p:cNvPicPr/>
          <p:nvPr/>
        </p:nvPicPr>
        <p:blipFill>
          <a:blip r:embed="rId16"/>
          <a:stretch/>
        </p:blipFill>
        <p:spPr>
          <a:xfrm>
            <a:off x="6732720" y="141120"/>
            <a:ext cx="1936440" cy="567360"/>
          </a:xfrm>
          <a:prstGeom prst="rect">
            <a:avLst/>
          </a:prstGeom>
          <a:ln>
            <a:noFill/>
          </a:ln>
        </p:spPr>
      </p:pic>
      <p:pic>
        <p:nvPicPr>
          <p:cNvPr id="366" name="Picture 459"/>
          <p:cNvPicPr/>
          <p:nvPr/>
        </p:nvPicPr>
        <p:blipFill>
          <a:blip r:embed="rId17"/>
          <a:stretch/>
        </p:blipFill>
        <p:spPr>
          <a:xfrm>
            <a:off x="8245440" y="122401"/>
            <a:ext cx="574200" cy="292680"/>
          </a:xfrm>
          <a:prstGeom prst="rect">
            <a:avLst/>
          </a:prstGeom>
          <a:ln>
            <a:noFill/>
          </a:ln>
        </p:spPr>
      </p:pic>
      <p:sp>
        <p:nvSpPr>
          <p:cNvPr id="367" name="PlaceHolder 2"/>
          <p:cNvSpPr>
            <a:spLocks noGrp="1"/>
          </p:cNvSpPr>
          <p:nvPr>
            <p:ph type="title"/>
          </p:nvPr>
        </p:nvSpPr>
        <p:spPr>
          <a:xfrm>
            <a:off x="396720" y="141120"/>
            <a:ext cx="6190920" cy="680400"/>
          </a:xfrm>
          <a:prstGeom prst="rect">
            <a:avLst/>
          </a:prstGeom>
        </p:spPr>
        <p:txBody>
          <a:bodyPr lIns="90000" tIns="45000" rIns="90000" bIns="45000"/>
          <a:lstStyle/>
          <a:p>
            <a:pPr>
              <a:lnSpc>
                <a:spcPct val="100000"/>
              </a:lnSpc>
            </a:pPr>
            <a:r>
              <a:rPr lang="en-US" sz="2800" b="0" strike="noStrike" spc="-1">
                <a:solidFill>
                  <a:srgbClr val="FFFFFF"/>
                </a:solidFill>
                <a:uFill>
                  <a:solidFill>
                    <a:srgbClr val="FFFFFF"/>
                  </a:solidFill>
                </a:uFill>
                <a:latin typeface="Arial"/>
                <a:ea typeface="ＭＳ Ｐゴシック"/>
              </a:rPr>
              <a:t>Click to edit Master title style</a:t>
            </a:r>
            <a:endParaRPr lang="en-US" sz="2800" b="0" strike="noStrike" spc="-1">
              <a:solidFill>
                <a:srgbClr val="004990"/>
              </a:solidFill>
              <a:uFill>
                <a:solidFill>
                  <a:srgbClr val="FFFFFF"/>
                </a:solidFill>
              </a:uFill>
              <a:latin typeface="Arial"/>
            </a:endParaRPr>
          </a:p>
        </p:txBody>
      </p:sp>
      <p:sp>
        <p:nvSpPr>
          <p:cNvPr id="368" name="PlaceHolder 3"/>
          <p:cNvSpPr>
            <a:spLocks noGrp="1"/>
          </p:cNvSpPr>
          <p:nvPr>
            <p:ph type="body"/>
          </p:nvPr>
        </p:nvSpPr>
        <p:spPr>
          <a:xfrm>
            <a:off x="395640" y="962640"/>
            <a:ext cx="8328960" cy="5392440"/>
          </a:xfrm>
          <a:prstGeom prst="rect">
            <a:avLst/>
          </a:prstGeom>
        </p:spPr>
        <p:txBody>
          <a:bodyPr lIns="90000" tIns="45000" rIns="90000" bIns="45000"/>
          <a:lstStyle/>
          <a:p>
            <a:pPr marL="343080" indent="-342720">
              <a:lnSpc>
                <a:spcPct val="100000"/>
              </a:lnSpc>
              <a:spcBef>
                <a:spcPts val="479"/>
              </a:spcBef>
              <a:buClr>
                <a:srgbClr val="004990"/>
              </a:buClr>
              <a:buFont typeface="Symbol" charset="2"/>
              <a:buChar char=""/>
            </a:pPr>
            <a:r>
              <a:rPr lang="en-US" sz="2400" b="0" strike="noStrike" spc="-1">
                <a:solidFill>
                  <a:srgbClr val="004990"/>
                </a:solidFill>
                <a:uFill>
                  <a:solidFill>
                    <a:srgbClr val="FFFFFF"/>
                  </a:solidFill>
                </a:uFill>
                <a:latin typeface="Arial"/>
                <a:ea typeface="ＭＳ Ｐゴシック"/>
              </a:rPr>
              <a:t>Click to edit Master text styles</a:t>
            </a:r>
            <a:endParaRPr lang="en-US" sz="2400" b="0" strike="noStrike" spc="-1">
              <a:solidFill>
                <a:srgbClr val="004990"/>
              </a:solidFill>
              <a:uFill>
                <a:solidFill>
                  <a:srgbClr val="FFFFFF"/>
                </a:solidFill>
              </a:uFill>
              <a:latin typeface="Arial"/>
            </a:endParaRPr>
          </a:p>
          <a:p>
            <a:pPr marL="743040" lvl="1" indent="-285480">
              <a:lnSpc>
                <a:spcPct val="100000"/>
              </a:lnSpc>
              <a:spcBef>
                <a:spcPts val="400"/>
              </a:spcBef>
              <a:buClr>
                <a:srgbClr val="004990"/>
              </a:buClr>
              <a:buFont typeface="Symbol" charset="2"/>
              <a:buChar char=""/>
            </a:pPr>
            <a:r>
              <a:rPr lang="en-US" sz="2000" b="0" strike="noStrike" spc="-1">
                <a:solidFill>
                  <a:srgbClr val="004990"/>
                </a:solidFill>
                <a:uFill>
                  <a:solidFill>
                    <a:srgbClr val="FFFFFF"/>
                  </a:solidFill>
                </a:uFill>
                <a:latin typeface="Arial"/>
                <a:ea typeface="ＭＳ Ｐゴシック"/>
              </a:rPr>
              <a:t>Second level</a:t>
            </a:r>
            <a:endParaRPr lang="en-US" sz="2000" b="0" strike="noStrike" spc="-1">
              <a:solidFill>
                <a:srgbClr val="004990"/>
              </a:solidFill>
              <a:uFill>
                <a:solidFill>
                  <a:srgbClr val="FFFFFF"/>
                </a:solidFill>
              </a:uFill>
              <a:latin typeface="Arial"/>
            </a:endParaRPr>
          </a:p>
          <a:p>
            <a:pPr marL="1143000" lvl="2" indent="-228240">
              <a:lnSpc>
                <a:spcPct val="100000"/>
              </a:lnSpc>
              <a:spcBef>
                <a:spcPts val="360"/>
              </a:spcBef>
              <a:buClr>
                <a:srgbClr val="004990"/>
              </a:buClr>
              <a:buFont typeface="Symbol" charset="2"/>
              <a:buChar char=""/>
            </a:pPr>
            <a:r>
              <a:rPr lang="en-US" sz="1800" b="0" strike="noStrike" spc="-1">
                <a:solidFill>
                  <a:srgbClr val="004990"/>
                </a:solidFill>
                <a:uFill>
                  <a:solidFill>
                    <a:srgbClr val="FFFFFF"/>
                  </a:solidFill>
                </a:uFill>
                <a:latin typeface="Arial"/>
                <a:ea typeface="ＭＳ Ｐゴシック"/>
              </a:rPr>
              <a:t>Third level</a:t>
            </a:r>
            <a:endParaRPr lang="en-US" sz="1800" b="0" strike="noStrike" spc="-1">
              <a:solidFill>
                <a:srgbClr val="004990"/>
              </a:solidFill>
              <a:uFill>
                <a:solidFill>
                  <a:srgbClr val="FFFFFF"/>
                </a:solidFill>
              </a:uFill>
              <a:latin typeface="Arial"/>
            </a:endParaRPr>
          </a:p>
          <a:p>
            <a:pPr marL="1600200" lvl="3" indent="-228240">
              <a:lnSpc>
                <a:spcPct val="100000"/>
              </a:lnSpc>
              <a:spcBef>
                <a:spcPts val="320"/>
              </a:spcBef>
              <a:buClr>
                <a:srgbClr val="004990"/>
              </a:buClr>
              <a:buFont typeface="Symbol" charset="2"/>
              <a:buChar char=""/>
            </a:pPr>
            <a:r>
              <a:rPr lang="en-US" sz="1600" b="0" strike="noStrike" spc="-1">
                <a:solidFill>
                  <a:srgbClr val="004990"/>
                </a:solidFill>
                <a:uFill>
                  <a:solidFill>
                    <a:srgbClr val="FFFFFF"/>
                  </a:solidFill>
                </a:uFill>
                <a:latin typeface="Arial"/>
                <a:ea typeface="ＭＳ Ｐゴシック"/>
              </a:rPr>
              <a:t>Fourth level</a:t>
            </a:r>
            <a:endParaRPr lang="en-US" sz="1600" b="0" strike="noStrike" spc="-1">
              <a:solidFill>
                <a:srgbClr val="004990"/>
              </a:solidFill>
              <a:uFill>
                <a:solidFill>
                  <a:srgbClr val="FFFFFF"/>
                </a:solidFill>
              </a:uFill>
              <a:latin typeface="Arial"/>
            </a:endParaRPr>
          </a:p>
          <a:p>
            <a:pPr marL="2057400" lvl="4" indent="-228240">
              <a:lnSpc>
                <a:spcPct val="100000"/>
              </a:lnSpc>
              <a:spcBef>
                <a:spcPts val="281"/>
              </a:spcBef>
              <a:buClr>
                <a:srgbClr val="004990"/>
              </a:buClr>
              <a:buFont typeface="StarSymbol"/>
              <a:buChar char="»"/>
            </a:pPr>
            <a:r>
              <a:rPr lang="en-US" sz="1400" b="0" strike="noStrike" spc="-1">
                <a:solidFill>
                  <a:srgbClr val="004990"/>
                </a:solidFill>
                <a:uFill>
                  <a:solidFill>
                    <a:srgbClr val="FFFFFF"/>
                  </a:solidFill>
                </a:uFill>
                <a:latin typeface="Arial"/>
                <a:ea typeface="ＭＳ Ｐゴシック"/>
              </a:rPr>
              <a:t>Fifth level</a:t>
            </a:r>
            <a:endParaRPr lang="en-US" sz="1400" b="0" strike="noStrike" spc="-1">
              <a:solidFill>
                <a:srgbClr val="004990"/>
              </a:solidFill>
              <a:uFill>
                <a:solidFill>
                  <a:srgbClr val="FFFFFF"/>
                </a:solidFill>
              </a:uFill>
              <a:latin typeface="Arial"/>
            </a:endParaRPr>
          </a:p>
        </p:txBody>
      </p:sp>
    </p:spTree>
    <p:extLst>
      <p:ext uri="{BB962C8B-B14F-4D97-AF65-F5344CB8AC3E}">
        <p14:creationId xmlns:p14="http://schemas.microsoft.com/office/powerpoint/2010/main" val="1936211411"/>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 id="2147483941" r:id="rId12"/>
    <p:sldLayoutId id="214748394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46358"/>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Lst>
  <p:timing>
    <p:tnLst>
      <p:par>
        <p:cTn xmlns:p14="http://schemas.microsoft.com/office/powerpoint/2010/main" id="1" dur="indefinite" restart="never" nodeType="tmRoot"/>
      </p:par>
    </p:tnLst>
  </p:timing>
  <p:hf sldNum="0" hdr="0" ftr="0" dt="0"/>
  <p:txStyles>
    <p:titleStyle>
      <a:lvl1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pitchFamily="34" charset="0"/>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Arial" pitchFamily="34" charset="0"/>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Arial" pitchFamily="34" charset="0"/>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Arial" pitchFamily="34" charset="0"/>
        </a:defRPr>
      </a:lvl6pPr>
      <a:lvl7pPr marL="2971800" indent="-228600" algn="l" rtl="0" eaLnBrk="0" fontAlgn="base" hangingPunct="0">
        <a:spcBef>
          <a:spcPct val="20000"/>
        </a:spcBef>
        <a:spcAft>
          <a:spcPct val="0"/>
        </a:spcAft>
        <a:buChar char="»"/>
        <a:defRPr sz="2000">
          <a:solidFill>
            <a:schemeClr val="tx1"/>
          </a:solidFill>
          <a:latin typeface="Arial" pitchFamily="34" charset="0"/>
        </a:defRPr>
      </a:lvl7pPr>
      <a:lvl8pPr marL="3429000" indent="-228600" algn="l" rtl="0" eaLnBrk="0" fontAlgn="base" hangingPunct="0">
        <a:spcBef>
          <a:spcPct val="20000"/>
        </a:spcBef>
        <a:spcAft>
          <a:spcPct val="0"/>
        </a:spcAft>
        <a:buChar char="»"/>
        <a:defRPr sz="2000">
          <a:solidFill>
            <a:schemeClr val="tx1"/>
          </a:solidFill>
          <a:latin typeface="Arial" pitchFamily="34" charset="0"/>
        </a:defRPr>
      </a:lvl8pPr>
      <a:lvl9pPr marL="3886200" indent="-228600" algn="l" rtl="0" eaLnBrk="0" fontAlgn="base" hangingPunct="0">
        <a:spcBef>
          <a:spcPct val="20000"/>
        </a:spcBef>
        <a:spcAft>
          <a:spcPct val="0"/>
        </a:spcAft>
        <a:buChar char="»"/>
        <a:defRPr sz="2000">
          <a:solidFill>
            <a:schemeClr val="tx1"/>
          </a:solidFill>
          <a:latin typeface="Arial" pitchFamily="34" charset="0"/>
        </a:defRPr>
      </a:lvl9pPr>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9352799"/>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Lst>
  <p:timing>
    <p:tnLst>
      <p:par>
        <p:cTn xmlns:p14="http://schemas.microsoft.com/office/powerpoint/2010/main" id="1" dur="indefinite" restart="never" nodeType="tmRoot"/>
      </p:par>
    </p:tnLst>
  </p:timing>
  <p:hf sldNum="0" hdr="0" ftr="0"/>
  <p:txStyles>
    <p:title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png"/><Relationship Id="rId3"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 Id="rId1" Type="http://schemas.openxmlformats.org/officeDocument/2006/relationships/slideLayout" Target="../slideLayouts/slideLayout39.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xml"/><Relationship Id="rId3"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3.emf"/><Relationship Id="rId4" Type="http://schemas.openxmlformats.org/officeDocument/2006/relationships/image" Target="../media/image25.png"/><Relationship Id="rId1" Type="http://schemas.openxmlformats.org/officeDocument/2006/relationships/slideLayout" Target="../slideLayouts/slideLayout26.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26.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6.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10.png"/><Relationship Id="rId5" Type="http://schemas.openxmlformats.org/officeDocument/2006/relationships/image" Target="../media/image37.png"/><Relationship Id="rId1" Type="http://schemas.openxmlformats.org/officeDocument/2006/relationships/slideLayout" Target="../slideLayouts/slideLayout26.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png"/><Relationship Id="rId6" Type="http://schemas.openxmlformats.org/officeDocument/2006/relationships/image" Target="../media/image42.jpeg"/><Relationship Id="rId7" Type="http://schemas.openxmlformats.org/officeDocument/2006/relationships/image" Target="../media/image43.png"/><Relationship Id="rId8" Type="http://schemas.openxmlformats.org/officeDocument/2006/relationships/image" Target="../media/image44.png"/><Relationship Id="rId9" Type="http://schemas.openxmlformats.org/officeDocument/2006/relationships/image" Target="../media/image45.png"/><Relationship Id="rId10" Type="http://schemas.openxmlformats.org/officeDocument/2006/relationships/image" Target="../media/image46.png"/><Relationship Id="rId1" Type="http://schemas.openxmlformats.org/officeDocument/2006/relationships/slideLayout" Target="../slideLayouts/slideLayout52.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17.png"/><Relationship Id="rId5" Type="http://schemas.openxmlformats.org/officeDocument/2006/relationships/image" Target="../media/image47.png"/><Relationship Id="rId1" Type="http://schemas.openxmlformats.org/officeDocument/2006/relationships/slideLayout" Target="../slideLayouts/slideLayout39.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gif"/><Relationship Id="rId5" Type="http://schemas.openxmlformats.org/officeDocument/2006/relationships/image" Target="../media/image14.jpeg"/><Relationship Id="rId6" Type="http://schemas.openxmlformats.org/officeDocument/2006/relationships/image" Target="../media/image15.jpeg"/><Relationship Id="rId1" Type="http://schemas.openxmlformats.org/officeDocument/2006/relationships/slideLayout" Target="../slideLayouts/slideLayout59.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3.jpeg"/><Relationship Id="rId5" Type="http://schemas.openxmlformats.org/officeDocument/2006/relationships/image" Target="../media/image48.png"/><Relationship Id="rId6" Type="http://schemas.openxmlformats.org/officeDocument/2006/relationships/image" Target="../media/image49.png"/><Relationship Id="rId1" Type="http://schemas.openxmlformats.org/officeDocument/2006/relationships/slideLayout" Target="../slideLayouts/slideLayout39.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3.jpeg"/><Relationship Id="rId5" Type="http://schemas.openxmlformats.org/officeDocument/2006/relationships/image" Target="../media/image50.png"/><Relationship Id="rId1" Type="http://schemas.openxmlformats.org/officeDocument/2006/relationships/slideLayout" Target="../slideLayouts/slideLayout39.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3.jpeg"/><Relationship Id="rId5" Type="http://schemas.openxmlformats.org/officeDocument/2006/relationships/image" Target="../media/image51.emf"/><Relationship Id="rId1" Type="http://schemas.openxmlformats.org/officeDocument/2006/relationships/slideLayout" Target="../slideLayouts/slideLayout39.xml"/><Relationship Id="rId2"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53.jpg"/><Relationship Id="rId5" Type="http://schemas.openxmlformats.org/officeDocument/2006/relationships/image" Target="../media/image54.png"/><Relationship Id="rId6" Type="http://schemas.openxmlformats.org/officeDocument/2006/relationships/image" Target="../media/image55.jpg"/><Relationship Id="rId7" Type="http://schemas.openxmlformats.org/officeDocument/2006/relationships/image" Target="../media/image56.png"/><Relationship Id="rId8" Type="http://schemas.openxmlformats.org/officeDocument/2006/relationships/image" Target="../media/image57.jpg"/><Relationship Id="rId9" Type="http://schemas.openxmlformats.org/officeDocument/2006/relationships/image" Target="../media/image58.png"/><Relationship Id="rId1" Type="http://schemas.openxmlformats.org/officeDocument/2006/relationships/slideLayout" Target="../slideLayouts/slideLayout38.xml"/><Relationship Id="rId2"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59.png"/><Relationship Id="rId6" Type="http://schemas.openxmlformats.org/officeDocument/2006/relationships/image" Target="../media/image60.png"/><Relationship Id="rId1" Type="http://schemas.openxmlformats.org/officeDocument/2006/relationships/slideLayout" Target="../slideLayouts/slideLayout26.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16.png"/><Relationship Id="rId3"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1" Type="http://schemas.openxmlformats.org/officeDocument/2006/relationships/slideLayout" Target="../slideLayouts/slideLayout51.xml"/><Relationship Id="rId2"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xml"/><Relationship Id="rId3"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eg"/><Relationship Id="rId5" Type="http://schemas.openxmlformats.org/officeDocument/2006/relationships/image" Target="../media/image23.jpeg"/><Relationship Id="rId6" Type="http://schemas.openxmlformats.org/officeDocument/2006/relationships/image" Target="../media/image24.jpeg"/><Relationship Id="rId1" Type="http://schemas.openxmlformats.org/officeDocument/2006/relationships/slideLayout" Target="../slideLayouts/slideLayout39.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1.png"/><Relationship Id="rId5" Type="http://schemas.openxmlformats.org/officeDocument/2006/relationships/image" Target="../media/image25.png"/><Relationship Id="rId1" Type="http://schemas.openxmlformats.org/officeDocument/2006/relationships/slideLayout" Target="../slideLayouts/slideLayout39.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 Id="rId1" Type="http://schemas.openxmlformats.org/officeDocument/2006/relationships/slideLayout" Target="../slideLayouts/slideLayout39.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Box 2"/>
          <p:cNvSpPr txBox="1">
            <a:spLocks noChangeArrowheads="1"/>
          </p:cNvSpPr>
          <p:nvPr/>
        </p:nvSpPr>
        <p:spPr bwMode="auto">
          <a:xfrm>
            <a:off x="2380964" y="6228143"/>
            <a:ext cx="72437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smtClean="0">
                <a:solidFill>
                  <a:srgbClr val="FFFFFF"/>
                </a:solidFill>
              </a:rPr>
              <a:t>* </a:t>
            </a:r>
            <a:r>
              <a:rPr lang="en-US" dirty="0" err="1">
                <a:solidFill>
                  <a:srgbClr val="FFFFFF"/>
                </a:solidFill>
              </a:rPr>
              <a:t>t</a:t>
            </a:r>
            <a:r>
              <a:rPr lang="en-US" dirty="0" err="1" smtClean="0">
                <a:solidFill>
                  <a:srgbClr val="FFFFFF"/>
                </a:solidFill>
              </a:rPr>
              <a:t>rabajo</a:t>
            </a:r>
            <a:r>
              <a:rPr lang="en-US" dirty="0" smtClean="0">
                <a:solidFill>
                  <a:srgbClr val="FFFFFF"/>
                </a:solidFill>
              </a:rPr>
              <a:t> </a:t>
            </a:r>
            <a:r>
              <a:rPr lang="en-US" dirty="0" err="1" smtClean="0">
                <a:solidFill>
                  <a:srgbClr val="FFFFFF"/>
                </a:solidFill>
              </a:rPr>
              <a:t>desarrollado</a:t>
            </a:r>
            <a:r>
              <a:rPr lang="en-US" dirty="0" smtClean="0">
                <a:solidFill>
                  <a:srgbClr val="FFFFFF"/>
                </a:solidFill>
              </a:rPr>
              <a:t> entre 2010</a:t>
            </a:r>
            <a:r>
              <a:rPr lang="en-US" dirty="0">
                <a:solidFill>
                  <a:srgbClr val="FFFFFF"/>
                </a:solidFill>
              </a:rPr>
              <a:t>-</a:t>
            </a:r>
            <a:r>
              <a:rPr lang="en-US" dirty="0" smtClean="0">
                <a:solidFill>
                  <a:srgbClr val="FFFFFF"/>
                </a:solidFill>
              </a:rPr>
              <a:t>2018 en IC3 </a:t>
            </a:r>
            <a:r>
              <a:rPr lang="en-US" dirty="0">
                <a:solidFill>
                  <a:srgbClr val="FFFFFF"/>
                </a:solidFill>
              </a:rPr>
              <a:t>+ BSC-ES</a:t>
            </a:r>
          </a:p>
        </p:txBody>
      </p:sp>
      <p:sp>
        <p:nvSpPr>
          <p:cNvPr id="9" name="TextShape 1"/>
          <p:cNvSpPr txBox="1"/>
          <p:nvPr/>
        </p:nvSpPr>
        <p:spPr>
          <a:xfrm>
            <a:off x="340136" y="1175399"/>
            <a:ext cx="8526090" cy="2998440"/>
          </a:xfrm>
          <a:prstGeom prst="rect">
            <a:avLst/>
          </a:prstGeom>
          <a:noFill/>
          <a:ln>
            <a:noFill/>
          </a:ln>
        </p:spPr>
        <p:txBody>
          <a:bodyPr lIns="90000" tIns="45000" rIns="90000" bIns="45000" anchor="ctr"/>
          <a:lstStyle/>
          <a:p>
            <a:pPr algn="ctr"/>
            <a:r>
              <a:rPr lang="es-ES" sz="3600" b="1" dirty="0" smtClean="0">
                <a:solidFill>
                  <a:schemeClr val="bg1"/>
                </a:solidFill>
                <a:latin typeface="Arial"/>
                <a:cs typeface="Arial"/>
              </a:rPr>
              <a:t>Predicción Climática </a:t>
            </a:r>
            <a:r>
              <a:rPr lang="es-ES" sz="3600" b="1" dirty="0" err="1" smtClean="0">
                <a:solidFill>
                  <a:schemeClr val="bg1"/>
                </a:solidFill>
                <a:latin typeface="Arial"/>
                <a:cs typeface="Arial"/>
              </a:rPr>
              <a:t>Decadal</a:t>
            </a:r>
            <a:r>
              <a:rPr lang="es-ES" sz="3600" b="1" dirty="0" smtClean="0">
                <a:solidFill>
                  <a:schemeClr val="bg1"/>
                </a:solidFill>
                <a:latin typeface="Arial"/>
                <a:cs typeface="Arial"/>
              </a:rPr>
              <a:t> Global con el modelo </a:t>
            </a:r>
            <a:r>
              <a:rPr lang="es-ES" sz="3600" b="1" dirty="0" err="1" smtClean="0">
                <a:solidFill>
                  <a:schemeClr val="bg1"/>
                </a:solidFill>
                <a:latin typeface="Arial"/>
                <a:cs typeface="Arial"/>
              </a:rPr>
              <a:t>Ec-Earth</a:t>
            </a:r>
            <a:r>
              <a:rPr lang="es-ES" sz="3600" b="1" dirty="0" smtClean="0">
                <a:solidFill>
                  <a:schemeClr val="bg1"/>
                </a:solidFill>
                <a:latin typeface="Arial"/>
                <a:cs typeface="Arial"/>
              </a:rPr>
              <a:t>*: </a:t>
            </a:r>
          </a:p>
          <a:p>
            <a:pPr algn="ctr"/>
            <a:endParaRPr lang="es-ES" sz="1200" dirty="0">
              <a:solidFill>
                <a:schemeClr val="bg1"/>
              </a:solidFill>
              <a:latin typeface="Arial"/>
              <a:cs typeface="Arial"/>
            </a:endParaRPr>
          </a:p>
          <a:p>
            <a:pPr algn="ctr"/>
            <a:r>
              <a:rPr lang="es-ES" sz="3600" dirty="0" smtClean="0">
                <a:solidFill>
                  <a:schemeClr val="bg1"/>
                </a:solidFill>
                <a:latin typeface="Arial"/>
                <a:cs typeface="Arial"/>
              </a:rPr>
              <a:t>Avanzando hacia una predicción </a:t>
            </a:r>
            <a:r>
              <a:rPr lang="en-US" sz="3600" dirty="0" err="1" smtClean="0">
                <a:solidFill>
                  <a:schemeClr val="bg1"/>
                </a:solidFill>
                <a:latin typeface="Arial"/>
                <a:cs typeface="Arial"/>
              </a:rPr>
              <a:t>Operativa</a:t>
            </a:r>
            <a:r>
              <a:rPr lang="en-US" sz="3600" dirty="0" smtClean="0">
                <a:solidFill>
                  <a:schemeClr val="bg1"/>
                </a:solidFill>
                <a:latin typeface="Arial"/>
                <a:cs typeface="Arial"/>
              </a:rPr>
              <a:t> en </a:t>
            </a:r>
            <a:r>
              <a:rPr lang="en-US" sz="3600" dirty="0" err="1" smtClean="0">
                <a:solidFill>
                  <a:schemeClr val="bg1"/>
                </a:solidFill>
                <a:latin typeface="Arial"/>
                <a:cs typeface="Arial"/>
              </a:rPr>
              <a:t>Tiempo</a:t>
            </a:r>
            <a:r>
              <a:rPr lang="en-US" sz="3600" dirty="0" smtClean="0">
                <a:solidFill>
                  <a:schemeClr val="bg1"/>
                </a:solidFill>
                <a:latin typeface="Arial"/>
                <a:cs typeface="Arial"/>
              </a:rPr>
              <a:t> Real</a:t>
            </a:r>
            <a:endParaRPr lang="en-US" sz="3600" strike="noStrike" spc="-1" dirty="0">
              <a:solidFill>
                <a:schemeClr val="bg1"/>
              </a:solidFill>
              <a:uFill>
                <a:solidFill>
                  <a:srgbClr val="FFFFFF"/>
                </a:solidFill>
              </a:uFill>
              <a:latin typeface="Arial"/>
              <a:cs typeface="Arial"/>
            </a:endParaRPr>
          </a:p>
        </p:txBody>
      </p:sp>
      <p:sp>
        <p:nvSpPr>
          <p:cNvPr id="10" name="TextShape 2"/>
          <p:cNvSpPr txBox="1"/>
          <p:nvPr/>
        </p:nvSpPr>
        <p:spPr>
          <a:xfrm>
            <a:off x="846586" y="4832271"/>
            <a:ext cx="7370314" cy="822240"/>
          </a:xfrm>
          <a:prstGeom prst="rect">
            <a:avLst/>
          </a:prstGeom>
          <a:noFill/>
          <a:ln>
            <a:noFill/>
          </a:ln>
        </p:spPr>
        <p:txBody>
          <a:bodyPr lIns="90000" tIns="45000" rIns="90000" bIns="45000" anchor="ctr"/>
          <a:lstStyle/>
          <a:p>
            <a:pPr algn="ctr"/>
            <a:r>
              <a:rPr lang="en-US" sz="2800" u="sng" strike="noStrike" spc="-1" dirty="0" smtClean="0">
                <a:solidFill>
                  <a:srgbClr val="FFFFFF"/>
                </a:solidFill>
                <a:uFill>
                  <a:solidFill>
                    <a:srgbClr val="FFFFFF"/>
                  </a:solidFill>
                </a:uFill>
                <a:latin typeface="Calibri"/>
                <a:cs typeface="Calibri"/>
              </a:rPr>
              <a:t>P. Ortega</a:t>
            </a:r>
            <a:r>
              <a:rPr lang="en-US" sz="2800" strike="noStrike" spc="-1" dirty="0" smtClean="0">
                <a:solidFill>
                  <a:srgbClr val="FFFFFF"/>
                </a:solidFill>
                <a:uFill>
                  <a:solidFill>
                    <a:srgbClr val="FFFFFF"/>
                  </a:solidFill>
                </a:uFill>
                <a:latin typeface="Calibri"/>
                <a:cs typeface="Calibri"/>
              </a:rPr>
              <a:t>, </a:t>
            </a:r>
            <a:r>
              <a:rPr lang="es-ES" sz="2800" dirty="0" smtClean="0">
                <a:solidFill>
                  <a:srgbClr val="FFFFFF"/>
                </a:solidFill>
                <a:latin typeface="Calibri"/>
                <a:cs typeface="Calibri"/>
              </a:rPr>
              <a:t>R. Bilbao, L-P. </a:t>
            </a:r>
            <a:r>
              <a:rPr lang="es-ES" sz="2800" dirty="0" err="1" smtClean="0">
                <a:solidFill>
                  <a:srgbClr val="FFFFFF"/>
                </a:solidFill>
                <a:latin typeface="Calibri"/>
                <a:cs typeface="Calibri"/>
              </a:rPr>
              <a:t>Caron</a:t>
            </a:r>
            <a:r>
              <a:rPr lang="es-ES" sz="2800" dirty="0" smtClean="0">
                <a:solidFill>
                  <a:srgbClr val="FFFFFF"/>
                </a:solidFill>
                <a:latin typeface="Calibri"/>
                <a:cs typeface="Calibri"/>
              </a:rPr>
              <a:t>, F. Doblas-Reyes, M. </a:t>
            </a:r>
            <a:r>
              <a:rPr lang="es-ES" sz="2800" dirty="0" err="1" smtClean="0">
                <a:solidFill>
                  <a:srgbClr val="FFFFFF"/>
                </a:solidFill>
                <a:latin typeface="Calibri"/>
                <a:cs typeface="Calibri"/>
              </a:rPr>
              <a:t>Menegoz</a:t>
            </a:r>
            <a:r>
              <a:rPr lang="es-ES" sz="2800" dirty="0" smtClean="0">
                <a:solidFill>
                  <a:srgbClr val="FFFFFF"/>
                </a:solidFill>
                <a:latin typeface="Calibri"/>
                <a:cs typeface="Calibri"/>
              </a:rPr>
              <a:t>, D. </a:t>
            </a:r>
            <a:r>
              <a:rPr lang="es-ES" sz="2800" dirty="0" err="1" smtClean="0">
                <a:solidFill>
                  <a:srgbClr val="FFFFFF"/>
                </a:solidFill>
                <a:latin typeface="Calibri"/>
                <a:cs typeface="Calibri"/>
              </a:rPr>
              <a:t>Verfaille</a:t>
            </a:r>
            <a:r>
              <a:rPr lang="es-ES" sz="2800" dirty="0" smtClean="0">
                <a:solidFill>
                  <a:srgbClr val="FFFFFF"/>
                </a:solidFill>
                <a:latin typeface="Calibri"/>
                <a:cs typeface="Calibri"/>
              </a:rPr>
              <a:t>, S. Wild</a:t>
            </a:r>
          </a:p>
          <a:p>
            <a:pPr algn="ctr"/>
            <a:endParaRPr lang="en-US" sz="2800" strike="noStrike" spc="-1" dirty="0">
              <a:solidFill>
                <a:srgbClr val="FFFFFF"/>
              </a:solidFill>
              <a:uFill>
                <a:solidFill>
                  <a:srgbClr val="FFFFFF"/>
                </a:solidFill>
              </a:uFill>
              <a:latin typeface="Calibri"/>
              <a:cs typeface="Calibri"/>
            </a:endParaRPr>
          </a:p>
        </p:txBody>
      </p:sp>
      <p:pic>
        <p:nvPicPr>
          <p:cNvPr id="11" name="Imagen 10"/>
          <p:cNvPicPr>
            <a:picLocks noChangeAspect="1"/>
          </p:cNvPicPr>
          <p:nvPr/>
        </p:nvPicPr>
        <p:blipFill>
          <a:blip r:embed="rId2"/>
          <a:stretch>
            <a:fillRect/>
          </a:stretch>
        </p:blipFill>
        <p:spPr>
          <a:xfrm>
            <a:off x="317463" y="5917052"/>
            <a:ext cx="1580499" cy="691468"/>
          </a:xfrm>
          <a:prstGeom prst="rect">
            <a:avLst/>
          </a:prstGeom>
          <a:solidFill>
            <a:schemeClr val="bg1"/>
          </a:solidFill>
        </p:spPr>
      </p:pic>
      <p:pic>
        <p:nvPicPr>
          <p:cNvPr id="2" name="Imagen 1"/>
          <p:cNvPicPr>
            <a:picLocks noChangeAspect="1"/>
          </p:cNvPicPr>
          <p:nvPr/>
        </p:nvPicPr>
        <p:blipFill>
          <a:blip r:embed="rId3"/>
          <a:stretch>
            <a:fillRect/>
          </a:stretch>
        </p:blipFill>
        <p:spPr>
          <a:xfrm>
            <a:off x="4189700" y="341066"/>
            <a:ext cx="980377" cy="700969"/>
          </a:xfrm>
          <a:prstGeom prst="rect">
            <a:avLst/>
          </a:prstGeom>
        </p:spPr>
      </p:pic>
    </p:spTree>
    <p:extLst>
      <p:ext uri="{BB962C8B-B14F-4D97-AF65-F5344CB8AC3E}">
        <p14:creationId xmlns:p14="http://schemas.microsoft.com/office/powerpoint/2010/main" val="30411019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4" name="CustomShape 1"/>
          <p:cNvSpPr/>
          <p:nvPr/>
        </p:nvSpPr>
        <p:spPr>
          <a:xfrm>
            <a:off x="196992" y="181440"/>
            <a:ext cx="6000608" cy="644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1"/>
          <a:lstStyle/>
          <a:p>
            <a:r>
              <a:rPr lang="en-US" sz="2400" b="1" spc="-1" dirty="0" smtClean="0">
                <a:solidFill>
                  <a:srgbClr val="FFFFFF"/>
                </a:solidFill>
                <a:uFill>
                  <a:solidFill>
                    <a:srgbClr val="FFFFFF"/>
                  </a:solidFill>
                </a:uFill>
                <a:latin typeface="Arial"/>
                <a:ea typeface="ＭＳ Ｐゴシック"/>
                <a:cs typeface="DejaVu Sans"/>
              </a:rPr>
              <a:t>Introducing our main prediction </a:t>
            </a:r>
            <a:r>
              <a:rPr lang="en-US" sz="2400" b="1" spc="-1" dirty="0">
                <a:solidFill>
                  <a:srgbClr val="FFFFFF"/>
                </a:solidFill>
                <a:uFill>
                  <a:solidFill>
                    <a:srgbClr val="FFFFFF"/>
                  </a:solidFill>
                </a:uFill>
                <a:latin typeface="Arial"/>
                <a:ea typeface="ＭＳ Ｐゴシック"/>
                <a:cs typeface="DejaVu Sans"/>
              </a:rPr>
              <a:t>t</a:t>
            </a:r>
            <a:r>
              <a:rPr lang="en-US" sz="2400" b="1" spc="-1" dirty="0" smtClean="0">
                <a:solidFill>
                  <a:srgbClr val="FFFFFF"/>
                </a:solidFill>
                <a:uFill>
                  <a:solidFill>
                    <a:srgbClr val="FFFFFF"/>
                  </a:solidFill>
                </a:uFill>
                <a:latin typeface="Arial"/>
                <a:ea typeface="ＭＳ Ｐゴシック"/>
                <a:cs typeface="DejaVu Sans"/>
              </a:rPr>
              <a:t>ool</a:t>
            </a:r>
            <a:endParaRPr lang="en-US" sz="2400" spc="-1" dirty="0">
              <a:solidFill>
                <a:srgbClr val="000000"/>
              </a:solidFill>
              <a:uFill>
                <a:solidFill>
                  <a:srgbClr val="FFFFFF"/>
                </a:solidFill>
              </a:uFill>
              <a:latin typeface="Arial"/>
              <a:ea typeface="DejaVu Sans"/>
              <a:cs typeface="DejaVu Sans"/>
            </a:endParaRPr>
          </a:p>
        </p:txBody>
      </p:sp>
      <p:pic>
        <p:nvPicPr>
          <p:cNvPr id="1140" name="Picture 18"/>
          <p:cNvPicPr>
            <a:picLocks noChangeAspect="1"/>
          </p:cNvPicPr>
          <p:nvPr/>
        </p:nvPicPr>
        <p:blipFill>
          <a:blip r:embed="rId3"/>
          <a:stretch/>
        </p:blipFill>
        <p:spPr>
          <a:xfrm>
            <a:off x="5733117" y="3815358"/>
            <a:ext cx="3155891" cy="2964764"/>
          </a:xfrm>
          <a:prstGeom prst="rect">
            <a:avLst/>
          </a:prstGeom>
          <a:ln>
            <a:noFill/>
          </a:ln>
        </p:spPr>
      </p:pic>
      <p:sp>
        <p:nvSpPr>
          <p:cNvPr id="1141" name="CustomShape 7"/>
          <p:cNvSpPr/>
          <p:nvPr/>
        </p:nvSpPr>
        <p:spPr>
          <a:xfrm>
            <a:off x="5152898" y="3214180"/>
            <a:ext cx="4157604" cy="601560"/>
          </a:xfrm>
          <a:prstGeom prst="rect">
            <a:avLst/>
          </a:prstGeom>
          <a:noFill/>
          <a:ln>
            <a:noFill/>
          </a:ln>
        </p:spPr>
        <p:style>
          <a:lnRef idx="0">
            <a:scrgbClr r="0" g="0" b="0"/>
          </a:lnRef>
          <a:fillRef idx="0">
            <a:scrgbClr r="0" g="0" b="0"/>
          </a:fillRef>
          <a:effectRef idx="0">
            <a:scrgbClr r="0" g="0" b="0"/>
          </a:effectRef>
          <a:fontRef idx="minor"/>
        </p:style>
        <p:txBody>
          <a:bodyPr wrap="none" lIns="90000" tIns="59400" rIns="90000" bIns="45000"/>
          <a:lstStyle/>
          <a:p>
            <a:pPr algn="ctr"/>
            <a:r>
              <a:rPr lang="en-US" sz="1900" b="1" spc="-1" dirty="0">
                <a:solidFill>
                  <a:srgbClr val="000000"/>
                </a:solidFill>
                <a:uFill>
                  <a:solidFill>
                    <a:srgbClr val="FFFFFF"/>
                  </a:solidFill>
                </a:uFill>
                <a:latin typeface="Arial"/>
                <a:ea typeface="ＭＳ Ｐゴシック"/>
                <a:cs typeface="DejaVu Sans"/>
              </a:rPr>
              <a:t>EC-EARTH </a:t>
            </a:r>
            <a:endParaRPr lang="en-US" sz="1900" b="1" spc="-1" dirty="0" smtClean="0">
              <a:solidFill>
                <a:srgbClr val="000000"/>
              </a:solidFill>
              <a:uFill>
                <a:solidFill>
                  <a:srgbClr val="FFFFFF"/>
                </a:solidFill>
              </a:uFill>
              <a:latin typeface="Arial"/>
              <a:ea typeface="ＭＳ Ｐゴシック"/>
              <a:cs typeface="DejaVu Sans"/>
            </a:endParaRPr>
          </a:p>
          <a:p>
            <a:pPr algn="ctr"/>
            <a:r>
              <a:rPr lang="en-US" sz="1900" b="1" spc="-1" dirty="0" smtClean="0">
                <a:solidFill>
                  <a:srgbClr val="000000"/>
                </a:solidFill>
                <a:uFill>
                  <a:solidFill>
                    <a:srgbClr val="FFFFFF"/>
                  </a:solidFill>
                </a:uFill>
                <a:latin typeface="Arial"/>
                <a:ea typeface="ＭＳ Ｐゴシック"/>
                <a:cs typeface="DejaVu Sans"/>
              </a:rPr>
              <a:t>Global Coupled model</a:t>
            </a:r>
            <a:endParaRPr lang="en-US" sz="1900" spc="-1" dirty="0">
              <a:solidFill>
                <a:srgbClr val="000000"/>
              </a:solidFill>
              <a:uFill>
                <a:solidFill>
                  <a:srgbClr val="FFFFFF"/>
                </a:solidFill>
              </a:uFill>
              <a:latin typeface="Arial"/>
              <a:ea typeface="DejaVu Sans"/>
              <a:cs typeface="DejaVu Sans"/>
            </a:endParaRPr>
          </a:p>
        </p:txBody>
      </p:sp>
      <p:sp>
        <p:nvSpPr>
          <p:cNvPr id="15" name="CustomShape 8"/>
          <p:cNvSpPr/>
          <p:nvPr/>
        </p:nvSpPr>
        <p:spPr>
          <a:xfrm>
            <a:off x="936720" y="1075601"/>
            <a:ext cx="5041440" cy="2559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buClr>
                <a:srgbClr val="004990"/>
              </a:buClr>
            </a:pPr>
            <a:r>
              <a:rPr lang="en-US" b="1" spc="-1" dirty="0">
                <a:solidFill>
                  <a:srgbClr val="004990"/>
                </a:solidFill>
                <a:uFill>
                  <a:solidFill>
                    <a:srgbClr val="FFFFFF"/>
                  </a:solidFill>
                </a:uFill>
                <a:latin typeface="Arial"/>
                <a:ea typeface="ＭＳ Ｐゴシック"/>
                <a:cs typeface="DejaVu Sans"/>
              </a:rPr>
              <a:t>IFS</a:t>
            </a:r>
            <a:r>
              <a:rPr lang="en-US" spc="-1" dirty="0">
                <a:solidFill>
                  <a:srgbClr val="004990"/>
                </a:solidFill>
                <a:uFill>
                  <a:solidFill>
                    <a:srgbClr val="FFFFFF"/>
                  </a:solidFill>
                </a:uFill>
                <a:latin typeface="Arial"/>
                <a:ea typeface="ＭＳ Ｐゴシック"/>
                <a:cs typeface="DejaVu Sans"/>
              </a:rPr>
              <a:t> </a:t>
            </a:r>
            <a:r>
              <a:rPr lang="en-US" spc="-1" dirty="0" smtClean="0">
                <a:solidFill>
                  <a:srgbClr val="004990"/>
                </a:solidFill>
                <a:uFill>
                  <a:solidFill>
                    <a:srgbClr val="FFFFFF"/>
                  </a:solidFill>
                </a:uFill>
                <a:latin typeface="Arial"/>
                <a:ea typeface="ＭＳ Ｐゴシック"/>
                <a:cs typeface="DejaVu Sans"/>
              </a:rPr>
              <a:t>(Atmospheric Model)</a:t>
            </a:r>
            <a:r>
              <a:rPr lang="en-US" spc="-1" dirty="0">
                <a:solidFill>
                  <a:srgbClr val="004990"/>
                </a:solidFill>
                <a:uFill>
                  <a:solidFill>
                    <a:srgbClr val="FFFFFF"/>
                  </a:solidFill>
                </a:uFill>
                <a:latin typeface="Arial"/>
                <a:ea typeface="ＭＳ Ｐゴシック"/>
                <a:cs typeface="DejaVu Sans"/>
              </a:rPr>
              <a:t>:</a:t>
            </a:r>
            <a:endParaRPr lang="en-US" spc="-1" dirty="0">
              <a:solidFill>
                <a:srgbClr val="000000"/>
              </a:solidFill>
              <a:uFill>
                <a:solidFill>
                  <a:srgbClr val="FFFFFF"/>
                </a:solidFill>
              </a:uFill>
              <a:latin typeface="Arial"/>
              <a:ea typeface="DejaVu Sans"/>
              <a:cs typeface="DejaVu Sans"/>
            </a:endParaRPr>
          </a:p>
          <a:p>
            <a:r>
              <a:rPr lang="en-US" spc="-1" dirty="0">
                <a:solidFill>
                  <a:srgbClr val="004990"/>
                </a:solidFill>
                <a:uFill>
                  <a:solidFill>
                    <a:srgbClr val="FFFFFF"/>
                  </a:solidFill>
                </a:uFill>
                <a:latin typeface="Arial"/>
                <a:ea typeface="ＭＳ Ｐゴシック"/>
                <a:cs typeface="DejaVu Sans"/>
              </a:rPr>
              <a:t> </a:t>
            </a:r>
            <a:r>
              <a:rPr lang="en-US" spc="-1" dirty="0" smtClean="0">
                <a:solidFill>
                  <a:srgbClr val="004990"/>
                </a:solidFill>
                <a:uFill>
                  <a:solidFill>
                    <a:srgbClr val="FFFFFF"/>
                  </a:solidFill>
                </a:uFill>
                <a:latin typeface="Arial"/>
                <a:ea typeface="ＭＳ Ｐゴシック"/>
                <a:cs typeface="DejaVu Sans"/>
              </a:rPr>
              <a:t>     </a:t>
            </a:r>
            <a:r>
              <a:rPr lang="en-US" sz="1700" spc="-1" dirty="0" smtClean="0">
                <a:solidFill>
                  <a:srgbClr val="000000"/>
                </a:solidFill>
                <a:uFill>
                  <a:solidFill>
                    <a:srgbClr val="FFFFFF"/>
                  </a:solidFill>
                </a:uFill>
                <a:latin typeface="Arial"/>
                <a:ea typeface="ＭＳ Ｐゴシック"/>
                <a:cs typeface="DejaVu Sans"/>
              </a:rPr>
              <a:t>T255 </a:t>
            </a:r>
            <a:r>
              <a:rPr lang="en-US" sz="1700" spc="-1" dirty="0">
                <a:solidFill>
                  <a:srgbClr val="000000"/>
                </a:solidFill>
                <a:uFill>
                  <a:solidFill>
                    <a:srgbClr val="FFFFFF"/>
                  </a:solidFill>
                </a:uFill>
                <a:latin typeface="Arial"/>
                <a:ea typeface="ＭＳ Ｐゴシック"/>
                <a:cs typeface="DejaVu Sans"/>
              </a:rPr>
              <a:t>(0.75º) ~80km</a:t>
            </a:r>
            <a:endParaRPr lang="en-US" sz="1700" spc="-1" dirty="0">
              <a:solidFill>
                <a:srgbClr val="000000"/>
              </a:solidFill>
              <a:uFill>
                <a:solidFill>
                  <a:srgbClr val="FFFFFF"/>
                </a:solidFill>
              </a:uFill>
              <a:latin typeface="Arial"/>
              <a:ea typeface="DejaVu Sans"/>
              <a:cs typeface="DejaVu Sans"/>
            </a:endParaRPr>
          </a:p>
          <a:p>
            <a:r>
              <a:rPr lang="en-US" sz="1700" spc="-1" dirty="0" smtClean="0">
                <a:solidFill>
                  <a:srgbClr val="000000"/>
                </a:solidFill>
                <a:uFill>
                  <a:solidFill>
                    <a:srgbClr val="FFFFFF"/>
                  </a:solidFill>
                </a:uFill>
                <a:latin typeface="Arial"/>
                <a:ea typeface="ＭＳ Ｐゴシック"/>
                <a:cs typeface="DejaVu Sans"/>
              </a:rPr>
              <a:t>      L91 </a:t>
            </a:r>
            <a:r>
              <a:rPr lang="en-US" sz="1700" spc="-1" dirty="0">
                <a:solidFill>
                  <a:srgbClr val="000000"/>
                </a:solidFill>
                <a:uFill>
                  <a:solidFill>
                    <a:srgbClr val="FFFFFF"/>
                  </a:solidFill>
                </a:uFill>
                <a:latin typeface="Arial"/>
                <a:ea typeface="ＭＳ Ｐゴシック"/>
                <a:cs typeface="DejaVu Sans"/>
              </a:rPr>
              <a:t>(top 0.01hPa) ~</a:t>
            </a:r>
            <a:r>
              <a:rPr lang="en-US" sz="1700" spc="-1" dirty="0" smtClean="0">
                <a:solidFill>
                  <a:srgbClr val="000000"/>
                </a:solidFill>
                <a:uFill>
                  <a:solidFill>
                    <a:srgbClr val="FFFFFF"/>
                  </a:solidFill>
                </a:uFill>
                <a:latin typeface="Arial"/>
                <a:ea typeface="ＭＳ Ｐゴシック"/>
                <a:cs typeface="DejaVu Sans"/>
              </a:rPr>
              <a:t>mesosphere</a:t>
            </a:r>
          </a:p>
          <a:p>
            <a:r>
              <a:rPr lang="en-US" sz="1700" i="1" spc="-1" dirty="0" smtClean="0">
                <a:solidFill>
                  <a:srgbClr val="000000"/>
                </a:solidFill>
                <a:uFill>
                  <a:solidFill>
                    <a:srgbClr val="FFFFFF"/>
                  </a:solidFill>
                </a:uFill>
                <a:latin typeface="Arial"/>
                <a:ea typeface="ＭＳ Ｐゴシック"/>
                <a:cs typeface="DejaVu Sans"/>
              </a:rPr>
              <a:t>      IFS-HTESSEL (Land Model)</a:t>
            </a:r>
            <a:endParaRPr lang="en-US" sz="1700" i="1" spc="-1" dirty="0">
              <a:solidFill>
                <a:srgbClr val="000000"/>
              </a:solidFill>
              <a:uFill>
                <a:solidFill>
                  <a:srgbClr val="FFFFFF"/>
                </a:solidFill>
              </a:uFill>
              <a:latin typeface="Arial"/>
              <a:ea typeface="DejaVu Sans"/>
              <a:cs typeface="DejaVu Sans"/>
            </a:endParaRPr>
          </a:p>
          <a:p>
            <a:endParaRPr lang="en-US" sz="1000" spc="-1" dirty="0">
              <a:solidFill>
                <a:srgbClr val="000000"/>
              </a:solidFill>
              <a:uFill>
                <a:solidFill>
                  <a:srgbClr val="FFFFFF"/>
                </a:solidFill>
              </a:uFill>
              <a:latin typeface="Arial"/>
              <a:ea typeface="DejaVu Sans"/>
              <a:cs typeface="DejaVu Sans"/>
            </a:endParaRPr>
          </a:p>
          <a:p>
            <a:pPr marL="360">
              <a:buClr>
                <a:srgbClr val="004990"/>
              </a:buClr>
            </a:pPr>
            <a:r>
              <a:rPr lang="en-US" b="1" spc="-1" dirty="0">
                <a:solidFill>
                  <a:srgbClr val="004990"/>
                </a:solidFill>
                <a:uFill>
                  <a:solidFill>
                    <a:srgbClr val="FFFFFF"/>
                  </a:solidFill>
                </a:uFill>
                <a:latin typeface="Arial"/>
                <a:ea typeface="ＭＳ Ｐゴシック"/>
                <a:cs typeface="DejaVu Sans"/>
              </a:rPr>
              <a:t>NEMO</a:t>
            </a:r>
            <a:r>
              <a:rPr lang="en-US" spc="-1" dirty="0">
                <a:solidFill>
                  <a:srgbClr val="004990"/>
                </a:solidFill>
                <a:uFill>
                  <a:solidFill>
                    <a:srgbClr val="FFFFFF"/>
                  </a:solidFill>
                </a:uFill>
                <a:latin typeface="Arial"/>
                <a:ea typeface="ＭＳ Ｐゴシック"/>
                <a:cs typeface="DejaVu Sans"/>
              </a:rPr>
              <a:t> </a:t>
            </a:r>
            <a:r>
              <a:rPr lang="en-US" spc="-1" dirty="0" smtClean="0">
                <a:solidFill>
                  <a:srgbClr val="004990"/>
                </a:solidFill>
                <a:uFill>
                  <a:solidFill>
                    <a:srgbClr val="FFFFFF"/>
                  </a:solidFill>
                </a:uFill>
                <a:latin typeface="Arial"/>
                <a:ea typeface="ＭＳ Ｐゴシック"/>
                <a:cs typeface="DejaVu Sans"/>
              </a:rPr>
              <a:t>(Ocean Model)</a:t>
            </a:r>
            <a:r>
              <a:rPr lang="en-US" spc="-1" dirty="0">
                <a:solidFill>
                  <a:srgbClr val="004990"/>
                </a:solidFill>
                <a:uFill>
                  <a:solidFill>
                    <a:srgbClr val="FFFFFF"/>
                  </a:solidFill>
                </a:uFill>
                <a:latin typeface="Arial"/>
                <a:ea typeface="ＭＳ Ｐゴシック"/>
                <a:cs typeface="DejaVu Sans"/>
              </a:rPr>
              <a:t>:</a:t>
            </a:r>
            <a:endParaRPr lang="en-US" spc="-1" dirty="0">
              <a:solidFill>
                <a:srgbClr val="000000"/>
              </a:solidFill>
              <a:uFill>
                <a:solidFill>
                  <a:srgbClr val="FFFFFF"/>
                </a:solidFill>
              </a:uFill>
              <a:latin typeface="Arial"/>
              <a:ea typeface="DejaVu Sans"/>
              <a:cs typeface="DejaVu Sans"/>
            </a:endParaRPr>
          </a:p>
          <a:p>
            <a:r>
              <a:rPr lang="en-US" spc="-1" dirty="0" smtClean="0">
                <a:solidFill>
                  <a:srgbClr val="000000"/>
                </a:solidFill>
                <a:uFill>
                  <a:solidFill>
                    <a:srgbClr val="FFFFFF"/>
                  </a:solidFill>
                </a:uFill>
                <a:latin typeface="Arial"/>
                <a:ea typeface="ＭＳ Ｐゴシック"/>
                <a:cs typeface="DejaVu Sans"/>
              </a:rPr>
              <a:t>      </a:t>
            </a:r>
            <a:r>
              <a:rPr lang="en-US" sz="1700" spc="-1" dirty="0" smtClean="0">
                <a:solidFill>
                  <a:srgbClr val="000000"/>
                </a:solidFill>
                <a:uFill>
                  <a:solidFill>
                    <a:srgbClr val="FFFFFF"/>
                  </a:solidFill>
                </a:uFill>
                <a:latin typeface="Arial"/>
                <a:ea typeface="ＭＳ Ｐゴシック"/>
                <a:cs typeface="DejaVu Sans"/>
              </a:rPr>
              <a:t>Nominal 1° Resolution</a:t>
            </a:r>
            <a:r>
              <a:rPr lang="en-US" sz="1700" spc="-1" dirty="0">
                <a:solidFill>
                  <a:srgbClr val="000000"/>
                </a:solidFill>
                <a:uFill>
                  <a:solidFill>
                    <a:srgbClr val="FFFFFF"/>
                  </a:solidFill>
                </a:uFill>
                <a:latin typeface="Arial"/>
                <a:ea typeface="ＭＳ Ｐゴシック"/>
                <a:cs typeface="DejaVu Sans"/>
              </a:rPr>
              <a:t>	</a:t>
            </a:r>
            <a:endParaRPr lang="en-US" sz="1700" spc="-1" dirty="0" smtClean="0">
              <a:solidFill>
                <a:srgbClr val="000000"/>
              </a:solidFill>
              <a:uFill>
                <a:solidFill>
                  <a:srgbClr val="FFFFFF"/>
                </a:solidFill>
              </a:uFill>
              <a:latin typeface="Arial"/>
              <a:ea typeface="ＭＳ Ｐゴシック"/>
              <a:cs typeface="DejaVu Sans"/>
            </a:endParaRPr>
          </a:p>
          <a:p>
            <a:r>
              <a:rPr lang="en-US" sz="1700" spc="-1" dirty="0" smtClean="0">
                <a:solidFill>
                  <a:srgbClr val="000000"/>
                </a:solidFill>
                <a:uFill>
                  <a:solidFill>
                    <a:srgbClr val="FFFFFF"/>
                  </a:solidFill>
                </a:uFill>
                <a:latin typeface="Arial"/>
                <a:ea typeface="ＭＳ Ｐゴシック"/>
                <a:cs typeface="DejaVu Sans"/>
              </a:rPr>
              <a:t>      L75 </a:t>
            </a:r>
            <a:r>
              <a:rPr lang="en-US" sz="1700" spc="-1" dirty="0">
                <a:solidFill>
                  <a:srgbClr val="000000"/>
                </a:solidFill>
                <a:uFill>
                  <a:solidFill>
                    <a:srgbClr val="FFFFFF"/>
                  </a:solidFill>
                </a:uFill>
                <a:latin typeface="Arial"/>
                <a:ea typeface="ＭＳ Ｐゴシック"/>
                <a:cs typeface="DejaVu Sans"/>
              </a:rPr>
              <a:t>levels (thousands km </a:t>
            </a:r>
            <a:r>
              <a:rPr lang="en-US" sz="1700" spc="-1" dirty="0" smtClean="0">
                <a:solidFill>
                  <a:srgbClr val="000000"/>
                </a:solidFill>
                <a:uFill>
                  <a:solidFill>
                    <a:srgbClr val="FFFFFF"/>
                  </a:solidFill>
                </a:uFill>
                <a:latin typeface="Arial"/>
                <a:ea typeface="ＭＳ Ｐゴシック"/>
                <a:cs typeface="DejaVu Sans"/>
              </a:rPr>
              <a:t>deep)</a:t>
            </a:r>
            <a:endParaRPr lang="en-US" sz="1700" spc="-1" dirty="0" smtClean="0">
              <a:solidFill>
                <a:srgbClr val="004990"/>
              </a:solidFill>
              <a:uFill>
                <a:solidFill>
                  <a:srgbClr val="FFFFFF"/>
                </a:solidFill>
              </a:uFill>
              <a:latin typeface="Arial"/>
              <a:ea typeface="ＭＳ Ｐゴシック"/>
              <a:cs typeface="DejaVu Sans"/>
            </a:endParaRPr>
          </a:p>
          <a:p>
            <a:r>
              <a:rPr lang="en-US" sz="1700" i="1" spc="-1" dirty="0">
                <a:solidFill>
                  <a:srgbClr val="000000"/>
                </a:solidFill>
                <a:uFill>
                  <a:solidFill>
                    <a:srgbClr val="FFFFFF"/>
                  </a:solidFill>
                </a:uFill>
                <a:latin typeface="Arial"/>
                <a:ea typeface="DejaVu Sans"/>
                <a:cs typeface="DejaVu Sans"/>
              </a:rPr>
              <a:t> </a:t>
            </a:r>
            <a:r>
              <a:rPr lang="en-US" sz="1700" i="1" spc="-1" dirty="0" smtClean="0">
                <a:solidFill>
                  <a:srgbClr val="000000"/>
                </a:solidFill>
                <a:uFill>
                  <a:solidFill>
                    <a:srgbClr val="FFFFFF"/>
                  </a:solidFill>
                </a:uFill>
                <a:latin typeface="Arial"/>
                <a:ea typeface="DejaVu Sans"/>
                <a:cs typeface="DejaVu Sans"/>
              </a:rPr>
              <a:t>     PISCES (Biogeochemistry Model</a:t>
            </a:r>
            <a:r>
              <a:rPr lang="en-US" i="1" spc="-1" dirty="0" smtClean="0">
                <a:solidFill>
                  <a:srgbClr val="000000"/>
                </a:solidFill>
                <a:uFill>
                  <a:solidFill>
                    <a:srgbClr val="FFFFFF"/>
                  </a:solidFill>
                </a:uFill>
                <a:latin typeface="Arial"/>
                <a:ea typeface="DejaVu Sans"/>
                <a:cs typeface="DejaVu Sans"/>
              </a:rPr>
              <a:t>)</a:t>
            </a:r>
            <a:endParaRPr lang="en-US" i="1" spc="-1" dirty="0">
              <a:solidFill>
                <a:srgbClr val="000000"/>
              </a:solidFill>
              <a:uFill>
                <a:solidFill>
                  <a:srgbClr val="FFFFFF"/>
                </a:solidFill>
              </a:uFill>
              <a:latin typeface="Arial"/>
              <a:ea typeface="DejaVu Sans"/>
              <a:cs typeface="DejaVu Sans"/>
            </a:endParaRPr>
          </a:p>
          <a:p>
            <a:endParaRPr lang="en-US" sz="1000" spc="-1" dirty="0">
              <a:solidFill>
                <a:srgbClr val="000000"/>
              </a:solidFill>
              <a:uFill>
                <a:solidFill>
                  <a:srgbClr val="FFFFFF"/>
                </a:solidFill>
              </a:uFill>
              <a:latin typeface="Arial"/>
              <a:ea typeface="DejaVu Sans"/>
              <a:cs typeface="DejaVu Sans"/>
            </a:endParaRPr>
          </a:p>
          <a:p>
            <a:pPr marL="360">
              <a:buClr>
                <a:srgbClr val="004990"/>
              </a:buClr>
            </a:pPr>
            <a:r>
              <a:rPr lang="en-US" b="1" spc="-1" dirty="0">
                <a:solidFill>
                  <a:srgbClr val="004990"/>
                </a:solidFill>
                <a:uFill>
                  <a:solidFill>
                    <a:srgbClr val="FFFFFF"/>
                  </a:solidFill>
                </a:uFill>
                <a:latin typeface="Arial"/>
                <a:ea typeface="ＭＳ Ｐゴシック"/>
                <a:cs typeface="DejaVu Sans"/>
              </a:rPr>
              <a:t>LIM</a:t>
            </a:r>
            <a:r>
              <a:rPr lang="en-US" spc="-1" dirty="0">
                <a:solidFill>
                  <a:srgbClr val="004990"/>
                </a:solidFill>
                <a:uFill>
                  <a:solidFill>
                    <a:srgbClr val="FFFFFF"/>
                  </a:solidFill>
                </a:uFill>
                <a:latin typeface="Arial"/>
                <a:ea typeface="ＭＳ Ｐゴシック"/>
                <a:cs typeface="DejaVu Sans"/>
              </a:rPr>
              <a:t> </a:t>
            </a:r>
            <a:r>
              <a:rPr lang="en-US" spc="-1" dirty="0" smtClean="0">
                <a:solidFill>
                  <a:srgbClr val="004990"/>
                </a:solidFill>
                <a:uFill>
                  <a:solidFill>
                    <a:srgbClr val="FFFFFF"/>
                  </a:solidFill>
                </a:uFill>
                <a:latin typeface="Arial"/>
                <a:ea typeface="ＭＳ Ｐゴシック"/>
                <a:cs typeface="DejaVu Sans"/>
              </a:rPr>
              <a:t>(Sea</a:t>
            </a:r>
            <a:r>
              <a:rPr lang="en-US" spc="-1" dirty="0">
                <a:solidFill>
                  <a:srgbClr val="004990"/>
                </a:solidFill>
                <a:uFill>
                  <a:solidFill>
                    <a:srgbClr val="FFFFFF"/>
                  </a:solidFill>
                </a:uFill>
                <a:latin typeface="Arial"/>
                <a:ea typeface="ＭＳ Ｐゴシック"/>
                <a:cs typeface="DejaVu Sans"/>
              </a:rPr>
              <a:t>-</a:t>
            </a:r>
            <a:r>
              <a:rPr lang="en-US" spc="-1" dirty="0" smtClean="0">
                <a:solidFill>
                  <a:srgbClr val="004990"/>
                </a:solidFill>
                <a:uFill>
                  <a:solidFill>
                    <a:srgbClr val="FFFFFF"/>
                  </a:solidFill>
                </a:uFill>
                <a:latin typeface="Arial"/>
                <a:ea typeface="ＭＳ Ｐゴシック"/>
                <a:cs typeface="DejaVu Sans"/>
              </a:rPr>
              <a:t>ice Model)</a:t>
            </a:r>
            <a:r>
              <a:rPr lang="en-US" spc="-1" dirty="0">
                <a:solidFill>
                  <a:srgbClr val="004990"/>
                </a:solidFill>
                <a:uFill>
                  <a:solidFill>
                    <a:srgbClr val="FFFFFF"/>
                  </a:solidFill>
                </a:uFill>
                <a:latin typeface="Arial"/>
                <a:ea typeface="ＭＳ Ｐゴシック"/>
                <a:cs typeface="DejaVu Sans"/>
              </a:rPr>
              <a:t>:</a:t>
            </a:r>
            <a:endParaRPr lang="en-US" spc="-1" dirty="0">
              <a:solidFill>
                <a:srgbClr val="000000"/>
              </a:solidFill>
              <a:uFill>
                <a:solidFill>
                  <a:srgbClr val="FFFFFF"/>
                </a:solidFill>
              </a:uFill>
              <a:latin typeface="Arial"/>
              <a:ea typeface="DejaVu Sans"/>
              <a:cs typeface="DejaVu Sans"/>
            </a:endParaRPr>
          </a:p>
          <a:p>
            <a:r>
              <a:rPr lang="en-US" sz="1700" spc="-1" dirty="0" smtClean="0">
                <a:solidFill>
                  <a:srgbClr val="000000"/>
                </a:solidFill>
                <a:uFill>
                  <a:solidFill>
                    <a:srgbClr val="FFFFFF"/>
                  </a:solidFill>
                </a:uFill>
                <a:latin typeface="Arial"/>
                <a:ea typeface="ＭＳ Ｐゴシック"/>
                <a:cs typeface="DejaVu Sans"/>
              </a:rPr>
              <a:t>      Multiple </a:t>
            </a:r>
            <a:r>
              <a:rPr lang="en-US" sz="1700" spc="-1" dirty="0">
                <a:solidFill>
                  <a:srgbClr val="000000"/>
                </a:solidFill>
                <a:uFill>
                  <a:solidFill>
                    <a:srgbClr val="FFFFFF"/>
                  </a:solidFill>
                </a:uFill>
                <a:latin typeface="Arial"/>
                <a:ea typeface="ＭＳ Ｐゴシック"/>
                <a:cs typeface="DejaVu Sans"/>
              </a:rPr>
              <a:t>(5) ice </a:t>
            </a:r>
            <a:r>
              <a:rPr lang="en-US" sz="1700" spc="-1" dirty="0" smtClean="0">
                <a:solidFill>
                  <a:srgbClr val="000000"/>
                </a:solidFill>
                <a:uFill>
                  <a:solidFill>
                    <a:srgbClr val="FFFFFF"/>
                  </a:solidFill>
                </a:uFill>
                <a:latin typeface="Arial"/>
                <a:ea typeface="ＭＳ Ｐゴシック"/>
                <a:cs typeface="DejaVu Sans"/>
              </a:rPr>
              <a:t>category</a:t>
            </a:r>
          </a:p>
        </p:txBody>
      </p:sp>
      <p:sp>
        <p:nvSpPr>
          <p:cNvPr id="16" name="CuadroTexto 15"/>
          <p:cNvSpPr txBox="1"/>
          <p:nvPr/>
        </p:nvSpPr>
        <p:spPr>
          <a:xfrm rot="16200000">
            <a:off x="-698500" y="2197101"/>
            <a:ext cx="2802069" cy="430887"/>
          </a:xfrm>
          <a:prstGeom prst="rect">
            <a:avLst/>
          </a:prstGeom>
          <a:noFill/>
        </p:spPr>
        <p:txBody>
          <a:bodyPr wrap="none" rtlCol="0">
            <a:spAutoFit/>
          </a:bodyPr>
          <a:lstStyle/>
          <a:p>
            <a:r>
              <a:rPr lang="es-ES" sz="2200" b="1" dirty="0" err="1" smtClean="0"/>
              <a:t>Model</a:t>
            </a:r>
            <a:r>
              <a:rPr lang="es-ES" sz="2200" b="1" dirty="0" smtClean="0"/>
              <a:t> </a:t>
            </a:r>
            <a:r>
              <a:rPr lang="es-ES" sz="2200" b="1" dirty="0" err="1" smtClean="0"/>
              <a:t>Components</a:t>
            </a:r>
            <a:endParaRPr lang="es-ES" sz="2200" b="1" dirty="0"/>
          </a:p>
        </p:txBody>
      </p:sp>
      <p:sp>
        <p:nvSpPr>
          <p:cNvPr id="17" name="Rectángulo 16"/>
          <p:cNvSpPr/>
          <p:nvPr/>
        </p:nvSpPr>
        <p:spPr>
          <a:xfrm>
            <a:off x="495300" y="965200"/>
            <a:ext cx="4508500" cy="3238500"/>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18" name="Google Shape;44;p7"/>
          <p:cNvPicPr preferRelativeResize="0"/>
          <p:nvPr/>
        </p:nvPicPr>
        <p:blipFill rotWithShape="1">
          <a:blip r:embed="rId4">
            <a:alphaModFix/>
          </a:blip>
          <a:srcRect/>
          <a:stretch/>
        </p:blipFill>
        <p:spPr>
          <a:xfrm>
            <a:off x="5689877" y="1498601"/>
            <a:ext cx="2574716" cy="1048177"/>
          </a:xfrm>
          <a:prstGeom prst="rect">
            <a:avLst/>
          </a:prstGeom>
          <a:noFill/>
          <a:ln>
            <a:noFill/>
          </a:ln>
        </p:spPr>
      </p:pic>
      <p:pic>
        <p:nvPicPr>
          <p:cNvPr id="19" name="Google Shape;49;p7"/>
          <p:cNvPicPr preferRelativeResize="0"/>
          <p:nvPr/>
        </p:nvPicPr>
        <p:blipFill rotWithShape="1">
          <a:blip r:embed="rId5">
            <a:alphaModFix/>
          </a:blip>
          <a:srcRect l="35416" t="10970" r="32778" b="9766"/>
          <a:stretch/>
        </p:blipFill>
        <p:spPr>
          <a:xfrm>
            <a:off x="7899403" y="2252671"/>
            <a:ext cx="800099" cy="782630"/>
          </a:xfrm>
          <a:prstGeom prst="rect">
            <a:avLst/>
          </a:prstGeom>
          <a:noFill/>
          <a:ln>
            <a:noFill/>
          </a:ln>
        </p:spPr>
      </p:pic>
      <p:pic>
        <p:nvPicPr>
          <p:cNvPr id="20" name="Google Shape;50;p7"/>
          <p:cNvPicPr preferRelativeResize="0"/>
          <p:nvPr/>
        </p:nvPicPr>
        <p:blipFill rotWithShape="1">
          <a:blip r:embed="rId6">
            <a:alphaModFix/>
          </a:blip>
          <a:srcRect/>
          <a:stretch/>
        </p:blipFill>
        <p:spPr>
          <a:xfrm>
            <a:off x="6616702" y="2665191"/>
            <a:ext cx="1155699" cy="358023"/>
          </a:xfrm>
          <a:prstGeom prst="rect">
            <a:avLst/>
          </a:prstGeom>
          <a:noFill/>
          <a:ln>
            <a:noFill/>
          </a:ln>
        </p:spPr>
      </p:pic>
      <p:pic>
        <p:nvPicPr>
          <p:cNvPr id="21" name="Google Shape;52;p7"/>
          <p:cNvPicPr preferRelativeResize="0"/>
          <p:nvPr/>
        </p:nvPicPr>
        <p:blipFill rotWithShape="1">
          <a:blip r:embed="rId7">
            <a:alphaModFix/>
          </a:blip>
          <a:srcRect/>
          <a:stretch/>
        </p:blipFill>
        <p:spPr>
          <a:xfrm>
            <a:off x="5461544" y="2552701"/>
            <a:ext cx="824957" cy="482600"/>
          </a:xfrm>
          <a:prstGeom prst="rect">
            <a:avLst/>
          </a:prstGeom>
          <a:noFill/>
          <a:ln>
            <a:noFill/>
          </a:ln>
        </p:spPr>
      </p:pic>
      <p:grpSp>
        <p:nvGrpSpPr>
          <p:cNvPr id="5" name="Agrupar 4"/>
          <p:cNvGrpSpPr/>
          <p:nvPr/>
        </p:nvGrpSpPr>
        <p:grpSpPr>
          <a:xfrm>
            <a:off x="7061200" y="1054100"/>
            <a:ext cx="1778000" cy="495300"/>
            <a:chOff x="6883400" y="2489200"/>
            <a:chExt cx="1778000" cy="495300"/>
          </a:xfrm>
        </p:grpSpPr>
        <p:sp>
          <p:nvSpPr>
            <p:cNvPr id="22" name="Google Shape;53;p7"/>
            <p:cNvSpPr/>
            <p:nvPr/>
          </p:nvSpPr>
          <p:spPr>
            <a:xfrm>
              <a:off x="6985000" y="2489200"/>
              <a:ext cx="1257300" cy="495300"/>
            </a:xfrm>
            <a:prstGeom prst="ellipse">
              <a:avLst/>
            </a:prstGeom>
            <a:solidFill>
              <a:srgbClr val="A8D08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 name="Google Shape;54;p7"/>
            <p:cNvSpPr txBox="1"/>
            <p:nvPr/>
          </p:nvSpPr>
          <p:spPr>
            <a:xfrm>
              <a:off x="6883400" y="2552700"/>
              <a:ext cx="177800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smtClean="0">
                  <a:solidFill>
                    <a:srgbClr val="385723"/>
                  </a:solidFill>
                  <a:latin typeface="Arial"/>
                  <a:ea typeface="Arial"/>
                  <a:cs typeface="Arial"/>
                  <a:sym typeface="Arial"/>
                </a:rPr>
                <a:t>IFS-HTESSEL</a:t>
              </a:r>
              <a:endParaRPr sz="1600" dirty="0">
                <a:solidFill>
                  <a:srgbClr val="385723"/>
                </a:solidFill>
                <a:latin typeface="Arial"/>
                <a:ea typeface="Arial"/>
                <a:cs typeface="Arial"/>
                <a:sym typeface="Arial"/>
              </a:endParaRPr>
            </a:p>
          </p:txBody>
        </p:sp>
      </p:grpSp>
      <p:pic>
        <p:nvPicPr>
          <p:cNvPr id="4" name="Imagen 3"/>
          <p:cNvPicPr>
            <a:picLocks noChangeAspect="1"/>
          </p:cNvPicPr>
          <p:nvPr/>
        </p:nvPicPr>
        <p:blipFill>
          <a:blip r:embed="rId8"/>
          <a:stretch>
            <a:fillRect/>
          </a:stretch>
        </p:blipFill>
        <p:spPr>
          <a:xfrm>
            <a:off x="5651500" y="1019683"/>
            <a:ext cx="1130300" cy="440817"/>
          </a:xfrm>
          <a:prstGeom prst="rect">
            <a:avLst/>
          </a:prstGeom>
        </p:spPr>
      </p:pic>
      <p:sp>
        <p:nvSpPr>
          <p:cNvPr id="26" name="CustomShape 2"/>
          <p:cNvSpPr/>
          <p:nvPr/>
        </p:nvSpPr>
        <p:spPr>
          <a:xfrm>
            <a:off x="431640" y="5858121"/>
            <a:ext cx="2160360" cy="935639"/>
          </a:xfrm>
          <a:prstGeom prst="rect">
            <a:avLst/>
          </a:prstGeom>
          <a:solidFill>
            <a:srgbClr val="3DEB3D"/>
          </a:solidFill>
          <a:ln w="72000">
            <a:solidFill>
              <a:srgbClr val="008000"/>
            </a:solidFill>
            <a:round/>
          </a:ln>
        </p:spPr>
        <p:style>
          <a:lnRef idx="0">
            <a:scrgbClr r="0" g="0" b="0"/>
          </a:lnRef>
          <a:fillRef idx="0">
            <a:scrgbClr r="0" g="0" b="0"/>
          </a:fillRef>
          <a:effectRef idx="0">
            <a:scrgbClr r="0" g="0" b="0"/>
          </a:effectRef>
          <a:fontRef idx="minor"/>
        </p:style>
        <p:txBody>
          <a:bodyPr wrap="none" lIns="126000" tIns="95400" rIns="126000" bIns="81000" anchor="ctr"/>
          <a:lstStyle/>
          <a:p>
            <a:pPr algn="ctr"/>
            <a:r>
              <a:rPr lang="en-US" spc="-1" dirty="0" smtClean="0">
                <a:solidFill>
                  <a:srgbClr val="000000"/>
                </a:solidFill>
                <a:uFill>
                  <a:solidFill>
                    <a:srgbClr val="FFFFFF"/>
                  </a:solidFill>
                </a:uFill>
                <a:latin typeface="Arial"/>
                <a:ea typeface="ＭＳ Ｐゴシック"/>
                <a:cs typeface="DejaVu Sans"/>
              </a:rPr>
              <a:t>Land </a:t>
            </a:r>
            <a:r>
              <a:rPr lang="en-US" spc="-1" dirty="0">
                <a:solidFill>
                  <a:srgbClr val="000000"/>
                </a:solidFill>
                <a:uFill>
                  <a:solidFill>
                    <a:srgbClr val="FFFFFF"/>
                  </a:solidFill>
                </a:uFill>
                <a:latin typeface="Arial"/>
                <a:ea typeface="ＭＳ Ｐゴシック"/>
                <a:cs typeface="DejaVu Sans"/>
              </a:rPr>
              <a:t>reanalysis</a:t>
            </a:r>
            <a:endParaRPr lang="en-US" spc="-1" dirty="0">
              <a:solidFill>
                <a:srgbClr val="000000"/>
              </a:solidFill>
              <a:uFill>
                <a:solidFill>
                  <a:srgbClr val="FFFFFF"/>
                </a:solidFill>
              </a:uFill>
              <a:latin typeface="Arial"/>
              <a:ea typeface="DejaVu Sans"/>
              <a:cs typeface="DejaVu Sans"/>
            </a:endParaRPr>
          </a:p>
          <a:p>
            <a:pPr algn="ctr"/>
            <a:r>
              <a:rPr lang="en-US" spc="-1" dirty="0">
                <a:solidFill>
                  <a:srgbClr val="000000"/>
                </a:solidFill>
                <a:uFill>
                  <a:solidFill>
                    <a:srgbClr val="FFFFFF"/>
                  </a:solidFill>
                </a:uFill>
                <a:latin typeface="Arial"/>
                <a:ea typeface="ＭＳ Ｐゴシック"/>
                <a:cs typeface="DejaVu Sans"/>
              </a:rPr>
              <a:t>(</a:t>
            </a:r>
            <a:r>
              <a:rPr lang="en-US" b="1" spc="-1" dirty="0">
                <a:solidFill>
                  <a:srgbClr val="000000"/>
                </a:solidFill>
                <a:uFill>
                  <a:solidFill>
                    <a:srgbClr val="FFFFFF"/>
                  </a:solidFill>
                </a:uFill>
                <a:latin typeface="Arial"/>
                <a:ea typeface="ＭＳ Ｐゴシック"/>
                <a:cs typeface="DejaVu Sans"/>
              </a:rPr>
              <a:t>ERA-Land</a:t>
            </a:r>
            <a:r>
              <a:rPr lang="en-US" spc="-1" dirty="0">
                <a:solidFill>
                  <a:srgbClr val="000000"/>
                </a:solidFill>
                <a:uFill>
                  <a:solidFill>
                    <a:srgbClr val="FFFFFF"/>
                  </a:solidFill>
                </a:uFill>
                <a:latin typeface="Arial"/>
                <a:ea typeface="ＭＳ Ｐゴシック"/>
                <a:cs typeface="DejaVu Sans"/>
              </a:rPr>
              <a:t>)</a:t>
            </a:r>
            <a:endParaRPr lang="en-US" spc="-1" dirty="0">
              <a:solidFill>
                <a:srgbClr val="000000"/>
              </a:solidFill>
              <a:uFill>
                <a:solidFill>
                  <a:srgbClr val="FFFFFF"/>
                </a:solidFill>
              </a:uFill>
              <a:latin typeface="Arial"/>
              <a:ea typeface="DejaVu Sans"/>
              <a:cs typeface="DejaVu Sans"/>
            </a:endParaRPr>
          </a:p>
        </p:txBody>
      </p:sp>
      <p:sp>
        <p:nvSpPr>
          <p:cNvPr id="27" name="CustomShape 3"/>
          <p:cNvSpPr/>
          <p:nvPr/>
        </p:nvSpPr>
        <p:spPr>
          <a:xfrm>
            <a:off x="2916360" y="5858121"/>
            <a:ext cx="2160360" cy="935639"/>
          </a:xfrm>
          <a:prstGeom prst="rect">
            <a:avLst/>
          </a:prstGeom>
          <a:solidFill>
            <a:srgbClr val="00B8FF"/>
          </a:solidFill>
          <a:ln w="72000">
            <a:solidFill>
              <a:srgbClr val="280099"/>
            </a:solidFill>
            <a:round/>
          </a:ln>
        </p:spPr>
        <p:style>
          <a:lnRef idx="0">
            <a:scrgbClr r="0" g="0" b="0"/>
          </a:lnRef>
          <a:fillRef idx="0">
            <a:scrgbClr r="0" g="0" b="0"/>
          </a:fillRef>
          <a:effectRef idx="0">
            <a:scrgbClr r="0" g="0" b="0"/>
          </a:effectRef>
          <a:fontRef idx="minor"/>
        </p:style>
        <p:txBody>
          <a:bodyPr wrap="none" lIns="126000" tIns="95400" rIns="126000" bIns="81000" anchor="ctr"/>
          <a:lstStyle/>
          <a:p>
            <a:pPr algn="ctr"/>
            <a:r>
              <a:rPr lang="en-US" spc="-1" dirty="0" smtClean="0">
                <a:solidFill>
                  <a:srgbClr val="000000"/>
                </a:solidFill>
                <a:uFill>
                  <a:solidFill>
                    <a:srgbClr val="FFFFFF"/>
                  </a:solidFill>
                </a:uFill>
                <a:latin typeface="Arial"/>
                <a:ea typeface="ＭＳ Ｐゴシック"/>
                <a:cs typeface="DejaVu Sans"/>
              </a:rPr>
              <a:t>Ocean </a:t>
            </a:r>
            <a:r>
              <a:rPr lang="en-US" spc="-1" dirty="0">
                <a:solidFill>
                  <a:srgbClr val="000000"/>
                </a:solidFill>
                <a:uFill>
                  <a:solidFill>
                    <a:srgbClr val="FFFFFF"/>
                  </a:solidFill>
                </a:uFill>
                <a:latin typeface="Arial"/>
                <a:ea typeface="ＭＳ Ｐゴシック"/>
                <a:cs typeface="DejaVu Sans"/>
              </a:rPr>
              <a:t>reanalysis</a:t>
            </a:r>
            <a:endParaRPr lang="en-US" spc="-1" dirty="0">
              <a:solidFill>
                <a:srgbClr val="000000"/>
              </a:solidFill>
              <a:uFill>
                <a:solidFill>
                  <a:srgbClr val="FFFFFF"/>
                </a:solidFill>
              </a:uFill>
              <a:latin typeface="Arial"/>
              <a:ea typeface="DejaVu Sans"/>
              <a:cs typeface="DejaVu Sans"/>
            </a:endParaRPr>
          </a:p>
          <a:p>
            <a:pPr algn="ctr"/>
            <a:r>
              <a:rPr lang="en-US" spc="-1" dirty="0">
                <a:solidFill>
                  <a:srgbClr val="000000"/>
                </a:solidFill>
                <a:uFill>
                  <a:solidFill>
                    <a:srgbClr val="FFFFFF"/>
                  </a:solidFill>
                </a:uFill>
                <a:latin typeface="Arial"/>
                <a:ea typeface="ＭＳ Ｐゴシック"/>
                <a:cs typeface="DejaVu Sans"/>
              </a:rPr>
              <a:t>(</a:t>
            </a:r>
            <a:r>
              <a:rPr lang="en-US" b="1" spc="-1" dirty="0">
                <a:solidFill>
                  <a:srgbClr val="000000"/>
                </a:solidFill>
                <a:uFill>
                  <a:solidFill>
                    <a:srgbClr val="FFFFFF"/>
                  </a:solidFill>
                </a:uFill>
                <a:latin typeface="Arial"/>
                <a:ea typeface="ＭＳ Ｐゴシック"/>
                <a:cs typeface="DejaVu Sans"/>
              </a:rPr>
              <a:t>ORAS4</a:t>
            </a:r>
            <a:r>
              <a:rPr lang="en-US" spc="-1" dirty="0">
                <a:solidFill>
                  <a:srgbClr val="000000"/>
                </a:solidFill>
                <a:uFill>
                  <a:solidFill>
                    <a:srgbClr val="FFFFFF"/>
                  </a:solidFill>
                </a:uFill>
                <a:latin typeface="Arial"/>
                <a:ea typeface="ＭＳ Ｐゴシック"/>
                <a:cs typeface="DejaVu Sans"/>
              </a:rPr>
              <a:t>)</a:t>
            </a:r>
            <a:endParaRPr lang="en-US" spc="-1" dirty="0">
              <a:solidFill>
                <a:srgbClr val="000000"/>
              </a:solidFill>
              <a:uFill>
                <a:solidFill>
                  <a:srgbClr val="FFFFFF"/>
                </a:solidFill>
              </a:uFill>
              <a:latin typeface="Arial"/>
              <a:ea typeface="DejaVu Sans"/>
              <a:cs typeface="DejaVu Sans"/>
            </a:endParaRPr>
          </a:p>
        </p:txBody>
      </p:sp>
      <p:sp>
        <p:nvSpPr>
          <p:cNvPr id="28" name="CustomShape 4"/>
          <p:cNvSpPr/>
          <p:nvPr/>
        </p:nvSpPr>
        <p:spPr>
          <a:xfrm>
            <a:off x="431640" y="4702761"/>
            <a:ext cx="2160360" cy="935639"/>
          </a:xfrm>
          <a:prstGeom prst="rect">
            <a:avLst/>
          </a:prstGeom>
          <a:solidFill>
            <a:srgbClr val="C0C0C0"/>
          </a:solidFill>
          <a:ln w="72000">
            <a:solidFill>
              <a:srgbClr val="808080"/>
            </a:solidFill>
            <a:round/>
          </a:ln>
        </p:spPr>
        <p:style>
          <a:lnRef idx="0">
            <a:scrgbClr r="0" g="0" b="0"/>
          </a:lnRef>
          <a:fillRef idx="0">
            <a:scrgbClr r="0" g="0" b="0"/>
          </a:fillRef>
          <a:effectRef idx="0">
            <a:scrgbClr r="0" g="0" b="0"/>
          </a:effectRef>
          <a:fontRef idx="minor"/>
        </p:style>
        <p:txBody>
          <a:bodyPr wrap="none" lIns="126000" tIns="95400" rIns="126000" bIns="81000" anchor="ctr"/>
          <a:lstStyle/>
          <a:p>
            <a:pPr algn="ctr"/>
            <a:r>
              <a:rPr lang="en-US" spc="-1" dirty="0" smtClean="0">
                <a:solidFill>
                  <a:srgbClr val="000000"/>
                </a:solidFill>
                <a:uFill>
                  <a:solidFill>
                    <a:srgbClr val="FFFFFF"/>
                  </a:solidFill>
                </a:uFill>
                <a:latin typeface="Arial"/>
                <a:ea typeface="ＭＳ Ｐゴシック"/>
                <a:cs typeface="DejaVu Sans"/>
              </a:rPr>
              <a:t>Atmosphere </a:t>
            </a:r>
            <a:endParaRPr lang="en-US" spc="-1" dirty="0">
              <a:solidFill>
                <a:srgbClr val="000000"/>
              </a:solidFill>
              <a:uFill>
                <a:solidFill>
                  <a:srgbClr val="FFFFFF"/>
                </a:solidFill>
              </a:uFill>
              <a:latin typeface="Arial"/>
              <a:ea typeface="DejaVu Sans"/>
              <a:cs typeface="DejaVu Sans"/>
            </a:endParaRPr>
          </a:p>
          <a:p>
            <a:pPr algn="ctr"/>
            <a:r>
              <a:rPr lang="en-US" spc="-1" dirty="0">
                <a:solidFill>
                  <a:srgbClr val="000000"/>
                </a:solidFill>
                <a:uFill>
                  <a:solidFill>
                    <a:srgbClr val="FFFFFF"/>
                  </a:solidFill>
                </a:uFill>
                <a:latin typeface="Arial"/>
                <a:ea typeface="ＭＳ Ｐゴシック"/>
                <a:cs typeface="DejaVu Sans"/>
              </a:rPr>
              <a:t>reanalysis</a:t>
            </a:r>
            <a:endParaRPr lang="en-US" spc="-1" dirty="0">
              <a:solidFill>
                <a:srgbClr val="000000"/>
              </a:solidFill>
              <a:uFill>
                <a:solidFill>
                  <a:srgbClr val="FFFFFF"/>
                </a:solidFill>
              </a:uFill>
              <a:latin typeface="Arial"/>
              <a:ea typeface="DejaVu Sans"/>
              <a:cs typeface="DejaVu Sans"/>
            </a:endParaRPr>
          </a:p>
          <a:p>
            <a:pPr algn="ctr"/>
            <a:r>
              <a:rPr lang="en-US" spc="-1" dirty="0">
                <a:solidFill>
                  <a:srgbClr val="000000"/>
                </a:solidFill>
                <a:uFill>
                  <a:solidFill>
                    <a:srgbClr val="FFFFFF"/>
                  </a:solidFill>
                </a:uFill>
                <a:latin typeface="Arial"/>
                <a:ea typeface="ＭＳ Ｐゴシック"/>
                <a:cs typeface="DejaVu Sans"/>
              </a:rPr>
              <a:t>(</a:t>
            </a:r>
            <a:r>
              <a:rPr lang="en-US" b="1" spc="-1" dirty="0">
                <a:solidFill>
                  <a:srgbClr val="000000"/>
                </a:solidFill>
                <a:uFill>
                  <a:solidFill>
                    <a:srgbClr val="FFFFFF"/>
                  </a:solidFill>
                </a:uFill>
                <a:latin typeface="Arial"/>
                <a:ea typeface="ＭＳ Ｐゴシック"/>
                <a:cs typeface="DejaVu Sans"/>
              </a:rPr>
              <a:t>ERA-Interim</a:t>
            </a:r>
            <a:r>
              <a:rPr lang="en-US" spc="-1" dirty="0">
                <a:solidFill>
                  <a:srgbClr val="000000"/>
                </a:solidFill>
                <a:uFill>
                  <a:solidFill>
                    <a:srgbClr val="FFFFFF"/>
                  </a:solidFill>
                </a:uFill>
                <a:latin typeface="Arial"/>
                <a:ea typeface="ＭＳ Ｐゴシック"/>
                <a:cs typeface="DejaVu Sans"/>
              </a:rPr>
              <a:t>)</a:t>
            </a:r>
            <a:endParaRPr lang="en-US" spc="-1" dirty="0">
              <a:solidFill>
                <a:srgbClr val="000000"/>
              </a:solidFill>
              <a:uFill>
                <a:solidFill>
                  <a:srgbClr val="FFFFFF"/>
                </a:solidFill>
              </a:uFill>
              <a:latin typeface="Arial"/>
              <a:ea typeface="DejaVu Sans"/>
              <a:cs typeface="DejaVu Sans"/>
            </a:endParaRPr>
          </a:p>
        </p:txBody>
      </p:sp>
      <p:sp>
        <p:nvSpPr>
          <p:cNvPr id="29" name="CustomShape 5"/>
          <p:cNvSpPr/>
          <p:nvPr/>
        </p:nvSpPr>
        <p:spPr>
          <a:xfrm>
            <a:off x="2916360" y="4702761"/>
            <a:ext cx="2160360" cy="935639"/>
          </a:xfrm>
          <a:prstGeom prst="rect">
            <a:avLst/>
          </a:prstGeom>
          <a:solidFill>
            <a:srgbClr val="E6E6FF"/>
          </a:solidFill>
          <a:ln w="72000">
            <a:solidFill>
              <a:srgbClr val="47B8B8"/>
            </a:solidFill>
            <a:round/>
          </a:ln>
        </p:spPr>
        <p:style>
          <a:lnRef idx="0">
            <a:scrgbClr r="0" g="0" b="0"/>
          </a:lnRef>
          <a:fillRef idx="0">
            <a:scrgbClr r="0" g="0" b="0"/>
          </a:fillRef>
          <a:effectRef idx="0">
            <a:scrgbClr r="0" g="0" b="0"/>
          </a:effectRef>
          <a:fontRef idx="minor"/>
        </p:style>
        <p:txBody>
          <a:bodyPr wrap="none" lIns="126000" tIns="95400" rIns="126000" bIns="81000" anchor="ctr"/>
          <a:lstStyle/>
          <a:p>
            <a:pPr algn="ctr"/>
            <a:r>
              <a:rPr lang="en-US" spc="-1" dirty="0" smtClean="0">
                <a:solidFill>
                  <a:srgbClr val="000000"/>
                </a:solidFill>
                <a:uFill>
                  <a:solidFill>
                    <a:srgbClr val="FFFFFF"/>
                  </a:solidFill>
                </a:uFill>
                <a:latin typeface="Arial"/>
                <a:ea typeface="ＭＳ Ｐゴシック"/>
                <a:cs typeface="DejaVu Sans"/>
              </a:rPr>
              <a:t>Sea Ice</a:t>
            </a:r>
            <a:endParaRPr lang="en-US" spc="-1" dirty="0">
              <a:solidFill>
                <a:srgbClr val="000000"/>
              </a:solidFill>
              <a:uFill>
                <a:solidFill>
                  <a:srgbClr val="FFFFFF"/>
                </a:solidFill>
              </a:uFill>
              <a:latin typeface="Arial"/>
              <a:ea typeface="DejaVu Sans"/>
              <a:cs typeface="DejaVu Sans"/>
            </a:endParaRPr>
          </a:p>
          <a:p>
            <a:pPr algn="ctr"/>
            <a:r>
              <a:rPr lang="en-US" spc="-1" dirty="0">
                <a:solidFill>
                  <a:srgbClr val="000000"/>
                </a:solidFill>
                <a:uFill>
                  <a:solidFill>
                    <a:srgbClr val="FFFFFF"/>
                  </a:solidFill>
                </a:uFill>
                <a:latin typeface="Arial"/>
                <a:ea typeface="ＭＳ Ｐゴシック"/>
                <a:cs typeface="DejaVu Sans"/>
              </a:rPr>
              <a:t>reanalysis</a:t>
            </a:r>
            <a:endParaRPr lang="en-US" spc="-1" dirty="0">
              <a:solidFill>
                <a:srgbClr val="000000"/>
              </a:solidFill>
              <a:uFill>
                <a:solidFill>
                  <a:srgbClr val="FFFFFF"/>
                </a:solidFill>
              </a:uFill>
              <a:latin typeface="Arial"/>
              <a:ea typeface="DejaVu Sans"/>
              <a:cs typeface="DejaVu Sans"/>
            </a:endParaRPr>
          </a:p>
          <a:p>
            <a:pPr algn="ctr"/>
            <a:r>
              <a:rPr lang="en-US" spc="-1" dirty="0">
                <a:solidFill>
                  <a:srgbClr val="000000"/>
                </a:solidFill>
                <a:uFill>
                  <a:solidFill>
                    <a:srgbClr val="FFFFFF"/>
                  </a:solidFill>
                </a:uFill>
                <a:latin typeface="Arial"/>
                <a:ea typeface="ＭＳ Ｐゴシック"/>
                <a:cs typeface="DejaVu Sans"/>
              </a:rPr>
              <a:t>(</a:t>
            </a:r>
            <a:r>
              <a:rPr lang="en-US" b="1" spc="-1" dirty="0">
                <a:solidFill>
                  <a:srgbClr val="000000"/>
                </a:solidFill>
                <a:uFill>
                  <a:solidFill>
                    <a:srgbClr val="FFFFFF"/>
                  </a:solidFill>
                </a:uFill>
                <a:latin typeface="Arial"/>
                <a:ea typeface="ＭＳ Ｐゴシック"/>
                <a:cs typeface="DejaVu Sans"/>
              </a:rPr>
              <a:t>IC3/BSC</a:t>
            </a:r>
            <a:r>
              <a:rPr lang="en-US" spc="-1" dirty="0">
                <a:solidFill>
                  <a:srgbClr val="000000"/>
                </a:solidFill>
                <a:uFill>
                  <a:solidFill>
                    <a:srgbClr val="FFFFFF"/>
                  </a:solidFill>
                </a:uFill>
                <a:latin typeface="Arial"/>
                <a:ea typeface="ＭＳ Ｐゴシック"/>
                <a:cs typeface="DejaVu Sans"/>
              </a:rPr>
              <a:t>)</a:t>
            </a:r>
            <a:endParaRPr lang="en-US" spc="-1" dirty="0">
              <a:solidFill>
                <a:srgbClr val="000000"/>
              </a:solidFill>
              <a:uFill>
                <a:solidFill>
                  <a:srgbClr val="FFFFFF"/>
                </a:solidFill>
              </a:uFill>
              <a:latin typeface="Arial"/>
              <a:ea typeface="DejaVu Sans"/>
              <a:cs typeface="DejaVu Sans"/>
            </a:endParaRPr>
          </a:p>
        </p:txBody>
      </p:sp>
      <p:sp>
        <p:nvSpPr>
          <p:cNvPr id="30" name="CuadroTexto 29"/>
          <p:cNvSpPr txBox="1"/>
          <p:nvPr/>
        </p:nvSpPr>
        <p:spPr>
          <a:xfrm>
            <a:off x="1600202" y="4216401"/>
            <a:ext cx="2472827" cy="430887"/>
          </a:xfrm>
          <a:prstGeom prst="rect">
            <a:avLst/>
          </a:prstGeom>
          <a:noFill/>
        </p:spPr>
        <p:txBody>
          <a:bodyPr wrap="none" rtlCol="0">
            <a:spAutoFit/>
          </a:bodyPr>
          <a:lstStyle/>
          <a:p>
            <a:r>
              <a:rPr lang="es-ES" sz="2200" b="1" dirty="0" err="1" smtClean="0"/>
              <a:t>Initial</a:t>
            </a:r>
            <a:r>
              <a:rPr lang="es-ES" sz="2200" b="1" dirty="0" smtClean="0"/>
              <a:t> </a:t>
            </a:r>
            <a:r>
              <a:rPr lang="es-ES" sz="2200" b="1" dirty="0" err="1" smtClean="0"/>
              <a:t>Conditions</a:t>
            </a:r>
            <a:endParaRPr lang="es-ES" sz="2200" b="1" dirty="0"/>
          </a:p>
        </p:txBody>
      </p:sp>
      <p:sp>
        <p:nvSpPr>
          <p:cNvPr id="2" name="Rectángulo redondeado 1"/>
          <p:cNvSpPr/>
          <p:nvPr/>
        </p:nvSpPr>
        <p:spPr>
          <a:xfrm>
            <a:off x="3340100" y="4648200"/>
            <a:ext cx="1397000" cy="1092200"/>
          </a:xfrm>
          <a:prstGeom prst="roundRect">
            <a:avLst>
              <a:gd name="adj" fmla="val 50000"/>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 name="CuadroTexto 2"/>
          <p:cNvSpPr txBox="1"/>
          <p:nvPr/>
        </p:nvSpPr>
        <p:spPr>
          <a:xfrm>
            <a:off x="4257377" y="4191000"/>
            <a:ext cx="1040269" cy="539635"/>
          </a:xfrm>
          <a:prstGeom prst="rect">
            <a:avLst/>
          </a:prstGeom>
          <a:noFill/>
        </p:spPr>
        <p:txBody>
          <a:bodyPr wrap="none" rtlCol="0">
            <a:spAutoFit/>
          </a:bodyPr>
          <a:lstStyle/>
          <a:p>
            <a:pPr algn="ctr">
              <a:lnSpc>
                <a:spcPct val="90000"/>
              </a:lnSpc>
            </a:pPr>
            <a:r>
              <a:rPr lang="es-ES" sz="1600" dirty="0" err="1">
                <a:solidFill>
                  <a:srgbClr val="FF0000"/>
                </a:solidFill>
              </a:rPr>
              <a:t>p</a:t>
            </a:r>
            <a:r>
              <a:rPr lang="es-ES" sz="1600" dirty="0" err="1" smtClean="0">
                <a:solidFill>
                  <a:srgbClr val="FF0000"/>
                </a:solidFill>
              </a:rPr>
              <a:t>roduced</a:t>
            </a:r>
            <a:r>
              <a:rPr lang="es-ES" sz="1600" dirty="0" smtClean="0">
                <a:solidFill>
                  <a:srgbClr val="FF0000"/>
                </a:solidFill>
              </a:rPr>
              <a:t> </a:t>
            </a:r>
          </a:p>
          <a:p>
            <a:pPr algn="ctr">
              <a:lnSpc>
                <a:spcPct val="90000"/>
              </a:lnSpc>
            </a:pPr>
            <a:r>
              <a:rPr lang="es-ES" sz="1600" dirty="0" smtClean="0">
                <a:solidFill>
                  <a:srgbClr val="FF0000"/>
                </a:solidFill>
              </a:rPr>
              <a:t>in-</a:t>
            </a:r>
            <a:r>
              <a:rPr lang="es-ES" sz="1600" dirty="0" err="1" smtClean="0">
                <a:solidFill>
                  <a:srgbClr val="FF0000"/>
                </a:solidFill>
              </a:rPr>
              <a:t>house</a:t>
            </a:r>
            <a:endParaRPr lang="es-ES" sz="1600" dirty="0">
              <a:solidFill>
                <a:srgbClr val="FF0000"/>
              </a:solidFill>
            </a:endParaRPr>
          </a:p>
        </p:txBody>
      </p:sp>
    </p:spTree>
    <p:extLst>
      <p:ext uri="{BB962C8B-B14F-4D97-AF65-F5344CB8AC3E}">
        <p14:creationId xmlns:p14="http://schemas.microsoft.com/office/powerpoint/2010/main" val="2118957859"/>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5" name="CustomShape 3"/>
          <p:cNvSpPr/>
          <p:nvPr/>
        </p:nvSpPr>
        <p:spPr>
          <a:xfrm>
            <a:off x="1962000" y="1591200"/>
            <a:ext cx="5633640" cy="708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167" name="CustomShape 15"/>
          <p:cNvSpPr/>
          <p:nvPr/>
        </p:nvSpPr>
        <p:spPr>
          <a:xfrm>
            <a:off x="297000" y="5511200"/>
            <a:ext cx="8681900" cy="1005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2000" b="1" spc="-1" dirty="0" err="1">
                <a:solidFill>
                  <a:srgbClr val="000000"/>
                </a:solidFill>
                <a:uFill>
                  <a:solidFill>
                    <a:srgbClr val="FFFFFF"/>
                  </a:solidFill>
                </a:uFill>
                <a:latin typeface="Arial"/>
                <a:ea typeface="ＭＳ Ｐゴシック"/>
                <a:cs typeface="DejaVu Sans"/>
              </a:rPr>
              <a:t>Initialised</a:t>
            </a:r>
            <a:r>
              <a:rPr lang="en-US" sz="2000" b="1" spc="-1" dirty="0">
                <a:solidFill>
                  <a:srgbClr val="000000"/>
                </a:solidFill>
                <a:uFill>
                  <a:solidFill>
                    <a:srgbClr val="FFFFFF"/>
                  </a:solidFill>
                </a:uFill>
                <a:latin typeface="Arial"/>
                <a:ea typeface="ＭＳ Ｐゴシック"/>
                <a:cs typeface="DejaVu Sans"/>
              </a:rPr>
              <a:t> </a:t>
            </a:r>
            <a:r>
              <a:rPr lang="en-US" sz="2000" b="1" spc="-1" dirty="0" smtClean="0">
                <a:solidFill>
                  <a:srgbClr val="000000"/>
                </a:solidFill>
                <a:uFill>
                  <a:solidFill>
                    <a:srgbClr val="FFFFFF"/>
                  </a:solidFill>
                </a:uFill>
                <a:latin typeface="Arial"/>
                <a:ea typeface="ＭＳ Ｐゴシック"/>
                <a:cs typeface="DejaVu Sans"/>
              </a:rPr>
              <a:t>forecasts </a:t>
            </a:r>
            <a:r>
              <a:rPr lang="en-US" sz="2000" spc="-1" dirty="0" smtClean="0">
                <a:solidFill>
                  <a:srgbClr val="000000"/>
                </a:solidFill>
                <a:uFill>
                  <a:solidFill>
                    <a:srgbClr val="FFFFFF"/>
                  </a:solidFill>
                </a:uFill>
                <a:latin typeface="Arial"/>
                <a:ea typeface="ＭＳ Ｐゴシック"/>
                <a:cs typeface="DejaVu Sans"/>
              </a:rPr>
              <a:t>with EC-Earth reproduce </a:t>
            </a:r>
            <a:r>
              <a:rPr lang="en-US" sz="2000" spc="-1" dirty="0">
                <a:solidFill>
                  <a:srgbClr val="000000"/>
                </a:solidFill>
                <a:uFill>
                  <a:solidFill>
                    <a:srgbClr val="FFFFFF"/>
                  </a:solidFill>
                </a:uFill>
                <a:latin typeface="Arial"/>
                <a:ea typeface="ＭＳ Ｐゴシック"/>
                <a:cs typeface="DejaVu Sans"/>
              </a:rPr>
              <a:t>the global </a:t>
            </a:r>
            <a:r>
              <a:rPr lang="en-US" sz="2000" spc="-1" dirty="0" smtClean="0">
                <a:solidFill>
                  <a:srgbClr val="000000"/>
                </a:solidFill>
                <a:uFill>
                  <a:solidFill>
                    <a:srgbClr val="FFFFFF"/>
                  </a:solidFill>
                </a:uFill>
                <a:latin typeface="Arial"/>
                <a:ea typeface="ＭＳ Ｐゴシック"/>
                <a:cs typeface="DejaVu Sans"/>
              </a:rPr>
              <a:t>temperature,  </a:t>
            </a:r>
            <a:r>
              <a:rPr lang="en-US" sz="2000" spc="-1" dirty="0">
                <a:solidFill>
                  <a:srgbClr val="000000"/>
                </a:solidFill>
                <a:uFill>
                  <a:solidFill>
                    <a:srgbClr val="FFFFFF"/>
                  </a:solidFill>
                </a:uFill>
                <a:latin typeface="Arial"/>
                <a:ea typeface="ＭＳ Ｐゴシック"/>
                <a:cs typeface="DejaVu Sans"/>
              </a:rPr>
              <a:t>and </a:t>
            </a:r>
            <a:r>
              <a:rPr lang="en-US" sz="2000" b="1" spc="-1" dirty="0" smtClean="0">
                <a:solidFill>
                  <a:srgbClr val="000000"/>
                </a:solidFill>
                <a:uFill>
                  <a:solidFill>
                    <a:srgbClr val="FFFFFF"/>
                  </a:solidFill>
                </a:uFill>
                <a:latin typeface="Arial"/>
                <a:ea typeface="ＭＳ Ｐゴシック"/>
                <a:cs typeface="DejaVu Sans"/>
              </a:rPr>
              <a:t>describe more accurately </a:t>
            </a:r>
            <a:r>
              <a:rPr lang="en-US" sz="2000" spc="-1" dirty="0" smtClean="0">
                <a:solidFill>
                  <a:srgbClr val="000000"/>
                </a:solidFill>
                <a:uFill>
                  <a:solidFill>
                    <a:srgbClr val="FFFFFF"/>
                  </a:solidFill>
                </a:uFill>
                <a:latin typeface="Arial"/>
                <a:ea typeface="ＭＳ Ｐゴシック"/>
                <a:cs typeface="DejaVu Sans"/>
              </a:rPr>
              <a:t>than the non-initialized ones the recent </a:t>
            </a:r>
            <a:r>
              <a:rPr lang="en-US" sz="2000" b="1" spc="-1" dirty="0" smtClean="0">
                <a:solidFill>
                  <a:srgbClr val="000000"/>
                </a:solidFill>
                <a:uFill>
                  <a:solidFill>
                    <a:srgbClr val="FFFFFF"/>
                  </a:solidFill>
                </a:uFill>
                <a:latin typeface="Arial"/>
                <a:ea typeface="ＭＳ Ｐゴシック"/>
                <a:cs typeface="DejaVu Sans"/>
              </a:rPr>
              <a:t>HIATUS</a:t>
            </a:r>
            <a:r>
              <a:rPr lang="en-US" sz="2000" spc="-1" dirty="0" smtClean="0">
                <a:solidFill>
                  <a:srgbClr val="000000"/>
                </a:solidFill>
                <a:uFill>
                  <a:solidFill>
                    <a:srgbClr val="FFFFFF"/>
                  </a:solidFill>
                </a:uFill>
                <a:latin typeface="Arial"/>
                <a:ea typeface="ＭＳ Ｐゴシック"/>
                <a:cs typeface="DejaVu Sans"/>
              </a:rPr>
              <a:t> period, which suggests a </a:t>
            </a:r>
            <a:r>
              <a:rPr lang="en-US" sz="2000" b="1" spc="-1" dirty="0" smtClean="0">
                <a:solidFill>
                  <a:srgbClr val="000000"/>
                </a:solidFill>
                <a:uFill>
                  <a:solidFill>
                    <a:srgbClr val="FFFFFF"/>
                  </a:solidFill>
                </a:uFill>
                <a:latin typeface="Arial"/>
                <a:ea typeface="ＭＳ Ｐゴシック"/>
                <a:cs typeface="DejaVu Sans"/>
              </a:rPr>
              <a:t>key contribution of internal climate variability</a:t>
            </a:r>
            <a:endParaRPr lang="en-US" sz="2000" b="1" spc="-1" dirty="0">
              <a:solidFill>
                <a:srgbClr val="000000"/>
              </a:solidFill>
              <a:uFill>
                <a:solidFill>
                  <a:srgbClr val="FFFFFF"/>
                </a:solidFill>
              </a:uFill>
              <a:latin typeface="Arial"/>
              <a:ea typeface="DejaVu Sans"/>
              <a:cs typeface="DejaVu Sans"/>
            </a:endParaRPr>
          </a:p>
        </p:txBody>
      </p:sp>
      <p:sp>
        <p:nvSpPr>
          <p:cNvPr id="1168" name="TextShape 16"/>
          <p:cNvSpPr txBox="1"/>
          <p:nvPr/>
        </p:nvSpPr>
        <p:spPr>
          <a:xfrm>
            <a:off x="-127000" y="1176580"/>
            <a:ext cx="9537700" cy="906840"/>
          </a:xfrm>
          <a:prstGeom prst="rect">
            <a:avLst/>
          </a:prstGeom>
          <a:noFill/>
          <a:ln>
            <a:noFill/>
          </a:ln>
        </p:spPr>
        <p:txBody>
          <a:bodyPr/>
          <a:lstStyle/>
          <a:p>
            <a:pPr algn="ctr">
              <a:spcBef>
                <a:spcPts val="400"/>
              </a:spcBef>
            </a:pPr>
            <a:r>
              <a:rPr lang="en-US" sz="2200" spc="-1" dirty="0" smtClean="0">
                <a:solidFill>
                  <a:srgbClr val="004990"/>
                </a:solidFill>
                <a:uFill>
                  <a:solidFill>
                    <a:srgbClr val="FFFFFF"/>
                  </a:solidFill>
                </a:uFill>
                <a:latin typeface="Arial"/>
                <a:ea typeface="ＭＳ Ｐゴシック"/>
                <a:cs typeface="DejaVu Sans"/>
              </a:rPr>
              <a:t>Predictive skill of </a:t>
            </a:r>
            <a:r>
              <a:rPr lang="en-US" sz="2200" b="1" spc="-1" dirty="0" smtClean="0">
                <a:solidFill>
                  <a:srgbClr val="004990"/>
                </a:solidFill>
                <a:uFill>
                  <a:solidFill>
                    <a:srgbClr val="FFFFFF"/>
                  </a:solidFill>
                </a:uFill>
                <a:latin typeface="Arial"/>
                <a:ea typeface="ＭＳ Ｐゴシック"/>
                <a:cs typeface="DejaVu Sans"/>
              </a:rPr>
              <a:t>global mean surface-air temperature </a:t>
            </a:r>
            <a:r>
              <a:rPr lang="en-US" sz="2200" spc="-1" dirty="0" smtClean="0">
                <a:solidFill>
                  <a:srgbClr val="004990"/>
                </a:solidFill>
                <a:uFill>
                  <a:solidFill>
                    <a:srgbClr val="FFFFFF"/>
                  </a:solidFill>
                </a:uFill>
                <a:latin typeface="Arial"/>
                <a:ea typeface="ＭＳ Ｐゴシック"/>
                <a:cs typeface="DejaVu Sans"/>
              </a:rPr>
              <a:t>(Ec-Earth2.3)</a:t>
            </a:r>
            <a:endParaRPr lang="en-US" sz="2200" spc="-1" dirty="0">
              <a:solidFill>
                <a:srgbClr val="004990"/>
              </a:solidFill>
              <a:uFill>
                <a:solidFill>
                  <a:srgbClr val="FFFFFF"/>
                </a:solidFill>
              </a:uFill>
              <a:latin typeface="Arial"/>
              <a:ea typeface="DejaVu Sans"/>
              <a:cs typeface="DejaVu Sans"/>
            </a:endParaRPr>
          </a:p>
        </p:txBody>
      </p:sp>
      <p:sp>
        <p:nvSpPr>
          <p:cNvPr id="19" name="TextShape 2"/>
          <p:cNvSpPr txBox="1"/>
          <p:nvPr/>
        </p:nvSpPr>
        <p:spPr>
          <a:xfrm>
            <a:off x="274260" y="141120"/>
            <a:ext cx="6190920" cy="680400"/>
          </a:xfrm>
          <a:prstGeom prst="rect">
            <a:avLst/>
          </a:prstGeom>
          <a:noFill/>
          <a:ln>
            <a:noFill/>
          </a:ln>
        </p:spPr>
        <p:txBody>
          <a:bodyPr lIns="90000" tIns="45000" rIns="90000" bIns="45000"/>
          <a:lstStyle/>
          <a:p>
            <a:r>
              <a:rPr lang="en-US" sz="2400" b="1" spc="-1" dirty="0" smtClean="0">
                <a:solidFill>
                  <a:srgbClr val="FFFFFF"/>
                </a:solidFill>
                <a:uFill>
                  <a:solidFill>
                    <a:srgbClr val="FFFFFF"/>
                  </a:solidFill>
                </a:uFill>
                <a:latin typeface="Arial"/>
                <a:ea typeface="ＭＳ Ｐゴシック"/>
                <a:cs typeface="DejaVu Sans"/>
              </a:rPr>
              <a:t>Two examples in decadal prediction (II)</a:t>
            </a:r>
            <a:endParaRPr lang="en-US" sz="2400" b="1" spc="-1" dirty="0">
              <a:solidFill>
                <a:srgbClr val="004990"/>
              </a:solidFill>
              <a:uFill>
                <a:solidFill>
                  <a:srgbClr val="FFFFFF"/>
                </a:solidFill>
              </a:uFill>
              <a:latin typeface="Arial"/>
              <a:ea typeface="DejaVu Sans"/>
              <a:cs typeface="DejaVu Sans"/>
            </a:endParaRPr>
          </a:p>
        </p:txBody>
      </p:sp>
      <p:pic>
        <p:nvPicPr>
          <p:cNvPr id="21" name="Shape 137"/>
          <p:cNvPicPr preferRelativeResize="0"/>
          <p:nvPr/>
        </p:nvPicPr>
        <p:blipFill rotWithShape="1">
          <a:blip r:embed="rId3">
            <a:alphaModFix/>
          </a:blip>
          <a:srcRect l="5579" r="5579"/>
          <a:stretch/>
        </p:blipFill>
        <p:spPr>
          <a:xfrm>
            <a:off x="1612532" y="1736208"/>
            <a:ext cx="5131168" cy="3848387"/>
          </a:xfrm>
          <a:prstGeom prst="rect">
            <a:avLst/>
          </a:prstGeom>
          <a:noFill/>
          <a:ln>
            <a:noFill/>
          </a:ln>
        </p:spPr>
      </p:pic>
      <p:sp>
        <p:nvSpPr>
          <p:cNvPr id="22" name="Shape 138"/>
          <p:cNvSpPr txBox="1"/>
          <p:nvPr/>
        </p:nvSpPr>
        <p:spPr>
          <a:xfrm>
            <a:off x="10449645" y="1876859"/>
            <a:ext cx="2806800" cy="51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a:solidFill>
                  <a:srgbClr val="999999"/>
                </a:solidFill>
              </a:rPr>
              <a:t>Guemas et al. (2013)</a:t>
            </a:r>
            <a:endParaRPr sz="2000">
              <a:solidFill>
                <a:srgbClr val="999999"/>
              </a:solidFill>
            </a:endParaRPr>
          </a:p>
        </p:txBody>
      </p:sp>
      <p:sp>
        <p:nvSpPr>
          <p:cNvPr id="8" name="CuadroTexto 2"/>
          <p:cNvSpPr txBox="1">
            <a:spLocks noChangeArrowheads="1"/>
          </p:cNvSpPr>
          <p:nvPr/>
        </p:nvSpPr>
        <p:spPr bwMode="auto">
          <a:xfrm>
            <a:off x="3514727" y="4510088"/>
            <a:ext cx="33057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i="1" dirty="0" err="1" smtClean="0">
                <a:solidFill>
                  <a:srgbClr val="7F7F7F"/>
                </a:solidFill>
              </a:rPr>
              <a:t>Guemas</a:t>
            </a:r>
            <a:r>
              <a:rPr lang="es-ES" sz="1800" i="1" dirty="0" smtClean="0">
                <a:solidFill>
                  <a:srgbClr val="7F7F7F"/>
                </a:solidFill>
              </a:rPr>
              <a:t> et al, </a:t>
            </a:r>
            <a:r>
              <a:rPr lang="es-ES" sz="1800" i="1" dirty="0" err="1" smtClean="0">
                <a:solidFill>
                  <a:srgbClr val="7F7F7F"/>
                </a:solidFill>
              </a:rPr>
              <a:t>Nat</a:t>
            </a:r>
            <a:r>
              <a:rPr lang="es-ES" sz="1800" i="1" dirty="0" smtClean="0">
                <a:solidFill>
                  <a:srgbClr val="7F7F7F"/>
                </a:solidFill>
              </a:rPr>
              <a:t> Geo., 2013</a:t>
            </a:r>
            <a:endParaRPr lang="es-ES" sz="1800" i="1" dirty="0">
              <a:solidFill>
                <a:srgbClr val="7F7F7F"/>
              </a:solidFill>
            </a:endParaRPr>
          </a:p>
        </p:txBody>
      </p:sp>
    </p:spTree>
    <p:extLst>
      <p:ext uri="{BB962C8B-B14F-4D97-AF65-F5344CB8AC3E}">
        <p14:creationId xmlns:p14="http://schemas.microsoft.com/office/powerpoint/2010/main" val="688787914"/>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5" name="CustomShape 3"/>
          <p:cNvSpPr/>
          <p:nvPr/>
        </p:nvSpPr>
        <p:spPr>
          <a:xfrm>
            <a:off x="1962000" y="1591200"/>
            <a:ext cx="5633640" cy="708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167" name="CustomShape 15"/>
          <p:cNvSpPr/>
          <p:nvPr/>
        </p:nvSpPr>
        <p:spPr>
          <a:xfrm>
            <a:off x="297000" y="5879500"/>
            <a:ext cx="8681900" cy="1005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2000" spc="-1" dirty="0" smtClean="0">
                <a:solidFill>
                  <a:srgbClr val="000000"/>
                </a:solidFill>
                <a:uFill>
                  <a:solidFill>
                    <a:srgbClr val="FFFFFF"/>
                  </a:solidFill>
                </a:uFill>
                <a:latin typeface="Arial"/>
                <a:ea typeface="ＭＳ Ｐゴシック"/>
                <a:cs typeface="DejaVu Sans"/>
              </a:rPr>
              <a:t>Only in the </a:t>
            </a:r>
            <a:r>
              <a:rPr lang="en-US" sz="2000" b="1" spc="-1" dirty="0" smtClean="0">
                <a:solidFill>
                  <a:srgbClr val="000000"/>
                </a:solidFill>
                <a:uFill>
                  <a:solidFill>
                    <a:srgbClr val="FFFFFF"/>
                  </a:solidFill>
                </a:uFill>
                <a:latin typeface="Arial"/>
                <a:ea typeface="ＭＳ Ｐゴシック"/>
                <a:cs typeface="DejaVu Sans"/>
              </a:rPr>
              <a:t>Atlantic Ocean</a:t>
            </a:r>
            <a:r>
              <a:rPr lang="en-US" sz="2000" spc="-1" dirty="0" smtClean="0">
                <a:solidFill>
                  <a:srgbClr val="000000"/>
                </a:solidFill>
                <a:uFill>
                  <a:solidFill>
                    <a:srgbClr val="FFFFFF"/>
                  </a:solidFill>
                </a:uFill>
                <a:latin typeface="Arial"/>
                <a:ea typeface="ＭＳ Ｐゴシック"/>
                <a:cs typeface="DejaVu Sans"/>
              </a:rPr>
              <a:t>, the </a:t>
            </a:r>
            <a:r>
              <a:rPr lang="en-US" sz="2000" b="1" spc="-1" dirty="0" smtClean="0">
                <a:solidFill>
                  <a:srgbClr val="000000"/>
                </a:solidFill>
                <a:uFill>
                  <a:solidFill>
                    <a:srgbClr val="FFFFFF"/>
                  </a:solidFill>
                </a:uFill>
                <a:latin typeface="Arial"/>
                <a:ea typeface="ＭＳ Ｐゴシック"/>
                <a:cs typeface="DejaVu Sans"/>
              </a:rPr>
              <a:t>initialized forecasts </a:t>
            </a:r>
            <a:r>
              <a:rPr lang="en-US" sz="2000" spc="-1" dirty="0" smtClean="0">
                <a:solidFill>
                  <a:srgbClr val="000000"/>
                </a:solidFill>
                <a:uFill>
                  <a:solidFill>
                    <a:srgbClr val="FFFFFF"/>
                  </a:solidFill>
                </a:uFill>
                <a:latin typeface="Arial"/>
                <a:ea typeface="ＭＳ Ｐゴシック"/>
                <a:cs typeface="DejaVu Sans"/>
              </a:rPr>
              <a:t>show significant </a:t>
            </a:r>
            <a:r>
              <a:rPr lang="en-US" sz="2000" b="1" spc="-1" dirty="0" smtClean="0">
                <a:solidFill>
                  <a:srgbClr val="000000"/>
                </a:solidFill>
                <a:uFill>
                  <a:solidFill>
                    <a:srgbClr val="FFFFFF"/>
                  </a:solidFill>
                </a:uFill>
                <a:latin typeface="Arial"/>
                <a:ea typeface="ＭＳ Ｐゴシック"/>
                <a:cs typeface="DejaVu Sans"/>
              </a:rPr>
              <a:t>predictive skill </a:t>
            </a:r>
            <a:r>
              <a:rPr lang="en-US" sz="2000" spc="-1" dirty="0" smtClean="0">
                <a:solidFill>
                  <a:srgbClr val="000000"/>
                </a:solidFill>
                <a:uFill>
                  <a:solidFill>
                    <a:srgbClr val="FFFFFF"/>
                  </a:solidFill>
                </a:uFill>
                <a:latin typeface="Arial"/>
                <a:ea typeface="ＭＳ Ｐゴシック"/>
                <a:cs typeface="DejaVu Sans"/>
              </a:rPr>
              <a:t>and beat persistence</a:t>
            </a:r>
            <a:r>
              <a:rPr lang="en-US" sz="2000" b="1" spc="-1" dirty="0" smtClean="0">
                <a:solidFill>
                  <a:srgbClr val="000000"/>
                </a:solidFill>
                <a:uFill>
                  <a:solidFill>
                    <a:srgbClr val="FFFFFF"/>
                  </a:solidFill>
                </a:uFill>
                <a:latin typeface="Arial"/>
                <a:ea typeface="ＭＳ Ｐゴシック"/>
                <a:cs typeface="DejaVu Sans"/>
              </a:rPr>
              <a:t>, </a:t>
            </a:r>
            <a:r>
              <a:rPr lang="en-US" sz="2000" spc="-1" dirty="0" smtClean="0">
                <a:solidFill>
                  <a:srgbClr val="000000"/>
                </a:solidFill>
                <a:uFill>
                  <a:solidFill>
                    <a:srgbClr val="FFFFFF"/>
                  </a:solidFill>
                </a:uFill>
                <a:latin typeface="Arial"/>
                <a:ea typeface="ＭＳ Ｐゴシック"/>
                <a:cs typeface="DejaVu Sans"/>
              </a:rPr>
              <a:t>for forecast times of </a:t>
            </a:r>
            <a:r>
              <a:rPr lang="en-US" sz="2000" b="1" spc="-1" dirty="0" smtClean="0">
                <a:solidFill>
                  <a:srgbClr val="000000"/>
                </a:solidFill>
                <a:uFill>
                  <a:solidFill>
                    <a:srgbClr val="FFFFFF"/>
                  </a:solidFill>
                </a:uFill>
                <a:latin typeface="Arial"/>
                <a:ea typeface="ＭＳ Ｐゴシック"/>
                <a:cs typeface="DejaVu Sans"/>
              </a:rPr>
              <a:t>up to 10 </a:t>
            </a:r>
            <a:r>
              <a:rPr lang="en-US" sz="2000" b="1" spc="-1" dirty="0" err="1" smtClean="0">
                <a:solidFill>
                  <a:srgbClr val="000000"/>
                </a:solidFill>
                <a:uFill>
                  <a:solidFill>
                    <a:srgbClr val="FFFFFF"/>
                  </a:solidFill>
                </a:uFill>
                <a:latin typeface="Arial"/>
                <a:ea typeface="ＭＳ Ｐゴシック"/>
                <a:cs typeface="DejaVu Sans"/>
              </a:rPr>
              <a:t>yrs</a:t>
            </a:r>
            <a:endParaRPr lang="en-US" sz="2000" b="1" spc="-1" dirty="0">
              <a:solidFill>
                <a:srgbClr val="000000"/>
              </a:solidFill>
              <a:uFill>
                <a:solidFill>
                  <a:srgbClr val="FFFFFF"/>
                </a:solidFill>
              </a:uFill>
              <a:latin typeface="Arial"/>
              <a:ea typeface="DejaVu Sans"/>
              <a:cs typeface="DejaVu Sans"/>
            </a:endParaRPr>
          </a:p>
        </p:txBody>
      </p:sp>
      <p:sp>
        <p:nvSpPr>
          <p:cNvPr id="19" name="TextShape 2"/>
          <p:cNvSpPr txBox="1"/>
          <p:nvPr/>
        </p:nvSpPr>
        <p:spPr>
          <a:xfrm>
            <a:off x="274260" y="141120"/>
            <a:ext cx="6190920" cy="680400"/>
          </a:xfrm>
          <a:prstGeom prst="rect">
            <a:avLst/>
          </a:prstGeom>
          <a:noFill/>
          <a:ln>
            <a:noFill/>
          </a:ln>
        </p:spPr>
        <p:txBody>
          <a:bodyPr lIns="90000" tIns="45000" rIns="90000" bIns="45000"/>
          <a:lstStyle/>
          <a:p>
            <a:r>
              <a:rPr lang="en-US" sz="2400" b="1" spc="-1" dirty="0" smtClean="0">
                <a:solidFill>
                  <a:srgbClr val="FFFFFF"/>
                </a:solidFill>
                <a:uFill>
                  <a:solidFill>
                    <a:srgbClr val="FFFFFF"/>
                  </a:solidFill>
                </a:uFill>
                <a:latin typeface="Arial"/>
                <a:ea typeface="ＭＳ Ｐゴシック"/>
                <a:cs typeface="DejaVu Sans"/>
              </a:rPr>
              <a:t>Two examples in decadal prediction (II)</a:t>
            </a:r>
            <a:endParaRPr lang="en-US" sz="2400" b="1" spc="-1" dirty="0">
              <a:solidFill>
                <a:srgbClr val="004990"/>
              </a:solidFill>
              <a:uFill>
                <a:solidFill>
                  <a:srgbClr val="FFFFFF"/>
                </a:solidFill>
              </a:uFill>
              <a:latin typeface="Arial"/>
              <a:ea typeface="DejaVu Sans"/>
              <a:cs typeface="DejaVu Sans"/>
            </a:endParaRPr>
          </a:p>
        </p:txBody>
      </p:sp>
      <p:sp>
        <p:nvSpPr>
          <p:cNvPr id="22" name="Shape 138"/>
          <p:cNvSpPr txBox="1"/>
          <p:nvPr/>
        </p:nvSpPr>
        <p:spPr>
          <a:xfrm>
            <a:off x="10449645" y="1876859"/>
            <a:ext cx="2806800" cy="51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a:solidFill>
                  <a:srgbClr val="999999"/>
                </a:solidFill>
              </a:rPr>
              <a:t>Guemas et al. (2013)</a:t>
            </a:r>
            <a:endParaRPr sz="2000">
              <a:solidFill>
                <a:srgbClr val="999999"/>
              </a:solidFill>
            </a:endParaRPr>
          </a:p>
        </p:txBody>
      </p:sp>
      <p:sp>
        <p:nvSpPr>
          <p:cNvPr id="8" name="CuadroTexto 2"/>
          <p:cNvSpPr txBox="1">
            <a:spLocks noChangeArrowheads="1"/>
          </p:cNvSpPr>
          <p:nvPr/>
        </p:nvSpPr>
        <p:spPr bwMode="auto">
          <a:xfrm>
            <a:off x="2727327" y="5399088"/>
            <a:ext cx="4190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i="1" dirty="0" smtClean="0">
                <a:solidFill>
                  <a:srgbClr val="7F7F7F"/>
                </a:solidFill>
              </a:rPr>
              <a:t>Doblas-Reyes et al, </a:t>
            </a:r>
            <a:r>
              <a:rPr lang="es-ES" sz="1800" i="1" dirty="0" err="1" smtClean="0">
                <a:solidFill>
                  <a:srgbClr val="7F7F7F"/>
                </a:solidFill>
              </a:rPr>
              <a:t>Nat</a:t>
            </a:r>
            <a:r>
              <a:rPr lang="es-ES" sz="1800" i="1" dirty="0" smtClean="0">
                <a:solidFill>
                  <a:srgbClr val="7F7F7F"/>
                </a:solidFill>
              </a:rPr>
              <a:t>. </a:t>
            </a:r>
            <a:r>
              <a:rPr lang="es-ES" sz="1800" i="1" dirty="0" err="1" smtClean="0">
                <a:solidFill>
                  <a:srgbClr val="7F7F7F"/>
                </a:solidFill>
              </a:rPr>
              <a:t>Comm</a:t>
            </a:r>
            <a:r>
              <a:rPr lang="es-ES" sz="1800" i="1" dirty="0" smtClean="0">
                <a:solidFill>
                  <a:srgbClr val="7F7F7F"/>
                </a:solidFill>
              </a:rPr>
              <a:t>., 2013</a:t>
            </a:r>
            <a:endParaRPr lang="es-ES" sz="1800" i="1" dirty="0">
              <a:solidFill>
                <a:srgbClr val="7F7F7F"/>
              </a:solidFill>
            </a:endParaRPr>
          </a:p>
        </p:txBody>
      </p:sp>
      <p:sp>
        <p:nvSpPr>
          <p:cNvPr id="13" name="Rectángulo 12"/>
          <p:cNvSpPr/>
          <p:nvPr/>
        </p:nvSpPr>
        <p:spPr>
          <a:xfrm>
            <a:off x="5662000" y="5297269"/>
            <a:ext cx="1564300" cy="174407"/>
          </a:xfrm>
          <a:prstGeom prst="rect">
            <a:avLst/>
          </a:prstGeom>
        </p:spPr>
        <p:txBody>
          <a:bodyPr wrap="square">
            <a:spAutoFit/>
          </a:bodyPr>
          <a:lstStyle/>
          <a:p>
            <a:pPr algn="ctr"/>
            <a:r>
              <a:rPr lang="es-ES" sz="800" baseline="30000" dirty="0"/>
              <a:t> </a:t>
            </a:r>
            <a:endParaRPr lang="es-ES" sz="800" dirty="0">
              <a:solidFill>
                <a:srgbClr val="000000"/>
              </a:solidFill>
            </a:endParaRPr>
          </a:p>
        </p:txBody>
      </p:sp>
      <p:pic>
        <p:nvPicPr>
          <p:cNvPr id="25" name="Imagen 24"/>
          <p:cNvPicPr>
            <a:picLocks noChangeAspect="1"/>
          </p:cNvPicPr>
          <p:nvPr/>
        </p:nvPicPr>
        <p:blipFill>
          <a:blip r:embed="rId3"/>
          <a:stretch>
            <a:fillRect/>
          </a:stretch>
        </p:blipFill>
        <p:spPr>
          <a:xfrm>
            <a:off x="1440036" y="1397000"/>
            <a:ext cx="5824364" cy="4005344"/>
          </a:xfrm>
          <a:prstGeom prst="rect">
            <a:avLst/>
          </a:prstGeom>
        </p:spPr>
      </p:pic>
      <p:grpSp>
        <p:nvGrpSpPr>
          <p:cNvPr id="6" name="Agrupar 5"/>
          <p:cNvGrpSpPr/>
          <p:nvPr/>
        </p:nvGrpSpPr>
        <p:grpSpPr>
          <a:xfrm>
            <a:off x="114300" y="2940050"/>
            <a:ext cx="1524000" cy="939800"/>
            <a:chOff x="165100" y="2946400"/>
            <a:chExt cx="1524000" cy="939800"/>
          </a:xfrm>
        </p:grpSpPr>
        <p:pic>
          <p:nvPicPr>
            <p:cNvPr id="24" name="Imagen 23"/>
            <p:cNvPicPr>
              <a:picLocks noChangeAspect="1"/>
            </p:cNvPicPr>
            <p:nvPr/>
          </p:nvPicPr>
          <p:blipFill rotWithShape="1">
            <a:blip r:embed="rId4"/>
            <a:srcRect l="8992" t="47544" r="50371" b="17239"/>
            <a:stretch/>
          </p:blipFill>
          <p:spPr>
            <a:xfrm>
              <a:off x="177800" y="2959100"/>
              <a:ext cx="1511300" cy="927100"/>
            </a:xfrm>
            <a:prstGeom prst="rect">
              <a:avLst/>
            </a:prstGeom>
          </p:spPr>
        </p:pic>
        <p:sp>
          <p:nvSpPr>
            <p:cNvPr id="4" name="Rectángulo 3"/>
            <p:cNvSpPr/>
            <p:nvPr/>
          </p:nvSpPr>
          <p:spPr>
            <a:xfrm>
              <a:off x="165100" y="2946400"/>
              <a:ext cx="1524000" cy="939800"/>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5" name="Agrupar 4"/>
          <p:cNvGrpSpPr/>
          <p:nvPr/>
        </p:nvGrpSpPr>
        <p:grpSpPr>
          <a:xfrm>
            <a:off x="7366000" y="2933700"/>
            <a:ext cx="1612900" cy="952500"/>
            <a:chOff x="7442200" y="2870200"/>
            <a:chExt cx="1612900" cy="952500"/>
          </a:xfrm>
        </p:grpSpPr>
        <p:pic>
          <p:nvPicPr>
            <p:cNvPr id="14" name="Imagen 13"/>
            <p:cNvPicPr>
              <a:picLocks noChangeAspect="1"/>
            </p:cNvPicPr>
            <p:nvPr/>
          </p:nvPicPr>
          <p:blipFill rotWithShape="1">
            <a:blip r:embed="rId4"/>
            <a:srcRect l="55125" t="47462" r="3407" b="17941"/>
            <a:stretch/>
          </p:blipFill>
          <p:spPr>
            <a:xfrm>
              <a:off x="7442200" y="2870200"/>
              <a:ext cx="1612900" cy="952500"/>
            </a:xfrm>
            <a:prstGeom prst="rect">
              <a:avLst/>
            </a:prstGeom>
          </p:spPr>
        </p:pic>
        <p:sp>
          <p:nvSpPr>
            <p:cNvPr id="26" name="Rectángulo 25"/>
            <p:cNvSpPr/>
            <p:nvPr/>
          </p:nvSpPr>
          <p:spPr>
            <a:xfrm>
              <a:off x="7454900" y="2882900"/>
              <a:ext cx="1600200" cy="939800"/>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
        <p:nvSpPr>
          <p:cNvPr id="27" name="TextShape 16"/>
          <p:cNvSpPr txBox="1"/>
          <p:nvPr/>
        </p:nvSpPr>
        <p:spPr>
          <a:xfrm>
            <a:off x="-114300" y="973380"/>
            <a:ext cx="9385300" cy="906840"/>
          </a:xfrm>
          <a:prstGeom prst="rect">
            <a:avLst/>
          </a:prstGeom>
          <a:noFill/>
          <a:ln>
            <a:noFill/>
          </a:ln>
        </p:spPr>
        <p:txBody>
          <a:bodyPr/>
          <a:lstStyle/>
          <a:p>
            <a:pPr algn="ctr">
              <a:spcBef>
                <a:spcPts val="400"/>
              </a:spcBef>
            </a:pPr>
            <a:r>
              <a:rPr lang="en-US" sz="2200" spc="-1" dirty="0" smtClean="0">
                <a:solidFill>
                  <a:srgbClr val="004990"/>
                </a:solidFill>
                <a:uFill>
                  <a:solidFill>
                    <a:srgbClr val="FFFFFF"/>
                  </a:solidFill>
                </a:uFill>
                <a:latin typeface="Arial"/>
                <a:ea typeface="ＭＳ Ｐゴシック"/>
                <a:cs typeface="DejaVu Sans"/>
              </a:rPr>
              <a:t>Predictive skill of </a:t>
            </a:r>
            <a:r>
              <a:rPr lang="en-US" sz="2200" b="1" spc="-1" dirty="0" smtClean="0">
                <a:solidFill>
                  <a:srgbClr val="004990"/>
                </a:solidFill>
                <a:uFill>
                  <a:solidFill>
                    <a:srgbClr val="FFFFFF"/>
                  </a:solidFill>
                </a:uFill>
                <a:latin typeface="Arial"/>
                <a:ea typeface="ＭＳ Ｐゴシック"/>
                <a:cs typeface="DejaVu Sans"/>
              </a:rPr>
              <a:t>modes of multi-annual</a:t>
            </a:r>
            <a:r>
              <a:rPr lang="en-US" sz="2200" spc="-1" dirty="0" smtClean="0">
                <a:solidFill>
                  <a:srgbClr val="004990"/>
                </a:solidFill>
                <a:uFill>
                  <a:solidFill>
                    <a:srgbClr val="FFFFFF"/>
                  </a:solidFill>
                </a:uFill>
                <a:latin typeface="Arial"/>
                <a:ea typeface="ＭＳ Ｐゴシック"/>
                <a:cs typeface="DejaVu Sans"/>
              </a:rPr>
              <a:t> </a:t>
            </a:r>
            <a:r>
              <a:rPr lang="en-US" sz="2200" b="1" spc="-1" dirty="0" smtClean="0">
                <a:solidFill>
                  <a:srgbClr val="004990"/>
                </a:solidFill>
                <a:uFill>
                  <a:solidFill>
                    <a:srgbClr val="FFFFFF"/>
                  </a:solidFill>
                </a:uFill>
                <a:latin typeface="Arial"/>
                <a:ea typeface="ＭＳ Ｐゴシック"/>
                <a:cs typeface="DejaVu Sans"/>
              </a:rPr>
              <a:t>climate variability </a:t>
            </a:r>
            <a:r>
              <a:rPr lang="en-US" sz="2200" spc="-1" dirty="0" smtClean="0">
                <a:solidFill>
                  <a:srgbClr val="004990"/>
                </a:solidFill>
                <a:uFill>
                  <a:solidFill>
                    <a:srgbClr val="FFFFFF"/>
                  </a:solidFill>
                </a:uFill>
                <a:latin typeface="Arial"/>
                <a:ea typeface="ＭＳ Ｐゴシック"/>
                <a:cs typeface="DejaVu Sans"/>
              </a:rPr>
              <a:t>(in CMIP5)</a:t>
            </a:r>
            <a:endParaRPr lang="en-US" sz="2200" spc="-1" dirty="0">
              <a:solidFill>
                <a:srgbClr val="004990"/>
              </a:solidFill>
              <a:uFill>
                <a:solidFill>
                  <a:srgbClr val="FFFFFF"/>
                </a:solidFill>
              </a:uFill>
              <a:latin typeface="Arial"/>
              <a:ea typeface="DejaVu Sans"/>
              <a:cs typeface="DejaVu Sans"/>
            </a:endParaRPr>
          </a:p>
        </p:txBody>
      </p:sp>
    </p:spTree>
    <p:extLst>
      <p:ext uri="{BB962C8B-B14F-4D97-AF65-F5344CB8AC3E}">
        <p14:creationId xmlns:p14="http://schemas.microsoft.com/office/powerpoint/2010/main" val="1900943251"/>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 name="Picture 8"/>
          <p:cNvPicPr>
            <a:picLocks noChangeAspect="1"/>
          </p:cNvPicPr>
          <p:nvPr/>
        </p:nvPicPr>
        <p:blipFill>
          <a:blip r:embed="rId3"/>
          <a:stretch/>
        </p:blipFill>
        <p:spPr>
          <a:xfrm>
            <a:off x="5234825" y="888874"/>
            <a:ext cx="3724364" cy="5969127"/>
          </a:xfrm>
          <a:prstGeom prst="rect">
            <a:avLst/>
          </a:prstGeom>
          <a:ln>
            <a:noFill/>
          </a:ln>
        </p:spPr>
      </p:pic>
      <p:sp>
        <p:nvSpPr>
          <p:cNvPr id="1188" name="CustomShape 1"/>
          <p:cNvSpPr/>
          <p:nvPr/>
        </p:nvSpPr>
        <p:spPr>
          <a:xfrm>
            <a:off x="7231732" y="2115086"/>
            <a:ext cx="1513467" cy="858491"/>
          </a:xfrm>
          <a:prstGeom prst="rect">
            <a:avLst/>
          </a:prstGeom>
          <a:noFill/>
          <a:ln>
            <a:solidFill>
              <a:schemeClr val="tx1"/>
            </a:solidFill>
            <a:round/>
          </a:ln>
        </p:spPr>
        <p:style>
          <a:lnRef idx="2">
            <a:schemeClr val="accent1">
              <a:shade val="50000"/>
            </a:schemeClr>
          </a:lnRef>
          <a:fillRef idx="1">
            <a:schemeClr val="accent1"/>
          </a:fillRef>
          <a:effectRef idx="0">
            <a:schemeClr val="accent1"/>
          </a:effectRef>
          <a:fontRef idx="minor"/>
        </p:style>
      </p:sp>
      <p:pic>
        <p:nvPicPr>
          <p:cNvPr id="1189" name="Picture 11"/>
          <p:cNvPicPr/>
          <p:nvPr/>
        </p:nvPicPr>
        <p:blipFill>
          <a:blip r:embed="rId4"/>
          <a:srcRect l="23071" t="12203" r="42051" b="46530"/>
          <a:stretch/>
        </p:blipFill>
        <p:spPr>
          <a:xfrm>
            <a:off x="0" y="1074680"/>
            <a:ext cx="5225232" cy="3397064"/>
          </a:xfrm>
          <a:prstGeom prst="rect">
            <a:avLst/>
          </a:prstGeom>
          <a:ln>
            <a:noFill/>
          </a:ln>
        </p:spPr>
      </p:pic>
      <p:sp>
        <p:nvSpPr>
          <p:cNvPr id="4" name="CuadroTexto 3"/>
          <p:cNvSpPr txBox="1"/>
          <p:nvPr/>
        </p:nvSpPr>
        <p:spPr>
          <a:xfrm>
            <a:off x="5474835" y="855964"/>
            <a:ext cx="3467616" cy="369332"/>
          </a:xfrm>
          <a:prstGeom prst="rect">
            <a:avLst/>
          </a:prstGeom>
          <a:solidFill>
            <a:srgbClr val="FFFFFF"/>
          </a:solidFill>
        </p:spPr>
        <p:txBody>
          <a:bodyPr wrap="none" rtlCol="0">
            <a:spAutoFit/>
          </a:bodyPr>
          <a:lstStyle/>
          <a:p>
            <a:r>
              <a:rPr lang="es-ES" b="1" dirty="0" smtClean="0"/>
              <a:t>2015 </a:t>
            </a:r>
            <a:r>
              <a:rPr lang="es-ES" b="1" dirty="0" err="1" smtClean="0"/>
              <a:t>predictions</a:t>
            </a:r>
            <a:r>
              <a:rPr lang="es-ES" b="1" dirty="0" smtClean="0"/>
              <a:t> </a:t>
            </a:r>
            <a:r>
              <a:rPr lang="es-ES" b="1" dirty="0" err="1" smtClean="0"/>
              <a:t>for</a:t>
            </a:r>
            <a:r>
              <a:rPr lang="es-ES" b="1" dirty="0" smtClean="0"/>
              <a:t> 2016 SAT</a:t>
            </a:r>
            <a:endParaRPr lang="es-ES" b="1" dirty="0"/>
          </a:p>
        </p:txBody>
      </p:sp>
      <p:grpSp>
        <p:nvGrpSpPr>
          <p:cNvPr id="10" name="Agrupar 9"/>
          <p:cNvGrpSpPr/>
          <p:nvPr/>
        </p:nvGrpSpPr>
        <p:grpSpPr>
          <a:xfrm>
            <a:off x="431800" y="4660900"/>
            <a:ext cx="8292700" cy="1968500"/>
            <a:chOff x="431800" y="4660900"/>
            <a:chExt cx="8292700" cy="1968500"/>
          </a:xfrm>
        </p:grpSpPr>
        <p:pic>
          <p:nvPicPr>
            <p:cNvPr id="8" name="Imagen 7"/>
            <p:cNvPicPr>
              <a:picLocks noChangeAspect="1"/>
            </p:cNvPicPr>
            <p:nvPr/>
          </p:nvPicPr>
          <p:blipFill rotWithShape="1">
            <a:blip r:embed="rId5"/>
            <a:srcRect t="21801" b="49910"/>
            <a:stretch/>
          </p:blipFill>
          <p:spPr>
            <a:xfrm>
              <a:off x="444500" y="5422900"/>
              <a:ext cx="8280000" cy="1193800"/>
            </a:xfrm>
            <a:prstGeom prst="rect">
              <a:avLst/>
            </a:prstGeom>
          </p:spPr>
        </p:pic>
        <p:sp>
          <p:nvSpPr>
            <p:cNvPr id="9" name="TextBox 12"/>
            <p:cNvSpPr txBox="1">
              <a:spLocks noChangeArrowheads="1"/>
            </p:cNvSpPr>
            <p:nvPr/>
          </p:nvSpPr>
          <p:spPr bwMode="auto">
            <a:xfrm>
              <a:off x="1541951" y="4697817"/>
              <a:ext cx="34240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dirty="0"/>
                <a:t>Smith et al. (2013, </a:t>
              </a:r>
              <a:r>
                <a:rPr lang="en-US" sz="2000" dirty="0" err="1" smtClean="0"/>
                <a:t>ClimDyn</a:t>
              </a:r>
              <a:r>
                <a:rPr lang="en-US" sz="2000" dirty="0"/>
                <a:t>)</a:t>
              </a:r>
            </a:p>
          </p:txBody>
        </p:sp>
        <p:sp>
          <p:nvSpPr>
            <p:cNvPr id="38" name="CuadroTexto 37"/>
            <p:cNvSpPr txBox="1"/>
            <p:nvPr/>
          </p:nvSpPr>
          <p:spPr>
            <a:xfrm>
              <a:off x="431802" y="4667604"/>
              <a:ext cx="8258269" cy="747897"/>
            </a:xfrm>
            <a:prstGeom prst="rect">
              <a:avLst/>
            </a:prstGeom>
            <a:solidFill>
              <a:schemeClr val="accent5">
                <a:lumMod val="60000"/>
                <a:lumOff val="40000"/>
              </a:schemeClr>
            </a:solidFill>
          </p:spPr>
          <p:txBody>
            <a:bodyPr wrap="square" rtlCol="0" anchor="ctr">
              <a:spAutoFit/>
            </a:bodyPr>
            <a:lstStyle/>
            <a:p>
              <a:pPr algn="ctr">
                <a:lnSpc>
                  <a:spcPct val="120000"/>
                </a:lnSpc>
              </a:pPr>
              <a:r>
                <a:rPr lang="es-ES" dirty="0" smtClean="0"/>
                <a:t>15 centers </a:t>
              </a:r>
              <a:r>
                <a:rPr lang="es-ES" dirty="0" err="1" smtClean="0"/>
                <a:t>will</a:t>
              </a:r>
              <a:r>
                <a:rPr lang="es-ES" dirty="0" smtClean="0"/>
                <a:t> </a:t>
              </a:r>
              <a:r>
                <a:rPr lang="es-ES" dirty="0" err="1" smtClean="0"/>
                <a:t>contribute</a:t>
              </a:r>
              <a:r>
                <a:rPr lang="es-ES" dirty="0" smtClean="0"/>
                <a:t> </a:t>
              </a:r>
              <a:r>
                <a:rPr lang="es-ES" dirty="0" err="1" smtClean="0"/>
                <a:t>to</a:t>
              </a:r>
              <a:r>
                <a:rPr lang="es-ES" dirty="0" smtClean="0"/>
                <a:t> </a:t>
              </a:r>
              <a:r>
                <a:rPr lang="es-ES" dirty="0" err="1" smtClean="0"/>
                <a:t>Annual</a:t>
              </a:r>
              <a:r>
                <a:rPr lang="es-ES" dirty="0" smtClean="0"/>
                <a:t> </a:t>
              </a:r>
              <a:r>
                <a:rPr lang="es-ES" dirty="0" err="1" smtClean="0"/>
                <a:t>Decadal</a:t>
              </a:r>
              <a:r>
                <a:rPr lang="es-ES" dirty="0" smtClean="0"/>
                <a:t> </a:t>
              </a:r>
              <a:r>
                <a:rPr lang="es-ES" dirty="0" err="1" smtClean="0"/>
                <a:t>Climate</a:t>
              </a:r>
              <a:r>
                <a:rPr lang="es-ES" dirty="0" smtClean="0"/>
                <a:t> </a:t>
              </a:r>
              <a:r>
                <a:rPr lang="es-ES" dirty="0" err="1" smtClean="0"/>
                <a:t>Prediction</a:t>
              </a:r>
              <a:r>
                <a:rPr lang="es-ES" dirty="0" smtClean="0"/>
                <a:t> Exchange</a:t>
              </a:r>
            </a:p>
            <a:p>
              <a:pPr algn="ctr">
                <a:lnSpc>
                  <a:spcPct val="120000"/>
                </a:lnSpc>
              </a:pPr>
              <a:r>
                <a:rPr lang="es-ES" dirty="0" smtClean="0"/>
                <a:t>4 </a:t>
              </a:r>
              <a:r>
                <a:rPr lang="es-ES" dirty="0" err="1" smtClean="0"/>
                <a:t>applied</a:t>
              </a:r>
              <a:r>
                <a:rPr lang="es-ES" dirty="0" smtClean="0"/>
                <a:t> </a:t>
              </a:r>
              <a:r>
                <a:rPr lang="es-ES" dirty="0" err="1" smtClean="0"/>
                <a:t>for</a:t>
              </a:r>
              <a:r>
                <a:rPr lang="es-ES" dirty="0" smtClean="0"/>
                <a:t> WMO-</a:t>
              </a:r>
              <a:r>
                <a:rPr lang="es-ES" dirty="0" err="1" smtClean="0"/>
                <a:t>designation</a:t>
              </a:r>
              <a:r>
                <a:rPr lang="es-ES" dirty="0" smtClean="0"/>
                <a:t> (</a:t>
              </a:r>
              <a:r>
                <a:rPr lang="es-ES" b="1" dirty="0" smtClean="0"/>
                <a:t>BSC</a:t>
              </a:r>
              <a:r>
                <a:rPr lang="es-ES" dirty="0" smtClean="0"/>
                <a:t> </a:t>
              </a:r>
              <a:r>
                <a:rPr lang="es-ES" dirty="0" err="1" smtClean="0"/>
                <a:t>the</a:t>
              </a:r>
              <a:r>
                <a:rPr lang="es-ES" dirty="0" smtClean="0"/>
                <a:t> </a:t>
              </a:r>
              <a:r>
                <a:rPr lang="es-ES" dirty="0" err="1" smtClean="0"/>
                <a:t>only</a:t>
              </a:r>
              <a:r>
                <a:rPr lang="es-ES" dirty="0" smtClean="0"/>
                <a:t> non </a:t>
              </a:r>
              <a:r>
                <a:rPr lang="es-ES" dirty="0" err="1" smtClean="0"/>
                <a:t>meteorological</a:t>
              </a:r>
              <a:r>
                <a:rPr lang="es-ES" dirty="0" smtClean="0"/>
                <a:t> center) </a:t>
              </a:r>
              <a:endParaRPr lang="es-ES" dirty="0"/>
            </a:p>
          </p:txBody>
        </p:sp>
        <p:sp>
          <p:nvSpPr>
            <p:cNvPr id="6" name="Rectángulo 5"/>
            <p:cNvSpPr/>
            <p:nvPr/>
          </p:nvSpPr>
          <p:spPr>
            <a:xfrm>
              <a:off x="431800" y="4660900"/>
              <a:ext cx="8280400" cy="1968500"/>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
        <p:nvSpPr>
          <p:cNvPr id="41" name="TextBox 12"/>
          <p:cNvSpPr txBox="1">
            <a:spLocks noChangeArrowheads="1"/>
          </p:cNvSpPr>
          <p:nvPr/>
        </p:nvSpPr>
        <p:spPr bwMode="auto">
          <a:xfrm>
            <a:off x="1567351" y="3885016"/>
            <a:ext cx="34240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i="1" dirty="0">
                <a:solidFill>
                  <a:schemeClr val="tx1">
                    <a:lumMod val="50000"/>
                    <a:lumOff val="50000"/>
                  </a:schemeClr>
                </a:solidFill>
              </a:rPr>
              <a:t>Smith et al. (2013, </a:t>
            </a:r>
            <a:r>
              <a:rPr lang="en-US" i="1" dirty="0" err="1" smtClean="0">
                <a:solidFill>
                  <a:schemeClr val="tx1">
                    <a:lumMod val="50000"/>
                    <a:lumOff val="50000"/>
                  </a:schemeClr>
                </a:solidFill>
              </a:rPr>
              <a:t>ClimDyn</a:t>
            </a:r>
            <a:r>
              <a:rPr lang="en-US" i="1" dirty="0">
                <a:solidFill>
                  <a:schemeClr val="tx1">
                    <a:lumMod val="50000"/>
                    <a:lumOff val="50000"/>
                  </a:schemeClr>
                </a:solidFill>
              </a:rPr>
              <a:t>)</a:t>
            </a:r>
          </a:p>
        </p:txBody>
      </p:sp>
      <p:sp>
        <p:nvSpPr>
          <p:cNvPr id="42" name="CustomShape 1"/>
          <p:cNvSpPr/>
          <p:nvPr/>
        </p:nvSpPr>
        <p:spPr>
          <a:xfrm>
            <a:off x="88900" y="181440"/>
            <a:ext cx="6553200" cy="644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1"/>
          <a:lstStyle/>
          <a:p>
            <a:r>
              <a:rPr lang="en-US" sz="2200" b="1" spc="-1" dirty="0" smtClean="0">
                <a:solidFill>
                  <a:srgbClr val="FFFFFF"/>
                </a:solidFill>
                <a:uFill>
                  <a:solidFill>
                    <a:srgbClr val="FFFFFF"/>
                  </a:solidFill>
                </a:uFill>
                <a:latin typeface="Arial"/>
                <a:ea typeface="ＭＳ Ｐゴシック"/>
                <a:cs typeface="DejaVu Sans"/>
              </a:rPr>
              <a:t>Towards Real Time Decadal Climate Prediction</a:t>
            </a:r>
            <a:endParaRPr lang="en-US" sz="2200" spc="-1" dirty="0">
              <a:solidFill>
                <a:srgbClr val="000000"/>
              </a:solidFill>
              <a:uFill>
                <a:solidFill>
                  <a:srgbClr val="FFFFFF"/>
                </a:solidFill>
              </a:uFill>
              <a:latin typeface="Arial"/>
              <a:ea typeface="DejaVu Sans"/>
              <a:cs typeface="DejaVu Sans"/>
            </a:endParaRPr>
          </a:p>
        </p:txBody>
      </p:sp>
    </p:spTree>
    <p:extLst>
      <p:ext uri="{BB962C8B-B14F-4D97-AF65-F5344CB8AC3E}">
        <p14:creationId xmlns:p14="http://schemas.microsoft.com/office/powerpoint/2010/main" val="120681266"/>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n 26"/>
          <p:cNvPicPr>
            <a:picLocks noChangeAspect="1"/>
          </p:cNvPicPr>
          <p:nvPr/>
        </p:nvPicPr>
        <p:blipFill>
          <a:blip r:embed="rId3"/>
          <a:stretch>
            <a:fillRect/>
          </a:stretch>
        </p:blipFill>
        <p:spPr>
          <a:xfrm>
            <a:off x="16283" y="1244600"/>
            <a:ext cx="3975967" cy="2988000"/>
          </a:xfrm>
          <a:prstGeom prst="rect">
            <a:avLst/>
          </a:prstGeom>
        </p:spPr>
      </p:pic>
      <p:sp>
        <p:nvSpPr>
          <p:cNvPr id="19" name="TextShape 2"/>
          <p:cNvSpPr txBox="1"/>
          <p:nvPr/>
        </p:nvSpPr>
        <p:spPr>
          <a:xfrm>
            <a:off x="274260" y="141120"/>
            <a:ext cx="6190920" cy="680400"/>
          </a:xfrm>
          <a:prstGeom prst="rect">
            <a:avLst/>
          </a:prstGeom>
          <a:noFill/>
          <a:ln>
            <a:noFill/>
          </a:ln>
        </p:spPr>
        <p:txBody>
          <a:bodyPr lIns="90000" tIns="45000" rIns="90000" bIns="45000"/>
          <a:lstStyle/>
          <a:p>
            <a:r>
              <a:rPr lang="en-US" sz="2400" b="1" spc="-1" dirty="0" smtClean="0">
                <a:solidFill>
                  <a:srgbClr val="FFFFFF"/>
                </a:solidFill>
                <a:uFill>
                  <a:solidFill>
                    <a:srgbClr val="FFFFFF"/>
                  </a:solidFill>
                </a:uFill>
                <a:latin typeface="Arial"/>
                <a:ea typeface="ＭＳ Ｐゴシック"/>
                <a:cs typeface="DejaVu Sans"/>
              </a:rPr>
              <a:t>Next decadal climate prediction activities</a:t>
            </a:r>
            <a:endParaRPr lang="en-US" sz="2400" b="1" spc="-1" dirty="0">
              <a:solidFill>
                <a:srgbClr val="004990"/>
              </a:solidFill>
              <a:uFill>
                <a:solidFill>
                  <a:srgbClr val="FFFFFF"/>
                </a:solidFill>
              </a:uFill>
              <a:latin typeface="Arial"/>
              <a:ea typeface="DejaVu Sans"/>
              <a:cs typeface="DejaVu Sans"/>
            </a:endParaRPr>
          </a:p>
        </p:txBody>
      </p:sp>
      <p:pic>
        <p:nvPicPr>
          <p:cNvPr id="16" name="Google Shape;51;p7"/>
          <p:cNvPicPr preferRelativeResize="0"/>
          <p:nvPr/>
        </p:nvPicPr>
        <p:blipFill rotWithShape="1">
          <a:blip r:embed="rId4">
            <a:alphaModFix/>
          </a:blip>
          <a:srcRect/>
          <a:stretch/>
        </p:blipFill>
        <p:spPr>
          <a:xfrm>
            <a:off x="348900" y="4598728"/>
            <a:ext cx="2578100" cy="668396"/>
          </a:xfrm>
          <a:prstGeom prst="rect">
            <a:avLst/>
          </a:prstGeom>
          <a:noFill/>
          <a:ln>
            <a:noFill/>
          </a:ln>
        </p:spPr>
      </p:pic>
      <p:sp>
        <p:nvSpPr>
          <p:cNvPr id="4" name="Elipse 3"/>
          <p:cNvSpPr/>
          <p:nvPr/>
        </p:nvSpPr>
        <p:spPr>
          <a:xfrm>
            <a:off x="2311400" y="3479800"/>
            <a:ext cx="723900" cy="825500"/>
          </a:xfrm>
          <a:prstGeom prst="ellipse">
            <a:avLst/>
          </a:prstGeom>
          <a:noFill/>
          <a:ln w="28575"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000090"/>
              </a:solidFill>
            </a:endParaRPr>
          </a:p>
        </p:txBody>
      </p:sp>
      <p:sp>
        <p:nvSpPr>
          <p:cNvPr id="18" name="TextShape 16"/>
          <p:cNvSpPr txBox="1"/>
          <p:nvPr/>
        </p:nvSpPr>
        <p:spPr>
          <a:xfrm>
            <a:off x="3721100" y="1036880"/>
            <a:ext cx="9385300" cy="906840"/>
          </a:xfrm>
          <a:prstGeom prst="rect">
            <a:avLst/>
          </a:prstGeom>
          <a:noFill/>
          <a:ln>
            <a:noFill/>
          </a:ln>
        </p:spPr>
        <p:txBody>
          <a:bodyPr/>
          <a:lstStyle/>
          <a:p>
            <a:pPr>
              <a:spcBef>
                <a:spcPts val="400"/>
              </a:spcBef>
            </a:pPr>
            <a:r>
              <a:rPr lang="en-US" sz="2200" b="1" spc="-1" dirty="0" smtClean="0">
                <a:solidFill>
                  <a:srgbClr val="000090"/>
                </a:solidFill>
                <a:uFill>
                  <a:solidFill>
                    <a:srgbClr val="FFFFFF"/>
                  </a:solidFill>
                </a:uFill>
                <a:latin typeface="Arial"/>
                <a:ea typeface="ＭＳ Ｐゴシック"/>
                <a:cs typeface="DejaVu Sans"/>
              </a:rPr>
              <a:t>Contributions to CMIP6 </a:t>
            </a:r>
          </a:p>
          <a:p>
            <a:pPr>
              <a:spcBef>
                <a:spcPts val="400"/>
              </a:spcBef>
            </a:pPr>
            <a:r>
              <a:rPr lang="en-US" sz="2000" spc="-1" dirty="0" smtClean="0">
                <a:solidFill>
                  <a:srgbClr val="000090"/>
                </a:solidFill>
                <a:uFill>
                  <a:solidFill>
                    <a:srgbClr val="FFFFFF"/>
                  </a:solidFill>
                </a:uFill>
                <a:latin typeface="Arial"/>
                <a:ea typeface="ＭＳ Ｐゴシック"/>
                <a:cs typeface="DejaVu Sans"/>
              </a:rPr>
              <a:t>With EC-Earth 3.2 in standard resolution (~1°)</a:t>
            </a:r>
          </a:p>
        </p:txBody>
      </p:sp>
      <p:sp>
        <p:nvSpPr>
          <p:cNvPr id="20" name="Shape 138"/>
          <p:cNvSpPr txBox="1"/>
          <p:nvPr/>
        </p:nvSpPr>
        <p:spPr>
          <a:xfrm>
            <a:off x="-167555" y="822759"/>
            <a:ext cx="2806800" cy="51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i="1" dirty="0" smtClean="0">
                <a:solidFill>
                  <a:srgbClr val="999999"/>
                </a:solidFill>
              </a:rPr>
              <a:t>Simpkins </a:t>
            </a:r>
            <a:r>
              <a:rPr lang="en-US" sz="2000" i="1" dirty="0">
                <a:solidFill>
                  <a:srgbClr val="999999"/>
                </a:solidFill>
              </a:rPr>
              <a:t>(</a:t>
            </a:r>
            <a:r>
              <a:rPr lang="en-US" sz="2000" i="1" dirty="0" smtClean="0">
                <a:solidFill>
                  <a:srgbClr val="999999"/>
                </a:solidFill>
              </a:rPr>
              <a:t>2017)</a:t>
            </a:r>
            <a:endParaRPr sz="2000" i="1" dirty="0">
              <a:solidFill>
                <a:srgbClr val="999999"/>
              </a:solidFill>
            </a:endParaRPr>
          </a:p>
        </p:txBody>
      </p:sp>
      <p:sp>
        <p:nvSpPr>
          <p:cNvPr id="5" name="CuadroTexto 4"/>
          <p:cNvSpPr txBox="1"/>
          <p:nvPr/>
        </p:nvSpPr>
        <p:spPr>
          <a:xfrm>
            <a:off x="4076700" y="2146300"/>
            <a:ext cx="4367038" cy="2308324"/>
          </a:xfrm>
          <a:prstGeom prst="rect">
            <a:avLst/>
          </a:prstGeom>
          <a:noFill/>
        </p:spPr>
        <p:txBody>
          <a:bodyPr wrap="none" rtlCol="0">
            <a:spAutoFit/>
          </a:bodyPr>
          <a:lstStyle/>
          <a:p>
            <a:r>
              <a:rPr lang="es-ES" b="1" dirty="0" smtClean="0"/>
              <a:t>DCPP </a:t>
            </a:r>
            <a:r>
              <a:rPr lang="es-ES" b="1" dirty="0" err="1" smtClean="0"/>
              <a:t>Component</a:t>
            </a:r>
            <a:r>
              <a:rPr lang="es-ES" b="1" dirty="0" smtClean="0"/>
              <a:t> A: </a:t>
            </a:r>
          </a:p>
          <a:p>
            <a:r>
              <a:rPr lang="es-ES" dirty="0" err="1" smtClean="0"/>
              <a:t>Retrospective</a:t>
            </a:r>
            <a:r>
              <a:rPr lang="es-ES" dirty="0" smtClean="0"/>
              <a:t> </a:t>
            </a:r>
            <a:r>
              <a:rPr lang="es-ES" dirty="0" err="1" smtClean="0"/>
              <a:t>Predictions</a:t>
            </a:r>
            <a:r>
              <a:rPr lang="es-ES" dirty="0" smtClean="0"/>
              <a:t> [1960-2017]</a:t>
            </a:r>
          </a:p>
          <a:p>
            <a:endParaRPr lang="es-ES" dirty="0"/>
          </a:p>
          <a:p>
            <a:r>
              <a:rPr lang="es-ES" b="1" dirty="0" smtClean="0"/>
              <a:t>DCPP </a:t>
            </a:r>
            <a:r>
              <a:rPr lang="es-ES" b="1" dirty="0" err="1" smtClean="0"/>
              <a:t>Component</a:t>
            </a:r>
            <a:r>
              <a:rPr lang="es-ES" b="1" dirty="0" smtClean="0"/>
              <a:t> B:</a:t>
            </a:r>
          </a:p>
          <a:p>
            <a:r>
              <a:rPr lang="es-ES" dirty="0" err="1" smtClean="0"/>
              <a:t>Near</a:t>
            </a:r>
            <a:r>
              <a:rPr lang="es-ES" dirty="0" smtClean="0"/>
              <a:t>-real time </a:t>
            </a:r>
            <a:r>
              <a:rPr lang="es-ES" dirty="0" err="1" smtClean="0"/>
              <a:t>Forecasts</a:t>
            </a:r>
            <a:r>
              <a:rPr lang="es-ES" dirty="0" smtClean="0"/>
              <a:t> [2018 </a:t>
            </a:r>
            <a:r>
              <a:rPr lang="es-ES" dirty="0" err="1" smtClean="0"/>
              <a:t>onwards</a:t>
            </a:r>
            <a:r>
              <a:rPr lang="es-ES" dirty="0" smtClean="0"/>
              <a:t>]</a:t>
            </a:r>
          </a:p>
          <a:p>
            <a:endParaRPr lang="es-ES" dirty="0"/>
          </a:p>
          <a:p>
            <a:r>
              <a:rPr lang="es-ES" b="1" dirty="0" err="1" smtClean="0"/>
              <a:t>DECK+ScenarioMIP</a:t>
            </a:r>
            <a:r>
              <a:rPr lang="es-ES" b="1" dirty="0" smtClean="0"/>
              <a:t>:</a:t>
            </a:r>
          </a:p>
          <a:p>
            <a:r>
              <a:rPr lang="es-ES" dirty="0" smtClean="0"/>
              <a:t>Historical+SPSS2-4.5 [1850-2100]</a:t>
            </a:r>
            <a:endParaRPr lang="es-ES" dirty="0"/>
          </a:p>
        </p:txBody>
      </p:sp>
      <p:sp>
        <p:nvSpPr>
          <p:cNvPr id="21" name="Elipse 20"/>
          <p:cNvSpPr/>
          <p:nvPr/>
        </p:nvSpPr>
        <p:spPr>
          <a:xfrm>
            <a:off x="1879600" y="2565400"/>
            <a:ext cx="355600" cy="431800"/>
          </a:xfrm>
          <a:prstGeom prst="ellipse">
            <a:avLst/>
          </a:prstGeom>
          <a:noFill/>
          <a:ln w="28575"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000090"/>
              </a:solidFill>
            </a:endParaRPr>
          </a:p>
        </p:txBody>
      </p:sp>
      <p:sp>
        <p:nvSpPr>
          <p:cNvPr id="23" name="Elipse 22"/>
          <p:cNvSpPr/>
          <p:nvPr/>
        </p:nvSpPr>
        <p:spPr>
          <a:xfrm>
            <a:off x="2768600" y="3048000"/>
            <a:ext cx="1181100" cy="622300"/>
          </a:xfrm>
          <a:prstGeom prst="ellipse">
            <a:avLst/>
          </a:prstGeom>
          <a:noFill/>
          <a:ln w="28575"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000090"/>
              </a:solidFill>
            </a:endParaRPr>
          </a:p>
        </p:txBody>
      </p:sp>
    </p:spTree>
    <p:extLst>
      <p:ext uri="{BB962C8B-B14F-4D97-AF65-F5344CB8AC3E}">
        <p14:creationId xmlns:p14="http://schemas.microsoft.com/office/powerpoint/2010/main" val="71207743"/>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Shape 2"/>
          <p:cNvSpPr txBox="1"/>
          <p:nvPr/>
        </p:nvSpPr>
        <p:spPr>
          <a:xfrm>
            <a:off x="274260" y="141120"/>
            <a:ext cx="6190920" cy="680400"/>
          </a:xfrm>
          <a:prstGeom prst="rect">
            <a:avLst/>
          </a:prstGeom>
          <a:noFill/>
          <a:ln>
            <a:noFill/>
          </a:ln>
        </p:spPr>
        <p:txBody>
          <a:bodyPr lIns="90000" tIns="45000" rIns="90000" bIns="45000"/>
          <a:lstStyle/>
          <a:p>
            <a:r>
              <a:rPr lang="en-US" sz="2400" b="1" spc="-1" dirty="0" smtClean="0">
                <a:solidFill>
                  <a:srgbClr val="FFFFFF"/>
                </a:solidFill>
                <a:uFill>
                  <a:solidFill>
                    <a:srgbClr val="FFFFFF"/>
                  </a:solidFill>
                </a:uFill>
                <a:latin typeface="Arial"/>
                <a:ea typeface="ＭＳ Ｐゴシック"/>
                <a:cs typeface="DejaVu Sans"/>
              </a:rPr>
              <a:t>Next decadal climate prediction activities</a:t>
            </a:r>
            <a:endParaRPr lang="en-US" sz="2400" b="1" spc="-1" dirty="0">
              <a:solidFill>
                <a:srgbClr val="004990"/>
              </a:solidFill>
              <a:uFill>
                <a:solidFill>
                  <a:srgbClr val="FFFFFF"/>
                </a:solidFill>
              </a:uFill>
              <a:latin typeface="Arial"/>
              <a:ea typeface="DejaVu Sans"/>
              <a:cs typeface="DejaVu Sans"/>
            </a:endParaRPr>
          </a:p>
        </p:txBody>
      </p:sp>
      <p:pic>
        <p:nvPicPr>
          <p:cNvPr id="16" name="Google Shape;51;p7"/>
          <p:cNvPicPr preferRelativeResize="0"/>
          <p:nvPr/>
        </p:nvPicPr>
        <p:blipFill rotWithShape="1">
          <a:blip r:embed="rId3">
            <a:alphaModFix/>
          </a:blip>
          <a:srcRect/>
          <a:stretch/>
        </p:blipFill>
        <p:spPr>
          <a:xfrm>
            <a:off x="348900" y="4598728"/>
            <a:ext cx="2578100" cy="668396"/>
          </a:xfrm>
          <a:prstGeom prst="rect">
            <a:avLst/>
          </a:prstGeom>
          <a:noFill/>
          <a:ln>
            <a:noFill/>
          </a:ln>
        </p:spPr>
      </p:pic>
      <p:sp>
        <p:nvSpPr>
          <p:cNvPr id="18" name="TextShape 16"/>
          <p:cNvSpPr txBox="1"/>
          <p:nvPr/>
        </p:nvSpPr>
        <p:spPr>
          <a:xfrm>
            <a:off x="3721100" y="1036880"/>
            <a:ext cx="9385300" cy="906840"/>
          </a:xfrm>
          <a:prstGeom prst="rect">
            <a:avLst/>
          </a:prstGeom>
          <a:noFill/>
          <a:ln>
            <a:noFill/>
          </a:ln>
        </p:spPr>
        <p:txBody>
          <a:bodyPr/>
          <a:lstStyle/>
          <a:p>
            <a:pPr>
              <a:spcBef>
                <a:spcPts val="400"/>
              </a:spcBef>
            </a:pPr>
            <a:r>
              <a:rPr lang="en-US" sz="2200" b="1" spc="-1" dirty="0" smtClean="0">
                <a:solidFill>
                  <a:srgbClr val="000090"/>
                </a:solidFill>
                <a:uFill>
                  <a:solidFill>
                    <a:srgbClr val="FFFFFF"/>
                  </a:solidFill>
                </a:uFill>
                <a:latin typeface="Arial"/>
                <a:ea typeface="ＭＳ Ｐゴシック"/>
                <a:cs typeface="DejaVu Sans"/>
              </a:rPr>
              <a:t>Contributions to CMIP6 </a:t>
            </a:r>
          </a:p>
          <a:p>
            <a:pPr>
              <a:spcBef>
                <a:spcPts val="400"/>
              </a:spcBef>
            </a:pPr>
            <a:r>
              <a:rPr lang="en-US" sz="2000" spc="-1" dirty="0" smtClean="0">
                <a:solidFill>
                  <a:srgbClr val="000090"/>
                </a:solidFill>
                <a:uFill>
                  <a:solidFill>
                    <a:srgbClr val="FFFFFF"/>
                  </a:solidFill>
                </a:uFill>
                <a:latin typeface="Arial"/>
                <a:ea typeface="ＭＳ Ｐゴシック"/>
                <a:cs typeface="DejaVu Sans"/>
              </a:rPr>
              <a:t>With EC-Earth 3.2 in standard resolution (~1°)</a:t>
            </a:r>
          </a:p>
        </p:txBody>
      </p:sp>
      <p:sp>
        <p:nvSpPr>
          <p:cNvPr id="5" name="CuadroTexto 4"/>
          <p:cNvSpPr txBox="1"/>
          <p:nvPr/>
        </p:nvSpPr>
        <p:spPr>
          <a:xfrm>
            <a:off x="4076700" y="2146300"/>
            <a:ext cx="4367038" cy="2308324"/>
          </a:xfrm>
          <a:prstGeom prst="rect">
            <a:avLst/>
          </a:prstGeom>
          <a:noFill/>
        </p:spPr>
        <p:txBody>
          <a:bodyPr wrap="none" rtlCol="0">
            <a:spAutoFit/>
          </a:bodyPr>
          <a:lstStyle/>
          <a:p>
            <a:r>
              <a:rPr lang="es-ES" b="1" dirty="0" smtClean="0"/>
              <a:t>DCPP </a:t>
            </a:r>
            <a:r>
              <a:rPr lang="es-ES" b="1" dirty="0" err="1" smtClean="0"/>
              <a:t>Component</a:t>
            </a:r>
            <a:r>
              <a:rPr lang="es-ES" b="1" dirty="0" smtClean="0"/>
              <a:t> A: </a:t>
            </a:r>
          </a:p>
          <a:p>
            <a:r>
              <a:rPr lang="es-ES" dirty="0" err="1" smtClean="0"/>
              <a:t>Retrospective</a:t>
            </a:r>
            <a:r>
              <a:rPr lang="es-ES" dirty="0" smtClean="0"/>
              <a:t> </a:t>
            </a:r>
            <a:r>
              <a:rPr lang="es-ES" dirty="0" err="1" smtClean="0"/>
              <a:t>Predictions</a:t>
            </a:r>
            <a:r>
              <a:rPr lang="es-ES" dirty="0" smtClean="0"/>
              <a:t> [1960-2017]</a:t>
            </a:r>
          </a:p>
          <a:p>
            <a:endParaRPr lang="es-ES" dirty="0"/>
          </a:p>
          <a:p>
            <a:r>
              <a:rPr lang="es-ES" b="1" dirty="0" smtClean="0"/>
              <a:t>DCPP </a:t>
            </a:r>
            <a:r>
              <a:rPr lang="es-ES" b="1" dirty="0" err="1" smtClean="0"/>
              <a:t>Component</a:t>
            </a:r>
            <a:r>
              <a:rPr lang="es-ES" b="1" dirty="0" smtClean="0"/>
              <a:t> B:</a:t>
            </a:r>
          </a:p>
          <a:p>
            <a:r>
              <a:rPr lang="es-ES" dirty="0" err="1" smtClean="0"/>
              <a:t>Near</a:t>
            </a:r>
            <a:r>
              <a:rPr lang="es-ES" dirty="0" smtClean="0"/>
              <a:t>-real time </a:t>
            </a:r>
            <a:r>
              <a:rPr lang="es-ES" dirty="0" err="1" smtClean="0"/>
              <a:t>Forecasts</a:t>
            </a:r>
            <a:r>
              <a:rPr lang="es-ES" dirty="0" smtClean="0"/>
              <a:t> [2018 </a:t>
            </a:r>
            <a:r>
              <a:rPr lang="es-ES" dirty="0" err="1" smtClean="0"/>
              <a:t>onwards</a:t>
            </a:r>
            <a:r>
              <a:rPr lang="es-ES" dirty="0" smtClean="0"/>
              <a:t>]</a:t>
            </a:r>
          </a:p>
          <a:p>
            <a:endParaRPr lang="es-ES" dirty="0"/>
          </a:p>
          <a:p>
            <a:r>
              <a:rPr lang="es-ES" b="1" dirty="0" err="1" smtClean="0"/>
              <a:t>DECK+ScenarioMIP</a:t>
            </a:r>
            <a:r>
              <a:rPr lang="es-ES" b="1" dirty="0" smtClean="0"/>
              <a:t>:</a:t>
            </a:r>
          </a:p>
          <a:p>
            <a:r>
              <a:rPr lang="es-ES" dirty="0" smtClean="0"/>
              <a:t>Historical+SPSS2-4.5 [1850-2100]</a:t>
            </a:r>
            <a:endParaRPr lang="es-ES" dirty="0"/>
          </a:p>
        </p:txBody>
      </p:sp>
      <p:pic>
        <p:nvPicPr>
          <p:cNvPr id="11" name="Imagen 10"/>
          <p:cNvPicPr>
            <a:picLocks noChangeAspect="1"/>
          </p:cNvPicPr>
          <p:nvPr/>
        </p:nvPicPr>
        <p:blipFill>
          <a:blip r:embed="rId4"/>
          <a:stretch>
            <a:fillRect/>
          </a:stretch>
        </p:blipFill>
        <p:spPr>
          <a:xfrm>
            <a:off x="596863" y="5701152"/>
            <a:ext cx="1580499" cy="691468"/>
          </a:xfrm>
          <a:prstGeom prst="rect">
            <a:avLst/>
          </a:prstGeom>
          <a:solidFill>
            <a:schemeClr val="bg1"/>
          </a:solidFill>
        </p:spPr>
      </p:pic>
      <p:sp>
        <p:nvSpPr>
          <p:cNvPr id="12" name="TextShape 16"/>
          <p:cNvSpPr txBox="1"/>
          <p:nvPr/>
        </p:nvSpPr>
        <p:spPr>
          <a:xfrm>
            <a:off x="3213100" y="4834180"/>
            <a:ext cx="9385300" cy="906840"/>
          </a:xfrm>
          <a:prstGeom prst="rect">
            <a:avLst/>
          </a:prstGeom>
          <a:noFill/>
          <a:ln>
            <a:noFill/>
          </a:ln>
        </p:spPr>
        <p:txBody>
          <a:bodyPr/>
          <a:lstStyle/>
          <a:p>
            <a:pPr>
              <a:spcBef>
                <a:spcPts val="400"/>
              </a:spcBef>
            </a:pPr>
            <a:r>
              <a:rPr lang="en-US" sz="2200" b="1" spc="-1" dirty="0" smtClean="0">
                <a:solidFill>
                  <a:srgbClr val="000090"/>
                </a:solidFill>
                <a:uFill>
                  <a:solidFill>
                    <a:srgbClr val="FFFFFF"/>
                  </a:solidFill>
                </a:uFill>
                <a:latin typeface="Arial"/>
                <a:ea typeface="ＭＳ Ｐゴシック"/>
                <a:cs typeface="DejaVu Sans"/>
              </a:rPr>
              <a:t>Other H2020 activities</a:t>
            </a:r>
          </a:p>
          <a:p>
            <a:pPr lvl="0">
              <a:spcBef>
                <a:spcPts val="400"/>
              </a:spcBef>
            </a:pPr>
            <a:r>
              <a:rPr lang="en-US" sz="2000" spc="-1" dirty="0">
                <a:solidFill>
                  <a:srgbClr val="000090"/>
                </a:solidFill>
                <a:uFill>
                  <a:solidFill>
                    <a:srgbClr val="FFFFFF"/>
                  </a:solidFill>
                </a:uFill>
                <a:ea typeface="ＭＳ Ｐゴシック"/>
              </a:rPr>
              <a:t>With EC-Earth 3.2 in </a:t>
            </a:r>
            <a:r>
              <a:rPr lang="en-US" sz="2000" spc="-1" dirty="0" smtClean="0">
                <a:solidFill>
                  <a:srgbClr val="000090"/>
                </a:solidFill>
                <a:uFill>
                  <a:solidFill>
                    <a:srgbClr val="FFFFFF"/>
                  </a:solidFill>
                </a:uFill>
                <a:ea typeface="ＭＳ Ｐゴシック"/>
              </a:rPr>
              <a:t>high resolution </a:t>
            </a:r>
            <a:r>
              <a:rPr lang="en-US" sz="2000" spc="-1" dirty="0">
                <a:solidFill>
                  <a:srgbClr val="000090"/>
                </a:solidFill>
                <a:uFill>
                  <a:solidFill>
                    <a:srgbClr val="FFFFFF"/>
                  </a:solidFill>
                </a:uFill>
                <a:ea typeface="ＭＳ Ｐゴシック"/>
              </a:rPr>
              <a:t>(</a:t>
            </a:r>
            <a:r>
              <a:rPr lang="en-US" sz="2000" spc="-1" dirty="0" smtClean="0">
                <a:solidFill>
                  <a:srgbClr val="000090"/>
                </a:solidFill>
                <a:uFill>
                  <a:solidFill>
                    <a:srgbClr val="FFFFFF"/>
                  </a:solidFill>
                </a:uFill>
                <a:ea typeface="ＭＳ Ｐゴシック"/>
              </a:rPr>
              <a:t>~0.25°</a:t>
            </a:r>
            <a:r>
              <a:rPr lang="en-US" sz="2000" spc="-1" dirty="0">
                <a:solidFill>
                  <a:srgbClr val="000090"/>
                </a:solidFill>
                <a:uFill>
                  <a:solidFill>
                    <a:srgbClr val="FFFFFF"/>
                  </a:solidFill>
                </a:uFill>
                <a:ea typeface="ＭＳ Ｐゴシック"/>
              </a:rPr>
              <a:t>)</a:t>
            </a:r>
          </a:p>
          <a:p>
            <a:pPr>
              <a:spcBef>
                <a:spcPts val="400"/>
              </a:spcBef>
            </a:pPr>
            <a:endParaRPr lang="en-US" sz="2200" b="1" spc="-1" dirty="0" smtClean="0">
              <a:solidFill>
                <a:srgbClr val="000090"/>
              </a:solidFill>
              <a:uFill>
                <a:solidFill>
                  <a:srgbClr val="FFFFFF"/>
                </a:solidFill>
              </a:uFill>
              <a:latin typeface="Arial"/>
              <a:ea typeface="ＭＳ Ｐゴシック"/>
              <a:cs typeface="DejaVu Sans"/>
            </a:endParaRPr>
          </a:p>
        </p:txBody>
      </p:sp>
      <p:sp>
        <p:nvSpPr>
          <p:cNvPr id="13" name="CuadroTexto 12"/>
          <p:cNvSpPr txBox="1"/>
          <p:nvPr/>
        </p:nvSpPr>
        <p:spPr>
          <a:xfrm>
            <a:off x="2578100" y="5727700"/>
            <a:ext cx="4098222" cy="646331"/>
          </a:xfrm>
          <a:prstGeom prst="rect">
            <a:avLst/>
          </a:prstGeom>
          <a:noFill/>
        </p:spPr>
        <p:txBody>
          <a:bodyPr wrap="none" rtlCol="0">
            <a:spAutoFit/>
          </a:bodyPr>
          <a:lstStyle/>
          <a:p>
            <a:r>
              <a:rPr lang="es-ES" b="1" dirty="0" smtClean="0"/>
              <a:t>DCPP </a:t>
            </a:r>
            <a:r>
              <a:rPr lang="es-ES" b="1" dirty="0" err="1" smtClean="0"/>
              <a:t>Component</a:t>
            </a:r>
            <a:r>
              <a:rPr lang="es-ES" b="1" dirty="0" smtClean="0"/>
              <a:t> A-</a:t>
            </a:r>
            <a:r>
              <a:rPr lang="es-ES" b="1" dirty="0" err="1" smtClean="0"/>
              <a:t>like</a:t>
            </a:r>
            <a:r>
              <a:rPr lang="es-ES" b="1" dirty="0" smtClean="0"/>
              <a:t>: </a:t>
            </a:r>
          </a:p>
          <a:p>
            <a:r>
              <a:rPr lang="es-ES" dirty="0" err="1" smtClean="0"/>
              <a:t>Retrospective</a:t>
            </a:r>
            <a:r>
              <a:rPr lang="es-ES" dirty="0" smtClean="0"/>
              <a:t> </a:t>
            </a:r>
            <a:r>
              <a:rPr lang="es-ES" dirty="0" err="1" smtClean="0"/>
              <a:t>Predictions</a:t>
            </a:r>
            <a:r>
              <a:rPr lang="es-ES" dirty="0" smtClean="0"/>
              <a:t> [1960-2017]</a:t>
            </a:r>
          </a:p>
        </p:txBody>
      </p:sp>
      <p:pic>
        <p:nvPicPr>
          <p:cNvPr id="14" name="Imagen 13"/>
          <p:cNvPicPr>
            <a:picLocks noChangeAspect="1"/>
          </p:cNvPicPr>
          <p:nvPr/>
        </p:nvPicPr>
        <p:blipFill>
          <a:blip r:embed="rId5"/>
          <a:stretch>
            <a:fillRect/>
          </a:stretch>
        </p:blipFill>
        <p:spPr>
          <a:xfrm>
            <a:off x="16283" y="1244600"/>
            <a:ext cx="3975967" cy="2988000"/>
          </a:xfrm>
          <a:prstGeom prst="rect">
            <a:avLst/>
          </a:prstGeom>
        </p:spPr>
      </p:pic>
      <p:sp>
        <p:nvSpPr>
          <p:cNvPr id="15" name="Elipse 14"/>
          <p:cNvSpPr/>
          <p:nvPr/>
        </p:nvSpPr>
        <p:spPr>
          <a:xfrm>
            <a:off x="2311400" y="3479800"/>
            <a:ext cx="723900" cy="825500"/>
          </a:xfrm>
          <a:prstGeom prst="ellipse">
            <a:avLst/>
          </a:prstGeom>
          <a:noFill/>
          <a:ln w="28575"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000090"/>
              </a:solidFill>
            </a:endParaRPr>
          </a:p>
        </p:txBody>
      </p:sp>
      <p:sp>
        <p:nvSpPr>
          <p:cNvPr id="22" name="Elipse 21"/>
          <p:cNvSpPr/>
          <p:nvPr/>
        </p:nvSpPr>
        <p:spPr>
          <a:xfrm>
            <a:off x="1879600" y="2565400"/>
            <a:ext cx="355600" cy="431800"/>
          </a:xfrm>
          <a:prstGeom prst="ellipse">
            <a:avLst/>
          </a:prstGeom>
          <a:noFill/>
          <a:ln w="28575"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000090"/>
              </a:solidFill>
            </a:endParaRPr>
          </a:p>
        </p:txBody>
      </p:sp>
      <p:sp>
        <p:nvSpPr>
          <p:cNvPr id="24" name="Elipse 23"/>
          <p:cNvSpPr/>
          <p:nvPr/>
        </p:nvSpPr>
        <p:spPr>
          <a:xfrm>
            <a:off x="2768600" y="3048000"/>
            <a:ext cx="1181100" cy="622300"/>
          </a:xfrm>
          <a:prstGeom prst="ellipse">
            <a:avLst/>
          </a:prstGeom>
          <a:noFill/>
          <a:ln w="28575"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000090"/>
              </a:solidFill>
            </a:endParaRPr>
          </a:p>
        </p:txBody>
      </p:sp>
      <p:sp>
        <p:nvSpPr>
          <p:cNvPr id="21" name="Shape 138"/>
          <p:cNvSpPr txBox="1"/>
          <p:nvPr/>
        </p:nvSpPr>
        <p:spPr>
          <a:xfrm>
            <a:off x="-167555" y="822759"/>
            <a:ext cx="2806800" cy="51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i="1" dirty="0" smtClean="0">
                <a:solidFill>
                  <a:srgbClr val="999999"/>
                </a:solidFill>
              </a:rPr>
              <a:t>Simpkins </a:t>
            </a:r>
            <a:r>
              <a:rPr lang="en-US" sz="2000" i="1" dirty="0">
                <a:solidFill>
                  <a:srgbClr val="999999"/>
                </a:solidFill>
              </a:rPr>
              <a:t>(</a:t>
            </a:r>
            <a:r>
              <a:rPr lang="en-US" sz="2000" i="1" dirty="0" smtClean="0">
                <a:solidFill>
                  <a:srgbClr val="999999"/>
                </a:solidFill>
              </a:rPr>
              <a:t>2017)</a:t>
            </a:r>
            <a:endParaRPr sz="2000" i="1" dirty="0">
              <a:solidFill>
                <a:srgbClr val="999999"/>
              </a:solidFill>
            </a:endParaRPr>
          </a:p>
        </p:txBody>
      </p:sp>
    </p:spTree>
    <p:extLst>
      <p:ext uri="{BB962C8B-B14F-4D97-AF65-F5344CB8AC3E}">
        <p14:creationId xmlns:p14="http://schemas.microsoft.com/office/powerpoint/2010/main" val="1846263154"/>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txBox="1">
            <a:spLocks noChangeArrowheads="1"/>
          </p:cNvSpPr>
          <p:nvPr/>
        </p:nvSpPr>
        <p:spPr bwMode="auto">
          <a:xfrm>
            <a:off x="125412" y="1048810"/>
            <a:ext cx="9615488" cy="246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10000"/>
              </a:spcBef>
              <a:spcAft>
                <a:spcPct val="5000"/>
              </a:spcAft>
            </a:pPr>
            <a:r>
              <a:rPr lang="en-GB" sz="2000" b="1" dirty="0" smtClean="0">
                <a:solidFill>
                  <a:srgbClr val="000000"/>
                </a:solidFill>
              </a:rPr>
              <a:t>Bodegas Torres </a:t>
            </a:r>
            <a:r>
              <a:rPr lang="en-GB" sz="2000" dirty="0" smtClean="0">
                <a:solidFill>
                  <a:srgbClr val="000000"/>
                </a:solidFill>
              </a:rPr>
              <a:t>(and other wineries) are looking for </a:t>
            </a:r>
            <a:r>
              <a:rPr lang="en-GB" sz="2000" b="1" dirty="0" smtClean="0">
                <a:solidFill>
                  <a:srgbClr val="004990"/>
                </a:solidFill>
              </a:rPr>
              <a:t>new vineyard locations</a:t>
            </a:r>
            <a:endParaRPr lang="en-GB" sz="2000" dirty="0" smtClean="0">
              <a:solidFill>
                <a:srgbClr val="004990"/>
              </a:solidFill>
            </a:endParaRPr>
          </a:p>
          <a:p>
            <a:pPr eaLnBrk="1" fontAlgn="base" hangingPunct="1">
              <a:spcBef>
                <a:spcPct val="10000"/>
              </a:spcBef>
              <a:spcAft>
                <a:spcPct val="5000"/>
              </a:spcAft>
            </a:pPr>
            <a:endParaRPr lang="en-GB" sz="1000" dirty="0">
              <a:solidFill>
                <a:srgbClr val="004990"/>
              </a:solidFill>
            </a:endParaRPr>
          </a:p>
          <a:p>
            <a:pPr eaLnBrk="1" fontAlgn="base" hangingPunct="1">
              <a:spcBef>
                <a:spcPct val="10000"/>
              </a:spcBef>
              <a:spcAft>
                <a:spcPct val="5000"/>
              </a:spcAft>
            </a:pPr>
            <a:r>
              <a:rPr lang="en-GB" sz="2000" dirty="0" smtClean="0">
                <a:solidFill>
                  <a:srgbClr val="004990"/>
                </a:solidFill>
              </a:rPr>
              <a:t>They have purchased </a:t>
            </a:r>
            <a:r>
              <a:rPr lang="en-GB" sz="2000" dirty="0">
                <a:solidFill>
                  <a:srgbClr val="004990"/>
                </a:solidFill>
              </a:rPr>
              <a:t>h</a:t>
            </a:r>
            <a:r>
              <a:rPr lang="en-GB" sz="2000" dirty="0" smtClean="0">
                <a:solidFill>
                  <a:srgbClr val="004990"/>
                </a:solidFill>
              </a:rPr>
              <a:t>igh elevation terrains near the Pyrenees</a:t>
            </a:r>
          </a:p>
          <a:p>
            <a:pPr eaLnBrk="1" fontAlgn="base" hangingPunct="1">
              <a:spcBef>
                <a:spcPct val="10000"/>
              </a:spcBef>
              <a:spcAft>
                <a:spcPct val="5000"/>
              </a:spcAft>
            </a:pPr>
            <a:endParaRPr lang="en-GB" sz="400" dirty="0" smtClean="0">
              <a:solidFill>
                <a:srgbClr val="004990"/>
              </a:solidFill>
            </a:endParaRPr>
          </a:p>
          <a:p>
            <a:pPr eaLnBrk="1" fontAlgn="base" hangingPunct="1">
              <a:spcBef>
                <a:spcPct val="10000"/>
              </a:spcBef>
              <a:spcAft>
                <a:spcPct val="5000"/>
              </a:spcAft>
            </a:pPr>
            <a:r>
              <a:rPr lang="en-GB" sz="2000" dirty="0" smtClean="0">
                <a:solidFill>
                  <a:srgbClr val="004990"/>
                </a:solidFill>
              </a:rPr>
              <a:t>They are considering South America, in areas with no current wine production</a:t>
            </a:r>
          </a:p>
        </p:txBody>
      </p:sp>
      <p:grpSp>
        <p:nvGrpSpPr>
          <p:cNvPr id="20482" name="Group 1"/>
          <p:cNvGrpSpPr>
            <a:grpSpLocks/>
          </p:cNvGrpSpPr>
          <p:nvPr/>
        </p:nvGrpSpPr>
        <p:grpSpPr bwMode="auto">
          <a:xfrm>
            <a:off x="4975225" y="2716370"/>
            <a:ext cx="4003675" cy="2593075"/>
            <a:chOff x="4635500" y="3581400"/>
            <a:chExt cx="4002658" cy="2654300"/>
          </a:xfrm>
        </p:grpSpPr>
        <p:pic>
          <p:nvPicPr>
            <p:cNvPr id="20491" name="Picture 4" descr="http://www.torres.es/wps/wcm/connect/b754f100409dd9f393f4d357d92ec9f8/masdencrusat-popup.jpg?MOD=AJPERES&amp;CACHEID=b754f100409dd9f393f4d357d92ec9f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3581400"/>
              <a:ext cx="3994150"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2" name="Picture 2" descr="http://laguiadelvino.mx/wp-content/uploads/2013/02/logo_bodega_torres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5500" y="5597525"/>
              <a:ext cx="1293813"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483" name="Imagen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86899" y="4747992"/>
            <a:ext cx="1282700" cy="676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8" descr="https://upload.wikimedia.org/wikipedia/ca/d/d2/Logo_codorniu.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8177" y="4717733"/>
            <a:ext cx="1598613" cy="533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11" descr="http://www.bodegasjavier.es/TiendaVirtual/pix/categorias/vinas_vero.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941" y="4717750"/>
            <a:ext cx="892175" cy="736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2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54782" y="4737119"/>
            <a:ext cx="798512" cy="494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7" name="TextShape 3"/>
          <p:cNvSpPr txBox="1">
            <a:spLocks noChangeAspect="1" noChangeArrowheads="1"/>
          </p:cNvSpPr>
          <p:nvPr/>
        </p:nvSpPr>
        <p:spPr bwMode="auto">
          <a:xfrm>
            <a:off x="0" y="181455"/>
            <a:ext cx="6705600" cy="645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200" b="1" dirty="0" smtClean="0">
                <a:solidFill>
                  <a:srgbClr val="FFFFFF"/>
                </a:solidFill>
              </a:rPr>
              <a:t>Decadal climate prediction </a:t>
            </a:r>
            <a:r>
              <a:rPr lang="en-US" sz="2200" b="1" dirty="0" smtClean="0">
                <a:solidFill>
                  <a:srgbClr val="FFFFFF"/>
                </a:solidFill>
                <a:sym typeface="Wingdings" charset="0"/>
              </a:rPr>
              <a:t> </a:t>
            </a:r>
            <a:r>
              <a:rPr lang="en-US" sz="2200" b="1" dirty="0">
                <a:solidFill>
                  <a:srgbClr val="FFFFFF"/>
                </a:solidFill>
                <a:sym typeface="Wingdings" charset="0"/>
              </a:rPr>
              <a:t>C</a:t>
            </a:r>
            <a:r>
              <a:rPr lang="en-US" sz="2200" b="1" dirty="0" smtClean="0">
                <a:solidFill>
                  <a:srgbClr val="FFFFFF"/>
                </a:solidFill>
                <a:sym typeface="Wingdings" charset="0"/>
              </a:rPr>
              <a:t>limate Services </a:t>
            </a:r>
            <a:endParaRPr lang="en-US" sz="2200" b="1" dirty="0" smtClean="0">
              <a:solidFill>
                <a:srgbClr val="004990"/>
              </a:solidFill>
              <a:latin typeface="Calibri" charset="0"/>
            </a:endParaRPr>
          </a:p>
        </p:txBody>
      </p:sp>
      <p:grpSp>
        <p:nvGrpSpPr>
          <p:cNvPr id="20488" name="Group 2"/>
          <p:cNvGrpSpPr>
            <a:grpSpLocks/>
          </p:cNvGrpSpPr>
          <p:nvPr/>
        </p:nvGrpSpPr>
        <p:grpSpPr bwMode="auto">
          <a:xfrm>
            <a:off x="212724" y="2716370"/>
            <a:ext cx="4475163" cy="1817634"/>
            <a:chOff x="251520" y="1976439"/>
            <a:chExt cx="5007258" cy="2146935"/>
          </a:xfrm>
        </p:grpSpPr>
        <p:pic>
          <p:nvPicPr>
            <p:cNvPr id="20489"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1520" y="1976439"/>
              <a:ext cx="2540318" cy="2146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90"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71800" y="1976439"/>
              <a:ext cx="2486978" cy="2146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Rectángulo 1"/>
          <p:cNvSpPr/>
          <p:nvPr/>
        </p:nvSpPr>
        <p:spPr>
          <a:xfrm>
            <a:off x="368300" y="5813336"/>
            <a:ext cx="8775700" cy="707886"/>
          </a:xfrm>
          <a:prstGeom prst="rect">
            <a:avLst/>
          </a:prstGeom>
        </p:spPr>
        <p:txBody>
          <a:bodyPr wrap="square">
            <a:spAutoFit/>
          </a:bodyPr>
          <a:lstStyle/>
          <a:p>
            <a:pPr fontAlgn="base">
              <a:spcBef>
                <a:spcPct val="10000"/>
              </a:spcBef>
              <a:spcAft>
                <a:spcPct val="5000"/>
              </a:spcAft>
            </a:pPr>
            <a:r>
              <a:rPr lang="en-GB" sz="2000" b="1" dirty="0">
                <a:solidFill>
                  <a:srgbClr val="000000"/>
                </a:solidFill>
              </a:rPr>
              <a:t>Bodegas </a:t>
            </a:r>
            <a:r>
              <a:rPr lang="en-GB" sz="2000" b="1" dirty="0" smtClean="0">
                <a:solidFill>
                  <a:srgbClr val="000000"/>
                </a:solidFill>
              </a:rPr>
              <a:t>Torres </a:t>
            </a:r>
            <a:r>
              <a:rPr lang="en-GB" sz="2000" dirty="0" smtClean="0">
                <a:solidFill>
                  <a:srgbClr val="000000"/>
                </a:solidFill>
              </a:rPr>
              <a:t>is thus requesting </a:t>
            </a:r>
            <a:r>
              <a:rPr lang="en-GB" sz="2000" b="1" dirty="0">
                <a:solidFill>
                  <a:schemeClr val="bg1"/>
                </a:solidFill>
              </a:rPr>
              <a:t>local climate information </a:t>
            </a:r>
            <a:r>
              <a:rPr lang="en-GB" sz="2000" dirty="0" smtClean="0">
                <a:solidFill>
                  <a:srgbClr val="000000"/>
                </a:solidFill>
              </a:rPr>
              <a:t>(with uncertainty </a:t>
            </a:r>
            <a:r>
              <a:rPr lang="en-GB" sz="2000" dirty="0">
                <a:solidFill>
                  <a:srgbClr val="000000"/>
                </a:solidFill>
              </a:rPr>
              <a:t>assessments</a:t>
            </a:r>
            <a:r>
              <a:rPr lang="en-GB" sz="2000" dirty="0" smtClean="0">
                <a:solidFill>
                  <a:srgbClr val="000000"/>
                </a:solidFill>
              </a:rPr>
              <a:t>) relevant for the </a:t>
            </a:r>
            <a:r>
              <a:rPr lang="en-GB" sz="2000" b="1" dirty="0">
                <a:solidFill>
                  <a:srgbClr val="004990"/>
                </a:solidFill>
              </a:rPr>
              <a:t>vegetative cycle of </a:t>
            </a:r>
            <a:r>
              <a:rPr lang="en-GB" sz="2000" b="1" dirty="0" smtClean="0">
                <a:solidFill>
                  <a:srgbClr val="004990"/>
                </a:solidFill>
              </a:rPr>
              <a:t>grapes</a:t>
            </a:r>
            <a:r>
              <a:rPr lang="en-GB" sz="2000" dirty="0" smtClean="0">
                <a:solidFill>
                  <a:srgbClr val="000000"/>
                </a:solidFill>
              </a:rPr>
              <a:t>.</a:t>
            </a:r>
            <a:endParaRPr lang="en-GB" sz="2000" dirty="0">
              <a:solidFill>
                <a:srgbClr val="000000"/>
              </a:solidFill>
            </a:endParaRPr>
          </a:p>
        </p:txBody>
      </p:sp>
    </p:spTree>
    <p:extLst>
      <p:ext uri="{BB962C8B-B14F-4D97-AF65-F5344CB8AC3E}">
        <p14:creationId xmlns:p14="http://schemas.microsoft.com/office/powerpoint/2010/main" val="372254158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 name="TextShape 1"/>
          <p:cNvSpPr txBox="1"/>
          <p:nvPr/>
        </p:nvSpPr>
        <p:spPr>
          <a:xfrm>
            <a:off x="605900" y="203200"/>
            <a:ext cx="4804300" cy="709820"/>
          </a:xfrm>
          <a:prstGeom prst="rect">
            <a:avLst/>
          </a:prstGeom>
          <a:noFill/>
          <a:ln>
            <a:noFill/>
          </a:ln>
        </p:spPr>
        <p:txBody>
          <a:bodyPr lIns="90000" tIns="45000" rIns="90000" bIns="45000" anchor="ctr"/>
          <a:lstStyle/>
          <a:p>
            <a:pPr>
              <a:lnSpc>
                <a:spcPct val="100000"/>
              </a:lnSpc>
            </a:pPr>
            <a:r>
              <a:rPr lang="en-US" sz="3800" b="1" strike="noStrike" spc="-1" dirty="0" smtClean="0">
                <a:solidFill>
                  <a:srgbClr val="124484"/>
                </a:solidFill>
                <a:uFill>
                  <a:solidFill>
                    <a:srgbClr val="FFFFFF"/>
                  </a:solidFill>
                </a:uFill>
                <a:latin typeface="Calibri"/>
              </a:rPr>
              <a:t>Concluding remarks </a:t>
            </a:r>
            <a:endParaRPr lang="en-US" sz="3800" b="0" strike="noStrike" spc="-1" dirty="0">
              <a:solidFill>
                <a:srgbClr val="000000"/>
              </a:solidFill>
              <a:uFill>
                <a:solidFill>
                  <a:srgbClr val="FFFFFF"/>
                </a:solidFill>
              </a:uFill>
              <a:latin typeface="Calibri"/>
            </a:endParaRPr>
          </a:p>
        </p:txBody>
      </p:sp>
      <p:sp>
        <p:nvSpPr>
          <p:cNvPr id="3" name="Rectangle 2"/>
          <p:cNvSpPr txBox="1">
            <a:spLocks noChangeArrowheads="1"/>
          </p:cNvSpPr>
          <p:nvPr/>
        </p:nvSpPr>
        <p:spPr bwMode="auto">
          <a:xfrm>
            <a:off x="677863" y="1074738"/>
            <a:ext cx="7818437" cy="4629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Aft>
                <a:spcPct val="20000"/>
              </a:spcAft>
              <a:buNone/>
            </a:pPr>
            <a:r>
              <a:rPr lang="en-GB" sz="2000" b="1" dirty="0" smtClean="0">
                <a:latin typeface="Arial" charset="0"/>
              </a:rPr>
              <a:t>Decadal Climate Prediction </a:t>
            </a:r>
            <a:r>
              <a:rPr lang="en-GB" sz="2000" dirty="0" smtClean="0">
                <a:latin typeface="Arial" charset="0"/>
              </a:rPr>
              <a:t>relies on the </a:t>
            </a:r>
            <a:r>
              <a:rPr lang="en-GB" sz="2000" b="1" dirty="0" smtClean="0">
                <a:latin typeface="Arial" charset="0"/>
              </a:rPr>
              <a:t>proper initialization </a:t>
            </a:r>
            <a:r>
              <a:rPr lang="en-GB" sz="2000" dirty="0" smtClean="0">
                <a:latin typeface="Arial" charset="0"/>
              </a:rPr>
              <a:t>of regions with internal multi-annual climate variability, usually associated with the ocean</a:t>
            </a:r>
          </a:p>
          <a:p>
            <a:pPr marL="0" indent="0" algn="just">
              <a:lnSpc>
                <a:spcPct val="100000"/>
              </a:lnSpc>
              <a:spcAft>
                <a:spcPct val="20000"/>
              </a:spcAft>
              <a:buNone/>
            </a:pPr>
            <a:endParaRPr lang="en-GB" sz="100" dirty="0" smtClean="0">
              <a:latin typeface="Arial" charset="0"/>
            </a:endParaRPr>
          </a:p>
          <a:p>
            <a:pPr marL="0" indent="0" algn="just">
              <a:lnSpc>
                <a:spcPct val="100000"/>
              </a:lnSpc>
              <a:spcAft>
                <a:spcPct val="20000"/>
              </a:spcAft>
              <a:buNone/>
            </a:pPr>
            <a:r>
              <a:rPr lang="en-GB" sz="2000" dirty="0" smtClean="0">
                <a:latin typeface="Arial" charset="0"/>
              </a:rPr>
              <a:t>Multi-model decadal predictions within DCPP will be a </a:t>
            </a:r>
            <a:r>
              <a:rPr lang="en-GB" sz="2000" b="1" dirty="0" smtClean="0">
                <a:latin typeface="Arial" charset="0"/>
              </a:rPr>
              <a:t>key contribution to CMIP6</a:t>
            </a:r>
            <a:r>
              <a:rPr lang="en-GB" sz="2000" dirty="0" smtClean="0">
                <a:latin typeface="Arial" charset="0"/>
              </a:rPr>
              <a:t>, helping to:</a:t>
            </a:r>
          </a:p>
          <a:p>
            <a:pPr marL="0" indent="0" algn="just">
              <a:lnSpc>
                <a:spcPct val="100000"/>
              </a:lnSpc>
              <a:spcAft>
                <a:spcPct val="20000"/>
              </a:spcAft>
              <a:buNone/>
            </a:pPr>
            <a:r>
              <a:rPr lang="en-GB" sz="2000" dirty="0" smtClean="0">
                <a:latin typeface="Arial" charset="0"/>
              </a:rPr>
              <a:t>     - identify </a:t>
            </a:r>
            <a:r>
              <a:rPr lang="en-GB" sz="2000" dirty="0">
                <a:latin typeface="Arial" charset="0"/>
              </a:rPr>
              <a:t>the </a:t>
            </a:r>
            <a:r>
              <a:rPr lang="en-GB" sz="2000" b="1" dirty="0" smtClean="0">
                <a:latin typeface="Arial" charset="0"/>
              </a:rPr>
              <a:t>regions/variables </a:t>
            </a:r>
            <a:r>
              <a:rPr lang="en-GB" sz="2000" b="1" dirty="0">
                <a:latin typeface="Arial" charset="0"/>
              </a:rPr>
              <a:t>robustly predictable </a:t>
            </a:r>
          </a:p>
          <a:p>
            <a:pPr marL="0" indent="0" algn="just">
              <a:lnSpc>
                <a:spcPct val="100000"/>
              </a:lnSpc>
              <a:spcAft>
                <a:spcPct val="20000"/>
              </a:spcAft>
              <a:buNone/>
            </a:pPr>
            <a:r>
              <a:rPr lang="en-GB" sz="2000" b="1" dirty="0">
                <a:latin typeface="Arial" charset="0"/>
              </a:rPr>
              <a:t> </a:t>
            </a:r>
            <a:r>
              <a:rPr lang="en-GB" sz="2000" b="1" dirty="0" smtClean="0">
                <a:latin typeface="Arial" charset="0"/>
              </a:rPr>
              <a:t>    </a:t>
            </a:r>
            <a:r>
              <a:rPr lang="en-GB" sz="2000" dirty="0" smtClean="0">
                <a:latin typeface="Arial" charset="0"/>
              </a:rPr>
              <a:t>-</a:t>
            </a:r>
            <a:r>
              <a:rPr lang="en-GB" sz="2000" b="1" dirty="0" smtClean="0">
                <a:latin typeface="Arial" charset="0"/>
              </a:rPr>
              <a:t> </a:t>
            </a:r>
            <a:r>
              <a:rPr lang="en-GB" sz="2000" dirty="0" smtClean="0">
                <a:latin typeface="Arial" charset="0"/>
              </a:rPr>
              <a:t>better </a:t>
            </a:r>
            <a:r>
              <a:rPr lang="en-GB" sz="2000" b="1" dirty="0" smtClean="0">
                <a:latin typeface="Arial" charset="0"/>
              </a:rPr>
              <a:t>understanding</a:t>
            </a:r>
            <a:r>
              <a:rPr lang="en-GB" sz="2000" dirty="0" smtClean="0">
                <a:latin typeface="Arial" charset="0"/>
              </a:rPr>
              <a:t> the origin of </a:t>
            </a:r>
            <a:r>
              <a:rPr lang="en-GB" sz="2000" b="1" dirty="0" smtClean="0">
                <a:latin typeface="Arial" charset="0"/>
              </a:rPr>
              <a:t>systematic errors</a:t>
            </a:r>
          </a:p>
          <a:p>
            <a:pPr marL="0" indent="0" algn="just">
              <a:lnSpc>
                <a:spcPct val="100000"/>
              </a:lnSpc>
              <a:spcAft>
                <a:spcPct val="20000"/>
              </a:spcAft>
              <a:buNone/>
            </a:pPr>
            <a:r>
              <a:rPr lang="en-GB" sz="2000" dirty="0" smtClean="0">
                <a:latin typeface="Arial" charset="0"/>
              </a:rPr>
              <a:t>Decadal Climate Predictions provide important </a:t>
            </a:r>
            <a:r>
              <a:rPr lang="en-GB" sz="2000" b="1" dirty="0" smtClean="0">
                <a:latin typeface="Arial" charset="0"/>
              </a:rPr>
              <a:t>strategic information </a:t>
            </a:r>
            <a:r>
              <a:rPr lang="en-GB" sz="2000" dirty="0" smtClean="0">
                <a:latin typeface="Arial" charset="0"/>
              </a:rPr>
              <a:t>to guide future decisions by </a:t>
            </a:r>
            <a:r>
              <a:rPr lang="en-GB" sz="2000" b="1" dirty="0" smtClean="0">
                <a:latin typeface="Arial" charset="0"/>
              </a:rPr>
              <a:t>stakeholders and policymakers</a:t>
            </a:r>
          </a:p>
          <a:p>
            <a:pPr marL="0" indent="0" algn="just">
              <a:lnSpc>
                <a:spcPct val="100000"/>
              </a:lnSpc>
              <a:spcAft>
                <a:spcPct val="20000"/>
              </a:spcAft>
              <a:buNone/>
            </a:pPr>
            <a:endParaRPr lang="en-GB" sz="100" b="1" dirty="0" smtClean="0">
              <a:latin typeface="Arial" charset="0"/>
            </a:endParaRPr>
          </a:p>
          <a:p>
            <a:pPr marL="0" indent="0" algn="just">
              <a:lnSpc>
                <a:spcPct val="100000"/>
              </a:lnSpc>
              <a:spcAft>
                <a:spcPct val="20000"/>
              </a:spcAft>
              <a:buNone/>
            </a:pPr>
            <a:r>
              <a:rPr lang="en-GB" sz="2000" b="1" dirty="0" smtClean="0">
                <a:latin typeface="Arial" charset="0"/>
              </a:rPr>
              <a:t>Real-time decadal prediction exchange</a:t>
            </a:r>
            <a:r>
              <a:rPr lang="en-GB" sz="2000" dirty="0" smtClean="0">
                <a:latin typeface="Arial" charset="0"/>
              </a:rPr>
              <a:t> will continue and will be </a:t>
            </a:r>
            <a:r>
              <a:rPr lang="en-GB" sz="2000" b="1" dirty="0" smtClean="0">
                <a:latin typeface="Arial" charset="0"/>
              </a:rPr>
              <a:t>enhanced</a:t>
            </a:r>
            <a:r>
              <a:rPr lang="en-GB" sz="2000" dirty="0" smtClean="0">
                <a:latin typeface="Arial" charset="0"/>
              </a:rPr>
              <a:t> if the BSC is finally recognised by the WMO as a </a:t>
            </a:r>
            <a:r>
              <a:rPr lang="en-GB" sz="2000" b="1" dirty="0" smtClean="0">
                <a:latin typeface="Arial" charset="0"/>
              </a:rPr>
              <a:t>global producing </a:t>
            </a:r>
            <a:r>
              <a:rPr lang="en-GB" sz="2000" b="1" dirty="0" err="1" smtClean="0">
                <a:latin typeface="Arial" charset="0"/>
              </a:rPr>
              <a:t>center</a:t>
            </a:r>
            <a:endParaRPr lang="en-GB" sz="2000" b="1" dirty="0">
              <a:latin typeface="Arial" charset="0"/>
            </a:endParaRPr>
          </a:p>
        </p:txBody>
      </p:sp>
    </p:spTree>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0" name="TextShape 1"/>
          <p:cNvSpPr txBox="1"/>
          <p:nvPr/>
        </p:nvSpPr>
        <p:spPr>
          <a:xfrm>
            <a:off x="3908040" y="2544641"/>
            <a:ext cx="5026680" cy="2998440"/>
          </a:xfrm>
          <a:prstGeom prst="rect">
            <a:avLst/>
          </a:prstGeom>
          <a:noFill/>
          <a:ln>
            <a:noFill/>
          </a:ln>
        </p:spPr>
        <p:txBody>
          <a:bodyPr lIns="90000" tIns="45000" rIns="90000" bIns="45000" anchor="ctr"/>
          <a:lstStyle/>
          <a:p>
            <a:pPr algn="r">
              <a:lnSpc>
                <a:spcPct val="100000"/>
              </a:lnSpc>
            </a:pPr>
            <a:r>
              <a:rPr lang="en-US" sz="8000" b="0" strike="noStrike" spc="-1" dirty="0">
                <a:solidFill>
                  <a:srgbClr val="004890"/>
                </a:solidFill>
                <a:uFill>
                  <a:solidFill>
                    <a:srgbClr val="FFFFFF"/>
                  </a:solidFill>
                </a:uFill>
                <a:latin typeface="Calibri"/>
              </a:rPr>
              <a:t>Thank </a:t>
            </a:r>
            <a:r>
              <a:rPr lang="en-US" sz="8000" b="0" strike="noStrike" spc="-1" dirty="0" smtClean="0">
                <a:solidFill>
                  <a:srgbClr val="004890"/>
                </a:solidFill>
                <a:uFill>
                  <a:solidFill>
                    <a:srgbClr val="FFFFFF"/>
                  </a:solidFill>
                </a:uFill>
                <a:latin typeface="Calibri"/>
              </a:rPr>
              <a:t>you! </a:t>
            </a:r>
            <a:endParaRPr lang="en-US" sz="8000" b="0" strike="noStrike" spc="-1" dirty="0">
              <a:solidFill>
                <a:srgbClr val="000000"/>
              </a:solidFill>
              <a:uFill>
                <a:solidFill>
                  <a:srgbClr val="FFFFFF"/>
                </a:solidFill>
              </a:uFill>
              <a:latin typeface="Calibri"/>
            </a:endParaRPr>
          </a:p>
        </p:txBody>
      </p:sp>
      <p:sp>
        <p:nvSpPr>
          <p:cNvPr id="1531" name="TextShape 2"/>
          <p:cNvSpPr txBox="1"/>
          <p:nvPr/>
        </p:nvSpPr>
        <p:spPr>
          <a:xfrm>
            <a:off x="4365240" y="5116800"/>
            <a:ext cx="4569480" cy="464040"/>
          </a:xfrm>
          <a:prstGeom prst="rect">
            <a:avLst/>
          </a:prstGeom>
          <a:noFill/>
          <a:ln>
            <a:noFill/>
          </a:ln>
        </p:spPr>
        <p:txBody>
          <a:bodyPr lIns="90000" tIns="45000" rIns="90000" bIns="45000" anchor="ctr"/>
          <a:lstStyle/>
          <a:p>
            <a:pPr algn="r">
              <a:lnSpc>
                <a:spcPct val="100000"/>
              </a:lnSpc>
            </a:pPr>
            <a:r>
              <a:rPr lang="en-US" sz="2800" spc="-1" dirty="0" err="1" smtClean="0">
                <a:solidFill>
                  <a:srgbClr val="004890"/>
                </a:solidFill>
                <a:uFill>
                  <a:solidFill>
                    <a:srgbClr val="FFFFFF"/>
                  </a:solidFill>
                </a:uFill>
                <a:latin typeface="Arial"/>
              </a:rPr>
              <a:t>pablo.ortega</a:t>
            </a:r>
            <a:r>
              <a:rPr lang="en-US" sz="2800" b="0" strike="noStrike" spc="-1" dirty="0" err="1" smtClean="0">
                <a:solidFill>
                  <a:srgbClr val="004890"/>
                </a:solidFill>
                <a:uFill>
                  <a:solidFill>
                    <a:srgbClr val="FFFFFF"/>
                  </a:solidFill>
                </a:uFill>
                <a:latin typeface="Arial"/>
              </a:rPr>
              <a:t>@bsc.es</a:t>
            </a:r>
            <a:endParaRPr lang="en-US" sz="2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4187905246"/>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Shape 3"/>
          <p:cNvSpPr txBox="1">
            <a:spLocks noChangeAspect="1" noChangeArrowheads="1"/>
          </p:cNvSpPr>
          <p:nvPr/>
        </p:nvSpPr>
        <p:spPr bwMode="auto">
          <a:xfrm>
            <a:off x="157438" y="161241"/>
            <a:ext cx="6192562" cy="53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FFFFFF"/>
                </a:solidFill>
              </a:rPr>
              <a:t>Internal sources of Climate Predictability</a:t>
            </a:r>
            <a:endParaRPr lang="en-US" sz="2400" b="1" dirty="0">
              <a:solidFill>
                <a:prstClr val="black"/>
              </a:solidFill>
              <a:latin typeface="Calibri" charset="0"/>
            </a:endParaRPr>
          </a:p>
        </p:txBody>
      </p:sp>
      <p:grpSp>
        <p:nvGrpSpPr>
          <p:cNvPr id="8" name="Agrupar 7"/>
          <p:cNvGrpSpPr/>
          <p:nvPr/>
        </p:nvGrpSpPr>
        <p:grpSpPr>
          <a:xfrm>
            <a:off x="12700" y="1319214"/>
            <a:ext cx="4826000" cy="3255764"/>
            <a:chOff x="190500" y="2055814"/>
            <a:chExt cx="4826000" cy="3255764"/>
          </a:xfrm>
        </p:grpSpPr>
        <p:grpSp>
          <p:nvGrpSpPr>
            <p:cNvPr id="3" name="Agrupar 2"/>
            <p:cNvGrpSpPr/>
            <p:nvPr/>
          </p:nvGrpSpPr>
          <p:grpSpPr>
            <a:xfrm>
              <a:off x="558800" y="2055814"/>
              <a:ext cx="3797300" cy="3255764"/>
              <a:chOff x="558800" y="2055814"/>
              <a:chExt cx="3797300" cy="3255764"/>
            </a:xfrm>
          </p:grpSpPr>
          <p:pic>
            <p:nvPicPr>
              <p:cNvPr id="19" name="Imagen 1"/>
              <p:cNvPicPr>
                <a:picLocks noChangeAspect="1"/>
              </p:cNvPicPr>
              <p:nvPr/>
            </p:nvPicPr>
            <p:blipFill rotWithShape="1">
              <a:blip r:embed="rId3">
                <a:extLst>
                  <a:ext uri="{28A0092B-C50C-407E-A947-70E740481C1C}">
                    <a14:useLocalDpi xmlns:a14="http://schemas.microsoft.com/office/drawing/2010/main" val="0"/>
                  </a:ext>
                </a:extLst>
              </a:blip>
              <a:srcRect l="4777"/>
              <a:stretch/>
            </p:blipFill>
            <p:spPr bwMode="auto">
              <a:xfrm>
                <a:off x="558800" y="2055814"/>
                <a:ext cx="3797300" cy="315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CuadroTexto 30"/>
              <p:cNvSpPr txBox="1"/>
              <p:nvPr/>
            </p:nvSpPr>
            <p:spPr>
              <a:xfrm>
                <a:off x="685800" y="5003800"/>
                <a:ext cx="3517900" cy="307778"/>
              </a:xfrm>
              <a:prstGeom prst="rect">
                <a:avLst/>
              </a:prstGeom>
              <a:solidFill>
                <a:srgbClr val="FFFFFF"/>
              </a:solidFill>
              <a:ln>
                <a:noFill/>
              </a:ln>
            </p:spPr>
            <p:txBody>
              <a:bodyPr wrap="square" rtlCol="0">
                <a:spAutoFit/>
              </a:bodyPr>
              <a:lstStyle/>
              <a:p>
                <a:pPr algn="ctr"/>
                <a:endParaRPr lang="es-ES" sz="1400" dirty="0">
                  <a:solidFill>
                    <a:srgbClr val="008000"/>
                  </a:solidFill>
                  <a:latin typeface="Arial"/>
                  <a:ea typeface="DejaVu Sans"/>
                  <a:cs typeface="DejaVu Sans"/>
                </a:endParaRPr>
              </a:p>
            </p:txBody>
          </p:sp>
        </p:grpSp>
        <p:sp>
          <p:nvSpPr>
            <p:cNvPr id="2" name="CuadroTexto 1"/>
            <p:cNvSpPr txBox="1"/>
            <p:nvPr/>
          </p:nvSpPr>
          <p:spPr>
            <a:xfrm>
              <a:off x="757741" y="2997200"/>
              <a:ext cx="1132755" cy="523220"/>
            </a:xfrm>
            <a:prstGeom prst="rect">
              <a:avLst/>
            </a:prstGeom>
            <a:noFill/>
            <a:ln>
              <a:noFill/>
            </a:ln>
          </p:spPr>
          <p:txBody>
            <a:bodyPr wrap="none" rtlCol="0">
              <a:spAutoFit/>
            </a:bodyPr>
            <a:lstStyle/>
            <a:p>
              <a:pPr algn="ctr"/>
              <a:r>
                <a:rPr lang="es-ES" sz="1400" dirty="0" err="1" smtClean="0">
                  <a:solidFill>
                    <a:srgbClr val="F5D527"/>
                  </a:solidFill>
                  <a:latin typeface="Arial"/>
                  <a:ea typeface="DejaVu Sans"/>
                  <a:cs typeface="DejaVu Sans"/>
                </a:rPr>
                <a:t>atmosphere</a:t>
              </a:r>
              <a:endParaRPr lang="es-ES" sz="1400" dirty="0" smtClean="0">
                <a:solidFill>
                  <a:srgbClr val="F5D527"/>
                </a:solidFill>
                <a:latin typeface="Arial"/>
                <a:ea typeface="DejaVu Sans"/>
                <a:cs typeface="DejaVu Sans"/>
              </a:endParaRPr>
            </a:p>
            <a:p>
              <a:pPr algn="ctr"/>
              <a:r>
                <a:rPr lang="es-ES" sz="1400" dirty="0" smtClean="0">
                  <a:solidFill>
                    <a:srgbClr val="F5D527"/>
                  </a:solidFill>
                  <a:latin typeface="Arial"/>
                  <a:ea typeface="DejaVu Sans"/>
                  <a:cs typeface="DejaVu Sans"/>
                </a:rPr>
                <a:t>(</a:t>
              </a:r>
              <a:r>
                <a:rPr lang="es-ES" sz="1400" dirty="0" err="1" smtClean="0">
                  <a:solidFill>
                    <a:srgbClr val="F5D527"/>
                  </a:solidFill>
                  <a:latin typeface="Arial"/>
                  <a:ea typeface="DejaVu Sans"/>
                  <a:cs typeface="DejaVu Sans"/>
                </a:rPr>
                <a:t>weather</a:t>
              </a:r>
              <a:r>
                <a:rPr lang="es-ES" sz="1400" dirty="0" smtClean="0">
                  <a:solidFill>
                    <a:srgbClr val="F5D527"/>
                  </a:solidFill>
                  <a:latin typeface="Arial"/>
                  <a:ea typeface="DejaVu Sans"/>
                  <a:cs typeface="DejaVu Sans"/>
                </a:rPr>
                <a:t>)</a:t>
              </a:r>
              <a:endParaRPr lang="es-ES" sz="1400" dirty="0">
                <a:solidFill>
                  <a:srgbClr val="F5D527"/>
                </a:solidFill>
                <a:latin typeface="Arial"/>
                <a:ea typeface="DejaVu Sans"/>
                <a:cs typeface="DejaVu Sans"/>
              </a:endParaRPr>
            </a:p>
          </p:txBody>
        </p:sp>
        <p:sp>
          <p:nvSpPr>
            <p:cNvPr id="23" name="Google Shape;170;p20"/>
            <p:cNvSpPr>
              <a:spLocks noChangeArrowheads="1"/>
            </p:cNvSpPr>
            <p:nvPr/>
          </p:nvSpPr>
          <p:spPr bwMode="auto">
            <a:xfrm flipV="1">
              <a:off x="790178" y="2603499"/>
              <a:ext cx="771922" cy="469899"/>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solidFill>
                  <a:prstClr val="black"/>
                </a:solidFill>
                <a:latin typeface="Arial"/>
                <a:ea typeface="DejaVu Sans"/>
                <a:cs typeface="DejaVu Sans"/>
              </a:endParaRPr>
            </a:p>
          </p:txBody>
        </p:sp>
        <p:sp>
          <p:nvSpPr>
            <p:cNvPr id="24" name="Google Shape;170;p20"/>
            <p:cNvSpPr>
              <a:spLocks noChangeArrowheads="1"/>
            </p:cNvSpPr>
            <p:nvPr/>
          </p:nvSpPr>
          <p:spPr bwMode="auto">
            <a:xfrm flipV="1">
              <a:off x="1209278" y="3644899"/>
              <a:ext cx="467122" cy="4063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solidFill>
                  <a:prstClr val="black"/>
                </a:solidFill>
                <a:latin typeface="Arial"/>
                <a:ea typeface="DejaVu Sans"/>
                <a:cs typeface="DejaVu Sans"/>
              </a:endParaRPr>
            </a:p>
          </p:txBody>
        </p:sp>
        <p:sp>
          <p:nvSpPr>
            <p:cNvPr id="25" name="Google Shape;170;p20"/>
            <p:cNvSpPr>
              <a:spLocks noChangeArrowheads="1"/>
            </p:cNvSpPr>
            <p:nvPr/>
          </p:nvSpPr>
          <p:spPr bwMode="auto">
            <a:xfrm flipV="1">
              <a:off x="3292078" y="3924299"/>
              <a:ext cx="467122" cy="4063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solidFill>
                  <a:prstClr val="black"/>
                </a:solidFill>
                <a:latin typeface="Arial"/>
                <a:ea typeface="DejaVu Sans"/>
                <a:cs typeface="DejaVu Sans"/>
              </a:endParaRPr>
            </a:p>
          </p:txBody>
        </p:sp>
        <p:sp>
          <p:nvSpPr>
            <p:cNvPr id="26" name="CuadroTexto 25"/>
            <p:cNvSpPr txBox="1"/>
            <p:nvPr/>
          </p:nvSpPr>
          <p:spPr>
            <a:xfrm>
              <a:off x="2798737" y="3898900"/>
              <a:ext cx="1292566" cy="307777"/>
            </a:xfrm>
            <a:prstGeom prst="rect">
              <a:avLst/>
            </a:prstGeom>
            <a:noFill/>
            <a:ln>
              <a:noFill/>
            </a:ln>
          </p:spPr>
          <p:txBody>
            <a:bodyPr wrap="none" rtlCol="0">
              <a:spAutoFit/>
            </a:bodyPr>
            <a:lstStyle/>
            <a:p>
              <a:pPr algn="ctr"/>
              <a:r>
                <a:rPr lang="es-ES" sz="1400" dirty="0" err="1" smtClean="0">
                  <a:solidFill>
                    <a:srgbClr val="1F497D"/>
                  </a:solidFill>
                  <a:latin typeface="Arial"/>
                  <a:ea typeface="DejaVu Sans"/>
                  <a:cs typeface="DejaVu Sans"/>
                </a:rPr>
                <a:t>ocean</a:t>
              </a:r>
              <a:r>
                <a:rPr lang="es-ES" sz="1400" dirty="0" smtClean="0">
                  <a:solidFill>
                    <a:srgbClr val="1F497D"/>
                  </a:solidFill>
                  <a:latin typeface="Arial"/>
                  <a:ea typeface="DejaVu Sans"/>
                  <a:cs typeface="DejaVu Sans"/>
                </a:rPr>
                <a:t>/sea ice</a:t>
              </a:r>
              <a:endParaRPr lang="es-ES" sz="1400" dirty="0">
                <a:solidFill>
                  <a:srgbClr val="1F497D"/>
                </a:solidFill>
                <a:latin typeface="Arial"/>
                <a:ea typeface="DejaVu Sans"/>
                <a:cs typeface="DejaVu Sans"/>
              </a:endParaRPr>
            </a:p>
          </p:txBody>
        </p:sp>
        <p:sp>
          <p:nvSpPr>
            <p:cNvPr id="27" name="CuadroTexto 26"/>
            <p:cNvSpPr txBox="1"/>
            <p:nvPr/>
          </p:nvSpPr>
          <p:spPr>
            <a:xfrm>
              <a:off x="1125567" y="3810000"/>
              <a:ext cx="524102" cy="307777"/>
            </a:xfrm>
            <a:prstGeom prst="rect">
              <a:avLst/>
            </a:prstGeom>
            <a:noFill/>
            <a:ln>
              <a:noFill/>
            </a:ln>
          </p:spPr>
          <p:txBody>
            <a:bodyPr wrap="none" rtlCol="0">
              <a:spAutoFit/>
            </a:bodyPr>
            <a:lstStyle/>
            <a:p>
              <a:pPr algn="ctr"/>
              <a:r>
                <a:rPr lang="es-ES" sz="1400" dirty="0" err="1" smtClean="0">
                  <a:solidFill>
                    <a:srgbClr val="008000"/>
                  </a:solidFill>
                  <a:latin typeface="Arial"/>
                  <a:ea typeface="DejaVu Sans"/>
                  <a:cs typeface="DejaVu Sans"/>
                </a:rPr>
                <a:t>land</a:t>
              </a:r>
              <a:endParaRPr lang="es-ES" sz="1400" dirty="0">
                <a:solidFill>
                  <a:srgbClr val="008000"/>
                </a:solidFill>
                <a:latin typeface="Arial"/>
                <a:ea typeface="DejaVu Sans"/>
                <a:cs typeface="DejaVu Sans"/>
              </a:endParaRPr>
            </a:p>
          </p:txBody>
        </p:sp>
        <p:sp>
          <p:nvSpPr>
            <p:cNvPr id="28" name="CuadroTexto 27"/>
            <p:cNvSpPr txBox="1"/>
            <p:nvPr/>
          </p:nvSpPr>
          <p:spPr>
            <a:xfrm>
              <a:off x="528352" y="4927600"/>
              <a:ext cx="727934" cy="276999"/>
            </a:xfrm>
            <a:prstGeom prst="rect">
              <a:avLst/>
            </a:prstGeom>
            <a:noFill/>
            <a:ln>
              <a:noFill/>
            </a:ln>
          </p:spPr>
          <p:txBody>
            <a:bodyPr wrap="none" rtlCol="0">
              <a:spAutoFit/>
            </a:bodyPr>
            <a:lstStyle/>
            <a:p>
              <a:pPr algn="ctr"/>
              <a:r>
                <a:rPr lang="es-ES" sz="1200" dirty="0" smtClean="0">
                  <a:solidFill>
                    <a:prstClr val="black"/>
                  </a:solidFill>
                  <a:latin typeface="Arial"/>
                  <a:ea typeface="DejaVu Sans"/>
                  <a:cs typeface="DejaVu Sans"/>
                </a:rPr>
                <a:t>~7 </a:t>
              </a:r>
              <a:r>
                <a:rPr lang="es-ES" sz="1200" dirty="0" err="1" smtClean="0">
                  <a:solidFill>
                    <a:prstClr val="black"/>
                  </a:solidFill>
                  <a:latin typeface="Arial"/>
                  <a:ea typeface="DejaVu Sans"/>
                  <a:cs typeface="DejaVu Sans"/>
                </a:rPr>
                <a:t>days</a:t>
              </a:r>
              <a:endParaRPr lang="es-ES" sz="1200" dirty="0">
                <a:solidFill>
                  <a:prstClr val="black"/>
                </a:solidFill>
                <a:latin typeface="Arial"/>
                <a:ea typeface="DejaVu Sans"/>
                <a:cs typeface="DejaVu Sans"/>
              </a:endParaRPr>
            </a:p>
          </p:txBody>
        </p:sp>
        <p:sp>
          <p:nvSpPr>
            <p:cNvPr id="29" name="CuadroTexto 28"/>
            <p:cNvSpPr txBox="1"/>
            <p:nvPr/>
          </p:nvSpPr>
          <p:spPr>
            <a:xfrm>
              <a:off x="1247560" y="4927600"/>
              <a:ext cx="813519" cy="276999"/>
            </a:xfrm>
            <a:prstGeom prst="rect">
              <a:avLst/>
            </a:prstGeom>
            <a:noFill/>
            <a:ln>
              <a:noFill/>
            </a:ln>
          </p:spPr>
          <p:txBody>
            <a:bodyPr wrap="none" rtlCol="0">
              <a:spAutoFit/>
            </a:bodyPr>
            <a:lstStyle/>
            <a:p>
              <a:pPr algn="ctr"/>
              <a:r>
                <a:rPr lang="es-ES" sz="1200" dirty="0" smtClean="0">
                  <a:solidFill>
                    <a:prstClr val="black"/>
                  </a:solidFill>
                  <a:latin typeface="Arial"/>
                  <a:ea typeface="DejaVu Sans"/>
                  <a:cs typeface="DejaVu Sans"/>
                </a:rPr>
                <a:t>~30 </a:t>
              </a:r>
              <a:r>
                <a:rPr lang="es-ES" sz="1200" dirty="0" err="1" smtClean="0">
                  <a:solidFill>
                    <a:prstClr val="black"/>
                  </a:solidFill>
                  <a:latin typeface="Arial"/>
                  <a:ea typeface="DejaVu Sans"/>
                  <a:cs typeface="DejaVu Sans"/>
                </a:rPr>
                <a:t>days</a:t>
              </a:r>
              <a:endParaRPr lang="es-ES" sz="1200" dirty="0">
                <a:solidFill>
                  <a:prstClr val="black"/>
                </a:solidFill>
                <a:latin typeface="Arial"/>
                <a:ea typeface="DejaVu Sans"/>
                <a:cs typeface="DejaVu Sans"/>
              </a:endParaRPr>
            </a:p>
          </p:txBody>
        </p:sp>
        <p:sp>
          <p:nvSpPr>
            <p:cNvPr id="30" name="CuadroTexto 29"/>
            <p:cNvSpPr txBox="1"/>
            <p:nvPr/>
          </p:nvSpPr>
          <p:spPr>
            <a:xfrm>
              <a:off x="2507642" y="4965700"/>
              <a:ext cx="630157" cy="323165"/>
            </a:xfrm>
            <a:prstGeom prst="rect">
              <a:avLst/>
            </a:prstGeom>
            <a:noFill/>
            <a:ln>
              <a:noFill/>
            </a:ln>
          </p:spPr>
          <p:txBody>
            <a:bodyPr wrap="none" rtlCol="0">
              <a:spAutoFit/>
            </a:bodyPr>
            <a:lstStyle/>
            <a:p>
              <a:pPr algn="ctr"/>
              <a:r>
                <a:rPr lang="es-ES" sz="1500" b="1" dirty="0" smtClean="0">
                  <a:solidFill>
                    <a:prstClr val="black"/>
                  </a:solidFill>
                  <a:latin typeface="Arial"/>
                  <a:ea typeface="DejaVu Sans"/>
                  <a:cs typeface="DejaVu Sans"/>
                </a:rPr>
                <a:t>Time</a:t>
              </a:r>
              <a:endParaRPr lang="es-ES" sz="1500" b="1" dirty="0">
                <a:solidFill>
                  <a:prstClr val="black"/>
                </a:solidFill>
                <a:latin typeface="Arial"/>
                <a:ea typeface="DejaVu Sans"/>
                <a:cs typeface="DejaVu Sans"/>
              </a:endParaRPr>
            </a:p>
          </p:txBody>
        </p:sp>
        <p:sp>
          <p:nvSpPr>
            <p:cNvPr id="34" name="Google Shape;170;p20"/>
            <p:cNvSpPr>
              <a:spLocks noChangeArrowheads="1"/>
            </p:cNvSpPr>
            <p:nvPr/>
          </p:nvSpPr>
          <p:spPr bwMode="auto">
            <a:xfrm flipV="1">
              <a:off x="190500" y="2768598"/>
              <a:ext cx="393700" cy="469899"/>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solidFill>
                  <a:prstClr val="black"/>
                </a:solidFill>
                <a:latin typeface="Arial"/>
                <a:ea typeface="DejaVu Sans"/>
                <a:cs typeface="DejaVu Sans"/>
              </a:endParaRPr>
            </a:p>
          </p:txBody>
        </p:sp>
        <p:sp>
          <p:nvSpPr>
            <p:cNvPr id="35" name="CuadroTexto 34"/>
            <p:cNvSpPr txBox="1"/>
            <p:nvPr/>
          </p:nvSpPr>
          <p:spPr>
            <a:xfrm rot="16200000">
              <a:off x="-302620" y="3492500"/>
              <a:ext cx="1392648" cy="323165"/>
            </a:xfrm>
            <a:prstGeom prst="rect">
              <a:avLst/>
            </a:prstGeom>
            <a:noFill/>
            <a:ln>
              <a:noFill/>
            </a:ln>
          </p:spPr>
          <p:txBody>
            <a:bodyPr wrap="none" rtlCol="0">
              <a:spAutoFit/>
            </a:bodyPr>
            <a:lstStyle/>
            <a:p>
              <a:pPr algn="ctr"/>
              <a:r>
                <a:rPr lang="es-ES" sz="1500" b="1" dirty="0" err="1" smtClean="0">
                  <a:solidFill>
                    <a:prstClr val="black"/>
                  </a:solidFill>
                  <a:latin typeface="Arial"/>
                  <a:ea typeface="DejaVu Sans"/>
                  <a:cs typeface="DejaVu Sans"/>
                </a:rPr>
                <a:t>Predictability</a:t>
              </a:r>
              <a:endParaRPr lang="es-ES" sz="1500" b="1" dirty="0">
                <a:solidFill>
                  <a:prstClr val="black"/>
                </a:solidFill>
                <a:latin typeface="Arial"/>
                <a:ea typeface="DejaVu Sans"/>
                <a:cs typeface="DejaVu Sans"/>
              </a:endParaRPr>
            </a:p>
          </p:txBody>
        </p:sp>
        <p:sp>
          <p:nvSpPr>
            <p:cNvPr id="37" name="Rectángulo 36"/>
            <p:cNvSpPr/>
            <p:nvPr/>
          </p:nvSpPr>
          <p:spPr>
            <a:xfrm>
              <a:off x="2194900" y="2808069"/>
              <a:ext cx="1564300" cy="215444"/>
            </a:xfrm>
            <a:prstGeom prst="rect">
              <a:avLst/>
            </a:prstGeom>
          </p:spPr>
          <p:txBody>
            <a:bodyPr wrap="square">
              <a:spAutoFit/>
            </a:bodyPr>
            <a:lstStyle/>
            <a:p>
              <a:pPr algn="ctr"/>
              <a:r>
                <a:rPr lang="es-ES" sz="800" dirty="0" smtClean="0">
                  <a:solidFill>
                    <a:srgbClr val="000000"/>
                  </a:solidFill>
                  <a:latin typeface="Arial"/>
                  <a:ea typeface="DejaVu Sans"/>
                  <a:cs typeface="DejaVu Sans"/>
                </a:rPr>
                <a:t>©Paul </a:t>
              </a:r>
              <a:r>
                <a:rPr lang="es-ES" sz="800" dirty="0" err="1" smtClean="0">
                  <a:solidFill>
                    <a:srgbClr val="000000"/>
                  </a:solidFill>
                  <a:latin typeface="Arial"/>
                  <a:ea typeface="DejaVu Sans"/>
                  <a:cs typeface="DejaVu Sans"/>
                </a:rPr>
                <a:t>Dirmeyer</a:t>
              </a:r>
              <a:r>
                <a:rPr lang="es-ES" sz="800" dirty="0" smtClean="0">
                  <a:solidFill>
                    <a:srgbClr val="000000"/>
                  </a:solidFill>
                  <a:latin typeface="Arial"/>
                  <a:ea typeface="DejaVu Sans"/>
                  <a:cs typeface="DejaVu Sans"/>
                </a:rPr>
                <a:t> (GMU/COLA)</a:t>
              </a:r>
              <a:endParaRPr lang="es-ES" sz="800" dirty="0">
                <a:solidFill>
                  <a:srgbClr val="000000"/>
                </a:solidFill>
                <a:latin typeface="Arial"/>
                <a:ea typeface="DejaVu Sans"/>
                <a:cs typeface="DejaVu Sans"/>
              </a:endParaRPr>
            </a:p>
          </p:txBody>
        </p:sp>
        <p:sp>
          <p:nvSpPr>
            <p:cNvPr id="40" name="Google Shape;170;p20"/>
            <p:cNvSpPr>
              <a:spLocks noChangeArrowheads="1"/>
            </p:cNvSpPr>
            <p:nvPr/>
          </p:nvSpPr>
          <p:spPr bwMode="auto">
            <a:xfrm flipV="1">
              <a:off x="4244578" y="2463800"/>
              <a:ext cx="771922" cy="18922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solidFill>
                  <a:prstClr val="black"/>
                </a:solidFill>
                <a:latin typeface="Arial"/>
                <a:ea typeface="DejaVu Sans"/>
                <a:cs typeface="DejaVu Sans"/>
              </a:endParaRPr>
            </a:p>
          </p:txBody>
        </p:sp>
      </p:grpSp>
      <p:sp>
        <p:nvSpPr>
          <p:cNvPr id="58" name="CuadroTexto 2"/>
          <p:cNvSpPr txBox="1">
            <a:spLocks noChangeArrowheads="1"/>
          </p:cNvSpPr>
          <p:nvPr/>
        </p:nvSpPr>
        <p:spPr bwMode="auto">
          <a:xfrm>
            <a:off x="2016127" y="941388"/>
            <a:ext cx="20738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i="1" dirty="0" err="1" smtClean="0">
                <a:solidFill>
                  <a:prstClr val="black">
                    <a:lumMod val="50000"/>
                    <a:lumOff val="50000"/>
                  </a:prstClr>
                </a:solidFill>
              </a:rPr>
              <a:t>Mariotti</a:t>
            </a:r>
            <a:r>
              <a:rPr lang="es-ES" sz="1800" i="1" dirty="0" smtClean="0">
                <a:solidFill>
                  <a:prstClr val="black">
                    <a:lumMod val="50000"/>
                    <a:lumOff val="50000"/>
                  </a:prstClr>
                </a:solidFill>
              </a:rPr>
              <a:t> et </a:t>
            </a:r>
            <a:r>
              <a:rPr lang="es-ES" sz="1800" i="1" dirty="0">
                <a:solidFill>
                  <a:prstClr val="black">
                    <a:lumMod val="50000"/>
                    <a:lumOff val="50000"/>
                  </a:prstClr>
                </a:solidFill>
              </a:rPr>
              <a:t>al </a:t>
            </a:r>
            <a:r>
              <a:rPr lang="es-ES" sz="1800" i="1" dirty="0" smtClean="0">
                <a:solidFill>
                  <a:prstClr val="black">
                    <a:lumMod val="50000"/>
                    <a:lumOff val="50000"/>
                  </a:prstClr>
                </a:solidFill>
              </a:rPr>
              <a:t>2018</a:t>
            </a:r>
            <a:endParaRPr lang="es-ES" sz="1800" i="1" dirty="0">
              <a:solidFill>
                <a:prstClr val="black">
                  <a:lumMod val="50000"/>
                  <a:lumOff val="50000"/>
                </a:prstClr>
              </a:solidFill>
            </a:endParaRPr>
          </a:p>
        </p:txBody>
      </p:sp>
      <p:sp>
        <p:nvSpPr>
          <p:cNvPr id="60" name="Rectángulo 59"/>
          <p:cNvSpPr/>
          <p:nvPr/>
        </p:nvSpPr>
        <p:spPr>
          <a:xfrm>
            <a:off x="4483100" y="1315136"/>
            <a:ext cx="4394200" cy="677108"/>
          </a:xfrm>
          <a:prstGeom prst="rect">
            <a:avLst/>
          </a:prstGeom>
          <a:noFill/>
        </p:spPr>
        <p:txBody>
          <a:bodyPr wrap="square">
            <a:spAutoFit/>
          </a:bodyPr>
          <a:lstStyle/>
          <a:p>
            <a:pPr marL="360" algn="ctr">
              <a:buClr>
                <a:srgbClr val="C00000"/>
              </a:buClr>
            </a:pPr>
            <a:r>
              <a:rPr lang="en-US" sz="1900" spc="-1" dirty="0" smtClean="0">
                <a:solidFill>
                  <a:srgbClr val="800000"/>
                </a:solidFill>
                <a:uFill>
                  <a:solidFill>
                    <a:srgbClr val="FFFFFF"/>
                  </a:solidFill>
                </a:uFill>
                <a:latin typeface="Calibri"/>
                <a:ea typeface="DejaVu Sans"/>
                <a:cs typeface="DejaVu Sans"/>
              </a:rPr>
              <a:t>The </a:t>
            </a:r>
            <a:r>
              <a:rPr lang="en-US" sz="1900" b="1" spc="-1" dirty="0" smtClean="0">
                <a:solidFill>
                  <a:srgbClr val="800000"/>
                </a:solidFill>
                <a:uFill>
                  <a:solidFill>
                    <a:srgbClr val="FFFFFF"/>
                  </a:solidFill>
                </a:uFill>
                <a:latin typeface="Calibri"/>
                <a:ea typeface="DejaVu Sans"/>
                <a:cs typeface="DejaVu Sans"/>
              </a:rPr>
              <a:t>atmosphere </a:t>
            </a:r>
            <a:r>
              <a:rPr lang="en-US" sz="1900" spc="-1" dirty="0" smtClean="0">
                <a:solidFill>
                  <a:srgbClr val="800000"/>
                </a:solidFill>
                <a:uFill>
                  <a:solidFill>
                    <a:srgbClr val="FFFFFF"/>
                  </a:solidFill>
                </a:uFill>
                <a:latin typeface="Calibri"/>
                <a:ea typeface="DejaVu Sans"/>
                <a:cs typeface="DejaVu Sans"/>
              </a:rPr>
              <a:t>can also provide </a:t>
            </a:r>
            <a:r>
              <a:rPr lang="en-US" sz="1900" b="1" spc="-1" dirty="0" smtClean="0">
                <a:solidFill>
                  <a:srgbClr val="800000"/>
                </a:solidFill>
                <a:uFill>
                  <a:solidFill>
                    <a:srgbClr val="FFFFFF"/>
                  </a:solidFill>
                </a:uFill>
                <a:latin typeface="Calibri"/>
                <a:ea typeface="DejaVu Sans"/>
                <a:cs typeface="DejaVu Sans"/>
              </a:rPr>
              <a:t>memory</a:t>
            </a:r>
            <a:r>
              <a:rPr lang="en-US" sz="1900" spc="-1" dirty="0" smtClean="0">
                <a:solidFill>
                  <a:srgbClr val="800000"/>
                </a:solidFill>
                <a:uFill>
                  <a:solidFill>
                    <a:srgbClr val="FFFFFF"/>
                  </a:solidFill>
                </a:uFill>
                <a:latin typeface="Calibri"/>
                <a:ea typeface="DejaVu Sans"/>
                <a:cs typeface="DejaVu Sans"/>
              </a:rPr>
              <a:t> beyond monthly timescales</a:t>
            </a:r>
            <a:endParaRPr lang="en-US" sz="1900" spc="-1" dirty="0">
              <a:solidFill>
                <a:srgbClr val="800000"/>
              </a:solidFill>
              <a:uFill>
                <a:solidFill>
                  <a:srgbClr val="FFFFFF"/>
                </a:solidFill>
              </a:uFill>
              <a:latin typeface="Arial"/>
              <a:ea typeface="DejaVu Sans"/>
              <a:cs typeface="DejaVu Sans"/>
            </a:endParaRPr>
          </a:p>
        </p:txBody>
      </p:sp>
      <p:grpSp>
        <p:nvGrpSpPr>
          <p:cNvPr id="36" name="Agrupar 35"/>
          <p:cNvGrpSpPr/>
          <p:nvPr/>
        </p:nvGrpSpPr>
        <p:grpSpPr>
          <a:xfrm>
            <a:off x="1295400" y="4991101"/>
            <a:ext cx="2463800" cy="1661299"/>
            <a:chOff x="635000" y="4673600"/>
            <a:chExt cx="2463800" cy="1661299"/>
          </a:xfrm>
        </p:grpSpPr>
        <p:pic>
          <p:nvPicPr>
            <p:cNvPr id="38" name="Google Shape;63;p8"/>
            <p:cNvPicPr preferRelativeResize="0"/>
            <p:nvPr/>
          </p:nvPicPr>
          <p:blipFill rotWithShape="1">
            <a:blip r:embed="rId4">
              <a:alphaModFix/>
            </a:blip>
            <a:srcRect t="4445" b="37962"/>
            <a:stretch/>
          </p:blipFill>
          <p:spPr>
            <a:xfrm>
              <a:off x="635000" y="4673600"/>
              <a:ext cx="1846669" cy="1602407"/>
            </a:xfrm>
            <a:prstGeom prst="rect">
              <a:avLst/>
            </a:prstGeom>
            <a:noFill/>
            <a:ln>
              <a:noFill/>
            </a:ln>
          </p:spPr>
        </p:pic>
        <p:sp>
          <p:nvSpPr>
            <p:cNvPr id="39" name="Google Shape;64;p8"/>
            <p:cNvSpPr txBox="1"/>
            <p:nvPr/>
          </p:nvSpPr>
          <p:spPr>
            <a:xfrm>
              <a:off x="977900" y="6057900"/>
              <a:ext cx="2120900" cy="276999"/>
            </a:xfrm>
            <a:prstGeom prst="rect">
              <a:avLst/>
            </a:prstGeom>
            <a:noFill/>
            <a:ln>
              <a:noFill/>
            </a:ln>
          </p:spPr>
          <p:txBody>
            <a:bodyPr spcFirstLastPara="1" wrap="square" lIns="91425" tIns="45700" rIns="91425" bIns="45700" anchor="t" anchorCtr="0">
              <a:noAutofit/>
            </a:bodyPr>
            <a:lstStyle/>
            <a:p>
              <a:r>
                <a:rPr lang="es-ES" sz="800" dirty="0">
                  <a:solidFill>
                    <a:prstClr val="white"/>
                  </a:solidFill>
                  <a:latin typeface="Arial"/>
                  <a:ea typeface="DejaVu Sans"/>
                  <a:cs typeface="Arial"/>
                </a:rPr>
                <a:t>©</a:t>
              </a:r>
              <a:r>
                <a:rPr lang="en-US" sz="800" dirty="0" smtClean="0">
                  <a:solidFill>
                    <a:prstClr val="white"/>
                  </a:solidFill>
                  <a:latin typeface="Arial"/>
                  <a:ea typeface="Calibri"/>
                  <a:cs typeface="Arial"/>
                  <a:sym typeface="Calibri"/>
                </a:rPr>
                <a:t>National </a:t>
              </a:r>
              <a:r>
                <a:rPr lang="en-US" sz="800" dirty="0">
                  <a:solidFill>
                    <a:prstClr val="white"/>
                  </a:solidFill>
                  <a:latin typeface="Arial"/>
                  <a:ea typeface="Calibri"/>
                  <a:cs typeface="Arial"/>
                  <a:sym typeface="Calibri"/>
                </a:rPr>
                <a:t>Research Council</a:t>
              </a:r>
              <a:endParaRPr sz="800" dirty="0">
                <a:solidFill>
                  <a:prstClr val="white"/>
                </a:solidFill>
                <a:latin typeface="Arial"/>
                <a:ea typeface="Calibri"/>
                <a:cs typeface="Arial"/>
                <a:sym typeface="Calibri"/>
              </a:endParaRPr>
            </a:p>
          </p:txBody>
        </p:sp>
      </p:grpSp>
      <p:sp>
        <p:nvSpPr>
          <p:cNvPr id="42" name="CustomShape 2"/>
          <p:cNvSpPr/>
          <p:nvPr/>
        </p:nvSpPr>
        <p:spPr>
          <a:xfrm>
            <a:off x="1588460" y="4637141"/>
            <a:ext cx="15343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i="1" spc="-1" dirty="0" smtClean="0">
                <a:solidFill>
                  <a:srgbClr val="595959"/>
                </a:solidFill>
                <a:uFill>
                  <a:solidFill>
                    <a:srgbClr val="FFFFFF"/>
                  </a:solidFill>
                </a:uFill>
                <a:latin typeface="Calibri"/>
                <a:ea typeface="DejaVu Sans"/>
                <a:cs typeface="DejaVu Sans"/>
              </a:rPr>
              <a:t>atmosphere</a:t>
            </a:r>
            <a:endParaRPr lang="en-US" spc="-1" dirty="0">
              <a:solidFill>
                <a:srgbClr val="000000"/>
              </a:solidFill>
              <a:uFill>
                <a:solidFill>
                  <a:srgbClr val="FFFFFF"/>
                </a:solidFill>
              </a:uFill>
              <a:latin typeface="Arial"/>
              <a:ea typeface="DejaVu Sans"/>
              <a:cs typeface="DejaVu Sans"/>
            </a:endParaRPr>
          </a:p>
        </p:txBody>
      </p:sp>
      <p:pic>
        <p:nvPicPr>
          <p:cNvPr id="4" name="Imagen 3"/>
          <p:cNvPicPr>
            <a:picLocks noChangeAspect="1"/>
          </p:cNvPicPr>
          <p:nvPr/>
        </p:nvPicPr>
        <p:blipFill rotWithShape="1">
          <a:blip r:embed="rId5"/>
          <a:srcRect t="5983" b="51282"/>
          <a:stretch/>
        </p:blipFill>
        <p:spPr>
          <a:xfrm>
            <a:off x="4368802" y="2082800"/>
            <a:ext cx="4576001" cy="1943100"/>
          </a:xfrm>
          <a:prstGeom prst="rect">
            <a:avLst/>
          </a:prstGeom>
        </p:spPr>
      </p:pic>
      <p:sp>
        <p:nvSpPr>
          <p:cNvPr id="43" name="CuadroTexto 42"/>
          <p:cNvSpPr txBox="1"/>
          <p:nvPr/>
        </p:nvSpPr>
        <p:spPr>
          <a:xfrm>
            <a:off x="5371129" y="2019301"/>
            <a:ext cx="2726396" cy="323165"/>
          </a:xfrm>
          <a:prstGeom prst="rect">
            <a:avLst/>
          </a:prstGeom>
          <a:solidFill>
            <a:srgbClr val="FFFFFF"/>
          </a:solidFill>
          <a:ln>
            <a:noFill/>
          </a:ln>
        </p:spPr>
        <p:txBody>
          <a:bodyPr wrap="none" rtlCol="0">
            <a:spAutoFit/>
          </a:bodyPr>
          <a:lstStyle/>
          <a:p>
            <a:pPr algn="ctr"/>
            <a:r>
              <a:rPr lang="es-ES" sz="1500" b="1" dirty="0" err="1" smtClean="0">
                <a:solidFill>
                  <a:prstClr val="black"/>
                </a:solidFill>
                <a:latin typeface="Arial"/>
                <a:ea typeface="DejaVu Sans"/>
                <a:cs typeface="DejaVu Sans"/>
              </a:rPr>
              <a:t>Equatorial</a:t>
            </a:r>
            <a:r>
              <a:rPr lang="es-ES" sz="1500" b="1" dirty="0" smtClean="0">
                <a:solidFill>
                  <a:prstClr val="black"/>
                </a:solidFill>
                <a:latin typeface="Arial"/>
                <a:ea typeface="DejaVu Sans"/>
                <a:cs typeface="DejaVu Sans"/>
              </a:rPr>
              <a:t> Zonal </a:t>
            </a:r>
            <a:r>
              <a:rPr lang="es-ES" sz="1500" b="1" dirty="0" err="1" smtClean="0">
                <a:solidFill>
                  <a:prstClr val="black"/>
                </a:solidFill>
                <a:latin typeface="Arial"/>
                <a:ea typeface="DejaVu Sans"/>
                <a:cs typeface="DejaVu Sans"/>
              </a:rPr>
              <a:t>Wind</a:t>
            </a:r>
            <a:r>
              <a:rPr lang="es-ES" sz="1500" b="1" dirty="0" smtClean="0">
                <a:solidFill>
                  <a:prstClr val="black"/>
                </a:solidFill>
                <a:latin typeface="Arial"/>
                <a:ea typeface="DejaVu Sans"/>
                <a:cs typeface="DejaVu Sans"/>
              </a:rPr>
              <a:t> (m/s)</a:t>
            </a:r>
            <a:endParaRPr lang="es-ES" sz="1500" b="1" dirty="0">
              <a:solidFill>
                <a:prstClr val="black"/>
              </a:solidFill>
              <a:latin typeface="Arial"/>
              <a:ea typeface="DejaVu Sans"/>
              <a:cs typeface="DejaVu Sans"/>
            </a:endParaRPr>
          </a:p>
        </p:txBody>
      </p:sp>
      <p:pic>
        <p:nvPicPr>
          <p:cNvPr id="44" name="Imagen 43"/>
          <p:cNvPicPr>
            <a:picLocks noChangeAspect="1"/>
          </p:cNvPicPr>
          <p:nvPr/>
        </p:nvPicPr>
        <p:blipFill rotWithShape="1">
          <a:blip r:embed="rId5"/>
          <a:srcRect t="89218" b="2123"/>
          <a:stretch/>
        </p:blipFill>
        <p:spPr>
          <a:xfrm>
            <a:off x="4368802" y="3949700"/>
            <a:ext cx="4576001" cy="393700"/>
          </a:xfrm>
          <a:prstGeom prst="rect">
            <a:avLst/>
          </a:prstGeom>
        </p:spPr>
      </p:pic>
      <p:sp>
        <p:nvSpPr>
          <p:cNvPr id="5" name="CuadroTexto 4"/>
          <p:cNvSpPr txBox="1"/>
          <p:nvPr/>
        </p:nvSpPr>
        <p:spPr>
          <a:xfrm>
            <a:off x="3898902" y="4978401"/>
            <a:ext cx="5098759" cy="1477328"/>
          </a:xfrm>
          <a:prstGeom prst="rect">
            <a:avLst/>
          </a:prstGeom>
          <a:noFill/>
        </p:spPr>
        <p:txBody>
          <a:bodyPr wrap="none" rtlCol="0">
            <a:spAutoFit/>
          </a:bodyPr>
          <a:lstStyle/>
          <a:p>
            <a:r>
              <a:rPr lang="es-ES" dirty="0" err="1" smtClean="0">
                <a:solidFill>
                  <a:prstClr val="black"/>
                </a:solidFill>
                <a:latin typeface="Arial"/>
                <a:ea typeface="DejaVu Sans"/>
                <a:cs typeface="DejaVu Sans"/>
              </a:rPr>
              <a:t>Through</a:t>
            </a:r>
            <a:r>
              <a:rPr lang="es-ES"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its</a:t>
            </a:r>
            <a:r>
              <a:rPr lang="es-ES"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key</a:t>
            </a:r>
            <a:r>
              <a:rPr lang="es-ES" dirty="0" smtClean="0">
                <a:solidFill>
                  <a:prstClr val="black"/>
                </a:solidFill>
                <a:latin typeface="Arial"/>
                <a:ea typeface="DejaVu Sans"/>
                <a:cs typeface="DejaVu Sans"/>
              </a:rPr>
              <a:t> role </a:t>
            </a:r>
            <a:r>
              <a:rPr lang="es-ES" dirty="0" err="1" smtClean="0">
                <a:solidFill>
                  <a:prstClr val="black"/>
                </a:solidFill>
                <a:latin typeface="Arial"/>
                <a:ea typeface="DejaVu Sans"/>
                <a:cs typeface="DejaVu Sans"/>
              </a:rPr>
              <a:t>on</a:t>
            </a:r>
            <a:r>
              <a:rPr lang="es-ES" dirty="0" smtClean="0">
                <a:solidFill>
                  <a:prstClr val="black"/>
                </a:solidFill>
                <a:latin typeface="Arial"/>
                <a:ea typeface="DejaVu Sans"/>
                <a:cs typeface="DejaVu Sans"/>
              </a:rPr>
              <a:t> wave </a:t>
            </a:r>
            <a:r>
              <a:rPr lang="es-ES" dirty="0" err="1" smtClean="0">
                <a:solidFill>
                  <a:prstClr val="black"/>
                </a:solidFill>
                <a:latin typeface="Arial"/>
                <a:ea typeface="DejaVu Sans"/>
                <a:cs typeface="DejaVu Sans"/>
              </a:rPr>
              <a:t>propagation</a:t>
            </a:r>
            <a:endParaRPr lang="es-ES" dirty="0" smtClean="0">
              <a:solidFill>
                <a:prstClr val="black"/>
              </a:solidFill>
              <a:latin typeface="Arial"/>
              <a:ea typeface="DejaVu Sans"/>
              <a:cs typeface="DejaVu Sans"/>
            </a:endParaRPr>
          </a:p>
          <a:p>
            <a:r>
              <a:rPr lang="es-ES" dirty="0" err="1" smtClean="0">
                <a:solidFill>
                  <a:prstClr val="black"/>
                </a:solidFill>
                <a:latin typeface="Arial"/>
                <a:ea typeface="DejaVu Sans"/>
                <a:cs typeface="DejaVu Sans"/>
              </a:rPr>
              <a:t>that</a:t>
            </a:r>
            <a:r>
              <a:rPr lang="es-ES" dirty="0" smtClean="0">
                <a:solidFill>
                  <a:prstClr val="black"/>
                </a:solidFill>
                <a:latin typeface="Arial"/>
                <a:ea typeface="DejaVu Sans"/>
                <a:cs typeface="DejaVu Sans"/>
              </a:rPr>
              <a:t> can </a:t>
            </a:r>
            <a:r>
              <a:rPr lang="es-ES" dirty="0" err="1" smtClean="0">
                <a:solidFill>
                  <a:prstClr val="black"/>
                </a:solidFill>
                <a:latin typeface="Arial"/>
                <a:ea typeface="DejaVu Sans"/>
                <a:cs typeface="DejaVu Sans"/>
              </a:rPr>
              <a:t>further</a:t>
            </a:r>
            <a:r>
              <a:rPr lang="es-ES"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impact</a:t>
            </a:r>
            <a:r>
              <a:rPr lang="es-ES"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the</a:t>
            </a:r>
            <a:r>
              <a:rPr lang="es-ES" dirty="0" smtClean="0">
                <a:solidFill>
                  <a:prstClr val="black"/>
                </a:solidFill>
                <a:latin typeface="Arial"/>
                <a:ea typeface="DejaVu Sans"/>
                <a:cs typeface="DejaVu Sans"/>
              </a:rPr>
              <a:t> polar </a:t>
            </a:r>
            <a:r>
              <a:rPr lang="es-ES" dirty="0" err="1" smtClean="0">
                <a:solidFill>
                  <a:prstClr val="black"/>
                </a:solidFill>
                <a:latin typeface="Arial"/>
                <a:ea typeface="DejaVu Sans"/>
                <a:cs typeface="DejaVu Sans"/>
              </a:rPr>
              <a:t>vortex</a:t>
            </a:r>
            <a:r>
              <a:rPr lang="es-ES"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strength</a:t>
            </a:r>
            <a:r>
              <a:rPr lang="es-ES" dirty="0" smtClean="0">
                <a:solidFill>
                  <a:prstClr val="black"/>
                </a:solidFill>
                <a:latin typeface="Arial"/>
                <a:ea typeface="DejaVu Sans"/>
                <a:cs typeface="DejaVu Sans"/>
              </a:rPr>
              <a:t>, </a:t>
            </a:r>
          </a:p>
          <a:p>
            <a:r>
              <a:rPr lang="es-ES" dirty="0" err="1" smtClean="0">
                <a:solidFill>
                  <a:prstClr val="black"/>
                </a:solidFill>
                <a:latin typeface="Arial"/>
                <a:ea typeface="DejaVu Sans"/>
                <a:cs typeface="DejaVu Sans"/>
              </a:rPr>
              <a:t>the</a:t>
            </a:r>
            <a:r>
              <a:rPr lang="es-ES" dirty="0" smtClean="0">
                <a:solidFill>
                  <a:prstClr val="black"/>
                </a:solidFill>
                <a:latin typeface="Arial"/>
                <a:ea typeface="DejaVu Sans"/>
                <a:cs typeface="DejaVu Sans"/>
              </a:rPr>
              <a:t> </a:t>
            </a:r>
            <a:r>
              <a:rPr lang="es-ES" b="1" dirty="0" err="1" smtClean="0">
                <a:solidFill>
                  <a:prstClr val="black"/>
                </a:solidFill>
                <a:latin typeface="Arial"/>
                <a:ea typeface="DejaVu Sans"/>
                <a:cs typeface="DejaVu Sans"/>
              </a:rPr>
              <a:t>Quasi-biennial</a:t>
            </a:r>
            <a:r>
              <a:rPr lang="es-ES" b="1" dirty="0" smtClean="0">
                <a:solidFill>
                  <a:prstClr val="black"/>
                </a:solidFill>
                <a:latin typeface="Arial"/>
                <a:ea typeface="DejaVu Sans"/>
                <a:cs typeface="DejaVu Sans"/>
              </a:rPr>
              <a:t> </a:t>
            </a:r>
            <a:r>
              <a:rPr lang="es-ES" b="1" dirty="0" err="1" smtClean="0">
                <a:solidFill>
                  <a:prstClr val="black"/>
                </a:solidFill>
                <a:latin typeface="Arial"/>
                <a:ea typeface="DejaVu Sans"/>
                <a:cs typeface="DejaVu Sans"/>
              </a:rPr>
              <a:t>Oscillation</a:t>
            </a:r>
            <a:r>
              <a:rPr lang="es-ES" b="1" dirty="0" smtClean="0">
                <a:solidFill>
                  <a:prstClr val="black"/>
                </a:solidFill>
                <a:latin typeface="Arial"/>
                <a:ea typeface="DejaVu Sans"/>
                <a:cs typeface="DejaVu Sans"/>
              </a:rPr>
              <a:t> </a:t>
            </a:r>
            <a:r>
              <a:rPr lang="es-ES" dirty="0" smtClean="0">
                <a:solidFill>
                  <a:prstClr val="black"/>
                </a:solidFill>
                <a:latin typeface="Arial"/>
                <a:ea typeface="DejaVu Sans"/>
                <a:cs typeface="DejaVu Sans"/>
              </a:rPr>
              <a:t>can </a:t>
            </a:r>
            <a:r>
              <a:rPr lang="es-ES" dirty="0" err="1" smtClean="0">
                <a:solidFill>
                  <a:prstClr val="black"/>
                </a:solidFill>
                <a:latin typeface="Arial"/>
                <a:ea typeface="DejaVu Sans"/>
                <a:cs typeface="DejaVu Sans"/>
              </a:rPr>
              <a:t>contribute</a:t>
            </a:r>
            <a:r>
              <a:rPr lang="es-ES" dirty="0" smtClean="0">
                <a:solidFill>
                  <a:prstClr val="black"/>
                </a:solidFill>
                <a:latin typeface="Arial"/>
                <a:ea typeface="DejaVu Sans"/>
                <a:cs typeface="DejaVu Sans"/>
              </a:rPr>
              <a:t> </a:t>
            </a:r>
          </a:p>
          <a:p>
            <a:r>
              <a:rPr lang="es-ES" dirty="0" err="1" smtClean="0">
                <a:solidFill>
                  <a:prstClr val="black"/>
                </a:solidFill>
                <a:latin typeface="Arial"/>
                <a:ea typeface="DejaVu Sans"/>
                <a:cs typeface="DejaVu Sans"/>
              </a:rPr>
              <a:t>to</a:t>
            </a:r>
            <a:r>
              <a:rPr lang="es-ES"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Northern</a:t>
            </a:r>
            <a:r>
              <a:rPr lang="es-ES"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Hemisphere</a:t>
            </a:r>
            <a:r>
              <a:rPr lang="es-ES"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predictability</a:t>
            </a:r>
            <a:r>
              <a:rPr lang="es-ES" dirty="0" smtClean="0">
                <a:solidFill>
                  <a:prstClr val="black"/>
                </a:solidFill>
                <a:latin typeface="Arial"/>
                <a:ea typeface="DejaVu Sans"/>
                <a:cs typeface="DejaVu Sans"/>
              </a:rPr>
              <a:t> at </a:t>
            </a:r>
          </a:p>
          <a:p>
            <a:r>
              <a:rPr lang="es-ES" u="sng" dirty="0" err="1" smtClean="0">
                <a:solidFill>
                  <a:prstClr val="black"/>
                </a:solidFill>
                <a:latin typeface="Arial"/>
                <a:ea typeface="DejaVu Sans"/>
                <a:cs typeface="DejaVu Sans"/>
              </a:rPr>
              <a:t>seasonal</a:t>
            </a:r>
            <a:r>
              <a:rPr lang="es-ES" u="sng" dirty="0" smtClean="0">
                <a:solidFill>
                  <a:prstClr val="black"/>
                </a:solidFill>
                <a:latin typeface="Arial"/>
                <a:ea typeface="DejaVu Sans"/>
                <a:cs typeface="DejaVu Sans"/>
              </a:rPr>
              <a:t> and </a:t>
            </a:r>
            <a:r>
              <a:rPr lang="es-ES" u="sng" dirty="0" err="1" smtClean="0">
                <a:solidFill>
                  <a:prstClr val="black"/>
                </a:solidFill>
                <a:latin typeface="Arial"/>
                <a:ea typeface="DejaVu Sans"/>
                <a:cs typeface="DejaVu Sans"/>
              </a:rPr>
              <a:t>interannual</a:t>
            </a:r>
            <a:r>
              <a:rPr lang="es-ES" u="sng" dirty="0" smtClean="0">
                <a:solidFill>
                  <a:prstClr val="black"/>
                </a:solidFill>
                <a:latin typeface="Arial"/>
                <a:ea typeface="DejaVu Sans"/>
                <a:cs typeface="DejaVu Sans"/>
              </a:rPr>
              <a:t> </a:t>
            </a:r>
            <a:r>
              <a:rPr lang="es-ES" u="sng" dirty="0" err="1" smtClean="0">
                <a:solidFill>
                  <a:prstClr val="black"/>
                </a:solidFill>
                <a:latin typeface="Arial"/>
                <a:ea typeface="DejaVu Sans"/>
                <a:cs typeface="DejaVu Sans"/>
              </a:rPr>
              <a:t>timescales</a:t>
            </a:r>
            <a:r>
              <a:rPr lang="es-ES" dirty="0" smtClean="0">
                <a:solidFill>
                  <a:prstClr val="black"/>
                </a:solidFill>
                <a:latin typeface="Arial"/>
                <a:ea typeface="DejaVu Sans"/>
                <a:cs typeface="DejaVu Sans"/>
              </a:rPr>
              <a:t>.</a:t>
            </a:r>
            <a:endParaRPr lang="es-ES" dirty="0">
              <a:solidFill>
                <a:prstClr val="black"/>
              </a:solidFill>
              <a:latin typeface="Arial"/>
              <a:ea typeface="DejaVu Sans"/>
              <a:cs typeface="DejaVu Sans"/>
            </a:endParaRPr>
          </a:p>
        </p:txBody>
      </p:sp>
      <p:sp>
        <p:nvSpPr>
          <p:cNvPr id="46" name="CuadroTexto 2"/>
          <p:cNvSpPr txBox="1">
            <a:spLocks noChangeArrowheads="1"/>
          </p:cNvSpPr>
          <p:nvPr/>
        </p:nvSpPr>
        <p:spPr bwMode="auto">
          <a:xfrm>
            <a:off x="6438277" y="4292600"/>
            <a:ext cx="26168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it-IT" sz="1800" i="1" dirty="0" err="1">
                <a:solidFill>
                  <a:prstClr val="black">
                    <a:lumMod val="50000"/>
                    <a:lumOff val="50000"/>
                  </a:prstClr>
                </a:solidFill>
              </a:rPr>
              <a:t>Monier</a:t>
            </a:r>
            <a:r>
              <a:rPr lang="it-IT" sz="1800" i="1" dirty="0">
                <a:solidFill>
                  <a:prstClr val="black">
                    <a:lumMod val="50000"/>
                    <a:lumOff val="50000"/>
                  </a:prstClr>
                </a:solidFill>
              </a:rPr>
              <a:t> &amp; </a:t>
            </a:r>
            <a:r>
              <a:rPr lang="it-IT" sz="1800" i="1" dirty="0" err="1">
                <a:solidFill>
                  <a:prstClr val="black">
                    <a:lumMod val="50000"/>
                    <a:lumOff val="50000"/>
                  </a:prstClr>
                </a:solidFill>
              </a:rPr>
              <a:t>Weare</a:t>
            </a:r>
            <a:r>
              <a:rPr lang="it-IT" sz="1800" i="1" dirty="0">
                <a:solidFill>
                  <a:prstClr val="black">
                    <a:lumMod val="50000"/>
                    <a:lumOff val="50000"/>
                  </a:prstClr>
                </a:solidFill>
              </a:rPr>
              <a:t> (2011</a:t>
            </a:r>
            <a:r>
              <a:rPr lang="it-IT" sz="1800" i="1" dirty="0" smtClean="0">
                <a:solidFill>
                  <a:prstClr val="black">
                    <a:lumMod val="50000"/>
                    <a:lumOff val="50000"/>
                  </a:prstClr>
                </a:solidFill>
              </a:rPr>
              <a:t>)</a:t>
            </a:r>
            <a:endParaRPr lang="it-IT" sz="1800" i="1" dirty="0">
              <a:solidFill>
                <a:prstClr val="black">
                  <a:lumMod val="50000"/>
                  <a:lumOff val="50000"/>
                </a:prstClr>
              </a:solidFill>
            </a:endParaRPr>
          </a:p>
        </p:txBody>
      </p:sp>
    </p:spTree>
    <p:extLst>
      <p:ext uri="{BB962C8B-B14F-4D97-AF65-F5344CB8AC3E}">
        <p14:creationId xmlns:p14="http://schemas.microsoft.com/office/powerpoint/2010/main" val="2621817010"/>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val 32"/>
          <p:cNvSpPr/>
          <p:nvPr/>
        </p:nvSpPr>
        <p:spPr>
          <a:xfrm>
            <a:off x="449037" y="2744180"/>
            <a:ext cx="2452510" cy="2452510"/>
          </a:xfrm>
          <a:prstGeom prst="ellipse">
            <a:avLst/>
          </a:prstGeom>
          <a:blipFill dpi="0" rotWithShape="1">
            <a:blip r:embed="rId3" cstate="email">
              <a:extLst>
                <a:ext uri="{28A0092B-C50C-407E-A947-70E740481C1C}">
                  <a14:useLocalDpi xmlns:a14="http://schemas.microsoft.com/office/drawing/2010/main"/>
                </a:ext>
              </a:extLst>
            </a:blip>
            <a:srcRect/>
            <a:stretch>
              <a:fillRect/>
            </a:stretch>
          </a:blip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a:endParaRPr>
          </a:p>
        </p:txBody>
      </p:sp>
      <p:sp>
        <p:nvSpPr>
          <p:cNvPr id="21" name="TextBox 30"/>
          <p:cNvSpPr txBox="1">
            <a:spLocks noChangeArrowheads="1"/>
          </p:cNvSpPr>
          <p:nvPr/>
        </p:nvSpPr>
        <p:spPr bwMode="auto">
          <a:xfrm>
            <a:off x="394182" y="3603924"/>
            <a:ext cx="2562225" cy="830997"/>
          </a:xfrm>
          <a:prstGeom prst="rect">
            <a:avLst/>
          </a:prstGeom>
          <a:noFill/>
          <a:ln>
            <a:noFill/>
          </a:ln>
          <a:effectLst>
            <a:outerShdw blurRad="1905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457200" eaLnBrk="1" hangingPunct="1">
              <a:defRPr/>
            </a:pPr>
            <a:r>
              <a:rPr lang="en-US" altLang="ca-ES" sz="2400" b="1" dirty="0" smtClean="0">
                <a:solidFill>
                  <a:prstClr val="white"/>
                </a:solidFill>
                <a:latin typeface="Calibri" panose="020F0502020204030204" pitchFamily="34" charset="0"/>
              </a:rPr>
              <a:t>Computational Earth Sciences</a:t>
            </a:r>
          </a:p>
        </p:txBody>
      </p:sp>
      <p:cxnSp>
        <p:nvCxnSpPr>
          <p:cNvPr id="51" name="Conector recto 9"/>
          <p:cNvCxnSpPr/>
          <p:nvPr/>
        </p:nvCxnSpPr>
        <p:spPr>
          <a:xfrm>
            <a:off x="2726425" y="5193196"/>
            <a:ext cx="362465" cy="0"/>
          </a:xfrm>
          <a:prstGeom prst="line">
            <a:avLst/>
          </a:prstGeom>
          <a:ln w="254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5" name="Agrupar 4"/>
          <p:cNvGrpSpPr/>
          <p:nvPr/>
        </p:nvGrpSpPr>
        <p:grpSpPr>
          <a:xfrm>
            <a:off x="2239781" y="1561132"/>
            <a:ext cx="2452510" cy="2452510"/>
            <a:chOff x="2239781" y="1561132"/>
            <a:chExt cx="2452510" cy="2452510"/>
          </a:xfrm>
        </p:grpSpPr>
        <p:sp>
          <p:nvSpPr>
            <p:cNvPr id="35" name="Oval 34"/>
            <p:cNvSpPr/>
            <p:nvPr/>
          </p:nvSpPr>
          <p:spPr>
            <a:xfrm>
              <a:off x="2239781" y="1561132"/>
              <a:ext cx="2452510" cy="2452510"/>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38100">
              <a:solidFill>
                <a:srgbClr val="FFFF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srgbClr val="FFFF00"/>
                </a:solidFill>
                <a:latin typeface="Calibri"/>
              </a:endParaRPr>
            </a:p>
          </p:txBody>
        </p:sp>
        <p:sp>
          <p:nvSpPr>
            <p:cNvPr id="19" name="Rectángulo redondeado 18"/>
            <p:cNvSpPr>
              <a:spLocks/>
            </p:cNvSpPr>
            <p:nvPr/>
          </p:nvSpPr>
          <p:spPr>
            <a:xfrm>
              <a:off x="2239781" y="1565642"/>
              <a:ext cx="2448000" cy="2448000"/>
            </a:xfrm>
            <a:prstGeom prst="roundRect">
              <a:avLst>
                <a:gd name="adj" fmla="val 50000"/>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FFFF00"/>
                </a:solidFill>
              </a:endParaRPr>
            </a:p>
          </p:txBody>
        </p:sp>
      </p:grpSp>
      <p:sp>
        <p:nvSpPr>
          <p:cNvPr id="36" name="Oval 35"/>
          <p:cNvSpPr/>
          <p:nvPr/>
        </p:nvSpPr>
        <p:spPr>
          <a:xfrm>
            <a:off x="4481533" y="1546070"/>
            <a:ext cx="2452510" cy="2452510"/>
          </a:xfrm>
          <a:prstGeom prst="ellipse">
            <a:avLst/>
          </a:prstGeom>
          <a:blipFill dpi="0" rotWithShape="1">
            <a:blip r:embed="rId5" cstate="email">
              <a:extLst>
                <a:ext uri="{28A0092B-C50C-407E-A947-70E740481C1C}">
                  <a14:useLocalDpi xmlns:a14="http://schemas.microsoft.com/office/drawing/2010/main"/>
                </a:ext>
              </a:extLst>
            </a:blip>
            <a:srcRect/>
            <a:stretch>
              <a:fillRect/>
            </a:stretch>
          </a:blip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a:endParaRPr>
          </a:p>
        </p:txBody>
      </p:sp>
      <p:sp>
        <p:nvSpPr>
          <p:cNvPr id="34" name="Oval 33"/>
          <p:cNvSpPr/>
          <p:nvPr/>
        </p:nvSpPr>
        <p:spPr>
          <a:xfrm>
            <a:off x="6210380" y="2730075"/>
            <a:ext cx="2452510" cy="2452510"/>
          </a:xfrm>
          <a:prstGeom prst="ellipse">
            <a:avLst/>
          </a:prstGeom>
          <a:blipFill dpi="0" rotWithShape="1">
            <a:blip r:embed="rId6" cstate="email">
              <a:extLst>
                <a:ext uri="{28A0092B-C50C-407E-A947-70E740481C1C}">
                  <a14:useLocalDpi xmlns:a14="http://schemas.microsoft.com/office/drawing/2010/main"/>
                </a:ext>
              </a:extLst>
            </a:blip>
            <a:srcRect/>
            <a:stretch>
              <a:fillRect/>
            </a:stretch>
          </a:blip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a:endParaRPr>
          </a:p>
        </p:txBody>
      </p:sp>
      <p:sp>
        <p:nvSpPr>
          <p:cNvPr id="2" name="Título 1"/>
          <p:cNvSpPr>
            <a:spLocks noGrp="1"/>
          </p:cNvSpPr>
          <p:nvPr>
            <p:ph type="title"/>
          </p:nvPr>
        </p:nvSpPr>
        <p:spPr>
          <a:xfrm>
            <a:off x="449037" y="218249"/>
            <a:ext cx="8229598" cy="745215"/>
          </a:xfrm>
        </p:spPr>
        <p:txBody>
          <a:bodyPr/>
          <a:lstStyle/>
          <a:p>
            <a:r>
              <a:rPr lang="es-ES" sz="3600" dirty="0" err="1" smtClean="0"/>
              <a:t>Earth</a:t>
            </a:r>
            <a:r>
              <a:rPr lang="es-ES" sz="3600" dirty="0" smtClean="0"/>
              <a:t> </a:t>
            </a:r>
            <a:r>
              <a:rPr lang="es-ES" sz="3600" dirty="0" err="1" smtClean="0"/>
              <a:t>Science</a:t>
            </a:r>
            <a:r>
              <a:rPr lang="es-ES" sz="3600" dirty="0" smtClean="0"/>
              <a:t> </a:t>
            </a:r>
            <a:r>
              <a:rPr lang="es-ES" sz="3600" dirty="0" err="1" smtClean="0"/>
              <a:t>Department</a:t>
            </a:r>
            <a:endParaRPr lang="es-ES" sz="3600" dirty="0"/>
          </a:p>
        </p:txBody>
      </p:sp>
      <p:sp>
        <p:nvSpPr>
          <p:cNvPr id="23" name="TextBox 30"/>
          <p:cNvSpPr txBox="1">
            <a:spLocks noChangeArrowheads="1"/>
          </p:cNvSpPr>
          <p:nvPr/>
        </p:nvSpPr>
        <p:spPr bwMode="auto">
          <a:xfrm>
            <a:off x="2366742" y="2078516"/>
            <a:ext cx="2059937" cy="1200329"/>
          </a:xfrm>
          <a:prstGeom prst="rect">
            <a:avLst/>
          </a:prstGeom>
          <a:noFill/>
          <a:ln>
            <a:noFill/>
          </a:ln>
          <a:effectLst>
            <a:outerShdw blurRad="1905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457200" eaLnBrk="1" hangingPunct="1">
              <a:defRPr/>
            </a:pPr>
            <a:r>
              <a:rPr lang="en-US" altLang="ca-ES" sz="2400" b="1" dirty="0" smtClean="0">
                <a:solidFill>
                  <a:srgbClr val="FFFF00"/>
                </a:solidFill>
                <a:latin typeface="Calibri" panose="020F0502020204030204" pitchFamily="34" charset="0"/>
              </a:rPr>
              <a:t>Climate Prediction</a:t>
            </a:r>
          </a:p>
          <a:p>
            <a:pPr algn="ctr" defTabSz="457200" eaLnBrk="1" hangingPunct="1">
              <a:defRPr/>
            </a:pPr>
            <a:r>
              <a:rPr lang="en-US" altLang="ca-ES" sz="2400" b="1" dirty="0" smtClean="0">
                <a:solidFill>
                  <a:srgbClr val="FFFF00"/>
                </a:solidFill>
                <a:latin typeface="Calibri" panose="020F0502020204030204" pitchFamily="34" charset="0"/>
              </a:rPr>
              <a:t>Modelling</a:t>
            </a:r>
          </a:p>
        </p:txBody>
      </p:sp>
      <p:sp>
        <p:nvSpPr>
          <p:cNvPr id="25" name="TextBox 30"/>
          <p:cNvSpPr txBox="1">
            <a:spLocks noChangeArrowheads="1"/>
          </p:cNvSpPr>
          <p:nvPr/>
        </p:nvSpPr>
        <p:spPr bwMode="auto">
          <a:xfrm>
            <a:off x="4572000" y="2078515"/>
            <a:ext cx="2240280" cy="1200329"/>
          </a:xfrm>
          <a:prstGeom prst="rect">
            <a:avLst/>
          </a:prstGeom>
          <a:noFill/>
          <a:ln>
            <a:noFill/>
          </a:ln>
          <a:effectLst>
            <a:outerShdw blurRad="1905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457200" eaLnBrk="1" hangingPunct="1">
              <a:defRPr/>
            </a:pPr>
            <a:r>
              <a:rPr lang="en-US" altLang="ca-ES" sz="2400" b="1" dirty="0" smtClean="0">
                <a:solidFill>
                  <a:prstClr val="white"/>
                </a:solidFill>
                <a:latin typeface="Calibri" panose="020F0502020204030204" pitchFamily="34" charset="0"/>
              </a:rPr>
              <a:t>Atmospheric Composition</a:t>
            </a:r>
          </a:p>
          <a:p>
            <a:pPr algn="ctr" defTabSz="457200" eaLnBrk="1" hangingPunct="1">
              <a:defRPr/>
            </a:pPr>
            <a:r>
              <a:rPr lang="en-US" altLang="ca-ES" sz="2400" b="1" dirty="0" smtClean="0">
                <a:solidFill>
                  <a:prstClr val="white"/>
                </a:solidFill>
                <a:latin typeface="Calibri" panose="020F0502020204030204" pitchFamily="34" charset="0"/>
              </a:rPr>
              <a:t>Modelling</a:t>
            </a:r>
          </a:p>
        </p:txBody>
      </p:sp>
      <p:sp>
        <p:nvSpPr>
          <p:cNvPr id="27" name="TextBox 30"/>
          <p:cNvSpPr txBox="1">
            <a:spLocks noChangeArrowheads="1"/>
          </p:cNvSpPr>
          <p:nvPr/>
        </p:nvSpPr>
        <p:spPr bwMode="auto">
          <a:xfrm>
            <a:off x="6476285" y="3603923"/>
            <a:ext cx="1952193" cy="830997"/>
          </a:xfrm>
          <a:prstGeom prst="rect">
            <a:avLst/>
          </a:prstGeom>
          <a:noFill/>
          <a:ln>
            <a:noFill/>
          </a:ln>
          <a:effectLst>
            <a:outerShdw blurRad="1905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457200" eaLnBrk="1" hangingPunct="1">
              <a:defRPr/>
            </a:pPr>
            <a:r>
              <a:rPr lang="en-US" altLang="ca-ES" sz="2400" b="1" dirty="0" smtClean="0">
                <a:solidFill>
                  <a:srgbClr val="FFFF00"/>
                </a:solidFill>
                <a:latin typeface="Calibri" panose="020F0502020204030204" pitchFamily="34" charset="0"/>
              </a:rPr>
              <a:t>Earth  System Services</a:t>
            </a:r>
          </a:p>
        </p:txBody>
      </p:sp>
      <p:sp>
        <p:nvSpPr>
          <p:cNvPr id="39" name="Marcador de contenido 2"/>
          <p:cNvSpPr txBox="1">
            <a:spLocks/>
          </p:cNvSpPr>
          <p:nvPr/>
        </p:nvSpPr>
        <p:spPr bwMode="auto">
          <a:xfrm>
            <a:off x="848326" y="823016"/>
            <a:ext cx="7677836" cy="713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457200">
              <a:spcBef>
                <a:spcPct val="20000"/>
              </a:spcBef>
            </a:pPr>
            <a:r>
              <a:rPr lang="en-US" altLang="es-ES" sz="2000" dirty="0">
                <a:solidFill>
                  <a:srgbClr val="414141"/>
                </a:solidFill>
                <a:latin typeface="Calibri"/>
              </a:rPr>
              <a:t>Environmental modelling and forecasting, with a particular focus on weather, climate and air quality</a:t>
            </a:r>
          </a:p>
        </p:txBody>
      </p:sp>
      <p:cxnSp>
        <p:nvCxnSpPr>
          <p:cNvPr id="50" name="Conector recto 11"/>
          <p:cNvCxnSpPr/>
          <p:nvPr/>
        </p:nvCxnSpPr>
        <p:spPr>
          <a:xfrm>
            <a:off x="2730548" y="5657280"/>
            <a:ext cx="362465" cy="0"/>
          </a:xfrm>
          <a:prstGeom prst="line">
            <a:avLst/>
          </a:prstGeom>
          <a:ln w="254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2" name="Conector recto 8"/>
          <p:cNvCxnSpPr/>
          <p:nvPr/>
        </p:nvCxnSpPr>
        <p:spPr>
          <a:xfrm>
            <a:off x="2726424" y="4912837"/>
            <a:ext cx="0" cy="744444"/>
          </a:xfrm>
          <a:prstGeom prst="line">
            <a:avLst/>
          </a:prstGeom>
          <a:ln w="254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7" name="Rectángulo 23"/>
          <p:cNvSpPr/>
          <p:nvPr/>
        </p:nvSpPr>
        <p:spPr>
          <a:xfrm>
            <a:off x="2741970" y="4602261"/>
            <a:ext cx="6089335" cy="1854354"/>
          </a:xfrm>
          <a:prstGeom prst="rect">
            <a:avLst/>
          </a:prstGeom>
        </p:spPr>
        <p:txBody>
          <a:bodyPr wrap="square">
            <a:spAutoFit/>
          </a:bodyPr>
          <a:lstStyle/>
          <a:p>
            <a:pPr defTabSz="457200">
              <a:defRPr/>
            </a:pPr>
            <a:r>
              <a:rPr lang="en-US" sz="1600" dirty="0" smtClean="0">
                <a:solidFill>
                  <a:srgbClr val="004890"/>
                </a:solidFill>
                <a:latin typeface="Calibri"/>
              </a:rPr>
              <a:t>Director: </a:t>
            </a:r>
            <a:r>
              <a:rPr lang="en-US" sz="2000" b="1" dirty="0" smtClean="0">
                <a:solidFill>
                  <a:srgbClr val="414141"/>
                </a:solidFill>
                <a:latin typeface="Calibri"/>
              </a:rPr>
              <a:t>Francisco </a:t>
            </a:r>
            <a:r>
              <a:rPr lang="en-US" sz="2000" b="1" dirty="0" err="1" smtClean="0">
                <a:solidFill>
                  <a:srgbClr val="414141"/>
                </a:solidFill>
                <a:latin typeface="Calibri"/>
              </a:rPr>
              <a:t>Doblas</a:t>
            </a:r>
            <a:r>
              <a:rPr lang="en-US" sz="2000" b="1" dirty="0" smtClean="0">
                <a:solidFill>
                  <a:srgbClr val="414141"/>
                </a:solidFill>
                <a:latin typeface="Calibri"/>
              </a:rPr>
              <a:t>-Reyes</a:t>
            </a:r>
            <a:endParaRPr lang="en-US" sz="2000" b="1" dirty="0">
              <a:solidFill>
                <a:srgbClr val="414141"/>
              </a:solidFill>
              <a:latin typeface="Calibri"/>
            </a:endParaRPr>
          </a:p>
          <a:p>
            <a:pPr marL="623888" indent="-268288" defTabSz="457200">
              <a:lnSpc>
                <a:spcPct val="150000"/>
              </a:lnSpc>
              <a:buFont typeface="Arial" panose="020B0604020202020204" pitchFamily="34" charset="0"/>
              <a:buChar char="•"/>
              <a:defRPr/>
            </a:pPr>
            <a:r>
              <a:rPr lang="en-US" sz="2100" dirty="0" smtClean="0">
                <a:solidFill>
                  <a:srgbClr val="004890"/>
                </a:solidFill>
                <a:latin typeface="Calibri"/>
              </a:rPr>
              <a:t>72 people</a:t>
            </a:r>
            <a:endParaRPr lang="en-US" sz="2100" dirty="0">
              <a:solidFill>
                <a:srgbClr val="004890"/>
              </a:solidFill>
              <a:latin typeface="Calibri"/>
            </a:endParaRPr>
          </a:p>
          <a:p>
            <a:pPr marL="623888" indent="-268288" defTabSz="457200">
              <a:lnSpc>
                <a:spcPct val="150000"/>
              </a:lnSpc>
              <a:buFont typeface="Arial" panose="020B0604020202020204" pitchFamily="34" charset="0"/>
              <a:buChar char="•"/>
              <a:defRPr/>
            </a:pPr>
            <a:r>
              <a:rPr lang="en-US" sz="2100" dirty="0" smtClean="0">
                <a:solidFill>
                  <a:srgbClr val="004890"/>
                </a:solidFill>
                <a:latin typeface="Calibri"/>
              </a:rPr>
              <a:t>Leading: H2020 projects, COPERNICUS contracts, </a:t>
            </a:r>
            <a:r>
              <a:rPr lang="en-US" sz="2100" dirty="0">
                <a:solidFill>
                  <a:srgbClr val="004890"/>
                </a:solidFill>
                <a:latin typeface="Calibri"/>
              </a:rPr>
              <a:t>ERC Consolidator Grant </a:t>
            </a:r>
            <a:r>
              <a:rPr lang="en-US" sz="2100" dirty="0" smtClean="0">
                <a:solidFill>
                  <a:srgbClr val="004890"/>
                </a:solidFill>
                <a:latin typeface="Calibri"/>
              </a:rPr>
              <a:t>and hosts </a:t>
            </a:r>
            <a:r>
              <a:rPr lang="en-US" sz="2100" dirty="0">
                <a:solidFill>
                  <a:srgbClr val="004890"/>
                </a:solidFill>
                <a:latin typeface="Calibri"/>
              </a:rPr>
              <a:t>an AXA </a:t>
            </a:r>
            <a:r>
              <a:rPr lang="en-US" sz="2100" dirty="0" smtClean="0">
                <a:solidFill>
                  <a:srgbClr val="004890"/>
                </a:solidFill>
                <a:latin typeface="Calibri"/>
              </a:rPr>
              <a:t>Chair</a:t>
            </a:r>
            <a:endParaRPr lang="en-US" sz="2100" dirty="0">
              <a:solidFill>
                <a:srgbClr val="004890"/>
              </a:solidFill>
              <a:latin typeface="Calibri"/>
            </a:endParaRPr>
          </a:p>
        </p:txBody>
      </p:sp>
      <p:sp>
        <p:nvSpPr>
          <p:cNvPr id="4" name="Rectángulo redondeado 3"/>
          <p:cNvSpPr>
            <a:spLocks/>
          </p:cNvSpPr>
          <p:nvPr/>
        </p:nvSpPr>
        <p:spPr>
          <a:xfrm>
            <a:off x="6212635" y="2734585"/>
            <a:ext cx="2448000" cy="2448000"/>
          </a:xfrm>
          <a:prstGeom prst="roundRect">
            <a:avLst>
              <a:gd name="adj" fmla="val 50000"/>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62846548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Shape 3"/>
          <p:cNvSpPr txBox="1">
            <a:spLocks noChangeAspect="1" noChangeArrowheads="1"/>
          </p:cNvSpPr>
          <p:nvPr/>
        </p:nvSpPr>
        <p:spPr bwMode="auto">
          <a:xfrm>
            <a:off x="157438" y="161241"/>
            <a:ext cx="6192562" cy="53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FFFFFF"/>
                </a:solidFill>
              </a:rPr>
              <a:t>Internal sources of Climate Predictability</a:t>
            </a:r>
            <a:endParaRPr lang="en-US" sz="2400" b="1" dirty="0">
              <a:solidFill>
                <a:prstClr val="black"/>
              </a:solidFill>
              <a:latin typeface="Calibri" charset="0"/>
            </a:endParaRPr>
          </a:p>
        </p:txBody>
      </p:sp>
      <p:grpSp>
        <p:nvGrpSpPr>
          <p:cNvPr id="8" name="Agrupar 7"/>
          <p:cNvGrpSpPr/>
          <p:nvPr/>
        </p:nvGrpSpPr>
        <p:grpSpPr>
          <a:xfrm>
            <a:off x="12700" y="1319214"/>
            <a:ext cx="4826000" cy="3255764"/>
            <a:chOff x="190500" y="2055814"/>
            <a:chExt cx="4826000" cy="3255764"/>
          </a:xfrm>
        </p:grpSpPr>
        <p:grpSp>
          <p:nvGrpSpPr>
            <p:cNvPr id="3" name="Agrupar 2"/>
            <p:cNvGrpSpPr/>
            <p:nvPr/>
          </p:nvGrpSpPr>
          <p:grpSpPr>
            <a:xfrm>
              <a:off x="558800" y="2055814"/>
              <a:ext cx="3797300" cy="3255764"/>
              <a:chOff x="558800" y="2055814"/>
              <a:chExt cx="3797300" cy="3255764"/>
            </a:xfrm>
          </p:grpSpPr>
          <p:pic>
            <p:nvPicPr>
              <p:cNvPr id="19" name="Imagen 1"/>
              <p:cNvPicPr>
                <a:picLocks noChangeAspect="1"/>
              </p:cNvPicPr>
              <p:nvPr/>
            </p:nvPicPr>
            <p:blipFill rotWithShape="1">
              <a:blip r:embed="rId3">
                <a:extLst>
                  <a:ext uri="{28A0092B-C50C-407E-A947-70E740481C1C}">
                    <a14:useLocalDpi xmlns:a14="http://schemas.microsoft.com/office/drawing/2010/main" val="0"/>
                  </a:ext>
                </a:extLst>
              </a:blip>
              <a:srcRect l="4777"/>
              <a:stretch/>
            </p:blipFill>
            <p:spPr bwMode="auto">
              <a:xfrm>
                <a:off x="558800" y="2055814"/>
                <a:ext cx="3797300" cy="315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CuadroTexto 30"/>
              <p:cNvSpPr txBox="1"/>
              <p:nvPr/>
            </p:nvSpPr>
            <p:spPr>
              <a:xfrm>
                <a:off x="685800" y="5003800"/>
                <a:ext cx="3517900" cy="307778"/>
              </a:xfrm>
              <a:prstGeom prst="rect">
                <a:avLst/>
              </a:prstGeom>
              <a:solidFill>
                <a:srgbClr val="FFFFFF"/>
              </a:solidFill>
              <a:ln>
                <a:noFill/>
              </a:ln>
            </p:spPr>
            <p:txBody>
              <a:bodyPr wrap="square" rtlCol="0">
                <a:spAutoFit/>
              </a:bodyPr>
              <a:lstStyle/>
              <a:p>
                <a:pPr algn="ctr"/>
                <a:endParaRPr lang="es-ES" sz="1400" dirty="0">
                  <a:solidFill>
                    <a:srgbClr val="008000"/>
                  </a:solidFill>
                  <a:latin typeface="Arial"/>
                  <a:ea typeface="DejaVu Sans"/>
                  <a:cs typeface="DejaVu Sans"/>
                </a:endParaRPr>
              </a:p>
            </p:txBody>
          </p:sp>
        </p:grpSp>
        <p:sp>
          <p:nvSpPr>
            <p:cNvPr id="2" name="CuadroTexto 1"/>
            <p:cNvSpPr txBox="1"/>
            <p:nvPr/>
          </p:nvSpPr>
          <p:spPr>
            <a:xfrm>
              <a:off x="757741" y="2997200"/>
              <a:ext cx="1132755" cy="523220"/>
            </a:xfrm>
            <a:prstGeom prst="rect">
              <a:avLst/>
            </a:prstGeom>
            <a:noFill/>
            <a:ln>
              <a:noFill/>
            </a:ln>
          </p:spPr>
          <p:txBody>
            <a:bodyPr wrap="none" rtlCol="0">
              <a:spAutoFit/>
            </a:bodyPr>
            <a:lstStyle/>
            <a:p>
              <a:pPr algn="ctr"/>
              <a:r>
                <a:rPr lang="es-ES" sz="1400" dirty="0" err="1" smtClean="0">
                  <a:solidFill>
                    <a:srgbClr val="F5D527"/>
                  </a:solidFill>
                  <a:latin typeface="Arial"/>
                  <a:ea typeface="DejaVu Sans"/>
                  <a:cs typeface="DejaVu Sans"/>
                </a:rPr>
                <a:t>atmosphere</a:t>
              </a:r>
              <a:endParaRPr lang="es-ES" sz="1400" dirty="0" smtClean="0">
                <a:solidFill>
                  <a:srgbClr val="F5D527"/>
                </a:solidFill>
                <a:latin typeface="Arial"/>
                <a:ea typeface="DejaVu Sans"/>
                <a:cs typeface="DejaVu Sans"/>
              </a:endParaRPr>
            </a:p>
            <a:p>
              <a:pPr algn="ctr"/>
              <a:r>
                <a:rPr lang="es-ES" sz="1400" dirty="0" smtClean="0">
                  <a:solidFill>
                    <a:srgbClr val="F5D527"/>
                  </a:solidFill>
                  <a:latin typeface="Arial"/>
                  <a:ea typeface="DejaVu Sans"/>
                  <a:cs typeface="DejaVu Sans"/>
                </a:rPr>
                <a:t>(</a:t>
              </a:r>
              <a:r>
                <a:rPr lang="es-ES" sz="1400" dirty="0" err="1" smtClean="0">
                  <a:solidFill>
                    <a:srgbClr val="F5D527"/>
                  </a:solidFill>
                  <a:latin typeface="Arial"/>
                  <a:ea typeface="DejaVu Sans"/>
                  <a:cs typeface="DejaVu Sans"/>
                </a:rPr>
                <a:t>weather</a:t>
              </a:r>
              <a:r>
                <a:rPr lang="es-ES" sz="1400" dirty="0" smtClean="0">
                  <a:solidFill>
                    <a:srgbClr val="F5D527"/>
                  </a:solidFill>
                  <a:latin typeface="Arial"/>
                  <a:ea typeface="DejaVu Sans"/>
                  <a:cs typeface="DejaVu Sans"/>
                </a:rPr>
                <a:t>)</a:t>
              </a:r>
              <a:endParaRPr lang="es-ES" sz="1400" dirty="0">
                <a:solidFill>
                  <a:srgbClr val="F5D527"/>
                </a:solidFill>
                <a:latin typeface="Arial"/>
                <a:ea typeface="DejaVu Sans"/>
                <a:cs typeface="DejaVu Sans"/>
              </a:endParaRPr>
            </a:p>
          </p:txBody>
        </p:sp>
        <p:sp>
          <p:nvSpPr>
            <p:cNvPr id="23" name="Google Shape;170;p20"/>
            <p:cNvSpPr>
              <a:spLocks noChangeArrowheads="1"/>
            </p:cNvSpPr>
            <p:nvPr/>
          </p:nvSpPr>
          <p:spPr bwMode="auto">
            <a:xfrm flipV="1">
              <a:off x="790178" y="2603499"/>
              <a:ext cx="771922" cy="469899"/>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solidFill>
                  <a:prstClr val="black"/>
                </a:solidFill>
                <a:latin typeface="Arial"/>
                <a:ea typeface="DejaVu Sans"/>
                <a:cs typeface="DejaVu Sans"/>
              </a:endParaRPr>
            </a:p>
          </p:txBody>
        </p:sp>
        <p:sp>
          <p:nvSpPr>
            <p:cNvPr id="24" name="Google Shape;170;p20"/>
            <p:cNvSpPr>
              <a:spLocks noChangeArrowheads="1"/>
            </p:cNvSpPr>
            <p:nvPr/>
          </p:nvSpPr>
          <p:spPr bwMode="auto">
            <a:xfrm flipV="1">
              <a:off x="1209278" y="3644899"/>
              <a:ext cx="467122" cy="4063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solidFill>
                  <a:prstClr val="black"/>
                </a:solidFill>
                <a:latin typeface="Arial"/>
                <a:ea typeface="DejaVu Sans"/>
                <a:cs typeface="DejaVu Sans"/>
              </a:endParaRPr>
            </a:p>
          </p:txBody>
        </p:sp>
        <p:sp>
          <p:nvSpPr>
            <p:cNvPr id="25" name="Google Shape;170;p20"/>
            <p:cNvSpPr>
              <a:spLocks noChangeArrowheads="1"/>
            </p:cNvSpPr>
            <p:nvPr/>
          </p:nvSpPr>
          <p:spPr bwMode="auto">
            <a:xfrm flipV="1">
              <a:off x="3292078" y="3924299"/>
              <a:ext cx="467122" cy="4063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solidFill>
                  <a:prstClr val="black"/>
                </a:solidFill>
                <a:latin typeface="Arial"/>
                <a:ea typeface="DejaVu Sans"/>
                <a:cs typeface="DejaVu Sans"/>
              </a:endParaRPr>
            </a:p>
          </p:txBody>
        </p:sp>
        <p:sp>
          <p:nvSpPr>
            <p:cNvPr id="26" name="CuadroTexto 25"/>
            <p:cNvSpPr txBox="1"/>
            <p:nvPr/>
          </p:nvSpPr>
          <p:spPr>
            <a:xfrm>
              <a:off x="2798737" y="3898900"/>
              <a:ext cx="1292566" cy="307777"/>
            </a:xfrm>
            <a:prstGeom prst="rect">
              <a:avLst/>
            </a:prstGeom>
            <a:noFill/>
            <a:ln>
              <a:noFill/>
            </a:ln>
          </p:spPr>
          <p:txBody>
            <a:bodyPr wrap="none" rtlCol="0">
              <a:spAutoFit/>
            </a:bodyPr>
            <a:lstStyle/>
            <a:p>
              <a:pPr algn="ctr"/>
              <a:r>
                <a:rPr lang="es-ES" sz="1400" dirty="0" err="1" smtClean="0">
                  <a:solidFill>
                    <a:srgbClr val="1F497D"/>
                  </a:solidFill>
                  <a:latin typeface="Arial"/>
                  <a:ea typeface="DejaVu Sans"/>
                  <a:cs typeface="DejaVu Sans"/>
                </a:rPr>
                <a:t>ocean</a:t>
              </a:r>
              <a:r>
                <a:rPr lang="es-ES" sz="1400" dirty="0" smtClean="0">
                  <a:solidFill>
                    <a:srgbClr val="1F497D"/>
                  </a:solidFill>
                  <a:latin typeface="Arial"/>
                  <a:ea typeface="DejaVu Sans"/>
                  <a:cs typeface="DejaVu Sans"/>
                </a:rPr>
                <a:t>/sea ice</a:t>
              </a:r>
              <a:endParaRPr lang="es-ES" sz="1400" dirty="0">
                <a:solidFill>
                  <a:srgbClr val="1F497D"/>
                </a:solidFill>
                <a:latin typeface="Arial"/>
                <a:ea typeface="DejaVu Sans"/>
                <a:cs typeface="DejaVu Sans"/>
              </a:endParaRPr>
            </a:p>
          </p:txBody>
        </p:sp>
        <p:sp>
          <p:nvSpPr>
            <p:cNvPr id="27" name="CuadroTexto 26"/>
            <p:cNvSpPr txBox="1"/>
            <p:nvPr/>
          </p:nvSpPr>
          <p:spPr>
            <a:xfrm>
              <a:off x="1125567" y="3810000"/>
              <a:ext cx="524102" cy="307777"/>
            </a:xfrm>
            <a:prstGeom prst="rect">
              <a:avLst/>
            </a:prstGeom>
            <a:noFill/>
            <a:ln>
              <a:noFill/>
            </a:ln>
          </p:spPr>
          <p:txBody>
            <a:bodyPr wrap="none" rtlCol="0">
              <a:spAutoFit/>
            </a:bodyPr>
            <a:lstStyle/>
            <a:p>
              <a:pPr algn="ctr"/>
              <a:r>
                <a:rPr lang="es-ES" sz="1400" dirty="0" err="1" smtClean="0">
                  <a:solidFill>
                    <a:srgbClr val="008000"/>
                  </a:solidFill>
                  <a:latin typeface="Arial"/>
                  <a:ea typeface="DejaVu Sans"/>
                  <a:cs typeface="DejaVu Sans"/>
                </a:rPr>
                <a:t>land</a:t>
              </a:r>
              <a:endParaRPr lang="es-ES" sz="1400" dirty="0">
                <a:solidFill>
                  <a:srgbClr val="008000"/>
                </a:solidFill>
                <a:latin typeface="Arial"/>
                <a:ea typeface="DejaVu Sans"/>
                <a:cs typeface="DejaVu Sans"/>
              </a:endParaRPr>
            </a:p>
          </p:txBody>
        </p:sp>
        <p:sp>
          <p:nvSpPr>
            <p:cNvPr id="28" name="CuadroTexto 27"/>
            <p:cNvSpPr txBox="1"/>
            <p:nvPr/>
          </p:nvSpPr>
          <p:spPr>
            <a:xfrm>
              <a:off x="528352" y="4927600"/>
              <a:ext cx="727934" cy="276999"/>
            </a:xfrm>
            <a:prstGeom prst="rect">
              <a:avLst/>
            </a:prstGeom>
            <a:noFill/>
            <a:ln>
              <a:noFill/>
            </a:ln>
          </p:spPr>
          <p:txBody>
            <a:bodyPr wrap="none" rtlCol="0">
              <a:spAutoFit/>
            </a:bodyPr>
            <a:lstStyle/>
            <a:p>
              <a:pPr algn="ctr"/>
              <a:r>
                <a:rPr lang="es-ES" sz="1200" dirty="0" smtClean="0">
                  <a:solidFill>
                    <a:prstClr val="black"/>
                  </a:solidFill>
                  <a:latin typeface="Arial"/>
                  <a:ea typeface="DejaVu Sans"/>
                  <a:cs typeface="DejaVu Sans"/>
                </a:rPr>
                <a:t>~7 </a:t>
              </a:r>
              <a:r>
                <a:rPr lang="es-ES" sz="1200" dirty="0" err="1" smtClean="0">
                  <a:solidFill>
                    <a:prstClr val="black"/>
                  </a:solidFill>
                  <a:latin typeface="Arial"/>
                  <a:ea typeface="DejaVu Sans"/>
                  <a:cs typeface="DejaVu Sans"/>
                </a:rPr>
                <a:t>days</a:t>
              </a:r>
              <a:endParaRPr lang="es-ES" sz="1200" dirty="0">
                <a:solidFill>
                  <a:prstClr val="black"/>
                </a:solidFill>
                <a:latin typeface="Arial"/>
                <a:ea typeface="DejaVu Sans"/>
                <a:cs typeface="DejaVu Sans"/>
              </a:endParaRPr>
            </a:p>
          </p:txBody>
        </p:sp>
        <p:sp>
          <p:nvSpPr>
            <p:cNvPr id="29" name="CuadroTexto 28"/>
            <p:cNvSpPr txBox="1"/>
            <p:nvPr/>
          </p:nvSpPr>
          <p:spPr>
            <a:xfrm>
              <a:off x="1247560" y="4927600"/>
              <a:ext cx="813519" cy="276999"/>
            </a:xfrm>
            <a:prstGeom prst="rect">
              <a:avLst/>
            </a:prstGeom>
            <a:noFill/>
            <a:ln>
              <a:noFill/>
            </a:ln>
          </p:spPr>
          <p:txBody>
            <a:bodyPr wrap="none" rtlCol="0">
              <a:spAutoFit/>
            </a:bodyPr>
            <a:lstStyle/>
            <a:p>
              <a:pPr algn="ctr"/>
              <a:r>
                <a:rPr lang="es-ES" sz="1200" dirty="0" smtClean="0">
                  <a:solidFill>
                    <a:prstClr val="black"/>
                  </a:solidFill>
                  <a:latin typeface="Arial"/>
                  <a:ea typeface="DejaVu Sans"/>
                  <a:cs typeface="DejaVu Sans"/>
                </a:rPr>
                <a:t>~30 </a:t>
              </a:r>
              <a:r>
                <a:rPr lang="es-ES" sz="1200" dirty="0" err="1" smtClean="0">
                  <a:solidFill>
                    <a:prstClr val="black"/>
                  </a:solidFill>
                  <a:latin typeface="Arial"/>
                  <a:ea typeface="DejaVu Sans"/>
                  <a:cs typeface="DejaVu Sans"/>
                </a:rPr>
                <a:t>days</a:t>
              </a:r>
              <a:endParaRPr lang="es-ES" sz="1200" dirty="0">
                <a:solidFill>
                  <a:prstClr val="black"/>
                </a:solidFill>
                <a:latin typeface="Arial"/>
                <a:ea typeface="DejaVu Sans"/>
                <a:cs typeface="DejaVu Sans"/>
              </a:endParaRPr>
            </a:p>
          </p:txBody>
        </p:sp>
        <p:sp>
          <p:nvSpPr>
            <p:cNvPr id="30" name="CuadroTexto 29"/>
            <p:cNvSpPr txBox="1"/>
            <p:nvPr/>
          </p:nvSpPr>
          <p:spPr>
            <a:xfrm>
              <a:off x="2507642" y="4965700"/>
              <a:ext cx="630157" cy="323165"/>
            </a:xfrm>
            <a:prstGeom prst="rect">
              <a:avLst/>
            </a:prstGeom>
            <a:noFill/>
            <a:ln>
              <a:noFill/>
            </a:ln>
          </p:spPr>
          <p:txBody>
            <a:bodyPr wrap="none" rtlCol="0">
              <a:spAutoFit/>
            </a:bodyPr>
            <a:lstStyle/>
            <a:p>
              <a:pPr algn="ctr"/>
              <a:r>
                <a:rPr lang="es-ES" sz="1500" b="1" dirty="0" smtClean="0">
                  <a:solidFill>
                    <a:prstClr val="black"/>
                  </a:solidFill>
                  <a:latin typeface="Arial"/>
                  <a:ea typeface="DejaVu Sans"/>
                  <a:cs typeface="DejaVu Sans"/>
                </a:rPr>
                <a:t>Time</a:t>
              </a:r>
              <a:endParaRPr lang="es-ES" sz="1500" b="1" dirty="0">
                <a:solidFill>
                  <a:prstClr val="black"/>
                </a:solidFill>
                <a:latin typeface="Arial"/>
                <a:ea typeface="DejaVu Sans"/>
                <a:cs typeface="DejaVu Sans"/>
              </a:endParaRPr>
            </a:p>
          </p:txBody>
        </p:sp>
        <p:sp>
          <p:nvSpPr>
            <p:cNvPr id="34" name="Google Shape;170;p20"/>
            <p:cNvSpPr>
              <a:spLocks noChangeArrowheads="1"/>
            </p:cNvSpPr>
            <p:nvPr/>
          </p:nvSpPr>
          <p:spPr bwMode="auto">
            <a:xfrm flipV="1">
              <a:off x="190500" y="2768598"/>
              <a:ext cx="393700" cy="469899"/>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solidFill>
                  <a:prstClr val="black"/>
                </a:solidFill>
                <a:latin typeface="Arial"/>
                <a:ea typeface="DejaVu Sans"/>
                <a:cs typeface="DejaVu Sans"/>
              </a:endParaRPr>
            </a:p>
          </p:txBody>
        </p:sp>
        <p:sp>
          <p:nvSpPr>
            <p:cNvPr id="35" name="CuadroTexto 34"/>
            <p:cNvSpPr txBox="1"/>
            <p:nvPr/>
          </p:nvSpPr>
          <p:spPr>
            <a:xfrm rot="16200000">
              <a:off x="-302620" y="3492500"/>
              <a:ext cx="1392648" cy="323165"/>
            </a:xfrm>
            <a:prstGeom prst="rect">
              <a:avLst/>
            </a:prstGeom>
            <a:noFill/>
            <a:ln>
              <a:noFill/>
            </a:ln>
          </p:spPr>
          <p:txBody>
            <a:bodyPr wrap="none" rtlCol="0">
              <a:spAutoFit/>
            </a:bodyPr>
            <a:lstStyle/>
            <a:p>
              <a:pPr algn="ctr"/>
              <a:r>
                <a:rPr lang="es-ES" sz="1500" b="1" dirty="0" err="1" smtClean="0">
                  <a:solidFill>
                    <a:prstClr val="black"/>
                  </a:solidFill>
                  <a:latin typeface="Arial"/>
                  <a:ea typeface="DejaVu Sans"/>
                  <a:cs typeface="DejaVu Sans"/>
                </a:rPr>
                <a:t>Predictability</a:t>
              </a:r>
              <a:endParaRPr lang="es-ES" sz="1500" b="1" dirty="0">
                <a:solidFill>
                  <a:prstClr val="black"/>
                </a:solidFill>
                <a:latin typeface="Arial"/>
                <a:ea typeface="DejaVu Sans"/>
                <a:cs typeface="DejaVu Sans"/>
              </a:endParaRPr>
            </a:p>
          </p:txBody>
        </p:sp>
        <p:sp>
          <p:nvSpPr>
            <p:cNvPr id="37" name="Rectángulo 36"/>
            <p:cNvSpPr/>
            <p:nvPr/>
          </p:nvSpPr>
          <p:spPr>
            <a:xfrm>
              <a:off x="2194900" y="2808069"/>
              <a:ext cx="1564300" cy="215444"/>
            </a:xfrm>
            <a:prstGeom prst="rect">
              <a:avLst/>
            </a:prstGeom>
          </p:spPr>
          <p:txBody>
            <a:bodyPr wrap="square">
              <a:spAutoFit/>
            </a:bodyPr>
            <a:lstStyle/>
            <a:p>
              <a:pPr algn="ctr"/>
              <a:r>
                <a:rPr lang="es-ES" sz="800" dirty="0" smtClean="0">
                  <a:solidFill>
                    <a:srgbClr val="000000"/>
                  </a:solidFill>
                  <a:latin typeface="Arial"/>
                  <a:ea typeface="DejaVu Sans"/>
                  <a:cs typeface="DejaVu Sans"/>
                </a:rPr>
                <a:t>©Paul </a:t>
              </a:r>
              <a:r>
                <a:rPr lang="es-ES" sz="800" dirty="0" err="1" smtClean="0">
                  <a:solidFill>
                    <a:srgbClr val="000000"/>
                  </a:solidFill>
                  <a:latin typeface="Arial"/>
                  <a:ea typeface="DejaVu Sans"/>
                  <a:cs typeface="DejaVu Sans"/>
                </a:rPr>
                <a:t>Dirmeyer</a:t>
              </a:r>
              <a:r>
                <a:rPr lang="es-ES" sz="800" dirty="0" smtClean="0">
                  <a:solidFill>
                    <a:srgbClr val="000000"/>
                  </a:solidFill>
                  <a:latin typeface="Arial"/>
                  <a:ea typeface="DejaVu Sans"/>
                  <a:cs typeface="DejaVu Sans"/>
                </a:rPr>
                <a:t> (GMU/COLA)</a:t>
              </a:r>
              <a:endParaRPr lang="es-ES" sz="800" dirty="0">
                <a:solidFill>
                  <a:srgbClr val="000000"/>
                </a:solidFill>
                <a:latin typeface="Arial"/>
                <a:ea typeface="DejaVu Sans"/>
                <a:cs typeface="DejaVu Sans"/>
              </a:endParaRPr>
            </a:p>
          </p:txBody>
        </p:sp>
        <p:sp>
          <p:nvSpPr>
            <p:cNvPr id="40" name="Google Shape;170;p20"/>
            <p:cNvSpPr>
              <a:spLocks noChangeArrowheads="1"/>
            </p:cNvSpPr>
            <p:nvPr/>
          </p:nvSpPr>
          <p:spPr bwMode="auto">
            <a:xfrm flipV="1">
              <a:off x="4244578" y="2463800"/>
              <a:ext cx="771922" cy="18922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solidFill>
                  <a:prstClr val="black"/>
                </a:solidFill>
                <a:latin typeface="Arial"/>
                <a:ea typeface="DejaVu Sans"/>
                <a:cs typeface="DejaVu Sans"/>
              </a:endParaRPr>
            </a:p>
          </p:txBody>
        </p:sp>
      </p:grpSp>
      <p:sp>
        <p:nvSpPr>
          <p:cNvPr id="58" name="CuadroTexto 2"/>
          <p:cNvSpPr txBox="1">
            <a:spLocks noChangeArrowheads="1"/>
          </p:cNvSpPr>
          <p:nvPr/>
        </p:nvSpPr>
        <p:spPr bwMode="auto">
          <a:xfrm>
            <a:off x="2016127" y="941388"/>
            <a:ext cx="20738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i="1" dirty="0" err="1" smtClean="0">
                <a:solidFill>
                  <a:prstClr val="black">
                    <a:lumMod val="50000"/>
                    <a:lumOff val="50000"/>
                  </a:prstClr>
                </a:solidFill>
              </a:rPr>
              <a:t>Mariotti</a:t>
            </a:r>
            <a:r>
              <a:rPr lang="es-ES" sz="1800" i="1" dirty="0" smtClean="0">
                <a:solidFill>
                  <a:prstClr val="black">
                    <a:lumMod val="50000"/>
                    <a:lumOff val="50000"/>
                  </a:prstClr>
                </a:solidFill>
              </a:rPr>
              <a:t> et </a:t>
            </a:r>
            <a:r>
              <a:rPr lang="es-ES" sz="1800" i="1" dirty="0">
                <a:solidFill>
                  <a:prstClr val="black">
                    <a:lumMod val="50000"/>
                    <a:lumOff val="50000"/>
                  </a:prstClr>
                </a:solidFill>
              </a:rPr>
              <a:t>al </a:t>
            </a:r>
            <a:r>
              <a:rPr lang="es-ES" sz="1800" i="1" dirty="0" smtClean="0">
                <a:solidFill>
                  <a:prstClr val="black">
                    <a:lumMod val="50000"/>
                    <a:lumOff val="50000"/>
                  </a:prstClr>
                </a:solidFill>
              </a:rPr>
              <a:t>2018</a:t>
            </a:r>
            <a:endParaRPr lang="es-ES" sz="1800" i="1" dirty="0">
              <a:solidFill>
                <a:prstClr val="black">
                  <a:lumMod val="50000"/>
                  <a:lumOff val="50000"/>
                </a:prstClr>
              </a:solidFill>
            </a:endParaRPr>
          </a:p>
        </p:txBody>
      </p:sp>
      <p:sp>
        <p:nvSpPr>
          <p:cNvPr id="36" name="CustomShape 2"/>
          <p:cNvSpPr/>
          <p:nvPr/>
        </p:nvSpPr>
        <p:spPr>
          <a:xfrm>
            <a:off x="1588460" y="4637141"/>
            <a:ext cx="15343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i="1" spc="-1" dirty="0" smtClean="0">
                <a:solidFill>
                  <a:srgbClr val="595959"/>
                </a:solidFill>
                <a:uFill>
                  <a:solidFill>
                    <a:srgbClr val="FFFFFF"/>
                  </a:solidFill>
                </a:uFill>
                <a:latin typeface="Calibri"/>
                <a:ea typeface="DejaVu Sans"/>
                <a:cs typeface="DejaVu Sans"/>
              </a:rPr>
              <a:t>sea ice</a:t>
            </a:r>
            <a:endParaRPr lang="en-US" spc="-1" dirty="0">
              <a:solidFill>
                <a:srgbClr val="000000"/>
              </a:solidFill>
              <a:uFill>
                <a:solidFill>
                  <a:srgbClr val="FFFFFF"/>
                </a:solidFill>
              </a:uFill>
              <a:latin typeface="Arial"/>
              <a:ea typeface="DejaVu Sans"/>
              <a:cs typeface="DejaVu Sans"/>
            </a:endParaRPr>
          </a:p>
        </p:txBody>
      </p:sp>
      <p:pic>
        <p:nvPicPr>
          <p:cNvPr id="42" name="Picture 5"/>
          <p:cNvPicPr/>
          <p:nvPr/>
        </p:nvPicPr>
        <p:blipFill>
          <a:blip r:embed="rId4"/>
          <a:stretch/>
        </p:blipFill>
        <p:spPr>
          <a:xfrm>
            <a:off x="838040" y="4985621"/>
            <a:ext cx="2334600" cy="1554120"/>
          </a:xfrm>
          <a:prstGeom prst="rect">
            <a:avLst/>
          </a:prstGeom>
          <a:ln>
            <a:noFill/>
          </a:ln>
        </p:spPr>
      </p:pic>
      <p:grpSp>
        <p:nvGrpSpPr>
          <p:cNvPr id="10" name="Agrupar 9"/>
          <p:cNvGrpSpPr/>
          <p:nvPr/>
        </p:nvGrpSpPr>
        <p:grpSpPr>
          <a:xfrm>
            <a:off x="4462778" y="2743200"/>
            <a:ext cx="4414522" cy="2909333"/>
            <a:chOff x="4676139" y="2552700"/>
            <a:chExt cx="4414522" cy="2909333"/>
          </a:xfrm>
        </p:grpSpPr>
        <p:sp>
          <p:nvSpPr>
            <p:cNvPr id="57" name="CuadroTexto 2"/>
            <p:cNvSpPr txBox="1">
              <a:spLocks noChangeArrowheads="1"/>
            </p:cNvSpPr>
            <p:nvPr/>
          </p:nvSpPr>
          <p:spPr bwMode="auto">
            <a:xfrm>
              <a:off x="5060270" y="5092701"/>
              <a:ext cx="38786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s-ES" sz="1800" i="1" dirty="0" err="1" smtClean="0">
                  <a:solidFill>
                    <a:prstClr val="black">
                      <a:lumMod val="50000"/>
                      <a:lumOff val="50000"/>
                    </a:prstClr>
                  </a:solidFill>
                </a:rPr>
                <a:t>Blanchard-Wrigglesworth</a:t>
              </a:r>
              <a:r>
                <a:rPr lang="es-ES" sz="1800" i="1" dirty="0" smtClean="0">
                  <a:solidFill>
                    <a:prstClr val="black">
                      <a:lumMod val="50000"/>
                      <a:lumOff val="50000"/>
                    </a:prstClr>
                  </a:solidFill>
                </a:rPr>
                <a:t> et al 2011</a:t>
              </a:r>
              <a:endParaRPr lang="es-ES" sz="1800" i="1" dirty="0">
                <a:solidFill>
                  <a:prstClr val="black">
                    <a:lumMod val="50000"/>
                    <a:lumOff val="50000"/>
                  </a:prstClr>
                </a:solidFill>
              </a:endParaRPr>
            </a:p>
          </p:txBody>
        </p:sp>
        <p:sp>
          <p:nvSpPr>
            <p:cNvPr id="43" name="Rectángulo 42"/>
            <p:cNvSpPr/>
            <p:nvPr/>
          </p:nvSpPr>
          <p:spPr>
            <a:xfrm>
              <a:off x="5255600" y="3722469"/>
              <a:ext cx="2351700" cy="215444"/>
            </a:xfrm>
            <a:prstGeom prst="rect">
              <a:avLst/>
            </a:prstGeom>
          </p:spPr>
          <p:txBody>
            <a:bodyPr wrap="square">
              <a:spAutoFit/>
            </a:bodyPr>
            <a:lstStyle/>
            <a:p>
              <a:pPr algn="ctr"/>
              <a:r>
                <a:rPr lang="es-ES" sz="800" dirty="0" smtClean="0">
                  <a:solidFill>
                    <a:srgbClr val="000000"/>
                  </a:solidFill>
                  <a:latin typeface="Arial"/>
                  <a:ea typeface="DejaVu Sans"/>
                  <a:cs typeface="DejaVu Sans"/>
                </a:rPr>
                <a:t>© </a:t>
              </a:r>
              <a:r>
                <a:rPr lang="es-ES" sz="800" dirty="0" err="1" smtClean="0">
                  <a:solidFill>
                    <a:srgbClr val="000000"/>
                  </a:solidFill>
                  <a:latin typeface="Arial"/>
                  <a:ea typeface="DejaVu Sans"/>
                  <a:cs typeface="DejaVu Sans"/>
                </a:rPr>
                <a:t>National</a:t>
              </a:r>
              <a:r>
                <a:rPr lang="es-ES" sz="800" dirty="0" smtClean="0">
                  <a:solidFill>
                    <a:srgbClr val="000000"/>
                  </a:solidFill>
                  <a:latin typeface="Arial"/>
                  <a:ea typeface="DejaVu Sans"/>
                  <a:cs typeface="DejaVu Sans"/>
                </a:rPr>
                <a:t> Snow and Ice Data Center</a:t>
              </a:r>
              <a:endParaRPr lang="es-ES" sz="800" dirty="0">
                <a:solidFill>
                  <a:srgbClr val="000000"/>
                </a:solidFill>
                <a:latin typeface="Arial"/>
                <a:ea typeface="DejaVu Sans"/>
                <a:cs typeface="DejaVu Sans"/>
              </a:endParaRPr>
            </a:p>
          </p:txBody>
        </p:sp>
        <p:pic>
          <p:nvPicPr>
            <p:cNvPr id="7" name="Imagen 6"/>
            <p:cNvPicPr>
              <a:picLocks noChangeAspect="1"/>
            </p:cNvPicPr>
            <p:nvPr/>
          </p:nvPicPr>
          <p:blipFill rotWithShape="1">
            <a:blip r:embed="rId5"/>
            <a:srcRect t="8579"/>
            <a:stretch/>
          </p:blipFill>
          <p:spPr>
            <a:xfrm>
              <a:off x="4676139" y="2857501"/>
              <a:ext cx="4414522" cy="2095500"/>
            </a:xfrm>
            <a:prstGeom prst="rect">
              <a:avLst/>
            </a:prstGeom>
          </p:spPr>
        </p:pic>
        <p:sp>
          <p:nvSpPr>
            <p:cNvPr id="32" name="CuadroTexto 31"/>
            <p:cNvSpPr txBox="1"/>
            <p:nvPr/>
          </p:nvSpPr>
          <p:spPr>
            <a:xfrm>
              <a:off x="5523946" y="2552700"/>
              <a:ext cx="1074558" cy="541687"/>
            </a:xfrm>
            <a:prstGeom prst="rect">
              <a:avLst/>
            </a:prstGeom>
            <a:solidFill>
              <a:schemeClr val="bg1"/>
            </a:solidFill>
            <a:ln>
              <a:noFill/>
            </a:ln>
          </p:spPr>
          <p:txBody>
            <a:bodyPr wrap="none" rtlCol="0">
              <a:spAutoFit/>
            </a:bodyPr>
            <a:lstStyle/>
            <a:p>
              <a:pPr algn="ctr">
                <a:lnSpc>
                  <a:spcPct val="80000"/>
                </a:lnSpc>
              </a:pPr>
              <a:endParaRPr lang="es-ES" sz="1200" dirty="0" smtClean="0">
                <a:solidFill>
                  <a:prstClr val="black"/>
                </a:solidFill>
                <a:latin typeface="Arial"/>
                <a:ea typeface="DejaVu Sans"/>
                <a:cs typeface="DejaVu Sans"/>
              </a:endParaRPr>
            </a:p>
            <a:p>
              <a:pPr algn="ctr">
                <a:lnSpc>
                  <a:spcPct val="80000"/>
                </a:lnSpc>
              </a:pPr>
              <a:r>
                <a:rPr lang="es-ES" sz="1200" b="1" dirty="0" smtClean="0">
                  <a:solidFill>
                    <a:prstClr val="black"/>
                  </a:solidFill>
                  <a:latin typeface="Arial"/>
                  <a:ea typeface="DejaVu Sans"/>
                  <a:cs typeface="DejaVu Sans"/>
                </a:rPr>
                <a:t>Sea ice </a:t>
              </a:r>
              <a:r>
                <a:rPr lang="es-ES" sz="1200" b="1" dirty="0" err="1" smtClean="0">
                  <a:solidFill>
                    <a:prstClr val="black"/>
                  </a:solidFill>
                  <a:latin typeface="Arial"/>
                  <a:ea typeface="DejaVu Sans"/>
                  <a:cs typeface="DejaVu Sans"/>
                </a:rPr>
                <a:t>area</a:t>
              </a:r>
              <a:endParaRPr lang="es-ES" sz="1200" b="1" dirty="0" smtClean="0">
                <a:solidFill>
                  <a:prstClr val="black"/>
                </a:solidFill>
                <a:latin typeface="Arial"/>
                <a:ea typeface="DejaVu Sans"/>
                <a:cs typeface="DejaVu Sans"/>
              </a:endParaRPr>
            </a:p>
            <a:p>
              <a:pPr algn="ctr">
                <a:lnSpc>
                  <a:spcPct val="80000"/>
                </a:lnSpc>
              </a:pPr>
              <a:r>
                <a:rPr lang="es-ES" sz="1200" dirty="0" smtClean="0">
                  <a:solidFill>
                    <a:prstClr val="black"/>
                  </a:solidFill>
                  <a:latin typeface="Arial"/>
                  <a:ea typeface="DejaVu Sans"/>
                  <a:cs typeface="DejaVu Sans"/>
                </a:rPr>
                <a:t>[ </a:t>
              </a:r>
              <a:r>
                <a:rPr lang="es-ES" sz="1200" dirty="0" err="1" smtClean="0">
                  <a:solidFill>
                    <a:prstClr val="black"/>
                  </a:solidFill>
                  <a:latin typeface="Arial"/>
                  <a:ea typeface="DejaVu Sans"/>
                  <a:cs typeface="DejaVu Sans"/>
                </a:rPr>
                <a:t>january</a:t>
              </a:r>
              <a:r>
                <a:rPr lang="es-ES" sz="1200" dirty="0" smtClean="0">
                  <a:solidFill>
                    <a:prstClr val="black"/>
                  </a:solidFill>
                  <a:latin typeface="Arial"/>
                  <a:ea typeface="DejaVu Sans"/>
                  <a:cs typeface="DejaVu Sans"/>
                </a:rPr>
                <a:t> ]</a:t>
              </a:r>
              <a:endParaRPr lang="es-ES" sz="1200" dirty="0">
                <a:solidFill>
                  <a:prstClr val="black"/>
                </a:solidFill>
                <a:latin typeface="Arial"/>
                <a:ea typeface="DejaVu Sans"/>
                <a:cs typeface="DejaVu Sans"/>
              </a:endParaRPr>
            </a:p>
          </p:txBody>
        </p:sp>
        <p:sp>
          <p:nvSpPr>
            <p:cNvPr id="38" name="CuadroTexto 37"/>
            <p:cNvSpPr txBox="1"/>
            <p:nvPr/>
          </p:nvSpPr>
          <p:spPr>
            <a:xfrm>
              <a:off x="5243350" y="3937000"/>
              <a:ext cx="518141" cy="276999"/>
            </a:xfrm>
            <a:prstGeom prst="rect">
              <a:avLst/>
            </a:prstGeom>
            <a:noFill/>
            <a:ln>
              <a:noFill/>
            </a:ln>
          </p:spPr>
          <p:txBody>
            <a:bodyPr wrap="none" rtlCol="0">
              <a:spAutoFit/>
            </a:bodyPr>
            <a:lstStyle/>
            <a:p>
              <a:pPr algn="ctr"/>
              <a:r>
                <a:rPr lang="es-ES" sz="1200" b="1" dirty="0" smtClean="0">
                  <a:solidFill>
                    <a:srgbClr val="FF0000"/>
                  </a:solidFill>
                  <a:latin typeface="Arial"/>
                  <a:ea typeface="DejaVu Sans"/>
                  <a:cs typeface="DejaVu Sans"/>
                </a:rPr>
                <a:t>OBS</a:t>
              </a:r>
              <a:endParaRPr lang="es-ES" sz="1200" b="1" dirty="0">
                <a:solidFill>
                  <a:srgbClr val="FF0000"/>
                </a:solidFill>
                <a:latin typeface="Arial"/>
                <a:ea typeface="DejaVu Sans"/>
                <a:cs typeface="DejaVu Sans"/>
              </a:endParaRPr>
            </a:p>
          </p:txBody>
        </p:sp>
        <p:sp>
          <p:nvSpPr>
            <p:cNvPr id="39" name="CuadroTexto 38"/>
            <p:cNvSpPr txBox="1"/>
            <p:nvPr/>
          </p:nvSpPr>
          <p:spPr>
            <a:xfrm>
              <a:off x="5786476" y="4305300"/>
              <a:ext cx="1133694" cy="276999"/>
            </a:xfrm>
            <a:prstGeom prst="rect">
              <a:avLst/>
            </a:prstGeom>
            <a:noFill/>
            <a:ln>
              <a:noFill/>
            </a:ln>
          </p:spPr>
          <p:txBody>
            <a:bodyPr wrap="none" rtlCol="0">
              <a:spAutoFit/>
            </a:bodyPr>
            <a:lstStyle/>
            <a:p>
              <a:pPr algn="ctr"/>
              <a:r>
                <a:rPr lang="es-ES" sz="1200" dirty="0" smtClean="0">
                  <a:solidFill>
                    <a:srgbClr val="000090"/>
                  </a:solidFill>
                  <a:latin typeface="Arial"/>
                  <a:ea typeface="DejaVu Sans"/>
                  <a:cs typeface="DejaVu Sans"/>
                </a:rPr>
                <a:t>CCSM </a:t>
              </a:r>
              <a:r>
                <a:rPr lang="es-ES" sz="1200" dirty="0" err="1" smtClean="0">
                  <a:solidFill>
                    <a:srgbClr val="000090"/>
                  </a:solidFill>
                  <a:latin typeface="Arial"/>
                  <a:ea typeface="DejaVu Sans"/>
                  <a:cs typeface="DejaVu Sans"/>
                </a:rPr>
                <a:t>model</a:t>
              </a:r>
              <a:endParaRPr lang="es-ES" sz="1200" dirty="0">
                <a:solidFill>
                  <a:srgbClr val="000090"/>
                </a:solidFill>
                <a:latin typeface="Arial"/>
                <a:ea typeface="DejaVu Sans"/>
                <a:cs typeface="DejaVu Sans"/>
              </a:endParaRPr>
            </a:p>
          </p:txBody>
        </p:sp>
        <p:pic>
          <p:nvPicPr>
            <p:cNvPr id="9" name="Imagen 8"/>
            <p:cNvPicPr>
              <a:picLocks noChangeAspect="1"/>
            </p:cNvPicPr>
            <p:nvPr/>
          </p:nvPicPr>
          <p:blipFill rotWithShape="1">
            <a:blip r:embed="rId6"/>
            <a:srcRect t="8224"/>
            <a:stretch/>
          </p:blipFill>
          <p:spPr>
            <a:xfrm>
              <a:off x="7104098" y="2857499"/>
              <a:ext cx="1943999" cy="2082802"/>
            </a:xfrm>
            <a:prstGeom prst="rect">
              <a:avLst/>
            </a:prstGeom>
          </p:spPr>
        </p:pic>
        <p:sp>
          <p:nvSpPr>
            <p:cNvPr id="44" name="CuadroTexto 43"/>
            <p:cNvSpPr txBox="1"/>
            <p:nvPr/>
          </p:nvSpPr>
          <p:spPr>
            <a:xfrm>
              <a:off x="7551851" y="2552700"/>
              <a:ext cx="1082748" cy="541687"/>
            </a:xfrm>
            <a:prstGeom prst="rect">
              <a:avLst/>
            </a:prstGeom>
            <a:solidFill>
              <a:schemeClr val="bg1"/>
            </a:solidFill>
            <a:ln>
              <a:noFill/>
            </a:ln>
          </p:spPr>
          <p:txBody>
            <a:bodyPr wrap="none" rtlCol="0">
              <a:spAutoFit/>
            </a:bodyPr>
            <a:lstStyle/>
            <a:p>
              <a:pPr algn="ctr">
                <a:lnSpc>
                  <a:spcPct val="80000"/>
                </a:lnSpc>
              </a:pPr>
              <a:endParaRPr lang="es-ES" sz="1200" dirty="0" smtClean="0">
                <a:solidFill>
                  <a:prstClr val="black"/>
                </a:solidFill>
                <a:latin typeface="Arial"/>
                <a:ea typeface="DejaVu Sans"/>
                <a:cs typeface="DejaVu Sans"/>
              </a:endParaRPr>
            </a:p>
            <a:p>
              <a:pPr algn="ctr">
                <a:lnSpc>
                  <a:spcPct val="80000"/>
                </a:lnSpc>
              </a:pPr>
              <a:r>
                <a:rPr lang="es-ES" sz="1200" b="1" dirty="0" smtClean="0">
                  <a:solidFill>
                    <a:prstClr val="black"/>
                  </a:solidFill>
                  <a:latin typeface="Arial"/>
                  <a:ea typeface="DejaVu Sans"/>
                  <a:cs typeface="DejaVu Sans"/>
                </a:rPr>
                <a:t>Sea ice </a:t>
              </a:r>
              <a:r>
                <a:rPr lang="es-ES" sz="1200" b="1" dirty="0" err="1" smtClean="0">
                  <a:solidFill>
                    <a:prstClr val="black"/>
                  </a:solidFill>
                  <a:latin typeface="Arial"/>
                  <a:ea typeface="DejaVu Sans"/>
                  <a:cs typeface="DejaVu Sans"/>
                </a:rPr>
                <a:t>area</a:t>
              </a:r>
              <a:endParaRPr lang="es-ES" sz="1200" b="1" dirty="0" smtClean="0">
                <a:solidFill>
                  <a:prstClr val="black"/>
                </a:solidFill>
                <a:latin typeface="Arial"/>
                <a:ea typeface="DejaVu Sans"/>
                <a:cs typeface="DejaVu Sans"/>
              </a:endParaRPr>
            </a:p>
            <a:p>
              <a:pPr algn="ctr">
                <a:lnSpc>
                  <a:spcPct val="80000"/>
                </a:lnSpc>
              </a:pPr>
              <a:r>
                <a:rPr lang="es-ES" sz="1200" dirty="0" smtClean="0">
                  <a:solidFill>
                    <a:prstClr val="black"/>
                  </a:solidFill>
                  <a:latin typeface="Arial"/>
                  <a:ea typeface="DejaVu Sans"/>
                  <a:cs typeface="DejaVu Sans"/>
                </a:rPr>
                <a:t>[ </a:t>
              </a:r>
              <a:r>
                <a:rPr lang="es-ES" sz="1200" dirty="0" err="1" smtClean="0">
                  <a:solidFill>
                    <a:prstClr val="black"/>
                  </a:solidFill>
                  <a:latin typeface="Arial"/>
                  <a:ea typeface="DejaVu Sans"/>
                  <a:cs typeface="DejaVu Sans"/>
                </a:rPr>
                <a:t>september</a:t>
              </a:r>
              <a:r>
                <a:rPr lang="es-ES" sz="1200" dirty="0" smtClean="0">
                  <a:solidFill>
                    <a:prstClr val="black"/>
                  </a:solidFill>
                  <a:latin typeface="Arial"/>
                  <a:ea typeface="DejaVu Sans"/>
                  <a:cs typeface="DejaVu Sans"/>
                </a:rPr>
                <a:t> ]</a:t>
              </a:r>
              <a:endParaRPr lang="es-ES" sz="1200" dirty="0">
                <a:solidFill>
                  <a:prstClr val="black"/>
                </a:solidFill>
                <a:latin typeface="Arial"/>
                <a:ea typeface="DejaVu Sans"/>
                <a:cs typeface="DejaVu Sans"/>
              </a:endParaRPr>
            </a:p>
          </p:txBody>
        </p:sp>
      </p:grpSp>
      <p:sp>
        <p:nvSpPr>
          <p:cNvPr id="50" name="Rectángulo 49"/>
          <p:cNvSpPr/>
          <p:nvPr/>
        </p:nvSpPr>
        <p:spPr>
          <a:xfrm>
            <a:off x="4701539" y="1645335"/>
            <a:ext cx="4064000" cy="969496"/>
          </a:xfrm>
          <a:prstGeom prst="rect">
            <a:avLst/>
          </a:prstGeom>
          <a:noFill/>
        </p:spPr>
        <p:txBody>
          <a:bodyPr wrap="square">
            <a:spAutoFit/>
          </a:bodyPr>
          <a:lstStyle/>
          <a:p>
            <a:pPr marL="360" algn="just">
              <a:buClr>
                <a:srgbClr val="C00000"/>
              </a:buClr>
            </a:pPr>
            <a:r>
              <a:rPr lang="en-US" sz="1900" b="1" spc="-1" dirty="0" smtClean="0">
                <a:solidFill>
                  <a:srgbClr val="800000"/>
                </a:solidFill>
                <a:uFill>
                  <a:solidFill>
                    <a:srgbClr val="FFFFFF"/>
                  </a:solidFill>
                </a:uFill>
                <a:latin typeface="Calibri"/>
                <a:ea typeface="DejaVu Sans"/>
                <a:cs typeface="DejaVu Sans"/>
              </a:rPr>
              <a:t>Re-emergence mechanisms </a:t>
            </a:r>
            <a:r>
              <a:rPr lang="en-US" sz="1900" spc="-1" dirty="0" smtClean="0">
                <a:solidFill>
                  <a:srgbClr val="800000"/>
                </a:solidFill>
                <a:uFill>
                  <a:solidFill>
                    <a:srgbClr val="FFFFFF"/>
                  </a:solidFill>
                </a:uFill>
                <a:latin typeface="Calibri"/>
                <a:ea typeface="DejaVu Sans"/>
                <a:cs typeface="DejaVu Sans"/>
              </a:rPr>
              <a:t>in Arctic </a:t>
            </a:r>
            <a:r>
              <a:rPr lang="en-US" sz="1900" b="1" spc="-1" dirty="0" smtClean="0">
                <a:solidFill>
                  <a:srgbClr val="800000"/>
                </a:solidFill>
                <a:uFill>
                  <a:solidFill>
                    <a:srgbClr val="FFFFFF"/>
                  </a:solidFill>
                </a:uFill>
                <a:latin typeface="Calibri"/>
                <a:ea typeface="DejaVu Sans"/>
                <a:cs typeface="DejaVu Sans"/>
              </a:rPr>
              <a:t>sea ice </a:t>
            </a:r>
            <a:r>
              <a:rPr lang="en-US" sz="1900" spc="-1" dirty="0" smtClean="0">
                <a:solidFill>
                  <a:srgbClr val="800000"/>
                </a:solidFill>
                <a:uFill>
                  <a:solidFill>
                    <a:srgbClr val="FFFFFF"/>
                  </a:solidFill>
                </a:uFill>
                <a:latin typeface="Calibri"/>
                <a:ea typeface="DejaVu Sans"/>
                <a:cs typeface="DejaVu Sans"/>
              </a:rPr>
              <a:t>can</a:t>
            </a:r>
            <a:r>
              <a:rPr lang="en-US" sz="1900" b="1" spc="-1" dirty="0" smtClean="0">
                <a:solidFill>
                  <a:srgbClr val="800000"/>
                </a:solidFill>
                <a:uFill>
                  <a:solidFill>
                    <a:srgbClr val="FFFFFF"/>
                  </a:solidFill>
                </a:uFill>
                <a:latin typeface="Calibri"/>
                <a:ea typeface="DejaVu Sans"/>
                <a:cs typeface="DejaVu Sans"/>
              </a:rPr>
              <a:t> </a:t>
            </a:r>
            <a:r>
              <a:rPr lang="en-US" sz="1900" spc="-1" dirty="0" smtClean="0">
                <a:solidFill>
                  <a:srgbClr val="800000"/>
                </a:solidFill>
                <a:uFill>
                  <a:solidFill>
                    <a:srgbClr val="FFFFFF"/>
                  </a:solidFill>
                </a:uFill>
                <a:latin typeface="Calibri"/>
                <a:ea typeface="DejaVu Sans"/>
                <a:cs typeface="DejaVu Sans"/>
              </a:rPr>
              <a:t>provide memory and thus predictability at </a:t>
            </a:r>
            <a:r>
              <a:rPr lang="en-US" sz="1900" b="1" spc="-1" dirty="0" smtClean="0">
                <a:solidFill>
                  <a:srgbClr val="800000"/>
                </a:solidFill>
                <a:uFill>
                  <a:solidFill>
                    <a:srgbClr val="FFFFFF"/>
                  </a:solidFill>
                </a:uFill>
                <a:latin typeface="Calibri"/>
                <a:ea typeface="DejaVu Sans"/>
                <a:cs typeface="DejaVu Sans"/>
              </a:rPr>
              <a:t>seasonal scales</a:t>
            </a:r>
            <a:endParaRPr lang="en-US" sz="1900" b="1" spc="-1" dirty="0">
              <a:solidFill>
                <a:srgbClr val="800000"/>
              </a:solidFill>
              <a:uFill>
                <a:solidFill>
                  <a:srgbClr val="FFFFFF"/>
                </a:solidFill>
              </a:uFill>
              <a:latin typeface="Arial"/>
              <a:ea typeface="DejaVu Sans"/>
              <a:cs typeface="DejaVu Sans"/>
            </a:endParaRPr>
          </a:p>
        </p:txBody>
      </p:sp>
    </p:spTree>
    <p:extLst>
      <p:ext uri="{BB962C8B-B14F-4D97-AF65-F5344CB8AC3E}">
        <p14:creationId xmlns:p14="http://schemas.microsoft.com/office/powerpoint/2010/main" val="3088926518"/>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Shape 3"/>
          <p:cNvSpPr txBox="1">
            <a:spLocks noChangeAspect="1" noChangeArrowheads="1"/>
          </p:cNvSpPr>
          <p:nvPr/>
        </p:nvSpPr>
        <p:spPr bwMode="auto">
          <a:xfrm>
            <a:off x="157438" y="161241"/>
            <a:ext cx="6192562" cy="53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FFFFFF"/>
                </a:solidFill>
              </a:rPr>
              <a:t>Internal sources of Climate Predictability</a:t>
            </a:r>
            <a:endParaRPr lang="en-US" sz="2400" b="1" dirty="0">
              <a:solidFill>
                <a:prstClr val="black"/>
              </a:solidFill>
              <a:latin typeface="Calibri" charset="0"/>
            </a:endParaRPr>
          </a:p>
        </p:txBody>
      </p:sp>
      <p:grpSp>
        <p:nvGrpSpPr>
          <p:cNvPr id="8" name="Agrupar 7"/>
          <p:cNvGrpSpPr/>
          <p:nvPr/>
        </p:nvGrpSpPr>
        <p:grpSpPr>
          <a:xfrm>
            <a:off x="12700" y="1319214"/>
            <a:ext cx="4826000" cy="3255764"/>
            <a:chOff x="190500" y="2055814"/>
            <a:chExt cx="4826000" cy="3255764"/>
          </a:xfrm>
        </p:grpSpPr>
        <p:grpSp>
          <p:nvGrpSpPr>
            <p:cNvPr id="3" name="Agrupar 2"/>
            <p:cNvGrpSpPr/>
            <p:nvPr/>
          </p:nvGrpSpPr>
          <p:grpSpPr>
            <a:xfrm>
              <a:off x="558800" y="2055814"/>
              <a:ext cx="3797300" cy="3255764"/>
              <a:chOff x="558800" y="2055814"/>
              <a:chExt cx="3797300" cy="3255764"/>
            </a:xfrm>
          </p:grpSpPr>
          <p:pic>
            <p:nvPicPr>
              <p:cNvPr id="19" name="Imagen 1"/>
              <p:cNvPicPr>
                <a:picLocks noChangeAspect="1"/>
              </p:cNvPicPr>
              <p:nvPr/>
            </p:nvPicPr>
            <p:blipFill rotWithShape="1">
              <a:blip r:embed="rId3">
                <a:extLst>
                  <a:ext uri="{28A0092B-C50C-407E-A947-70E740481C1C}">
                    <a14:useLocalDpi xmlns:a14="http://schemas.microsoft.com/office/drawing/2010/main" val="0"/>
                  </a:ext>
                </a:extLst>
              </a:blip>
              <a:srcRect l="4777"/>
              <a:stretch/>
            </p:blipFill>
            <p:spPr bwMode="auto">
              <a:xfrm>
                <a:off x="558800" y="2055814"/>
                <a:ext cx="3797300" cy="315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CuadroTexto 30"/>
              <p:cNvSpPr txBox="1"/>
              <p:nvPr/>
            </p:nvSpPr>
            <p:spPr>
              <a:xfrm>
                <a:off x="685800" y="5003800"/>
                <a:ext cx="3517900" cy="307778"/>
              </a:xfrm>
              <a:prstGeom prst="rect">
                <a:avLst/>
              </a:prstGeom>
              <a:solidFill>
                <a:srgbClr val="FFFFFF"/>
              </a:solidFill>
              <a:ln>
                <a:noFill/>
              </a:ln>
            </p:spPr>
            <p:txBody>
              <a:bodyPr wrap="square" rtlCol="0">
                <a:spAutoFit/>
              </a:bodyPr>
              <a:lstStyle/>
              <a:p>
                <a:pPr algn="ctr"/>
                <a:endParaRPr lang="es-ES" sz="1400" dirty="0">
                  <a:solidFill>
                    <a:srgbClr val="008000"/>
                  </a:solidFill>
                  <a:latin typeface="Arial"/>
                  <a:ea typeface="DejaVu Sans"/>
                  <a:cs typeface="DejaVu Sans"/>
                </a:endParaRPr>
              </a:p>
            </p:txBody>
          </p:sp>
        </p:grpSp>
        <p:sp>
          <p:nvSpPr>
            <p:cNvPr id="2" name="CuadroTexto 1"/>
            <p:cNvSpPr txBox="1"/>
            <p:nvPr/>
          </p:nvSpPr>
          <p:spPr>
            <a:xfrm>
              <a:off x="757741" y="2997200"/>
              <a:ext cx="1132755" cy="523220"/>
            </a:xfrm>
            <a:prstGeom prst="rect">
              <a:avLst/>
            </a:prstGeom>
            <a:noFill/>
            <a:ln>
              <a:noFill/>
            </a:ln>
          </p:spPr>
          <p:txBody>
            <a:bodyPr wrap="none" rtlCol="0">
              <a:spAutoFit/>
            </a:bodyPr>
            <a:lstStyle/>
            <a:p>
              <a:pPr algn="ctr"/>
              <a:r>
                <a:rPr lang="es-ES" sz="1400" dirty="0" err="1" smtClean="0">
                  <a:solidFill>
                    <a:srgbClr val="F5D527"/>
                  </a:solidFill>
                  <a:latin typeface="Arial"/>
                  <a:ea typeface="DejaVu Sans"/>
                  <a:cs typeface="DejaVu Sans"/>
                </a:rPr>
                <a:t>atmosphere</a:t>
              </a:r>
              <a:endParaRPr lang="es-ES" sz="1400" dirty="0" smtClean="0">
                <a:solidFill>
                  <a:srgbClr val="F5D527"/>
                </a:solidFill>
                <a:latin typeface="Arial"/>
                <a:ea typeface="DejaVu Sans"/>
                <a:cs typeface="DejaVu Sans"/>
              </a:endParaRPr>
            </a:p>
            <a:p>
              <a:pPr algn="ctr"/>
              <a:r>
                <a:rPr lang="es-ES" sz="1400" dirty="0" smtClean="0">
                  <a:solidFill>
                    <a:srgbClr val="F5D527"/>
                  </a:solidFill>
                  <a:latin typeface="Arial"/>
                  <a:ea typeface="DejaVu Sans"/>
                  <a:cs typeface="DejaVu Sans"/>
                </a:rPr>
                <a:t>(</a:t>
              </a:r>
              <a:r>
                <a:rPr lang="es-ES" sz="1400" dirty="0" err="1" smtClean="0">
                  <a:solidFill>
                    <a:srgbClr val="F5D527"/>
                  </a:solidFill>
                  <a:latin typeface="Arial"/>
                  <a:ea typeface="DejaVu Sans"/>
                  <a:cs typeface="DejaVu Sans"/>
                </a:rPr>
                <a:t>weather</a:t>
              </a:r>
              <a:r>
                <a:rPr lang="es-ES" sz="1400" dirty="0" smtClean="0">
                  <a:solidFill>
                    <a:srgbClr val="F5D527"/>
                  </a:solidFill>
                  <a:latin typeface="Arial"/>
                  <a:ea typeface="DejaVu Sans"/>
                  <a:cs typeface="DejaVu Sans"/>
                </a:rPr>
                <a:t>)</a:t>
              </a:r>
              <a:endParaRPr lang="es-ES" sz="1400" dirty="0">
                <a:solidFill>
                  <a:srgbClr val="F5D527"/>
                </a:solidFill>
                <a:latin typeface="Arial"/>
                <a:ea typeface="DejaVu Sans"/>
                <a:cs typeface="DejaVu Sans"/>
              </a:endParaRPr>
            </a:p>
          </p:txBody>
        </p:sp>
        <p:sp>
          <p:nvSpPr>
            <p:cNvPr id="23" name="Google Shape;170;p20"/>
            <p:cNvSpPr>
              <a:spLocks noChangeArrowheads="1"/>
            </p:cNvSpPr>
            <p:nvPr/>
          </p:nvSpPr>
          <p:spPr bwMode="auto">
            <a:xfrm flipV="1">
              <a:off x="790178" y="2603499"/>
              <a:ext cx="771922" cy="469899"/>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solidFill>
                  <a:prstClr val="black"/>
                </a:solidFill>
                <a:latin typeface="Arial"/>
                <a:ea typeface="DejaVu Sans"/>
                <a:cs typeface="DejaVu Sans"/>
              </a:endParaRPr>
            </a:p>
          </p:txBody>
        </p:sp>
        <p:sp>
          <p:nvSpPr>
            <p:cNvPr id="24" name="Google Shape;170;p20"/>
            <p:cNvSpPr>
              <a:spLocks noChangeArrowheads="1"/>
            </p:cNvSpPr>
            <p:nvPr/>
          </p:nvSpPr>
          <p:spPr bwMode="auto">
            <a:xfrm flipV="1">
              <a:off x="1209278" y="3644899"/>
              <a:ext cx="467122" cy="4063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solidFill>
                  <a:prstClr val="black"/>
                </a:solidFill>
                <a:latin typeface="Arial"/>
                <a:ea typeface="DejaVu Sans"/>
                <a:cs typeface="DejaVu Sans"/>
              </a:endParaRPr>
            </a:p>
          </p:txBody>
        </p:sp>
        <p:sp>
          <p:nvSpPr>
            <p:cNvPr id="25" name="Google Shape;170;p20"/>
            <p:cNvSpPr>
              <a:spLocks noChangeArrowheads="1"/>
            </p:cNvSpPr>
            <p:nvPr/>
          </p:nvSpPr>
          <p:spPr bwMode="auto">
            <a:xfrm flipV="1">
              <a:off x="3292078" y="3924299"/>
              <a:ext cx="467122" cy="4063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solidFill>
                  <a:prstClr val="black"/>
                </a:solidFill>
                <a:latin typeface="Arial"/>
                <a:ea typeface="DejaVu Sans"/>
                <a:cs typeface="DejaVu Sans"/>
              </a:endParaRPr>
            </a:p>
          </p:txBody>
        </p:sp>
        <p:sp>
          <p:nvSpPr>
            <p:cNvPr id="26" name="CuadroTexto 25"/>
            <p:cNvSpPr txBox="1"/>
            <p:nvPr/>
          </p:nvSpPr>
          <p:spPr>
            <a:xfrm>
              <a:off x="2798737" y="3898900"/>
              <a:ext cx="1292566" cy="307777"/>
            </a:xfrm>
            <a:prstGeom prst="rect">
              <a:avLst/>
            </a:prstGeom>
            <a:noFill/>
            <a:ln>
              <a:noFill/>
            </a:ln>
          </p:spPr>
          <p:txBody>
            <a:bodyPr wrap="none" rtlCol="0">
              <a:spAutoFit/>
            </a:bodyPr>
            <a:lstStyle/>
            <a:p>
              <a:pPr algn="ctr"/>
              <a:r>
                <a:rPr lang="es-ES" sz="1400" dirty="0" err="1" smtClean="0">
                  <a:solidFill>
                    <a:srgbClr val="1F497D"/>
                  </a:solidFill>
                  <a:latin typeface="Arial"/>
                  <a:ea typeface="DejaVu Sans"/>
                  <a:cs typeface="DejaVu Sans"/>
                </a:rPr>
                <a:t>ocean</a:t>
              </a:r>
              <a:r>
                <a:rPr lang="es-ES" sz="1400" dirty="0" smtClean="0">
                  <a:solidFill>
                    <a:srgbClr val="1F497D"/>
                  </a:solidFill>
                  <a:latin typeface="Arial"/>
                  <a:ea typeface="DejaVu Sans"/>
                  <a:cs typeface="DejaVu Sans"/>
                </a:rPr>
                <a:t>/sea ice</a:t>
              </a:r>
              <a:endParaRPr lang="es-ES" sz="1400" dirty="0">
                <a:solidFill>
                  <a:srgbClr val="1F497D"/>
                </a:solidFill>
                <a:latin typeface="Arial"/>
                <a:ea typeface="DejaVu Sans"/>
                <a:cs typeface="DejaVu Sans"/>
              </a:endParaRPr>
            </a:p>
          </p:txBody>
        </p:sp>
        <p:sp>
          <p:nvSpPr>
            <p:cNvPr id="27" name="CuadroTexto 26"/>
            <p:cNvSpPr txBox="1"/>
            <p:nvPr/>
          </p:nvSpPr>
          <p:spPr>
            <a:xfrm>
              <a:off x="1125567" y="3810000"/>
              <a:ext cx="524102" cy="307777"/>
            </a:xfrm>
            <a:prstGeom prst="rect">
              <a:avLst/>
            </a:prstGeom>
            <a:noFill/>
            <a:ln>
              <a:noFill/>
            </a:ln>
          </p:spPr>
          <p:txBody>
            <a:bodyPr wrap="none" rtlCol="0">
              <a:spAutoFit/>
            </a:bodyPr>
            <a:lstStyle/>
            <a:p>
              <a:pPr algn="ctr"/>
              <a:r>
                <a:rPr lang="es-ES" sz="1400" dirty="0" err="1" smtClean="0">
                  <a:solidFill>
                    <a:srgbClr val="008000"/>
                  </a:solidFill>
                  <a:latin typeface="Arial"/>
                  <a:ea typeface="DejaVu Sans"/>
                  <a:cs typeface="DejaVu Sans"/>
                </a:rPr>
                <a:t>land</a:t>
              </a:r>
              <a:endParaRPr lang="es-ES" sz="1400" dirty="0">
                <a:solidFill>
                  <a:srgbClr val="008000"/>
                </a:solidFill>
                <a:latin typeface="Arial"/>
                <a:ea typeface="DejaVu Sans"/>
                <a:cs typeface="DejaVu Sans"/>
              </a:endParaRPr>
            </a:p>
          </p:txBody>
        </p:sp>
        <p:sp>
          <p:nvSpPr>
            <p:cNvPr id="28" name="CuadroTexto 27"/>
            <p:cNvSpPr txBox="1"/>
            <p:nvPr/>
          </p:nvSpPr>
          <p:spPr>
            <a:xfrm>
              <a:off x="528352" y="4927600"/>
              <a:ext cx="727934" cy="276999"/>
            </a:xfrm>
            <a:prstGeom prst="rect">
              <a:avLst/>
            </a:prstGeom>
            <a:noFill/>
            <a:ln>
              <a:noFill/>
            </a:ln>
          </p:spPr>
          <p:txBody>
            <a:bodyPr wrap="none" rtlCol="0">
              <a:spAutoFit/>
            </a:bodyPr>
            <a:lstStyle/>
            <a:p>
              <a:pPr algn="ctr"/>
              <a:r>
                <a:rPr lang="es-ES" sz="1200" dirty="0" smtClean="0">
                  <a:solidFill>
                    <a:prstClr val="black"/>
                  </a:solidFill>
                  <a:latin typeface="Arial"/>
                  <a:ea typeface="DejaVu Sans"/>
                  <a:cs typeface="DejaVu Sans"/>
                </a:rPr>
                <a:t>~7 </a:t>
              </a:r>
              <a:r>
                <a:rPr lang="es-ES" sz="1200" dirty="0" err="1" smtClean="0">
                  <a:solidFill>
                    <a:prstClr val="black"/>
                  </a:solidFill>
                  <a:latin typeface="Arial"/>
                  <a:ea typeface="DejaVu Sans"/>
                  <a:cs typeface="DejaVu Sans"/>
                </a:rPr>
                <a:t>days</a:t>
              </a:r>
              <a:endParaRPr lang="es-ES" sz="1200" dirty="0">
                <a:solidFill>
                  <a:prstClr val="black"/>
                </a:solidFill>
                <a:latin typeface="Arial"/>
                <a:ea typeface="DejaVu Sans"/>
                <a:cs typeface="DejaVu Sans"/>
              </a:endParaRPr>
            </a:p>
          </p:txBody>
        </p:sp>
        <p:sp>
          <p:nvSpPr>
            <p:cNvPr id="29" name="CuadroTexto 28"/>
            <p:cNvSpPr txBox="1"/>
            <p:nvPr/>
          </p:nvSpPr>
          <p:spPr>
            <a:xfrm>
              <a:off x="1247560" y="4927600"/>
              <a:ext cx="813519" cy="276999"/>
            </a:xfrm>
            <a:prstGeom prst="rect">
              <a:avLst/>
            </a:prstGeom>
            <a:noFill/>
            <a:ln>
              <a:noFill/>
            </a:ln>
          </p:spPr>
          <p:txBody>
            <a:bodyPr wrap="none" rtlCol="0">
              <a:spAutoFit/>
            </a:bodyPr>
            <a:lstStyle/>
            <a:p>
              <a:pPr algn="ctr"/>
              <a:r>
                <a:rPr lang="es-ES" sz="1200" dirty="0" smtClean="0">
                  <a:solidFill>
                    <a:prstClr val="black"/>
                  </a:solidFill>
                  <a:latin typeface="Arial"/>
                  <a:ea typeface="DejaVu Sans"/>
                  <a:cs typeface="DejaVu Sans"/>
                </a:rPr>
                <a:t>~30 </a:t>
              </a:r>
              <a:r>
                <a:rPr lang="es-ES" sz="1200" dirty="0" err="1" smtClean="0">
                  <a:solidFill>
                    <a:prstClr val="black"/>
                  </a:solidFill>
                  <a:latin typeface="Arial"/>
                  <a:ea typeface="DejaVu Sans"/>
                  <a:cs typeface="DejaVu Sans"/>
                </a:rPr>
                <a:t>days</a:t>
              </a:r>
              <a:endParaRPr lang="es-ES" sz="1200" dirty="0">
                <a:solidFill>
                  <a:prstClr val="black"/>
                </a:solidFill>
                <a:latin typeface="Arial"/>
                <a:ea typeface="DejaVu Sans"/>
                <a:cs typeface="DejaVu Sans"/>
              </a:endParaRPr>
            </a:p>
          </p:txBody>
        </p:sp>
        <p:sp>
          <p:nvSpPr>
            <p:cNvPr id="30" name="CuadroTexto 29"/>
            <p:cNvSpPr txBox="1"/>
            <p:nvPr/>
          </p:nvSpPr>
          <p:spPr>
            <a:xfrm>
              <a:off x="2507642" y="4965700"/>
              <a:ext cx="630157" cy="323165"/>
            </a:xfrm>
            <a:prstGeom prst="rect">
              <a:avLst/>
            </a:prstGeom>
            <a:noFill/>
            <a:ln>
              <a:noFill/>
            </a:ln>
          </p:spPr>
          <p:txBody>
            <a:bodyPr wrap="none" rtlCol="0">
              <a:spAutoFit/>
            </a:bodyPr>
            <a:lstStyle/>
            <a:p>
              <a:pPr algn="ctr"/>
              <a:r>
                <a:rPr lang="es-ES" sz="1500" b="1" dirty="0" smtClean="0">
                  <a:solidFill>
                    <a:prstClr val="black"/>
                  </a:solidFill>
                  <a:latin typeface="Arial"/>
                  <a:ea typeface="DejaVu Sans"/>
                  <a:cs typeface="DejaVu Sans"/>
                </a:rPr>
                <a:t>Time</a:t>
              </a:r>
              <a:endParaRPr lang="es-ES" sz="1500" b="1" dirty="0">
                <a:solidFill>
                  <a:prstClr val="black"/>
                </a:solidFill>
                <a:latin typeface="Arial"/>
                <a:ea typeface="DejaVu Sans"/>
                <a:cs typeface="DejaVu Sans"/>
              </a:endParaRPr>
            </a:p>
          </p:txBody>
        </p:sp>
        <p:sp>
          <p:nvSpPr>
            <p:cNvPr id="34" name="Google Shape;170;p20"/>
            <p:cNvSpPr>
              <a:spLocks noChangeArrowheads="1"/>
            </p:cNvSpPr>
            <p:nvPr/>
          </p:nvSpPr>
          <p:spPr bwMode="auto">
            <a:xfrm flipV="1">
              <a:off x="190500" y="2768598"/>
              <a:ext cx="393700" cy="469899"/>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solidFill>
                  <a:prstClr val="black"/>
                </a:solidFill>
                <a:latin typeface="Arial"/>
                <a:ea typeface="DejaVu Sans"/>
                <a:cs typeface="DejaVu Sans"/>
              </a:endParaRPr>
            </a:p>
          </p:txBody>
        </p:sp>
        <p:sp>
          <p:nvSpPr>
            <p:cNvPr id="35" name="CuadroTexto 34"/>
            <p:cNvSpPr txBox="1"/>
            <p:nvPr/>
          </p:nvSpPr>
          <p:spPr>
            <a:xfrm rot="16200000">
              <a:off x="-302620" y="3492500"/>
              <a:ext cx="1392648" cy="323165"/>
            </a:xfrm>
            <a:prstGeom prst="rect">
              <a:avLst/>
            </a:prstGeom>
            <a:noFill/>
            <a:ln>
              <a:noFill/>
            </a:ln>
          </p:spPr>
          <p:txBody>
            <a:bodyPr wrap="none" rtlCol="0">
              <a:spAutoFit/>
            </a:bodyPr>
            <a:lstStyle/>
            <a:p>
              <a:pPr algn="ctr"/>
              <a:r>
                <a:rPr lang="es-ES" sz="1500" b="1" dirty="0" err="1" smtClean="0">
                  <a:solidFill>
                    <a:prstClr val="black"/>
                  </a:solidFill>
                  <a:latin typeface="Arial"/>
                  <a:ea typeface="DejaVu Sans"/>
                  <a:cs typeface="DejaVu Sans"/>
                </a:rPr>
                <a:t>Predictability</a:t>
              </a:r>
              <a:endParaRPr lang="es-ES" sz="1500" b="1" dirty="0">
                <a:solidFill>
                  <a:prstClr val="black"/>
                </a:solidFill>
                <a:latin typeface="Arial"/>
                <a:ea typeface="DejaVu Sans"/>
                <a:cs typeface="DejaVu Sans"/>
              </a:endParaRPr>
            </a:p>
          </p:txBody>
        </p:sp>
        <p:sp>
          <p:nvSpPr>
            <p:cNvPr id="37" name="Rectángulo 36"/>
            <p:cNvSpPr/>
            <p:nvPr/>
          </p:nvSpPr>
          <p:spPr>
            <a:xfrm>
              <a:off x="2194900" y="2808069"/>
              <a:ext cx="1564300" cy="215444"/>
            </a:xfrm>
            <a:prstGeom prst="rect">
              <a:avLst/>
            </a:prstGeom>
          </p:spPr>
          <p:txBody>
            <a:bodyPr wrap="square">
              <a:spAutoFit/>
            </a:bodyPr>
            <a:lstStyle/>
            <a:p>
              <a:pPr algn="ctr"/>
              <a:r>
                <a:rPr lang="es-ES" sz="800" dirty="0" smtClean="0">
                  <a:solidFill>
                    <a:srgbClr val="000000"/>
                  </a:solidFill>
                  <a:latin typeface="Arial"/>
                  <a:ea typeface="DejaVu Sans"/>
                  <a:cs typeface="DejaVu Sans"/>
                </a:rPr>
                <a:t>©Paul </a:t>
              </a:r>
              <a:r>
                <a:rPr lang="es-ES" sz="800" dirty="0" err="1" smtClean="0">
                  <a:solidFill>
                    <a:srgbClr val="000000"/>
                  </a:solidFill>
                  <a:latin typeface="Arial"/>
                  <a:ea typeface="DejaVu Sans"/>
                  <a:cs typeface="DejaVu Sans"/>
                </a:rPr>
                <a:t>Dirmeyer</a:t>
              </a:r>
              <a:r>
                <a:rPr lang="es-ES" sz="800" dirty="0" smtClean="0">
                  <a:solidFill>
                    <a:srgbClr val="000000"/>
                  </a:solidFill>
                  <a:latin typeface="Arial"/>
                  <a:ea typeface="DejaVu Sans"/>
                  <a:cs typeface="DejaVu Sans"/>
                </a:rPr>
                <a:t> (GMU/COLA)</a:t>
              </a:r>
              <a:endParaRPr lang="es-ES" sz="800" dirty="0">
                <a:solidFill>
                  <a:srgbClr val="000000"/>
                </a:solidFill>
                <a:latin typeface="Arial"/>
                <a:ea typeface="DejaVu Sans"/>
                <a:cs typeface="DejaVu Sans"/>
              </a:endParaRPr>
            </a:p>
          </p:txBody>
        </p:sp>
        <p:sp>
          <p:nvSpPr>
            <p:cNvPr id="40" name="Google Shape;170;p20"/>
            <p:cNvSpPr>
              <a:spLocks noChangeArrowheads="1"/>
            </p:cNvSpPr>
            <p:nvPr/>
          </p:nvSpPr>
          <p:spPr bwMode="auto">
            <a:xfrm flipV="1">
              <a:off x="4244578" y="2463800"/>
              <a:ext cx="771922" cy="18922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solidFill>
                  <a:prstClr val="black"/>
                </a:solidFill>
                <a:latin typeface="Arial"/>
                <a:ea typeface="DejaVu Sans"/>
                <a:cs typeface="DejaVu Sans"/>
              </a:endParaRPr>
            </a:p>
          </p:txBody>
        </p:sp>
      </p:grpSp>
      <p:sp>
        <p:nvSpPr>
          <p:cNvPr id="58" name="CuadroTexto 2"/>
          <p:cNvSpPr txBox="1">
            <a:spLocks noChangeArrowheads="1"/>
          </p:cNvSpPr>
          <p:nvPr/>
        </p:nvSpPr>
        <p:spPr bwMode="auto">
          <a:xfrm>
            <a:off x="2016127" y="941388"/>
            <a:ext cx="20738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i="1" dirty="0" err="1" smtClean="0">
                <a:solidFill>
                  <a:prstClr val="black">
                    <a:lumMod val="50000"/>
                    <a:lumOff val="50000"/>
                  </a:prstClr>
                </a:solidFill>
              </a:rPr>
              <a:t>Mariotti</a:t>
            </a:r>
            <a:r>
              <a:rPr lang="es-ES" sz="1800" i="1" dirty="0" smtClean="0">
                <a:solidFill>
                  <a:prstClr val="black">
                    <a:lumMod val="50000"/>
                    <a:lumOff val="50000"/>
                  </a:prstClr>
                </a:solidFill>
              </a:rPr>
              <a:t> et </a:t>
            </a:r>
            <a:r>
              <a:rPr lang="es-ES" sz="1800" i="1" dirty="0">
                <a:solidFill>
                  <a:prstClr val="black">
                    <a:lumMod val="50000"/>
                    <a:lumOff val="50000"/>
                  </a:prstClr>
                </a:solidFill>
              </a:rPr>
              <a:t>al </a:t>
            </a:r>
            <a:r>
              <a:rPr lang="es-ES" sz="1800" i="1" dirty="0" smtClean="0">
                <a:solidFill>
                  <a:prstClr val="black">
                    <a:lumMod val="50000"/>
                    <a:lumOff val="50000"/>
                  </a:prstClr>
                </a:solidFill>
              </a:rPr>
              <a:t>2018</a:t>
            </a:r>
            <a:endParaRPr lang="es-ES" sz="1800" i="1" dirty="0">
              <a:solidFill>
                <a:prstClr val="black">
                  <a:lumMod val="50000"/>
                  <a:lumOff val="50000"/>
                </a:prstClr>
              </a:solidFill>
            </a:endParaRPr>
          </a:p>
        </p:txBody>
      </p:sp>
      <p:sp>
        <p:nvSpPr>
          <p:cNvPr id="60" name="Rectángulo 59"/>
          <p:cNvSpPr/>
          <p:nvPr/>
        </p:nvSpPr>
        <p:spPr>
          <a:xfrm>
            <a:off x="4140200" y="1683435"/>
            <a:ext cx="5270500" cy="677108"/>
          </a:xfrm>
          <a:prstGeom prst="rect">
            <a:avLst/>
          </a:prstGeom>
          <a:noFill/>
        </p:spPr>
        <p:txBody>
          <a:bodyPr wrap="square">
            <a:spAutoFit/>
          </a:bodyPr>
          <a:lstStyle/>
          <a:p>
            <a:pPr marL="360" algn="ctr">
              <a:buClr>
                <a:srgbClr val="C00000"/>
              </a:buClr>
            </a:pPr>
            <a:r>
              <a:rPr lang="en-US" sz="1900" b="1" spc="-1" dirty="0" smtClean="0">
                <a:solidFill>
                  <a:srgbClr val="800000"/>
                </a:solidFill>
                <a:uFill>
                  <a:solidFill>
                    <a:srgbClr val="FFFFFF"/>
                  </a:solidFill>
                </a:uFill>
                <a:latin typeface="Calibri"/>
                <a:ea typeface="DejaVu Sans"/>
                <a:cs typeface="DejaVu Sans"/>
              </a:rPr>
              <a:t>And at longer time-scales Arctic sea ice </a:t>
            </a:r>
          </a:p>
          <a:p>
            <a:pPr marL="360" algn="ctr">
              <a:buClr>
                <a:srgbClr val="C00000"/>
              </a:buClr>
            </a:pPr>
            <a:r>
              <a:rPr lang="en-US" sz="1900" spc="-1" dirty="0" smtClean="0">
                <a:solidFill>
                  <a:srgbClr val="800000"/>
                </a:solidFill>
                <a:uFill>
                  <a:solidFill>
                    <a:srgbClr val="FFFFFF"/>
                  </a:solidFill>
                </a:uFill>
                <a:latin typeface="Calibri"/>
                <a:ea typeface="DejaVu Sans"/>
                <a:cs typeface="DejaVu Sans"/>
              </a:rPr>
              <a:t>is experiencing long-term </a:t>
            </a:r>
            <a:r>
              <a:rPr lang="en-US" sz="1900" b="1" spc="-1" dirty="0" smtClean="0">
                <a:solidFill>
                  <a:srgbClr val="800000"/>
                </a:solidFill>
                <a:uFill>
                  <a:solidFill>
                    <a:srgbClr val="FFFFFF"/>
                  </a:solidFill>
                </a:uFill>
                <a:latin typeface="Calibri"/>
                <a:ea typeface="DejaVu Sans"/>
                <a:cs typeface="DejaVu Sans"/>
              </a:rPr>
              <a:t>decline</a:t>
            </a:r>
            <a:endParaRPr lang="en-US" sz="1900" b="1" spc="-1" dirty="0">
              <a:solidFill>
                <a:srgbClr val="800000"/>
              </a:solidFill>
              <a:uFill>
                <a:solidFill>
                  <a:srgbClr val="FFFFFF"/>
                </a:solidFill>
              </a:uFill>
              <a:latin typeface="Arial"/>
              <a:ea typeface="DejaVu Sans"/>
              <a:cs typeface="DejaVu Sans"/>
            </a:endParaRPr>
          </a:p>
        </p:txBody>
      </p:sp>
      <p:sp>
        <p:nvSpPr>
          <p:cNvPr id="36" name="CustomShape 2"/>
          <p:cNvSpPr/>
          <p:nvPr/>
        </p:nvSpPr>
        <p:spPr>
          <a:xfrm>
            <a:off x="1588460" y="4637141"/>
            <a:ext cx="15343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i="1" spc="-1" dirty="0" smtClean="0">
                <a:solidFill>
                  <a:srgbClr val="595959"/>
                </a:solidFill>
                <a:uFill>
                  <a:solidFill>
                    <a:srgbClr val="FFFFFF"/>
                  </a:solidFill>
                </a:uFill>
                <a:latin typeface="Calibri"/>
                <a:ea typeface="DejaVu Sans"/>
                <a:cs typeface="DejaVu Sans"/>
              </a:rPr>
              <a:t>sea ice</a:t>
            </a:r>
            <a:endParaRPr lang="en-US" spc="-1" dirty="0">
              <a:solidFill>
                <a:srgbClr val="000000"/>
              </a:solidFill>
              <a:uFill>
                <a:solidFill>
                  <a:srgbClr val="FFFFFF"/>
                </a:solidFill>
              </a:uFill>
              <a:latin typeface="Arial"/>
              <a:ea typeface="DejaVu Sans"/>
              <a:cs typeface="DejaVu Sans"/>
            </a:endParaRPr>
          </a:p>
        </p:txBody>
      </p:sp>
      <p:pic>
        <p:nvPicPr>
          <p:cNvPr id="42" name="Picture 5"/>
          <p:cNvPicPr/>
          <p:nvPr/>
        </p:nvPicPr>
        <p:blipFill>
          <a:blip r:embed="rId4"/>
          <a:stretch/>
        </p:blipFill>
        <p:spPr>
          <a:xfrm>
            <a:off x="838040" y="4985621"/>
            <a:ext cx="2334600" cy="1554120"/>
          </a:xfrm>
          <a:prstGeom prst="rect">
            <a:avLst/>
          </a:prstGeom>
          <a:ln>
            <a:noFill/>
          </a:ln>
        </p:spPr>
      </p:pic>
      <p:grpSp>
        <p:nvGrpSpPr>
          <p:cNvPr id="6" name="Agrupar 5"/>
          <p:cNvGrpSpPr/>
          <p:nvPr/>
        </p:nvGrpSpPr>
        <p:grpSpPr>
          <a:xfrm>
            <a:off x="4733742" y="2476500"/>
            <a:ext cx="3878532" cy="3247962"/>
            <a:chOff x="5889442" y="3022600"/>
            <a:chExt cx="3878532" cy="3247962"/>
          </a:xfrm>
        </p:grpSpPr>
        <p:pic>
          <p:nvPicPr>
            <p:cNvPr id="4" name="Imagen 3"/>
            <p:cNvPicPr>
              <a:picLocks noChangeAspect="1"/>
            </p:cNvPicPr>
            <p:nvPr/>
          </p:nvPicPr>
          <p:blipFill rotWithShape="1">
            <a:blip r:embed="rId5"/>
            <a:srcRect t="18750" r="11153"/>
            <a:stretch/>
          </p:blipFill>
          <p:spPr>
            <a:xfrm>
              <a:off x="5889442" y="3530600"/>
              <a:ext cx="3878532" cy="2739962"/>
            </a:xfrm>
            <a:prstGeom prst="rect">
              <a:avLst/>
            </a:prstGeom>
          </p:spPr>
        </p:pic>
        <p:sp>
          <p:nvSpPr>
            <p:cNvPr id="43" name="Rectángulo 42"/>
            <p:cNvSpPr/>
            <p:nvPr/>
          </p:nvSpPr>
          <p:spPr>
            <a:xfrm>
              <a:off x="6538300" y="5487769"/>
              <a:ext cx="2351700" cy="215444"/>
            </a:xfrm>
            <a:prstGeom prst="rect">
              <a:avLst/>
            </a:prstGeom>
          </p:spPr>
          <p:txBody>
            <a:bodyPr wrap="square">
              <a:spAutoFit/>
            </a:bodyPr>
            <a:lstStyle/>
            <a:p>
              <a:pPr algn="ctr"/>
              <a:r>
                <a:rPr lang="es-ES" sz="800" dirty="0" smtClean="0">
                  <a:solidFill>
                    <a:srgbClr val="000000"/>
                  </a:solidFill>
                  <a:latin typeface="Arial"/>
                  <a:ea typeface="DejaVu Sans"/>
                  <a:cs typeface="DejaVu Sans"/>
                </a:rPr>
                <a:t>© </a:t>
              </a:r>
              <a:r>
                <a:rPr lang="es-ES" sz="800" dirty="0" err="1" smtClean="0">
                  <a:solidFill>
                    <a:srgbClr val="000000"/>
                  </a:solidFill>
                  <a:latin typeface="Arial"/>
                  <a:ea typeface="DejaVu Sans"/>
                  <a:cs typeface="DejaVu Sans"/>
                </a:rPr>
                <a:t>National</a:t>
              </a:r>
              <a:r>
                <a:rPr lang="es-ES" sz="800" dirty="0" smtClean="0">
                  <a:solidFill>
                    <a:srgbClr val="000000"/>
                  </a:solidFill>
                  <a:latin typeface="Arial"/>
                  <a:ea typeface="DejaVu Sans"/>
                  <a:cs typeface="DejaVu Sans"/>
                </a:rPr>
                <a:t> Snow and Ice Data Center</a:t>
              </a:r>
              <a:endParaRPr lang="es-ES" sz="800" dirty="0">
                <a:solidFill>
                  <a:srgbClr val="000000"/>
                </a:solidFill>
                <a:latin typeface="Arial"/>
                <a:ea typeface="DejaVu Sans"/>
                <a:cs typeface="DejaVu Sans"/>
              </a:endParaRPr>
            </a:p>
          </p:txBody>
        </p:sp>
        <p:sp>
          <p:nvSpPr>
            <p:cNvPr id="5" name="CuadroTexto 4"/>
            <p:cNvSpPr txBox="1"/>
            <p:nvPr/>
          </p:nvSpPr>
          <p:spPr>
            <a:xfrm>
              <a:off x="6623814" y="3022600"/>
              <a:ext cx="2507486" cy="492443"/>
            </a:xfrm>
            <a:prstGeom prst="rect">
              <a:avLst/>
            </a:prstGeom>
            <a:noFill/>
          </p:spPr>
          <p:txBody>
            <a:bodyPr wrap="none" rtlCol="0">
              <a:spAutoFit/>
            </a:bodyPr>
            <a:lstStyle/>
            <a:p>
              <a:pPr algn="ctr"/>
              <a:r>
                <a:rPr lang="es-ES" sz="1300" b="1" dirty="0" err="1" smtClean="0">
                  <a:solidFill>
                    <a:prstClr val="black"/>
                  </a:solidFill>
                  <a:latin typeface="Arial"/>
                  <a:ea typeface="DejaVu Sans"/>
                  <a:cs typeface="DejaVu Sans"/>
                </a:rPr>
                <a:t>Average</a:t>
              </a:r>
              <a:r>
                <a:rPr lang="es-ES" sz="1300" b="1" dirty="0" smtClean="0">
                  <a:solidFill>
                    <a:prstClr val="black"/>
                  </a:solidFill>
                  <a:latin typeface="Arial"/>
                  <a:ea typeface="DejaVu Sans"/>
                  <a:cs typeface="DejaVu Sans"/>
                </a:rPr>
                <a:t> </a:t>
              </a:r>
              <a:r>
                <a:rPr lang="es-ES" sz="1300" b="1" dirty="0" err="1" smtClean="0">
                  <a:solidFill>
                    <a:prstClr val="black"/>
                  </a:solidFill>
                  <a:latin typeface="Arial"/>
                  <a:ea typeface="DejaVu Sans"/>
                  <a:cs typeface="DejaVu Sans"/>
                </a:rPr>
                <a:t>Arctic</a:t>
              </a:r>
              <a:r>
                <a:rPr lang="es-ES" sz="1300" b="1" dirty="0" smtClean="0">
                  <a:solidFill>
                    <a:prstClr val="black"/>
                  </a:solidFill>
                  <a:latin typeface="Arial"/>
                  <a:ea typeface="DejaVu Sans"/>
                  <a:cs typeface="DejaVu Sans"/>
                </a:rPr>
                <a:t> Sea Ice </a:t>
              </a:r>
              <a:r>
                <a:rPr lang="es-ES" sz="1300" b="1" dirty="0" err="1" smtClean="0">
                  <a:solidFill>
                    <a:prstClr val="black"/>
                  </a:solidFill>
                  <a:latin typeface="Arial"/>
                  <a:ea typeface="DejaVu Sans"/>
                  <a:cs typeface="DejaVu Sans"/>
                </a:rPr>
                <a:t>extent</a:t>
              </a:r>
              <a:endParaRPr lang="es-ES" sz="1300" b="1" dirty="0" smtClean="0">
                <a:solidFill>
                  <a:prstClr val="black"/>
                </a:solidFill>
                <a:latin typeface="Arial"/>
                <a:ea typeface="DejaVu Sans"/>
                <a:cs typeface="DejaVu Sans"/>
              </a:endParaRPr>
            </a:p>
            <a:p>
              <a:pPr algn="ctr"/>
              <a:r>
                <a:rPr lang="es-ES" sz="1300" dirty="0" smtClean="0">
                  <a:solidFill>
                    <a:prstClr val="black"/>
                  </a:solidFill>
                  <a:latin typeface="Arial"/>
                  <a:ea typeface="DejaVu Sans"/>
                  <a:cs typeface="DejaVu Sans"/>
                </a:rPr>
                <a:t>[ </a:t>
              </a:r>
              <a:r>
                <a:rPr lang="es-ES" sz="1300" dirty="0" err="1" smtClean="0">
                  <a:solidFill>
                    <a:prstClr val="black"/>
                  </a:solidFill>
                  <a:latin typeface="Arial"/>
                  <a:ea typeface="DejaVu Sans"/>
                  <a:cs typeface="DejaVu Sans"/>
                </a:rPr>
                <a:t>February</a:t>
              </a:r>
              <a:r>
                <a:rPr lang="es-ES" sz="1300" dirty="0" smtClean="0">
                  <a:solidFill>
                    <a:prstClr val="black"/>
                  </a:solidFill>
                  <a:latin typeface="Arial"/>
                  <a:ea typeface="DejaVu Sans"/>
                  <a:cs typeface="DejaVu Sans"/>
                </a:rPr>
                <a:t> 1979-2017 ]</a:t>
              </a:r>
              <a:endParaRPr lang="es-ES" sz="1300" dirty="0">
                <a:solidFill>
                  <a:prstClr val="black"/>
                </a:solidFill>
                <a:latin typeface="Arial"/>
                <a:ea typeface="DejaVu Sans"/>
                <a:cs typeface="DejaVu Sans"/>
              </a:endParaRPr>
            </a:p>
          </p:txBody>
        </p:sp>
      </p:grpSp>
    </p:spTree>
    <p:extLst>
      <p:ext uri="{BB962C8B-B14F-4D97-AF65-F5344CB8AC3E}">
        <p14:creationId xmlns:p14="http://schemas.microsoft.com/office/powerpoint/2010/main" val="1745647066"/>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Shape 3"/>
          <p:cNvSpPr txBox="1">
            <a:spLocks noChangeAspect="1" noChangeArrowheads="1"/>
          </p:cNvSpPr>
          <p:nvPr/>
        </p:nvSpPr>
        <p:spPr bwMode="auto">
          <a:xfrm>
            <a:off x="157438" y="161241"/>
            <a:ext cx="6192562" cy="53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FFFFFF"/>
                </a:solidFill>
              </a:rPr>
              <a:t>Internal sources of Climate Predictability</a:t>
            </a:r>
            <a:endParaRPr lang="en-US" sz="2400" b="1" dirty="0">
              <a:solidFill>
                <a:prstClr val="black"/>
              </a:solidFill>
              <a:latin typeface="Calibri" charset="0"/>
            </a:endParaRPr>
          </a:p>
        </p:txBody>
      </p:sp>
      <p:grpSp>
        <p:nvGrpSpPr>
          <p:cNvPr id="8" name="Agrupar 7"/>
          <p:cNvGrpSpPr/>
          <p:nvPr/>
        </p:nvGrpSpPr>
        <p:grpSpPr>
          <a:xfrm>
            <a:off x="12700" y="1319214"/>
            <a:ext cx="4826000" cy="3255764"/>
            <a:chOff x="190500" y="2055814"/>
            <a:chExt cx="4826000" cy="3255764"/>
          </a:xfrm>
        </p:grpSpPr>
        <p:grpSp>
          <p:nvGrpSpPr>
            <p:cNvPr id="3" name="Agrupar 2"/>
            <p:cNvGrpSpPr/>
            <p:nvPr/>
          </p:nvGrpSpPr>
          <p:grpSpPr>
            <a:xfrm>
              <a:off x="558800" y="2055814"/>
              <a:ext cx="3797300" cy="3255764"/>
              <a:chOff x="558800" y="2055814"/>
              <a:chExt cx="3797300" cy="3255764"/>
            </a:xfrm>
          </p:grpSpPr>
          <p:pic>
            <p:nvPicPr>
              <p:cNvPr id="19" name="Imagen 1"/>
              <p:cNvPicPr>
                <a:picLocks noChangeAspect="1"/>
              </p:cNvPicPr>
              <p:nvPr/>
            </p:nvPicPr>
            <p:blipFill rotWithShape="1">
              <a:blip r:embed="rId3">
                <a:extLst>
                  <a:ext uri="{28A0092B-C50C-407E-A947-70E740481C1C}">
                    <a14:useLocalDpi xmlns:a14="http://schemas.microsoft.com/office/drawing/2010/main" val="0"/>
                  </a:ext>
                </a:extLst>
              </a:blip>
              <a:srcRect l="4777"/>
              <a:stretch/>
            </p:blipFill>
            <p:spPr bwMode="auto">
              <a:xfrm>
                <a:off x="558800" y="2055814"/>
                <a:ext cx="3797300" cy="315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CuadroTexto 30"/>
              <p:cNvSpPr txBox="1"/>
              <p:nvPr/>
            </p:nvSpPr>
            <p:spPr>
              <a:xfrm>
                <a:off x="685800" y="5003800"/>
                <a:ext cx="3517900" cy="307778"/>
              </a:xfrm>
              <a:prstGeom prst="rect">
                <a:avLst/>
              </a:prstGeom>
              <a:solidFill>
                <a:srgbClr val="FFFFFF"/>
              </a:solidFill>
              <a:ln>
                <a:noFill/>
              </a:ln>
            </p:spPr>
            <p:txBody>
              <a:bodyPr wrap="square" rtlCol="0">
                <a:spAutoFit/>
              </a:bodyPr>
              <a:lstStyle/>
              <a:p>
                <a:pPr algn="ctr"/>
                <a:endParaRPr lang="es-ES" sz="1400" dirty="0">
                  <a:solidFill>
                    <a:srgbClr val="008000"/>
                  </a:solidFill>
                  <a:latin typeface="Arial"/>
                  <a:ea typeface="DejaVu Sans"/>
                  <a:cs typeface="DejaVu Sans"/>
                </a:endParaRPr>
              </a:p>
            </p:txBody>
          </p:sp>
        </p:grpSp>
        <p:sp>
          <p:nvSpPr>
            <p:cNvPr id="2" name="CuadroTexto 1"/>
            <p:cNvSpPr txBox="1"/>
            <p:nvPr/>
          </p:nvSpPr>
          <p:spPr>
            <a:xfrm>
              <a:off x="757741" y="2997200"/>
              <a:ext cx="1132755" cy="523220"/>
            </a:xfrm>
            <a:prstGeom prst="rect">
              <a:avLst/>
            </a:prstGeom>
            <a:noFill/>
            <a:ln>
              <a:noFill/>
            </a:ln>
          </p:spPr>
          <p:txBody>
            <a:bodyPr wrap="none" rtlCol="0">
              <a:spAutoFit/>
            </a:bodyPr>
            <a:lstStyle/>
            <a:p>
              <a:pPr algn="ctr"/>
              <a:r>
                <a:rPr lang="es-ES" sz="1400" dirty="0" err="1" smtClean="0">
                  <a:solidFill>
                    <a:srgbClr val="F5D527"/>
                  </a:solidFill>
                  <a:latin typeface="Arial"/>
                  <a:ea typeface="DejaVu Sans"/>
                  <a:cs typeface="DejaVu Sans"/>
                </a:rPr>
                <a:t>atmosphere</a:t>
              </a:r>
              <a:endParaRPr lang="es-ES" sz="1400" dirty="0" smtClean="0">
                <a:solidFill>
                  <a:srgbClr val="F5D527"/>
                </a:solidFill>
                <a:latin typeface="Arial"/>
                <a:ea typeface="DejaVu Sans"/>
                <a:cs typeface="DejaVu Sans"/>
              </a:endParaRPr>
            </a:p>
            <a:p>
              <a:pPr algn="ctr"/>
              <a:r>
                <a:rPr lang="es-ES" sz="1400" dirty="0" smtClean="0">
                  <a:solidFill>
                    <a:srgbClr val="F5D527"/>
                  </a:solidFill>
                  <a:latin typeface="Arial"/>
                  <a:ea typeface="DejaVu Sans"/>
                  <a:cs typeface="DejaVu Sans"/>
                </a:rPr>
                <a:t>(</a:t>
              </a:r>
              <a:r>
                <a:rPr lang="es-ES" sz="1400" dirty="0" err="1" smtClean="0">
                  <a:solidFill>
                    <a:srgbClr val="F5D527"/>
                  </a:solidFill>
                  <a:latin typeface="Arial"/>
                  <a:ea typeface="DejaVu Sans"/>
                  <a:cs typeface="DejaVu Sans"/>
                </a:rPr>
                <a:t>weather</a:t>
              </a:r>
              <a:r>
                <a:rPr lang="es-ES" sz="1400" dirty="0" smtClean="0">
                  <a:solidFill>
                    <a:srgbClr val="F5D527"/>
                  </a:solidFill>
                  <a:latin typeface="Arial"/>
                  <a:ea typeface="DejaVu Sans"/>
                  <a:cs typeface="DejaVu Sans"/>
                </a:rPr>
                <a:t>)</a:t>
              </a:r>
              <a:endParaRPr lang="es-ES" sz="1400" dirty="0">
                <a:solidFill>
                  <a:srgbClr val="F5D527"/>
                </a:solidFill>
                <a:latin typeface="Arial"/>
                <a:ea typeface="DejaVu Sans"/>
                <a:cs typeface="DejaVu Sans"/>
              </a:endParaRPr>
            </a:p>
          </p:txBody>
        </p:sp>
        <p:sp>
          <p:nvSpPr>
            <p:cNvPr id="23" name="Google Shape;170;p20"/>
            <p:cNvSpPr>
              <a:spLocks noChangeArrowheads="1"/>
            </p:cNvSpPr>
            <p:nvPr/>
          </p:nvSpPr>
          <p:spPr bwMode="auto">
            <a:xfrm flipV="1">
              <a:off x="790178" y="2603499"/>
              <a:ext cx="771922" cy="469899"/>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solidFill>
                  <a:prstClr val="black"/>
                </a:solidFill>
                <a:latin typeface="Arial"/>
                <a:ea typeface="DejaVu Sans"/>
                <a:cs typeface="DejaVu Sans"/>
              </a:endParaRPr>
            </a:p>
          </p:txBody>
        </p:sp>
        <p:sp>
          <p:nvSpPr>
            <p:cNvPr id="24" name="Google Shape;170;p20"/>
            <p:cNvSpPr>
              <a:spLocks noChangeArrowheads="1"/>
            </p:cNvSpPr>
            <p:nvPr/>
          </p:nvSpPr>
          <p:spPr bwMode="auto">
            <a:xfrm flipV="1">
              <a:off x="1209278" y="3644899"/>
              <a:ext cx="467122" cy="4063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solidFill>
                  <a:prstClr val="black"/>
                </a:solidFill>
                <a:latin typeface="Arial"/>
                <a:ea typeface="DejaVu Sans"/>
                <a:cs typeface="DejaVu Sans"/>
              </a:endParaRPr>
            </a:p>
          </p:txBody>
        </p:sp>
        <p:sp>
          <p:nvSpPr>
            <p:cNvPr id="25" name="Google Shape;170;p20"/>
            <p:cNvSpPr>
              <a:spLocks noChangeArrowheads="1"/>
            </p:cNvSpPr>
            <p:nvPr/>
          </p:nvSpPr>
          <p:spPr bwMode="auto">
            <a:xfrm flipV="1">
              <a:off x="3292078" y="3924299"/>
              <a:ext cx="467122" cy="4063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solidFill>
                  <a:prstClr val="black"/>
                </a:solidFill>
                <a:latin typeface="Arial"/>
                <a:ea typeface="DejaVu Sans"/>
                <a:cs typeface="DejaVu Sans"/>
              </a:endParaRPr>
            </a:p>
          </p:txBody>
        </p:sp>
        <p:sp>
          <p:nvSpPr>
            <p:cNvPr id="26" name="CuadroTexto 25"/>
            <p:cNvSpPr txBox="1"/>
            <p:nvPr/>
          </p:nvSpPr>
          <p:spPr>
            <a:xfrm>
              <a:off x="2798737" y="3898900"/>
              <a:ext cx="1292566" cy="307777"/>
            </a:xfrm>
            <a:prstGeom prst="rect">
              <a:avLst/>
            </a:prstGeom>
            <a:noFill/>
            <a:ln>
              <a:noFill/>
            </a:ln>
          </p:spPr>
          <p:txBody>
            <a:bodyPr wrap="none" rtlCol="0">
              <a:spAutoFit/>
            </a:bodyPr>
            <a:lstStyle/>
            <a:p>
              <a:pPr algn="ctr"/>
              <a:r>
                <a:rPr lang="es-ES" sz="1400" dirty="0" err="1" smtClean="0">
                  <a:solidFill>
                    <a:srgbClr val="1F497D"/>
                  </a:solidFill>
                  <a:latin typeface="Arial"/>
                  <a:ea typeface="DejaVu Sans"/>
                  <a:cs typeface="DejaVu Sans"/>
                </a:rPr>
                <a:t>ocean</a:t>
              </a:r>
              <a:r>
                <a:rPr lang="es-ES" sz="1400" dirty="0" smtClean="0">
                  <a:solidFill>
                    <a:srgbClr val="1F497D"/>
                  </a:solidFill>
                  <a:latin typeface="Arial"/>
                  <a:ea typeface="DejaVu Sans"/>
                  <a:cs typeface="DejaVu Sans"/>
                </a:rPr>
                <a:t>/sea ice</a:t>
              </a:r>
              <a:endParaRPr lang="es-ES" sz="1400" dirty="0">
                <a:solidFill>
                  <a:srgbClr val="1F497D"/>
                </a:solidFill>
                <a:latin typeface="Arial"/>
                <a:ea typeface="DejaVu Sans"/>
                <a:cs typeface="DejaVu Sans"/>
              </a:endParaRPr>
            </a:p>
          </p:txBody>
        </p:sp>
        <p:sp>
          <p:nvSpPr>
            <p:cNvPr id="27" name="CuadroTexto 26"/>
            <p:cNvSpPr txBox="1"/>
            <p:nvPr/>
          </p:nvSpPr>
          <p:spPr>
            <a:xfrm>
              <a:off x="1125567" y="3810000"/>
              <a:ext cx="524102" cy="307777"/>
            </a:xfrm>
            <a:prstGeom prst="rect">
              <a:avLst/>
            </a:prstGeom>
            <a:noFill/>
            <a:ln>
              <a:noFill/>
            </a:ln>
          </p:spPr>
          <p:txBody>
            <a:bodyPr wrap="none" rtlCol="0">
              <a:spAutoFit/>
            </a:bodyPr>
            <a:lstStyle/>
            <a:p>
              <a:pPr algn="ctr"/>
              <a:r>
                <a:rPr lang="es-ES" sz="1400" dirty="0" err="1" smtClean="0">
                  <a:solidFill>
                    <a:srgbClr val="008000"/>
                  </a:solidFill>
                  <a:latin typeface="Arial"/>
                  <a:ea typeface="DejaVu Sans"/>
                  <a:cs typeface="DejaVu Sans"/>
                </a:rPr>
                <a:t>land</a:t>
              </a:r>
              <a:endParaRPr lang="es-ES" sz="1400" dirty="0">
                <a:solidFill>
                  <a:srgbClr val="008000"/>
                </a:solidFill>
                <a:latin typeface="Arial"/>
                <a:ea typeface="DejaVu Sans"/>
                <a:cs typeface="DejaVu Sans"/>
              </a:endParaRPr>
            </a:p>
          </p:txBody>
        </p:sp>
        <p:sp>
          <p:nvSpPr>
            <p:cNvPr id="28" name="CuadroTexto 27"/>
            <p:cNvSpPr txBox="1"/>
            <p:nvPr/>
          </p:nvSpPr>
          <p:spPr>
            <a:xfrm>
              <a:off x="528352" y="4927600"/>
              <a:ext cx="727934" cy="276999"/>
            </a:xfrm>
            <a:prstGeom prst="rect">
              <a:avLst/>
            </a:prstGeom>
            <a:noFill/>
            <a:ln>
              <a:noFill/>
            </a:ln>
          </p:spPr>
          <p:txBody>
            <a:bodyPr wrap="none" rtlCol="0">
              <a:spAutoFit/>
            </a:bodyPr>
            <a:lstStyle/>
            <a:p>
              <a:pPr algn="ctr"/>
              <a:r>
                <a:rPr lang="es-ES" sz="1200" dirty="0" smtClean="0">
                  <a:solidFill>
                    <a:prstClr val="black"/>
                  </a:solidFill>
                  <a:latin typeface="Arial"/>
                  <a:ea typeface="DejaVu Sans"/>
                  <a:cs typeface="DejaVu Sans"/>
                </a:rPr>
                <a:t>~7 </a:t>
              </a:r>
              <a:r>
                <a:rPr lang="es-ES" sz="1200" dirty="0" err="1" smtClean="0">
                  <a:solidFill>
                    <a:prstClr val="black"/>
                  </a:solidFill>
                  <a:latin typeface="Arial"/>
                  <a:ea typeface="DejaVu Sans"/>
                  <a:cs typeface="DejaVu Sans"/>
                </a:rPr>
                <a:t>days</a:t>
              </a:r>
              <a:endParaRPr lang="es-ES" sz="1200" dirty="0">
                <a:solidFill>
                  <a:prstClr val="black"/>
                </a:solidFill>
                <a:latin typeface="Arial"/>
                <a:ea typeface="DejaVu Sans"/>
                <a:cs typeface="DejaVu Sans"/>
              </a:endParaRPr>
            </a:p>
          </p:txBody>
        </p:sp>
        <p:sp>
          <p:nvSpPr>
            <p:cNvPr id="29" name="CuadroTexto 28"/>
            <p:cNvSpPr txBox="1"/>
            <p:nvPr/>
          </p:nvSpPr>
          <p:spPr>
            <a:xfrm>
              <a:off x="1247560" y="4927600"/>
              <a:ext cx="813519" cy="276999"/>
            </a:xfrm>
            <a:prstGeom prst="rect">
              <a:avLst/>
            </a:prstGeom>
            <a:noFill/>
            <a:ln>
              <a:noFill/>
            </a:ln>
          </p:spPr>
          <p:txBody>
            <a:bodyPr wrap="none" rtlCol="0">
              <a:spAutoFit/>
            </a:bodyPr>
            <a:lstStyle/>
            <a:p>
              <a:pPr algn="ctr"/>
              <a:r>
                <a:rPr lang="es-ES" sz="1200" dirty="0" smtClean="0">
                  <a:solidFill>
                    <a:prstClr val="black"/>
                  </a:solidFill>
                  <a:latin typeface="Arial"/>
                  <a:ea typeface="DejaVu Sans"/>
                  <a:cs typeface="DejaVu Sans"/>
                </a:rPr>
                <a:t>~30 </a:t>
              </a:r>
              <a:r>
                <a:rPr lang="es-ES" sz="1200" dirty="0" err="1" smtClean="0">
                  <a:solidFill>
                    <a:prstClr val="black"/>
                  </a:solidFill>
                  <a:latin typeface="Arial"/>
                  <a:ea typeface="DejaVu Sans"/>
                  <a:cs typeface="DejaVu Sans"/>
                </a:rPr>
                <a:t>days</a:t>
              </a:r>
              <a:endParaRPr lang="es-ES" sz="1200" dirty="0">
                <a:solidFill>
                  <a:prstClr val="black"/>
                </a:solidFill>
                <a:latin typeface="Arial"/>
                <a:ea typeface="DejaVu Sans"/>
                <a:cs typeface="DejaVu Sans"/>
              </a:endParaRPr>
            </a:p>
          </p:txBody>
        </p:sp>
        <p:sp>
          <p:nvSpPr>
            <p:cNvPr id="30" name="CuadroTexto 29"/>
            <p:cNvSpPr txBox="1"/>
            <p:nvPr/>
          </p:nvSpPr>
          <p:spPr>
            <a:xfrm>
              <a:off x="2507642" y="4965700"/>
              <a:ext cx="630157" cy="323165"/>
            </a:xfrm>
            <a:prstGeom prst="rect">
              <a:avLst/>
            </a:prstGeom>
            <a:noFill/>
            <a:ln>
              <a:noFill/>
            </a:ln>
          </p:spPr>
          <p:txBody>
            <a:bodyPr wrap="none" rtlCol="0">
              <a:spAutoFit/>
            </a:bodyPr>
            <a:lstStyle/>
            <a:p>
              <a:pPr algn="ctr"/>
              <a:r>
                <a:rPr lang="es-ES" sz="1500" b="1" dirty="0" smtClean="0">
                  <a:solidFill>
                    <a:prstClr val="black"/>
                  </a:solidFill>
                  <a:latin typeface="Arial"/>
                  <a:ea typeface="DejaVu Sans"/>
                  <a:cs typeface="DejaVu Sans"/>
                </a:rPr>
                <a:t>Time</a:t>
              </a:r>
              <a:endParaRPr lang="es-ES" sz="1500" b="1" dirty="0">
                <a:solidFill>
                  <a:prstClr val="black"/>
                </a:solidFill>
                <a:latin typeface="Arial"/>
                <a:ea typeface="DejaVu Sans"/>
                <a:cs typeface="DejaVu Sans"/>
              </a:endParaRPr>
            </a:p>
          </p:txBody>
        </p:sp>
        <p:sp>
          <p:nvSpPr>
            <p:cNvPr id="34" name="Google Shape;170;p20"/>
            <p:cNvSpPr>
              <a:spLocks noChangeArrowheads="1"/>
            </p:cNvSpPr>
            <p:nvPr/>
          </p:nvSpPr>
          <p:spPr bwMode="auto">
            <a:xfrm flipV="1">
              <a:off x="190500" y="2768598"/>
              <a:ext cx="393700" cy="469899"/>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solidFill>
                  <a:prstClr val="black"/>
                </a:solidFill>
                <a:latin typeface="Arial"/>
                <a:ea typeface="DejaVu Sans"/>
                <a:cs typeface="DejaVu Sans"/>
              </a:endParaRPr>
            </a:p>
          </p:txBody>
        </p:sp>
        <p:sp>
          <p:nvSpPr>
            <p:cNvPr id="35" name="CuadroTexto 34"/>
            <p:cNvSpPr txBox="1"/>
            <p:nvPr/>
          </p:nvSpPr>
          <p:spPr>
            <a:xfrm rot="16200000">
              <a:off x="-302620" y="3492500"/>
              <a:ext cx="1392648" cy="323165"/>
            </a:xfrm>
            <a:prstGeom prst="rect">
              <a:avLst/>
            </a:prstGeom>
            <a:noFill/>
            <a:ln>
              <a:noFill/>
            </a:ln>
          </p:spPr>
          <p:txBody>
            <a:bodyPr wrap="none" rtlCol="0">
              <a:spAutoFit/>
            </a:bodyPr>
            <a:lstStyle/>
            <a:p>
              <a:pPr algn="ctr"/>
              <a:r>
                <a:rPr lang="es-ES" sz="1500" b="1" dirty="0" err="1" smtClean="0">
                  <a:solidFill>
                    <a:prstClr val="black"/>
                  </a:solidFill>
                  <a:latin typeface="Arial"/>
                  <a:ea typeface="DejaVu Sans"/>
                  <a:cs typeface="DejaVu Sans"/>
                </a:rPr>
                <a:t>Predictability</a:t>
              </a:r>
              <a:endParaRPr lang="es-ES" sz="1500" b="1" dirty="0">
                <a:solidFill>
                  <a:prstClr val="black"/>
                </a:solidFill>
                <a:latin typeface="Arial"/>
                <a:ea typeface="DejaVu Sans"/>
                <a:cs typeface="DejaVu Sans"/>
              </a:endParaRPr>
            </a:p>
          </p:txBody>
        </p:sp>
        <p:sp>
          <p:nvSpPr>
            <p:cNvPr id="37" name="Rectángulo 36"/>
            <p:cNvSpPr/>
            <p:nvPr/>
          </p:nvSpPr>
          <p:spPr>
            <a:xfrm>
              <a:off x="2194900" y="2808069"/>
              <a:ext cx="1564300" cy="215444"/>
            </a:xfrm>
            <a:prstGeom prst="rect">
              <a:avLst/>
            </a:prstGeom>
          </p:spPr>
          <p:txBody>
            <a:bodyPr wrap="square">
              <a:spAutoFit/>
            </a:bodyPr>
            <a:lstStyle/>
            <a:p>
              <a:pPr algn="ctr"/>
              <a:r>
                <a:rPr lang="es-ES" sz="800" dirty="0" smtClean="0">
                  <a:solidFill>
                    <a:srgbClr val="000000"/>
                  </a:solidFill>
                  <a:latin typeface="Arial"/>
                  <a:ea typeface="DejaVu Sans"/>
                  <a:cs typeface="DejaVu Sans"/>
                </a:rPr>
                <a:t>©Paul </a:t>
              </a:r>
              <a:r>
                <a:rPr lang="es-ES" sz="800" dirty="0" err="1" smtClean="0">
                  <a:solidFill>
                    <a:srgbClr val="000000"/>
                  </a:solidFill>
                  <a:latin typeface="Arial"/>
                  <a:ea typeface="DejaVu Sans"/>
                  <a:cs typeface="DejaVu Sans"/>
                </a:rPr>
                <a:t>Dirmeyer</a:t>
              </a:r>
              <a:r>
                <a:rPr lang="es-ES" sz="800" dirty="0" smtClean="0">
                  <a:solidFill>
                    <a:srgbClr val="000000"/>
                  </a:solidFill>
                  <a:latin typeface="Arial"/>
                  <a:ea typeface="DejaVu Sans"/>
                  <a:cs typeface="DejaVu Sans"/>
                </a:rPr>
                <a:t> (GMU/COLA)</a:t>
              </a:r>
              <a:endParaRPr lang="es-ES" sz="800" dirty="0">
                <a:solidFill>
                  <a:srgbClr val="000000"/>
                </a:solidFill>
                <a:latin typeface="Arial"/>
                <a:ea typeface="DejaVu Sans"/>
                <a:cs typeface="DejaVu Sans"/>
              </a:endParaRPr>
            </a:p>
          </p:txBody>
        </p:sp>
        <p:sp>
          <p:nvSpPr>
            <p:cNvPr id="40" name="Google Shape;170;p20"/>
            <p:cNvSpPr>
              <a:spLocks noChangeArrowheads="1"/>
            </p:cNvSpPr>
            <p:nvPr/>
          </p:nvSpPr>
          <p:spPr bwMode="auto">
            <a:xfrm flipV="1">
              <a:off x="4244578" y="2463800"/>
              <a:ext cx="771922" cy="18922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solidFill>
                  <a:prstClr val="black"/>
                </a:solidFill>
                <a:latin typeface="Arial"/>
                <a:ea typeface="DejaVu Sans"/>
                <a:cs typeface="DejaVu Sans"/>
              </a:endParaRPr>
            </a:p>
          </p:txBody>
        </p:sp>
      </p:grpSp>
      <p:sp>
        <p:nvSpPr>
          <p:cNvPr id="58" name="CuadroTexto 2"/>
          <p:cNvSpPr txBox="1">
            <a:spLocks noChangeArrowheads="1"/>
          </p:cNvSpPr>
          <p:nvPr/>
        </p:nvSpPr>
        <p:spPr bwMode="auto">
          <a:xfrm>
            <a:off x="2016127" y="941388"/>
            <a:ext cx="20738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i="1" dirty="0" err="1" smtClean="0">
                <a:solidFill>
                  <a:prstClr val="black">
                    <a:lumMod val="50000"/>
                    <a:lumOff val="50000"/>
                  </a:prstClr>
                </a:solidFill>
              </a:rPr>
              <a:t>Mariotti</a:t>
            </a:r>
            <a:r>
              <a:rPr lang="es-ES" sz="1800" i="1" dirty="0" smtClean="0">
                <a:solidFill>
                  <a:prstClr val="black">
                    <a:lumMod val="50000"/>
                    <a:lumOff val="50000"/>
                  </a:prstClr>
                </a:solidFill>
              </a:rPr>
              <a:t> et </a:t>
            </a:r>
            <a:r>
              <a:rPr lang="es-ES" sz="1800" i="1" dirty="0">
                <a:solidFill>
                  <a:prstClr val="black">
                    <a:lumMod val="50000"/>
                    <a:lumOff val="50000"/>
                  </a:prstClr>
                </a:solidFill>
              </a:rPr>
              <a:t>al </a:t>
            </a:r>
            <a:r>
              <a:rPr lang="es-ES" sz="1800" i="1" dirty="0" smtClean="0">
                <a:solidFill>
                  <a:prstClr val="black">
                    <a:lumMod val="50000"/>
                    <a:lumOff val="50000"/>
                  </a:prstClr>
                </a:solidFill>
              </a:rPr>
              <a:t>2018</a:t>
            </a:r>
            <a:endParaRPr lang="es-ES" sz="1800" i="1" dirty="0">
              <a:solidFill>
                <a:prstClr val="black">
                  <a:lumMod val="50000"/>
                  <a:lumOff val="50000"/>
                </a:prstClr>
              </a:solidFill>
            </a:endParaRPr>
          </a:p>
        </p:txBody>
      </p:sp>
      <p:sp>
        <p:nvSpPr>
          <p:cNvPr id="36" name="CustomShape 2"/>
          <p:cNvSpPr/>
          <p:nvPr/>
        </p:nvSpPr>
        <p:spPr>
          <a:xfrm>
            <a:off x="1588460" y="4637141"/>
            <a:ext cx="15343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i="1" spc="-1" dirty="0" smtClean="0">
                <a:solidFill>
                  <a:srgbClr val="595959"/>
                </a:solidFill>
                <a:uFill>
                  <a:solidFill>
                    <a:srgbClr val="FFFFFF"/>
                  </a:solidFill>
                </a:uFill>
                <a:latin typeface="Calibri"/>
                <a:ea typeface="DejaVu Sans"/>
                <a:cs typeface="DejaVu Sans"/>
              </a:rPr>
              <a:t>sea ice</a:t>
            </a:r>
            <a:endParaRPr lang="en-US" spc="-1" dirty="0">
              <a:solidFill>
                <a:srgbClr val="000000"/>
              </a:solidFill>
              <a:uFill>
                <a:solidFill>
                  <a:srgbClr val="FFFFFF"/>
                </a:solidFill>
              </a:uFill>
              <a:latin typeface="Arial"/>
              <a:ea typeface="DejaVu Sans"/>
              <a:cs typeface="DejaVu Sans"/>
            </a:endParaRPr>
          </a:p>
        </p:txBody>
      </p:sp>
      <p:pic>
        <p:nvPicPr>
          <p:cNvPr id="42" name="Picture 5"/>
          <p:cNvPicPr/>
          <p:nvPr/>
        </p:nvPicPr>
        <p:blipFill>
          <a:blip r:embed="rId4"/>
          <a:stretch/>
        </p:blipFill>
        <p:spPr>
          <a:xfrm>
            <a:off x="838040" y="4985621"/>
            <a:ext cx="2334600" cy="1554120"/>
          </a:xfrm>
          <a:prstGeom prst="rect">
            <a:avLst/>
          </a:prstGeom>
          <a:ln>
            <a:noFill/>
          </a:ln>
        </p:spPr>
      </p:pic>
      <p:sp>
        <p:nvSpPr>
          <p:cNvPr id="10" name="CuadroTexto 9"/>
          <p:cNvSpPr txBox="1"/>
          <p:nvPr/>
        </p:nvSpPr>
        <p:spPr>
          <a:xfrm>
            <a:off x="3606800" y="5130800"/>
            <a:ext cx="5461001" cy="923330"/>
          </a:xfrm>
          <a:prstGeom prst="rect">
            <a:avLst/>
          </a:prstGeom>
          <a:noFill/>
        </p:spPr>
        <p:txBody>
          <a:bodyPr wrap="square" rtlCol="0">
            <a:spAutoFit/>
          </a:bodyPr>
          <a:lstStyle/>
          <a:p>
            <a:pPr algn="ctr"/>
            <a:r>
              <a:rPr lang="es-ES" dirty="0" err="1" smtClean="0">
                <a:solidFill>
                  <a:prstClr val="black"/>
                </a:solidFill>
                <a:latin typeface="Arial"/>
                <a:ea typeface="DejaVu Sans"/>
                <a:cs typeface="DejaVu Sans"/>
              </a:rPr>
              <a:t>For</a:t>
            </a:r>
            <a:r>
              <a:rPr lang="es-ES"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example</a:t>
            </a:r>
            <a:r>
              <a:rPr lang="es-ES"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on</a:t>
            </a:r>
            <a:r>
              <a:rPr lang="es-ES"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Europe</a:t>
            </a:r>
            <a:r>
              <a:rPr lang="es-ES" dirty="0" smtClean="0">
                <a:solidFill>
                  <a:prstClr val="black"/>
                </a:solidFill>
                <a:latin typeface="Arial"/>
                <a:ea typeface="DejaVu Sans"/>
                <a:cs typeface="DejaVu Sans"/>
              </a:rPr>
              <a:t> at </a:t>
            </a:r>
            <a:r>
              <a:rPr lang="es-ES" b="1" dirty="0" err="1" smtClean="0">
                <a:solidFill>
                  <a:prstClr val="black"/>
                </a:solidFill>
                <a:latin typeface="Arial"/>
                <a:ea typeface="DejaVu Sans"/>
                <a:cs typeface="DejaVu Sans"/>
              </a:rPr>
              <a:t>seasonal</a:t>
            </a:r>
            <a:r>
              <a:rPr lang="es-ES" b="1" dirty="0" smtClean="0">
                <a:solidFill>
                  <a:prstClr val="black"/>
                </a:solidFill>
                <a:latin typeface="Arial"/>
                <a:ea typeface="DejaVu Sans"/>
                <a:cs typeface="DejaVu Sans"/>
              </a:rPr>
              <a:t> </a:t>
            </a:r>
            <a:r>
              <a:rPr lang="es-ES" b="1" dirty="0" err="1" smtClean="0">
                <a:solidFill>
                  <a:prstClr val="black"/>
                </a:solidFill>
                <a:latin typeface="Arial"/>
                <a:ea typeface="DejaVu Sans"/>
                <a:cs typeface="DejaVu Sans"/>
              </a:rPr>
              <a:t>timescales</a:t>
            </a:r>
            <a:r>
              <a:rPr lang="es-ES"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through</a:t>
            </a:r>
            <a:r>
              <a:rPr lang="es-ES"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an</a:t>
            </a:r>
            <a:r>
              <a:rPr lang="es-ES"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influence</a:t>
            </a:r>
            <a:r>
              <a:rPr lang="es-ES" dirty="0" smtClean="0">
                <a:solidFill>
                  <a:prstClr val="black"/>
                </a:solidFill>
                <a:latin typeface="Arial"/>
                <a:ea typeface="DejaVu Sans"/>
                <a:cs typeface="DejaVu Sans"/>
              </a:rPr>
              <a:t> of </a:t>
            </a:r>
            <a:r>
              <a:rPr lang="es-ES" dirty="0" err="1" smtClean="0">
                <a:solidFill>
                  <a:prstClr val="black"/>
                </a:solidFill>
                <a:latin typeface="Arial"/>
                <a:ea typeface="DejaVu Sans"/>
                <a:cs typeface="DejaVu Sans"/>
              </a:rPr>
              <a:t>Barents</a:t>
            </a:r>
            <a:r>
              <a:rPr lang="es-ES" dirty="0" smtClean="0">
                <a:solidFill>
                  <a:prstClr val="black"/>
                </a:solidFill>
                <a:latin typeface="Arial"/>
                <a:ea typeface="DejaVu Sans"/>
                <a:cs typeface="DejaVu Sans"/>
              </a:rPr>
              <a:t>-Kara Sea SIC </a:t>
            </a:r>
            <a:r>
              <a:rPr lang="es-ES" dirty="0" err="1" smtClean="0">
                <a:solidFill>
                  <a:prstClr val="black"/>
                </a:solidFill>
                <a:latin typeface="Arial"/>
                <a:ea typeface="DejaVu Sans"/>
                <a:cs typeface="DejaVu Sans"/>
              </a:rPr>
              <a:t>changes</a:t>
            </a:r>
            <a:r>
              <a:rPr lang="es-ES"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on</a:t>
            </a:r>
            <a:r>
              <a:rPr lang="es-ES"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the</a:t>
            </a:r>
            <a:r>
              <a:rPr lang="es-ES" dirty="0" smtClean="0">
                <a:solidFill>
                  <a:prstClr val="black"/>
                </a:solidFill>
                <a:latin typeface="Arial"/>
                <a:ea typeface="DejaVu Sans"/>
                <a:cs typeface="DejaVu Sans"/>
              </a:rPr>
              <a:t> </a:t>
            </a:r>
            <a:r>
              <a:rPr lang="es-ES" b="1" dirty="0" smtClean="0">
                <a:solidFill>
                  <a:prstClr val="black"/>
                </a:solidFill>
                <a:latin typeface="Arial"/>
                <a:ea typeface="DejaVu Sans"/>
                <a:cs typeface="DejaVu Sans"/>
              </a:rPr>
              <a:t>North </a:t>
            </a:r>
            <a:r>
              <a:rPr lang="es-ES" b="1" dirty="0" err="1" smtClean="0">
                <a:solidFill>
                  <a:prstClr val="black"/>
                </a:solidFill>
                <a:latin typeface="Arial"/>
                <a:ea typeface="DejaVu Sans"/>
                <a:cs typeface="DejaVu Sans"/>
              </a:rPr>
              <a:t>Atlantic</a:t>
            </a:r>
            <a:r>
              <a:rPr lang="es-ES" b="1" dirty="0" smtClean="0">
                <a:solidFill>
                  <a:prstClr val="black"/>
                </a:solidFill>
                <a:latin typeface="Arial"/>
                <a:ea typeface="DejaVu Sans"/>
                <a:cs typeface="DejaVu Sans"/>
              </a:rPr>
              <a:t> </a:t>
            </a:r>
            <a:r>
              <a:rPr lang="es-ES" b="1" dirty="0" err="1" smtClean="0">
                <a:solidFill>
                  <a:prstClr val="black"/>
                </a:solidFill>
                <a:latin typeface="Arial"/>
                <a:ea typeface="DejaVu Sans"/>
                <a:cs typeface="DejaVu Sans"/>
              </a:rPr>
              <a:t>Oscillation</a:t>
            </a:r>
            <a:r>
              <a:rPr lang="es-ES" b="1" dirty="0" smtClean="0">
                <a:solidFill>
                  <a:prstClr val="black"/>
                </a:solidFill>
                <a:latin typeface="Arial"/>
                <a:ea typeface="DejaVu Sans"/>
                <a:cs typeface="DejaVu Sans"/>
              </a:rPr>
              <a:t> </a:t>
            </a:r>
            <a:endParaRPr lang="es-ES" b="1" dirty="0">
              <a:solidFill>
                <a:prstClr val="black"/>
              </a:solidFill>
              <a:latin typeface="Arial"/>
              <a:ea typeface="DejaVu Sans"/>
              <a:cs typeface="DejaVu Sans"/>
            </a:endParaRPr>
          </a:p>
        </p:txBody>
      </p:sp>
      <p:grpSp>
        <p:nvGrpSpPr>
          <p:cNvPr id="6" name="Agrupar 5"/>
          <p:cNvGrpSpPr/>
          <p:nvPr/>
        </p:nvGrpSpPr>
        <p:grpSpPr>
          <a:xfrm>
            <a:off x="4089400" y="2311400"/>
            <a:ext cx="5258913" cy="2642632"/>
            <a:chOff x="4314291" y="2171700"/>
            <a:chExt cx="5034022" cy="2522012"/>
          </a:xfrm>
        </p:grpSpPr>
        <p:pic>
          <p:nvPicPr>
            <p:cNvPr id="9" name="Imagen 8"/>
            <p:cNvPicPr>
              <a:picLocks noChangeAspect="1"/>
            </p:cNvPicPr>
            <p:nvPr/>
          </p:nvPicPr>
          <p:blipFill>
            <a:blip r:embed="rId5"/>
            <a:stretch>
              <a:fillRect/>
            </a:stretch>
          </p:blipFill>
          <p:spPr>
            <a:xfrm>
              <a:off x="4314291" y="2656188"/>
              <a:ext cx="5034022" cy="1661811"/>
            </a:xfrm>
            <a:prstGeom prst="rect">
              <a:avLst/>
            </a:prstGeom>
          </p:spPr>
        </p:pic>
        <p:sp>
          <p:nvSpPr>
            <p:cNvPr id="38" name="CuadroTexto 2"/>
            <p:cNvSpPr txBox="1">
              <a:spLocks noChangeArrowheads="1"/>
            </p:cNvSpPr>
            <p:nvPr/>
          </p:nvSpPr>
          <p:spPr bwMode="auto">
            <a:xfrm>
              <a:off x="5398477" y="4324380"/>
              <a:ext cx="29079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s-ES" sz="1800" i="1" dirty="0" smtClean="0">
                  <a:solidFill>
                    <a:prstClr val="black">
                      <a:lumMod val="50000"/>
                      <a:lumOff val="50000"/>
                    </a:prstClr>
                  </a:solidFill>
                </a:rPr>
                <a:t>García-Serrano et al 2014</a:t>
              </a:r>
              <a:endParaRPr lang="es-ES" sz="1800" i="1" dirty="0">
                <a:solidFill>
                  <a:prstClr val="black">
                    <a:lumMod val="50000"/>
                    <a:lumOff val="50000"/>
                  </a:prstClr>
                </a:solidFill>
              </a:endParaRPr>
            </a:p>
          </p:txBody>
        </p:sp>
        <p:grpSp>
          <p:nvGrpSpPr>
            <p:cNvPr id="5" name="Agrupar 4"/>
            <p:cNvGrpSpPr/>
            <p:nvPr/>
          </p:nvGrpSpPr>
          <p:grpSpPr>
            <a:xfrm>
              <a:off x="4600798" y="2171700"/>
              <a:ext cx="4365402" cy="1765300"/>
              <a:chOff x="4600798" y="2171700"/>
              <a:chExt cx="4365402" cy="1765300"/>
            </a:xfrm>
          </p:grpSpPr>
          <p:sp>
            <p:nvSpPr>
              <p:cNvPr id="32" name="CuadroTexto 31"/>
              <p:cNvSpPr txBox="1"/>
              <p:nvPr/>
            </p:nvSpPr>
            <p:spPr>
              <a:xfrm>
                <a:off x="7033334" y="2171700"/>
                <a:ext cx="1713893" cy="492443"/>
              </a:xfrm>
              <a:prstGeom prst="rect">
                <a:avLst/>
              </a:prstGeom>
              <a:noFill/>
            </p:spPr>
            <p:txBody>
              <a:bodyPr wrap="none" rtlCol="0">
                <a:spAutoFit/>
              </a:bodyPr>
              <a:lstStyle/>
              <a:p>
                <a:pPr algn="ctr"/>
                <a:r>
                  <a:rPr lang="es-ES" sz="1300" b="1" dirty="0" err="1" smtClean="0">
                    <a:solidFill>
                      <a:prstClr val="black"/>
                    </a:solidFill>
                    <a:latin typeface="Arial"/>
                    <a:ea typeface="DejaVu Sans"/>
                    <a:cs typeface="DejaVu Sans"/>
                  </a:rPr>
                  <a:t>Predicted</a:t>
                </a:r>
                <a:r>
                  <a:rPr lang="es-ES" sz="1300" b="1" dirty="0" smtClean="0">
                    <a:solidFill>
                      <a:prstClr val="black"/>
                    </a:solidFill>
                    <a:latin typeface="Arial"/>
                    <a:ea typeface="DejaVu Sans"/>
                    <a:cs typeface="DejaVu Sans"/>
                  </a:rPr>
                  <a:t> DJF </a:t>
                </a:r>
              </a:p>
              <a:p>
                <a:pPr algn="ctr"/>
                <a:r>
                  <a:rPr lang="es-ES" sz="1300" b="1" dirty="0" smtClean="0">
                    <a:solidFill>
                      <a:prstClr val="black"/>
                    </a:solidFill>
                    <a:latin typeface="Arial"/>
                    <a:ea typeface="DejaVu Sans"/>
                    <a:cs typeface="DejaVu Sans"/>
                  </a:rPr>
                  <a:t>Sea </a:t>
                </a:r>
                <a:r>
                  <a:rPr lang="es-ES" sz="1300" b="1" dirty="0" err="1" smtClean="0">
                    <a:solidFill>
                      <a:prstClr val="black"/>
                    </a:solidFill>
                    <a:latin typeface="Arial"/>
                    <a:ea typeface="DejaVu Sans"/>
                    <a:cs typeface="DejaVu Sans"/>
                  </a:rPr>
                  <a:t>Level</a:t>
                </a:r>
                <a:r>
                  <a:rPr lang="es-ES" sz="1300" b="1" dirty="0" smtClean="0">
                    <a:solidFill>
                      <a:prstClr val="black"/>
                    </a:solidFill>
                    <a:latin typeface="Arial"/>
                    <a:ea typeface="DejaVu Sans"/>
                    <a:cs typeface="DejaVu Sans"/>
                  </a:rPr>
                  <a:t> </a:t>
                </a:r>
                <a:r>
                  <a:rPr lang="es-ES" sz="1300" b="1" dirty="0" err="1" smtClean="0">
                    <a:solidFill>
                      <a:prstClr val="black"/>
                    </a:solidFill>
                    <a:latin typeface="Arial"/>
                    <a:ea typeface="DejaVu Sans"/>
                    <a:cs typeface="DejaVu Sans"/>
                  </a:rPr>
                  <a:t>Pressure</a:t>
                </a:r>
                <a:endParaRPr lang="es-ES" sz="1300" b="1" dirty="0">
                  <a:solidFill>
                    <a:prstClr val="black"/>
                  </a:solidFill>
                  <a:latin typeface="Arial"/>
                  <a:ea typeface="DejaVu Sans"/>
                  <a:cs typeface="DejaVu Sans"/>
                </a:endParaRPr>
              </a:p>
            </p:txBody>
          </p:sp>
          <p:sp>
            <p:nvSpPr>
              <p:cNvPr id="33" name="CuadroTexto 32"/>
              <p:cNvSpPr txBox="1"/>
              <p:nvPr/>
            </p:nvSpPr>
            <p:spPr>
              <a:xfrm>
                <a:off x="4600798" y="2171700"/>
                <a:ext cx="1879954" cy="492443"/>
              </a:xfrm>
              <a:prstGeom prst="rect">
                <a:avLst/>
              </a:prstGeom>
              <a:noFill/>
            </p:spPr>
            <p:txBody>
              <a:bodyPr wrap="none" rtlCol="0">
                <a:spAutoFit/>
              </a:bodyPr>
              <a:lstStyle/>
              <a:p>
                <a:pPr algn="ctr"/>
                <a:r>
                  <a:rPr lang="es-ES" sz="1300" b="1" dirty="0" smtClean="0">
                    <a:solidFill>
                      <a:prstClr val="black"/>
                    </a:solidFill>
                    <a:latin typeface="Arial"/>
                    <a:ea typeface="DejaVu Sans"/>
                    <a:cs typeface="DejaVu Sans"/>
                  </a:rPr>
                  <a:t>1st EOF of </a:t>
                </a:r>
                <a:r>
                  <a:rPr lang="es-ES" sz="1300" b="1" dirty="0" err="1" smtClean="0">
                    <a:solidFill>
                      <a:prstClr val="black"/>
                    </a:solidFill>
                    <a:latin typeface="Arial"/>
                    <a:ea typeface="DejaVu Sans"/>
                    <a:cs typeface="DejaVu Sans"/>
                  </a:rPr>
                  <a:t>November</a:t>
                </a:r>
                <a:r>
                  <a:rPr lang="es-ES" sz="1300" b="1" dirty="0" smtClean="0">
                    <a:solidFill>
                      <a:prstClr val="black"/>
                    </a:solidFill>
                    <a:latin typeface="Arial"/>
                    <a:ea typeface="DejaVu Sans"/>
                    <a:cs typeface="DejaVu Sans"/>
                  </a:rPr>
                  <a:t> </a:t>
                </a:r>
              </a:p>
              <a:p>
                <a:pPr algn="ctr"/>
                <a:r>
                  <a:rPr lang="es-ES" sz="1300" b="1" dirty="0" smtClean="0">
                    <a:solidFill>
                      <a:prstClr val="black"/>
                    </a:solidFill>
                    <a:latin typeface="Arial"/>
                    <a:ea typeface="DejaVu Sans"/>
                    <a:cs typeface="DejaVu Sans"/>
                  </a:rPr>
                  <a:t>Sea </a:t>
                </a:r>
                <a:r>
                  <a:rPr lang="es-ES" sz="1300" b="1" dirty="0">
                    <a:solidFill>
                      <a:prstClr val="black"/>
                    </a:solidFill>
                    <a:latin typeface="Arial"/>
                    <a:ea typeface="DejaVu Sans"/>
                    <a:cs typeface="DejaVu Sans"/>
                  </a:rPr>
                  <a:t>I</a:t>
                </a:r>
                <a:r>
                  <a:rPr lang="es-ES" sz="1300" b="1" dirty="0" smtClean="0">
                    <a:solidFill>
                      <a:prstClr val="black"/>
                    </a:solidFill>
                    <a:latin typeface="Arial"/>
                    <a:ea typeface="DejaVu Sans"/>
                    <a:cs typeface="DejaVu Sans"/>
                  </a:rPr>
                  <a:t>ce </a:t>
                </a:r>
                <a:r>
                  <a:rPr lang="es-ES" sz="1300" b="1" dirty="0" err="1" smtClean="0">
                    <a:solidFill>
                      <a:prstClr val="black"/>
                    </a:solidFill>
                    <a:latin typeface="Arial"/>
                    <a:ea typeface="DejaVu Sans"/>
                    <a:cs typeface="DejaVu Sans"/>
                  </a:rPr>
                  <a:t>Cover</a:t>
                </a:r>
                <a:r>
                  <a:rPr lang="es-ES" sz="1300" b="1" dirty="0" smtClean="0">
                    <a:solidFill>
                      <a:prstClr val="black"/>
                    </a:solidFill>
                    <a:latin typeface="Arial"/>
                    <a:ea typeface="DejaVu Sans"/>
                    <a:cs typeface="DejaVu Sans"/>
                  </a:rPr>
                  <a:t> (SIC) </a:t>
                </a:r>
              </a:p>
            </p:txBody>
          </p:sp>
          <p:sp>
            <p:nvSpPr>
              <p:cNvPr id="4" name="Rectángulo 3"/>
              <p:cNvSpPr/>
              <p:nvPr/>
            </p:nvSpPr>
            <p:spPr>
              <a:xfrm>
                <a:off x="4749800" y="2705100"/>
                <a:ext cx="1584000" cy="1231900"/>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Arial"/>
                  <a:ea typeface="DejaVu Sans"/>
                  <a:cs typeface="DejaVu Sans"/>
                </a:endParaRPr>
              </a:p>
            </p:txBody>
          </p:sp>
          <p:sp>
            <p:nvSpPr>
              <p:cNvPr id="41" name="Rectángulo 40"/>
              <p:cNvSpPr/>
              <p:nvPr/>
            </p:nvSpPr>
            <p:spPr>
              <a:xfrm>
                <a:off x="6845300" y="2717800"/>
                <a:ext cx="2120900" cy="1143000"/>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Arial"/>
                  <a:ea typeface="DejaVu Sans"/>
                  <a:cs typeface="DejaVu Sans"/>
                </a:endParaRPr>
              </a:p>
            </p:txBody>
          </p:sp>
        </p:grpSp>
      </p:grpSp>
      <p:sp>
        <p:nvSpPr>
          <p:cNvPr id="43" name="Rectángulo 42"/>
          <p:cNvSpPr/>
          <p:nvPr/>
        </p:nvSpPr>
        <p:spPr>
          <a:xfrm>
            <a:off x="3962400" y="1111935"/>
            <a:ext cx="5435600" cy="677108"/>
          </a:xfrm>
          <a:prstGeom prst="rect">
            <a:avLst/>
          </a:prstGeom>
          <a:noFill/>
        </p:spPr>
        <p:txBody>
          <a:bodyPr wrap="square">
            <a:spAutoFit/>
          </a:bodyPr>
          <a:lstStyle/>
          <a:p>
            <a:pPr marL="360" algn="ctr">
              <a:buClr>
                <a:srgbClr val="C00000"/>
              </a:buClr>
            </a:pPr>
            <a:r>
              <a:rPr lang="en-US" sz="1900" spc="-1" dirty="0" smtClean="0">
                <a:solidFill>
                  <a:srgbClr val="800000"/>
                </a:solidFill>
                <a:uFill>
                  <a:solidFill>
                    <a:srgbClr val="FFFFFF"/>
                  </a:solidFill>
                </a:uFill>
                <a:latin typeface="Calibri"/>
                <a:ea typeface="DejaVu Sans"/>
                <a:cs typeface="DejaVu Sans"/>
              </a:rPr>
              <a:t>While many studies report </a:t>
            </a:r>
            <a:r>
              <a:rPr lang="en-US" sz="1900" b="1" spc="-1" dirty="0" smtClean="0">
                <a:solidFill>
                  <a:srgbClr val="800000"/>
                </a:solidFill>
                <a:uFill>
                  <a:solidFill>
                    <a:srgbClr val="FFFFFF"/>
                  </a:solidFill>
                </a:uFill>
                <a:latin typeface="Calibri"/>
                <a:ea typeface="DejaVu Sans"/>
                <a:cs typeface="DejaVu Sans"/>
              </a:rPr>
              <a:t>important impacts </a:t>
            </a:r>
            <a:r>
              <a:rPr lang="en-US" sz="1900" spc="-1" dirty="0" smtClean="0">
                <a:solidFill>
                  <a:srgbClr val="800000"/>
                </a:solidFill>
                <a:uFill>
                  <a:solidFill>
                    <a:srgbClr val="FFFFFF"/>
                  </a:solidFill>
                </a:uFill>
                <a:latin typeface="Calibri"/>
                <a:ea typeface="DejaVu Sans"/>
                <a:cs typeface="DejaVu Sans"/>
              </a:rPr>
              <a:t>of Arctic sea </a:t>
            </a:r>
            <a:r>
              <a:rPr lang="en-US" sz="1900" b="1" spc="-1" dirty="0" smtClean="0">
                <a:solidFill>
                  <a:srgbClr val="800000"/>
                </a:solidFill>
                <a:uFill>
                  <a:solidFill>
                    <a:srgbClr val="FFFFFF"/>
                  </a:solidFill>
                </a:uFill>
                <a:latin typeface="Calibri"/>
                <a:ea typeface="DejaVu Sans"/>
                <a:cs typeface="DejaVu Sans"/>
              </a:rPr>
              <a:t>on the climate of the mid-latitudes</a:t>
            </a:r>
            <a:endParaRPr lang="en-US" sz="1900" b="1" spc="-1" dirty="0">
              <a:solidFill>
                <a:srgbClr val="800000"/>
              </a:solidFill>
              <a:uFill>
                <a:solidFill>
                  <a:srgbClr val="FFFFFF"/>
                </a:solidFill>
              </a:uFill>
              <a:latin typeface="Arial"/>
              <a:ea typeface="DejaVu Sans"/>
              <a:cs typeface="DejaVu Sans"/>
            </a:endParaRPr>
          </a:p>
        </p:txBody>
      </p:sp>
    </p:spTree>
    <p:extLst>
      <p:ext uri="{BB962C8B-B14F-4D97-AF65-F5344CB8AC3E}">
        <p14:creationId xmlns:p14="http://schemas.microsoft.com/office/powerpoint/2010/main" val="143360815"/>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p:nvPr/>
        </p:nvSpPr>
        <p:spPr>
          <a:xfrm>
            <a:off x="266700" y="1082500"/>
            <a:ext cx="8356600" cy="390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dirty="0" smtClean="0">
                <a:solidFill>
                  <a:schemeClr val="dk1"/>
                </a:solidFill>
                <a:latin typeface="Calibri"/>
                <a:ea typeface="Calibri"/>
                <a:cs typeface="Calibri"/>
                <a:sym typeface="Calibri"/>
              </a:rPr>
              <a:t>Example of </a:t>
            </a:r>
            <a:r>
              <a:rPr lang="en-US" sz="2400" b="1" dirty="0">
                <a:solidFill>
                  <a:schemeClr val="dk1"/>
                </a:solidFill>
                <a:latin typeface="Calibri"/>
                <a:ea typeface="Calibri"/>
                <a:cs typeface="Calibri"/>
                <a:sym typeface="Calibri"/>
              </a:rPr>
              <a:t>c</a:t>
            </a:r>
            <a:r>
              <a:rPr lang="en-US" sz="2400" b="1" dirty="0" smtClean="0">
                <a:solidFill>
                  <a:schemeClr val="dk1"/>
                </a:solidFill>
                <a:latin typeface="Calibri"/>
                <a:ea typeface="Calibri"/>
                <a:cs typeface="Calibri"/>
                <a:sym typeface="Calibri"/>
              </a:rPr>
              <a:t>limate service </a:t>
            </a:r>
            <a:r>
              <a:rPr lang="en-US" sz="2400" dirty="0" smtClean="0">
                <a:solidFill>
                  <a:schemeClr val="dk1"/>
                </a:solidFill>
                <a:latin typeface="Calibri"/>
                <a:ea typeface="Calibri"/>
                <a:cs typeface="Calibri"/>
                <a:sym typeface="Calibri"/>
              </a:rPr>
              <a:t>for </a:t>
            </a:r>
            <a:r>
              <a:rPr lang="en-US" sz="2400" dirty="0">
                <a:solidFill>
                  <a:schemeClr val="dk1"/>
                </a:solidFill>
                <a:latin typeface="Calibri"/>
                <a:ea typeface="Calibri"/>
                <a:cs typeface="Calibri"/>
                <a:sym typeface="Calibri"/>
              </a:rPr>
              <a:t>the agriculture sector</a:t>
            </a:r>
            <a:r>
              <a:rPr lang="en-US" sz="2400" dirty="0" smtClean="0">
                <a:solidFill>
                  <a:schemeClr val="dk1"/>
                </a:solidFill>
                <a:latin typeface="Calibri"/>
                <a:ea typeface="Calibri"/>
                <a:cs typeface="Calibri"/>
                <a:sym typeface="Calibri"/>
              </a:rPr>
              <a:t>: </a:t>
            </a:r>
            <a:r>
              <a:rPr lang="en-US" sz="2400" b="1" dirty="0" smtClean="0">
                <a:solidFill>
                  <a:schemeClr val="dk1"/>
                </a:solidFill>
                <a:latin typeface="Calibri"/>
                <a:ea typeface="Calibri"/>
                <a:cs typeface="Calibri"/>
                <a:sym typeface="Calibri"/>
              </a:rPr>
              <a:t>wine </a:t>
            </a:r>
            <a:r>
              <a:rPr lang="en-US" sz="2400" b="1" dirty="0">
                <a:solidFill>
                  <a:schemeClr val="dk1"/>
                </a:solidFill>
                <a:latin typeface="Calibri"/>
                <a:ea typeface="Calibri"/>
                <a:cs typeface="Calibri"/>
                <a:sym typeface="Calibri"/>
              </a:rPr>
              <a:t>yields</a:t>
            </a:r>
            <a:endParaRPr sz="2400" b="1" dirty="0">
              <a:latin typeface="Calibri"/>
              <a:ea typeface="Calibri"/>
              <a:cs typeface="Calibri"/>
              <a:sym typeface="Calibri"/>
            </a:endParaRPr>
          </a:p>
          <a:p>
            <a:pPr marL="0" marR="0" lvl="0" indent="0" algn="ctr" rtl="0">
              <a:spcBef>
                <a:spcPts val="0"/>
              </a:spcBef>
              <a:spcAft>
                <a:spcPts val="0"/>
              </a:spcAft>
              <a:buNone/>
            </a:pPr>
            <a:endParaRPr sz="2400" dirty="0">
              <a:latin typeface="Calibri"/>
              <a:ea typeface="Calibri"/>
              <a:cs typeface="Calibri"/>
              <a:sym typeface="Calibri"/>
            </a:endParaRPr>
          </a:p>
        </p:txBody>
      </p:sp>
      <p:sp>
        <p:nvSpPr>
          <p:cNvPr id="194" name="Shape 194"/>
          <p:cNvSpPr txBox="1"/>
          <p:nvPr/>
        </p:nvSpPr>
        <p:spPr>
          <a:xfrm>
            <a:off x="-25400" y="1574344"/>
            <a:ext cx="2971800" cy="1130756"/>
          </a:xfrm>
          <a:prstGeom prst="rect">
            <a:avLst/>
          </a:prstGeom>
          <a:noFill/>
          <a:ln>
            <a:noFill/>
          </a:ln>
        </p:spPr>
        <p:txBody>
          <a:bodyPr spcFirstLastPara="1" wrap="square" lIns="91425" tIns="91425" rIns="91425" bIns="91425" anchor="t" anchorCtr="0">
            <a:noAutofit/>
          </a:bodyPr>
          <a:lstStyle/>
          <a:p>
            <a:pPr marL="0" lvl="0" indent="0" algn="ctr">
              <a:lnSpc>
                <a:spcPct val="115000"/>
              </a:lnSpc>
              <a:spcBef>
                <a:spcPts val="0"/>
              </a:spcBef>
              <a:spcAft>
                <a:spcPts val="0"/>
              </a:spcAft>
              <a:buNone/>
            </a:pPr>
            <a:r>
              <a:rPr lang="en-US" sz="2000" b="1" dirty="0" smtClean="0">
                <a:latin typeface="Calibri" charset="0"/>
                <a:ea typeface="Calibri" charset="0"/>
                <a:cs typeface="Calibri" charset="0"/>
                <a:sym typeface="Roboto"/>
              </a:rPr>
              <a:t>Engaging with the users to understand their needs</a:t>
            </a:r>
            <a:endParaRPr sz="2000" b="1" dirty="0">
              <a:latin typeface="Roboto"/>
              <a:ea typeface="Roboto"/>
              <a:cs typeface="Roboto"/>
              <a:sym typeface="Roboto"/>
            </a:endParaRPr>
          </a:p>
        </p:txBody>
      </p:sp>
      <p:sp>
        <p:nvSpPr>
          <p:cNvPr id="197" name="Shape 197"/>
          <p:cNvSpPr txBox="1"/>
          <p:nvPr/>
        </p:nvSpPr>
        <p:spPr>
          <a:xfrm>
            <a:off x="5077757" y="1857063"/>
            <a:ext cx="4040843" cy="669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2000" b="1" dirty="0">
                <a:latin typeface="Calibri" charset="0"/>
                <a:ea typeface="Calibri" charset="0"/>
                <a:cs typeface="Calibri" charset="0"/>
                <a:sym typeface="Roboto"/>
              </a:rPr>
              <a:t>Scientific research and development of tailored indicators</a:t>
            </a:r>
            <a:endParaRPr sz="2000" b="1" dirty="0">
              <a:latin typeface="Calibri" charset="0"/>
              <a:ea typeface="Calibri" charset="0"/>
              <a:cs typeface="Calibri" charset="0"/>
              <a:sym typeface="Roboto"/>
            </a:endParaRPr>
          </a:p>
        </p:txBody>
      </p:sp>
      <p:sp>
        <p:nvSpPr>
          <p:cNvPr id="200" name="Shape 200"/>
          <p:cNvSpPr txBox="1"/>
          <p:nvPr/>
        </p:nvSpPr>
        <p:spPr>
          <a:xfrm>
            <a:off x="1216000" y="5095327"/>
            <a:ext cx="5680100" cy="669600"/>
          </a:xfrm>
          <a:prstGeom prst="rect">
            <a:avLst/>
          </a:prstGeom>
          <a:noFill/>
          <a:ln>
            <a:noFill/>
          </a:ln>
        </p:spPr>
        <p:txBody>
          <a:bodyPr spcFirstLastPara="1" wrap="square" lIns="91425" tIns="91425" rIns="91425" bIns="91425" anchor="t" anchorCtr="0">
            <a:noAutofit/>
          </a:bodyPr>
          <a:lstStyle/>
          <a:p>
            <a:pPr marL="0" lvl="0" indent="0" algn="ctr">
              <a:lnSpc>
                <a:spcPct val="115000"/>
              </a:lnSpc>
              <a:spcBef>
                <a:spcPts val="0"/>
              </a:spcBef>
              <a:spcAft>
                <a:spcPts val="0"/>
              </a:spcAft>
              <a:buNone/>
            </a:pPr>
            <a:r>
              <a:rPr lang="en-US" sz="2000" b="1" dirty="0">
                <a:latin typeface="Calibri" charset="0"/>
                <a:ea typeface="Calibri" charset="0"/>
                <a:cs typeface="Calibri" charset="0"/>
                <a:sym typeface="Roboto"/>
              </a:rPr>
              <a:t>Tools and assessment of decision making processes</a:t>
            </a:r>
            <a:endParaRPr sz="2000" b="1" dirty="0">
              <a:latin typeface="Calibri" charset="0"/>
              <a:ea typeface="Calibri" charset="0"/>
              <a:cs typeface="Calibri" charset="0"/>
              <a:sym typeface="Roboto"/>
            </a:endParaRPr>
          </a:p>
        </p:txBody>
      </p:sp>
      <p:grpSp>
        <p:nvGrpSpPr>
          <p:cNvPr id="8" name="Agrupar 7"/>
          <p:cNvGrpSpPr/>
          <p:nvPr/>
        </p:nvGrpSpPr>
        <p:grpSpPr>
          <a:xfrm>
            <a:off x="2224016" y="2141634"/>
            <a:ext cx="3002705" cy="3006346"/>
            <a:chOff x="2224016" y="2141634"/>
            <a:chExt cx="3002705" cy="3006346"/>
          </a:xfrm>
        </p:grpSpPr>
        <p:grpSp>
          <p:nvGrpSpPr>
            <p:cNvPr id="7" name="Agrupar 6"/>
            <p:cNvGrpSpPr/>
            <p:nvPr/>
          </p:nvGrpSpPr>
          <p:grpSpPr>
            <a:xfrm>
              <a:off x="2224016" y="2141634"/>
              <a:ext cx="3002705" cy="3006346"/>
              <a:chOff x="1411216" y="1849534"/>
              <a:chExt cx="3002705" cy="3006346"/>
            </a:xfrm>
          </p:grpSpPr>
          <p:cxnSp>
            <p:nvCxnSpPr>
              <p:cNvPr id="193" name="Shape 193"/>
              <p:cNvCxnSpPr/>
              <p:nvPr/>
            </p:nvCxnSpPr>
            <p:spPr>
              <a:xfrm>
                <a:off x="1411216" y="2263163"/>
                <a:ext cx="433500" cy="252300"/>
              </a:xfrm>
              <a:prstGeom prst="straightConnector1">
                <a:avLst/>
              </a:prstGeom>
              <a:noFill/>
              <a:ln w="19050" cap="flat" cmpd="sng">
                <a:solidFill>
                  <a:srgbClr val="65F0AD"/>
                </a:solidFill>
                <a:prstDash val="solid"/>
                <a:round/>
                <a:headEnd type="oval" w="med" len="med"/>
                <a:tailEnd type="none" w="sm" len="sm"/>
              </a:ln>
            </p:spPr>
          </p:cxnSp>
          <p:grpSp>
            <p:nvGrpSpPr>
              <p:cNvPr id="6" name="Agrupar 5"/>
              <p:cNvGrpSpPr/>
              <p:nvPr/>
            </p:nvGrpSpPr>
            <p:grpSpPr>
              <a:xfrm>
                <a:off x="1682943" y="1849534"/>
                <a:ext cx="2730978" cy="3006346"/>
                <a:chOff x="1314643" y="1849534"/>
                <a:chExt cx="2730978" cy="3006346"/>
              </a:xfrm>
            </p:grpSpPr>
            <p:cxnSp>
              <p:nvCxnSpPr>
                <p:cNvPr id="196" name="Shape 196"/>
                <p:cNvCxnSpPr/>
                <p:nvPr/>
              </p:nvCxnSpPr>
              <p:spPr>
                <a:xfrm flipH="1">
                  <a:off x="3612121" y="2220551"/>
                  <a:ext cx="433500" cy="252300"/>
                </a:xfrm>
                <a:prstGeom prst="straightConnector1">
                  <a:avLst/>
                </a:prstGeom>
                <a:noFill/>
                <a:ln w="19050" cap="flat" cmpd="sng">
                  <a:solidFill>
                    <a:srgbClr val="085631"/>
                  </a:solidFill>
                  <a:prstDash val="solid"/>
                  <a:round/>
                  <a:headEnd type="oval" w="med" len="med"/>
                  <a:tailEnd type="none" w="sm" len="sm"/>
                </a:ln>
              </p:spPr>
            </p:cxnSp>
            <p:cxnSp>
              <p:nvCxnSpPr>
                <p:cNvPr id="199" name="Shape 199"/>
                <p:cNvCxnSpPr/>
                <p:nvPr/>
              </p:nvCxnSpPr>
              <p:spPr>
                <a:xfrm rot="10800000">
                  <a:off x="2587699" y="4395380"/>
                  <a:ext cx="0" cy="460500"/>
                </a:xfrm>
                <a:prstGeom prst="straightConnector1">
                  <a:avLst/>
                </a:prstGeom>
                <a:noFill/>
                <a:ln w="19050" cap="flat" cmpd="sng">
                  <a:solidFill>
                    <a:srgbClr val="0E9453"/>
                  </a:solidFill>
                  <a:prstDash val="solid"/>
                  <a:round/>
                  <a:headEnd type="oval" w="med" len="med"/>
                  <a:tailEnd type="none" w="sm" len="sm"/>
                </a:ln>
              </p:spPr>
            </p:cxnSp>
            <p:grpSp>
              <p:nvGrpSpPr>
                <p:cNvPr id="5" name="Agrupar 4"/>
                <p:cNvGrpSpPr>
                  <a:grpSpLocks noChangeAspect="1"/>
                </p:cNvGrpSpPr>
                <p:nvPr/>
              </p:nvGrpSpPr>
              <p:grpSpPr>
                <a:xfrm>
                  <a:off x="1314643" y="1849534"/>
                  <a:ext cx="2520000" cy="2575106"/>
                  <a:chOff x="1314643" y="1849532"/>
                  <a:chExt cx="2700000" cy="2759041"/>
                </a:xfrm>
              </p:grpSpPr>
              <p:sp>
                <p:nvSpPr>
                  <p:cNvPr id="191" name="Shape 191"/>
                  <p:cNvSpPr/>
                  <p:nvPr/>
                </p:nvSpPr>
                <p:spPr>
                  <a:xfrm>
                    <a:off x="1392300" y="1987881"/>
                    <a:ext cx="2540100" cy="2540100"/>
                  </a:xfrm>
                  <a:prstGeom prst="donut">
                    <a:avLst>
                      <a:gd name="adj" fmla="val 16067"/>
                    </a:avLst>
                  </a:prstGeom>
                  <a:solidFill>
                    <a:srgbClr val="000000">
                      <a:alpha val="1076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3" name="Agrupar 2"/>
                  <p:cNvGrpSpPr>
                    <a:grpSpLocks noChangeAspect="1"/>
                  </p:cNvGrpSpPr>
                  <p:nvPr/>
                </p:nvGrpSpPr>
                <p:grpSpPr>
                  <a:xfrm>
                    <a:off x="1314643" y="1908573"/>
                    <a:ext cx="2700000" cy="2700000"/>
                    <a:chOff x="1314643" y="1908573"/>
                    <a:chExt cx="2690936" cy="2690936"/>
                  </a:xfrm>
                </p:grpSpPr>
                <p:sp>
                  <p:nvSpPr>
                    <p:cNvPr id="201" name="Shape 201"/>
                    <p:cNvSpPr txBox="1"/>
                    <p:nvPr/>
                  </p:nvSpPr>
                  <p:spPr>
                    <a:xfrm>
                      <a:off x="1565324" y="2797231"/>
                      <a:ext cx="2237641" cy="804300"/>
                    </a:xfrm>
                    <a:prstGeom prst="rect">
                      <a:avLst/>
                    </a:prstGeom>
                    <a:noFill/>
                    <a:ln>
                      <a:noFill/>
                    </a:ln>
                  </p:spPr>
                  <p:txBody>
                    <a:bodyPr spcFirstLastPara="1" wrap="square" lIns="91425" tIns="91425" rIns="91425" bIns="91425" anchor="ctr" anchorCtr="0">
                      <a:noAutofit/>
                    </a:bodyPr>
                    <a:lstStyle/>
                    <a:p>
                      <a:pPr marL="0" lvl="0" indent="0" algn="ctr">
                        <a:lnSpc>
                          <a:spcPct val="115000"/>
                        </a:lnSpc>
                        <a:spcBef>
                          <a:spcPts val="0"/>
                        </a:spcBef>
                        <a:spcAft>
                          <a:spcPts val="0"/>
                        </a:spcAft>
                        <a:buNone/>
                      </a:pPr>
                      <a:r>
                        <a:rPr lang="en-US" sz="2000" b="1" dirty="0" smtClean="0">
                          <a:latin typeface="Roboto"/>
                          <a:ea typeface="Roboto"/>
                          <a:cs typeface="Roboto"/>
                          <a:sym typeface="Roboto"/>
                        </a:rPr>
                        <a:t>Developing </a:t>
                      </a:r>
                      <a:r>
                        <a:rPr lang="en-US" sz="2000" b="1" dirty="0">
                          <a:latin typeface="Roboto"/>
                          <a:ea typeface="Roboto"/>
                          <a:cs typeface="Roboto"/>
                          <a:sym typeface="Roboto"/>
                        </a:rPr>
                        <a:t>a C</a:t>
                      </a:r>
                      <a:r>
                        <a:rPr lang="en-US" sz="2000" b="1" dirty="0" smtClean="0">
                          <a:latin typeface="Roboto"/>
                          <a:ea typeface="Roboto"/>
                          <a:cs typeface="Roboto"/>
                          <a:sym typeface="Roboto"/>
                        </a:rPr>
                        <a:t>limate </a:t>
                      </a:r>
                      <a:r>
                        <a:rPr lang="en-US" sz="2000" b="1" dirty="0">
                          <a:latin typeface="Roboto"/>
                          <a:ea typeface="Roboto"/>
                          <a:cs typeface="Roboto"/>
                          <a:sym typeface="Roboto"/>
                        </a:rPr>
                        <a:t>S</a:t>
                      </a:r>
                      <a:r>
                        <a:rPr lang="en-US" sz="2000" b="1" dirty="0" smtClean="0">
                          <a:latin typeface="Roboto"/>
                          <a:ea typeface="Roboto"/>
                          <a:cs typeface="Roboto"/>
                          <a:sym typeface="Roboto"/>
                        </a:rPr>
                        <a:t>ervice</a:t>
                      </a:r>
                      <a:endParaRPr sz="2000" dirty="0"/>
                    </a:p>
                  </p:txBody>
                </p:sp>
                <p:sp>
                  <p:nvSpPr>
                    <p:cNvPr id="202" name="Shape 202"/>
                    <p:cNvSpPr/>
                    <p:nvPr/>
                  </p:nvSpPr>
                  <p:spPr>
                    <a:xfrm rot="1800047">
                      <a:off x="1314643" y="1908573"/>
                      <a:ext cx="2690936" cy="2690936"/>
                    </a:xfrm>
                    <a:prstGeom prst="blockArc">
                      <a:avLst>
                        <a:gd name="adj1" fmla="val 14414370"/>
                        <a:gd name="adj2" fmla="val 694"/>
                        <a:gd name="adj3" fmla="val 9562"/>
                      </a:avLst>
                    </a:prstGeom>
                    <a:solidFill>
                      <a:srgbClr val="085631"/>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203" name="Shape 203"/>
                  <p:cNvSpPr/>
                  <p:nvPr/>
                </p:nvSpPr>
                <p:spPr>
                  <a:xfrm rot="-1800047" flipH="1">
                    <a:off x="1316756" y="1908573"/>
                    <a:ext cx="2690936" cy="2690936"/>
                  </a:xfrm>
                  <a:prstGeom prst="blockArc">
                    <a:avLst>
                      <a:gd name="adj1" fmla="val 14348563"/>
                      <a:gd name="adj2" fmla="val 21472873"/>
                      <a:gd name="adj3" fmla="val 9381"/>
                    </a:avLst>
                  </a:prstGeom>
                  <a:solidFill>
                    <a:srgbClr val="65F0AD"/>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4" name="Shape 204"/>
                  <p:cNvSpPr/>
                  <p:nvPr/>
                </p:nvSpPr>
                <p:spPr>
                  <a:xfrm rot="-8100000">
                    <a:off x="2477516" y="1849532"/>
                    <a:ext cx="363170" cy="363170"/>
                  </a:xfrm>
                  <a:prstGeom prst="rtTriangle">
                    <a:avLst/>
                  </a:prstGeom>
                  <a:solidFill>
                    <a:srgbClr val="65F0AD"/>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5" name="Shape 205"/>
                  <p:cNvSpPr/>
                  <p:nvPr/>
                </p:nvSpPr>
                <p:spPr>
                  <a:xfrm rot="-9000757" flipH="1">
                    <a:off x="1315753" y="1906947"/>
                    <a:ext cx="2690226" cy="2690226"/>
                  </a:xfrm>
                  <a:prstGeom prst="blockArc">
                    <a:avLst>
                      <a:gd name="adj1" fmla="val 14316164"/>
                      <a:gd name="adj2" fmla="val 21502663"/>
                      <a:gd name="adj3" fmla="val 9415"/>
                    </a:avLst>
                  </a:prstGeom>
                  <a:solidFill>
                    <a:srgbClr val="0E9453"/>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6" name="Shape 206"/>
                  <p:cNvSpPr/>
                  <p:nvPr/>
                </p:nvSpPr>
                <p:spPr>
                  <a:xfrm rot="-1027861">
                    <a:off x="3580674" y="3671971"/>
                    <a:ext cx="312672" cy="312672"/>
                  </a:xfrm>
                  <a:prstGeom prst="rtTriangle">
                    <a:avLst/>
                  </a:prstGeom>
                  <a:solidFill>
                    <a:srgbClr val="08563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grpSp>
        <p:sp>
          <p:nvSpPr>
            <p:cNvPr id="207" name="Shape 207"/>
            <p:cNvSpPr/>
            <p:nvPr/>
          </p:nvSpPr>
          <p:spPr>
            <a:xfrm rot="6359841">
              <a:off x="2606113" y="3836583"/>
              <a:ext cx="363580" cy="363580"/>
            </a:xfrm>
            <a:prstGeom prst="rtTriangle">
              <a:avLst/>
            </a:prstGeom>
            <a:solidFill>
              <a:srgbClr val="0E945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pic>
        <p:nvPicPr>
          <p:cNvPr id="208" name="Shape 208"/>
          <p:cNvPicPr preferRelativeResize="0"/>
          <p:nvPr/>
        </p:nvPicPr>
        <p:blipFill>
          <a:blip r:embed="rId3">
            <a:alphaModFix/>
          </a:blip>
          <a:stretch>
            <a:fillRect/>
          </a:stretch>
        </p:blipFill>
        <p:spPr>
          <a:xfrm>
            <a:off x="343053" y="3004027"/>
            <a:ext cx="825705" cy="434295"/>
          </a:xfrm>
          <a:prstGeom prst="rect">
            <a:avLst/>
          </a:prstGeom>
          <a:noFill/>
          <a:ln>
            <a:noFill/>
          </a:ln>
        </p:spPr>
      </p:pic>
      <p:pic>
        <p:nvPicPr>
          <p:cNvPr id="209" name="Shape 209"/>
          <p:cNvPicPr preferRelativeResize="0"/>
          <p:nvPr/>
        </p:nvPicPr>
        <p:blipFill>
          <a:blip r:embed="rId4">
            <a:alphaModFix/>
          </a:blip>
          <a:stretch>
            <a:fillRect/>
          </a:stretch>
        </p:blipFill>
        <p:spPr>
          <a:xfrm>
            <a:off x="1016198" y="2495630"/>
            <a:ext cx="952615" cy="434296"/>
          </a:xfrm>
          <a:prstGeom prst="rect">
            <a:avLst/>
          </a:prstGeom>
          <a:noFill/>
          <a:ln>
            <a:noFill/>
          </a:ln>
        </p:spPr>
      </p:pic>
      <p:pic>
        <p:nvPicPr>
          <p:cNvPr id="210" name="Shape 210"/>
          <p:cNvPicPr preferRelativeResize="0"/>
          <p:nvPr/>
        </p:nvPicPr>
        <p:blipFill>
          <a:blip r:embed="rId5">
            <a:alphaModFix/>
          </a:blip>
          <a:stretch>
            <a:fillRect/>
          </a:stretch>
        </p:blipFill>
        <p:spPr>
          <a:xfrm>
            <a:off x="1257429" y="3072716"/>
            <a:ext cx="470153" cy="434296"/>
          </a:xfrm>
          <a:prstGeom prst="rect">
            <a:avLst/>
          </a:prstGeom>
          <a:noFill/>
          <a:ln>
            <a:noFill/>
          </a:ln>
        </p:spPr>
      </p:pic>
      <p:pic>
        <p:nvPicPr>
          <p:cNvPr id="211" name="Shape 211"/>
          <p:cNvPicPr preferRelativeResize="0"/>
          <p:nvPr/>
        </p:nvPicPr>
        <p:blipFill>
          <a:blip r:embed="rId6">
            <a:alphaModFix/>
          </a:blip>
          <a:stretch>
            <a:fillRect/>
          </a:stretch>
        </p:blipFill>
        <p:spPr>
          <a:xfrm>
            <a:off x="181650" y="3619235"/>
            <a:ext cx="742106" cy="298042"/>
          </a:xfrm>
          <a:prstGeom prst="rect">
            <a:avLst/>
          </a:prstGeom>
          <a:noFill/>
          <a:ln>
            <a:noFill/>
          </a:ln>
        </p:spPr>
      </p:pic>
      <p:pic>
        <p:nvPicPr>
          <p:cNvPr id="212" name="Shape 212"/>
          <p:cNvPicPr preferRelativeResize="0"/>
          <p:nvPr/>
        </p:nvPicPr>
        <p:blipFill>
          <a:blip r:embed="rId7">
            <a:alphaModFix/>
          </a:blip>
          <a:stretch>
            <a:fillRect/>
          </a:stretch>
        </p:blipFill>
        <p:spPr>
          <a:xfrm>
            <a:off x="1128251" y="3708099"/>
            <a:ext cx="525304" cy="434296"/>
          </a:xfrm>
          <a:prstGeom prst="rect">
            <a:avLst/>
          </a:prstGeom>
          <a:noFill/>
          <a:ln>
            <a:noFill/>
          </a:ln>
        </p:spPr>
      </p:pic>
      <p:pic>
        <p:nvPicPr>
          <p:cNvPr id="213" name="Shape 213"/>
          <p:cNvPicPr preferRelativeResize="0"/>
          <p:nvPr/>
        </p:nvPicPr>
        <p:blipFill>
          <a:blip r:embed="rId8">
            <a:alphaModFix/>
          </a:blip>
          <a:stretch>
            <a:fillRect/>
          </a:stretch>
        </p:blipFill>
        <p:spPr>
          <a:xfrm>
            <a:off x="88900" y="2500903"/>
            <a:ext cx="873747" cy="434296"/>
          </a:xfrm>
          <a:prstGeom prst="rect">
            <a:avLst/>
          </a:prstGeom>
          <a:noFill/>
          <a:ln>
            <a:noFill/>
          </a:ln>
        </p:spPr>
      </p:pic>
      <p:pic>
        <p:nvPicPr>
          <p:cNvPr id="215" name="Shape 215"/>
          <p:cNvPicPr preferRelativeResize="0"/>
          <p:nvPr/>
        </p:nvPicPr>
        <p:blipFill rotWithShape="1">
          <a:blip r:embed="rId9">
            <a:alphaModFix/>
          </a:blip>
          <a:srcRect l="54568" t="7330"/>
          <a:stretch/>
        </p:blipFill>
        <p:spPr>
          <a:xfrm>
            <a:off x="5361470" y="2928787"/>
            <a:ext cx="3668230" cy="1973414"/>
          </a:xfrm>
          <a:prstGeom prst="rect">
            <a:avLst/>
          </a:prstGeom>
          <a:noFill/>
          <a:ln>
            <a:noFill/>
          </a:ln>
        </p:spPr>
      </p:pic>
      <p:sp>
        <p:nvSpPr>
          <p:cNvPr id="216" name="Shape 216"/>
          <p:cNvSpPr txBox="1"/>
          <p:nvPr/>
        </p:nvSpPr>
        <p:spPr>
          <a:xfrm>
            <a:off x="4461933" y="2526627"/>
            <a:ext cx="5367867" cy="669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1500" dirty="0">
                <a:solidFill>
                  <a:srgbClr val="1F497D"/>
                </a:solidFill>
                <a:ea typeface="Roboto"/>
                <a:sym typeface="Roboto"/>
              </a:rPr>
              <a:t>Prediction of </a:t>
            </a:r>
            <a:r>
              <a:rPr lang="en-US" sz="1500" dirty="0" smtClean="0">
                <a:solidFill>
                  <a:srgbClr val="1F497D"/>
                </a:solidFill>
                <a:ea typeface="Roboto"/>
                <a:sym typeface="Roboto"/>
              </a:rPr>
              <a:t>extreme drought (August 2017) </a:t>
            </a:r>
            <a:endParaRPr sz="1500" dirty="0">
              <a:solidFill>
                <a:srgbClr val="1F497D"/>
              </a:solidFill>
              <a:ea typeface="Roboto"/>
              <a:sym typeface="Roboto"/>
            </a:endParaRPr>
          </a:p>
        </p:txBody>
      </p:sp>
      <p:sp>
        <p:nvSpPr>
          <p:cNvPr id="217" name="Shape 217"/>
          <p:cNvSpPr txBox="1"/>
          <p:nvPr/>
        </p:nvSpPr>
        <p:spPr>
          <a:xfrm>
            <a:off x="672826" y="5540242"/>
            <a:ext cx="7564713" cy="108059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US" sz="1600" i="1" dirty="0" err="1">
                <a:solidFill>
                  <a:srgbClr val="1F497D"/>
                </a:solidFill>
                <a:latin typeface="Calibri"/>
                <a:ea typeface="Calibri"/>
                <a:cs typeface="Calibri"/>
                <a:sym typeface="Calibri"/>
              </a:rPr>
              <a:t>Terrado</a:t>
            </a:r>
            <a:r>
              <a:rPr lang="en-US" sz="1600" i="1" dirty="0">
                <a:solidFill>
                  <a:srgbClr val="1F497D"/>
                </a:solidFill>
                <a:latin typeface="Calibri"/>
                <a:ea typeface="Calibri"/>
                <a:cs typeface="Calibri"/>
                <a:sym typeface="Calibri"/>
              </a:rPr>
              <a:t>, M., I. </a:t>
            </a:r>
            <a:r>
              <a:rPr lang="en-US" sz="1600" i="1" dirty="0" err="1">
                <a:solidFill>
                  <a:srgbClr val="1F497D"/>
                </a:solidFill>
                <a:latin typeface="Calibri"/>
                <a:ea typeface="Calibri"/>
                <a:cs typeface="Calibri"/>
                <a:sym typeface="Calibri"/>
              </a:rPr>
              <a:t>Christel</a:t>
            </a:r>
            <a:r>
              <a:rPr lang="en-US" sz="1600" i="1" dirty="0">
                <a:solidFill>
                  <a:srgbClr val="1F497D"/>
                </a:solidFill>
                <a:latin typeface="Calibri"/>
                <a:ea typeface="Calibri"/>
                <a:cs typeface="Calibri"/>
                <a:sym typeface="Calibri"/>
              </a:rPr>
              <a:t>, D. </a:t>
            </a:r>
            <a:r>
              <a:rPr lang="en-US" sz="1600" i="1" dirty="0" err="1">
                <a:solidFill>
                  <a:srgbClr val="1F497D"/>
                </a:solidFill>
                <a:latin typeface="Calibri"/>
                <a:ea typeface="Calibri"/>
                <a:cs typeface="Calibri"/>
                <a:sym typeface="Calibri"/>
              </a:rPr>
              <a:t>Bojovic</a:t>
            </a:r>
            <a:r>
              <a:rPr lang="en-US" sz="1600" i="1" dirty="0">
                <a:solidFill>
                  <a:srgbClr val="1F497D"/>
                </a:solidFill>
                <a:latin typeface="Calibri"/>
                <a:ea typeface="Calibri"/>
                <a:cs typeface="Calibri"/>
                <a:sym typeface="Calibri"/>
              </a:rPr>
              <a:t>, A. </a:t>
            </a:r>
            <a:r>
              <a:rPr lang="en-US" sz="1600" i="1" dirty="0" err="1">
                <a:solidFill>
                  <a:srgbClr val="1F497D"/>
                </a:solidFill>
                <a:latin typeface="Calibri"/>
                <a:ea typeface="Calibri"/>
                <a:cs typeface="Calibri"/>
                <a:sym typeface="Calibri"/>
              </a:rPr>
              <a:t>Soret</a:t>
            </a:r>
            <a:r>
              <a:rPr lang="en-US" sz="1600" i="1" dirty="0">
                <a:solidFill>
                  <a:srgbClr val="1F497D"/>
                </a:solidFill>
                <a:latin typeface="Calibri"/>
                <a:ea typeface="Calibri"/>
                <a:cs typeface="Calibri"/>
                <a:sym typeface="Calibri"/>
              </a:rPr>
              <a:t> and F</a:t>
            </a:r>
            <a:r>
              <a:rPr lang="en-US" sz="1600" i="1" dirty="0" smtClean="0">
                <a:solidFill>
                  <a:srgbClr val="1F497D"/>
                </a:solidFill>
                <a:latin typeface="Calibri"/>
                <a:ea typeface="Calibri"/>
                <a:cs typeface="Calibri"/>
                <a:sym typeface="Calibri"/>
              </a:rPr>
              <a:t>. </a:t>
            </a:r>
            <a:r>
              <a:rPr lang="en-US" sz="1600" i="1" dirty="0" err="1">
                <a:solidFill>
                  <a:srgbClr val="1F497D"/>
                </a:solidFill>
                <a:latin typeface="Calibri"/>
                <a:ea typeface="Calibri"/>
                <a:cs typeface="Calibri"/>
                <a:sym typeface="Calibri"/>
              </a:rPr>
              <a:t>Doblas</a:t>
            </a:r>
            <a:r>
              <a:rPr lang="en-US" sz="1600" i="1" dirty="0">
                <a:solidFill>
                  <a:srgbClr val="1F497D"/>
                </a:solidFill>
                <a:latin typeface="Calibri"/>
                <a:ea typeface="Calibri"/>
                <a:cs typeface="Calibri"/>
                <a:sym typeface="Calibri"/>
              </a:rPr>
              <a:t>-Reyes (2017) </a:t>
            </a:r>
            <a:r>
              <a:rPr lang="en-US" sz="1600" i="1" dirty="0" smtClean="0">
                <a:solidFill>
                  <a:srgbClr val="1F497D"/>
                </a:solidFill>
                <a:latin typeface="Calibri"/>
                <a:ea typeface="Calibri"/>
                <a:cs typeface="Calibri"/>
                <a:sym typeface="Calibri"/>
              </a:rPr>
              <a:t>“Climate </a:t>
            </a:r>
            <a:r>
              <a:rPr lang="en-US" sz="1600" i="1" dirty="0">
                <a:solidFill>
                  <a:srgbClr val="1F497D"/>
                </a:solidFill>
                <a:latin typeface="Calibri"/>
                <a:ea typeface="Calibri"/>
                <a:cs typeface="Calibri"/>
                <a:sym typeface="Calibri"/>
              </a:rPr>
              <a:t>change communication and user engagement: </a:t>
            </a:r>
            <a:r>
              <a:rPr lang="en-US" sz="1600" b="1" i="1" dirty="0">
                <a:solidFill>
                  <a:srgbClr val="1F497D"/>
                </a:solidFill>
                <a:latin typeface="Calibri"/>
                <a:ea typeface="Calibri"/>
                <a:cs typeface="Calibri"/>
                <a:sym typeface="Calibri"/>
              </a:rPr>
              <a:t>a tool to anticipate climate </a:t>
            </a:r>
            <a:r>
              <a:rPr lang="en-US" sz="1600" b="1" i="1" dirty="0" smtClean="0">
                <a:solidFill>
                  <a:srgbClr val="1F497D"/>
                </a:solidFill>
                <a:latin typeface="Calibri"/>
                <a:ea typeface="Calibri"/>
                <a:cs typeface="Calibri"/>
                <a:sym typeface="Calibri"/>
              </a:rPr>
              <a:t>change</a:t>
            </a:r>
            <a:r>
              <a:rPr lang="en-US" sz="1600" i="1" dirty="0" smtClean="0">
                <a:solidFill>
                  <a:srgbClr val="1F497D"/>
                </a:solidFill>
                <a:latin typeface="Calibri"/>
                <a:ea typeface="Calibri"/>
                <a:cs typeface="Calibri"/>
                <a:sym typeface="Calibri"/>
              </a:rPr>
              <a:t>”. Published in Handbook </a:t>
            </a:r>
            <a:r>
              <a:rPr lang="en-US" sz="1600" i="1" dirty="0">
                <a:solidFill>
                  <a:srgbClr val="1F497D"/>
                </a:solidFill>
                <a:latin typeface="Calibri"/>
                <a:ea typeface="Calibri"/>
                <a:cs typeface="Calibri"/>
                <a:sym typeface="Calibri"/>
              </a:rPr>
              <a:t>of Climate Change </a:t>
            </a:r>
            <a:r>
              <a:rPr lang="en-US" sz="1600" i="1" dirty="0" smtClean="0">
                <a:solidFill>
                  <a:srgbClr val="1F497D"/>
                </a:solidFill>
                <a:latin typeface="Calibri"/>
                <a:ea typeface="Calibri"/>
                <a:cs typeface="Calibri"/>
                <a:sym typeface="Calibri"/>
              </a:rPr>
              <a:t>Communication</a:t>
            </a:r>
            <a:endParaRPr sz="1600" i="1" dirty="0">
              <a:solidFill>
                <a:srgbClr val="1F497D"/>
              </a:solidFill>
              <a:latin typeface="Calibri"/>
              <a:ea typeface="Calibri"/>
              <a:cs typeface="Calibri"/>
              <a:sym typeface="Calibri"/>
            </a:endParaRPr>
          </a:p>
        </p:txBody>
      </p:sp>
      <p:sp>
        <p:nvSpPr>
          <p:cNvPr id="31" name="TextShape 3"/>
          <p:cNvSpPr txBox="1">
            <a:spLocks noChangeAspect="1" noChangeArrowheads="1"/>
          </p:cNvSpPr>
          <p:nvPr/>
        </p:nvSpPr>
        <p:spPr bwMode="auto">
          <a:xfrm>
            <a:off x="25400" y="181455"/>
            <a:ext cx="6705600" cy="645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200" b="1" dirty="0" smtClean="0">
                <a:solidFill>
                  <a:srgbClr val="FFFFFF"/>
                </a:solidFill>
              </a:rPr>
              <a:t>Decadal climate prediction </a:t>
            </a:r>
            <a:r>
              <a:rPr lang="en-US" sz="2200" b="1" dirty="0" smtClean="0">
                <a:solidFill>
                  <a:srgbClr val="FFFFFF"/>
                </a:solidFill>
                <a:sym typeface="Wingdings" charset="0"/>
              </a:rPr>
              <a:t> </a:t>
            </a:r>
            <a:r>
              <a:rPr lang="en-US" sz="2200" b="1" dirty="0">
                <a:solidFill>
                  <a:srgbClr val="FFFFFF"/>
                </a:solidFill>
                <a:sym typeface="Wingdings" charset="0"/>
              </a:rPr>
              <a:t>C</a:t>
            </a:r>
            <a:r>
              <a:rPr lang="en-US" sz="2200" b="1" dirty="0" smtClean="0">
                <a:solidFill>
                  <a:srgbClr val="FFFFFF"/>
                </a:solidFill>
                <a:sym typeface="Wingdings" charset="0"/>
              </a:rPr>
              <a:t>limate Services II</a:t>
            </a:r>
            <a:endParaRPr lang="en-US" sz="2200" b="1" dirty="0" smtClean="0">
              <a:solidFill>
                <a:srgbClr val="004990"/>
              </a:solidFill>
              <a:latin typeface="Calibri" charset="0"/>
            </a:endParaRPr>
          </a:p>
        </p:txBody>
      </p:sp>
    </p:spTree>
    <p:extLst>
      <p:ext uri="{BB962C8B-B14F-4D97-AF65-F5344CB8AC3E}">
        <p14:creationId xmlns:p14="http://schemas.microsoft.com/office/powerpoint/2010/main" val="240176872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p:nvPr/>
        </p:nvSpPr>
        <p:spPr>
          <a:xfrm>
            <a:off x="266700" y="1082500"/>
            <a:ext cx="8356600" cy="390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dirty="0" smtClean="0">
                <a:solidFill>
                  <a:schemeClr val="dk1"/>
                </a:solidFill>
                <a:latin typeface="Calibri"/>
                <a:ea typeface="Calibri"/>
                <a:cs typeface="Calibri"/>
                <a:sym typeface="Calibri"/>
              </a:rPr>
              <a:t>Example of </a:t>
            </a:r>
            <a:r>
              <a:rPr lang="en-US" sz="2400" b="1" dirty="0">
                <a:solidFill>
                  <a:schemeClr val="dk1"/>
                </a:solidFill>
                <a:latin typeface="Calibri"/>
                <a:ea typeface="Calibri"/>
                <a:cs typeface="Calibri"/>
                <a:sym typeface="Calibri"/>
              </a:rPr>
              <a:t>c</a:t>
            </a:r>
            <a:r>
              <a:rPr lang="en-US" sz="2400" b="1" dirty="0" smtClean="0">
                <a:solidFill>
                  <a:schemeClr val="dk1"/>
                </a:solidFill>
                <a:latin typeface="Calibri"/>
                <a:ea typeface="Calibri"/>
                <a:cs typeface="Calibri"/>
                <a:sym typeface="Calibri"/>
              </a:rPr>
              <a:t>limate service </a:t>
            </a:r>
            <a:r>
              <a:rPr lang="en-US" sz="2400" dirty="0" smtClean="0">
                <a:solidFill>
                  <a:schemeClr val="dk1"/>
                </a:solidFill>
                <a:latin typeface="Calibri"/>
                <a:ea typeface="Calibri"/>
                <a:cs typeface="Calibri"/>
                <a:sym typeface="Calibri"/>
              </a:rPr>
              <a:t>for </a:t>
            </a:r>
            <a:r>
              <a:rPr lang="en-US" sz="2400" dirty="0">
                <a:solidFill>
                  <a:schemeClr val="dk1"/>
                </a:solidFill>
                <a:latin typeface="Calibri"/>
                <a:ea typeface="Calibri"/>
                <a:cs typeface="Calibri"/>
                <a:sym typeface="Calibri"/>
              </a:rPr>
              <a:t>the agriculture sector</a:t>
            </a:r>
            <a:r>
              <a:rPr lang="en-US" sz="2400" dirty="0" smtClean="0">
                <a:solidFill>
                  <a:schemeClr val="dk1"/>
                </a:solidFill>
                <a:latin typeface="Calibri"/>
                <a:ea typeface="Calibri"/>
                <a:cs typeface="Calibri"/>
                <a:sym typeface="Calibri"/>
              </a:rPr>
              <a:t>: </a:t>
            </a:r>
            <a:r>
              <a:rPr lang="en-US" sz="2400" b="1" dirty="0" smtClean="0">
                <a:solidFill>
                  <a:schemeClr val="dk1"/>
                </a:solidFill>
                <a:latin typeface="Calibri"/>
                <a:ea typeface="Calibri"/>
                <a:cs typeface="Calibri"/>
                <a:sym typeface="Calibri"/>
              </a:rPr>
              <a:t>wine </a:t>
            </a:r>
            <a:r>
              <a:rPr lang="en-US" sz="2400" b="1" dirty="0">
                <a:solidFill>
                  <a:schemeClr val="dk1"/>
                </a:solidFill>
                <a:latin typeface="Calibri"/>
                <a:ea typeface="Calibri"/>
                <a:cs typeface="Calibri"/>
                <a:sym typeface="Calibri"/>
              </a:rPr>
              <a:t>yields</a:t>
            </a:r>
            <a:endParaRPr sz="2400" b="1" dirty="0">
              <a:latin typeface="Calibri"/>
              <a:ea typeface="Calibri"/>
              <a:cs typeface="Calibri"/>
              <a:sym typeface="Calibri"/>
            </a:endParaRPr>
          </a:p>
          <a:p>
            <a:pPr marL="0" marR="0" lvl="0" indent="0" algn="ctr" rtl="0">
              <a:spcBef>
                <a:spcPts val="0"/>
              </a:spcBef>
              <a:spcAft>
                <a:spcPts val="0"/>
              </a:spcAft>
              <a:buNone/>
            </a:pPr>
            <a:endParaRPr sz="2400" dirty="0">
              <a:latin typeface="Calibri"/>
              <a:ea typeface="Calibri"/>
              <a:cs typeface="Calibri"/>
              <a:sym typeface="Calibri"/>
            </a:endParaRPr>
          </a:p>
        </p:txBody>
      </p:sp>
      <p:sp>
        <p:nvSpPr>
          <p:cNvPr id="31" name="TextShape 3"/>
          <p:cNvSpPr txBox="1">
            <a:spLocks noChangeAspect="1" noChangeArrowheads="1"/>
          </p:cNvSpPr>
          <p:nvPr/>
        </p:nvSpPr>
        <p:spPr bwMode="auto">
          <a:xfrm>
            <a:off x="-114300" y="181455"/>
            <a:ext cx="6705600" cy="645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200" b="1" dirty="0" smtClean="0">
                <a:solidFill>
                  <a:srgbClr val="FFFFFF"/>
                </a:solidFill>
              </a:rPr>
              <a:t>Other applications from climate prediction</a:t>
            </a:r>
            <a:endParaRPr lang="en-US" sz="2200" b="1" dirty="0" smtClean="0">
              <a:solidFill>
                <a:srgbClr val="004990"/>
              </a:solidFill>
              <a:latin typeface="Calibri" charset="0"/>
            </a:endParaRPr>
          </a:p>
        </p:txBody>
      </p:sp>
      <p:sp>
        <p:nvSpPr>
          <p:cNvPr id="39" name="CustomShape 3"/>
          <p:cNvSpPr/>
          <p:nvPr/>
        </p:nvSpPr>
        <p:spPr>
          <a:xfrm>
            <a:off x="8026160" y="5892220"/>
            <a:ext cx="594000" cy="303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r>
              <a:rPr lang="en-US" sz="1400" b="1" spc="-1" dirty="0">
                <a:uFill>
                  <a:solidFill>
                    <a:srgbClr val="FFFFFF"/>
                  </a:solidFill>
                </a:uFill>
                <a:latin typeface="Arial"/>
                <a:ea typeface="ＭＳ Ｐゴシック"/>
                <a:cs typeface="DejaVu Sans"/>
              </a:rPr>
              <a:t>Time</a:t>
            </a:r>
            <a:endParaRPr lang="en-US" sz="1400" spc="-1" dirty="0">
              <a:uFill>
                <a:solidFill>
                  <a:srgbClr val="FFFFFF"/>
                </a:solidFill>
              </a:uFill>
              <a:latin typeface="Arial"/>
              <a:ea typeface="DejaVu Sans"/>
              <a:cs typeface="DejaVu Sans"/>
            </a:endParaRPr>
          </a:p>
        </p:txBody>
      </p:sp>
      <p:sp>
        <p:nvSpPr>
          <p:cNvPr id="40" name="CustomShape 4"/>
          <p:cNvSpPr/>
          <p:nvPr/>
        </p:nvSpPr>
        <p:spPr>
          <a:xfrm>
            <a:off x="386600" y="5786441"/>
            <a:ext cx="8357760" cy="125640"/>
          </a:xfrm>
          <a:prstGeom prst="rightArrow">
            <a:avLst>
              <a:gd name="adj1" fmla="val 50000"/>
              <a:gd name="adj2" fmla="val 50000"/>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p:style>
      </p:sp>
      <p:sp>
        <p:nvSpPr>
          <p:cNvPr id="41" name="CustomShape 5"/>
          <p:cNvSpPr/>
          <p:nvPr/>
        </p:nvSpPr>
        <p:spPr>
          <a:xfrm>
            <a:off x="313160" y="2008480"/>
            <a:ext cx="2119320" cy="318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500" b="1" spc="-1">
                <a:solidFill>
                  <a:srgbClr val="595959"/>
                </a:solidFill>
                <a:uFill>
                  <a:solidFill>
                    <a:srgbClr val="FFFFFF"/>
                  </a:solidFill>
                </a:uFill>
                <a:latin typeface="Arial"/>
                <a:ea typeface="ＭＳ Ｐゴシック"/>
                <a:cs typeface="DejaVu Sans"/>
              </a:rPr>
              <a:t>Weather forecast</a:t>
            </a:r>
            <a:endParaRPr lang="en-US" sz="1500" spc="-1">
              <a:solidFill>
                <a:srgbClr val="000000"/>
              </a:solidFill>
              <a:uFill>
                <a:solidFill>
                  <a:srgbClr val="FFFFFF"/>
                </a:solidFill>
              </a:uFill>
              <a:latin typeface="Arial"/>
              <a:ea typeface="DejaVu Sans"/>
              <a:cs typeface="DejaVu Sans"/>
            </a:endParaRPr>
          </a:p>
        </p:txBody>
      </p:sp>
      <p:sp>
        <p:nvSpPr>
          <p:cNvPr id="42" name="CustomShape 6"/>
          <p:cNvSpPr/>
          <p:nvPr/>
        </p:nvSpPr>
        <p:spPr>
          <a:xfrm>
            <a:off x="3219800" y="1900480"/>
            <a:ext cx="2594520" cy="318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500" b="1" spc="-1">
                <a:solidFill>
                  <a:srgbClr val="595959"/>
                </a:solidFill>
                <a:uFill>
                  <a:solidFill>
                    <a:srgbClr val="FFFFFF"/>
                  </a:solidFill>
                </a:uFill>
                <a:latin typeface="Arial"/>
                <a:ea typeface="ＭＳ Ｐゴシック"/>
                <a:cs typeface="DejaVu Sans"/>
              </a:rPr>
              <a:t>Climate predictions</a:t>
            </a:r>
            <a:endParaRPr lang="en-US" sz="1500" spc="-1">
              <a:solidFill>
                <a:srgbClr val="000000"/>
              </a:solidFill>
              <a:uFill>
                <a:solidFill>
                  <a:srgbClr val="FFFFFF"/>
                </a:solidFill>
              </a:uFill>
              <a:latin typeface="Arial"/>
              <a:ea typeface="DejaVu Sans"/>
              <a:cs typeface="DejaVu Sans"/>
            </a:endParaRPr>
          </a:p>
        </p:txBody>
      </p:sp>
      <p:sp>
        <p:nvSpPr>
          <p:cNvPr id="43" name="CustomShape 7"/>
          <p:cNvSpPr/>
          <p:nvPr/>
        </p:nvSpPr>
        <p:spPr>
          <a:xfrm>
            <a:off x="2220800" y="2081200"/>
            <a:ext cx="1624680" cy="546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500" b="1" spc="-1">
                <a:solidFill>
                  <a:srgbClr val="767171"/>
                </a:solidFill>
                <a:uFill>
                  <a:solidFill>
                    <a:srgbClr val="FFFFFF"/>
                  </a:solidFill>
                </a:uFill>
                <a:latin typeface="Arial"/>
                <a:ea typeface="ＭＳ Ｐゴシック"/>
                <a:cs typeface="DejaVu Sans"/>
              </a:rPr>
              <a:t>Sub-</a:t>
            </a:r>
            <a:endParaRPr lang="en-US" sz="1500" spc="-1">
              <a:solidFill>
                <a:srgbClr val="000000"/>
              </a:solidFill>
              <a:uFill>
                <a:solidFill>
                  <a:srgbClr val="FFFFFF"/>
                </a:solidFill>
              </a:uFill>
              <a:latin typeface="Arial"/>
              <a:ea typeface="DejaVu Sans"/>
              <a:cs typeface="DejaVu Sans"/>
            </a:endParaRPr>
          </a:p>
          <a:p>
            <a:pPr algn="ctr"/>
            <a:r>
              <a:rPr lang="en-US" sz="1500" b="1" spc="-1">
                <a:solidFill>
                  <a:srgbClr val="767171"/>
                </a:solidFill>
                <a:uFill>
                  <a:solidFill>
                    <a:srgbClr val="FFFFFF"/>
                  </a:solidFill>
                </a:uFill>
                <a:latin typeface="Arial"/>
                <a:ea typeface="ＭＳ Ｐゴシック"/>
                <a:cs typeface="DejaVu Sans"/>
              </a:rPr>
              <a:t>seasonal</a:t>
            </a:r>
            <a:endParaRPr lang="en-US" sz="1500" spc="-1">
              <a:solidFill>
                <a:srgbClr val="000000"/>
              </a:solidFill>
              <a:uFill>
                <a:solidFill>
                  <a:srgbClr val="FFFFFF"/>
                </a:solidFill>
              </a:uFill>
              <a:latin typeface="Arial"/>
              <a:ea typeface="DejaVu Sans"/>
              <a:cs typeface="DejaVu Sans"/>
            </a:endParaRPr>
          </a:p>
        </p:txBody>
      </p:sp>
      <p:sp>
        <p:nvSpPr>
          <p:cNvPr id="44" name="CustomShape 8"/>
          <p:cNvSpPr/>
          <p:nvPr/>
        </p:nvSpPr>
        <p:spPr>
          <a:xfrm>
            <a:off x="3714440" y="2198201"/>
            <a:ext cx="1483200" cy="318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500" b="1" spc="-1">
                <a:solidFill>
                  <a:srgbClr val="808080"/>
                </a:solidFill>
                <a:uFill>
                  <a:solidFill>
                    <a:srgbClr val="FFFFFF"/>
                  </a:solidFill>
                </a:uFill>
                <a:latin typeface="Arial"/>
                <a:ea typeface="ＭＳ Ｐゴシック"/>
                <a:cs typeface="DejaVu Sans"/>
              </a:rPr>
              <a:t>Seasonal</a:t>
            </a:r>
            <a:endParaRPr lang="en-US" sz="1500" spc="-1">
              <a:solidFill>
                <a:srgbClr val="000000"/>
              </a:solidFill>
              <a:uFill>
                <a:solidFill>
                  <a:srgbClr val="FFFFFF"/>
                </a:solidFill>
              </a:uFill>
              <a:latin typeface="Arial"/>
              <a:ea typeface="DejaVu Sans"/>
              <a:cs typeface="DejaVu Sans"/>
            </a:endParaRPr>
          </a:p>
        </p:txBody>
      </p:sp>
      <p:sp>
        <p:nvSpPr>
          <p:cNvPr id="45" name="CustomShape 9"/>
          <p:cNvSpPr/>
          <p:nvPr/>
        </p:nvSpPr>
        <p:spPr>
          <a:xfrm>
            <a:off x="5092880" y="2188480"/>
            <a:ext cx="1483200" cy="318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500" b="1" spc="-1">
                <a:solidFill>
                  <a:srgbClr val="808080"/>
                </a:solidFill>
                <a:uFill>
                  <a:solidFill>
                    <a:srgbClr val="FFFFFF"/>
                  </a:solidFill>
                </a:uFill>
                <a:latin typeface="Arial"/>
                <a:ea typeface="ＭＳ Ｐゴシック"/>
                <a:cs typeface="DejaVu Sans"/>
              </a:rPr>
              <a:t>Decadal</a:t>
            </a:r>
            <a:endParaRPr lang="en-US" sz="1500" spc="-1">
              <a:solidFill>
                <a:srgbClr val="000000"/>
              </a:solidFill>
              <a:uFill>
                <a:solidFill>
                  <a:srgbClr val="FFFFFF"/>
                </a:solidFill>
              </a:uFill>
              <a:latin typeface="Arial"/>
              <a:ea typeface="DejaVu Sans"/>
              <a:cs typeface="DejaVu Sans"/>
            </a:endParaRPr>
          </a:p>
        </p:txBody>
      </p:sp>
      <p:sp>
        <p:nvSpPr>
          <p:cNvPr id="46" name="CustomShape 10"/>
          <p:cNvSpPr/>
          <p:nvPr/>
        </p:nvSpPr>
        <p:spPr>
          <a:xfrm>
            <a:off x="6389240" y="1945120"/>
            <a:ext cx="2291760" cy="318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500" b="1" spc="-1">
                <a:solidFill>
                  <a:srgbClr val="595959"/>
                </a:solidFill>
                <a:uFill>
                  <a:solidFill>
                    <a:srgbClr val="FFFFFF"/>
                  </a:solidFill>
                </a:uFill>
                <a:latin typeface="Arial"/>
                <a:ea typeface="ＭＳ Ｐゴシック"/>
                <a:cs typeface="DejaVu Sans"/>
              </a:rPr>
              <a:t>Climate projections</a:t>
            </a:r>
            <a:endParaRPr lang="en-US" sz="1500" spc="-1">
              <a:solidFill>
                <a:srgbClr val="000000"/>
              </a:solidFill>
              <a:uFill>
                <a:solidFill>
                  <a:srgbClr val="FFFFFF"/>
                </a:solidFill>
              </a:uFill>
              <a:latin typeface="Arial"/>
              <a:ea typeface="DejaVu Sans"/>
              <a:cs typeface="DejaVu Sans"/>
            </a:endParaRPr>
          </a:p>
        </p:txBody>
      </p:sp>
      <p:sp>
        <p:nvSpPr>
          <p:cNvPr id="47" name="CustomShape 11"/>
          <p:cNvSpPr/>
          <p:nvPr/>
        </p:nvSpPr>
        <p:spPr>
          <a:xfrm>
            <a:off x="383720" y="1945120"/>
            <a:ext cx="1977840" cy="92304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p:style>
      </p:sp>
      <p:sp>
        <p:nvSpPr>
          <p:cNvPr id="48" name="CustomShape 12"/>
          <p:cNvSpPr/>
          <p:nvPr/>
        </p:nvSpPr>
        <p:spPr>
          <a:xfrm>
            <a:off x="2432840" y="1948720"/>
            <a:ext cx="3956400" cy="91908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p:style>
      </p:sp>
      <p:sp>
        <p:nvSpPr>
          <p:cNvPr id="49" name="CustomShape 13"/>
          <p:cNvSpPr/>
          <p:nvPr/>
        </p:nvSpPr>
        <p:spPr>
          <a:xfrm>
            <a:off x="6465560" y="1945120"/>
            <a:ext cx="2194200" cy="92304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p:style>
      </p:sp>
      <p:sp>
        <p:nvSpPr>
          <p:cNvPr id="50" name="CustomShape 14"/>
          <p:cNvSpPr/>
          <p:nvPr/>
        </p:nvSpPr>
        <p:spPr>
          <a:xfrm>
            <a:off x="878360" y="2528320"/>
            <a:ext cx="102420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400" spc="-1" dirty="0">
                <a:solidFill>
                  <a:srgbClr val="000000"/>
                </a:solidFill>
                <a:uFill>
                  <a:solidFill>
                    <a:srgbClr val="FFFFFF"/>
                  </a:solidFill>
                </a:uFill>
                <a:latin typeface="Arial"/>
                <a:ea typeface="ＭＳ Ｐゴシック"/>
                <a:cs typeface="DejaVu Sans"/>
              </a:rPr>
              <a:t>1-15 days</a:t>
            </a:r>
            <a:endParaRPr lang="en-US" sz="1400" spc="-1" dirty="0">
              <a:solidFill>
                <a:srgbClr val="000000"/>
              </a:solidFill>
              <a:uFill>
                <a:solidFill>
                  <a:srgbClr val="FFFFFF"/>
                </a:solidFill>
              </a:uFill>
              <a:latin typeface="Arial"/>
              <a:ea typeface="DejaVu Sans"/>
              <a:cs typeface="DejaVu Sans"/>
            </a:endParaRPr>
          </a:p>
        </p:txBody>
      </p:sp>
      <p:sp>
        <p:nvSpPr>
          <p:cNvPr id="51" name="CustomShape 15"/>
          <p:cNvSpPr/>
          <p:nvPr/>
        </p:nvSpPr>
        <p:spPr>
          <a:xfrm>
            <a:off x="2362280" y="2528320"/>
            <a:ext cx="134208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400" spc="-1">
                <a:solidFill>
                  <a:srgbClr val="000000"/>
                </a:solidFill>
                <a:uFill>
                  <a:solidFill>
                    <a:srgbClr val="FFFFFF"/>
                  </a:solidFill>
                </a:uFill>
                <a:latin typeface="Arial"/>
                <a:ea typeface="ＭＳ Ｐゴシック"/>
                <a:cs typeface="DejaVu Sans"/>
              </a:rPr>
              <a:t>10-60 days</a:t>
            </a:r>
            <a:endParaRPr lang="en-US" sz="1400" spc="-1">
              <a:solidFill>
                <a:srgbClr val="000000"/>
              </a:solidFill>
              <a:uFill>
                <a:solidFill>
                  <a:srgbClr val="FFFFFF"/>
                </a:solidFill>
              </a:uFill>
              <a:latin typeface="Arial"/>
              <a:ea typeface="DejaVu Sans"/>
              <a:cs typeface="DejaVu Sans"/>
            </a:endParaRPr>
          </a:p>
        </p:txBody>
      </p:sp>
      <p:sp>
        <p:nvSpPr>
          <p:cNvPr id="52" name="CustomShape 16"/>
          <p:cNvSpPr/>
          <p:nvPr/>
        </p:nvSpPr>
        <p:spPr>
          <a:xfrm>
            <a:off x="3865640" y="2558200"/>
            <a:ext cx="134208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400" spc="-1">
                <a:solidFill>
                  <a:srgbClr val="000000"/>
                </a:solidFill>
                <a:uFill>
                  <a:solidFill>
                    <a:srgbClr val="FFFFFF"/>
                  </a:solidFill>
                </a:uFill>
                <a:latin typeface="Arial"/>
                <a:ea typeface="ＭＳ Ｐゴシック"/>
                <a:cs typeface="DejaVu Sans"/>
              </a:rPr>
              <a:t>1-15  months</a:t>
            </a:r>
            <a:endParaRPr lang="en-US" sz="1400" spc="-1">
              <a:solidFill>
                <a:srgbClr val="000000"/>
              </a:solidFill>
              <a:uFill>
                <a:solidFill>
                  <a:srgbClr val="FFFFFF"/>
                </a:solidFill>
              </a:uFill>
              <a:latin typeface="Arial"/>
              <a:ea typeface="DejaVu Sans"/>
              <a:cs typeface="DejaVu Sans"/>
            </a:endParaRPr>
          </a:p>
        </p:txBody>
      </p:sp>
      <p:sp>
        <p:nvSpPr>
          <p:cNvPr id="53" name="CustomShape 17"/>
          <p:cNvSpPr/>
          <p:nvPr/>
        </p:nvSpPr>
        <p:spPr>
          <a:xfrm>
            <a:off x="5217800" y="2528320"/>
            <a:ext cx="134208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400" spc="-1">
                <a:solidFill>
                  <a:srgbClr val="000000"/>
                </a:solidFill>
                <a:uFill>
                  <a:solidFill>
                    <a:srgbClr val="FFFFFF"/>
                  </a:solidFill>
                </a:uFill>
                <a:latin typeface="Arial"/>
                <a:ea typeface="ＭＳ Ｐゴシック"/>
                <a:cs typeface="DejaVu Sans"/>
              </a:rPr>
              <a:t>2-30 years</a:t>
            </a:r>
            <a:endParaRPr lang="en-US" sz="1400" spc="-1">
              <a:solidFill>
                <a:srgbClr val="000000"/>
              </a:solidFill>
              <a:uFill>
                <a:solidFill>
                  <a:srgbClr val="FFFFFF"/>
                </a:solidFill>
              </a:uFill>
              <a:latin typeface="Arial"/>
              <a:ea typeface="DejaVu Sans"/>
              <a:cs typeface="DejaVu Sans"/>
            </a:endParaRPr>
          </a:p>
        </p:txBody>
      </p:sp>
      <p:sp>
        <p:nvSpPr>
          <p:cNvPr id="54" name="CustomShape 18"/>
          <p:cNvSpPr/>
          <p:nvPr/>
        </p:nvSpPr>
        <p:spPr>
          <a:xfrm>
            <a:off x="6883880" y="2528320"/>
            <a:ext cx="134208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400" spc="-1">
                <a:solidFill>
                  <a:srgbClr val="000000"/>
                </a:solidFill>
                <a:uFill>
                  <a:solidFill>
                    <a:srgbClr val="FFFFFF"/>
                  </a:solidFill>
                </a:uFill>
                <a:latin typeface="Arial"/>
                <a:ea typeface="ＭＳ Ｐゴシック"/>
                <a:cs typeface="DejaVu Sans"/>
              </a:rPr>
              <a:t>20-100 years</a:t>
            </a:r>
            <a:endParaRPr lang="en-US" sz="1400" spc="-1">
              <a:solidFill>
                <a:srgbClr val="000000"/>
              </a:solidFill>
              <a:uFill>
                <a:solidFill>
                  <a:srgbClr val="FFFFFF"/>
                </a:solidFill>
              </a:uFill>
              <a:latin typeface="Arial"/>
              <a:ea typeface="DejaVu Sans"/>
              <a:cs typeface="DejaVu Sans"/>
            </a:endParaRPr>
          </a:p>
        </p:txBody>
      </p:sp>
      <p:sp>
        <p:nvSpPr>
          <p:cNvPr id="55" name="CustomShape 19"/>
          <p:cNvSpPr/>
          <p:nvPr/>
        </p:nvSpPr>
        <p:spPr>
          <a:xfrm>
            <a:off x="237920" y="2950960"/>
            <a:ext cx="162468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400" b="1" spc="-1">
                <a:solidFill>
                  <a:srgbClr val="595959"/>
                </a:solidFill>
                <a:uFill>
                  <a:solidFill>
                    <a:srgbClr val="FFFFFF"/>
                  </a:solidFill>
                </a:uFill>
                <a:latin typeface="Arial"/>
                <a:ea typeface="ＭＳ Ｐゴシック"/>
                <a:cs typeface="DejaVu Sans"/>
              </a:rPr>
              <a:t>Applications</a:t>
            </a:r>
            <a:endParaRPr lang="en-US" sz="1400" spc="-1">
              <a:solidFill>
                <a:srgbClr val="000000"/>
              </a:solidFill>
              <a:uFill>
                <a:solidFill>
                  <a:srgbClr val="FFFFFF"/>
                </a:solidFill>
              </a:uFill>
              <a:latin typeface="Arial"/>
              <a:ea typeface="DejaVu Sans"/>
              <a:cs typeface="DejaVu Sans"/>
            </a:endParaRPr>
          </a:p>
        </p:txBody>
      </p:sp>
      <p:sp>
        <p:nvSpPr>
          <p:cNvPr id="56" name="CustomShape 20"/>
          <p:cNvSpPr/>
          <p:nvPr/>
        </p:nvSpPr>
        <p:spPr>
          <a:xfrm>
            <a:off x="5416520" y="2987680"/>
            <a:ext cx="3162960" cy="516600"/>
          </a:xfrm>
          <a:prstGeom prst="rect">
            <a:avLst/>
          </a:prstGeom>
          <a:solidFill>
            <a:schemeClr val="accent6">
              <a:lumMod val="60000"/>
              <a:lumOff val="40000"/>
            </a:schemeClr>
          </a:solid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400" i="1" spc="-1">
                <a:solidFill>
                  <a:srgbClr val="000000"/>
                </a:solidFill>
                <a:uFill>
                  <a:solidFill>
                    <a:srgbClr val="FFFFFF"/>
                  </a:solidFill>
                </a:uFill>
                <a:latin typeface="Arial"/>
                <a:ea typeface="ＭＳ Ｐゴシック"/>
                <a:cs typeface="DejaVu Sans"/>
              </a:rPr>
              <a:t>Siting, choice of scion variety and rootstock.</a:t>
            </a:r>
            <a:endParaRPr lang="en-US" sz="1400" spc="-1">
              <a:solidFill>
                <a:srgbClr val="000000"/>
              </a:solidFill>
              <a:uFill>
                <a:solidFill>
                  <a:srgbClr val="FFFFFF"/>
                </a:solidFill>
              </a:uFill>
              <a:latin typeface="Arial"/>
              <a:ea typeface="DejaVu Sans"/>
              <a:cs typeface="DejaVu Sans"/>
            </a:endParaRPr>
          </a:p>
        </p:txBody>
      </p:sp>
      <p:sp>
        <p:nvSpPr>
          <p:cNvPr id="57" name="CustomShape 21"/>
          <p:cNvSpPr/>
          <p:nvPr/>
        </p:nvSpPr>
        <p:spPr>
          <a:xfrm>
            <a:off x="5416520" y="3531280"/>
            <a:ext cx="3162960" cy="303480"/>
          </a:xfrm>
          <a:prstGeom prst="rect">
            <a:avLst/>
          </a:prstGeom>
          <a:solidFill>
            <a:schemeClr val="accent6">
              <a:lumMod val="60000"/>
              <a:lumOff val="40000"/>
            </a:schemeClr>
          </a:solid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400" i="1" spc="-1">
                <a:solidFill>
                  <a:srgbClr val="000000"/>
                </a:solidFill>
                <a:uFill>
                  <a:solidFill>
                    <a:srgbClr val="FFFFFF"/>
                  </a:solidFill>
                </a:uFill>
                <a:latin typeface="Arial"/>
                <a:ea typeface="ＭＳ Ｐゴシック"/>
                <a:cs typeface="DejaVu Sans"/>
              </a:rPr>
              <a:t>Assessment of water needs</a:t>
            </a:r>
            <a:endParaRPr lang="en-US" sz="1400" spc="-1">
              <a:solidFill>
                <a:srgbClr val="000000"/>
              </a:solidFill>
              <a:uFill>
                <a:solidFill>
                  <a:srgbClr val="FFFFFF"/>
                </a:solidFill>
              </a:uFill>
              <a:latin typeface="Arial"/>
              <a:ea typeface="DejaVu Sans"/>
              <a:cs typeface="DejaVu Sans"/>
            </a:endParaRPr>
          </a:p>
        </p:txBody>
      </p:sp>
      <p:sp>
        <p:nvSpPr>
          <p:cNvPr id="58" name="CustomShape 22"/>
          <p:cNvSpPr/>
          <p:nvPr/>
        </p:nvSpPr>
        <p:spPr>
          <a:xfrm>
            <a:off x="3673400" y="4960120"/>
            <a:ext cx="4906080" cy="303480"/>
          </a:xfrm>
          <a:prstGeom prst="rect">
            <a:avLst/>
          </a:prstGeom>
          <a:solidFill>
            <a:schemeClr val="accent6">
              <a:lumMod val="60000"/>
              <a:lumOff val="40000"/>
            </a:schemeClr>
          </a:solid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400" i="1" spc="-1">
                <a:solidFill>
                  <a:srgbClr val="000000"/>
                </a:solidFill>
                <a:uFill>
                  <a:solidFill>
                    <a:srgbClr val="FFFFFF"/>
                  </a:solidFill>
                </a:uFill>
                <a:latin typeface="Arial"/>
                <a:ea typeface="ＭＳ Ｐゴシック"/>
                <a:cs typeface="DejaVu Sans"/>
              </a:rPr>
              <a:t>Wine style</a:t>
            </a:r>
            <a:endParaRPr lang="en-US" sz="1400" spc="-1">
              <a:solidFill>
                <a:srgbClr val="000000"/>
              </a:solidFill>
              <a:uFill>
                <a:solidFill>
                  <a:srgbClr val="FFFFFF"/>
                </a:solidFill>
              </a:uFill>
              <a:latin typeface="Arial"/>
              <a:ea typeface="DejaVu Sans"/>
              <a:cs typeface="DejaVu Sans"/>
            </a:endParaRPr>
          </a:p>
        </p:txBody>
      </p:sp>
      <p:sp>
        <p:nvSpPr>
          <p:cNvPr id="59" name="CustomShape 23"/>
          <p:cNvSpPr/>
          <p:nvPr/>
        </p:nvSpPr>
        <p:spPr>
          <a:xfrm>
            <a:off x="3673400" y="3758080"/>
            <a:ext cx="1563840" cy="516600"/>
          </a:xfrm>
          <a:prstGeom prst="rect">
            <a:avLst/>
          </a:prstGeom>
          <a:solidFill>
            <a:schemeClr val="accent6">
              <a:lumMod val="60000"/>
              <a:lumOff val="40000"/>
            </a:schemeClr>
          </a:solid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400" i="1" spc="-1">
                <a:solidFill>
                  <a:srgbClr val="000000"/>
                </a:solidFill>
                <a:uFill>
                  <a:solidFill>
                    <a:srgbClr val="FFFFFF"/>
                  </a:solidFill>
                </a:uFill>
                <a:latin typeface="Arial"/>
                <a:ea typeface="ＭＳ Ｐゴシック"/>
                <a:cs typeface="DejaVu Sans"/>
              </a:rPr>
              <a:t>Grow cycle management</a:t>
            </a:r>
            <a:endParaRPr lang="en-US" sz="1400" spc="-1">
              <a:solidFill>
                <a:srgbClr val="000000"/>
              </a:solidFill>
              <a:uFill>
                <a:solidFill>
                  <a:srgbClr val="FFFFFF"/>
                </a:solidFill>
              </a:uFill>
              <a:latin typeface="Arial"/>
              <a:ea typeface="DejaVu Sans"/>
              <a:cs typeface="DejaVu Sans"/>
            </a:endParaRPr>
          </a:p>
        </p:txBody>
      </p:sp>
      <p:sp>
        <p:nvSpPr>
          <p:cNvPr id="60" name="CustomShape 24"/>
          <p:cNvSpPr/>
          <p:nvPr/>
        </p:nvSpPr>
        <p:spPr>
          <a:xfrm>
            <a:off x="454640" y="4301680"/>
            <a:ext cx="4782600" cy="303480"/>
          </a:xfrm>
          <a:prstGeom prst="rect">
            <a:avLst/>
          </a:prstGeom>
          <a:solidFill>
            <a:schemeClr val="accent6">
              <a:lumMod val="60000"/>
              <a:lumOff val="40000"/>
            </a:schemeClr>
          </a:solid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400" i="1" spc="-1">
                <a:solidFill>
                  <a:srgbClr val="3B3838"/>
                </a:solidFill>
                <a:uFill>
                  <a:solidFill>
                    <a:srgbClr val="FFFFFF"/>
                  </a:solidFill>
                </a:uFill>
                <a:latin typeface="Arial"/>
                <a:ea typeface="ＭＳ Ｐゴシック"/>
                <a:cs typeface="DejaVu Sans"/>
              </a:rPr>
              <a:t>Pathogen pressure, abiotic stresses </a:t>
            </a:r>
            <a:endParaRPr lang="en-US" sz="1400" spc="-1">
              <a:solidFill>
                <a:srgbClr val="000000"/>
              </a:solidFill>
              <a:uFill>
                <a:solidFill>
                  <a:srgbClr val="FFFFFF"/>
                </a:solidFill>
              </a:uFill>
              <a:latin typeface="Arial"/>
              <a:ea typeface="DejaVu Sans"/>
              <a:cs typeface="DejaVu Sans"/>
            </a:endParaRPr>
          </a:p>
        </p:txBody>
      </p:sp>
      <p:sp>
        <p:nvSpPr>
          <p:cNvPr id="61" name="CustomShape 25"/>
          <p:cNvSpPr/>
          <p:nvPr/>
        </p:nvSpPr>
        <p:spPr>
          <a:xfrm>
            <a:off x="454640" y="4959760"/>
            <a:ext cx="2967120" cy="303480"/>
          </a:xfrm>
          <a:prstGeom prst="rect">
            <a:avLst/>
          </a:prstGeom>
          <a:solidFill>
            <a:schemeClr val="accent6">
              <a:lumMod val="60000"/>
              <a:lumOff val="40000"/>
            </a:schemeClr>
          </a:solid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400" i="1" spc="-1">
                <a:solidFill>
                  <a:srgbClr val="000000"/>
                </a:solidFill>
                <a:uFill>
                  <a:solidFill>
                    <a:srgbClr val="FFFFFF"/>
                  </a:solidFill>
                </a:uFill>
                <a:latin typeface="Arial"/>
                <a:ea typeface="ＭＳ Ｐゴシック"/>
                <a:cs typeface="DejaVu Sans"/>
              </a:rPr>
              <a:t>Productivity, quality</a:t>
            </a:r>
            <a:endParaRPr lang="en-US" sz="1400" spc="-1">
              <a:solidFill>
                <a:srgbClr val="000000"/>
              </a:solidFill>
              <a:uFill>
                <a:solidFill>
                  <a:srgbClr val="FFFFFF"/>
                </a:solidFill>
              </a:uFill>
              <a:latin typeface="Arial"/>
              <a:ea typeface="DejaVu Sans"/>
              <a:cs typeface="DejaVu Sans"/>
            </a:endParaRPr>
          </a:p>
        </p:txBody>
      </p:sp>
      <p:sp>
        <p:nvSpPr>
          <p:cNvPr id="62" name="CustomShape 26"/>
          <p:cNvSpPr/>
          <p:nvPr/>
        </p:nvSpPr>
        <p:spPr>
          <a:xfrm>
            <a:off x="454640" y="5291680"/>
            <a:ext cx="4782600" cy="303480"/>
          </a:xfrm>
          <a:prstGeom prst="rect">
            <a:avLst/>
          </a:prstGeom>
          <a:solidFill>
            <a:schemeClr val="accent6">
              <a:lumMod val="60000"/>
              <a:lumOff val="40000"/>
            </a:schemeClr>
          </a:solid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400" i="1" spc="-1">
                <a:solidFill>
                  <a:srgbClr val="000000"/>
                </a:solidFill>
                <a:uFill>
                  <a:solidFill>
                    <a:srgbClr val="FFFFFF"/>
                  </a:solidFill>
                </a:uFill>
                <a:latin typeface="Arial"/>
                <a:ea typeface="ＭＳ Ｐゴシック"/>
                <a:cs typeface="DejaVu Sans"/>
              </a:rPr>
              <a:t>Harvest date and duration</a:t>
            </a:r>
            <a:endParaRPr lang="en-US" sz="1400" spc="-1">
              <a:solidFill>
                <a:srgbClr val="000000"/>
              </a:solidFill>
              <a:uFill>
                <a:solidFill>
                  <a:srgbClr val="FFFFFF"/>
                </a:solidFill>
              </a:uFill>
              <a:latin typeface="Arial"/>
              <a:ea typeface="DejaVu Sans"/>
              <a:cs typeface="DejaVu Sans"/>
            </a:endParaRPr>
          </a:p>
        </p:txBody>
      </p:sp>
      <p:sp>
        <p:nvSpPr>
          <p:cNvPr id="63" name="CustomShape 27"/>
          <p:cNvSpPr/>
          <p:nvPr/>
        </p:nvSpPr>
        <p:spPr>
          <a:xfrm>
            <a:off x="3673400" y="4628920"/>
            <a:ext cx="1563840" cy="303480"/>
          </a:xfrm>
          <a:prstGeom prst="rect">
            <a:avLst/>
          </a:prstGeom>
          <a:solidFill>
            <a:schemeClr val="accent6">
              <a:lumMod val="60000"/>
              <a:lumOff val="40000"/>
            </a:schemeClr>
          </a:solid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400" i="1" spc="-1">
                <a:solidFill>
                  <a:srgbClr val="000000"/>
                </a:solidFill>
                <a:uFill>
                  <a:solidFill>
                    <a:srgbClr val="FFFFFF"/>
                  </a:solidFill>
                </a:uFill>
                <a:latin typeface="Arial"/>
                <a:ea typeface="ＭＳ Ｐゴシック"/>
                <a:cs typeface="DejaVu Sans"/>
              </a:rPr>
              <a:t>Crop forcing</a:t>
            </a:r>
            <a:endParaRPr lang="en-US" sz="1400" spc="-1">
              <a:solidFill>
                <a:srgbClr val="000000"/>
              </a:solidFill>
              <a:uFill>
                <a:solidFill>
                  <a:srgbClr val="FFFFFF"/>
                </a:solidFill>
              </a:uFill>
              <a:latin typeface="Arial"/>
              <a:ea typeface="DejaVu Sans"/>
              <a:cs typeface="DejaVu Sans"/>
            </a:endParaRPr>
          </a:p>
        </p:txBody>
      </p:sp>
      <p:sp>
        <p:nvSpPr>
          <p:cNvPr id="64" name="CustomShape 28"/>
          <p:cNvSpPr/>
          <p:nvPr/>
        </p:nvSpPr>
        <p:spPr>
          <a:xfrm>
            <a:off x="383720" y="2929001"/>
            <a:ext cx="8265960" cy="269460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p:style>
      </p:sp>
      <p:sp>
        <p:nvSpPr>
          <p:cNvPr id="65" name="CustomShape 29"/>
          <p:cNvSpPr/>
          <p:nvPr/>
        </p:nvSpPr>
        <p:spPr>
          <a:xfrm>
            <a:off x="289400" y="5924981"/>
            <a:ext cx="4571640" cy="27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sz="1200" i="1" spc="-1">
                <a:solidFill>
                  <a:srgbClr val="808080"/>
                </a:solidFill>
                <a:uFill>
                  <a:solidFill>
                    <a:srgbClr val="FFFFFF"/>
                  </a:solidFill>
                </a:uFill>
                <a:latin typeface="Arial"/>
                <a:ea typeface="ＭＳ Ｐゴシック"/>
                <a:cs typeface="DejaVu Sans"/>
              </a:rPr>
              <a:t>Adapted from: Antonio Graça, SOGRAPE VINHOS SA, 2014</a:t>
            </a:r>
            <a:endParaRPr lang="en-US" sz="1200" spc="-1">
              <a:solidFill>
                <a:srgbClr val="000000"/>
              </a:solidFill>
              <a:uFill>
                <a:solidFill>
                  <a:srgbClr val="FFFFFF"/>
                </a:solidFill>
              </a:uFill>
              <a:latin typeface="Arial"/>
              <a:ea typeface="DejaVu Sans"/>
              <a:cs typeface="DejaVu Sans"/>
            </a:endParaRPr>
          </a:p>
        </p:txBody>
      </p:sp>
    </p:spTree>
    <p:extLst>
      <p:ext uri="{BB962C8B-B14F-4D97-AF65-F5344CB8AC3E}">
        <p14:creationId xmlns:p14="http://schemas.microsoft.com/office/powerpoint/2010/main" val="176260713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Imagen 39"/>
          <p:cNvPicPr>
            <a:picLocks noChangeAspect="1"/>
          </p:cNvPicPr>
          <p:nvPr/>
        </p:nvPicPr>
        <p:blipFill>
          <a:blip r:embed="rId3"/>
          <a:stretch>
            <a:fillRect/>
          </a:stretch>
        </p:blipFill>
        <p:spPr>
          <a:xfrm>
            <a:off x="16283" y="1244600"/>
            <a:ext cx="3975967" cy="2988000"/>
          </a:xfrm>
          <a:prstGeom prst="rect">
            <a:avLst/>
          </a:prstGeom>
        </p:spPr>
      </p:pic>
      <p:sp>
        <p:nvSpPr>
          <p:cNvPr id="41" name="Elipse 40"/>
          <p:cNvSpPr/>
          <p:nvPr/>
        </p:nvSpPr>
        <p:spPr>
          <a:xfrm>
            <a:off x="2311400" y="3479800"/>
            <a:ext cx="723900" cy="825500"/>
          </a:xfrm>
          <a:prstGeom prst="ellipse">
            <a:avLst/>
          </a:prstGeom>
          <a:noFill/>
          <a:ln w="28575"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000090"/>
              </a:solidFill>
            </a:endParaRPr>
          </a:p>
        </p:txBody>
      </p:sp>
      <p:sp>
        <p:nvSpPr>
          <p:cNvPr id="43" name="Elipse 42"/>
          <p:cNvSpPr/>
          <p:nvPr/>
        </p:nvSpPr>
        <p:spPr>
          <a:xfrm>
            <a:off x="1879600" y="2565400"/>
            <a:ext cx="355600" cy="431800"/>
          </a:xfrm>
          <a:prstGeom prst="ellipse">
            <a:avLst/>
          </a:prstGeom>
          <a:noFill/>
          <a:ln w="28575"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000090"/>
              </a:solidFill>
            </a:endParaRPr>
          </a:p>
        </p:txBody>
      </p:sp>
      <p:sp>
        <p:nvSpPr>
          <p:cNvPr id="44" name="Elipse 43"/>
          <p:cNvSpPr/>
          <p:nvPr/>
        </p:nvSpPr>
        <p:spPr>
          <a:xfrm>
            <a:off x="2768600" y="3048000"/>
            <a:ext cx="1181100" cy="622300"/>
          </a:xfrm>
          <a:prstGeom prst="ellipse">
            <a:avLst/>
          </a:prstGeom>
          <a:noFill/>
          <a:ln w="28575"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000090"/>
              </a:solidFill>
            </a:endParaRPr>
          </a:p>
        </p:txBody>
      </p:sp>
      <p:sp>
        <p:nvSpPr>
          <p:cNvPr id="19" name="TextShape 2"/>
          <p:cNvSpPr txBox="1"/>
          <p:nvPr/>
        </p:nvSpPr>
        <p:spPr>
          <a:xfrm>
            <a:off x="274260" y="141120"/>
            <a:ext cx="6190920" cy="680400"/>
          </a:xfrm>
          <a:prstGeom prst="rect">
            <a:avLst/>
          </a:prstGeom>
          <a:noFill/>
          <a:ln>
            <a:noFill/>
          </a:ln>
        </p:spPr>
        <p:txBody>
          <a:bodyPr lIns="90000" tIns="45000" rIns="90000" bIns="45000"/>
          <a:lstStyle/>
          <a:p>
            <a:r>
              <a:rPr lang="en-US" sz="2400" b="1" spc="-1" dirty="0" smtClean="0">
                <a:solidFill>
                  <a:srgbClr val="FFFFFF"/>
                </a:solidFill>
                <a:uFill>
                  <a:solidFill>
                    <a:srgbClr val="FFFFFF"/>
                  </a:solidFill>
                </a:uFill>
                <a:latin typeface="Arial"/>
                <a:ea typeface="ＭＳ Ｐゴシック"/>
                <a:cs typeface="DejaVu Sans"/>
              </a:rPr>
              <a:t>Next decadal climate prediction activities</a:t>
            </a:r>
            <a:endParaRPr lang="en-US" sz="2400" b="1" spc="-1" dirty="0">
              <a:solidFill>
                <a:srgbClr val="004990"/>
              </a:solidFill>
              <a:uFill>
                <a:solidFill>
                  <a:srgbClr val="FFFFFF"/>
                </a:solidFill>
              </a:uFill>
              <a:latin typeface="Arial"/>
              <a:ea typeface="DejaVu Sans"/>
              <a:cs typeface="DejaVu Sans"/>
            </a:endParaRPr>
          </a:p>
        </p:txBody>
      </p:sp>
      <p:pic>
        <p:nvPicPr>
          <p:cNvPr id="16" name="Google Shape;51;p7"/>
          <p:cNvPicPr preferRelativeResize="0"/>
          <p:nvPr/>
        </p:nvPicPr>
        <p:blipFill rotWithShape="1">
          <a:blip r:embed="rId4">
            <a:alphaModFix/>
          </a:blip>
          <a:srcRect/>
          <a:stretch/>
        </p:blipFill>
        <p:spPr>
          <a:xfrm>
            <a:off x="348900" y="4598728"/>
            <a:ext cx="2578100" cy="668396"/>
          </a:xfrm>
          <a:prstGeom prst="rect">
            <a:avLst/>
          </a:prstGeom>
          <a:noFill/>
          <a:ln>
            <a:noFill/>
          </a:ln>
        </p:spPr>
      </p:pic>
      <p:sp>
        <p:nvSpPr>
          <p:cNvPr id="18" name="TextShape 16"/>
          <p:cNvSpPr txBox="1"/>
          <p:nvPr/>
        </p:nvSpPr>
        <p:spPr>
          <a:xfrm>
            <a:off x="3721100" y="1036880"/>
            <a:ext cx="9385300" cy="906840"/>
          </a:xfrm>
          <a:prstGeom prst="rect">
            <a:avLst/>
          </a:prstGeom>
          <a:noFill/>
          <a:ln>
            <a:noFill/>
          </a:ln>
        </p:spPr>
        <p:txBody>
          <a:bodyPr/>
          <a:lstStyle/>
          <a:p>
            <a:pPr>
              <a:spcBef>
                <a:spcPts val="400"/>
              </a:spcBef>
            </a:pPr>
            <a:r>
              <a:rPr lang="en-US" sz="2200" b="1" spc="-1" dirty="0" smtClean="0">
                <a:solidFill>
                  <a:srgbClr val="000090"/>
                </a:solidFill>
                <a:uFill>
                  <a:solidFill>
                    <a:srgbClr val="FFFFFF"/>
                  </a:solidFill>
                </a:uFill>
                <a:latin typeface="Arial"/>
                <a:ea typeface="ＭＳ Ｐゴシック"/>
                <a:cs typeface="DejaVu Sans"/>
              </a:rPr>
              <a:t>Contributions to CMIP6 </a:t>
            </a:r>
          </a:p>
          <a:p>
            <a:pPr>
              <a:spcBef>
                <a:spcPts val="400"/>
              </a:spcBef>
            </a:pPr>
            <a:r>
              <a:rPr lang="en-US" sz="2000" spc="-1" dirty="0" smtClean="0">
                <a:solidFill>
                  <a:srgbClr val="000090"/>
                </a:solidFill>
                <a:uFill>
                  <a:solidFill>
                    <a:srgbClr val="FFFFFF"/>
                  </a:solidFill>
                </a:uFill>
                <a:latin typeface="Arial"/>
                <a:ea typeface="ＭＳ Ｐゴシック"/>
                <a:cs typeface="DejaVu Sans"/>
              </a:rPr>
              <a:t>With EC-Earth 3.2 in standard resolution (~1°)</a:t>
            </a:r>
          </a:p>
        </p:txBody>
      </p:sp>
      <p:sp>
        <p:nvSpPr>
          <p:cNvPr id="5" name="CuadroTexto 4"/>
          <p:cNvSpPr txBox="1"/>
          <p:nvPr/>
        </p:nvSpPr>
        <p:spPr>
          <a:xfrm>
            <a:off x="4076700" y="2146300"/>
            <a:ext cx="4367038" cy="2308324"/>
          </a:xfrm>
          <a:prstGeom prst="rect">
            <a:avLst/>
          </a:prstGeom>
          <a:noFill/>
        </p:spPr>
        <p:txBody>
          <a:bodyPr wrap="none" rtlCol="0">
            <a:spAutoFit/>
          </a:bodyPr>
          <a:lstStyle/>
          <a:p>
            <a:r>
              <a:rPr lang="es-ES" b="1" dirty="0" smtClean="0"/>
              <a:t>DCPP </a:t>
            </a:r>
            <a:r>
              <a:rPr lang="es-ES" b="1" dirty="0" err="1" smtClean="0"/>
              <a:t>Component</a:t>
            </a:r>
            <a:r>
              <a:rPr lang="es-ES" b="1" dirty="0" smtClean="0"/>
              <a:t> A: </a:t>
            </a:r>
          </a:p>
          <a:p>
            <a:r>
              <a:rPr lang="es-ES" dirty="0" err="1" smtClean="0"/>
              <a:t>Retrospective</a:t>
            </a:r>
            <a:r>
              <a:rPr lang="es-ES" dirty="0" smtClean="0"/>
              <a:t> </a:t>
            </a:r>
            <a:r>
              <a:rPr lang="es-ES" dirty="0" err="1" smtClean="0"/>
              <a:t>Predictions</a:t>
            </a:r>
            <a:r>
              <a:rPr lang="es-ES" dirty="0" smtClean="0"/>
              <a:t> [1960-2017]</a:t>
            </a:r>
          </a:p>
          <a:p>
            <a:endParaRPr lang="es-ES" dirty="0"/>
          </a:p>
          <a:p>
            <a:r>
              <a:rPr lang="es-ES" b="1" dirty="0" smtClean="0"/>
              <a:t>DCPP </a:t>
            </a:r>
            <a:r>
              <a:rPr lang="es-ES" b="1" dirty="0" err="1" smtClean="0"/>
              <a:t>Component</a:t>
            </a:r>
            <a:r>
              <a:rPr lang="es-ES" b="1" dirty="0" smtClean="0"/>
              <a:t> B:</a:t>
            </a:r>
          </a:p>
          <a:p>
            <a:r>
              <a:rPr lang="es-ES" dirty="0" err="1" smtClean="0"/>
              <a:t>Near</a:t>
            </a:r>
            <a:r>
              <a:rPr lang="es-ES" dirty="0" smtClean="0"/>
              <a:t>-real time </a:t>
            </a:r>
            <a:r>
              <a:rPr lang="es-ES" dirty="0" err="1" smtClean="0"/>
              <a:t>Forecasts</a:t>
            </a:r>
            <a:r>
              <a:rPr lang="es-ES" dirty="0" smtClean="0"/>
              <a:t> [2018 </a:t>
            </a:r>
            <a:r>
              <a:rPr lang="es-ES" dirty="0" err="1" smtClean="0"/>
              <a:t>onwards</a:t>
            </a:r>
            <a:r>
              <a:rPr lang="es-ES" dirty="0" smtClean="0"/>
              <a:t>]</a:t>
            </a:r>
          </a:p>
          <a:p>
            <a:endParaRPr lang="es-ES" dirty="0"/>
          </a:p>
          <a:p>
            <a:r>
              <a:rPr lang="es-ES" b="1" dirty="0" err="1" smtClean="0"/>
              <a:t>DECK+ScenarioMIP</a:t>
            </a:r>
            <a:r>
              <a:rPr lang="es-ES" b="1" dirty="0" smtClean="0"/>
              <a:t>:</a:t>
            </a:r>
          </a:p>
          <a:p>
            <a:r>
              <a:rPr lang="es-ES" dirty="0" smtClean="0"/>
              <a:t>Historical+SPSS2-4.5 [1850-2100]</a:t>
            </a:r>
            <a:endParaRPr lang="es-ES" dirty="0"/>
          </a:p>
        </p:txBody>
      </p:sp>
      <p:sp>
        <p:nvSpPr>
          <p:cNvPr id="24" name="Elipse 23"/>
          <p:cNvSpPr/>
          <p:nvPr/>
        </p:nvSpPr>
        <p:spPr>
          <a:xfrm rot="1713042">
            <a:off x="405062" y="1899337"/>
            <a:ext cx="1044000" cy="469451"/>
          </a:xfrm>
          <a:prstGeom prst="ellipse">
            <a:avLst/>
          </a:prstGeom>
          <a:noFill/>
          <a:ln w="28575"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5" name="Elipse 24"/>
          <p:cNvSpPr/>
          <p:nvPr/>
        </p:nvSpPr>
        <p:spPr>
          <a:xfrm>
            <a:off x="457200" y="3098800"/>
            <a:ext cx="889000" cy="520700"/>
          </a:xfrm>
          <a:prstGeom prst="ellipse">
            <a:avLst/>
          </a:prstGeom>
          <a:noFill/>
          <a:ln w="28575"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6" name="Elipse 25"/>
          <p:cNvSpPr/>
          <p:nvPr/>
        </p:nvSpPr>
        <p:spPr>
          <a:xfrm rot="20905540">
            <a:off x="2238376" y="1588465"/>
            <a:ext cx="1168400" cy="425765"/>
          </a:xfrm>
          <a:prstGeom prst="ellipse">
            <a:avLst/>
          </a:prstGeom>
          <a:noFill/>
          <a:ln w="28575"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2" name="TextShape 16"/>
          <p:cNvSpPr txBox="1"/>
          <p:nvPr/>
        </p:nvSpPr>
        <p:spPr>
          <a:xfrm>
            <a:off x="3213100" y="4834180"/>
            <a:ext cx="9385300" cy="601420"/>
          </a:xfrm>
          <a:prstGeom prst="rect">
            <a:avLst/>
          </a:prstGeom>
          <a:noFill/>
          <a:ln>
            <a:noFill/>
          </a:ln>
        </p:spPr>
        <p:txBody>
          <a:bodyPr/>
          <a:lstStyle/>
          <a:p>
            <a:pPr>
              <a:spcBef>
                <a:spcPts val="400"/>
              </a:spcBef>
            </a:pPr>
            <a:r>
              <a:rPr lang="en-US" sz="2200" b="1" spc="-1" dirty="0" smtClean="0">
                <a:solidFill>
                  <a:srgbClr val="FF6600"/>
                </a:solidFill>
                <a:uFill>
                  <a:solidFill>
                    <a:srgbClr val="FFFFFF"/>
                  </a:solidFill>
                </a:uFill>
                <a:latin typeface="Arial"/>
                <a:ea typeface="ＭＳ Ｐゴシック"/>
                <a:cs typeface="DejaVu Sans"/>
              </a:rPr>
              <a:t>Other CMIP6 contributions</a:t>
            </a:r>
          </a:p>
          <a:p>
            <a:pPr>
              <a:spcBef>
                <a:spcPts val="400"/>
              </a:spcBef>
            </a:pPr>
            <a:endParaRPr lang="en-US" sz="2200" b="1" spc="-1" dirty="0" smtClean="0">
              <a:solidFill>
                <a:srgbClr val="000090"/>
              </a:solidFill>
              <a:uFill>
                <a:solidFill>
                  <a:srgbClr val="FFFFFF"/>
                </a:solidFill>
              </a:uFill>
              <a:latin typeface="Arial"/>
              <a:ea typeface="ＭＳ Ｐゴシック"/>
              <a:cs typeface="DejaVu Sans"/>
            </a:endParaRPr>
          </a:p>
        </p:txBody>
      </p:sp>
      <p:sp>
        <p:nvSpPr>
          <p:cNvPr id="27" name="CuadroTexto 26"/>
          <p:cNvSpPr txBox="1"/>
          <p:nvPr/>
        </p:nvSpPr>
        <p:spPr>
          <a:xfrm>
            <a:off x="177800" y="5321300"/>
            <a:ext cx="7587622" cy="1412694"/>
          </a:xfrm>
          <a:prstGeom prst="rect">
            <a:avLst/>
          </a:prstGeom>
          <a:noFill/>
        </p:spPr>
        <p:txBody>
          <a:bodyPr wrap="none" rtlCol="0">
            <a:spAutoFit/>
          </a:bodyPr>
          <a:lstStyle/>
          <a:p>
            <a:pPr>
              <a:lnSpc>
                <a:spcPct val="120000"/>
              </a:lnSpc>
            </a:pPr>
            <a:r>
              <a:rPr lang="es-ES" b="1" dirty="0" err="1" smtClean="0"/>
              <a:t>VolMIP</a:t>
            </a:r>
            <a:r>
              <a:rPr lang="es-ES" b="1" dirty="0" smtClean="0"/>
              <a:t>:  </a:t>
            </a:r>
            <a:r>
              <a:rPr lang="es-ES" dirty="0" err="1" smtClean="0"/>
              <a:t>Evaluating</a:t>
            </a:r>
            <a:r>
              <a:rPr lang="es-ES" dirty="0" smtClean="0"/>
              <a:t> </a:t>
            </a:r>
            <a:r>
              <a:rPr lang="es-ES" dirty="0" err="1" smtClean="0"/>
              <a:t>the</a:t>
            </a:r>
            <a:r>
              <a:rPr lang="es-ES" dirty="0" smtClean="0"/>
              <a:t> </a:t>
            </a:r>
            <a:r>
              <a:rPr lang="es-ES" dirty="0" err="1" smtClean="0"/>
              <a:t>predictability</a:t>
            </a:r>
            <a:r>
              <a:rPr lang="es-ES" dirty="0" smtClean="0"/>
              <a:t> </a:t>
            </a:r>
            <a:r>
              <a:rPr lang="es-ES" dirty="0" err="1" smtClean="0"/>
              <a:t>associated</a:t>
            </a:r>
            <a:r>
              <a:rPr lang="es-ES" dirty="0" smtClean="0"/>
              <a:t> </a:t>
            </a:r>
            <a:r>
              <a:rPr lang="es-ES" dirty="0" err="1" smtClean="0"/>
              <a:t>to</a:t>
            </a:r>
            <a:r>
              <a:rPr lang="es-ES" dirty="0" smtClean="0"/>
              <a:t> </a:t>
            </a:r>
            <a:r>
              <a:rPr lang="es-ES" dirty="0" err="1" smtClean="0"/>
              <a:t>volcanoes</a:t>
            </a:r>
            <a:endParaRPr lang="es-ES" dirty="0" smtClean="0"/>
          </a:p>
          <a:p>
            <a:pPr>
              <a:lnSpc>
                <a:spcPct val="120000"/>
              </a:lnSpc>
            </a:pPr>
            <a:r>
              <a:rPr lang="es-ES" b="1" dirty="0" smtClean="0"/>
              <a:t>C4MIP:   </a:t>
            </a:r>
            <a:r>
              <a:rPr lang="es-ES" dirty="0" err="1" smtClean="0"/>
              <a:t>Investigating</a:t>
            </a:r>
            <a:r>
              <a:rPr lang="es-ES" dirty="0" smtClean="0"/>
              <a:t> </a:t>
            </a:r>
            <a:r>
              <a:rPr lang="es-ES" dirty="0" err="1" smtClean="0"/>
              <a:t>the</a:t>
            </a:r>
            <a:r>
              <a:rPr lang="es-ES" dirty="0" smtClean="0"/>
              <a:t> </a:t>
            </a:r>
            <a:r>
              <a:rPr lang="es-ES" dirty="0" err="1" smtClean="0"/>
              <a:t>predictability</a:t>
            </a:r>
            <a:r>
              <a:rPr lang="es-ES" dirty="0" smtClean="0"/>
              <a:t> of </a:t>
            </a:r>
            <a:r>
              <a:rPr lang="es-ES" dirty="0" err="1" smtClean="0"/>
              <a:t>the</a:t>
            </a:r>
            <a:r>
              <a:rPr lang="es-ES" dirty="0" smtClean="0"/>
              <a:t> </a:t>
            </a:r>
            <a:r>
              <a:rPr lang="es-ES" dirty="0" err="1" smtClean="0"/>
              <a:t>carbon</a:t>
            </a:r>
            <a:r>
              <a:rPr lang="es-ES" dirty="0" smtClean="0"/>
              <a:t> </a:t>
            </a:r>
            <a:r>
              <a:rPr lang="es-ES" dirty="0" err="1" smtClean="0"/>
              <a:t>cycle</a:t>
            </a:r>
            <a:endParaRPr lang="es-ES" dirty="0" smtClean="0"/>
          </a:p>
          <a:p>
            <a:pPr>
              <a:lnSpc>
                <a:spcPct val="120000"/>
              </a:lnSpc>
            </a:pPr>
            <a:r>
              <a:rPr lang="es-ES" b="1" dirty="0" err="1" smtClean="0"/>
              <a:t>HiResMIP</a:t>
            </a:r>
            <a:r>
              <a:rPr lang="es-ES" b="1" dirty="0" smtClean="0"/>
              <a:t>: </a:t>
            </a:r>
            <a:r>
              <a:rPr lang="es-ES" dirty="0" err="1" smtClean="0"/>
              <a:t>Determining</a:t>
            </a:r>
            <a:r>
              <a:rPr lang="es-ES" dirty="0" smtClean="0"/>
              <a:t> </a:t>
            </a:r>
            <a:r>
              <a:rPr lang="es-ES" dirty="0" err="1" smtClean="0"/>
              <a:t>the</a:t>
            </a:r>
            <a:r>
              <a:rPr lang="es-ES" dirty="0" smtClean="0"/>
              <a:t> </a:t>
            </a:r>
            <a:r>
              <a:rPr lang="es-ES" dirty="0" err="1" smtClean="0"/>
              <a:t>advantages</a:t>
            </a:r>
            <a:r>
              <a:rPr lang="es-ES" dirty="0" smtClean="0"/>
              <a:t> of </a:t>
            </a:r>
            <a:r>
              <a:rPr lang="es-ES" dirty="0" err="1" smtClean="0"/>
              <a:t>super</a:t>
            </a:r>
            <a:r>
              <a:rPr lang="es-ES" dirty="0" smtClean="0"/>
              <a:t> </a:t>
            </a:r>
            <a:r>
              <a:rPr lang="es-ES" dirty="0" err="1" smtClean="0"/>
              <a:t>high</a:t>
            </a:r>
            <a:r>
              <a:rPr lang="es-ES" dirty="0" smtClean="0"/>
              <a:t> </a:t>
            </a:r>
            <a:r>
              <a:rPr lang="es-ES" dirty="0" err="1" smtClean="0"/>
              <a:t>resolution</a:t>
            </a:r>
            <a:r>
              <a:rPr lang="es-ES" dirty="0" smtClean="0"/>
              <a:t> (1/12°)</a:t>
            </a:r>
          </a:p>
          <a:p>
            <a:pPr>
              <a:lnSpc>
                <a:spcPct val="120000"/>
              </a:lnSpc>
            </a:pPr>
            <a:r>
              <a:rPr lang="es-ES" b="1" dirty="0" err="1" smtClean="0"/>
              <a:t>PaMIP</a:t>
            </a:r>
            <a:r>
              <a:rPr lang="es-ES" b="1" dirty="0" smtClean="0"/>
              <a:t>: </a:t>
            </a:r>
            <a:r>
              <a:rPr lang="es-ES" dirty="0" err="1" smtClean="0"/>
              <a:t>Constraining</a:t>
            </a:r>
            <a:r>
              <a:rPr lang="es-ES" dirty="0" smtClean="0"/>
              <a:t> </a:t>
            </a:r>
            <a:r>
              <a:rPr lang="es-ES" dirty="0" err="1" smtClean="0"/>
              <a:t>the</a:t>
            </a:r>
            <a:r>
              <a:rPr lang="es-ES" dirty="0" smtClean="0"/>
              <a:t> </a:t>
            </a:r>
            <a:r>
              <a:rPr lang="es-ES" dirty="0" err="1" smtClean="0"/>
              <a:t>long-term</a:t>
            </a:r>
            <a:r>
              <a:rPr lang="es-ES" dirty="0" smtClean="0"/>
              <a:t> </a:t>
            </a:r>
            <a:r>
              <a:rPr lang="es-ES" dirty="0" err="1" smtClean="0"/>
              <a:t>impacts</a:t>
            </a:r>
            <a:r>
              <a:rPr lang="es-ES" dirty="0" smtClean="0"/>
              <a:t> </a:t>
            </a:r>
            <a:r>
              <a:rPr lang="es-ES" dirty="0" err="1" smtClean="0"/>
              <a:t>due</a:t>
            </a:r>
            <a:r>
              <a:rPr lang="es-ES" dirty="0" smtClean="0"/>
              <a:t> </a:t>
            </a:r>
            <a:r>
              <a:rPr lang="es-ES" dirty="0" err="1" smtClean="0"/>
              <a:t>to</a:t>
            </a:r>
            <a:r>
              <a:rPr lang="es-ES" dirty="0" smtClean="0"/>
              <a:t> </a:t>
            </a:r>
            <a:r>
              <a:rPr lang="es-ES" dirty="0" err="1" smtClean="0"/>
              <a:t>Arctic</a:t>
            </a:r>
            <a:r>
              <a:rPr lang="es-ES" dirty="0" smtClean="0"/>
              <a:t> Sea Ice decline</a:t>
            </a:r>
          </a:p>
        </p:txBody>
      </p:sp>
      <p:pic>
        <p:nvPicPr>
          <p:cNvPr id="28" name="Imagen 27"/>
          <p:cNvPicPr>
            <a:picLocks noChangeAspect="1"/>
          </p:cNvPicPr>
          <p:nvPr/>
        </p:nvPicPr>
        <p:blipFill>
          <a:blip r:embed="rId5"/>
          <a:stretch>
            <a:fillRect/>
          </a:stretch>
        </p:blipFill>
        <p:spPr>
          <a:xfrm>
            <a:off x="7848600" y="6045200"/>
            <a:ext cx="1049866" cy="304800"/>
          </a:xfrm>
          <a:prstGeom prst="rect">
            <a:avLst/>
          </a:prstGeom>
        </p:spPr>
      </p:pic>
      <p:pic>
        <p:nvPicPr>
          <p:cNvPr id="29" name="Imagen 28"/>
          <p:cNvPicPr>
            <a:picLocks noChangeAspect="1"/>
          </p:cNvPicPr>
          <p:nvPr/>
        </p:nvPicPr>
        <p:blipFill rotWithShape="1">
          <a:blip r:embed="rId6"/>
          <a:srcRect l="6400" t="10256" b="47009"/>
          <a:stretch/>
        </p:blipFill>
        <p:spPr>
          <a:xfrm>
            <a:off x="7696200" y="6362700"/>
            <a:ext cx="1426464" cy="304800"/>
          </a:xfrm>
          <a:prstGeom prst="rect">
            <a:avLst/>
          </a:prstGeom>
        </p:spPr>
      </p:pic>
      <p:sp>
        <p:nvSpPr>
          <p:cNvPr id="45" name="Elipse 44"/>
          <p:cNvSpPr/>
          <p:nvPr/>
        </p:nvSpPr>
        <p:spPr>
          <a:xfrm rot="577564">
            <a:off x="2932982" y="2662814"/>
            <a:ext cx="952733" cy="342900"/>
          </a:xfrm>
          <a:prstGeom prst="ellipse">
            <a:avLst/>
          </a:prstGeom>
          <a:noFill/>
          <a:ln w="28575"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000000"/>
              </a:solidFill>
            </a:endParaRPr>
          </a:p>
        </p:txBody>
      </p:sp>
      <p:sp>
        <p:nvSpPr>
          <p:cNvPr id="7" name="CuadroTexto 6"/>
          <p:cNvSpPr txBox="1"/>
          <p:nvPr/>
        </p:nvSpPr>
        <p:spPr>
          <a:xfrm>
            <a:off x="3390900" y="2781300"/>
            <a:ext cx="492443" cy="215444"/>
          </a:xfrm>
          <a:prstGeom prst="rect">
            <a:avLst/>
          </a:prstGeom>
          <a:noFill/>
        </p:spPr>
        <p:txBody>
          <a:bodyPr wrap="none" rtlCol="0">
            <a:spAutoFit/>
          </a:bodyPr>
          <a:lstStyle/>
          <a:p>
            <a:r>
              <a:rPr lang="es-ES" sz="800" b="1" dirty="0" err="1" smtClean="0">
                <a:solidFill>
                  <a:srgbClr val="FF0000"/>
                </a:solidFill>
              </a:rPr>
              <a:t>PaMIP</a:t>
            </a:r>
            <a:endParaRPr lang="es-ES" sz="800" b="1" dirty="0">
              <a:solidFill>
                <a:srgbClr val="FF0000"/>
              </a:solidFill>
            </a:endParaRPr>
          </a:p>
        </p:txBody>
      </p:sp>
      <p:sp>
        <p:nvSpPr>
          <p:cNvPr id="21" name="Shape 138"/>
          <p:cNvSpPr txBox="1"/>
          <p:nvPr/>
        </p:nvSpPr>
        <p:spPr>
          <a:xfrm>
            <a:off x="-167555" y="822759"/>
            <a:ext cx="2806800" cy="51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i="1" dirty="0" smtClean="0">
                <a:solidFill>
                  <a:srgbClr val="999999"/>
                </a:solidFill>
              </a:rPr>
              <a:t>Simpkins </a:t>
            </a:r>
            <a:r>
              <a:rPr lang="en-US" sz="2000" i="1" dirty="0">
                <a:solidFill>
                  <a:srgbClr val="999999"/>
                </a:solidFill>
              </a:rPr>
              <a:t>(</a:t>
            </a:r>
            <a:r>
              <a:rPr lang="en-US" sz="2000" i="1" dirty="0" smtClean="0">
                <a:solidFill>
                  <a:srgbClr val="999999"/>
                </a:solidFill>
              </a:rPr>
              <a:t>2017)</a:t>
            </a:r>
            <a:endParaRPr sz="2000" i="1" dirty="0">
              <a:solidFill>
                <a:srgbClr val="999999"/>
              </a:solidFill>
            </a:endParaRPr>
          </a:p>
        </p:txBody>
      </p:sp>
    </p:spTree>
    <p:extLst>
      <p:ext uri="{BB962C8B-B14F-4D97-AF65-F5344CB8AC3E}">
        <p14:creationId xmlns:p14="http://schemas.microsoft.com/office/powerpoint/2010/main" val="1101188177"/>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Shape 3"/>
          <p:cNvSpPr txBox="1">
            <a:spLocks noChangeAspect="1" noChangeArrowheads="1"/>
          </p:cNvSpPr>
          <p:nvPr/>
        </p:nvSpPr>
        <p:spPr bwMode="auto">
          <a:xfrm>
            <a:off x="157438" y="161241"/>
            <a:ext cx="5557562" cy="53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FFFFFF"/>
                </a:solidFill>
              </a:rPr>
              <a:t>Cornerstones of Climate Prediction</a:t>
            </a:r>
            <a:endParaRPr lang="en-US" sz="2400" b="1" dirty="0">
              <a:latin typeface="Calibri" charset="0"/>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900" y="1025322"/>
            <a:ext cx="7086600" cy="3135486"/>
          </a:xfrm>
          <a:prstGeom prst="rect">
            <a:avLst/>
          </a:prstGeom>
        </p:spPr>
      </p:pic>
      <p:sp>
        <p:nvSpPr>
          <p:cNvPr id="24" name="CuadroTexto 2"/>
          <p:cNvSpPr txBox="1">
            <a:spLocks noChangeArrowheads="1"/>
          </p:cNvSpPr>
          <p:nvPr/>
        </p:nvSpPr>
        <p:spPr bwMode="auto">
          <a:xfrm>
            <a:off x="517525" y="1538288"/>
            <a:ext cx="19458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i="1" dirty="0" err="1">
                <a:solidFill>
                  <a:srgbClr val="7F7F7F"/>
                </a:solidFill>
              </a:rPr>
              <a:t>Meehl</a:t>
            </a:r>
            <a:r>
              <a:rPr lang="es-ES" sz="1800" i="1" dirty="0">
                <a:solidFill>
                  <a:srgbClr val="7F7F7F"/>
                </a:solidFill>
              </a:rPr>
              <a:t> et al 2009</a:t>
            </a:r>
          </a:p>
        </p:txBody>
      </p:sp>
    </p:spTree>
    <p:extLst>
      <p:ext uri="{BB962C8B-B14F-4D97-AF65-F5344CB8AC3E}">
        <p14:creationId xmlns:p14="http://schemas.microsoft.com/office/powerpoint/2010/main" val="326430704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Shape 3"/>
          <p:cNvSpPr txBox="1">
            <a:spLocks noChangeAspect="1" noChangeArrowheads="1"/>
          </p:cNvSpPr>
          <p:nvPr/>
        </p:nvSpPr>
        <p:spPr bwMode="auto">
          <a:xfrm>
            <a:off x="157438" y="161241"/>
            <a:ext cx="5557562" cy="53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FFFFFF"/>
                </a:solidFill>
              </a:rPr>
              <a:t>Cornerstones of Climate Prediction</a:t>
            </a:r>
            <a:endParaRPr lang="en-US" sz="2400" b="1" dirty="0">
              <a:latin typeface="Calibri" charset="0"/>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900" y="1025322"/>
            <a:ext cx="7086600" cy="3135486"/>
          </a:xfrm>
          <a:prstGeom prst="rect">
            <a:avLst/>
          </a:prstGeom>
        </p:spPr>
      </p:pic>
      <p:cxnSp>
        <p:nvCxnSpPr>
          <p:cNvPr id="7" name="Conector recto de flecha 6"/>
          <p:cNvCxnSpPr/>
          <p:nvPr/>
        </p:nvCxnSpPr>
        <p:spPr>
          <a:xfrm flipH="1">
            <a:off x="1778000" y="2743200"/>
            <a:ext cx="152400" cy="1663700"/>
          </a:xfrm>
          <a:prstGeom prst="straightConnector1">
            <a:avLst/>
          </a:prstGeom>
          <a:ln w="38100"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Rectángulo 18"/>
          <p:cNvSpPr/>
          <p:nvPr/>
        </p:nvSpPr>
        <p:spPr>
          <a:xfrm>
            <a:off x="-673100" y="6275170"/>
            <a:ext cx="4572000" cy="584776"/>
          </a:xfrm>
          <a:prstGeom prst="rect">
            <a:avLst/>
          </a:prstGeom>
        </p:spPr>
        <p:txBody>
          <a:bodyPr>
            <a:spAutoFit/>
          </a:bodyPr>
          <a:lstStyle/>
          <a:p>
            <a:pPr algn="ctr"/>
            <a:r>
              <a:rPr lang="es-ES" sz="1600" b="1" dirty="0" err="1" smtClean="0">
                <a:solidFill>
                  <a:srgbClr val="008000"/>
                </a:solidFill>
              </a:rPr>
              <a:t>Correct</a:t>
            </a:r>
            <a:r>
              <a:rPr lang="es-ES" sz="1600" b="1" dirty="0" smtClean="0">
                <a:solidFill>
                  <a:srgbClr val="008000"/>
                </a:solidFill>
              </a:rPr>
              <a:t> </a:t>
            </a:r>
            <a:r>
              <a:rPr lang="es-ES" sz="1600" b="1" dirty="0" err="1" smtClean="0">
                <a:solidFill>
                  <a:srgbClr val="008000"/>
                </a:solidFill>
              </a:rPr>
              <a:t>Initialization</a:t>
            </a:r>
            <a:r>
              <a:rPr lang="es-ES" sz="1600" b="1" dirty="0" smtClean="0">
                <a:solidFill>
                  <a:srgbClr val="008000"/>
                </a:solidFill>
              </a:rPr>
              <a:t> of </a:t>
            </a:r>
            <a:r>
              <a:rPr lang="es-ES" sz="1600" b="1" dirty="0" err="1" smtClean="0">
                <a:solidFill>
                  <a:srgbClr val="008000"/>
                </a:solidFill>
              </a:rPr>
              <a:t>internal</a:t>
            </a:r>
            <a:r>
              <a:rPr lang="es-ES" sz="1600" b="1" dirty="0" smtClean="0">
                <a:solidFill>
                  <a:srgbClr val="008000"/>
                </a:solidFill>
              </a:rPr>
              <a:t> </a:t>
            </a:r>
          </a:p>
          <a:p>
            <a:pPr algn="ctr"/>
            <a:r>
              <a:rPr lang="es-ES" sz="1600" b="1" dirty="0" err="1" smtClean="0">
                <a:solidFill>
                  <a:srgbClr val="008000"/>
                </a:solidFill>
              </a:rPr>
              <a:t>sources</a:t>
            </a:r>
            <a:r>
              <a:rPr lang="es-ES" sz="1600" b="1" dirty="0" smtClean="0">
                <a:solidFill>
                  <a:srgbClr val="008000"/>
                </a:solidFill>
              </a:rPr>
              <a:t> of </a:t>
            </a:r>
            <a:r>
              <a:rPr lang="es-ES" sz="1600" b="1" dirty="0" err="1" smtClean="0">
                <a:solidFill>
                  <a:srgbClr val="008000"/>
                </a:solidFill>
              </a:rPr>
              <a:t>predictability</a:t>
            </a:r>
            <a:endParaRPr lang="es-ES" sz="1600" b="1" dirty="0">
              <a:solidFill>
                <a:srgbClr val="008000"/>
              </a:solidFill>
            </a:endParaRPr>
          </a:p>
        </p:txBody>
      </p:sp>
      <p:grpSp>
        <p:nvGrpSpPr>
          <p:cNvPr id="13" name="Agrupar 12"/>
          <p:cNvGrpSpPr/>
          <p:nvPr/>
        </p:nvGrpSpPr>
        <p:grpSpPr>
          <a:xfrm>
            <a:off x="635000" y="4673600"/>
            <a:ext cx="2489200" cy="1661299"/>
            <a:chOff x="635000" y="4673600"/>
            <a:chExt cx="2489200" cy="1661299"/>
          </a:xfrm>
        </p:grpSpPr>
        <p:pic>
          <p:nvPicPr>
            <p:cNvPr id="16" name="Google Shape;63;p8"/>
            <p:cNvPicPr preferRelativeResize="0"/>
            <p:nvPr/>
          </p:nvPicPr>
          <p:blipFill rotWithShape="1">
            <a:blip r:embed="rId3">
              <a:alphaModFix/>
            </a:blip>
            <a:srcRect t="4445" b="37962"/>
            <a:stretch/>
          </p:blipFill>
          <p:spPr>
            <a:xfrm>
              <a:off x="635000" y="4673600"/>
              <a:ext cx="1846669" cy="1602407"/>
            </a:xfrm>
            <a:prstGeom prst="rect">
              <a:avLst/>
            </a:prstGeom>
            <a:noFill/>
            <a:ln>
              <a:noFill/>
            </a:ln>
          </p:spPr>
        </p:pic>
        <p:sp>
          <p:nvSpPr>
            <p:cNvPr id="17" name="Google Shape;64;p8"/>
            <p:cNvSpPr txBox="1"/>
            <p:nvPr/>
          </p:nvSpPr>
          <p:spPr>
            <a:xfrm>
              <a:off x="1003300" y="6057900"/>
              <a:ext cx="2120900" cy="276999"/>
            </a:xfrm>
            <a:prstGeom prst="rect">
              <a:avLst/>
            </a:prstGeom>
            <a:noFill/>
            <a:ln>
              <a:noFill/>
            </a:ln>
          </p:spPr>
          <p:txBody>
            <a:bodyPr spcFirstLastPara="1" wrap="square" lIns="91425" tIns="45700" rIns="91425" bIns="45700" anchor="t" anchorCtr="0">
              <a:noAutofit/>
            </a:bodyPr>
            <a:lstStyle/>
            <a:p>
              <a:pPr lvl="0"/>
              <a:r>
                <a:rPr lang="es-ES" sz="800" dirty="0">
                  <a:solidFill>
                    <a:schemeClr val="bg1"/>
                  </a:solidFill>
                  <a:latin typeface="Arial"/>
                  <a:cs typeface="Arial"/>
                </a:rPr>
                <a:t>©</a:t>
              </a:r>
              <a:r>
                <a:rPr lang="en-US" sz="800" dirty="0" smtClean="0">
                  <a:solidFill>
                    <a:schemeClr val="lt1"/>
                  </a:solidFill>
                  <a:latin typeface="Arial"/>
                  <a:ea typeface="Calibri"/>
                  <a:cs typeface="Arial"/>
                  <a:sym typeface="Calibri"/>
                </a:rPr>
                <a:t>National </a:t>
              </a:r>
              <a:r>
                <a:rPr lang="en-US" sz="800" dirty="0">
                  <a:solidFill>
                    <a:schemeClr val="lt1"/>
                  </a:solidFill>
                  <a:latin typeface="Arial"/>
                  <a:ea typeface="Calibri"/>
                  <a:cs typeface="Arial"/>
                  <a:sym typeface="Calibri"/>
                </a:rPr>
                <a:t>Research Council</a:t>
              </a:r>
              <a:endParaRPr sz="800" dirty="0">
                <a:solidFill>
                  <a:schemeClr val="lt1"/>
                </a:solidFill>
                <a:latin typeface="Arial"/>
                <a:ea typeface="Calibri"/>
                <a:cs typeface="Arial"/>
                <a:sym typeface="Calibri"/>
              </a:endParaRPr>
            </a:p>
          </p:txBody>
        </p:sp>
      </p:grpSp>
      <p:sp>
        <p:nvSpPr>
          <p:cNvPr id="28" name="Rectángulo 27"/>
          <p:cNvSpPr/>
          <p:nvPr/>
        </p:nvSpPr>
        <p:spPr>
          <a:xfrm>
            <a:off x="-38100" y="4370169"/>
            <a:ext cx="3022600" cy="292388"/>
          </a:xfrm>
          <a:prstGeom prst="rect">
            <a:avLst/>
          </a:prstGeom>
        </p:spPr>
        <p:txBody>
          <a:bodyPr wrap="square">
            <a:spAutoFit/>
          </a:bodyPr>
          <a:lstStyle/>
          <a:p>
            <a:pPr algn="ctr"/>
            <a:r>
              <a:rPr lang="es-ES" sz="1300" dirty="0" err="1" smtClean="0">
                <a:solidFill>
                  <a:srgbClr val="000000"/>
                </a:solidFill>
              </a:rPr>
              <a:t>Current</a:t>
            </a:r>
            <a:r>
              <a:rPr lang="es-ES" sz="1300" dirty="0" smtClean="0">
                <a:solidFill>
                  <a:srgbClr val="000000"/>
                </a:solidFill>
              </a:rPr>
              <a:t> </a:t>
            </a:r>
            <a:r>
              <a:rPr lang="es-ES" sz="1300" dirty="0" err="1" smtClean="0">
                <a:solidFill>
                  <a:srgbClr val="000000"/>
                </a:solidFill>
              </a:rPr>
              <a:t>Meteorological</a:t>
            </a:r>
            <a:r>
              <a:rPr lang="es-ES" sz="1300" dirty="0" smtClean="0">
                <a:solidFill>
                  <a:srgbClr val="000000"/>
                </a:solidFill>
              </a:rPr>
              <a:t> </a:t>
            </a:r>
            <a:r>
              <a:rPr lang="es-ES" sz="1300" dirty="0" err="1" smtClean="0">
                <a:solidFill>
                  <a:srgbClr val="000000"/>
                </a:solidFill>
              </a:rPr>
              <a:t>state</a:t>
            </a:r>
            <a:endParaRPr lang="es-ES" sz="1300" dirty="0">
              <a:solidFill>
                <a:srgbClr val="000000"/>
              </a:solidFill>
            </a:endParaRPr>
          </a:p>
        </p:txBody>
      </p:sp>
      <p:sp>
        <p:nvSpPr>
          <p:cNvPr id="33" name="CuadroTexto 2"/>
          <p:cNvSpPr txBox="1">
            <a:spLocks noChangeArrowheads="1"/>
          </p:cNvSpPr>
          <p:nvPr/>
        </p:nvSpPr>
        <p:spPr bwMode="auto">
          <a:xfrm>
            <a:off x="517525" y="1538288"/>
            <a:ext cx="19458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i="1" dirty="0" err="1">
                <a:solidFill>
                  <a:srgbClr val="7F7F7F"/>
                </a:solidFill>
              </a:rPr>
              <a:t>Meehl</a:t>
            </a:r>
            <a:r>
              <a:rPr lang="es-ES" sz="1800" i="1" dirty="0">
                <a:solidFill>
                  <a:srgbClr val="7F7F7F"/>
                </a:solidFill>
              </a:rPr>
              <a:t> et al 2009</a:t>
            </a:r>
          </a:p>
        </p:txBody>
      </p:sp>
    </p:spTree>
    <p:extLst>
      <p:ext uri="{BB962C8B-B14F-4D97-AF65-F5344CB8AC3E}">
        <p14:creationId xmlns:p14="http://schemas.microsoft.com/office/powerpoint/2010/main" val="186628286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Shape 3"/>
          <p:cNvSpPr txBox="1">
            <a:spLocks noChangeAspect="1" noChangeArrowheads="1"/>
          </p:cNvSpPr>
          <p:nvPr/>
        </p:nvSpPr>
        <p:spPr bwMode="auto">
          <a:xfrm>
            <a:off x="157438" y="161241"/>
            <a:ext cx="5557562" cy="53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FFFFFF"/>
                </a:solidFill>
              </a:rPr>
              <a:t>Cornerstones of Climate Prediction</a:t>
            </a:r>
            <a:endParaRPr lang="en-US" sz="2400" b="1" dirty="0">
              <a:latin typeface="Calibri" charset="0"/>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900" y="1025322"/>
            <a:ext cx="7086600" cy="3135486"/>
          </a:xfrm>
          <a:prstGeom prst="rect">
            <a:avLst/>
          </a:prstGeom>
        </p:spPr>
      </p:pic>
      <p:cxnSp>
        <p:nvCxnSpPr>
          <p:cNvPr id="7" name="Conector recto de flecha 6"/>
          <p:cNvCxnSpPr/>
          <p:nvPr/>
        </p:nvCxnSpPr>
        <p:spPr>
          <a:xfrm flipH="1">
            <a:off x="1778000" y="2743200"/>
            <a:ext cx="152400" cy="1663700"/>
          </a:xfrm>
          <a:prstGeom prst="straightConnector1">
            <a:avLst/>
          </a:prstGeom>
          <a:ln w="38100"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Conector recto de flecha 19"/>
          <p:cNvCxnSpPr/>
          <p:nvPr/>
        </p:nvCxnSpPr>
        <p:spPr>
          <a:xfrm flipH="1">
            <a:off x="6870700" y="1765300"/>
            <a:ext cx="50800" cy="3073400"/>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Rectángulo 18"/>
          <p:cNvSpPr/>
          <p:nvPr/>
        </p:nvSpPr>
        <p:spPr>
          <a:xfrm>
            <a:off x="-673100" y="6275170"/>
            <a:ext cx="4572000" cy="584776"/>
          </a:xfrm>
          <a:prstGeom prst="rect">
            <a:avLst/>
          </a:prstGeom>
        </p:spPr>
        <p:txBody>
          <a:bodyPr>
            <a:spAutoFit/>
          </a:bodyPr>
          <a:lstStyle/>
          <a:p>
            <a:pPr algn="ctr"/>
            <a:r>
              <a:rPr lang="es-ES" sz="1600" b="1" dirty="0" err="1" smtClean="0">
                <a:solidFill>
                  <a:srgbClr val="008000"/>
                </a:solidFill>
              </a:rPr>
              <a:t>Correct</a:t>
            </a:r>
            <a:r>
              <a:rPr lang="es-ES" sz="1600" b="1" dirty="0" smtClean="0">
                <a:solidFill>
                  <a:srgbClr val="008000"/>
                </a:solidFill>
              </a:rPr>
              <a:t> </a:t>
            </a:r>
            <a:r>
              <a:rPr lang="es-ES" sz="1600" b="1" dirty="0" err="1" smtClean="0">
                <a:solidFill>
                  <a:srgbClr val="008000"/>
                </a:solidFill>
              </a:rPr>
              <a:t>Initialization</a:t>
            </a:r>
            <a:r>
              <a:rPr lang="es-ES" sz="1600" b="1" dirty="0" smtClean="0">
                <a:solidFill>
                  <a:srgbClr val="008000"/>
                </a:solidFill>
              </a:rPr>
              <a:t> of </a:t>
            </a:r>
            <a:r>
              <a:rPr lang="es-ES" sz="1600" b="1" dirty="0" err="1" smtClean="0">
                <a:solidFill>
                  <a:srgbClr val="008000"/>
                </a:solidFill>
              </a:rPr>
              <a:t>internal</a:t>
            </a:r>
            <a:r>
              <a:rPr lang="es-ES" sz="1600" b="1" dirty="0" smtClean="0">
                <a:solidFill>
                  <a:srgbClr val="008000"/>
                </a:solidFill>
              </a:rPr>
              <a:t> </a:t>
            </a:r>
          </a:p>
          <a:p>
            <a:pPr algn="ctr"/>
            <a:r>
              <a:rPr lang="es-ES" sz="1600" b="1" dirty="0" err="1" smtClean="0">
                <a:solidFill>
                  <a:srgbClr val="008000"/>
                </a:solidFill>
              </a:rPr>
              <a:t>sources</a:t>
            </a:r>
            <a:r>
              <a:rPr lang="es-ES" sz="1600" b="1" dirty="0" smtClean="0">
                <a:solidFill>
                  <a:srgbClr val="008000"/>
                </a:solidFill>
              </a:rPr>
              <a:t> of </a:t>
            </a:r>
            <a:r>
              <a:rPr lang="es-ES" sz="1600" b="1" dirty="0" err="1" smtClean="0">
                <a:solidFill>
                  <a:srgbClr val="008000"/>
                </a:solidFill>
              </a:rPr>
              <a:t>predictability</a:t>
            </a:r>
            <a:endParaRPr lang="es-ES" sz="1600" b="1" dirty="0">
              <a:solidFill>
                <a:srgbClr val="008000"/>
              </a:solidFill>
            </a:endParaRPr>
          </a:p>
        </p:txBody>
      </p:sp>
      <p:grpSp>
        <p:nvGrpSpPr>
          <p:cNvPr id="13" name="Agrupar 12"/>
          <p:cNvGrpSpPr/>
          <p:nvPr/>
        </p:nvGrpSpPr>
        <p:grpSpPr>
          <a:xfrm>
            <a:off x="635000" y="4673600"/>
            <a:ext cx="2489200" cy="1661299"/>
            <a:chOff x="635000" y="4673600"/>
            <a:chExt cx="2489200" cy="1661299"/>
          </a:xfrm>
        </p:grpSpPr>
        <p:pic>
          <p:nvPicPr>
            <p:cNvPr id="16" name="Google Shape;63;p8"/>
            <p:cNvPicPr preferRelativeResize="0"/>
            <p:nvPr/>
          </p:nvPicPr>
          <p:blipFill rotWithShape="1">
            <a:blip r:embed="rId3">
              <a:alphaModFix/>
            </a:blip>
            <a:srcRect t="4445" b="37962"/>
            <a:stretch/>
          </p:blipFill>
          <p:spPr>
            <a:xfrm>
              <a:off x="635000" y="4673600"/>
              <a:ext cx="1846669" cy="1602407"/>
            </a:xfrm>
            <a:prstGeom prst="rect">
              <a:avLst/>
            </a:prstGeom>
            <a:noFill/>
            <a:ln>
              <a:noFill/>
            </a:ln>
          </p:spPr>
        </p:pic>
        <p:sp>
          <p:nvSpPr>
            <p:cNvPr id="17" name="Google Shape;64;p8"/>
            <p:cNvSpPr txBox="1"/>
            <p:nvPr/>
          </p:nvSpPr>
          <p:spPr>
            <a:xfrm>
              <a:off x="1003300" y="6057900"/>
              <a:ext cx="2120900" cy="276999"/>
            </a:xfrm>
            <a:prstGeom prst="rect">
              <a:avLst/>
            </a:prstGeom>
            <a:noFill/>
            <a:ln>
              <a:noFill/>
            </a:ln>
          </p:spPr>
          <p:txBody>
            <a:bodyPr spcFirstLastPara="1" wrap="square" lIns="91425" tIns="45700" rIns="91425" bIns="45700" anchor="t" anchorCtr="0">
              <a:noAutofit/>
            </a:bodyPr>
            <a:lstStyle/>
            <a:p>
              <a:pPr lvl="0"/>
              <a:r>
                <a:rPr lang="es-ES" sz="800" dirty="0">
                  <a:solidFill>
                    <a:schemeClr val="bg1"/>
                  </a:solidFill>
                  <a:latin typeface="Arial"/>
                  <a:cs typeface="Arial"/>
                </a:rPr>
                <a:t>©</a:t>
              </a:r>
              <a:r>
                <a:rPr lang="en-US" sz="800" dirty="0" smtClean="0">
                  <a:solidFill>
                    <a:schemeClr val="lt1"/>
                  </a:solidFill>
                  <a:latin typeface="Arial"/>
                  <a:ea typeface="Calibri"/>
                  <a:cs typeface="Arial"/>
                  <a:sym typeface="Calibri"/>
                </a:rPr>
                <a:t>National </a:t>
              </a:r>
              <a:r>
                <a:rPr lang="en-US" sz="800" dirty="0">
                  <a:solidFill>
                    <a:schemeClr val="lt1"/>
                  </a:solidFill>
                  <a:latin typeface="Arial"/>
                  <a:ea typeface="Calibri"/>
                  <a:cs typeface="Arial"/>
                  <a:sym typeface="Calibri"/>
                </a:rPr>
                <a:t>Research Council</a:t>
              </a:r>
              <a:endParaRPr sz="800" dirty="0">
                <a:solidFill>
                  <a:schemeClr val="lt1"/>
                </a:solidFill>
                <a:latin typeface="Arial"/>
                <a:ea typeface="Calibri"/>
                <a:cs typeface="Arial"/>
                <a:sym typeface="Calibri"/>
              </a:endParaRPr>
            </a:p>
          </p:txBody>
        </p:sp>
      </p:grpSp>
      <p:grpSp>
        <p:nvGrpSpPr>
          <p:cNvPr id="12" name="Agrupar 11"/>
          <p:cNvGrpSpPr/>
          <p:nvPr/>
        </p:nvGrpSpPr>
        <p:grpSpPr>
          <a:xfrm>
            <a:off x="4363316" y="4840070"/>
            <a:ext cx="4437784" cy="1402559"/>
            <a:chOff x="4363316" y="5068669"/>
            <a:chExt cx="4437784" cy="1402559"/>
          </a:xfrm>
        </p:grpSpPr>
        <p:pic>
          <p:nvPicPr>
            <p:cNvPr id="3" name="Imagen 2"/>
            <p:cNvPicPr>
              <a:picLocks noChangeAspect="1"/>
            </p:cNvPicPr>
            <p:nvPr/>
          </p:nvPicPr>
          <p:blipFill>
            <a:blip r:embed="rId4"/>
            <a:stretch>
              <a:fillRect/>
            </a:stretch>
          </p:blipFill>
          <p:spPr>
            <a:xfrm>
              <a:off x="4425373" y="5339773"/>
              <a:ext cx="1131455" cy="1131455"/>
            </a:xfrm>
            <a:prstGeom prst="rect">
              <a:avLst/>
            </a:prstGeom>
          </p:spPr>
        </p:pic>
        <p:pic>
          <p:nvPicPr>
            <p:cNvPr id="6" name="Imagen 5"/>
            <p:cNvPicPr>
              <a:picLocks noChangeAspect="1"/>
            </p:cNvPicPr>
            <p:nvPr/>
          </p:nvPicPr>
          <p:blipFill rotWithShape="1">
            <a:blip r:embed="rId5"/>
            <a:srcRect l="16163" r="5603"/>
            <a:stretch/>
          </p:blipFill>
          <p:spPr>
            <a:xfrm>
              <a:off x="5651500" y="5346700"/>
              <a:ext cx="1536700" cy="1104900"/>
            </a:xfrm>
            <a:prstGeom prst="rect">
              <a:avLst/>
            </a:prstGeom>
          </p:spPr>
        </p:pic>
        <p:sp>
          <p:nvSpPr>
            <p:cNvPr id="14" name="Rectángulo 13"/>
            <p:cNvSpPr/>
            <p:nvPr/>
          </p:nvSpPr>
          <p:spPr>
            <a:xfrm>
              <a:off x="5532148" y="6237069"/>
              <a:ext cx="1762705" cy="215444"/>
            </a:xfrm>
            <a:prstGeom prst="rect">
              <a:avLst/>
            </a:prstGeom>
          </p:spPr>
          <p:txBody>
            <a:bodyPr>
              <a:spAutoFit/>
            </a:bodyPr>
            <a:lstStyle/>
            <a:p>
              <a:pPr algn="ctr"/>
              <a:r>
                <a:rPr lang="es-ES" sz="800" dirty="0" smtClean="0">
                  <a:solidFill>
                    <a:schemeClr val="bg1"/>
                  </a:solidFill>
                </a:rPr>
                <a:t>©</a:t>
              </a:r>
              <a:r>
                <a:rPr lang="es-ES" sz="800" dirty="0" err="1" smtClean="0">
                  <a:solidFill>
                    <a:schemeClr val="bg1"/>
                  </a:solidFill>
                </a:rPr>
                <a:t>European</a:t>
              </a:r>
              <a:r>
                <a:rPr lang="es-ES" sz="800" dirty="0" smtClean="0">
                  <a:solidFill>
                    <a:schemeClr val="bg1"/>
                  </a:solidFill>
                </a:rPr>
                <a:t> </a:t>
              </a:r>
              <a:r>
                <a:rPr lang="es-ES" sz="800" dirty="0" err="1" smtClean="0">
                  <a:solidFill>
                    <a:schemeClr val="bg1"/>
                  </a:solidFill>
                </a:rPr>
                <a:t>Environment</a:t>
              </a:r>
              <a:r>
                <a:rPr lang="es-ES" sz="800" dirty="0" smtClean="0">
                  <a:solidFill>
                    <a:schemeClr val="bg1"/>
                  </a:solidFill>
                </a:rPr>
                <a:t> Agency</a:t>
              </a:r>
              <a:endParaRPr lang="es-ES" sz="800" dirty="0">
                <a:solidFill>
                  <a:schemeClr val="bg1"/>
                </a:solidFill>
              </a:endParaRPr>
            </a:p>
          </p:txBody>
        </p:sp>
        <p:sp>
          <p:nvSpPr>
            <p:cNvPr id="15" name="Rectángulo 14"/>
            <p:cNvSpPr/>
            <p:nvPr/>
          </p:nvSpPr>
          <p:spPr>
            <a:xfrm>
              <a:off x="4646000" y="6237069"/>
              <a:ext cx="995001" cy="215444"/>
            </a:xfrm>
            <a:prstGeom prst="rect">
              <a:avLst/>
            </a:prstGeom>
          </p:spPr>
          <p:txBody>
            <a:bodyPr>
              <a:spAutoFit/>
            </a:bodyPr>
            <a:lstStyle/>
            <a:p>
              <a:pPr algn="ctr"/>
              <a:r>
                <a:rPr lang="es-ES" sz="800" dirty="0" smtClean="0">
                  <a:solidFill>
                    <a:schemeClr val="bg1"/>
                  </a:solidFill>
                </a:rPr>
                <a:t>©NASA/SDO</a:t>
              </a:r>
              <a:endParaRPr lang="es-ES" sz="800" dirty="0">
                <a:solidFill>
                  <a:schemeClr val="bg1"/>
                </a:solidFill>
              </a:endParaRPr>
            </a:p>
          </p:txBody>
        </p:sp>
        <p:pic>
          <p:nvPicPr>
            <p:cNvPr id="9" name="Imagen 8"/>
            <p:cNvPicPr>
              <a:picLocks noChangeAspect="1"/>
            </p:cNvPicPr>
            <p:nvPr/>
          </p:nvPicPr>
          <p:blipFill rotWithShape="1">
            <a:blip r:embed="rId6"/>
            <a:srcRect l="7545" r="6290"/>
            <a:stretch/>
          </p:blipFill>
          <p:spPr>
            <a:xfrm>
              <a:off x="7315577" y="5353384"/>
              <a:ext cx="1440000" cy="1112276"/>
            </a:xfrm>
            <a:prstGeom prst="rect">
              <a:avLst/>
            </a:prstGeom>
          </p:spPr>
        </p:pic>
        <p:sp>
          <p:nvSpPr>
            <p:cNvPr id="21" name="Rectángulo 20"/>
            <p:cNvSpPr/>
            <p:nvPr/>
          </p:nvSpPr>
          <p:spPr>
            <a:xfrm>
              <a:off x="7277100" y="6237069"/>
              <a:ext cx="1474351" cy="215444"/>
            </a:xfrm>
            <a:prstGeom prst="rect">
              <a:avLst/>
            </a:prstGeom>
          </p:spPr>
          <p:txBody>
            <a:bodyPr wrap="square">
              <a:spAutoFit/>
            </a:bodyPr>
            <a:lstStyle/>
            <a:p>
              <a:pPr algn="ctr"/>
              <a:r>
                <a:rPr lang="es-ES" sz="800" dirty="0" smtClean="0">
                  <a:solidFill>
                    <a:schemeClr val="bg1"/>
                  </a:solidFill>
                </a:rPr>
                <a:t>©</a:t>
              </a:r>
              <a:r>
                <a:rPr lang="es-ES" sz="800" dirty="0" err="1" smtClean="0">
                  <a:solidFill>
                    <a:schemeClr val="bg1"/>
                  </a:solidFill>
                </a:rPr>
                <a:t>Ulet</a:t>
              </a:r>
              <a:r>
                <a:rPr lang="es-ES" sz="800" dirty="0" smtClean="0">
                  <a:solidFill>
                    <a:schemeClr val="bg1"/>
                  </a:solidFill>
                </a:rPr>
                <a:t> </a:t>
              </a:r>
              <a:r>
                <a:rPr lang="es-ES" sz="800" dirty="0" err="1" smtClean="0">
                  <a:solidFill>
                    <a:schemeClr val="bg1"/>
                  </a:solidFill>
                </a:rPr>
                <a:t>IfansastiGetty</a:t>
              </a:r>
              <a:r>
                <a:rPr lang="es-ES" sz="800" dirty="0" smtClean="0">
                  <a:solidFill>
                    <a:schemeClr val="bg1"/>
                  </a:solidFill>
                </a:rPr>
                <a:t> </a:t>
              </a:r>
              <a:r>
                <a:rPr lang="es-ES" sz="800" dirty="0" err="1" smtClean="0">
                  <a:solidFill>
                    <a:schemeClr val="bg1"/>
                  </a:solidFill>
                </a:rPr>
                <a:t>Images</a:t>
              </a:r>
              <a:endParaRPr lang="es-ES" sz="800" dirty="0">
                <a:solidFill>
                  <a:schemeClr val="bg1"/>
                </a:solidFill>
              </a:endParaRPr>
            </a:p>
          </p:txBody>
        </p:sp>
        <p:sp>
          <p:nvSpPr>
            <p:cNvPr id="22" name="Rectángulo 21"/>
            <p:cNvSpPr/>
            <p:nvPr/>
          </p:nvSpPr>
          <p:spPr>
            <a:xfrm>
              <a:off x="4363316" y="5068669"/>
              <a:ext cx="1230169" cy="292388"/>
            </a:xfrm>
            <a:prstGeom prst="rect">
              <a:avLst/>
            </a:prstGeom>
          </p:spPr>
          <p:txBody>
            <a:bodyPr wrap="square">
              <a:spAutoFit/>
            </a:bodyPr>
            <a:lstStyle/>
            <a:p>
              <a:pPr algn="ctr"/>
              <a:r>
                <a:rPr lang="es-ES" sz="1300" dirty="0" smtClean="0">
                  <a:solidFill>
                    <a:srgbClr val="000000"/>
                  </a:solidFill>
                </a:rPr>
                <a:t>Solar </a:t>
              </a:r>
              <a:r>
                <a:rPr lang="es-ES" sz="1300" dirty="0" err="1" smtClean="0">
                  <a:solidFill>
                    <a:srgbClr val="000000"/>
                  </a:solidFill>
                </a:rPr>
                <a:t>Activity</a:t>
              </a:r>
              <a:endParaRPr lang="es-ES" sz="1300" dirty="0">
                <a:solidFill>
                  <a:srgbClr val="000000"/>
                </a:solidFill>
              </a:endParaRPr>
            </a:p>
          </p:txBody>
        </p:sp>
        <p:sp>
          <p:nvSpPr>
            <p:cNvPr id="23" name="Rectángulo 22"/>
            <p:cNvSpPr/>
            <p:nvPr/>
          </p:nvSpPr>
          <p:spPr>
            <a:xfrm>
              <a:off x="5811116" y="5068669"/>
              <a:ext cx="1230169" cy="292388"/>
            </a:xfrm>
            <a:prstGeom prst="rect">
              <a:avLst/>
            </a:prstGeom>
          </p:spPr>
          <p:txBody>
            <a:bodyPr wrap="square">
              <a:spAutoFit/>
            </a:bodyPr>
            <a:lstStyle/>
            <a:p>
              <a:pPr algn="ctr"/>
              <a:r>
                <a:rPr lang="es-ES" sz="1300" dirty="0" err="1" smtClean="0">
                  <a:solidFill>
                    <a:srgbClr val="000000"/>
                  </a:solidFill>
                </a:rPr>
                <a:t>GHGs</a:t>
              </a:r>
              <a:endParaRPr lang="es-ES" sz="1300" dirty="0">
                <a:solidFill>
                  <a:srgbClr val="000000"/>
                </a:solidFill>
              </a:endParaRPr>
            </a:p>
          </p:txBody>
        </p:sp>
        <p:sp>
          <p:nvSpPr>
            <p:cNvPr id="24" name="Rectángulo 23"/>
            <p:cNvSpPr/>
            <p:nvPr/>
          </p:nvSpPr>
          <p:spPr>
            <a:xfrm>
              <a:off x="7322416" y="5068669"/>
              <a:ext cx="1478684" cy="292388"/>
            </a:xfrm>
            <a:prstGeom prst="rect">
              <a:avLst/>
            </a:prstGeom>
          </p:spPr>
          <p:txBody>
            <a:bodyPr wrap="square">
              <a:spAutoFit/>
            </a:bodyPr>
            <a:lstStyle/>
            <a:p>
              <a:pPr algn="ctr"/>
              <a:r>
                <a:rPr lang="es-ES" sz="1300" dirty="0" err="1" smtClean="0">
                  <a:solidFill>
                    <a:srgbClr val="000000"/>
                  </a:solidFill>
                </a:rPr>
                <a:t>Volcanic</a:t>
              </a:r>
              <a:r>
                <a:rPr lang="es-ES" sz="1300" dirty="0" smtClean="0">
                  <a:solidFill>
                    <a:srgbClr val="000000"/>
                  </a:solidFill>
                </a:rPr>
                <a:t> </a:t>
              </a:r>
              <a:r>
                <a:rPr lang="es-ES" sz="1300" dirty="0" err="1" smtClean="0">
                  <a:solidFill>
                    <a:srgbClr val="000000"/>
                  </a:solidFill>
                </a:rPr>
                <a:t>Aerosols</a:t>
              </a:r>
              <a:endParaRPr lang="es-ES" sz="1300" dirty="0">
                <a:solidFill>
                  <a:srgbClr val="000000"/>
                </a:solidFill>
              </a:endParaRPr>
            </a:p>
          </p:txBody>
        </p:sp>
      </p:grpSp>
      <p:sp>
        <p:nvSpPr>
          <p:cNvPr id="25" name="Rectángulo 24"/>
          <p:cNvSpPr/>
          <p:nvPr/>
        </p:nvSpPr>
        <p:spPr>
          <a:xfrm>
            <a:off x="4292600" y="6273224"/>
            <a:ext cx="4572000" cy="338554"/>
          </a:xfrm>
          <a:prstGeom prst="rect">
            <a:avLst/>
          </a:prstGeom>
        </p:spPr>
        <p:txBody>
          <a:bodyPr>
            <a:spAutoFit/>
          </a:bodyPr>
          <a:lstStyle/>
          <a:p>
            <a:pPr algn="ctr"/>
            <a:r>
              <a:rPr lang="es-ES" sz="1600" b="1" dirty="0" err="1" smtClean="0">
                <a:solidFill>
                  <a:srgbClr val="FF0000"/>
                </a:solidFill>
              </a:rPr>
              <a:t>Good</a:t>
            </a:r>
            <a:r>
              <a:rPr lang="es-ES" sz="1600" b="1" dirty="0" smtClean="0">
                <a:solidFill>
                  <a:srgbClr val="FF0000"/>
                </a:solidFill>
              </a:rPr>
              <a:t> </a:t>
            </a:r>
            <a:r>
              <a:rPr lang="es-ES" sz="1600" b="1" dirty="0" err="1" smtClean="0">
                <a:solidFill>
                  <a:srgbClr val="FF0000"/>
                </a:solidFill>
              </a:rPr>
              <a:t>guess</a:t>
            </a:r>
            <a:r>
              <a:rPr lang="es-ES" sz="1600" b="1" dirty="0" smtClean="0">
                <a:solidFill>
                  <a:srgbClr val="FF0000"/>
                </a:solidFill>
              </a:rPr>
              <a:t> of </a:t>
            </a:r>
            <a:r>
              <a:rPr lang="es-ES" sz="1600" b="1" dirty="0" err="1" smtClean="0">
                <a:solidFill>
                  <a:srgbClr val="FF0000"/>
                </a:solidFill>
              </a:rPr>
              <a:t>future</a:t>
            </a:r>
            <a:r>
              <a:rPr lang="es-ES" sz="1600" b="1" dirty="0" smtClean="0">
                <a:solidFill>
                  <a:srgbClr val="FF0000"/>
                </a:solidFill>
              </a:rPr>
              <a:t> </a:t>
            </a:r>
            <a:r>
              <a:rPr lang="es-ES" sz="1600" b="1" dirty="0" err="1" smtClean="0">
                <a:solidFill>
                  <a:srgbClr val="FF0000"/>
                </a:solidFill>
              </a:rPr>
              <a:t>changes</a:t>
            </a:r>
            <a:r>
              <a:rPr lang="es-ES" sz="1600" b="1" dirty="0" smtClean="0">
                <a:solidFill>
                  <a:srgbClr val="FF0000"/>
                </a:solidFill>
              </a:rPr>
              <a:t> in </a:t>
            </a:r>
            <a:r>
              <a:rPr lang="es-ES" sz="1600" b="1" dirty="0" err="1" smtClean="0">
                <a:solidFill>
                  <a:srgbClr val="FF0000"/>
                </a:solidFill>
              </a:rPr>
              <a:t>the</a:t>
            </a:r>
            <a:r>
              <a:rPr lang="es-ES" sz="1600" b="1" dirty="0" smtClean="0">
                <a:solidFill>
                  <a:srgbClr val="FF0000"/>
                </a:solidFill>
              </a:rPr>
              <a:t> </a:t>
            </a:r>
            <a:r>
              <a:rPr lang="es-ES" sz="1600" b="1" dirty="0" err="1" smtClean="0">
                <a:solidFill>
                  <a:srgbClr val="FF0000"/>
                </a:solidFill>
              </a:rPr>
              <a:t>forcing</a:t>
            </a:r>
            <a:endParaRPr lang="es-ES" sz="1600" b="1" dirty="0">
              <a:solidFill>
                <a:srgbClr val="FF0000"/>
              </a:solidFill>
            </a:endParaRPr>
          </a:p>
        </p:txBody>
      </p:sp>
      <p:sp>
        <p:nvSpPr>
          <p:cNvPr id="28" name="Rectángulo 27"/>
          <p:cNvSpPr/>
          <p:nvPr/>
        </p:nvSpPr>
        <p:spPr>
          <a:xfrm>
            <a:off x="-38100" y="4370169"/>
            <a:ext cx="3022600" cy="292388"/>
          </a:xfrm>
          <a:prstGeom prst="rect">
            <a:avLst/>
          </a:prstGeom>
        </p:spPr>
        <p:txBody>
          <a:bodyPr wrap="square">
            <a:spAutoFit/>
          </a:bodyPr>
          <a:lstStyle/>
          <a:p>
            <a:pPr algn="ctr"/>
            <a:r>
              <a:rPr lang="es-ES" sz="1300" dirty="0" err="1" smtClean="0">
                <a:solidFill>
                  <a:srgbClr val="000000"/>
                </a:solidFill>
              </a:rPr>
              <a:t>Current</a:t>
            </a:r>
            <a:r>
              <a:rPr lang="es-ES" sz="1300" dirty="0" smtClean="0">
                <a:solidFill>
                  <a:srgbClr val="000000"/>
                </a:solidFill>
              </a:rPr>
              <a:t> </a:t>
            </a:r>
            <a:r>
              <a:rPr lang="es-ES" sz="1300" dirty="0" err="1" smtClean="0">
                <a:solidFill>
                  <a:srgbClr val="000000"/>
                </a:solidFill>
              </a:rPr>
              <a:t>Meteorological</a:t>
            </a:r>
            <a:r>
              <a:rPr lang="es-ES" sz="1300" dirty="0" smtClean="0">
                <a:solidFill>
                  <a:srgbClr val="000000"/>
                </a:solidFill>
              </a:rPr>
              <a:t> </a:t>
            </a:r>
            <a:r>
              <a:rPr lang="es-ES" sz="1300" dirty="0" err="1" smtClean="0">
                <a:solidFill>
                  <a:srgbClr val="000000"/>
                </a:solidFill>
              </a:rPr>
              <a:t>state</a:t>
            </a:r>
            <a:endParaRPr lang="es-ES" sz="1300" dirty="0">
              <a:solidFill>
                <a:srgbClr val="000000"/>
              </a:solidFill>
            </a:endParaRPr>
          </a:p>
        </p:txBody>
      </p:sp>
      <p:sp>
        <p:nvSpPr>
          <p:cNvPr id="27" name="CuadroTexto 2"/>
          <p:cNvSpPr txBox="1">
            <a:spLocks noChangeArrowheads="1"/>
          </p:cNvSpPr>
          <p:nvPr/>
        </p:nvSpPr>
        <p:spPr bwMode="auto">
          <a:xfrm>
            <a:off x="517525" y="1538288"/>
            <a:ext cx="19458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i="1" dirty="0" err="1">
                <a:solidFill>
                  <a:srgbClr val="7F7F7F"/>
                </a:solidFill>
              </a:rPr>
              <a:t>Meehl</a:t>
            </a:r>
            <a:r>
              <a:rPr lang="es-ES" sz="1800" i="1" dirty="0">
                <a:solidFill>
                  <a:srgbClr val="7F7F7F"/>
                </a:solidFill>
              </a:rPr>
              <a:t> et al 2009</a:t>
            </a:r>
          </a:p>
        </p:txBody>
      </p:sp>
    </p:spTree>
    <p:extLst>
      <p:ext uri="{BB962C8B-B14F-4D97-AF65-F5344CB8AC3E}">
        <p14:creationId xmlns:p14="http://schemas.microsoft.com/office/powerpoint/2010/main" val="159535249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 name="CustomShape 8"/>
          <p:cNvSpPr/>
          <p:nvPr/>
        </p:nvSpPr>
        <p:spPr>
          <a:xfrm>
            <a:off x="7591100" y="1402880"/>
            <a:ext cx="1235400" cy="425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b="1" strike="noStrike" spc="-1" dirty="0" smtClean="0">
                <a:solidFill>
                  <a:srgbClr val="0070C0"/>
                </a:solidFill>
                <a:uFill>
                  <a:solidFill>
                    <a:srgbClr val="FFFFFF"/>
                  </a:solidFill>
                </a:uFill>
                <a:latin typeface="Calibri"/>
              </a:rPr>
              <a:t>~ 10 days</a:t>
            </a:r>
            <a:endParaRPr lang="en-US" sz="2000" b="0" strike="noStrike" spc="-1" dirty="0">
              <a:solidFill>
                <a:srgbClr val="000000"/>
              </a:solidFill>
              <a:uFill>
                <a:solidFill>
                  <a:srgbClr val="FFFFFF"/>
                </a:solidFill>
              </a:uFill>
              <a:latin typeface="Arial"/>
            </a:endParaRPr>
          </a:p>
        </p:txBody>
      </p:sp>
      <p:sp>
        <p:nvSpPr>
          <p:cNvPr id="918" name="CustomShape 9"/>
          <p:cNvSpPr/>
          <p:nvPr/>
        </p:nvSpPr>
        <p:spPr>
          <a:xfrm>
            <a:off x="6540500" y="1219780"/>
            <a:ext cx="3267620" cy="3296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b="0" strike="noStrike" spc="-1" dirty="0" smtClean="0">
                <a:solidFill>
                  <a:srgbClr val="808080"/>
                </a:solidFill>
                <a:uFill>
                  <a:solidFill>
                    <a:srgbClr val="FFFFFF"/>
                  </a:solidFill>
                </a:uFill>
                <a:latin typeface="Calibri"/>
              </a:rPr>
              <a:t>   time     </a:t>
            </a:r>
          </a:p>
          <a:p>
            <a:pPr>
              <a:lnSpc>
                <a:spcPct val="100000"/>
              </a:lnSpc>
            </a:pPr>
            <a:endParaRPr lang="en-US" sz="1000" spc="-1" dirty="0">
              <a:solidFill>
                <a:srgbClr val="808080"/>
              </a:solidFill>
              <a:uFill>
                <a:solidFill>
                  <a:srgbClr val="FFFFFF"/>
                </a:solidFill>
              </a:uFill>
              <a:latin typeface="Calibri"/>
            </a:endParaRPr>
          </a:p>
          <a:p>
            <a:pPr>
              <a:lnSpc>
                <a:spcPct val="100000"/>
              </a:lnSpc>
            </a:pPr>
            <a:r>
              <a:rPr lang="en-US" b="0" strike="noStrike" spc="-1" dirty="0" smtClean="0">
                <a:solidFill>
                  <a:srgbClr val="808080"/>
                </a:solidFill>
                <a:uFill>
                  <a:solidFill>
                    <a:srgbClr val="FFFFFF"/>
                  </a:solidFill>
                </a:uFill>
                <a:latin typeface="Calibri"/>
              </a:rPr>
              <a:t> horizon</a:t>
            </a:r>
            <a:endParaRPr lang="en-US" b="0" strike="noStrike" spc="-1" dirty="0">
              <a:solidFill>
                <a:srgbClr val="000000"/>
              </a:solidFill>
              <a:uFill>
                <a:solidFill>
                  <a:srgbClr val="FFFFFF"/>
                </a:solidFill>
              </a:uFill>
              <a:latin typeface="Arial"/>
            </a:endParaRPr>
          </a:p>
        </p:txBody>
      </p:sp>
      <p:sp>
        <p:nvSpPr>
          <p:cNvPr id="921" name="CustomShape 12"/>
          <p:cNvSpPr/>
          <p:nvPr/>
        </p:nvSpPr>
        <p:spPr>
          <a:xfrm>
            <a:off x="6569240" y="1468360"/>
            <a:ext cx="1043995" cy="360000"/>
          </a:xfrm>
          <a:prstGeom prst="rightArrow">
            <a:avLst>
              <a:gd name="adj1" fmla="val 50000"/>
              <a:gd name="adj2"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p:style>
      </p:sp>
      <p:sp>
        <p:nvSpPr>
          <p:cNvPr id="18" name="TextShape 3"/>
          <p:cNvSpPr txBox="1">
            <a:spLocks noChangeAspect="1" noChangeArrowheads="1"/>
          </p:cNvSpPr>
          <p:nvPr/>
        </p:nvSpPr>
        <p:spPr bwMode="auto">
          <a:xfrm>
            <a:off x="157438" y="161241"/>
            <a:ext cx="6192562" cy="53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FFFFFF"/>
                </a:solidFill>
              </a:rPr>
              <a:t>Internal sources of Climate Predictability</a:t>
            </a:r>
            <a:endParaRPr lang="en-US" sz="2400" b="1" dirty="0">
              <a:latin typeface="Calibri" charset="0"/>
            </a:endParaRPr>
          </a:p>
        </p:txBody>
      </p:sp>
      <p:grpSp>
        <p:nvGrpSpPr>
          <p:cNvPr id="8" name="Agrupar 7"/>
          <p:cNvGrpSpPr/>
          <p:nvPr/>
        </p:nvGrpSpPr>
        <p:grpSpPr>
          <a:xfrm>
            <a:off x="12700" y="1319214"/>
            <a:ext cx="4826000" cy="3255764"/>
            <a:chOff x="190500" y="2055814"/>
            <a:chExt cx="4826000" cy="3255764"/>
          </a:xfrm>
        </p:grpSpPr>
        <p:grpSp>
          <p:nvGrpSpPr>
            <p:cNvPr id="3" name="Agrupar 2"/>
            <p:cNvGrpSpPr/>
            <p:nvPr/>
          </p:nvGrpSpPr>
          <p:grpSpPr>
            <a:xfrm>
              <a:off x="558800" y="2055814"/>
              <a:ext cx="3797300" cy="3255764"/>
              <a:chOff x="558800" y="2055814"/>
              <a:chExt cx="3797300" cy="3255764"/>
            </a:xfrm>
          </p:grpSpPr>
          <p:pic>
            <p:nvPicPr>
              <p:cNvPr id="19" name="Imagen 1"/>
              <p:cNvPicPr>
                <a:picLocks noChangeAspect="1"/>
              </p:cNvPicPr>
              <p:nvPr/>
            </p:nvPicPr>
            <p:blipFill rotWithShape="1">
              <a:blip r:embed="rId3">
                <a:extLst>
                  <a:ext uri="{28A0092B-C50C-407E-A947-70E740481C1C}">
                    <a14:useLocalDpi xmlns:a14="http://schemas.microsoft.com/office/drawing/2010/main" val="0"/>
                  </a:ext>
                </a:extLst>
              </a:blip>
              <a:srcRect l="4777"/>
              <a:stretch/>
            </p:blipFill>
            <p:spPr bwMode="auto">
              <a:xfrm>
                <a:off x="558800" y="2055814"/>
                <a:ext cx="3797300" cy="315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CuadroTexto 30"/>
              <p:cNvSpPr txBox="1"/>
              <p:nvPr/>
            </p:nvSpPr>
            <p:spPr>
              <a:xfrm>
                <a:off x="685800" y="5003800"/>
                <a:ext cx="3517900" cy="307778"/>
              </a:xfrm>
              <a:prstGeom prst="rect">
                <a:avLst/>
              </a:prstGeom>
              <a:solidFill>
                <a:srgbClr val="FFFFFF"/>
              </a:solidFill>
              <a:ln>
                <a:noFill/>
              </a:ln>
            </p:spPr>
            <p:txBody>
              <a:bodyPr wrap="square" rtlCol="0">
                <a:spAutoFit/>
              </a:bodyPr>
              <a:lstStyle/>
              <a:p>
                <a:pPr algn="ctr"/>
                <a:endParaRPr lang="es-ES" sz="1400" dirty="0">
                  <a:solidFill>
                    <a:srgbClr val="008000"/>
                  </a:solidFill>
                </a:endParaRPr>
              </a:p>
            </p:txBody>
          </p:sp>
        </p:grpSp>
        <p:sp>
          <p:nvSpPr>
            <p:cNvPr id="2" name="CuadroTexto 1"/>
            <p:cNvSpPr txBox="1"/>
            <p:nvPr/>
          </p:nvSpPr>
          <p:spPr>
            <a:xfrm>
              <a:off x="757741" y="2997200"/>
              <a:ext cx="1132755" cy="523220"/>
            </a:xfrm>
            <a:prstGeom prst="rect">
              <a:avLst/>
            </a:prstGeom>
            <a:noFill/>
            <a:ln>
              <a:noFill/>
            </a:ln>
          </p:spPr>
          <p:txBody>
            <a:bodyPr wrap="none" rtlCol="0">
              <a:spAutoFit/>
            </a:bodyPr>
            <a:lstStyle/>
            <a:p>
              <a:pPr algn="ctr"/>
              <a:r>
                <a:rPr lang="es-ES" sz="1400" dirty="0" err="1" smtClean="0">
                  <a:solidFill>
                    <a:srgbClr val="F5D527"/>
                  </a:solidFill>
                </a:rPr>
                <a:t>atmosphere</a:t>
              </a:r>
              <a:endParaRPr lang="es-ES" sz="1400" dirty="0" smtClean="0">
                <a:solidFill>
                  <a:srgbClr val="F5D527"/>
                </a:solidFill>
              </a:endParaRPr>
            </a:p>
            <a:p>
              <a:pPr algn="ctr"/>
              <a:r>
                <a:rPr lang="es-ES" sz="1400" dirty="0" smtClean="0">
                  <a:solidFill>
                    <a:srgbClr val="F5D527"/>
                  </a:solidFill>
                </a:rPr>
                <a:t>(</a:t>
              </a:r>
              <a:r>
                <a:rPr lang="es-ES" sz="1400" dirty="0" err="1" smtClean="0">
                  <a:solidFill>
                    <a:srgbClr val="F5D527"/>
                  </a:solidFill>
                </a:rPr>
                <a:t>weather</a:t>
              </a:r>
              <a:r>
                <a:rPr lang="es-ES" sz="1400" dirty="0" smtClean="0">
                  <a:solidFill>
                    <a:srgbClr val="F5D527"/>
                  </a:solidFill>
                </a:rPr>
                <a:t>)</a:t>
              </a:r>
              <a:endParaRPr lang="es-ES" sz="1400" dirty="0">
                <a:solidFill>
                  <a:srgbClr val="F5D527"/>
                </a:solidFill>
              </a:endParaRPr>
            </a:p>
          </p:txBody>
        </p:sp>
        <p:sp>
          <p:nvSpPr>
            <p:cNvPr id="23" name="Google Shape;170;p20"/>
            <p:cNvSpPr>
              <a:spLocks noChangeArrowheads="1"/>
            </p:cNvSpPr>
            <p:nvPr/>
          </p:nvSpPr>
          <p:spPr bwMode="auto">
            <a:xfrm flipV="1">
              <a:off x="790178" y="2603499"/>
              <a:ext cx="771922" cy="469899"/>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24" name="Google Shape;170;p20"/>
            <p:cNvSpPr>
              <a:spLocks noChangeArrowheads="1"/>
            </p:cNvSpPr>
            <p:nvPr/>
          </p:nvSpPr>
          <p:spPr bwMode="auto">
            <a:xfrm flipV="1">
              <a:off x="1209278" y="3644899"/>
              <a:ext cx="467122" cy="4063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25" name="Google Shape;170;p20"/>
            <p:cNvSpPr>
              <a:spLocks noChangeArrowheads="1"/>
            </p:cNvSpPr>
            <p:nvPr/>
          </p:nvSpPr>
          <p:spPr bwMode="auto">
            <a:xfrm flipV="1">
              <a:off x="3292078" y="3924299"/>
              <a:ext cx="467122" cy="4063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26" name="CuadroTexto 25"/>
            <p:cNvSpPr txBox="1"/>
            <p:nvPr/>
          </p:nvSpPr>
          <p:spPr>
            <a:xfrm>
              <a:off x="2798737" y="3898900"/>
              <a:ext cx="1292566" cy="307777"/>
            </a:xfrm>
            <a:prstGeom prst="rect">
              <a:avLst/>
            </a:prstGeom>
            <a:noFill/>
            <a:ln>
              <a:noFill/>
            </a:ln>
          </p:spPr>
          <p:txBody>
            <a:bodyPr wrap="none" rtlCol="0">
              <a:spAutoFit/>
            </a:bodyPr>
            <a:lstStyle/>
            <a:p>
              <a:pPr algn="ctr"/>
              <a:r>
                <a:rPr lang="es-ES" sz="1400" dirty="0" err="1" smtClean="0">
                  <a:solidFill>
                    <a:schemeClr val="tx2"/>
                  </a:solidFill>
                </a:rPr>
                <a:t>ocean</a:t>
              </a:r>
              <a:r>
                <a:rPr lang="es-ES" sz="1400" dirty="0" smtClean="0">
                  <a:solidFill>
                    <a:schemeClr val="tx2"/>
                  </a:solidFill>
                </a:rPr>
                <a:t>/sea ice</a:t>
              </a:r>
              <a:endParaRPr lang="es-ES" sz="1400" dirty="0">
                <a:solidFill>
                  <a:schemeClr val="tx2"/>
                </a:solidFill>
              </a:endParaRPr>
            </a:p>
          </p:txBody>
        </p:sp>
        <p:sp>
          <p:nvSpPr>
            <p:cNvPr id="27" name="CuadroTexto 26"/>
            <p:cNvSpPr txBox="1"/>
            <p:nvPr/>
          </p:nvSpPr>
          <p:spPr>
            <a:xfrm>
              <a:off x="1125567" y="3810000"/>
              <a:ext cx="524102" cy="307777"/>
            </a:xfrm>
            <a:prstGeom prst="rect">
              <a:avLst/>
            </a:prstGeom>
            <a:noFill/>
            <a:ln>
              <a:noFill/>
            </a:ln>
          </p:spPr>
          <p:txBody>
            <a:bodyPr wrap="none" rtlCol="0">
              <a:spAutoFit/>
            </a:bodyPr>
            <a:lstStyle/>
            <a:p>
              <a:pPr algn="ctr"/>
              <a:r>
                <a:rPr lang="es-ES" sz="1400" dirty="0" err="1" smtClean="0">
                  <a:solidFill>
                    <a:srgbClr val="008000"/>
                  </a:solidFill>
                </a:rPr>
                <a:t>land</a:t>
              </a:r>
              <a:endParaRPr lang="es-ES" sz="1400" dirty="0">
                <a:solidFill>
                  <a:srgbClr val="008000"/>
                </a:solidFill>
              </a:endParaRPr>
            </a:p>
          </p:txBody>
        </p:sp>
        <p:sp>
          <p:nvSpPr>
            <p:cNvPr id="28" name="CuadroTexto 27"/>
            <p:cNvSpPr txBox="1"/>
            <p:nvPr/>
          </p:nvSpPr>
          <p:spPr>
            <a:xfrm>
              <a:off x="528352" y="4927600"/>
              <a:ext cx="727934" cy="276999"/>
            </a:xfrm>
            <a:prstGeom prst="rect">
              <a:avLst/>
            </a:prstGeom>
            <a:noFill/>
            <a:ln>
              <a:noFill/>
            </a:ln>
          </p:spPr>
          <p:txBody>
            <a:bodyPr wrap="none" rtlCol="0">
              <a:spAutoFit/>
            </a:bodyPr>
            <a:lstStyle/>
            <a:p>
              <a:pPr algn="ctr"/>
              <a:r>
                <a:rPr lang="es-ES" sz="1200" dirty="0" smtClean="0"/>
                <a:t>~7 </a:t>
              </a:r>
              <a:r>
                <a:rPr lang="es-ES" sz="1200" dirty="0" err="1" smtClean="0"/>
                <a:t>days</a:t>
              </a:r>
              <a:endParaRPr lang="es-ES" sz="1200" dirty="0"/>
            </a:p>
          </p:txBody>
        </p:sp>
        <p:sp>
          <p:nvSpPr>
            <p:cNvPr id="29" name="CuadroTexto 28"/>
            <p:cNvSpPr txBox="1"/>
            <p:nvPr/>
          </p:nvSpPr>
          <p:spPr>
            <a:xfrm>
              <a:off x="1247560" y="4927600"/>
              <a:ext cx="813519" cy="276999"/>
            </a:xfrm>
            <a:prstGeom prst="rect">
              <a:avLst/>
            </a:prstGeom>
            <a:noFill/>
            <a:ln>
              <a:noFill/>
            </a:ln>
          </p:spPr>
          <p:txBody>
            <a:bodyPr wrap="none" rtlCol="0">
              <a:spAutoFit/>
            </a:bodyPr>
            <a:lstStyle/>
            <a:p>
              <a:pPr algn="ctr"/>
              <a:r>
                <a:rPr lang="es-ES" sz="1200" dirty="0" smtClean="0"/>
                <a:t>~30 </a:t>
              </a:r>
              <a:r>
                <a:rPr lang="es-ES" sz="1200" dirty="0" err="1" smtClean="0"/>
                <a:t>days</a:t>
              </a:r>
              <a:endParaRPr lang="es-ES" sz="1200" dirty="0"/>
            </a:p>
          </p:txBody>
        </p:sp>
        <p:sp>
          <p:nvSpPr>
            <p:cNvPr id="30" name="CuadroTexto 29"/>
            <p:cNvSpPr txBox="1"/>
            <p:nvPr/>
          </p:nvSpPr>
          <p:spPr>
            <a:xfrm>
              <a:off x="2507642" y="4965700"/>
              <a:ext cx="630157" cy="323165"/>
            </a:xfrm>
            <a:prstGeom prst="rect">
              <a:avLst/>
            </a:prstGeom>
            <a:noFill/>
            <a:ln>
              <a:noFill/>
            </a:ln>
          </p:spPr>
          <p:txBody>
            <a:bodyPr wrap="none" rtlCol="0">
              <a:spAutoFit/>
            </a:bodyPr>
            <a:lstStyle/>
            <a:p>
              <a:pPr algn="ctr"/>
              <a:r>
                <a:rPr lang="es-ES" sz="1500" b="1" dirty="0" smtClean="0"/>
                <a:t>Time</a:t>
              </a:r>
              <a:endParaRPr lang="es-ES" sz="1500" b="1" dirty="0"/>
            </a:p>
          </p:txBody>
        </p:sp>
        <p:sp>
          <p:nvSpPr>
            <p:cNvPr id="34" name="Google Shape;170;p20"/>
            <p:cNvSpPr>
              <a:spLocks noChangeArrowheads="1"/>
            </p:cNvSpPr>
            <p:nvPr/>
          </p:nvSpPr>
          <p:spPr bwMode="auto">
            <a:xfrm flipV="1">
              <a:off x="190500" y="2768598"/>
              <a:ext cx="393700" cy="469899"/>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35" name="CuadroTexto 34"/>
            <p:cNvSpPr txBox="1"/>
            <p:nvPr/>
          </p:nvSpPr>
          <p:spPr>
            <a:xfrm rot="16200000">
              <a:off x="-302620" y="3492500"/>
              <a:ext cx="1392648" cy="323165"/>
            </a:xfrm>
            <a:prstGeom prst="rect">
              <a:avLst/>
            </a:prstGeom>
            <a:noFill/>
            <a:ln>
              <a:noFill/>
            </a:ln>
          </p:spPr>
          <p:txBody>
            <a:bodyPr wrap="none" rtlCol="0">
              <a:spAutoFit/>
            </a:bodyPr>
            <a:lstStyle/>
            <a:p>
              <a:pPr algn="ctr"/>
              <a:r>
                <a:rPr lang="es-ES" sz="1500" b="1" dirty="0" err="1" smtClean="0"/>
                <a:t>Predictability</a:t>
              </a:r>
              <a:endParaRPr lang="es-ES" sz="1500" b="1" dirty="0"/>
            </a:p>
          </p:txBody>
        </p:sp>
        <p:sp>
          <p:nvSpPr>
            <p:cNvPr id="37" name="Rectángulo 36"/>
            <p:cNvSpPr/>
            <p:nvPr/>
          </p:nvSpPr>
          <p:spPr>
            <a:xfrm>
              <a:off x="2194900" y="2808069"/>
              <a:ext cx="1564300" cy="215444"/>
            </a:xfrm>
            <a:prstGeom prst="rect">
              <a:avLst/>
            </a:prstGeom>
          </p:spPr>
          <p:txBody>
            <a:bodyPr wrap="square">
              <a:spAutoFit/>
            </a:bodyPr>
            <a:lstStyle/>
            <a:p>
              <a:pPr algn="ctr"/>
              <a:r>
                <a:rPr lang="es-ES" sz="800" dirty="0" smtClean="0">
                  <a:solidFill>
                    <a:srgbClr val="000000"/>
                  </a:solidFill>
                </a:rPr>
                <a:t>©Paul </a:t>
              </a:r>
              <a:r>
                <a:rPr lang="es-ES" sz="800" dirty="0" err="1" smtClean="0">
                  <a:solidFill>
                    <a:srgbClr val="000000"/>
                  </a:solidFill>
                </a:rPr>
                <a:t>Dirmeyer</a:t>
              </a:r>
              <a:r>
                <a:rPr lang="es-ES" sz="800" dirty="0" smtClean="0">
                  <a:solidFill>
                    <a:srgbClr val="000000"/>
                  </a:solidFill>
                </a:rPr>
                <a:t> (GMU/COLA)</a:t>
              </a:r>
              <a:endParaRPr lang="es-ES" sz="800" dirty="0">
                <a:solidFill>
                  <a:srgbClr val="000000"/>
                </a:solidFill>
              </a:endParaRPr>
            </a:p>
          </p:txBody>
        </p:sp>
        <p:sp>
          <p:nvSpPr>
            <p:cNvPr id="40" name="Google Shape;170;p20"/>
            <p:cNvSpPr>
              <a:spLocks noChangeArrowheads="1"/>
            </p:cNvSpPr>
            <p:nvPr/>
          </p:nvSpPr>
          <p:spPr bwMode="auto">
            <a:xfrm flipV="1">
              <a:off x="4244578" y="2463800"/>
              <a:ext cx="771922" cy="18922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grpSp>
      <p:sp>
        <p:nvSpPr>
          <p:cNvPr id="44" name="CustomShape 7"/>
          <p:cNvSpPr/>
          <p:nvPr/>
        </p:nvSpPr>
        <p:spPr>
          <a:xfrm>
            <a:off x="4228240" y="1402880"/>
            <a:ext cx="2294280" cy="70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b="1" strike="noStrike" spc="-1" dirty="0">
                <a:solidFill>
                  <a:srgbClr val="0070C0"/>
                </a:solidFill>
                <a:uFill>
                  <a:solidFill>
                    <a:srgbClr val="FFFFFF"/>
                  </a:solidFill>
                </a:uFill>
                <a:latin typeface="Calibri"/>
              </a:rPr>
              <a:t>Weather </a:t>
            </a:r>
            <a:r>
              <a:rPr lang="en-US" sz="2000" b="1" strike="noStrike" spc="-1" dirty="0" smtClean="0">
                <a:solidFill>
                  <a:srgbClr val="0070C0"/>
                </a:solidFill>
                <a:uFill>
                  <a:solidFill>
                    <a:srgbClr val="FFFFFF"/>
                  </a:solidFill>
                </a:uFill>
                <a:latin typeface="Calibri"/>
              </a:rPr>
              <a:t>prediction</a:t>
            </a:r>
            <a:endParaRPr lang="en-US" sz="2000" b="0" strike="noStrike" spc="-1" dirty="0">
              <a:solidFill>
                <a:srgbClr val="000000"/>
              </a:solidFill>
              <a:uFill>
                <a:solidFill>
                  <a:srgbClr val="FFFFFF"/>
                </a:solidFill>
              </a:uFill>
              <a:latin typeface="Arial"/>
            </a:endParaRPr>
          </a:p>
        </p:txBody>
      </p:sp>
      <p:sp>
        <p:nvSpPr>
          <p:cNvPr id="9" name="Rectángulo 8"/>
          <p:cNvSpPr/>
          <p:nvPr/>
        </p:nvSpPr>
        <p:spPr>
          <a:xfrm>
            <a:off x="4927600" y="2026335"/>
            <a:ext cx="3251200" cy="707886"/>
          </a:xfrm>
          <a:prstGeom prst="rect">
            <a:avLst/>
          </a:prstGeom>
          <a:noFill/>
        </p:spPr>
        <p:txBody>
          <a:bodyPr wrap="square">
            <a:spAutoFit/>
          </a:bodyPr>
          <a:lstStyle/>
          <a:p>
            <a:pPr marL="360" algn="ctr">
              <a:lnSpc>
                <a:spcPct val="100000"/>
              </a:lnSpc>
              <a:buClr>
                <a:srgbClr val="C00000"/>
              </a:buClr>
            </a:pPr>
            <a:r>
              <a:rPr lang="en-US" sz="2000" spc="-1" dirty="0">
                <a:solidFill>
                  <a:srgbClr val="800000"/>
                </a:solidFill>
                <a:uFill>
                  <a:solidFill>
                    <a:srgbClr val="FFFFFF"/>
                  </a:solidFill>
                </a:uFill>
                <a:latin typeface="Calibri"/>
              </a:rPr>
              <a:t>Because of the chaotic nature of atmospheric variability</a:t>
            </a:r>
            <a:endParaRPr lang="en-US" sz="2000" spc="-1" dirty="0">
              <a:solidFill>
                <a:srgbClr val="800000"/>
              </a:solidFill>
              <a:uFill>
                <a:solidFill>
                  <a:srgbClr val="FFFFFF"/>
                </a:solidFill>
              </a:uFill>
            </a:endParaRPr>
          </a:p>
        </p:txBody>
      </p:sp>
      <p:sp>
        <p:nvSpPr>
          <p:cNvPr id="51" name="CuadroTexto 2"/>
          <p:cNvSpPr txBox="1">
            <a:spLocks noChangeArrowheads="1"/>
          </p:cNvSpPr>
          <p:nvPr/>
        </p:nvSpPr>
        <p:spPr bwMode="auto">
          <a:xfrm>
            <a:off x="2016127" y="941388"/>
            <a:ext cx="20738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i="1" dirty="0" err="1" smtClean="0">
                <a:solidFill>
                  <a:srgbClr val="7F7F7F"/>
                </a:solidFill>
              </a:rPr>
              <a:t>Mariotti</a:t>
            </a:r>
            <a:r>
              <a:rPr lang="es-ES" sz="1800" i="1" dirty="0" smtClean="0">
                <a:solidFill>
                  <a:srgbClr val="7F7F7F"/>
                </a:solidFill>
              </a:rPr>
              <a:t> et </a:t>
            </a:r>
            <a:r>
              <a:rPr lang="es-ES" sz="1800" i="1" dirty="0">
                <a:solidFill>
                  <a:srgbClr val="7F7F7F"/>
                </a:solidFill>
              </a:rPr>
              <a:t>al </a:t>
            </a:r>
            <a:r>
              <a:rPr lang="es-ES" sz="1800" i="1" dirty="0" smtClean="0">
                <a:solidFill>
                  <a:srgbClr val="7F7F7F"/>
                </a:solidFill>
              </a:rPr>
              <a:t>2018</a:t>
            </a:r>
            <a:endParaRPr lang="es-ES" sz="1800" i="1" dirty="0">
              <a:solidFill>
                <a:srgbClr val="7F7F7F"/>
              </a:solidFill>
            </a:endParaRPr>
          </a:p>
        </p:txBody>
      </p:sp>
    </p:spTree>
    <p:extLst>
      <p:ext uri="{BB962C8B-B14F-4D97-AF65-F5344CB8AC3E}">
        <p14:creationId xmlns:p14="http://schemas.microsoft.com/office/powerpoint/2010/main" val="668749815"/>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 name="CustomShape 5"/>
          <p:cNvSpPr/>
          <p:nvPr/>
        </p:nvSpPr>
        <p:spPr>
          <a:xfrm>
            <a:off x="2342660" y="3583120"/>
            <a:ext cx="8503920" cy="86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lgn="ctr">
              <a:lnSpc>
                <a:spcPct val="100000"/>
              </a:lnSpc>
              <a:buClr>
                <a:srgbClr val="C00000"/>
              </a:buClr>
            </a:pPr>
            <a:r>
              <a:rPr lang="en-US" sz="2000" b="0" strike="noStrike" spc="-1" dirty="0" smtClean="0">
                <a:solidFill>
                  <a:srgbClr val="800000"/>
                </a:solidFill>
                <a:uFill>
                  <a:solidFill>
                    <a:srgbClr val="FFFFFF"/>
                  </a:solidFill>
                </a:uFill>
                <a:latin typeface="Calibri"/>
              </a:rPr>
              <a:t>It relies on the longer memory of </a:t>
            </a:r>
          </a:p>
          <a:p>
            <a:pPr marL="360" algn="ctr">
              <a:lnSpc>
                <a:spcPct val="100000"/>
              </a:lnSpc>
              <a:buClr>
                <a:srgbClr val="C00000"/>
              </a:buClr>
            </a:pPr>
            <a:r>
              <a:rPr lang="en-US" sz="2000" spc="-1" dirty="0" smtClean="0">
                <a:solidFill>
                  <a:srgbClr val="800000"/>
                </a:solidFill>
                <a:uFill>
                  <a:solidFill>
                    <a:srgbClr val="FFFFFF"/>
                  </a:solidFill>
                </a:uFill>
                <a:latin typeface="Calibri"/>
              </a:rPr>
              <a:t>other </a:t>
            </a:r>
            <a:r>
              <a:rPr lang="en-US" sz="2000" b="0" strike="noStrike" spc="-1" dirty="0" smtClean="0">
                <a:solidFill>
                  <a:srgbClr val="800000"/>
                </a:solidFill>
                <a:uFill>
                  <a:solidFill>
                    <a:srgbClr val="FFFFFF"/>
                  </a:solidFill>
                </a:uFill>
                <a:latin typeface="Calibri"/>
              </a:rPr>
              <a:t>elements </a:t>
            </a:r>
            <a:r>
              <a:rPr lang="en-US" sz="2000" b="0" strike="noStrike" spc="-1" dirty="0">
                <a:solidFill>
                  <a:srgbClr val="800000"/>
                </a:solidFill>
                <a:uFill>
                  <a:solidFill>
                    <a:srgbClr val="FFFFFF"/>
                  </a:solidFill>
                </a:uFill>
                <a:latin typeface="Calibri"/>
              </a:rPr>
              <a:t>of the climate </a:t>
            </a:r>
            <a:r>
              <a:rPr lang="en-US" sz="2000" b="0" strike="noStrike" spc="-1" dirty="0" smtClean="0">
                <a:solidFill>
                  <a:srgbClr val="800000"/>
                </a:solidFill>
                <a:uFill>
                  <a:solidFill>
                    <a:srgbClr val="FFFFFF"/>
                  </a:solidFill>
                </a:uFill>
                <a:latin typeface="Calibri"/>
              </a:rPr>
              <a:t>system</a:t>
            </a:r>
          </a:p>
        </p:txBody>
      </p:sp>
      <p:sp>
        <p:nvSpPr>
          <p:cNvPr id="917" name="CustomShape 8"/>
          <p:cNvSpPr/>
          <p:nvPr/>
        </p:nvSpPr>
        <p:spPr>
          <a:xfrm>
            <a:off x="7591100" y="1402880"/>
            <a:ext cx="1235400" cy="425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b="1" strike="noStrike" spc="-1" dirty="0" smtClean="0">
                <a:solidFill>
                  <a:srgbClr val="0070C0"/>
                </a:solidFill>
                <a:uFill>
                  <a:solidFill>
                    <a:srgbClr val="FFFFFF"/>
                  </a:solidFill>
                </a:uFill>
                <a:latin typeface="Calibri"/>
              </a:rPr>
              <a:t>~ 10 days</a:t>
            </a:r>
            <a:endParaRPr lang="en-US" sz="2000" b="0" strike="noStrike" spc="-1" dirty="0">
              <a:solidFill>
                <a:srgbClr val="000000"/>
              </a:solidFill>
              <a:uFill>
                <a:solidFill>
                  <a:srgbClr val="FFFFFF"/>
                </a:solidFill>
              </a:uFill>
              <a:latin typeface="Arial"/>
            </a:endParaRPr>
          </a:p>
        </p:txBody>
      </p:sp>
      <p:sp>
        <p:nvSpPr>
          <p:cNvPr id="918" name="CustomShape 9"/>
          <p:cNvSpPr/>
          <p:nvPr/>
        </p:nvSpPr>
        <p:spPr>
          <a:xfrm>
            <a:off x="6540500" y="1219780"/>
            <a:ext cx="3267620" cy="3296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b="0" strike="noStrike" spc="-1" dirty="0" smtClean="0">
                <a:solidFill>
                  <a:srgbClr val="808080"/>
                </a:solidFill>
                <a:uFill>
                  <a:solidFill>
                    <a:srgbClr val="FFFFFF"/>
                  </a:solidFill>
                </a:uFill>
                <a:latin typeface="Calibri"/>
              </a:rPr>
              <a:t>   time     </a:t>
            </a:r>
          </a:p>
          <a:p>
            <a:pPr>
              <a:lnSpc>
                <a:spcPct val="100000"/>
              </a:lnSpc>
            </a:pPr>
            <a:endParaRPr lang="en-US" sz="1000" spc="-1" dirty="0">
              <a:solidFill>
                <a:srgbClr val="808080"/>
              </a:solidFill>
              <a:uFill>
                <a:solidFill>
                  <a:srgbClr val="FFFFFF"/>
                </a:solidFill>
              </a:uFill>
              <a:latin typeface="Calibri"/>
            </a:endParaRPr>
          </a:p>
          <a:p>
            <a:pPr>
              <a:lnSpc>
                <a:spcPct val="100000"/>
              </a:lnSpc>
            </a:pPr>
            <a:r>
              <a:rPr lang="en-US" b="0" strike="noStrike" spc="-1" dirty="0" smtClean="0">
                <a:solidFill>
                  <a:srgbClr val="808080"/>
                </a:solidFill>
                <a:uFill>
                  <a:solidFill>
                    <a:srgbClr val="FFFFFF"/>
                  </a:solidFill>
                </a:uFill>
                <a:latin typeface="Calibri"/>
              </a:rPr>
              <a:t> horizon</a:t>
            </a:r>
            <a:endParaRPr lang="en-US" b="0" strike="noStrike" spc="-1" dirty="0">
              <a:solidFill>
                <a:srgbClr val="000000"/>
              </a:solidFill>
              <a:uFill>
                <a:solidFill>
                  <a:srgbClr val="FFFFFF"/>
                </a:solidFill>
              </a:uFill>
              <a:latin typeface="Arial"/>
            </a:endParaRPr>
          </a:p>
        </p:txBody>
      </p:sp>
      <p:sp>
        <p:nvSpPr>
          <p:cNvPr id="921" name="CustomShape 12"/>
          <p:cNvSpPr/>
          <p:nvPr/>
        </p:nvSpPr>
        <p:spPr>
          <a:xfrm>
            <a:off x="6569240" y="1468360"/>
            <a:ext cx="1043995" cy="360000"/>
          </a:xfrm>
          <a:prstGeom prst="rightArrow">
            <a:avLst>
              <a:gd name="adj1" fmla="val 50000"/>
              <a:gd name="adj2"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p:style>
      </p:sp>
      <p:sp>
        <p:nvSpPr>
          <p:cNvPr id="18" name="TextShape 3"/>
          <p:cNvSpPr txBox="1">
            <a:spLocks noChangeAspect="1" noChangeArrowheads="1"/>
          </p:cNvSpPr>
          <p:nvPr/>
        </p:nvSpPr>
        <p:spPr bwMode="auto">
          <a:xfrm>
            <a:off x="157438" y="161241"/>
            <a:ext cx="6192562" cy="53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FFFFFF"/>
                </a:solidFill>
              </a:rPr>
              <a:t>Internal sources of Climate Predictability</a:t>
            </a:r>
            <a:endParaRPr lang="en-US" sz="2400" b="1" dirty="0">
              <a:latin typeface="Calibri" charset="0"/>
            </a:endParaRPr>
          </a:p>
        </p:txBody>
      </p:sp>
      <p:grpSp>
        <p:nvGrpSpPr>
          <p:cNvPr id="8" name="Agrupar 7"/>
          <p:cNvGrpSpPr/>
          <p:nvPr/>
        </p:nvGrpSpPr>
        <p:grpSpPr>
          <a:xfrm>
            <a:off x="12700" y="1319214"/>
            <a:ext cx="4826000" cy="3255764"/>
            <a:chOff x="190500" y="2055814"/>
            <a:chExt cx="4826000" cy="3255764"/>
          </a:xfrm>
        </p:grpSpPr>
        <p:grpSp>
          <p:nvGrpSpPr>
            <p:cNvPr id="3" name="Agrupar 2"/>
            <p:cNvGrpSpPr/>
            <p:nvPr/>
          </p:nvGrpSpPr>
          <p:grpSpPr>
            <a:xfrm>
              <a:off x="558800" y="2055814"/>
              <a:ext cx="3797300" cy="3255764"/>
              <a:chOff x="558800" y="2055814"/>
              <a:chExt cx="3797300" cy="3255764"/>
            </a:xfrm>
          </p:grpSpPr>
          <p:pic>
            <p:nvPicPr>
              <p:cNvPr id="19" name="Imagen 1"/>
              <p:cNvPicPr>
                <a:picLocks noChangeAspect="1"/>
              </p:cNvPicPr>
              <p:nvPr/>
            </p:nvPicPr>
            <p:blipFill rotWithShape="1">
              <a:blip r:embed="rId3">
                <a:extLst>
                  <a:ext uri="{28A0092B-C50C-407E-A947-70E740481C1C}">
                    <a14:useLocalDpi xmlns:a14="http://schemas.microsoft.com/office/drawing/2010/main" val="0"/>
                  </a:ext>
                </a:extLst>
              </a:blip>
              <a:srcRect l="4777"/>
              <a:stretch/>
            </p:blipFill>
            <p:spPr bwMode="auto">
              <a:xfrm>
                <a:off x="558800" y="2055814"/>
                <a:ext cx="3797300" cy="315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CuadroTexto 30"/>
              <p:cNvSpPr txBox="1"/>
              <p:nvPr/>
            </p:nvSpPr>
            <p:spPr>
              <a:xfrm>
                <a:off x="685800" y="5003800"/>
                <a:ext cx="3517900" cy="307778"/>
              </a:xfrm>
              <a:prstGeom prst="rect">
                <a:avLst/>
              </a:prstGeom>
              <a:solidFill>
                <a:srgbClr val="FFFFFF"/>
              </a:solidFill>
              <a:ln>
                <a:noFill/>
              </a:ln>
            </p:spPr>
            <p:txBody>
              <a:bodyPr wrap="square" rtlCol="0">
                <a:spAutoFit/>
              </a:bodyPr>
              <a:lstStyle/>
              <a:p>
                <a:pPr algn="ctr"/>
                <a:endParaRPr lang="es-ES" sz="1400" dirty="0">
                  <a:solidFill>
                    <a:srgbClr val="008000"/>
                  </a:solidFill>
                </a:endParaRPr>
              </a:p>
            </p:txBody>
          </p:sp>
        </p:grpSp>
        <p:sp>
          <p:nvSpPr>
            <p:cNvPr id="2" name="CuadroTexto 1"/>
            <p:cNvSpPr txBox="1"/>
            <p:nvPr/>
          </p:nvSpPr>
          <p:spPr>
            <a:xfrm>
              <a:off x="757741" y="2997200"/>
              <a:ext cx="1132755" cy="523220"/>
            </a:xfrm>
            <a:prstGeom prst="rect">
              <a:avLst/>
            </a:prstGeom>
            <a:noFill/>
            <a:ln>
              <a:noFill/>
            </a:ln>
          </p:spPr>
          <p:txBody>
            <a:bodyPr wrap="none" rtlCol="0">
              <a:spAutoFit/>
            </a:bodyPr>
            <a:lstStyle/>
            <a:p>
              <a:pPr algn="ctr"/>
              <a:r>
                <a:rPr lang="es-ES" sz="1400" dirty="0" err="1" smtClean="0">
                  <a:solidFill>
                    <a:srgbClr val="F5D527"/>
                  </a:solidFill>
                </a:rPr>
                <a:t>atmosphere</a:t>
              </a:r>
              <a:endParaRPr lang="es-ES" sz="1400" dirty="0" smtClean="0">
                <a:solidFill>
                  <a:srgbClr val="F5D527"/>
                </a:solidFill>
              </a:endParaRPr>
            </a:p>
            <a:p>
              <a:pPr algn="ctr"/>
              <a:r>
                <a:rPr lang="es-ES" sz="1400" dirty="0" smtClean="0">
                  <a:solidFill>
                    <a:srgbClr val="F5D527"/>
                  </a:solidFill>
                </a:rPr>
                <a:t>(</a:t>
              </a:r>
              <a:r>
                <a:rPr lang="es-ES" sz="1400" dirty="0" err="1" smtClean="0">
                  <a:solidFill>
                    <a:srgbClr val="F5D527"/>
                  </a:solidFill>
                </a:rPr>
                <a:t>weather</a:t>
              </a:r>
              <a:r>
                <a:rPr lang="es-ES" sz="1400" dirty="0" smtClean="0">
                  <a:solidFill>
                    <a:srgbClr val="F5D527"/>
                  </a:solidFill>
                </a:rPr>
                <a:t>)</a:t>
              </a:r>
              <a:endParaRPr lang="es-ES" sz="1400" dirty="0">
                <a:solidFill>
                  <a:srgbClr val="F5D527"/>
                </a:solidFill>
              </a:endParaRPr>
            </a:p>
          </p:txBody>
        </p:sp>
        <p:sp>
          <p:nvSpPr>
            <p:cNvPr id="23" name="Google Shape;170;p20"/>
            <p:cNvSpPr>
              <a:spLocks noChangeArrowheads="1"/>
            </p:cNvSpPr>
            <p:nvPr/>
          </p:nvSpPr>
          <p:spPr bwMode="auto">
            <a:xfrm flipV="1">
              <a:off x="790178" y="2603499"/>
              <a:ext cx="771922" cy="469899"/>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24" name="Google Shape;170;p20"/>
            <p:cNvSpPr>
              <a:spLocks noChangeArrowheads="1"/>
            </p:cNvSpPr>
            <p:nvPr/>
          </p:nvSpPr>
          <p:spPr bwMode="auto">
            <a:xfrm flipV="1">
              <a:off x="1209278" y="3644899"/>
              <a:ext cx="467122" cy="4063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25" name="Google Shape;170;p20"/>
            <p:cNvSpPr>
              <a:spLocks noChangeArrowheads="1"/>
            </p:cNvSpPr>
            <p:nvPr/>
          </p:nvSpPr>
          <p:spPr bwMode="auto">
            <a:xfrm flipV="1">
              <a:off x="3292078" y="3924299"/>
              <a:ext cx="467122" cy="4063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26" name="CuadroTexto 25"/>
            <p:cNvSpPr txBox="1"/>
            <p:nvPr/>
          </p:nvSpPr>
          <p:spPr>
            <a:xfrm>
              <a:off x="2798737" y="3898900"/>
              <a:ext cx="1292566" cy="307777"/>
            </a:xfrm>
            <a:prstGeom prst="rect">
              <a:avLst/>
            </a:prstGeom>
            <a:noFill/>
            <a:ln>
              <a:noFill/>
            </a:ln>
          </p:spPr>
          <p:txBody>
            <a:bodyPr wrap="none" rtlCol="0">
              <a:spAutoFit/>
            </a:bodyPr>
            <a:lstStyle/>
            <a:p>
              <a:pPr algn="ctr"/>
              <a:r>
                <a:rPr lang="es-ES" sz="1400" dirty="0" err="1" smtClean="0">
                  <a:solidFill>
                    <a:schemeClr val="tx2"/>
                  </a:solidFill>
                </a:rPr>
                <a:t>ocean</a:t>
              </a:r>
              <a:r>
                <a:rPr lang="es-ES" sz="1400" dirty="0" smtClean="0">
                  <a:solidFill>
                    <a:schemeClr val="tx2"/>
                  </a:solidFill>
                </a:rPr>
                <a:t>/sea ice</a:t>
              </a:r>
              <a:endParaRPr lang="es-ES" sz="1400" dirty="0">
                <a:solidFill>
                  <a:schemeClr val="tx2"/>
                </a:solidFill>
              </a:endParaRPr>
            </a:p>
          </p:txBody>
        </p:sp>
        <p:sp>
          <p:nvSpPr>
            <p:cNvPr id="27" name="CuadroTexto 26"/>
            <p:cNvSpPr txBox="1"/>
            <p:nvPr/>
          </p:nvSpPr>
          <p:spPr>
            <a:xfrm>
              <a:off x="1125567" y="3810000"/>
              <a:ext cx="524102" cy="307777"/>
            </a:xfrm>
            <a:prstGeom prst="rect">
              <a:avLst/>
            </a:prstGeom>
            <a:noFill/>
            <a:ln>
              <a:noFill/>
            </a:ln>
          </p:spPr>
          <p:txBody>
            <a:bodyPr wrap="none" rtlCol="0">
              <a:spAutoFit/>
            </a:bodyPr>
            <a:lstStyle/>
            <a:p>
              <a:pPr algn="ctr"/>
              <a:r>
                <a:rPr lang="es-ES" sz="1400" dirty="0" err="1" smtClean="0">
                  <a:solidFill>
                    <a:srgbClr val="008000"/>
                  </a:solidFill>
                </a:rPr>
                <a:t>land</a:t>
              </a:r>
              <a:endParaRPr lang="es-ES" sz="1400" dirty="0">
                <a:solidFill>
                  <a:srgbClr val="008000"/>
                </a:solidFill>
              </a:endParaRPr>
            </a:p>
          </p:txBody>
        </p:sp>
        <p:sp>
          <p:nvSpPr>
            <p:cNvPr id="28" name="CuadroTexto 27"/>
            <p:cNvSpPr txBox="1"/>
            <p:nvPr/>
          </p:nvSpPr>
          <p:spPr>
            <a:xfrm>
              <a:off x="528352" y="4927600"/>
              <a:ext cx="727934" cy="276999"/>
            </a:xfrm>
            <a:prstGeom prst="rect">
              <a:avLst/>
            </a:prstGeom>
            <a:noFill/>
            <a:ln>
              <a:noFill/>
            </a:ln>
          </p:spPr>
          <p:txBody>
            <a:bodyPr wrap="none" rtlCol="0">
              <a:spAutoFit/>
            </a:bodyPr>
            <a:lstStyle/>
            <a:p>
              <a:pPr algn="ctr"/>
              <a:r>
                <a:rPr lang="es-ES" sz="1200" dirty="0" smtClean="0"/>
                <a:t>~7 </a:t>
              </a:r>
              <a:r>
                <a:rPr lang="es-ES" sz="1200" dirty="0" err="1" smtClean="0"/>
                <a:t>days</a:t>
              </a:r>
              <a:endParaRPr lang="es-ES" sz="1200" dirty="0"/>
            </a:p>
          </p:txBody>
        </p:sp>
        <p:sp>
          <p:nvSpPr>
            <p:cNvPr id="29" name="CuadroTexto 28"/>
            <p:cNvSpPr txBox="1"/>
            <p:nvPr/>
          </p:nvSpPr>
          <p:spPr>
            <a:xfrm>
              <a:off x="1247560" y="4927600"/>
              <a:ext cx="813519" cy="276999"/>
            </a:xfrm>
            <a:prstGeom prst="rect">
              <a:avLst/>
            </a:prstGeom>
            <a:noFill/>
            <a:ln>
              <a:noFill/>
            </a:ln>
          </p:spPr>
          <p:txBody>
            <a:bodyPr wrap="none" rtlCol="0">
              <a:spAutoFit/>
            </a:bodyPr>
            <a:lstStyle/>
            <a:p>
              <a:pPr algn="ctr"/>
              <a:r>
                <a:rPr lang="es-ES" sz="1200" dirty="0" smtClean="0"/>
                <a:t>~30 </a:t>
              </a:r>
              <a:r>
                <a:rPr lang="es-ES" sz="1200" dirty="0" err="1" smtClean="0"/>
                <a:t>days</a:t>
              </a:r>
              <a:endParaRPr lang="es-ES" sz="1200" dirty="0"/>
            </a:p>
          </p:txBody>
        </p:sp>
        <p:sp>
          <p:nvSpPr>
            <p:cNvPr id="30" name="CuadroTexto 29"/>
            <p:cNvSpPr txBox="1"/>
            <p:nvPr/>
          </p:nvSpPr>
          <p:spPr>
            <a:xfrm>
              <a:off x="2507642" y="4965700"/>
              <a:ext cx="630157" cy="323165"/>
            </a:xfrm>
            <a:prstGeom prst="rect">
              <a:avLst/>
            </a:prstGeom>
            <a:noFill/>
            <a:ln>
              <a:noFill/>
            </a:ln>
          </p:spPr>
          <p:txBody>
            <a:bodyPr wrap="none" rtlCol="0">
              <a:spAutoFit/>
            </a:bodyPr>
            <a:lstStyle/>
            <a:p>
              <a:pPr algn="ctr"/>
              <a:r>
                <a:rPr lang="es-ES" sz="1500" b="1" dirty="0" smtClean="0"/>
                <a:t>Time</a:t>
              </a:r>
              <a:endParaRPr lang="es-ES" sz="1500" b="1" dirty="0"/>
            </a:p>
          </p:txBody>
        </p:sp>
        <p:sp>
          <p:nvSpPr>
            <p:cNvPr id="34" name="Google Shape;170;p20"/>
            <p:cNvSpPr>
              <a:spLocks noChangeArrowheads="1"/>
            </p:cNvSpPr>
            <p:nvPr/>
          </p:nvSpPr>
          <p:spPr bwMode="auto">
            <a:xfrm flipV="1">
              <a:off x="190500" y="2768598"/>
              <a:ext cx="393700" cy="469899"/>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35" name="CuadroTexto 34"/>
            <p:cNvSpPr txBox="1"/>
            <p:nvPr/>
          </p:nvSpPr>
          <p:spPr>
            <a:xfrm rot="16200000">
              <a:off x="-302620" y="3492500"/>
              <a:ext cx="1392648" cy="323165"/>
            </a:xfrm>
            <a:prstGeom prst="rect">
              <a:avLst/>
            </a:prstGeom>
            <a:noFill/>
            <a:ln>
              <a:noFill/>
            </a:ln>
          </p:spPr>
          <p:txBody>
            <a:bodyPr wrap="none" rtlCol="0">
              <a:spAutoFit/>
            </a:bodyPr>
            <a:lstStyle/>
            <a:p>
              <a:pPr algn="ctr"/>
              <a:r>
                <a:rPr lang="es-ES" sz="1500" b="1" dirty="0" err="1" smtClean="0"/>
                <a:t>Predictability</a:t>
              </a:r>
              <a:endParaRPr lang="es-ES" sz="1500" b="1" dirty="0"/>
            </a:p>
          </p:txBody>
        </p:sp>
        <p:sp>
          <p:nvSpPr>
            <p:cNvPr id="37" name="Rectángulo 36"/>
            <p:cNvSpPr/>
            <p:nvPr/>
          </p:nvSpPr>
          <p:spPr>
            <a:xfrm>
              <a:off x="2194900" y="2808069"/>
              <a:ext cx="1564300" cy="215444"/>
            </a:xfrm>
            <a:prstGeom prst="rect">
              <a:avLst/>
            </a:prstGeom>
          </p:spPr>
          <p:txBody>
            <a:bodyPr wrap="square">
              <a:spAutoFit/>
            </a:bodyPr>
            <a:lstStyle/>
            <a:p>
              <a:pPr algn="ctr"/>
              <a:r>
                <a:rPr lang="es-ES" sz="800" dirty="0" smtClean="0">
                  <a:solidFill>
                    <a:srgbClr val="000000"/>
                  </a:solidFill>
                </a:rPr>
                <a:t>©Paul </a:t>
              </a:r>
              <a:r>
                <a:rPr lang="es-ES" sz="800" dirty="0" err="1" smtClean="0">
                  <a:solidFill>
                    <a:srgbClr val="000000"/>
                  </a:solidFill>
                </a:rPr>
                <a:t>Dirmeyer</a:t>
              </a:r>
              <a:r>
                <a:rPr lang="es-ES" sz="800" dirty="0" smtClean="0">
                  <a:solidFill>
                    <a:srgbClr val="000000"/>
                  </a:solidFill>
                </a:rPr>
                <a:t> (GMU/COLA)</a:t>
              </a:r>
              <a:endParaRPr lang="es-ES" sz="800" dirty="0">
                <a:solidFill>
                  <a:srgbClr val="000000"/>
                </a:solidFill>
              </a:endParaRPr>
            </a:p>
          </p:txBody>
        </p:sp>
        <p:sp>
          <p:nvSpPr>
            <p:cNvPr id="40" name="Google Shape;170;p20"/>
            <p:cNvSpPr>
              <a:spLocks noChangeArrowheads="1"/>
            </p:cNvSpPr>
            <p:nvPr/>
          </p:nvSpPr>
          <p:spPr bwMode="auto">
            <a:xfrm flipV="1">
              <a:off x="4244578" y="2463800"/>
              <a:ext cx="771922" cy="18922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grpSp>
      <p:sp>
        <p:nvSpPr>
          <p:cNvPr id="44" name="CustomShape 7"/>
          <p:cNvSpPr/>
          <p:nvPr/>
        </p:nvSpPr>
        <p:spPr>
          <a:xfrm>
            <a:off x="4228240" y="1402880"/>
            <a:ext cx="2294280" cy="70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b="1" strike="noStrike" spc="-1" dirty="0">
                <a:solidFill>
                  <a:srgbClr val="0070C0"/>
                </a:solidFill>
                <a:uFill>
                  <a:solidFill>
                    <a:srgbClr val="FFFFFF"/>
                  </a:solidFill>
                </a:uFill>
                <a:latin typeface="Calibri"/>
              </a:rPr>
              <a:t>Weather </a:t>
            </a:r>
            <a:r>
              <a:rPr lang="en-US" sz="2000" b="1" strike="noStrike" spc="-1" dirty="0" smtClean="0">
                <a:solidFill>
                  <a:srgbClr val="0070C0"/>
                </a:solidFill>
                <a:uFill>
                  <a:solidFill>
                    <a:srgbClr val="FFFFFF"/>
                  </a:solidFill>
                </a:uFill>
                <a:latin typeface="Calibri"/>
              </a:rPr>
              <a:t>prediction</a:t>
            </a:r>
            <a:endParaRPr lang="en-US" sz="2000" b="0" strike="noStrike" spc="-1" dirty="0">
              <a:solidFill>
                <a:srgbClr val="000000"/>
              </a:solidFill>
              <a:uFill>
                <a:solidFill>
                  <a:srgbClr val="FFFFFF"/>
                </a:solidFill>
              </a:uFill>
              <a:latin typeface="Arial"/>
            </a:endParaRPr>
          </a:p>
        </p:txBody>
      </p:sp>
      <p:sp>
        <p:nvSpPr>
          <p:cNvPr id="9" name="Rectángulo 8"/>
          <p:cNvSpPr/>
          <p:nvPr/>
        </p:nvSpPr>
        <p:spPr>
          <a:xfrm>
            <a:off x="4927600" y="2026335"/>
            <a:ext cx="3251200" cy="707886"/>
          </a:xfrm>
          <a:prstGeom prst="rect">
            <a:avLst/>
          </a:prstGeom>
          <a:noFill/>
        </p:spPr>
        <p:txBody>
          <a:bodyPr wrap="square">
            <a:spAutoFit/>
          </a:bodyPr>
          <a:lstStyle/>
          <a:p>
            <a:pPr marL="360" algn="ctr">
              <a:lnSpc>
                <a:spcPct val="100000"/>
              </a:lnSpc>
              <a:buClr>
                <a:srgbClr val="C00000"/>
              </a:buClr>
            </a:pPr>
            <a:r>
              <a:rPr lang="en-US" sz="2000" spc="-1" dirty="0">
                <a:solidFill>
                  <a:srgbClr val="800000"/>
                </a:solidFill>
                <a:uFill>
                  <a:solidFill>
                    <a:srgbClr val="FFFFFF"/>
                  </a:solidFill>
                </a:uFill>
                <a:latin typeface="Calibri"/>
              </a:rPr>
              <a:t>Because of the chaotic nature of atmospheric variability</a:t>
            </a:r>
            <a:endParaRPr lang="en-US" sz="2000" spc="-1" dirty="0">
              <a:solidFill>
                <a:srgbClr val="800000"/>
              </a:solidFill>
              <a:uFill>
                <a:solidFill>
                  <a:srgbClr val="FFFFFF"/>
                </a:solidFill>
              </a:uFill>
            </a:endParaRPr>
          </a:p>
        </p:txBody>
      </p:sp>
      <p:sp>
        <p:nvSpPr>
          <p:cNvPr id="47" name="CustomShape 8"/>
          <p:cNvSpPr/>
          <p:nvPr/>
        </p:nvSpPr>
        <p:spPr>
          <a:xfrm>
            <a:off x="7150100" y="3066580"/>
            <a:ext cx="1968500" cy="425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80000"/>
              </a:lnSpc>
            </a:pPr>
            <a:r>
              <a:rPr lang="en-US" sz="2000" b="1" strike="noStrike" spc="-1" dirty="0" smtClean="0">
                <a:solidFill>
                  <a:srgbClr val="0070C0"/>
                </a:solidFill>
                <a:uFill>
                  <a:solidFill>
                    <a:srgbClr val="FFFFFF"/>
                  </a:solidFill>
                </a:uFill>
                <a:latin typeface="Calibri"/>
              </a:rPr>
              <a:t>Weeks</a:t>
            </a:r>
          </a:p>
          <a:p>
            <a:pPr algn="ctr">
              <a:lnSpc>
                <a:spcPct val="80000"/>
              </a:lnSpc>
            </a:pPr>
            <a:r>
              <a:rPr lang="en-US" sz="2000" b="1" strike="noStrike" spc="-1" dirty="0" smtClean="0">
                <a:solidFill>
                  <a:srgbClr val="0070C0"/>
                </a:solidFill>
                <a:uFill>
                  <a:solidFill>
                    <a:srgbClr val="FFFFFF"/>
                  </a:solidFill>
                </a:uFill>
                <a:latin typeface="Calibri"/>
              </a:rPr>
              <a:t>Decades</a:t>
            </a:r>
            <a:endParaRPr lang="en-US" sz="2000" b="0" strike="noStrike" spc="-1" dirty="0">
              <a:solidFill>
                <a:srgbClr val="000000"/>
              </a:solidFill>
              <a:uFill>
                <a:solidFill>
                  <a:srgbClr val="FFFFFF"/>
                </a:solidFill>
              </a:uFill>
              <a:latin typeface="Arial"/>
            </a:endParaRPr>
          </a:p>
        </p:txBody>
      </p:sp>
      <p:sp>
        <p:nvSpPr>
          <p:cNvPr id="48" name="CustomShape 12"/>
          <p:cNvSpPr/>
          <p:nvPr/>
        </p:nvSpPr>
        <p:spPr>
          <a:xfrm>
            <a:off x="6569240" y="3132060"/>
            <a:ext cx="1043995" cy="360000"/>
          </a:xfrm>
          <a:prstGeom prst="rightArrow">
            <a:avLst>
              <a:gd name="adj1" fmla="val 50000"/>
              <a:gd name="adj2"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p:style>
      </p:sp>
      <p:sp>
        <p:nvSpPr>
          <p:cNvPr id="49" name="CustomShape 7"/>
          <p:cNvSpPr/>
          <p:nvPr/>
        </p:nvSpPr>
        <p:spPr>
          <a:xfrm>
            <a:off x="4329840" y="3066581"/>
            <a:ext cx="2294280" cy="70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b="1" strike="noStrike" spc="-1" dirty="0" smtClean="0">
                <a:solidFill>
                  <a:srgbClr val="0070C0"/>
                </a:solidFill>
                <a:uFill>
                  <a:solidFill>
                    <a:srgbClr val="FFFFFF"/>
                  </a:solidFill>
                </a:uFill>
                <a:latin typeface="Calibri"/>
              </a:rPr>
              <a:t>Climate prediction</a:t>
            </a:r>
            <a:endParaRPr lang="en-US" sz="2000" b="0" strike="noStrike" spc="-1" dirty="0">
              <a:solidFill>
                <a:srgbClr val="000000"/>
              </a:solidFill>
              <a:uFill>
                <a:solidFill>
                  <a:srgbClr val="FFFFFF"/>
                </a:solidFill>
              </a:uFill>
              <a:latin typeface="Arial"/>
            </a:endParaRPr>
          </a:p>
        </p:txBody>
      </p:sp>
      <p:sp>
        <p:nvSpPr>
          <p:cNvPr id="50" name="CustomShape 9"/>
          <p:cNvSpPr/>
          <p:nvPr/>
        </p:nvSpPr>
        <p:spPr>
          <a:xfrm>
            <a:off x="6540500" y="2870781"/>
            <a:ext cx="3267620" cy="3296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b="0" strike="noStrike" spc="-1" dirty="0" smtClean="0">
                <a:solidFill>
                  <a:srgbClr val="808080"/>
                </a:solidFill>
                <a:uFill>
                  <a:solidFill>
                    <a:srgbClr val="FFFFFF"/>
                  </a:solidFill>
                </a:uFill>
                <a:latin typeface="Calibri"/>
              </a:rPr>
              <a:t>   time     </a:t>
            </a:r>
          </a:p>
          <a:p>
            <a:pPr>
              <a:lnSpc>
                <a:spcPct val="100000"/>
              </a:lnSpc>
            </a:pPr>
            <a:endParaRPr lang="en-US" sz="1000" spc="-1" dirty="0">
              <a:solidFill>
                <a:srgbClr val="808080"/>
              </a:solidFill>
              <a:uFill>
                <a:solidFill>
                  <a:srgbClr val="FFFFFF"/>
                </a:solidFill>
              </a:uFill>
              <a:latin typeface="Calibri"/>
            </a:endParaRPr>
          </a:p>
          <a:p>
            <a:pPr>
              <a:lnSpc>
                <a:spcPct val="100000"/>
              </a:lnSpc>
            </a:pPr>
            <a:r>
              <a:rPr lang="en-US" b="0" strike="noStrike" spc="-1" dirty="0" smtClean="0">
                <a:solidFill>
                  <a:srgbClr val="808080"/>
                </a:solidFill>
                <a:uFill>
                  <a:solidFill>
                    <a:srgbClr val="FFFFFF"/>
                  </a:solidFill>
                </a:uFill>
                <a:latin typeface="Calibri"/>
              </a:rPr>
              <a:t> horizon</a:t>
            </a:r>
            <a:endParaRPr lang="en-US" b="0" strike="noStrike" spc="-1" dirty="0">
              <a:solidFill>
                <a:srgbClr val="000000"/>
              </a:solidFill>
              <a:uFill>
                <a:solidFill>
                  <a:srgbClr val="FFFFFF"/>
                </a:solidFill>
              </a:uFill>
              <a:latin typeface="Arial"/>
            </a:endParaRPr>
          </a:p>
        </p:txBody>
      </p:sp>
      <p:sp>
        <p:nvSpPr>
          <p:cNvPr id="39" name="CuadroTexto 2"/>
          <p:cNvSpPr txBox="1">
            <a:spLocks noChangeArrowheads="1"/>
          </p:cNvSpPr>
          <p:nvPr/>
        </p:nvSpPr>
        <p:spPr bwMode="auto">
          <a:xfrm>
            <a:off x="2016127" y="941388"/>
            <a:ext cx="20738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i="1" dirty="0" err="1" smtClean="0">
                <a:solidFill>
                  <a:srgbClr val="7F7F7F"/>
                </a:solidFill>
              </a:rPr>
              <a:t>Mariotti</a:t>
            </a:r>
            <a:r>
              <a:rPr lang="es-ES" sz="1800" i="1" dirty="0" smtClean="0">
                <a:solidFill>
                  <a:srgbClr val="7F7F7F"/>
                </a:solidFill>
              </a:rPr>
              <a:t> et </a:t>
            </a:r>
            <a:r>
              <a:rPr lang="es-ES" sz="1800" i="1" dirty="0">
                <a:solidFill>
                  <a:srgbClr val="7F7F7F"/>
                </a:solidFill>
              </a:rPr>
              <a:t>al </a:t>
            </a:r>
            <a:r>
              <a:rPr lang="es-ES" sz="1800" i="1" dirty="0" smtClean="0">
                <a:solidFill>
                  <a:srgbClr val="7F7F7F"/>
                </a:solidFill>
              </a:rPr>
              <a:t>2018</a:t>
            </a:r>
            <a:endParaRPr lang="es-ES" sz="1800" i="1" dirty="0">
              <a:solidFill>
                <a:srgbClr val="7F7F7F"/>
              </a:solidFill>
            </a:endParaRPr>
          </a:p>
        </p:txBody>
      </p:sp>
      <p:pic>
        <p:nvPicPr>
          <p:cNvPr id="41" name="Picture 3"/>
          <p:cNvPicPr/>
          <p:nvPr/>
        </p:nvPicPr>
        <p:blipFill>
          <a:blip r:embed="rId4"/>
          <a:stretch/>
        </p:blipFill>
        <p:spPr>
          <a:xfrm>
            <a:off x="952340" y="4996161"/>
            <a:ext cx="2072160" cy="1554120"/>
          </a:xfrm>
          <a:prstGeom prst="rect">
            <a:avLst/>
          </a:prstGeom>
          <a:ln>
            <a:noFill/>
          </a:ln>
        </p:spPr>
      </p:pic>
      <p:pic>
        <p:nvPicPr>
          <p:cNvPr id="42" name="Picture 5"/>
          <p:cNvPicPr/>
          <p:nvPr/>
        </p:nvPicPr>
        <p:blipFill>
          <a:blip r:embed="rId5"/>
          <a:stretch/>
        </p:blipFill>
        <p:spPr>
          <a:xfrm>
            <a:off x="3240140" y="4998321"/>
            <a:ext cx="2334600" cy="1554120"/>
          </a:xfrm>
          <a:prstGeom prst="rect">
            <a:avLst/>
          </a:prstGeom>
          <a:ln>
            <a:noFill/>
          </a:ln>
        </p:spPr>
      </p:pic>
      <p:pic>
        <p:nvPicPr>
          <p:cNvPr id="43" name="Picture 9"/>
          <p:cNvPicPr/>
          <p:nvPr/>
        </p:nvPicPr>
        <p:blipFill>
          <a:blip r:embed="rId6"/>
          <a:stretch/>
        </p:blipFill>
        <p:spPr>
          <a:xfrm>
            <a:off x="5778500" y="4998321"/>
            <a:ext cx="2359440" cy="1554120"/>
          </a:xfrm>
          <a:prstGeom prst="rect">
            <a:avLst/>
          </a:prstGeom>
          <a:ln>
            <a:noFill/>
          </a:ln>
        </p:spPr>
      </p:pic>
      <p:sp>
        <p:nvSpPr>
          <p:cNvPr id="45" name="CustomShape 2"/>
          <p:cNvSpPr/>
          <p:nvPr/>
        </p:nvSpPr>
        <p:spPr>
          <a:xfrm>
            <a:off x="1588460" y="4637141"/>
            <a:ext cx="15343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i="1" strike="noStrike" spc="-1" dirty="0">
                <a:solidFill>
                  <a:srgbClr val="595959"/>
                </a:solidFill>
                <a:uFill>
                  <a:solidFill>
                    <a:srgbClr val="FFFFFF"/>
                  </a:solidFill>
                </a:uFill>
                <a:latin typeface="Calibri"/>
              </a:rPr>
              <a:t>ocean</a:t>
            </a:r>
            <a:endParaRPr lang="en-US" sz="1800" b="0" strike="noStrike" spc="-1" dirty="0">
              <a:solidFill>
                <a:srgbClr val="000000"/>
              </a:solidFill>
              <a:uFill>
                <a:solidFill>
                  <a:srgbClr val="FFFFFF"/>
                </a:solidFill>
              </a:uFill>
              <a:latin typeface="Arial"/>
            </a:endParaRPr>
          </a:p>
        </p:txBody>
      </p:sp>
      <p:sp>
        <p:nvSpPr>
          <p:cNvPr id="46" name="CustomShape 3"/>
          <p:cNvSpPr/>
          <p:nvPr/>
        </p:nvSpPr>
        <p:spPr>
          <a:xfrm>
            <a:off x="3919820" y="4637141"/>
            <a:ext cx="15343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i="1" strike="noStrike" spc="-1">
                <a:solidFill>
                  <a:srgbClr val="595959"/>
                </a:solidFill>
                <a:uFill>
                  <a:solidFill>
                    <a:srgbClr val="FFFFFF"/>
                  </a:solidFill>
                </a:uFill>
                <a:latin typeface="Calibri"/>
              </a:rPr>
              <a:t>sea ice</a:t>
            </a:r>
            <a:endParaRPr lang="en-US" sz="1800" b="0" strike="noStrike" spc="-1">
              <a:solidFill>
                <a:srgbClr val="000000"/>
              </a:solidFill>
              <a:uFill>
                <a:solidFill>
                  <a:srgbClr val="FFFFFF"/>
                </a:solidFill>
              </a:uFill>
              <a:latin typeface="Arial"/>
            </a:endParaRPr>
          </a:p>
        </p:txBody>
      </p:sp>
      <p:sp>
        <p:nvSpPr>
          <p:cNvPr id="51" name="CustomShape 4"/>
          <p:cNvSpPr/>
          <p:nvPr/>
        </p:nvSpPr>
        <p:spPr>
          <a:xfrm>
            <a:off x="6231020" y="4637141"/>
            <a:ext cx="15343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i="1" strike="noStrike" spc="-1">
                <a:solidFill>
                  <a:srgbClr val="595959"/>
                </a:solidFill>
                <a:uFill>
                  <a:solidFill>
                    <a:srgbClr val="FFFFFF"/>
                  </a:solidFill>
                </a:uFill>
                <a:latin typeface="Calibri"/>
              </a:rPr>
              <a:t>soil moisture</a:t>
            </a:r>
            <a:endParaRPr lang="en-US" sz="1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4018698883"/>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8" name="Picture 3"/>
          <p:cNvPicPr/>
          <p:nvPr/>
        </p:nvPicPr>
        <p:blipFill>
          <a:blip r:embed="rId3"/>
          <a:stretch/>
        </p:blipFill>
        <p:spPr>
          <a:xfrm>
            <a:off x="952340" y="4996161"/>
            <a:ext cx="2072160" cy="1554120"/>
          </a:xfrm>
          <a:prstGeom prst="rect">
            <a:avLst/>
          </a:prstGeom>
          <a:ln>
            <a:noFill/>
          </a:ln>
        </p:spPr>
      </p:pic>
      <p:sp>
        <p:nvSpPr>
          <p:cNvPr id="18" name="TextShape 3"/>
          <p:cNvSpPr txBox="1">
            <a:spLocks noChangeAspect="1" noChangeArrowheads="1"/>
          </p:cNvSpPr>
          <p:nvPr/>
        </p:nvSpPr>
        <p:spPr bwMode="auto">
          <a:xfrm>
            <a:off x="157438" y="161241"/>
            <a:ext cx="6192562" cy="53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FFFFFF"/>
                </a:solidFill>
              </a:rPr>
              <a:t>Internal sources of Climate Predictability</a:t>
            </a:r>
            <a:endParaRPr lang="en-US" sz="2400" b="1" dirty="0">
              <a:latin typeface="Calibri" charset="0"/>
            </a:endParaRPr>
          </a:p>
        </p:txBody>
      </p:sp>
      <p:grpSp>
        <p:nvGrpSpPr>
          <p:cNvPr id="8" name="Agrupar 7"/>
          <p:cNvGrpSpPr/>
          <p:nvPr/>
        </p:nvGrpSpPr>
        <p:grpSpPr>
          <a:xfrm>
            <a:off x="12700" y="1319214"/>
            <a:ext cx="4826000" cy="3255764"/>
            <a:chOff x="190500" y="2055814"/>
            <a:chExt cx="4826000" cy="3255764"/>
          </a:xfrm>
        </p:grpSpPr>
        <p:grpSp>
          <p:nvGrpSpPr>
            <p:cNvPr id="3" name="Agrupar 2"/>
            <p:cNvGrpSpPr/>
            <p:nvPr/>
          </p:nvGrpSpPr>
          <p:grpSpPr>
            <a:xfrm>
              <a:off x="558800" y="2055814"/>
              <a:ext cx="3797300" cy="3255764"/>
              <a:chOff x="558800" y="2055814"/>
              <a:chExt cx="3797300" cy="3255764"/>
            </a:xfrm>
          </p:grpSpPr>
          <p:pic>
            <p:nvPicPr>
              <p:cNvPr id="19" name="Imagen 1"/>
              <p:cNvPicPr>
                <a:picLocks noChangeAspect="1"/>
              </p:cNvPicPr>
              <p:nvPr/>
            </p:nvPicPr>
            <p:blipFill rotWithShape="1">
              <a:blip r:embed="rId4">
                <a:extLst>
                  <a:ext uri="{28A0092B-C50C-407E-A947-70E740481C1C}">
                    <a14:useLocalDpi xmlns:a14="http://schemas.microsoft.com/office/drawing/2010/main" val="0"/>
                  </a:ext>
                </a:extLst>
              </a:blip>
              <a:srcRect l="4777"/>
              <a:stretch/>
            </p:blipFill>
            <p:spPr bwMode="auto">
              <a:xfrm>
                <a:off x="558800" y="2055814"/>
                <a:ext cx="3797300" cy="315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CuadroTexto 30"/>
              <p:cNvSpPr txBox="1"/>
              <p:nvPr/>
            </p:nvSpPr>
            <p:spPr>
              <a:xfrm>
                <a:off x="685800" y="5003800"/>
                <a:ext cx="3517900" cy="307778"/>
              </a:xfrm>
              <a:prstGeom prst="rect">
                <a:avLst/>
              </a:prstGeom>
              <a:solidFill>
                <a:srgbClr val="FFFFFF"/>
              </a:solidFill>
              <a:ln>
                <a:noFill/>
              </a:ln>
            </p:spPr>
            <p:txBody>
              <a:bodyPr wrap="square" rtlCol="0">
                <a:spAutoFit/>
              </a:bodyPr>
              <a:lstStyle/>
              <a:p>
                <a:pPr algn="ctr"/>
                <a:endParaRPr lang="es-ES" sz="1400" dirty="0">
                  <a:solidFill>
                    <a:srgbClr val="008000"/>
                  </a:solidFill>
                </a:endParaRPr>
              </a:p>
            </p:txBody>
          </p:sp>
        </p:grpSp>
        <p:sp>
          <p:nvSpPr>
            <p:cNvPr id="2" name="CuadroTexto 1"/>
            <p:cNvSpPr txBox="1"/>
            <p:nvPr/>
          </p:nvSpPr>
          <p:spPr>
            <a:xfrm>
              <a:off x="757741" y="2997200"/>
              <a:ext cx="1132755" cy="523220"/>
            </a:xfrm>
            <a:prstGeom prst="rect">
              <a:avLst/>
            </a:prstGeom>
            <a:noFill/>
            <a:ln>
              <a:noFill/>
            </a:ln>
          </p:spPr>
          <p:txBody>
            <a:bodyPr wrap="none" rtlCol="0">
              <a:spAutoFit/>
            </a:bodyPr>
            <a:lstStyle/>
            <a:p>
              <a:pPr algn="ctr"/>
              <a:r>
                <a:rPr lang="es-ES" sz="1400" dirty="0" err="1" smtClean="0">
                  <a:solidFill>
                    <a:srgbClr val="F5D527"/>
                  </a:solidFill>
                </a:rPr>
                <a:t>atmosphere</a:t>
              </a:r>
              <a:endParaRPr lang="es-ES" sz="1400" dirty="0" smtClean="0">
                <a:solidFill>
                  <a:srgbClr val="F5D527"/>
                </a:solidFill>
              </a:endParaRPr>
            </a:p>
            <a:p>
              <a:pPr algn="ctr"/>
              <a:r>
                <a:rPr lang="es-ES" sz="1400" dirty="0" smtClean="0">
                  <a:solidFill>
                    <a:srgbClr val="F5D527"/>
                  </a:solidFill>
                </a:rPr>
                <a:t>(</a:t>
              </a:r>
              <a:r>
                <a:rPr lang="es-ES" sz="1400" dirty="0" err="1" smtClean="0">
                  <a:solidFill>
                    <a:srgbClr val="F5D527"/>
                  </a:solidFill>
                </a:rPr>
                <a:t>weather</a:t>
              </a:r>
              <a:r>
                <a:rPr lang="es-ES" sz="1400" dirty="0" smtClean="0">
                  <a:solidFill>
                    <a:srgbClr val="F5D527"/>
                  </a:solidFill>
                </a:rPr>
                <a:t>)</a:t>
              </a:r>
              <a:endParaRPr lang="es-ES" sz="1400" dirty="0">
                <a:solidFill>
                  <a:srgbClr val="F5D527"/>
                </a:solidFill>
              </a:endParaRPr>
            </a:p>
          </p:txBody>
        </p:sp>
        <p:sp>
          <p:nvSpPr>
            <p:cNvPr id="23" name="Google Shape;170;p20"/>
            <p:cNvSpPr>
              <a:spLocks noChangeArrowheads="1"/>
            </p:cNvSpPr>
            <p:nvPr/>
          </p:nvSpPr>
          <p:spPr bwMode="auto">
            <a:xfrm flipV="1">
              <a:off x="790178" y="2603499"/>
              <a:ext cx="771922" cy="469899"/>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24" name="Google Shape;170;p20"/>
            <p:cNvSpPr>
              <a:spLocks noChangeArrowheads="1"/>
            </p:cNvSpPr>
            <p:nvPr/>
          </p:nvSpPr>
          <p:spPr bwMode="auto">
            <a:xfrm flipV="1">
              <a:off x="1209278" y="3644899"/>
              <a:ext cx="467122" cy="4063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25" name="Google Shape;170;p20"/>
            <p:cNvSpPr>
              <a:spLocks noChangeArrowheads="1"/>
            </p:cNvSpPr>
            <p:nvPr/>
          </p:nvSpPr>
          <p:spPr bwMode="auto">
            <a:xfrm flipV="1">
              <a:off x="3292078" y="3924299"/>
              <a:ext cx="467122" cy="4063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26" name="CuadroTexto 25"/>
            <p:cNvSpPr txBox="1"/>
            <p:nvPr/>
          </p:nvSpPr>
          <p:spPr>
            <a:xfrm>
              <a:off x="2798737" y="3898900"/>
              <a:ext cx="1292566" cy="307777"/>
            </a:xfrm>
            <a:prstGeom prst="rect">
              <a:avLst/>
            </a:prstGeom>
            <a:noFill/>
            <a:ln>
              <a:noFill/>
            </a:ln>
          </p:spPr>
          <p:txBody>
            <a:bodyPr wrap="none" rtlCol="0">
              <a:spAutoFit/>
            </a:bodyPr>
            <a:lstStyle/>
            <a:p>
              <a:pPr algn="ctr"/>
              <a:r>
                <a:rPr lang="es-ES" sz="1400" dirty="0" err="1" smtClean="0">
                  <a:solidFill>
                    <a:schemeClr val="tx2"/>
                  </a:solidFill>
                </a:rPr>
                <a:t>ocean</a:t>
              </a:r>
              <a:r>
                <a:rPr lang="es-ES" sz="1400" dirty="0" smtClean="0">
                  <a:solidFill>
                    <a:schemeClr val="tx2"/>
                  </a:solidFill>
                </a:rPr>
                <a:t>/sea ice</a:t>
              </a:r>
              <a:endParaRPr lang="es-ES" sz="1400" dirty="0">
                <a:solidFill>
                  <a:schemeClr val="tx2"/>
                </a:solidFill>
              </a:endParaRPr>
            </a:p>
          </p:txBody>
        </p:sp>
        <p:sp>
          <p:nvSpPr>
            <p:cNvPr id="27" name="CuadroTexto 26"/>
            <p:cNvSpPr txBox="1"/>
            <p:nvPr/>
          </p:nvSpPr>
          <p:spPr>
            <a:xfrm>
              <a:off x="1125567" y="3810000"/>
              <a:ext cx="524102" cy="307777"/>
            </a:xfrm>
            <a:prstGeom prst="rect">
              <a:avLst/>
            </a:prstGeom>
            <a:noFill/>
            <a:ln>
              <a:noFill/>
            </a:ln>
          </p:spPr>
          <p:txBody>
            <a:bodyPr wrap="none" rtlCol="0">
              <a:spAutoFit/>
            </a:bodyPr>
            <a:lstStyle/>
            <a:p>
              <a:pPr algn="ctr"/>
              <a:r>
                <a:rPr lang="es-ES" sz="1400" dirty="0" err="1" smtClean="0">
                  <a:solidFill>
                    <a:srgbClr val="008000"/>
                  </a:solidFill>
                </a:rPr>
                <a:t>land</a:t>
              </a:r>
              <a:endParaRPr lang="es-ES" sz="1400" dirty="0">
                <a:solidFill>
                  <a:srgbClr val="008000"/>
                </a:solidFill>
              </a:endParaRPr>
            </a:p>
          </p:txBody>
        </p:sp>
        <p:sp>
          <p:nvSpPr>
            <p:cNvPr id="28" name="CuadroTexto 27"/>
            <p:cNvSpPr txBox="1"/>
            <p:nvPr/>
          </p:nvSpPr>
          <p:spPr>
            <a:xfrm>
              <a:off x="528352" y="4927600"/>
              <a:ext cx="727934" cy="276999"/>
            </a:xfrm>
            <a:prstGeom prst="rect">
              <a:avLst/>
            </a:prstGeom>
            <a:noFill/>
            <a:ln>
              <a:noFill/>
            </a:ln>
          </p:spPr>
          <p:txBody>
            <a:bodyPr wrap="none" rtlCol="0">
              <a:spAutoFit/>
            </a:bodyPr>
            <a:lstStyle/>
            <a:p>
              <a:pPr algn="ctr"/>
              <a:r>
                <a:rPr lang="es-ES" sz="1200" dirty="0" smtClean="0"/>
                <a:t>~7 </a:t>
              </a:r>
              <a:r>
                <a:rPr lang="es-ES" sz="1200" dirty="0" err="1" smtClean="0"/>
                <a:t>days</a:t>
              </a:r>
              <a:endParaRPr lang="es-ES" sz="1200" dirty="0"/>
            </a:p>
          </p:txBody>
        </p:sp>
        <p:sp>
          <p:nvSpPr>
            <p:cNvPr id="29" name="CuadroTexto 28"/>
            <p:cNvSpPr txBox="1"/>
            <p:nvPr/>
          </p:nvSpPr>
          <p:spPr>
            <a:xfrm>
              <a:off x="1247560" y="4927600"/>
              <a:ext cx="813519" cy="276999"/>
            </a:xfrm>
            <a:prstGeom prst="rect">
              <a:avLst/>
            </a:prstGeom>
            <a:noFill/>
            <a:ln>
              <a:noFill/>
            </a:ln>
          </p:spPr>
          <p:txBody>
            <a:bodyPr wrap="none" rtlCol="0">
              <a:spAutoFit/>
            </a:bodyPr>
            <a:lstStyle/>
            <a:p>
              <a:pPr algn="ctr"/>
              <a:r>
                <a:rPr lang="es-ES" sz="1200" dirty="0" smtClean="0"/>
                <a:t>~30 </a:t>
              </a:r>
              <a:r>
                <a:rPr lang="es-ES" sz="1200" dirty="0" err="1" smtClean="0"/>
                <a:t>days</a:t>
              </a:r>
              <a:endParaRPr lang="es-ES" sz="1200" dirty="0"/>
            </a:p>
          </p:txBody>
        </p:sp>
        <p:sp>
          <p:nvSpPr>
            <p:cNvPr id="30" name="CuadroTexto 29"/>
            <p:cNvSpPr txBox="1"/>
            <p:nvPr/>
          </p:nvSpPr>
          <p:spPr>
            <a:xfrm>
              <a:off x="2507642" y="4965700"/>
              <a:ext cx="630157" cy="323165"/>
            </a:xfrm>
            <a:prstGeom prst="rect">
              <a:avLst/>
            </a:prstGeom>
            <a:noFill/>
            <a:ln>
              <a:noFill/>
            </a:ln>
          </p:spPr>
          <p:txBody>
            <a:bodyPr wrap="none" rtlCol="0">
              <a:spAutoFit/>
            </a:bodyPr>
            <a:lstStyle/>
            <a:p>
              <a:pPr algn="ctr"/>
              <a:r>
                <a:rPr lang="es-ES" sz="1500" b="1" dirty="0" smtClean="0"/>
                <a:t>Time</a:t>
              </a:r>
              <a:endParaRPr lang="es-ES" sz="1500" b="1" dirty="0"/>
            </a:p>
          </p:txBody>
        </p:sp>
        <p:sp>
          <p:nvSpPr>
            <p:cNvPr id="34" name="Google Shape;170;p20"/>
            <p:cNvSpPr>
              <a:spLocks noChangeArrowheads="1"/>
            </p:cNvSpPr>
            <p:nvPr/>
          </p:nvSpPr>
          <p:spPr bwMode="auto">
            <a:xfrm flipV="1">
              <a:off x="190500" y="2768598"/>
              <a:ext cx="393700" cy="469899"/>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35" name="CuadroTexto 34"/>
            <p:cNvSpPr txBox="1"/>
            <p:nvPr/>
          </p:nvSpPr>
          <p:spPr>
            <a:xfrm rot="16200000">
              <a:off x="-302620" y="3492500"/>
              <a:ext cx="1392648" cy="323165"/>
            </a:xfrm>
            <a:prstGeom prst="rect">
              <a:avLst/>
            </a:prstGeom>
            <a:noFill/>
            <a:ln>
              <a:noFill/>
            </a:ln>
          </p:spPr>
          <p:txBody>
            <a:bodyPr wrap="none" rtlCol="0">
              <a:spAutoFit/>
            </a:bodyPr>
            <a:lstStyle/>
            <a:p>
              <a:pPr algn="ctr"/>
              <a:r>
                <a:rPr lang="es-ES" sz="1500" b="1" dirty="0" err="1" smtClean="0"/>
                <a:t>Predictability</a:t>
              </a:r>
              <a:endParaRPr lang="es-ES" sz="1500" b="1" dirty="0"/>
            </a:p>
          </p:txBody>
        </p:sp>
        <p:sp>
          <p:nvSpPr>
            <p:cNvPr id="37" name="Rectángulo 36"/>
            <p:cNvSpPr/>
            <p:nvPr/>
          </p:nvSpPr>
          <p:spPr>
            <a:xfrm>
              <a:off x="2194900" y="2808069"/>
              <a:ext cx="1564300" cy="215444"/>
            </a:xfrm>
            <a:prstGeom prst="rect">
              <a:avLst/>
            </a:prstGeom>
          </p:spPr>
          <p:txBody>
            <a:bodyPr wrap="square">
              <a:spAutoFit/>
            </a:bodyPr>
            <a:lstStyle/>
            <a:p>
              <a:pPr algn="ctr"/>
              <a:r>
                <a:rPr lang="es-ES" sz="800" dirty="0" smtClean="0">
                  <a:solidFill>
                    <a:srgbClr val="000000"/>
                  </a:solidFill>
                </a:rPr>
                <a:t>©Paul </a:t>
              </a:r>
              <a:r>
                <a:rPr lang="es-ES" sz="800" dirty="0" err="1" smtClean="0">
                  <a:solidFill>
                    <a:srgbClr val="000000"/>
                  </a:solidFill>
                </a:rPr>
                <a:t>Dirmeyer</a:t>
              </a:r>
              <a:r>
                <a:rPr lang="es-ES" sz="800" dirty="0" smtClean="0">
                  <a:solidFill>
                    <a:srgbClr val="000000"/>
                  </a:solidFill>
                </a:rPr>
                <a:t> (GMU/COLA)</a:t>
              </a:r>
              <a:endParaRPr lang="es-ES" sz="800" dirty="0">
                <a:solidFill>
                  <a:srgbClr val="000000"/>
                </a:solidFill>
              </a:endParaRPr>
            </a:p>
          </p:txBody>
        </p:sp>
        <p:sp>
          <p:nvSpPr>
            <p:cNvPr id="40" name="Google Shape;170;p20"/>
            <p:cNvSpPr>
              <a:spLocks noChangeArrowheads="1"/>
            </p:cNvSpPr>
            <p:nvPr/>
          </p:nvSpPr>
          <p:spPr bwMode="auto">
            <a:xfrm flipV="1">
              <a:off x="4244578" y="2463800"/>
              <a:ext cx="771922" cy="18922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grpSp>
      <p:grpSp>
        <p:nvGrpSpPr>
          <p:cNvPr id="12" name="Agrupar 11"/>
          <p:cNvGrpSpPr/>
          <p:nvPr/>
        </p:nvGrpSpPr>
        <p:grpSpPr>
          <a:xfrm>
            <a:off x="4229818" y="1930400"/>
            <a:ext cx="4837982" cy="3564248"/>
            <a:chOff x="4204418" y="2260600"/>
            <a:chExt cx="4837982" cy="3564248"/>
          </a:xfrm>
        </p:grpSpPr>
        <p:sp>
          <p:nvSpPr>
            <p:cNvPr id="41" name="Rectángulo 40"/>
            <p:cNvSpPr/>
            <p:nvPr/>
          </p:nvSpPr>
          <p:spPr>
            <a:xfrm>
              <a:off x="5636600" y="5627469"/>
              <a:ext cx="1564300" cy="174407"/>
            </a:xfrm>
            <a:prstGeom prst="rect">
              <a:avLst/>
            </a:prstGeom>
          </p:spPr>
          <p:txBody>
            <a:bodyPr wrap="square">
              <a:spAutoFit/>
            </a:bodyPr>
            <a:lstStyle/>
            <a:p>
              <a:pPr algn="ctr"/>
              <a:r>
                <a:rPr lang="es-ES" sz="800" baseline="30000" dirty="0"/>
                <a:t> </a:t>
              </a:r>
              <a:endParaRPr lang="es-ES" sz="800" dirty="0">
                <a:solidFill>
                  <a:srgbClr val="000000"/>
                </a:solidFill>
              </a:endParaRPr>
            </a:p>
          </p:txBody>
        </p:sp>
        <p:pic>
          <p:nvPicPr>
            <p:cNvPr id="10" name="Imagen 9"/>
            <p:cNvPicPr>
              <a:picLocks noChangeAspect="1"/>
            </p:cNvPicPr>
            <p:nvPr/>
          </p:nvPicPr>
          <p:blipFill>
            <a:blip r:embed="rId5"/>
            <a:stretch>
              <a:fillRect/>
            </a:stretch>
          </p:blipFill>
          <p:spPr>
            <a:xfrm>
              <a:off x="4204418" y="2400300"/>
              <a:ext cx="4837982" cy="3424548"/>
            </a:xfrm>
            <a:prstGeom prst="rect">
              <a:avLst/>
            </a:prstGeom>
          </p:spPr>
        </p:pic>
        <p:sp>
          <p:nvSpPr>
            <p:cNvPr id="51" name="Google Shape;170;p20"/>
            <p:cNvSpPr>
              <a:spLocks noChangeArrowheads="1"/>
            </p:cNvSpPr>
            <p:nvPr/>
          </p:nvSpPr>
          <p:spPr bwMode="auto">
            <a:xfrm flipV="1">
              <a:off x="4523978" y="2374899"/>
              <a:ext cx="3997722" cy="165097"/>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52" name="Google Shape;170;p20"/>
            <p:cNvSpPr>
              <a:spLocks noChangeArrowheads="1"/>
            </p:cNvSpPr>
            <p:nvPr/>
          </p:nvSpPr>
          <p:spPr bwMode="auto">
            <a:xfrm flipV="1">
              <a:off x="4612878" y="3822699"/>
              <a:ext cx="3997722" cy="165097"/>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53" name="CuadroTexto 52"/>
            <p:cNvSpPr txBox="1"/>
            <p:nvPr/>
          </p:nvSpPr>
          <p:spPr>
            <a:xfrm>
              <a:off x="5041900" y="2260600"/>
              <a:ext cx="1062798" cy="307777"/>
            </a:xfrm>
            <a:prstGeom prst="rect">
              <a:avLst/>
            </a:prstGeom>
            <a:noFill/>
          </p:spPr>
          <p:txBody>
            <a:bodyPr wrap="none" rtlCol="0">
              <a:spAutoFit/>
            </a:bodyPr>
            <a:lstStyle/>
            <a:p>
              <a:r>
                <a:rPr lang="es-ES" sz="1400" dirty="0" smtClean="0"/>
                <a:t>AMV </a:t>
              </a:r>
              <a:r>
                <a:rPr lang="es-ES" sz="1400" dirty="0" err="1" smtClean="0"/>
                <a:t>Index</a:t>
              </a:r>
              <a:endParaRPr lang="es-ES" sz="1400" dirty="0"/>
            </a:p>
          </p:txBody>
        </p:sp>
        <p:sp>
          <p:nvSpPr>
            <p:cNvPr id="54" name="CuadroTexto 53"/>
            <p:cNvSpPr txBox="1"/>
            <p:nvPr/>
          </p:nvSpPr>
          <p:spPr>
            <a:xfrm>
              <a:off x="7327900" y="2260600"/>
              <a:ext cx="1062798" cy="307777"/>
            </a:xfrm>
            <a:prstGeom prst="rect">
              <a:avLst/>
            </a:prstGeom>
            <a:noFill/>
          </p:spPr>
          <p:txBody>
            <a:bodyPr wrap="none" rtlCol="0">
              <a:spAutoFit/>
            </a:bodyPr>
            <a:lstStyle/>
            <a:p>
              <a:r>
                <a:rPr lang="es-ES" sz="1400" dirty="0" smtClean="0"/>
                <a:t>PDO </a:t>
              </a:r>
              <a:r>
                <a:rPr lang="es-ES" sz="1400" dirty="0" err="1" smtClean="0"/>
                <a:t>Index</a:t>
              </a:r>
              <a:endParaRPr lang="es-ES" sz="1400" dirty="0"/>
            </a:p>
          </p:txBody>
        </p:sp>
        <p:sp>
          <p:nvSpPr>
            <p:cNvPr id="55" name="CuadroTexto 54"/>
            <p:cNvSpPr txBox="1"/>
            <p:nvPr/>
          </p:nvSpPr>
          <p:spPr>
            <a:xfrm>
              <a:off x="5003800" y="3708400"/>
              <a:ext cx="1202448" cy="307777"/>
            </a:xfrm>
            <a:prstGeom prst="rect">
              <a:avLst/>
            </a:prstGeom>
            <a:noFill/>
          </p:spPr>
          <p:txBody>
            <a:bodyPr wrap="none" rtlCol="0">
              <a:spAutoFit/>
            </a:bodyPr>
            <a:lstStyle/>
            <a:p>
              <a:r>
                <a:rPr lang="es-ES" sz="1400" dirty="0" smtClean="0"/>
                <a:t>AMV </a:t>
              </a:r>
              <a:r>
                <a:rPr lang="es-ES" sz="1400" dirty="0" err="1" smtClean="0"/>
                <a:t>Pattern</a:t>
              </a:r>
              <a:endParaRPr lang="es-ES" sz="1400" dirty="0"/>
            </a:p>
          </p:txBody>
        </p:sp>
        <p:sp>
          <p:nvSpPr>
            <p:cNvPr id="56" name="CuadroTexto 55"/>
            <p:cNvSpPr txBox="1"/>
            <p:nvPr/>
          </p:nvSpPr>
          <p:spPr>
            <a:xfrm>
              <a:off x="7277100" y="3708400"/>
              <a:ext cx="1202448" cy="307777"/>
            </a:xfrm>
            <a:prstGeom prst="rect">
              <a:avLst/>
            </a:prstGeom>
            <a:noFill/>
          </p:spPr>
          <p:txBody>
            <a:bodyPr wrap="none" rtlCol="0">
              <a:spAutoFit/>
            </a:bodyPr>
            <a:lstStyle/>
            <a:p>
              <a:r>
                <a:rPr lang="es-ES" sz="1400" dirty="0" smtClean="0"/>
                <a:t>PDO </a:t>
              </a:r>
              <a:r>
                <a:rPr lang="es-ES" sz="1400" dirty="0" err="1" smtClean="0"/>
                <a:t>Pattern</a:t>
              </a:r>
              <a:endParaRPr lang="es-ES" sz="1400" dirty="0"/>
            </a:p>
          </p:txBody>
        </p:sp>
      </p:grpSp>
      <p:sp>
        <p:nvSpPr>
          <p:cNvPr id="57" name="CuadroTexto 2"/>
          <p:cNvSpPr txBox="1">
            <a:spLocks noChangeArrowheads="1"/>
          </p:cNvSpPr>
          <p:nvPr/>
        </p:nvSpPr>
        <p:spPr bwMode="auto">
          <a:xfrm>
            <a:off x="4768323" y="5435601"/>
            <a:ext cx="429757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s-ES" sz="1800" i="1" dirty="0" err="1" smtClean="0">
                <a:solidFill>
                  <a:schemeClr val="tx1">
                    <a:lumMod val="50000"/>
                    <a:lumOff val="50000"/>
                  </a:schemeClr>
                </a:solidFill>
              </a:rPr>
              <a:t>Cassou</a:t>
            </a:r>
            <a:r>
              <a:rPr lang="es-ES" sz="1800" i="1" dirty="0" smtClean="0">
                <a:solidFill>
                  <a:schemeClr val="tx1">
                    <a:lumMod val="50000"/>
                    <a:lumOff val="50000"/>
                  </a:schemeClr>
                </a:solidFill>
              </a:rPr>
              <a:t> et al, </a:t>
            </a:r>
          </a:p>
          <a:p>
            <a:pPr algn="r" eaLnBrk="1" hangingPunct="1"/>
            <a:r>
              <a:rPr lang="es-ES" sz="1800" i="1" dirty="0" err="1" smtClean="0">
                <a:solidFill>
                  <a:schemeClr val="tx1">
                    <a:lumMod val="50000"/>
                    <a:lumOff val="50000"/>
                  </a:schemeClr>
                </a:solidFill>
              </a:rPr>
              <a:t>Technical</a:t>
            </a:r>
            <a:r>
              <a:rPr lang="es-ES" sz="1800" i="1" dirty="0" smtClean="0">
                <a:solidFill>
                  <a:schemeClr val="tx1">
                    <a:lumMod val="50000"/>
                    <a:lumOff val="50000"/>
                  </a:schemeClr>
                </a:solidFill>
              </a:rPr>
              <a:t> Note </a:t>
            </a:r>
            <a:r>
              <a:rPr lang="es-ES" sz="1800" i="1" dirty="0" err="1" smtClean="0">
                <a:solidFill>
                  <a:schemeClr val="tx1">
                    <a:lumMod val="50000"/>
                    <a:lumOff val="50000"/>
                  </a:schemeClr>
                </a:solidFill>
              </a:rPr>
              <a:t>for</a:t>
            </a:r>
            <a:r>
              <a:rPr lang="es-ES" sz="1800" i="1" dirty="0" smtClean="0">
                <a:solidFill>
                  <a:schemeClr val="tx1">
                    <a:lumMod val="50000"/>
                    <a:lumOff val="50000"/>
                  </a:schemeClr>
                </a:solidFill>
              </a:rPr>
              <a:t> DCPP-</a:t>
            </a:r>
            <a:r>
              <a:rPr lang="es-ES" sz="1800" i="1" dirty="0" err="1" smtClean="0">
                <a:solidFill>
                  <a:schemeClr val="tx1">
                    <a:lumMod val="50000"/>
                    <a:lumOff val="50000"/>
                  </a:schemeClr>
                </a:solidFill>
              </a:rPr>
              <a:t>Component</a:t>
            </a:r>
            <a:r>
              <a:rPr lang="es-ES" sz="1800" i="1" dirty="0" smtClean="0">
                <a:solidFill>
                  <a:schemeClr val="tx1">
                    <a:lumMod val="50000"/>
                    <a:lumOff val="50000"/>
                  </a:schemeClr>
                </a:solidFill>
              </a:rPr>
              <a:t> C</a:t>
            </a:r>
            <a:endParaRPr lang="es-ES" sz="1800" i="1" dirty="0">
              <a:solidFill>
                <a:schemeClr val="tx1">
                  <a:lumMod val="50000"/>
                  <a:lumOff val="50000"/>
                </a:schemeClr>
              </a:solidFill>
            </a:endParaRPr>
          </a:p>
        </p:txBody>
      </p:sp>
      <p:sp>
        <p:nvSpPr>
          <p:cNvPr id="58" name="CuadroTexto 2"/>
          <p:cNvSpPr txBox="1">
            <a:spLocks noChangeArrowheads="1"/>
          </p:cNvSpPr>
          <p:nvPr/>
        </p:nvSpPr>
        <p:spPr bwMode="auto">
          <a:xfrm>
            <a:off x="2016127" y="941388"/>
            <a:ext cx="20738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i="1" dirty="0" err="1" smtClean="0">
                <a:solidFill>
                  <a:schemeClr val="tx1">
                    <a:lumMod val="50000"/>
                    <a:lumOff val="50000"/>
                  </a:schemeClr>
                </a:solidFill>
              </a:rPr>
              <a:t>Mariotti</a:t>
            </a:r>
            <a:r>
              <a:rPr lang="es-ES" sz="1800" i="1" dirty="0" smtClean="0">
                <a:solidFill>
                  <a:schemeClr val="tx1">
                    <a:lumMod val="50000"/>
                    <a:lumOff val="50000"/>
                  </a:schemeClr>
                </a:solidFill>
              </a:rPr>
              <a:t> et </a:t>
            </a:r>
            <a:r>
              <a:rPr lang="es-ES" sz="1800" i="1" dirty="0">
                <a:solidFill>
                  <a:schemeClr val="tx1">
                    <a:lumMod val="50000"/>
                    <a:lumOff val="50000"/>
                  </a:schemeClr>
                </a:solidFill>
              </a:rPr>
              <a:t>al </a:t>
            </a:r>
            <a:r>
              <a:rPr lang="es-ES" sz="1800" i="1" dirty="0" smtClean="0">
                <a:solidFill>
                  <a:schemeClr val="tx1">
                    <a:lumMod val="50000"/>
                    <a:lumOff val="50000"/>
                  </a:schemeClr>
                </a:solidFill>
              </a:rPr>
              <a:t>2018</a:t>
            </a:r>
            <a:endParaRPr lang="es-ES" sz="1800" i="1" dirty="0">
              <a:solidFill>
                <a:schemeClr val="tx1">
                  <a:lumMod val="50000"/>
                  <a:lumOff val="50000"/>
                </a:schemeClr>
              </a:solidFill>
            </a:endParaRPr>
          </a:p>
        </p:txBody>
      </p:sp>
      <p:sp>
        <p:nvSpPr>
          <p:cNvPr id="60" name="Rectángulo 59"/>
          <p:cNvSpPr/>
          <p:nvPr/>
        </p:nvSpPr>
        <p:spPr>
          <a:xfrm>
            <a:off x="4114800" y="1213535"/>
            <a:ext cx="5270500" cy="677108"/>
          </a:xfrm>
          <a:prstGeom prst="rect">
            <a:avLst/>
          </a:prstGeom>
          <a:noFill/>
        </p:spPr>
        <p:txBody>
          <a:bodyPr wrap="square">
            <a:spAutoFit/>
          </a:bodyPr>
          <a:lstStyle/>
          <a:p>
            <a:pPr marL="360" algn="ctr">
              <a:lnSpc>
                <a:spcPct val="100000"/>
              </a:lnSpc>
              <a:buClr>
                <a:srgbClr val="C00000"/>
              </a:buClr>
            </a:pPr>
            <a:r>
              <a:rPr lang="en-US" sz="1900" spc="-1" dirty="0" smtClean="0">
                <a:solidFill>
                  <a:srgbClr val="800000"/>
                </a:solidFill>
                <a:uFill>
                  <a:solidFill>
                    <a:srgbClr val="FFFFFF"/>
                  </a:solidFill>
                </a:uFill>
                <a:latin typeface="Calibri"/>
              </a:rPr>
              <a:t>The </a:t>
            </a:r>
            <a:r>
              <a:rPr lang="en-US" sz="1900" b="1" spc="-1" dirty="0" smtClean="0">
                <a:solidFill>
                  <a:srgbClr val="800000"/>
                </a:solidFill>
                <a:uFill>
                  <a:solidFill>
                    <a:srgbClr val="FFFFFF"/>
                  </a:solidFill>
                </a:uFill>
                <a:latin typeface="Calibri"/>
              </a:rPr>
              <a:t>ocean</a:t>
            </a:r>
            <a:r>
              <a:rPr lang="en-US" sz="1900" spc="-1" dirty="0" smtClean="0">
                <a:solidFill>
                  <a:srgbClr val="800000"/>
                </a:solidFill>
                <a:uFill>
                  <a:solidFill>
                    <a:srgbClr val="FFFFFF"/>
                  </a:solidFill>
                </a:uFill>
                <a:latin typeface="Calibri"/>
              </a:rPr>
              <a:t> exhibits modes of </a:t>
            </a:r>
            <a:r>
              <a:rPr lang="en-US" sz="1900" b="1" spc="-1" dirty="0" smtClean="0">
                <a:solidFill>
                  <a:srgbClr val="800000"/>
                </a:solidFill>
                <a:uFill>
                  <a:solidFill>
                    <a:srgbClr val="FFFFFF"/>
                  </a:solidFill>
                </a:uFill>
                <a:latin typeface="Calibri"/>
              </a:rPr>
              <a:t>decadal variability </a:t>
            </a:r>
            <a:r>
              <a:rPr lang="en-US" sz="1900" spc="-1" dirty="0" smtClean="0">
                <a:solidFill>
                  <a:srgbClr val="800000"/>
                </a:solidFill>
                <a:uFill>
                  <a:solidFill>
                    <a:srgbClr val="FFFFFF"/>
                  </a:solidFill>
                </a:uFill>
                <a:latin typeface="Calibri"/>
              </a:rPr>
              <a:t>both in the </a:t>
            </a:r>
            <a:r>
              <a:rPr lang="en-US" sz="1900" b="1" spc="-1" dirty="0" smtClean="0">
                <a:solidFill>
                  <a:srgbClr val="800000"/>
                </a:solidFill>
                <a:uFill>
                  <a:solidFill>
                    <a:srgbClr val="FFFFFF"/>
                  </a:solidFill>
                </a:uFill>
                <a:latin typeface="Calibri"/>
              </a:rPr>
              <a:t>Atlantic</a:t>
            </a:r>
            <a:r>
              <a:rPr lang="en-US" sz="1900" spc="-1" dirty="0" smtClean="0">
                <a:solidFill>
                  <a:srgbClr val="800000"/>
                </a:solidFill>
                <a:uFill>
                  <a:solidFill>
                    <a:srgbClr val="FFFFFF"/>
                  </a:solidFill>
                </a:uFill>
                <a:latin typeface="Calibri"/>
              </a:rPr>
              <a:t> and </a:t>
            </a:r>
            <a:r>
              <a:rPr lang="en-US" sz="1900" b="1" spc="-1" dirty="0" smtClean="0">
                <a:solidFill>
                  <a:srgbClr val="800000"/>
                </a:solidFill>
                <a:uFill>
                  <a:solidFill>
                    <a:srgbClr val="FFFFFF"/>
                  </a:solidFill>
                </a:uFill>
                <a:latin typeface="Calibri"/>
              </a:rPr>
              <a:t>Pacific</a:t>
            </a:r>
            <a:r>
              <a:rPr lang="en-US" sz="1900" spc="-1" dirty="0" smtClean="0">
                <a:solidFill>
                  <a:srgbClr val="800000"/>
                </a:solidFill>
                <a:uFill>
                  <a:solidFill>
                    <a:srgbClr val="FFFFFF"/>
                  </a:solidFill>
                </a:uFill>
                <a:latin typeface="Calibri"/>
              </a:rPr>
              <a:t> basins</a:t>
            </a:r>
            <a:endParaRPr lang="en-US" sz="1900" spc="-1" dirty="0">
              <a:solidFill>
                <a:srgbClr val="800000"/>
              </a:solidFill>
              <a:uFill>
                <a:solidFill>
                  <a:srgbClr val="FFFFFF"/>
                </a:solidFill>
              </a:uFill>
            </a:endParaRPr>
          </a:p>
        </p:txBody>
      </p:sp>
      <p:sp>
        <p:nvSpPr>
          <p:cNvPr id="36" name="CustomShape 2"/>
          <p:cNvSpPr/>
          <p:nvPr/>
        </p:nvSpPr>
        <p:spPr>
          <a:xfrm>
            <a:off x="1588460" y="4637141"/>
            <a:ext cx="15343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i="1" strike="noStrike" spc="-1" dirty="0">
                <a:solidFill>
                  <a:srgbClr val="595959"/>
                </a:solidFill>
                <a:uFill>
                  <a:solidFill>
                    <a:srgbClr val="FFFFFF"/>
                  </a:solidFill>
                </a:uFill>
                <a:latin typeface="Calibri"/>
              </a:rPr>
              <a:t>ocean</a:t>
            </a:r>
            <a:endParaRPr lang="en-US" sz="1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951547573"/>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4" name="CustomShape 1"/>
          <p:cNvSpPr/>
          <p:nvPr/>
        </p:nvSpPr>
        <p:spPr>
          <a:xfrm>
            <a:off x="196992" y="181440"/>
            <a:ext cx="6000608" cy="644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1"/>
          <a:lstStyle/>
          <a:p>
            <a:r>
              <a:rPr lang="en-US" sz="2400" b="1" spc="-1" dirty="0" smtClean="0">
                <a:solidFill>
                  <a:srgbClr val="FFFFFF"/>
                </a:solidFill>
                <a:uFill>
                  <a:solidFill>
                    <a:srgbClr val="FFFFFF"/>
                  </a:solidFill>
                </a:uFill>
                <a:latin typeface="Arial"/>
                <a:ea typeface="ＭＳ Ｐゴシック"/>
                <a:cs typeface="DejaVu Sans"/>
              </a:rPr>
              <a:t>Introducing our main prediction </a:t>
            </a:r>
            <a:r>
              <a:rPr lang="en-US" sz="2400" b="1" spc="-1" dirty="0">
                <a:solidFill>
                  <a:srgbClr val="FFFFFF"/>
                </a:solidFill>
                <a:uFill>
                  <a:solidFill>
                    <a:srgbClr val="FFFFFF"/>
                  </a:solidFill>
                </a:uFill>
                <a:latin typeface="Arial"/>
                <a:ea typeface="ＭＳ Ｐゴシック"/>
                <a:cs typeface="DejaVu Sans"/>
              </a:rPr>
              <a:t>t</a:t>
            </a:r>
            <a:r>
              <a:rPr lang="en-US" sz="2400" b="1" spc="-1" dirty="0" smtClean="0">
                <a:solidFill>
                  <a:srgbClr val="FFFFFF"/>
                </a:solidFill>
                <a:uFill>
                  <a:solidFill>
                    <a:srgbClr val="FFFFFF"/>
                  </a:solidFill>
                </a:uFill>
                <a:latin typeface="Arial"/>
                <a:ea typeface="ＭＳ Ｐゴシック"/>
                <a:cs typeface="DejaVu Sans"/>
              </a:rPr>
              <a:t>ool</a:t>
            </a:r>
            <a:endParaRPr lang="en-US" sz="2400" spc="-1" dirty="0">
              <a:solidFill>
                <a:srgbClr val="000000"/>
              </a:solidFill>
              <a:uFill>
                <a:solidFill>
                  <a:srgbClr val="FFFFFF"/>
                </a:solidFill>
              </a:uFill>
              <a:latin typeface="Arial"/>
              <a:ea typeface="DejaVu Sans"/>
              <a:cs typeface="DejaVu Sans"/>
            </a:endParaRPr>
          </a:p>
        </p:txBody>
      </p:sp>
      <p:pic>
        <p:nvPicPr>
          <p:cNvPr id="1140" name="Picture 18"/>
          <p:cNvPicPr>
            <a:picLocks noChangeAspect="1"/>
          </p:cNvPicPr>
          <p:nvPr/>
        </p:nvPicPr>
        <p:blipFill>
          <a:blip r:embed="rId3"/>
          <a:stretch/>
        </p:blipFill>
        <p:spPr>
          <a:xfrm>
            <a:off x="5733117" y="3815358"/>
            <a:ext cx="3155891" cy="2964764"/>
          </a:xfrm>
          <a:prstGeom prst="rect">
            <a:avLst/>
          </a:prstGeom>
          <a:ln>
            <a:noFill/>
          </a:ln>
        </p:spPr>
      </p:pic>
      <p:sp>
        <p:nvSpPr>
          <p:cNvPr id="1141" name="CustomShape 7"/>
          <p:cNvSpPr/>
          <p:nvPr/>
        </p:nvSpPr>
        <p:spPr>
          <a:xfrm>
            <a:off x="5152898" y="3214180"/>
            <a:ext cx="4157604" cy="601560"/>
          </a:xfrm>
          <a:prstGeom prst="rect">
            <a:avLst/>
          </a:prstGeom>
          <a:noFill/>
          <a:ln>
            <a:noFill/>
          </a:ln>
        </p:spPr>
        <p:style>
          <a:lnRef idx="0">
            <a:scrgbClr r="0" g="0" b="0"/>
          </a:lnRef>
          <a:fillRef idx="0">
            <a:scrgbClr r="0" g="0" b="0"/>
          </a:fillRef>
          <a:effectRef idx="0">
            <a:scrgbClr r="0" g="0" b="0"/>
          </a:effectRef>
          <a:fontRef idx="minor"/>
        </p:style>
        <p:txBody>
          <a:bodyPr wrap="none" lIns="90000" tIns="59400" rIns="90000" bIns="45000"/>
          <a:lstStyle/>
          <a:p>
            <a:pPr algn="ctr"/>
            <a:r>
              <a:rPr lang="en-US" sz="1900" b="1" spc="-1" dirty="0">
                <a:solidFill>
                  <a:srgbClr val="000000"/>
                </a:solidFill>
                <a:uFill>
                  <a:solidFill>
                    <a:srgbClr val="FFFFFF"/>
                  </a:solidFill>
                </a:uFill>
                <a:latin typeface="Arial"/>
                <a:ea typeface="ＭＳ Ｐゴシック"/>
                <a:cs typeface="DejaVu Sans"/>
              </a:rPr>
              <a:t>EC-EARTH </a:t>
            </a:r>
            <a:endParaRPr lang="en-US" sz="1900" b="1" spc="-1" dirty="0" smtClean="0">
              <a:solidFill>
                <a:srgbClr val="000000"/>
              </a:solidFill>
              <a:uFill>
                <a:solidFill>
                  <a:srgbClr val="FFFFFF"/>
                </a:solidFill>
              </a:uFill>
              <a:latin typeface="Arial"/>
              <a:ea typeface="ＭＳ Ｐゴシック"/>
              <a:cs typeface="DejaVu Sans"/>
            </a:endParaRPr>
          </a:p>
          <a:p>
            <a:pPr algn="ctr"/>
            <a:r>
              <a:rPr lang="en-US" sz="1900" b="1" spc="-1" dirty="0" smtClean="0">
                <a:solidFill>
                  <a:srgbClr val="000000"/>
                </a:solidFill>
                <a:uFill>
                  <a:solidFill>
                    <a:srgbClr val="FFFFFF"/>
                  </a:solidFill>
                </a:uFill>
                <a:latin typeface="Arial"/>
                <a:ea typeface="ＭＳ Ｐゴシック"/>
                <a:cs typeface="DejaVu Sans"/>
              </a:rPr>
              <a:t>Global Coupled model</a:t>
            </a:r>
            <a:endParaRPr lang="en-US" sz="1900" spc="-1" dirty="0">
              <a:solidFill>
                <a:srgbClr val="000000"/>
              </a:solidFill>
              <a:uFill>
                <a:solidFill>
                  <a:srgbClr val="FFFFFF"/>
                </a:solidFill>
              </a:uFill>
              <a:latin typeface="Arial"/>
              <a:ea typeface="DejaVu Sans"/>
              <a:cs typeface="DejaVu Sans"/>
            </a:endParaRPr>
          </a:p>
        </p:txBody>
      </p:sp>
      <p:sp>
        <p:nvSpPr>
          <p:cNvPr id="15" name="CustomShape 8"/>
          <p:cNvSpPr/>
          <p:nvPr/>
        </p:nvSpPr>
        <p:spPr>
          <a:xfrm>
            <a:off x="936720" y="1075601"/>
            <a:ext cx="5041440" cy="2559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buClr>
                <a:srgbClr val="004990"/>
              </a:buClr>
            </a:pPr>
            <a:r>
              <a:rPr lang="en-US" b="1" spc="-1" dirty="0">
                <a:solidFill>
                  <a:srgbClr val="004990"/>
                </a:solidFill>
                <a:uFill>
                  <a:solidFill>
                    <a:srgbClr val="FFFFFF"/>
                  </a:solidFill>
                </a:uFill>
                <a:latin typeface="Arial"/>
                <a:ea typeface="ＭＳ Ｐゴシック"/>
                <a:cs typeface="DejaVu Sans"/>
              </a:rPr>
              <a:t>IFS</a:t>
            </a:r>
            <a:r>
              <a:rPr lang="en-US" spc="-1" dirty="0">
                <a:solidFill>
                  <a:srgbClr val="004990"/>
                </a:solidFill>
                <a:uFill>
                  <a:solidFill>
                    <a:srgbClr val="FFFFFF"/>
                  </a:solidFill>
                </a:uFill>
                <a:latin typeface="Arial"/>
                <a:ea typeface="ＭＳ Ｐゴシック"/>
                <a:cs typeface="DejaVu Sans"/>
              </a:rPr>
              <a:t> </a:t>
            </a:r>
            <a:r>
              <a:rPr lang="en-US" spc="-1" dirty="0" smtClean="0">
                <a:solidFill>
                  <a:srgbClr val="004990"/>
                </a:solidFill>
                <a:uFill>
                  <a:solidFill>
                    <a:srgbClr val="FFFFFF"/>
                  </a:solidFill>
                </a:uFill>
                <a:latin typeface="Arial"/>
                <a:ea typeface="ＭＳ Ｐゴシック"/>
                <a:cs typeface="DejaVu Sans"/>
              </a:rPr>
              <a:t>(Atmospheric Model)</a:t>
            </a:r>
            <a:r>
              <a:rPr lang="en-US" spc="-1" dirty="0">
                <a:solidFill>
                  <a:srgbClr val="004990"/>
                </a:solidFill>
                <a:uFill>
                  <a:solidFill>
                    <a:srgbClr val="FFFFFF"/>
                  </a:solidFill>
                </a:uFill>
                <a:latin typeface="Arial"/>
                <a:ea typeface="ＭＳ Ｐゴシック"/>
                <a:cs typeface="DejaVu Sans"/>
              </a:rPr>
              <a:t>:</a:t>
            </a:r>
            <a:endParaRPr lang="en-US" spc="-1" dirty="0">
              <a:solidFill>
                <a:srgbClr val="000000"/>
              </a:solidFill>
              <a:uFill>
                <a:solidFill>
                  <a:srgbClr val="FFFFFF"/>
                </a:solidFill>
              </a:uFill>
              <a:latin typeface="Arial"/>
              <a:ea typeface="DejaVu Sans"/>
              <a:cs typeface="DejaVu Sans"/>
            </a:endParaRPr>
          </a:p>
          <a:p>
            <a:r>
              <a:rPr lang="en-US" spc="-1" dirty="0">
                <a:solidFill>
                  <a:srgbClr val="004990"/>
                </a:solidFill>
                <a:uFill>
                  <a:solidFill>
                    <a:srgbClr val="FFFFFF"/>
                  </a:solidFill>
                </a:uFill>
                <a:latin typeface="Arial"/>
                <a:ea typeface="ＭＳ Ｐゴシック"/>
                <a:cs typeface="DejaVu Sans"/>
              </a:rPr>
              <a:t> </a:t>
            </a:r>
            <a:r>
              <a:rPr lang="en-US" spc="-1" dirty="0" smtClean="0">
                <a:solidFill>
                  <a:srgbClr val="004990"/>
                </a:solidFill>
                <a:uFill>
                  <a:solidFill>
                    <a:srgbClr val="FFFFFF"/>
                  </a:solidFill>
                </a:uFill>
                <a:latin typeface="Arial"/>
                <a:ea typeface="ＭＳ Ｐゴシック"/>
                <a:cs typeface="DejaVu Sans"/>
              </a:rPr>
              <a:t>     </a:t>
            </a:r>
            <a:r>
              <a:rPr lang="en-US" sz="1700" spc="-1" dirty="0" smtClean="0">
                <a:solidFill>
                  <a:srgbClr val="000000"/>
                </a:solidFill>
                <a:uFill>
                  <a:solidFill>
                    <a:srgbClr val="FFFFFF"/>
                  </a:solidFill>
                </a:uFill>
                <a:latin typeface="Arial"/>
                <a:ea typeface="ＭＳ Ｐゴシック"/>
                <a:cs typeface="DejaVu Sans"/>
              </a:rPr>
              <a:t>T255 </a:t>
            </a:r>
            <a:r>
              <a:rPr lang="en-US" sz="1700" spc="-1" dirty="0">
                <a:solidFill>
                  <a:srgbClr val="000000"/>
                </a:solidFill>
                <a:uFill>
                  <a:solidFill>
                    <a:srgbClr val="FFFFFF"/>
                  </a:solidFill>
                </a:uFill>
                <a:latin typeface="Arial"/>
                <a:ea typeface="ＭＳ Ｐゴシック"/>
                <a:cs typeface="DejaVu Sans"/>
              </a:rPr>
              <a:t>(0.75º) ~80km</a:t>
            </a:r>
            <a:endParaRPr lang="en-US" sz="1700" spc="-1" dirty="0">
              <a:solidFill>
                <a:srgbClr val="000000"/>
              </a:solidFill>
              <a:uFill>
                <a:solidFill>
                  <a:srgbClr val="FFFFFF"/>
                </a:solidFill>
              </a:uFill>
              <a:latin typeface="Arial"/>
              <a:ea typeface="DejaVu Sans"/>
              <a:cs typeface="DejaVu Sans"/>
            </a:endParaRPr>
          </a:p>
          <a:p>
            <a:r>
              <a:rPr lang="en-US" sz="1700" spc="-1" dirty="0" smtClean="0">
                <a:solidFill>
                  <a:srgbClr val="000000"/>
                </a:solidFill>
                <a:uFill>
                  <a:solidFill>
                    <a:srgbClr val="FFFFFF"/>
                  </a:solidFill>
                </a:uFill>
                <a:latin typeface="Arial"/>
                <a:ea typeface="ＭＳ Ｐゴシック"/>
                <a:cs typeface="DejaVu Sans"/>
              </a:rPr>
              <a:t>      L91 </a:t>
            </a:r>
            <a:r>
              <a:rPr lang="en-US" sz="1700" spc="-1" dirty="0">
                <a:solidFill>
                  <a:srgbClr val="000000"/>
                </a:solidFill>
                <a:uFill>
                  <a:solidFill>
                    <a:srgbClr val="FFFFFF"/>
                  </a:solidFill>
                </a:uFill>
                <a:latin typeface="Arial"/>
                <a:ea typeface="ＭＳ Ｐゴシック"/>
                <a:cs typeface="DejaVu Sans"/>
              </a:rPr>
              <a:t>(top 0.01hPa) ~</a:t>
            </a:r>
            <a:r>
              <a:rPr lang="en-US" sz="1700" spc="-1" dirty="0" smtClean="0">
                <a:solidFill>
                  <a:srgbClr val="000000"/>
                </a:solidFill>
                <a:uFill>
                  <a:solidFill>
                    <a:srgbClr val="FFFFFF"/>
                  </a:solidFill>
                </a:uFill>
                <a:latin typeface="Arial"/>
                <a:ea typeface="ＭＳ Ｐゴシック"/>
                <a:cs typeface="DejaVu Sans"/>
              </a:rPr>
              <a:t>mesosphere</a:t>
            </a:r>
          </a:p>
          <a:p>
            <a:r>
              <a:rPr lang="en-US" sz="1700" i="1" spc="-1" dirty="0" smtClean="0">
                <a:solidFill>
                  <a:srgbClr val="000000"/>
                </a:solidFill>
                <a:uFill>
                  <a:solidFill>
                    <a:srgbClr val="FFFFFF"/>
                  </a:solidFill>
                </a:uFill>
                <a:latin typeface="Arial"/>
                <a:ea typeface="ＭＳ Ｐゴシック"/>
                <a:cs typeface="DejaVu Sans"/>
              </a:rPr>
              <a:t>      IFS-HTESSEL (Land Model)</a:t>
            </a:r>
            <a:endParaRPr lang="en-US" sz="1700" i="1" spc="-1" dirty="0">
              <a:solidFill>
                <a:srgbClr val="000000"/>
              </a:solidFill>
              <a:uFill>
                <a:solidFill>
                  <a:srgbClr val="FFFFFF"/>
                </a:solidFill>
              </a:uFill>
              <a:latin typeface="Arial"/>
              <a:ea typeface="DejaVu Sans"/>
              <a:cs typeface="DejaVu Sans"/>
            </a:endParaRPr>
          </a:p>
          <a:p>
            <a:endParaRPr lang="en-US" sz="1000" spc="-1" dirty="0">
              <a:solidFill>
                <a:srgbClr val="000000"/>
              </a:solidFill>
              <a:uFill>
                <a:solidFill>
                  <a:srgbClr val="FFFFFF"/>
                </a:solidFill>
              </a:uFill>
              <a:latin typeface="Arial"/>
              <a:ea typeface="DejaVu Sans"/>
              <a:cs typeface="DejaVu Sans"/>
            </a:endParaRPr>
          </a:p>
          <a:p>
            <a:pPr marL="360">
              <a:buClr>
                <a:srgbClr val="004990"/>
              </a:buClr>
            </a:pPr>
            <a:r>
              <a:rPr lang="en-US" b="1" spc="-1" dirty="0">
                <a:solidFill>
                  <a:srgbClr val="004990"/>
                </a:solidFill>
                <a:uFill>
                  <a:solidFill>
                    <a:srgbClr val="FFFFFF"/>
                  </a:solidFill>
                </a:uFill>
                <a:latin typeface="Arial"/>
                <a:ea typeface="ＭＳ Ｐゴシック"/>
                <a:cs typeface="DejaVu Sans"/>
              </a:rPr>
              <a:t>NEMO</a:t>
            </a:r>
            <a:r>
              <a:rPr lang="en-US" spc="-1" dirty="0">
                <a:solidFill>
                  <a:srgbClr val="004990"/>
                </a:solidFill>
                <a:uFill>
                  <a:solidFill>
                    <a:srgbClr val="FFFFFF"/>
                  </a:solidFill>
                </a:uFill>
                <a:latin typeface="Arial"/>
                <a:ea typeface="ＭＳ Ｐゴシック"/>
                <a:cs typeface="DejaVu Sans"/>
              </a:rPr>
              <a:t> </a:t>
            </a:r>
            <a:r>
              <a:rPr lang="en-US" spc="-1" dirty="0" smtClean="0">
                <a:solidFill>
                  <a:srgbClr val="004990"/>
                </a:solidFill>
                <a:uFill>
                  <a:solidFill>
                    <a:srgbClr val="FFFFFF"/>
                  </a:solidFill>
                </a:uFill>
                <a:latin typeface="Arial"/>
                <a:ea typeface="ＭＳ Ｐゴシック"/>
                <a:cs typeface="DejaVu Sans"/>
              </a:rPr>
              <a:t>(Ocean Model)</a:t>
            </a:r>
            <a:r>
              <a:rPr lang="en-US" spc="-1" dirty="0">
                <a:solidFill>
                  <a:srgbClr val="004990"/>
                </a:solidFill>
                <a:uFill>
                  <a:solidFill>
                    <a:srgbClr val="FFFFFF"/>
                  </a:solidFill>
                </a:uFill>
                <a:latin typeface="Arial"/>
                <a:ea typeface="ＭＳ Ｐゴシック"/>
                <a:cs typeface="DejaVu Sans"/>
              </a:rPr>
              <a:t>:</a:t>
            </a:r>
            <a:endParaRPr lang="en-US" spc="-1" dirty="0">
              <a:solidFill>
                <a:srgbClr val="000000"/>
              </a:solidFill>
              <a:uFill>
                <a:solidFill>
                  <a:srgbClr val="FFFFFF"/>
                </a:solidFill>
              </a:uFill>
              <a:latin typeface="Arial"/>
              <a:ea typeface="DejaVu Sans"/>
              <a:cs typeface="DejaVu Sans"/>
            </a:endParaRPr>
          </a:p>
          <a:p>
            <a:r>
              <a:rPr lang="en-US" spc="-1" dirty="0" smtClean="0">
                <a:solidFill>
                  <a:srgbClr val="000000"/>
                </a:solidFill>
                <a:uFill>
                  <a:solidFill>
                    <a:srgbClr val="FFFFFF"/>
                  </a:solidFill>
                </a:uFill>
                <a:latin typeface="Arial"/>
                <a:ea typeface="ＭＳ Ｐゴシック"/>
                <a:cs typeface="DejaVu Sans"/>
              </a:rPr>
              <a:t>      </a:t>
            </a:r>
            <a:r>
              <a:rPr lang="en-US" sz="1700" spc="-1" dirty="0" smtClean="0">
                <a:solidFill>
                  <a:srgbClr val="000000"/>
                </a:solidFill>
                <a:uFill>
                  <a:solidFill>
                    <a:srgbClr val="FFFFFF"/>
                  </a:solidFill>
                </a:uFill>
                <a:latin typeface="Arial"/>
                <a:ea typeface="ＭＳ Ｐゴシック"/>
                <a:cs typeface="DejaVu Sans"/>
              </a:rPr>
              <a:t>Nominal 1° Resolution</a:t>
            </a:r>
            <a:r>
              <a:rPr lang="en-US" sz="1700" spc="-1" dirty="0">
                <a:solidFill>
                  <a:srgbClr val="000000"/>
                </a:solidFill>
                <a:uFill>
                  <a:solidFill>
                    <a:srgbClr val="FFFFFF"/>
                  </a:solidFill>
                </a:uFill>
                <a:latin typeface="Arial"/>
                <a:ea typeface="ＭＳ Ｐゴシック"/>
                <a:cs typeface="DejaVu Sans"/>
              </a:rPr>
              <a:t>	</a:t>
            </a:r>
            <a:endParaRPr lang="en-US" sz="1700" spc="-1" dirty="0" smtClean="0">
              <a:solidFill>
                <a:srgbClr val="000000"/>
              </a:solidFill>
              <a:uFill>
                <a:solidFill>
                  <a:srgbClr val="FFFFFF"/>
                </a:solidFill>
              </a:uFill>
              <a:latin typeface="Arial"/>
              <a:ea typeface="ＭＳ Ｐゴシック"/>
              <a:cs typeface="DejaVu Sans"/>
            </a:endParaRPr>
          </a:p>
          <a:p>
            <a:r>
              <a:rPr lang="en-US" sz="1700" spc="-1" dirty="0" smtClean="0">
                <a:solidFill>
                  <a:srgbClr val="000000"/>
                </a:solidFill>
                <a:uFill>
                  <a:solidFill>
                    <a:srgbClr val="FFFFFF"/>
                  </a:solidFill>
                </a:uFill>
                <a:latin typeface="Arial"/>
                <a:ea typeface="ＭＳ Ｐゴシック"/>
                <a:cs typeface="DejaVu Sans"/>
              </a:rPr>
              <a:t>      L75 </a:t>
            </a:r>
            <a:r>
              <a:rPr lang="en-US" sz="1700" spc="-1" dirty="0">
                <a:solidFill>
                  <a:srgbClr val="000000"/>
                </a:solidFill>
                <a:uFill>
                  <a:solidFill>
                    <a:srgbClr val="FFFFFF"/>
                  </a:solidFill>
                </a:uFill>
                <a:latin typeface="Arial"/>
                <a:ea typeface="ＭＳ Ｐゴシック"/>
                <a:cs typeface="DejaVu Sans"/>
              </a:rPr>
              <a:t>levels (thousands km </a:t>
            </a:r>
            <a:r>
              <a:rPr lang="en-US" sz="1700" spc="-1" dirty="0" smtClean="0">
                <a:solidFill>
                  <a:srgbClr val="000000"/>
                </a:solidFill>
                <a:uFill>
                  <a:solidFill>
                    <a:srgbClr val="FFFFFF"/>
                  </a:solidFill>
                </a:uFill>
                <a:latin typeface="Arial"/>
                <a:ea typeface="ＭＳ Ｐゴシック"/>
                <a:cs typeface="DejaVu Sans"/>
              </a:rPr>
              <a:t>deep)</a:t>
            </a:r>
            <a:endParaRPr lang="en-US" sz="1700" spc="-1" dirty="0" smtClean="0">
              <a:solidFill>
                <a:srgbClr val="004990"/>
              </a:solidFill>
              <a:uFill>
                <a:solidFill>
                  <a:srgbClr val="FFFFFF"/>
                </a:solidFill>
              </a:uFill>
              <a:latin typeface="Arial"/>
              <a:ea typeface="ＭＳ Ｐゴシック"/>
              <a:cs typeface="DejaVu Sans"/>
            </a:endParaRPr>
          </a:p>
          <a:p>
            <a:r>
              <a:rPr lang="en-US" sz="1700" i="1" spc="-1" dirty="0">
                <a:solidFill>
                  <a:srgbClr val="000000"/>
                </a:solidFill>
                <a:uFill>
                  <a:solidFill>
                    <a:srgbClr val="FFFFFF"/>
                  </a:solidFill>
                </a:uFill>
                <a:latin typeface="Arial"/>
                <a:ea typeface="DejaVu Sans"/>
                <a:cs typeface="DejaVu Sans"/>
              </a:rPr>
              <a:t> </a:t>
            </a:r>
            <a:r>
              <a:rPr lang="en-US" sz="1700" i="1" spc="-1" dirty="0" smtClean="0">
                <a:solidFill>
                  <a:srgbClr val="000000"/>
                </a:solidFill>
                <a:uFill>
                  <a:solidFill>
                    <a:srgbClr val="FFFFFF"/>
                  </a:solidFill>
                </a:uFill>
                <a:latin typeface="Arial"/>
                <a:ea typeface="DejaVu Sans"/>
                <a:cs typeface="DejaVu Sans"/>
              </a:rPr>
              <a:t>     PISCES (Biogeochemistry Model</a:t>
            </a:r>
            <a:r>
              <a:rPr lang="en-US" i="1" spc="-1" dirty="0" smtClean="0">
                <a:solidFill>
                  <a:srgbClr val="000000"/>
                </a:solidFill>
                <a:uFill>
                  <a:solidFill>
                    <a:srgbClr val="FFFFFF"/>
                  </a:solidFill>
                </a:uFill>
                <a:latin typeface="Arial"/>
                <a:ea typeface="DejaVu Sans"/>
                <a:cs typeface="DejaVu Sans"/>
              </a:rPr>
              <a:t>)</a:t>
            </a:r>
            <a:endParaRPr lang="en-US" i="1" spc="-1" dirty="0">
              <a:solidFill>
                <a:srgbClr val="000000"/>
              </a:solidFill>
              <a:uFill>
                <a:solidFill>
                  <a:srgbClr val="FFFFFF"/>
                </a:solidFill>
              </a:uFill>
              <a:latin typeface="Arial"/>
              <a:ea typeface="DejaVu Sans"/>
              <a:cs typeface="DejaVu Sans"/>
            </a:endParaRPr>
          </a:p>
          <a:p>
            <a:endParaRPr lang="en-US" sz="1000" spc="-1" dirty="0">
              <a:solidFill>
                <a:srgbClr val="000000"/>
              </a:solidFill>
              <a:uFill>
                <a:solidFill>
                  <a:srgbClr val="FFFFFF"/>
                </a:solidFill>
              </a:uFill>
              <a:latin typeface="Arial"/>
              <a:ea typeface="DejaVu Sans"/>
              <a:cs typeface="DejaVu Sans"/>
            </a:endParaRPr>
          </a:p>
          <a:p>
            <a:pPr marL="360">
              <a:buClr>
                <a:srgbClr val="004990"/>
              </a:buClr>
            </a:pPr>
            <a:r>
              <a:rPr lang="en-US" b="1" spc="-1" dirty="0">
                <a:solidFill>
                  <a:srgbClr val="004990"/>
                </a:solidFill>
                <a:uFill>
                  <a:solidFill>
                    <a:srgbClr val="FFFFFF"/>
                  </a:solidFill>
                </a:uFill>
                <a:latin typeface="Arial"/>
                <a:ea typeface="ＭＳ Ｐゴシック"/>
                <a:cs typeface="DejaVu Sans"/>
              </a:rPr>
              <a:t>LIM</a:t>
            </a:r>
            <a:r>
              <a:rPr lang="en-US" spc="-1" dirty="0">
                <a:solidFill>
                  <a:srgbClr val="004990"/>
                </a:solidFill>
                <a:uFill>
                  <a:solidFill>
                    <a:srgbClr val="FFFFFF"/>
                  </a:solidFill>
                </a:uFill>
                <a:latin typeface="Arial"/>
                <a:ea typeface="ＭＳ Ｐゴシック"/>
                <a:cs typeface="DejaVu Sans"/>
              </a:rPr>
              <a:t> </a:t>
            </a:r>
            <a:r>
              <a:rPr lang="en-US" spc="-1" dirty="0" smtClean="0">
                <a:solidFill>
                  <a:srgbClr val="004990"/>
                </a:solidFill>
                <a:uFill>
                  <a:solidFill>
                    <a:srgbClr val="FFFFFF"/>
                  </a:solidFill>
                </a:uFill>
                <a:latin typeface="Arial"/>
                <a:ea typeface="ＭＳ Ｐゴシック"/>
                <a:cs typeface="DejaVu Sans"/>
              </a:rPr>
              <a:t>(Sea</a:t>
            </a:r>
            <a:r>
              <a:rPr lang="en-US" spc="-1" dirty="0">
                <a:solidFill>
                  <a:srgbClr val="004990"/>
                </a:solidFill>
                <a:uFill>
                  <a:solidFill>
                    <a:srgbClr val="FFFFFF"/>
                  </a:solidFill>
                </a:uFill>
                <a:latin typeface="Arial"/>
                <a:ea typeface="ＭＳ Ｐゴシック"/>
                <a:cs typeface="DejaVu Sans"/>
              </a:rPr>
              <a:t>-</a:t>
            </a:r>
            <a:r>
              <a:rPr lang="en-US" spc="-1" dirty="0" smtClean="0">
                <a:solidFill>
                  <a:srgbClr val="004990"/>
                </a:solidFill>
                <a:uFill>
                  <a:solidFill>
                    <a:srgbClr val="FFFFFF"/>
                  </a:solidFill>
                </a:uFill>
                <a:latin typeface="Arial"/>
                <a:ea typeface="ＭＳ Ｐゴシック"/>
                <a:cs typeface="DejaVu Sans"/>
              </a:rPr>
              <a:t>ice Model)</a:t>
            </a:r>
            <a:r>
              <a:rPr lang="en-US" spc="-1" dirty="0">
                <a:solidFill>
                  <a:srgbClr val="004990"/>
                </a:solidFill>
                <a:uFill>
                  <a:solidFill>
                    <a:srgbClr val="FFFFFF"/>
                  </a:solidFill>
                </a:uFill>
                <a:latin typeface="Arial"/>
                <a:ea typeface="ＭＳ Ｐゴシック"/>
                <a:cs typeface="DejaVu Sans"/>
              </a:rPr>
              <a:t>:</a:t>
            </a:r>
            <a:endParaRPr lang="en-US" spc="-1" dirty="0">
              <a:solidFill>
                <a:srgbClr val="000000"/>
              </a:solidFill>
              <a:uFill>
                <a:solidFill>
                  <a:srgbClr val="FFFFFF"/>
                </a:solidFill>
              </a:uFill>
              <a:latin typeface="Arial"/>
              <a:ea typeface="DejaVu Sans"/>
              <a:cs typeface="DejaVu Sans"/>
            </a:endParaRPr>
          </a:p>
          <a:p>
            <a:r>
              <a:rPr lang="en-US" sz="1700" spc="-1" dirty="0" smtClean="0">
                <a:solidFill>
                  <a:srgbClr val="000000"/>
                </a:solidFill>
                <a:uFill>
                  <a:solidFill>
                    <a:srgbClr val="FFFFFF"/>
                  </a:solidFill>
                </a:uFill>
                <a:latin typeface="Arial"/>
                <a:ea typeface="ＭＳ Ｐゴシック"/>
                <a:cs typeface="DejaVu Sans"/>
              </a:rPr>
              <a:t>      Multiple </a:t>
            </a:r>
            <a:r>
              <a:rPr lang="en-US" sz="1700" spc="-1" dirty="0">
                <a:solidFill>
                  <a:srgbClr val="000000"/>
                </a:solidFill>
                <a:uFill>
                  <a:solidFill>
                    <a:srgbClr val="FFFFFF"/>
                  </a:solidFill>
                </a:uFill>
                <a:latin typeface="Arial"/>
                <a:ea typeface="ＭＳ Ｐゴシック"/>
                <a:cs typeface="DejaVu Sans"/>
              </a:rPr>
              <a:t>(5) ice </a:t>
            </a:r>
            <a:r>
              <a:rPr lang="en-US" sz="1700" spc="-1" dirty="0" smtClean="0">
                <a:solidFill>
                  <a:srgbClr val="000000"/>
                </a:solidFill>
                <a:uFill>
                  <a:solidFill>
                    <a:srgbClr val="FFFFFF"/>
                  </a:solidFill>
                </a:uFill>
                <a:latin typeface="Arial"/>
                <a:ea typeface="ＭＳ Ｐゴシック"/>
                <a:cs typeface="DejaVu Sans"/>
              </a:rPr>
              <a:t>category</a:t>
            </a:r>
          </a:p>
        </p:txBody>
      </p:sp>
      <p:sp>
        <p:nvSpPr>
          <p:cNvPr id="16" name="CuadroTexto 15"/>
          <p:cNvSpPr txBox="1"/>
          <p:nvPr/>
        </p:nvSpPr>
        <p:spPr>
          <a:xfrm rot="16200000">
            <a:off x="-698500" y="2197101"/>
            <a:ext cx="2802069" cy="430887"/>
          </a:xfrm>
          <a:prstGeom prst="rect">
            <a:avLst/>
          </a:prstGeom>
          <a:noFill/>
        </p:spPr>
        <p:txBody>
          <a:bodyPr wrap="none" rtlCol="0">
            <a:spAutoFit/>
          </a:bodyPr>
          <a:lstStyle/>
          <a:p>
            <a:r>
              <a:rPr lang="es-ES" sz="2200" b="1" dirty="0" err="1" smtClean="0"/>
              <a:t>Model</a:t>
            </a:r>
            <a:r>
              <a:rPr lang="es-ES" sz="2200" b="1" dirty="0" smtClean="0"/>
              <a:t> </a:t>
            </a:r>
            <a:r>
              <a:rPr lang="es-ES" sz="2200" b="1" dirty="0" err="1" smtClean="0"/>
              <a:t>Components</a:t>
            </a:r>
            <a:endParaRPr lang="es-ES" sz="2200" b="1" dirty="0"/>
          </a:p>
        </p:txBody>
      </p:sp>
      <p:sp>
        <p:nvSpPr>
          <p:cNvPr id="17" name="Rectángulo 16"/>
          <p:cNvSpPr/>
          <p:nvPr/>
        </p:nvSpPr>
        <p:spPr>
          <a:xfrm>
            <a:off x="495300" y="965200"/>
            <a:ext cx="4508500" cy="3238500"/>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18" name="Google Shape;44;p7"/>
          <p:cNvPicPr preferRelativeResize="0"/>
          <p:nvPr/>
        </p:nvPicPr>
        <p:blipFill rotWithShape="1">
          <a:blip r:embed="rId4">
            <a:alphaModFix/>
          </a:blip>
          <a:srcRect/>
          <a:stretch/>
        </p:blipFill>
        <p:spPr>
          <a:xfrm>
            <a:off x="5689877" y="1498601"/>
            <a:ext cx="2574716" cy="1048177"/>
          </a:xfrm>
          <a:prstGeom prst="rect">
            <a:avLst/>
          </a:prstGeom>
          <a:noFill/>
          <a:ln>
            <a:noFill/>
          </a:ln>
        </p:spPr>
      </p:pic>
      <p:pic>
        <p:nvPicPr>
          <p:cNvPr id="19" name="Google Shape;49;p7"/>
          <p:cNvPicPr preferRelativeResize="0"/>
          <p:nvPr/>
        </p:nvPicPr>
        <p:blipFill rotWithShape="1">
          <a:blip r:embed="rId5">
            <a:alphaModFix/>
          </a:blip>
          <a:srcRect l="35416" t="10970" r="32778" b="9766"/>
          <a:stretch/>
        </p:blipFill>
        <p:spPr>
          <a:xfrm>
            <a:off x="7899403" y="2252671"/>
            <a:ext cx="800099" cy="782630"/>
          </a:xfrm>
          <a:prstGeom prst="rect">
            <a:avLst/>
          </a:prstGeom>
          <a:noFill/>
          <a:ln>
            <a:noFill/>
          </a:ln>
        </p:spPr>
      </p:pic>
      <p:pic>
        <p:nvPicPr>
          <p:cNvPr id="20" name="Google Shape;50;p7"/>
          <p:cNvPicPr preferRelativeResize="0"/>
          <p:nvPr/>
        </p:nvPicPr>
        <p:blipFill rotWithShape="1">
          <a:blip r:embed="rId6">
            <a:alphaModFix/>
          </a:blip>
          <a:srcRect/>
          <a:stretch/>
        </p:blipFill>
        <p:spPr>
          <a:xfrm>
            <a:off x="6616702" y="2665191"/>
            <a:ext cx="1155699" cy="358023"/>
          </a:xfrm>
          <a:prstGeom prst="rect">
            <a:avLst/>
          </a:prstGeom>
          <a:noFill/>
          <a:ln>
            <a:noFill/>
          </a:ln>
        </p:spPr>
      </p:pic>
      <p:pic>
        <p:nvPicPr>
          <p:cNvPr id="21" name="Google Shape;52;p7"/>
          <p:cNvPicPr preferRelativeResize="0"/>
          <p:nvPr/>
        </p:nvPicPr>
        <p:blipFill rotWithShape="1">
          <a:blip r:embed="rId7">
            <a:alphaModFix/>
          </a:blip>
          <a:srcRect/>
          <a:stretch/>
        </p:blipFill>
        <p:spPr>
          <a:xfrm>
            <a:off x="5461544" y="2552701"/>
            <a:ext cx="824957" cy="482600"/>
          </a:xfrm>
          <a:prstGeom prst="rect">
            <a:avLst/>
          </a:prstGeom>
          <a:noFill/>
          <a:ln>
            <a:noFill/>
          </a:ln>
        </p:spPr>
      </p:pic>
      <p:grpSp>
        <p:nvGrpSpPr>
          <p:cNvPr id="5" name="Agrupar 4"/>
          <p:cNvGrpSpPr/>
          <p:nvPr/>
        </p:nvGrpSpPr>
        <p:grpSpPr>
          <a:xfrm>
            <a:off x="7061200" y="1054100"/>
            <a:ext cx="1778000" cy="495300"/>
            <a:chOff x="6883400" y="2489200"/>
            <a:chExt cx="1778000" cy="495300"/>
          </a:xfrm>
        </p:grpSpPr>
        <p:sp>
          <p:nvSpPr>
            <p:cNvPr id="22" name="Google Shape;53;p7"/>
            <p:cNvSpPr/>
            <p:nvPr/>
          </p:nvSpPr>
          <p:spPr>
            <a:xfrm>
              <a:off x="6985000" y="2489200"/>
              <a:ext cx="1257300" cy="495300"/>
            </a:xfrm>
            <a:prstGeom prst="ellipse">
              <a:avLst/>
            </a:prstGeom>
            <a:solidFill>
              <a:srgbClr val="A8D08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 name="Google Shape;54;p7"/>
            <p:cNvSpPr txBox="1"/>
            <p:nvPr/>
          </p:nvSpPr>
          <p:spPr>
            <a:xfrm>
              <a:off x="6883400" y="2552700"/>
              <a:ext cx="177800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smtClean="0">
                  <a:solidFill>
                    <a:srgbClr val="385723"/>
                  </a:solidFill>
                  <a:latin typeface="Arial"/>
                  <a:ea typeface="Arial"/>
                  <a:cs typeface="Arial"/>
                  <a:sym typeface="Arial"/>
                </a:rPr>
                <a:t>IFS-HTESSEL</a:t>
              </a:r>
              <a:endParaRPr sz="1600" dirty="0">
                <a:solidFill>
                  <a:srgbClr val="385723"/>
                </a:solidFill>
                <a:latin typeface="Arial"/>
                <a:ea typeface="Arial"/>
                <a:cs typeface="Arial"/>
                <a:sym typeface="Arial"/>
              </a:endParaRPr>
            </a:p>
          </p:txBody>
        </p:sp>
      </p:grpSp>
      <p:pic>
        <p:nvPicPr>
          <p:cNvPr id="4" name="Imagen 3"/>
          <p:cNvPicPr>
            <a:picLocks noChangeAspect="1"/>
          </p:cNvPicPr>
          <p:nvPr/>
        </p:nvPicPr>
        <p:blipFill>
          <a:blip r:embed="rId8"/>
          <a:stretch>
            <a:fillRect/>
          </a:stretch>
        </p:blipFill>
        <p:spPr>
          <a:xfrm>
            <a:off x="5651500" y="1019683"/>
            <a:ext cx="1130300" cy="440817"/>
          </a:xfrm>
          <a:prstGeom prst="rect">
            <a:avLst/>
          </a:prstGeom>
        </p:spPr>
      </p:pic>
    </p:spTree>
    <p:extLst>
      <p:ext uri="{BB962C8B-B14F-4D97-AF65-F5344CB8AC3E}">
        <p14:creationId xmlns:p14="http://schemas.microsoft.com/office/powerpoint/2010/main" val="2760767880"/>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BSC">
      <a:dk1>
        <a:srgbClr val="004990"/>
      </a:dk1>
      <a:lt1>
        <a:srgbClr val="004990"/>
      </a:lt1>
      <a:dk2>
        <a:srgbClr val="004990"/>
      </a:dk2>
      <a:lt2>
        <a:srgbClr val="004990"/>
      </a:lt2>
      <a:accent1>
        <a:srgbClr val="FFFFFF"/>
      </a:accent1>
      <a:accent2>
        <a:srgbClr val="004990"/>
      </a:accent2>
      <a:accent3>
        <a:srgbClr val="004990"/>
      </a:accent3>
      <a:accent4>
        <a:srgbClr val="8DB3E2"/>
      </a:accent4>
      <a:accent5>
        <a:srgbClr val="548DD4"/>
      </a:accent5>
      <a:accent6>
        <a:srgbClr val="0070C0"/>
      </a:accent6>
      <a:hlink>
        <a:srgbClr val="95B3D7"/>
      </a:hlink>
      <a:folHlink>
        <a:srgbClr val="366092"/>
      </a:folHlink>
    </a:clrScheme>
    <a:fontScheme name="BSC">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err="1" smtClean="0"/>
        </a:defPPr>
      </a:lstStyle>
    </a:txDef>
  </a:objectDefaults>
  <a:extraClrSchemeLst/>
</a:theme>
</file>

<file path=ppt/theme/theme6.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E7E6E6"/>
      </a:lt2>
      <a:accent1>
        <a:srgbClr val="124484"/>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BSC-basic-slides-template</Template>
  <TotalTime>5646</TotalTime>
  <Words>2238</Words>
  <Application>Microsoft Macintosh PowerPoint</Application>
  <PresentationFormat>Presentación en pantalla (4:3)</PresentationFormat>
  <Paragraphs>433</Paragraphs>
  <Slides>25</Slides>
  <Notes>19</Notes>
  <HiddenSlides>0</HiddenSlides>
  <MMClips>0</MMClips>
  <ScaleCrop>false</ScaleCrop>
  <HeadingPairs>
    <vt:vector size="4" baseType="variant">
      <vt:variant>
        <vt:lpstr>Tema</vt:lpstr>
      </vt:variant>
      <vt:variant>
        <vt:i4>6</vt:i4>
      </vt:variant>
      <vt:variant>
        <vt:lpstr>Títulos de diapositiva</vt:lpstr>
      </vt:variant>
      <vt:variant>
        <vt:i4>25</vt:i4>
      </vt:variant>
    </vt:vector>
  </HeadingPairs>
  <TitlesOfParts>
    <vt:vector size="31" baseType="lpstr">
      <vt:lpstr>Office Theme</vt:lpstr>
      <vt:lpstr>Office Theme</vt:lpstr>
      <vt:lpstr>1_Office Theme</vt:lpstr>
      <vt:lpstr>2_Office Theme</vt:lpstr>
      <vt:lpstr>3_Office Theme</vt:lpstr>
      <vt:lpstr>Tema de Office</vt:lpstr>
      <vt:lpstr>Presentación de PowerPoint</vt:lpstr>
      <vt:lpstr>Earth Science Department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Barcelona Supercomputing Center</dc:title>
  <dc:subject/>
  <dc:creator>Nube Gonzalez-Reviriego</dc:creator>
  <cp:keywords/>
  <dc:description/>
  <cp:lastModifiedBy>P. Ortega (BSC)</cp:lastModifiedBy>
  <cp:revision>355</cp:revision>
  <dcterms:created xsi:type="dcterms:W3CDTF">2017-10-16T08:59:16Z</dcterms:created>
  <dcterms:modified xsi:type="dcterms:W3CDTF">2018-09-21T19:00:08Z</dcterms:modified>
  <cp:category/>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29</vt:i4>
  </property>
  <property fmtid="{D5CDD505-2E9C-101B-9397-08002B2CF9AE}" pid="8" name="PresentationFormat">
    <vt:lpwstr>On-screen Show (4:3)</vt:lpwstr>
  </property>
  <property fmtid="{D5CDD505-2E9C-101B-9397-08002B2CF9AE}" pid="9" name="ScaleCrop">
    <vt:bool>false</vt:bool>
  </property>
  <property fmtid="{D5CDD505-2E9C-101B-9397-08002B2CF9AE}" pid="10" name="ShareDoc">
    <vt:bool>false</vt:bool>
  </property>
  <property fmtid="{D5CDD505-2E9C-101B-9397-08002B2CF9AE}" pid="11" name="Slides">
    <vt:i4>65</vt:i4>
  </property>
</Properties>
</file>