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342" r:id="rId3"/>
    <p:sldId id="278" r:id="rId4"/>
    <p:sldId id="369" r:id="rId5"/>
    <p:sldId id="399" r:id="rId6"/>
    <p:sldId id="417" r:id="rId7"/>
    <p:sldId id="378" r:id="rId8"/>
    <p:sldId id="390" r:id="rId9"/>
    <p:sldId id="391" r:id="rId10"/>
    <p:sldId id="435" r:id="rId11"/>
    <p:sldId id="446" r:id="rId12"/>
    <p:sldId id="433" r:id="rId13"/>
    <p:sldId id="422" r:id="rId14"/>
    <p:sldId id="4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E1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33" autoAdjust="0"/>
  </p:normalViewPr>
  <p:slideViewPr>
    <p:cSldViewPr snapToGrid="0">
      <p:cViewPr varScale="1">
        <p:scale>
          <a:sx n="106" d="100"/>
          <a:sy n="106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4F87-122D-4739-B1DF-2B923C032583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9F45F-0298-4F36-801A-B2CB3E095D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1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82688" y="777875"/>
            <a:ext cx="4733925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5312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93358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5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9F45F-0298-4F36-801A-B2CB3E095D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0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7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67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7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2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0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A8DE-A304-45A2-BB17-577F48D5634C}" type="datetimeFigureOut">
              <a:rPr lang="en-GB" smtClean="0"/>
              <a:t>16/09/2018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879D-74D4-4614-BDF1-0B41C451A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8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0" y="486634"/>
            <a:ext cx="9144000" cy="2209800"/>
          </a:xfrm>
          <a:prstGeom prst="rect">
            <a:avLst/>
          </a:prstGeom>
          <a:solidFill>
            <a:srgbClr val="426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500964"/>
            <a:ext cx="9144000" cy="160285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FFFFFF"/>
                </a:solidFill>
                <a:latin typeface="Calibri" pitchFamily="34" charset="0"/>
                <a:cs typeface="+mn-cs"/>
              </a:rPr>
              <a:t>  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Impacts </a:t>
            </a: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of the Atlantic Multidecadal Variability on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tropical </a:t>
            </a: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climate and tropical cyclone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activity</a:t>
            </a:r>
            <a:endParaRPr lang="en-GB" sz="2400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0" y="3149856"/>
            <a:ext cx="9144000" cy="44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GB" alt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Yohan </a:t>
            </a:r>
            <a:r>
              <a:rPr lang="en-GB" altLang="en-US" sz="23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Ruprich</a:t>
            </a:r>
            <a:r>
              <a:rPr lang="en-GB" altLang="en-US" sz="23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-Robert</a:t>
            </a:r>
            <a:endParaRPr lang="en-GB" altLang="en-US" sz="23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1" y="3859039"/>
            <a:ext cx="9144000" cy="87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GB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Rym</a:t>
            </a:r>
            <a:r>
              <a:rPr lang="en-GB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Msadek</a:t>
            </a:r>
            <a:r>
              <a:rPr lang="en-GB" alt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, Hiroyuki </a:t>
            </a:r>
            <a:r>
              <a:rPr lang="en-GB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Murakami, </a:t>
            </a:r>
            <a:r>
              <a:rPr lang="en-GB" altLang="en-US" sz="1700" dirty="0">
                <a:solidFill>
                  <a:srgbClr val="000000"/>
                </a:solidFill>
                <a:latin typeface="Calibri" panose="020F0502020204030204" pitchFamily="34" charset="0"/>
              </a:rPr>
              <a:t>Tom </a:t>
            </a:r>
            <a:r>
              <a:rPr lang="en-GB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Delworth</a:t>
            </a:r>
            <a:endParaRPr lang="en-GB" altLang="en-US" sz="17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endParaRPr lang="en-GB" altLang="en-US" sz="17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GB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Fred </a:t>
            </a:r>
            <a:r>
              <a:rPr lang="en-GB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Castruccio</a:t>
            </a:r>
            <a:r>
              <a:rPr lang="en-GB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Steve Yeager, </a:t>
            </a:r>
            <a:r>
              <a:rPr lang="en-GB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Gokhan</a:t>
            </a:r>
            <a:r>
              <a:rPr lang="en-GB" altLang="en-US" sz="1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7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Danabasoglu</a:t>
            </a:r>
            <a:endParaRPr lang="en-GB" altLang="en-US" sz="1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0" y="4893101"/>
            <a:ext cx="91440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Boulder s2d workshop, September 17</a:t>
            </a:r>
            <a:r>
              <a:rPr lang="en-GB" altLang="en-US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GB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2018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499" descr="official_NOAA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" y="5673400"/>
            <a:ext cx="803651" cy="80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5" descr="princeton 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15" y="5673400"/>
            <a:ext cx="889233" cy="99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60" y="5755238"/>
            <a:ext cx="1751781" cy="684471"/>
          </a:xfrm>
          <a:prstGeom prst="rect">
            <a:avLst/>
          </a:prstGeom>
        </p:spPr>
      </p:pic>
      <p:pic>
        <p:nvPicPr>
          <p:cNvPr id="16" name="Picture 15" descr="ncar-logo-l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50" y="5875110"/>
            <a:ext cx="1831330" cy="587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47983" r="35294" b="24938"/>
          <a:stretch/>
        </p:blipFill>
        <p:spPr>
          <a:xfrm>
            <a:off x="6535154" y="5584964"/>
            <a:ext cx="2124000" cy="547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1654" y="6229429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INADEC</a:t>
            </a:r>
          </a:p>
          <a:p>
            <a:pPr algn="ctr"/>
            <a:r>
              <a:rPr lang="fr-FR" dirty="0" smtClean="0"/>
              <a:t>H2020-MSCA-800154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005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Tropical Cyclones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7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42818" r="11505" b="48651"/>
          <a:stretch/>
        </p:blipFill>
        <p:spPr>
          <a:xfrm>
            <a:off x="36306" y="1185997"/>
            <a:ext cx="5106501" cy="14648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6691" y="734248"/>
            <a:ext cx="348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MJJASON </a:t>
            </a:r>
            <a:r>
              <a:rPr lang="en-US" dirty="0" smtClean="0"/>
              <a:t>Tropical</a:t>
            </a:r>
            <a:r>
              <a:rPr lang="fr-FR" dirty="0" smtClean="0"/>
              <a:t> Cyclone </a:t>
            </a:r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91818" y="824882"/>
            <a:ext cx="2736000" cy="1310176"/>
            <a:chOff x="2622698" y="5543292"/>
            <a:chExt cx="2736000" cy="1310176"/>
          </a:xfrm>
        </p:grpSpPr>
        <p:grpSp>
          <p:nvGrpSpPr>
            <p:cNvPr id="18" name="Group 17"/>
            <p:cNvGrpSpPr/>
            <p:nvPr/>
          </p:nvGrpSpPr>
          <p:grpSpPr>
            <a:xfrm>
              <a:off x="2622698" y="5543292"/>
              <a:ext cx="2736000" cy="1310176"/>
              <a:chOff x="4662428" y="1356524"/>
              <a:chExt cx="3636000" cy="1604966"/>
            </a:xfrm>
          </p:grpSpPr>
          <p:pic>
            <p:nvPicPr>
              <p:cNvPr id="25" name="Picture 24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5" t="35724" r="46555" b="45064"/>
              <a:stretch/>
            </p:blipFill>
            <p:spPr bwMode="auto">
              <a:xfrm>
                <a:off x="4662428" y="1356524"/>
                <a:ext cx="3636000" cy="160496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/>
                </a:ext>
              </a:extLst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7732064" y="1411974"/>
                <a:ext cx="0" cy="1323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3044108" y="5611864"/>
              <a:ext cx="1584000" cy="1044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50575" y="2185523"/>
            <a:ext cx="3093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Obs</a:t>
            </a:r>
            <a:r>
              <a:rPr lang="en-US" b="1" dirty="0" smtClean="0"/>
              <a:t> = 1996-2011 vs 1980-1995</a:t>
            </a:r>
            <a:endParaRPr lang="en-GB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70337" r="11505" b="26601"/>
          <a:stretch/>
        </p:blipFill>
        <p:spPr>
          <a:xfrm>
            <a:off x="36306" y="2688246"/>
            <a:ext cx="5106501" cy="5257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158" y="1379245"/>
            <a:ext cx="586122" cy="307777"/>
            <a:chOff x="574158" y="1379245"/>
            <a:chExt cx="586122" cy="307777"/>
          </a:xfrm>
        </p:grpSpPr>
        <p:sp>
          <p:nvSpPr>
            <p:cNvPr id="3" name="Rectangle 2"/>
            <p:cNvSpPr/>
            <p:nvPr/>
          </p:nvSpPr>
          <p:spPr>
            <a:xfrm>
              <a:off x="610370" y="1446359"/>
              <a:ext cx="521311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4158" y="1379245"/>
              <a:ext cx="586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(</a:t>
              </a:r>
              <a:r>
                <a:rPr lang="fr-FR" sz="1400" b="1" dirty="0" err="1" smtClean="0"/>
                <a:t>Obs</a:t>
              </a:r>
              <a:r>
                <a:rPr lang="fr-FR" sz="1400" b="1" dirty="0" smtClean="0"/>
                <a:t>)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12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Tropical Cyclones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7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42818" r="11505" b="39345"/>
          <a:stretch/>
        </p:blipFill>
        <p:spPr>
          <a:xfrm>
            <a:off x="36306" y="1185996"/>
            <a:ext cx="5106501" cy="3062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6691" y="734248"/>
            <a:ext cx="348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MJJASON </a:t>
            </a:r>
            <a:r>
              <a:rPr lang="en-US" dirty="0" smtClean="0"/>
              <a:t>Tropical</a:t>
            </a:r>
            <a:r>
              <a:rPr lang="fr-FR" dirty="0" smtClean="0"/>
              <a:t> Cyclone </a:t>
            </a:r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691818" y="824882"/>
            <a:ext cx="2736000" cy="1310176"/>
            <a:chOff x="2622698" y="5543292"/>
            <a:chExt cx="2736000" cy="1310176"/>
          </a:xfrm>
        </p:grpSpPr>
        <p:grpSp>
          <p:nvGrpSpPr>
            <p:cNvPr id="21" name="Group 20"/>
            <p:cNvGrpSpPr/>
            <p:nvPr/>
          </p:nvGrpSpPr>
          <p:grpSpPr>
            <a:xfrm>
              <a:off x="2622698" y="5543292"/>
              <a:ext cx="2736000" cy="1310176"/>
              <a:chOff x="4662428" y="1356524"/>
              <a:chExt cx="3636000" cy="1604966"/>
            </a:xfrm>
          </p:grpSpPr>
          <p:pic>
            <p:nvPicPr>
              <p:cNvPr id="22" name="Picture 2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5" t="35724" r="46555" b="45064"/>
              <a:stretch/>
            </p:blipFill>
            <p:spPr bwMode="auto">
              <a:xfrm>
                <a:off x="4662428" y="1356524"/>
                <a:ext cx="3636000" cy="160496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/>
                </a:ext>
              </a:extLst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7732064" y="1411974"/>
                <a:ext cx="0" cy="1323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044108" y="5611864"/>
              <a:ext cx="1584000" cy="1044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50575" y="2185523"/>
            <a:ext cx="3093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Obs</a:t>
            </a:r>
            <a:r>
              <a:rPr lang="en-US" b="1" dirty="0" smtClean="0"/>
              <a:t> = 1996-2011 vs 1980-1995</a:t>
            </a:r>
            <a:endParaRPr lang="en-GB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4158" y="1379245"/>
            <a:ext cx="586122" cy="307777"/>
            <a:chOff x="574158" y="1379245"/>
            <a:chExt cx="586122" cy="307777"/>
          </a:xfrm>
        </p:grpSpPr>
        <p:sp>
          <p:nvSpPr>
            <p:cNvPr id="18" name="Rectangle 17"/>
            <p:cNvSpPr/>
            <p:nvPr/>
          </p:nvSpPr>
          <p:spPr>
            <a:xfrm>
              <a:off x="610370" y="1446359"/>
              <a:ext cx="521311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158" y="1379245"/>
              <a:ext cx="586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(</a:t>
              </a:r>
              <a:r>
                <a:rPr lang="fr-FR" sz="1400" b="1" dirty="0" err="1" smtClean="0"/>
                <a:t>Obs</a:t>
              </a:r>
              <a:r>
                <a:rPr lang="fr-FR" sz="1400" b="1" dirty="0" smtClean="0"/>
                <a:t>)</a:t>
              </a:r>
              <a:endParaRPr lang="fr-FR" sz="1400" b="1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70337" r="11505" b="26601"/>
          <a:stretch/>
        </p:blipFill>
        <p:spPr>
          <a:xfrm>
            <a:off x="36306" y="4326923"/>
            <a:ext cx="5106501" cy="5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Tropical Cyclones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7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42818" r="11505" b="26601"/>
          <a:stretch/>
        </p:blipFill>
        <p:spPr>
          <a:xfrm>
            <a:off x="36306" y="1185996"/>
            <a:ext cx="5106501" cy="5251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6691" y="734248"/>
            <a:ext cx="348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MJJASON </a:t>
            </a:r>
            <a:r>
              <a:rPr lang="en-US" dirty="0" smtClean="0"/>
              <a:t>Tropical</a:t>
            </a:r>
            <a:r>
              <a:rPr lang="fr-FR" dirty="0" smtClean="0"/>
              <a:t> Cyclone </a:t>
            </a:r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691818" y="824882"/>
            <a:ext cx="2736000" cy="1310176"/>
            <a:chOff x="2622698" y="5543292"/>
            <a:chExt cx="2736000" cy="1310176"/>
          </a:xfrm>
        </p:grpSpPr>
        <p:grpSp>
          <p:nvGrpSpPr>
            <p:cNvPr id="21" name="Group 20"/>
            <p:cNvGrpSpPr/>
            <p:nvPr/>
          </p:nvGrpSpPr>
          <p:grpSpPr>
            <a:xfrm>
              <a:off x="2622698" y="5543292"/>
              <a:ext cx="2736000" cy="1310176"/>
              <a:chOff x="4662428" y="1356524"/>
              <a:chExt cx="3636000" cy="1604966"/>
            </a:xfrm>
          </p:grpSpPr>
          <p:pic>
            <p:nvPicPr>
              <p:cNvPr id="22" name="Picture 21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5" t="35724" r="46555" b="45064"/>
              <a:stretch/>
            </p:blipFill>
            <p:spPr bwMode="auto">
              <a:xfrm>
                <a:off x="4662428" y="1356524"/>
                <a:ext cx="3636000" cy="160496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/>
                </a:ext>
              </a:extLst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7732064" y="1411974"/>
                <a:ext cx="0" cy="1323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044108" y="5611864"/>
              <a:ext cx="1584000" cy="10440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50575" y="2185523"/>
            <a:ext cx="30938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Obs</a:t>
            </a:r>
            <a:r>
              <a:rPr lang="en-US" b="1" dirty="0" smtClean="0"/>
              <a:t> = 1996-2011 vs 1980-1995</a:t>
            </a:r>
            <a:endParaRPr lang="en-GB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43961" r="54672" b="32540"/>
          <a:stretch/>
        </p:blipFill>
        <p:spPr>
          <a:xfrm>
            <a:off x="5151992" y="2824804"/>
            <a:ext cx="3992008" cy="302373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74158" y="1379245"/>
            <a:ext cx="586122" cy="307777"/>
            <a:chOff x="574158" y="1379245"/>
            <a:chExt cx="586122" cy="307777"/>
          </a:xfrm>
        </p:grpSpPr>
        <p:sp>
          <p:nvSpPr>
            <p:cNvPr id="18" name="Rectangle 17"/>
            <p:cNvSpPr/>
            <p:nvPr/>
          </p:nvSpPr>
          <p:spPr>
            <a:xfrm>
              <a:off x="610370" y="1446359"/>
              <a:ext cx="521311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158" y="1379245"/>
              <a:ext cx="586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(</a:t>
              </a:r>
              <a:r>
                <a:rPr lang="fr-FR" sz="1400" b="1" dirty="0" err="1" smtClean="0"/>
                <a:t>Obs</a:t>
              </a:r>
              <a:r>
                <a:rPr lang="fr-FR" sz="1400" b="1" dirty="0" smtClean="0"/>
                <a:t>)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38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Conclusion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817" y="954283"/>
            <a:ext cx="88452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AMV+ drives </a:t>
            </a:r>
            <a:r>
              <a:rPr lang="en-US" sz="2000" dirty="0" smtClean="0"/>
              <a:t>IPO- response:</a:t>
            </a: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ropical </a:t>
            </a:r>
            <a:r>
              <a:rPr lang="en-US" sz="2000" dirty="0" smtClean="0"/>
              <a:t>Atlantic </a:t>
            </a:r>
            <a:r>
              <a:rPr lang="en-US" sz="2000" dirty="0"/>
              <a:t>=</a:t>
            </a:r>
            <a:r>
              <a:rPr lang="en-US" sz="2000" dirty="0" smtClean="0"/>
              <a:t> main </a:t>
            </a:r>
            <a:r>
              <a:rPr lang="en-US" sz="2000" dirty="0" smtClean="0"/>
              <a:t>driver</a:t>
            </a:r>
            <a:endParaRPr lang="en-US" sz="2000" dirty="0" smtClean="0"/>
          </a:p>
          <a:p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La-Nina </a:t>
            </a:r>
            <a:r>
              <a:rPr lang="en-US" sz="2000" dirty="0" smtClean="0"/>
              <a:t>like response </a:t>
            </a:r>
            <a:r>
              <a:rPr lang="en-US" sz="2000" dirty="0"/>
              <a:t>during </a:t>
            </a:r>
            <a:r>
              <a:rPr lang="en-US" sz="2000" dirty="0" smtClean="0"/>
              <a:t>winter: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delayed </a:t>
            </a:r>
            <a:r>
              <a:rPr lang="en-US" sz="2000" dirty="0"/>
              <a:t>adjustment </a:t>
            </a:r>
            <a:r>
              <a:rPr lang="en-US" sz="2000" dirty="0" smtClean="0"/>
              <a:t>to summertime Walker </a:t>
            </a:r>
            <a:r>
              <a:rPr lang="en-US" sz="2000" dirty="0"/>
              <a:t>circulation </a:t>
            </a:r>
            <a:r>
              <a:rPr lang="en-US" sz="2000" dirty="0" smtClean="0"/>
              <a:t>changes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>
                <a:sym typeface="Wingdings" panose="05000000000000000000" pitchFamily="2" charset="2"/>
              </a:rPr>
              <a:t>Need </a:t>
            </a:r>
            <a:r>
              <a:rPr lang="en-US" sz="2000" dirty="0" smtClean="0">
                <a:sym typeface="Wingdings" panose="05000000000000000000" pitchFamily="2" charset="2"/>
              </a:rPr>
              <a:t>coupled </a:t>
            </a:r>
            <a:r>
              <a:rPr lang="en-US" sz="2000" dirty="0">
                <a:sym typeface="Wingdings" panose="05000000000000000000" pitchFamily="2" charset="2"/>
              </a:rPr>
              <a:t>model to capture such </a:t>
            </a:r>
            <a:r>
              <a:rPr lang="en-US" sz="2000" dirty="0" smtClean="0">
                <a:sym typeface="Wingdings" panose="05000000000000000000" pitchFamily="2" charset="2"/>
              </a:rPr>
              <a:t>a response.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pPr algn="ctr"/>
            <a:r>
              <a:rPr lang="en-US" sz="2000" b="1" dirty="0"/>
              <a:t>Similar impacts between CM2.1, CESM1, </a:t>
            </a:r>
            <a:r>
              <a:rPr lang="en-US" sz="2000" b="1" dirty="0" smtClean="0"/>
              <a:t>FLOR, </a:t>
            </a:r>
            <a:r>
              <a:rPr lang="en-US" sz="2000" b="1" dirty="0" smtClean="0"/>
              <a:t>FLOR_FA</a:t>
            </a:r>
          </a:p>
          <a:p>
            <a:pPr algn="ctr"/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AMV impacts on TC match observed one in FLOR_FA not in FLOR</a:t>
            </a:r>
          </a:p>
          <a:p>
            <a:endParaRPr lang="en-US" sz="1100" dirty="0"/>
          </a:p>
          <a:p>
            <a:pPr algn="ctr"/>
            <a:r>
              <a:rPr lang="en-US" sz="2000" b="1" dirty="0"/>
              <a:t>Need to correct mean SST biases to capture the observed signal</a:t>
            </a:r>
          </a:p>
          <a:p>
            <a:endParaRPr lang="en-US" sz="1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AMV</a:t>
            </a:r>
            <a:r>
              <a:rPr lang="en-US" sz="2000" dirty="0" smtClean="0"/>
              <a:t>+ drives TC+ over Atlantic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SST and Wind Shear (+ humidity</a:t>
            </a:r>
            <a:r>
              <a:rPr lang="en-US" sz="2000" dirty="0" smtClean="0"/>
              <a:t>?)</a:t>
            </a:r>
          </a:p>
          <a:p>
            <a:pPr lvl="1"/>
            <a:endParaRPr lang="en-US" sz="1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AMV</a:t>
            </a:r>
            <a:r>
              <a:rPr lang="en-US" sz="2000" dirty="0" smtClean="0"/>
              <a:t>+ drives TC- over Pacific </a:t>
            </a:r>
            <a:r>
              <a:rPr lang="en-US" sz="2000" dirty="0" smtClean="0">
                <a:sym typeface="Wingdings" panose="05000000000000000000" pitchFamily="2" charset="2"/>
              </a:rPr>
              <a:t> Wind Shear and Vorticity</a:t>
            </a:r>
            <a:endParaRPr lang="en-US" sz="2000" dirty="0" smtClean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83881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Ruprich</a:t>
            </a:r>
            <a:r>
              <a:rPr lang="en-US" sz="1400" dirty="0" smtClean="0"/>
              <a:t>-Robert et al. (2017): </a:t>
            </a:r>
            <a:r>
              <a:rPr lang="en-US" sz="1400" i="1" dirty="0" smtClean="0"/>
              <a:t>Assessing the climate impacts of the observed AMV using the GFDL-CM2.1 and NCAR CESM1 global coupled models</a:t>
            </a:r>
            <a:r>
              <a:rPr lang="en-US" sz="1400" dirty="0" smtClean="0"/>
              <a:t>. </a:t>
            </a:r>
            <a:r>
              <a:rPr lang="en-US" sz="1400" b="1" dirty="0" smtClean="0"/>
              <a:t>J. </a:t>
            </a:r>
            <a:r>
              <a:rPr lang="en-US" sz="1400" b="1" dirty="0" err="1" smtClean="0"/>
              <a:t>Clim</a:t>
            </a:r>
            <a:r>
              <a:rPr lang="en-US" sz="1400" b="1" dirty="0" smtClean="0"/>
              <a:t>.</a:t>
            </a:r>
          </a:p>
          <a:p>
            <a:r>
              <a:rPr lang="en-US" sz="1400" dirty="0" smtClean="0"/>
              <a:t>Ruprich-Robert et </a:t>
            </a:r>
            <a:r>
              <a:rPr lang="en-US" sz="1400" dirty="0" smtClean="0"/>
              <a:t>al.: </a:t>
            </a:r>
            <a:r>
              <a:rPr lang="en-US" sz="1400" dirty="0" smtClean="0">
                <a:latin typeface="Calibri" pitchFamily="34" charset="0"/>
              </a:rPr>
              <a:t>Impacts </a:t>
            </a:r>
            <a:r>
              <a:rPr lang="en-US" sz="1400" dirty="0">
                <a:latin typeface="Calibri" pitchFamily="34" charset="0"/>
              </a:rPr>
              <a:t>of the </a:t>
            </a:r>
            <a:r>
              <a:rPr lang="en-US" sz="1400" dirty="0" smtClean="0">
                <a:latin typeface="Calibri" pitchFamily="34" charset="0"/>
              </a:rPr>
              <a:t>AMV on </a:t>
            </a:r>
            <a:r>
              <a:rPr lang="en-US" sz="1400" dirty="0">
                <a:latin typeface="Calibri" pitchFamily="34" charset="0"/>
              </a:rPr>
              <a:t>tropical climate and tropical cyclone </a:t>
            </a:r>
            <a:r>
              <a:rPr lang="en-US" sz="1400" dirty="0" smtClean="0">
                <a:latin typeface="Calibri" pitchFamily="34" charset="0"/>
              </a:rPr>
              <a:t>activity. In prep.</a:t>
            </a:r>
            <a:endParaRPr lang="en-US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Conclusion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817" y="954283"/>
            <a:ext cx="88452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AMV+ drives </a:t>
            </a:r>
            <a:r>
              <a:rPr lang="en-US" sz="2000" dirty="0" smtClean="0"/>
              <a:t>IPO- response:</a:t>
            </a: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ropical </a:t>
            </a:r>
            <a:r>
              <a:rPr lang="en-US" sz="2000" dirty="0" smtClean="0"/>
              <a:t>Atlantic </a:t>
            </a:r>
            <a:r>
              <a:rPr lang="en-US" sz="2000" dirty="0"/>
              <a:t>=</a:t>
            </a:r>
            <a:r>
              <a:rPr lang="en-US" sz="2000" dirty="0" smtClean="0"/>
              <a:t> main </a:t>
            </a:r>
            <a:r>
              <a:rPr lang="en-US" sz="2000" dirty="0" smtClean="0"/>
              <a:t>driver</a:t>
            </a:r>
            <a:endParaRPr lang="en-US" sz="2000" dirty="0" smtClean="0"/>
          </a:p>
          <a:p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La-Nina </a:t>
            </a:r>
            <a:r>
              <a:rPr lang="en-US" sz="2000" dirty="0" smtClean="0"/>
              <a:t>like response </a:t>
            </a:r>
            <a:r>
              <a:rPr lang="en-US" sz="2000" dirty="0"/>
              <a:t>during </a:t>
            </a:r>
            <a:r>
              <a:rPr lang="en-US" sz="2000" dirty="0" smtClean="0"/>
              <a:t>winter: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delayed </a:t>
            </a:r>
            <a:r>
              <a:rPr lang="en-US" sz="2000" dirty="0"/>
              <a:t>adjustment </a:t>
            </a:r>
            <a:r>
              <a:rPr lang="en-US" sz="2000" dirty="0" smtClean="0"/>
              <a:t>to summertime Walker </a:t>
            </a:r>
            <a:r>
              <a:rPr lang="en-US" sz="2000" dirty="0"/>
              <a:t>circulation </a:t>
            </a:r>
            <a:r>
              <a:rPr lang="en-US" sz="2000" dirty="0" smtClean="0"/>
              <a:t>changes</a:t>
            </a:r>
          </a:p>
          <a:p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>
                <a:sym typeface="Wingdings" panose="05000000000000000000" pitchFamily="2" charset="2"/>
              </a:rPr>
              <a:t>Need </a:t>
            </a:r>
            <a:r>
              <a:rPr lang="en-US" sz="2000" dirty="0" smtClean="0">
                <a:sym typeface="Wingdings" panose="05000000000000000000" pitchFamily="2" charset="2"/>
              </a:rPr>
              <a:t>coupled </a:t>
            </a:r>
            <a:r>
              <a:rPr lang="en-US" sz="2000" dirty="0">
                <a:sym typeface="Wingdings" panose="05000000000000000000" pitchFamily="2" charset="2"/>
              </a:rPr>
              <a:t>model to capture such </a:t>
            </a:r>
            <a:r>
              <a:rPr lang="en-US" sz="2000" dirty="0" smtClean="0">
                <a:sym typeface="Wingdings" panose="05000000000000000000" pitchFamily="2" charset="2"/>
              </a:rPr>
              <a:t>a response.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1100" dirty="0"/>
          </a:p>
          <a:p>
            <a:pPr algn="ctr"/>
            <a:r>
              <a:rPr lang="en-US" sz="2000" b="1" dirty="0"/>
              <a:t>Similar impacts between CM2.1, CESM1, </a:t>
            </a:r>
            <a:r>
              <a:rPr lang="en-US" sz="2000" b="1" dirty="0" smtClean="0"/>
              <a:t>FLOR, </a:t>
            </a:r>
            <a:r>
              <a:rPr lang="en-US" sz="2000" b="1" dirty="0" smtClean="0"/>
              <a:t>FLOR_FA</a:t>
            </a:r>
          </a:p>
          <a:p>
            <a:pPr algn="ctr"/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AMV impacts on TC match observed one in FLOR_FA not in FLOR</a:t>
            </a:r>
          </a:p>
          <a:p>
            <a:endParaRPr lang="en-US" sz="1100" dirty="0"/>
          </a:p>
          <a:p>
            <a:pPr algn="ctr"/>
            <a:r>
              <a:rPr lang="en-US" sz="2000" b="1" dirty="0"/>
              <a:t>Need to correct mean SST biases to capture the observed signal</a:t>
            </a:r>
          </a:p>
          <a:p>
            <a:endParaRPr lang="en-US" sz="1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AMV</a:t>
            </a:r>
            <a:r>
              <a:rPr lang="en-US" sz="2000" dirty="0" smtClean="0"/>
              <a:t>+ drives TC+ over Atlantic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SST and Wind Shear (+ humidity</a:t>
            </a:r>
            <a:r>
              <a:rPr lang="en-US" sz="2000" dirty="0" smtClean="0"/>
              <a:t>?)</a:t>
            </a:r>
          </a:p>
          <a:p>
            <a:pPr lvl="1"/>
            <a:endParaRPr lang="en-US" sz="1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AMV</a:t>
            </a:r>
            <a:r>
              <a:rPr lang="en-US" sz="2000" dirty="0" smtClean="0"/>
              <a:t>+ drives TC- over Pacific </a:t>
            </a:r>
            <a:r>
              <a:rPr lang="en-US" sz="2000" dirty="0" smtClean="0">
                <a:sym typeface="Wingdings" panose="05000000000000000000" pitchFamily="2" charset="2"/>
              </a:rPr>
              <a:t> Wind Shear and Vorticity</a:t>
            </a:r>
            <a:endParaRPr lang="en-US" sz="2000" dirty="0" smtClean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583881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Ruprich</a:t>
            </a:r>
            <a:r>
              <a:rPr lang="en-US" sz="1400" dirty="0" smtClean="0"/>
              <a:t>-Robert et al. (2017): </a:t>
            </a:r>
            <a:r>
              <a:rPr lang="en-US" sz="1400" i="1" dirty="0" smtClean="0"/>
              <a:t>Assessing the climate impacts of the observed AMV using the GFDL-CM2.1 and NCAR CESM1 global coupled models</a:t>
            </a:r>
            <a:r>
              <a:rPr lang="en-US" sz="1400" dirty="0" smtClean="0"/>
              <a:t>. </a:t>
            </a:r>
            <a:r>
              <a:rPr lang="en-US" sz="1400" b="1" dirty="0" smtClean="0"/>
              <a:t>J. </a:t>
            </a:r>
            <a:r>
              <a:rPr lang="en-US" sz="1400" b="1" dirty="0" err="1" smtClean="0"/>
              <a:t>Clim</a:t>
            </a:r>
            <a:r>
              <a:rPr lang="en-US" sz="1400" b="1" dirty="0" smtClean="0"/>
              <a:t>.</a:t>
            </a:r>
          </a:p>
          <a:p>
            <a:r>
              <a:rPr lang="en-US" sz="1400" dirty="0" smtClean="0"/>
              <a:t>Ruprich-Robert et </a:t>
            </a:r>
            <a:r>
              <a:rPr lang="en-US" sz="1400" dirty="0" smtClean="0"/>
              <a:t>al.: </a:t>
            </a:r>
            <a:r>
              <a:rPr lang="en-US" sz="1400" dirty="0" smtClean="0">
                <a:latin typeface="Calibri" pitchFamily="34" charset="0"/>
              </a:rPr>
              <a:t>Impacts </a:t>
            </a:r>
            <a:r>
              <a:rPr lang="en-US" sz="1400" dirty="0">
                <a:latin typeface="Calibri" pitchFamily="34" charset="0"/>
              </a:rPr>
              <a:t>of the </a:t>
            </a:r>
            <a:r>
              <a:rPr lang="en-US" sz="1400" dirty="0" smtClean="0">
                <a:latin typeface="Calibri" pitchFamily="34" charset="0"/>
              </a:rPr>
              <a:t>AMV on </a:t>
            </a:r>
            <a:r>
              <a:rPr lang="en-US" sz="1400" dirty="0">
                <a:latin typeface="Calibri" pitchFamily="34" charset="0"/>
              </a:rPr>
              <a:t>tropical climate and tropical cyclone </a:t>
            </a:r>
            <a:r>
              <a:rPr lang="en-US" sz="1400" dirty="0" smtClean="0">
                <a:latin typeface="Calibri" pitchFamily="34" charset="0"/>
              </a:rPr>
              <a:t>activity. In prep.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262" y="3221241"/>
            <a:ext cx="306459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Thank you!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703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climate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Espace réservé du numéro de diapositive 5"/>
          <p:cNvSpPr txBox="1">
            <a:spLocks/>
          </p:cNvSpPr>
          <p:nvPr/>
        </p:nvSpPr>
        <p:spPr>
          <a:xfrm>
            <a:off x="8763000" y="6163732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1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35724" r="46555" b="43160"/>
          <a:stretch/>
        </p:blipFill>
        <p:spPr bwMode="auto">
          <a:xfrm>
            <a:off x="262192" y="1101863"/>
            <a:ext cx="5159450" cy="2449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56100" y="761623"/>
            <a:ext cx="429354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North Atlantic SST time series </a:t>
            </a:r>
            <a:r>
              <a:rPr lang="en-US" sz="1400" dirty="0" smtClean="0"/>
              <a:t>(Ting et al. 2009)</a:t>
            </a:r>
            <a:endParaRPr lang="en-US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9790" y="1511922"/>
            <a:ext cx="2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99307" y="1363468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AMV</a:t>
            </a:r>
            <a:endParaRPr lang="en-GB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49790" y="1294647"/>
            <a:ext cx="4495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99307" y="1146193"/>
            <a:ext cx="2173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Externally forced variability</a:t>
            </a:r>
            <a:endParaRPr lang="en-GB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67066" y="1511922"/>
            <a:ext cx="216000" cy="0"/>
          </a:xfrm>
          <a:prstGeom prst="line">
            <a:avLst/>
          </a:prstGeom>
          <a:ln w="38100">
            <a:solidFill>
              <a:srgbClr val="0E13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5" t="36039" r="14294" b="43367"/>
          <a:stretch/>
        </p:blipFill>
        <p:spPr>
          <a:xfrm>
            <a:off x="5893808" y="1035259"/>
            <a:ext cx="2915214" cy="2540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53884" y="732531"/>
            <a:ext cx="142577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AMV pattern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264183" y="4098180"/>
            <a:ext cx="4738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Motivations</a:t>
            </a:r>
            <a:r>
              <a:rPr lang="en-US" sz="2000" b="1" dirty="0" smtClean="0"/>
              <a:t>:</a:t>
            </a:r>
          </a:p>
          <a:p>
            <a:pPr algn="ctr"/>
            <a:r>
              <a:rPr lang="en-US" sz="2000" b="1" dirty="0" smtClean="0">
                <a:sym typeface="Wingdings" panose="05000000000000000000" pitchFamily="2" charset="2"/>
              </a:rPr>
              <a:t>AMV and impacts p</a:t>
            </a:r>
            <a:r>
              <a:rPr lang="en-US" sz="2000" b="1" dirty="0" smtClean="0"/>
              <a:t>ossibly </a:t>
            </a:r>
            <a:r>
              <a:rPr lang="en-US" sz="2000" b="1" dirty="0"/>
              <a:t>predictable multiyear </a:t>
            </a:r>
            <a:r>
              <a:rPr lang="en-US" sz="2000" b="1" dirty="0" smtClean="0"/>
              <a:t>ahead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7963" y="5442367"/>
            <a:ext cx="5068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Limits</a:t>
            </a:r>
            <a:r>
              <a:rPr lang="en-US" sz="2000" b="1" dirty="0" smtClean="0"/>
              <a:t>:</a:t>
            </a:r>
          </a:p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oo short historical records</a:t>
            </a:r>
          </a:p>
          <a:p>
            <a:pPr algn="ctr"/>
            <a:r>
              <a:rPr lang="en-US" sz="2000" b="1" dirty="0" smtClean="0">
                <a:sym typeface="Wingdings" panose="05000000000000000000" pitchFamily="2" charset="2"/>
              </a:rPr>
              <a:t> AMV teleconnections not fully understood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1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017" y="6468532"/>
            <a:ext cx="1175667" cy="31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121977" y="3695763"/>
            <a:ext cx="43522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Atlantic Multidecadal Variability (AMV)</a:t>
            </a:r>
          </a:p>
          <a:p>
            <a:pPr algn="ctr"/>
            <a:endParaRPr lang="en-US" sz="1000" b="1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D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roughts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over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N.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S. America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Europ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. summer temperature</a:t>
            </a: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Sahel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drought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Arctic sea-ice</a:t>
            </a: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Occurrence of weather extremes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Tropical cyclone activity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Hiatus</a:t>
            </a:r>
            <a:endParaRPr lang="en-US" sz="20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2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37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endParaRPr lang="fr-FR" altLang="en-US">
              <a:latin typeface="Calibri" panose="020F0502020204030204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Experimental design</a:t>
            </a:r>
            <a:endParaRPr lang="en-GB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1" name="Groupe 14"/>
          <p:cNvGrpSpPr/>
          <p:nvPr/>
        </p:nvGrpSpPr>
        <p:grpSpPr>
          <a:xfrm>
            <a:off x="111617" y="3670318"/>
            <a:ext cx="8924879" cy="532414"/>
            <a:chOff x="-32399" y="1556792"/>
            <a:chExt cx="8924879" cy="532414"/>
          </a:xfrm>
        </p:grpSpPr>
        <p:sp>
          <p:nvSpPr>
            <p:cNvPr id="22" name="ZoneTexte 16"/>
            <p:cNvSpPr txBox="1"/>
            <p:nvPr/>
          </p:nvSpPr>
          <p:spPr>
            <a:xfrm>
              <a:off x="-32399" y="1556792"/>
              <a:ext cx="8924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AMV+</a:t>
              </a:r>
              <a:r>
                <a:rPr lang="en-US" dirty="0"/>
                <a:t> </a:t>
              </a:r>
              <a:r>
                <a:rPr lang="en-US" dirty="0" smtClean="0"/>
                <a:t>ensemble: daily North Atlantic SST                                daily Climatology </a:t>
              </a:r>
              <a:r>
                <a:rPr lang="en-US" b="1" dirty="0" smtClean="0"/>
                <a:t>+ AMV pattern</a:t>
              </a:r>
              <a:endParaRPr lang="en-US" b="1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246" t="36417" r="58773" b="37375"/>
            <a:stretch>
              <a:fillRect/>
            </a:stretch>
          </p:blipFill>
          <p:spPr bwMode="auto">
            <a:xfrm rot="5400000">
              <a:off x="4617680" y="1035632"/>
              <a:ext cx="532414" cy="15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Connecteur droit avec flèche 18"/>
            <p:cNvCxnSpPr/>
            <p:nvPr/>
          </p:nvCxnSpPr>
          <p:spPr>
            <a:xfrm>
              <a:off x="4139952" y="1815378"/>
              <a:ext cx="9361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19"/>
          <p:cNvGrpSpPr/>
          <p:nvPr/>
        </p:nvGrpSpPr>
        <p:grpSpPr>
          <a:xfrm>
            <a:off x="121792" y="4210170"/>
            <a:ext cx="8924879" cy="532414"/>
            <a:chOff x="-18111" y="1556792"/>
            <a:chExt cx="8924879" cy="532414"/>
          </a:xfrm>
        </p:grpSpPr>
        <p:sp>
          <p:nvSpPr>
            <p:cNvPr id="35" name="ZoneTexte 20"/>
            <p:cNvSpPr txBox="1"/>
            <p:nvPr/>
          </p:nvSpPr>
          <p:spPr>
            <a:xfrm>
              <a:off x="-18111" y="1556792"/>
              <a:ext cx="8924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AMV</a:t>
              </a:r>
              <a:r>
                <a:rPr lang="en-US" sz="2400" b="1" dirty="0"/>
                <a:t>-</a:t>
              </a:r>
              <a:r>
                <a:rPr lang="en-US" dirty="0" smtClean="0"/>
                <a:t> ensemble: daily North Atlantic SST                                daily Climatology </a:t>
              </a:r>
              <a:r>
                <a:rPr lang="en-US" b="1" dirty="0" smtClean="0"/>
                <a:t>- AMV pattern</a:t>
              </a:r>
              <a:endParaRPr lang="en-US" b="1" dirty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6246" t="36417" r="58773" b="37375"/>
            <a:stretch>
              <a:fillRect/>
            </a:stretch>
          </p:blipFill>
          <p:spPr bwMode="auto">
            <a:xfrm rot="5400000">
              <a:off x="4617680" y="1035632"/>
              <a:ext cx="532414" cy="157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cteur droit avec flèche 22"/>
            <p:cNvCxnSpPr/>
            <p:nvPr/>
          </p:nvCxnSpPr>
          <p:spPr>
            <a:xfrm>
              <a:off x="4139952" y="1815378"/>
              <a:ext cx="9361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9710" y="851041"/>
            <a:ext cx="5015608" cy="2556290"/>
            <a:chOff x="-502230" y="1023046"/>
            <a:chExt cx="5958111" cy="2556290"/>
          </a:xfrm>
        </p:grpSpPr>
        <p:sp>
          <p:nvSpPr>
            <p:cNvPr id="10" name="Rectangle 9"/>
            <p:cNvSpPr/>
            <p:nvPr/>
          </p:nvSpPr>
          <p:spPr>
            <a:xfrm>
              <a:off x="-480725" y="1024791"/>
              <a:ext cx="593660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/>
                <a:t>North Atlantic SSTs (5°N-70°N) restored  to the </a:t>
              </a:r>
              <a:r>
                <a:rPr lang="en-US" sz="2000" b="1" dirty="0" smtClean="0"/>
                <a:t>observed AMV pattern </a:t>
              </a:r>
              <a:r>
                <a:rPr lang="en-US" sz="2000" dirty="0" smtClean="0"/>
                <a:t>with a 5/15-day restoring time </a:t>
              </a:r>
              <a:r>
                <a:rPr lang="en-US" sz="2000" dirty="0"/>
                <a:t>scale</a:t>
              </a:r>
            </a:p>
            <a:p>
              <a:pPr algn="just"/>
              <a:endParaRPr lang="en-US" sz="2000" dirty="0"/>
            </a:p>
            <a:p>
              <a:pPr algn="just"/>
              <a:r>
                <a:rPr lang="en-US" sz="2000" b="1" dirty="0"/>
                <a:t>10yr long </a:t>
              </a:r>
              <a:r>
                <a:rPr lang="en-US" sz="2000" b="1" dirty="0" smtClean="0"/>
                <a:t>large ensemble</a:t>
              </a:r>
              <a:r>
                <a:rPr lang="en-US" sz="2000" dirty="0" smtClean="0"/>
                <a:t> </a:t>
              </a:r>
              <a:r>
                <a:rPr lang="en-US" sz="2000" dirty="0"/>
                <a:t>experiments</a:t>
              </a:r>
            </a:p>
            <a:p>
              <a:pPr algn="just"/>
              <a:endParaRPr lang="en-US" sz="2000" dirty="0" smtClean="0"/>
            </a:p>
            <a:p>
              <a:pPr algn="just"/>
              <a:r>
                <a:rPr lang="en-US" sz="2000" b="1" dirty="0" smtClean="0"/>
                <a:t>Free ocean-ice-land-atmosphere interactions </a:t>
              </a:r>
              <a:r>
                <a:rPr lang="en-US" sz="2000" dirty="0" smtClean="0"/>
                <a:t>outside the Atlantic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502230" y="1023046"/>
              <a:ext cx="5958110" cy="25562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Espace réservé du numéro de diapositive 5"/>
          <p:cNvSpPr txBox="1">
            <a:spLocks/>
          </p:cNvSpPr>
          <p:nvPr/>
        </p:nvSpPr>
        <p:spPr>
          <a:xfrm>
            <a:off x="8763000" y="6580188"/>
            <a:ext cx="2984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2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3288" y="4918609"/>
            <a:ext cx="774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GFDL-CM2.1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000" dirty="0" smtClean="0"/>
              <a:t>     </a:t>
            </a:r>
            <a:r>
              <a:rPr lang="en-US" dirty="0" smtClean="0"/>
              <a:t>= 1</a:t>
            </a:r>
            <a:r>
              <a:rPr lang="en-US" baseline="30000" dirty="0" smtClean="0"/>
              <a:t>o</a:t>
            </a:r>
            <a:r>
              <a:rPr lang="en-US" dirty="0" smtClean="0"/>
              <a:t> ocean / </a:t>
            </a:r>
            <a:r>
              <a:rPr lang="en-US" b="1" dirty="0" smtClean="0"/>
              <a:t>200km</a:t>
            </a:r>
            <a:r>
              <a:rPr lang="en-US" dirty="0" smtClean="0"/>
              <a:t> </a:t>
            </a:r>
            <a:r>
              <a:rPr lang="en-US" dirty="0" err="1" smtClean="0"/>
              <a:t>atmo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100 </a:t>
            </a:r>
            <a:r>
              <a:rPr lang="en-US" dirty="0" smtClean="0"/>
              <a:t>members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NCAR-CESM1   </a:t>
            </a:r>
            <a:r>
              <a:rPr lang="en-US" dirty="0" smtClean="0"/>
              <a:t>= 1</a:t>
            </a:r>
            <a:r>
              <a:rPr lang="en-US" baseline="30000" dirty="0" smtClean="0"/>
              <a:t>o</a:t>
            </a:r>
            <a:r>
              <a:rPr lang="en-US" dirty="0" smtClean="0"/>
              <a:t> ocean / </a:t>
            </a:r>
            <a:r>
              <a:rPr lang="en-US" b="1" dirty="0" smtClean="0"/>
              <a:t>100km</a:t>
            </a:r>
            <a:r>
              <a:rPr lang="en-US" dirty="0" smtClean="0"/>
              <a:t> </a:t>
            </a:r>
            <a:r>
              <a:rPr lang="en-US" dirty="0" err="1" smtClean="0"/>
              <a:t>atmo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30 members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GFDL-FLOR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600" dirty="0" smtClean="0"/>
              <a:t> </a:t>
            </a:r>
            <a:r>
              <a:rPr lang="en-US" dirty="0" smtClean="0"/>
              <a:t>= 1</a:t>
            </a:r>
            <a:r>
              <a:rPr lang="en-US" baseline="30000" dirty="0" smtClean="0"/>
              <a:t>o</a:t>
            </a:r>
            <a:r>
              <a:rPr lang="en-US" dirty="0" smtClean="0"/>
              <a:t> ocean / </a:t>
            </a:r>
            <a:r>
              <a:rPr lang="en-US" b="1" dirty="0" smtClean="0"/>
              <a:t>50km</a:t>
            </a:r>
            <a:r>
              <a:rPr lang="en-US" dirty="0" smtClean="0"/>
              <a:t> </a:t>
            </a:r>
            <a:r>
              <a:rPr lang="en-US" dirty="0" err="1" smtClean="0"/>
              <a:t>atmo</a:t>
            </a: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50 members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GFDL-FLOR_FA</a:t>
            </a:r>
            <a:r>
              <a:rPr lang="en-US" dirty="0" smtClean="0"/>
              <a:t>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GFDL-FLOR + surface flux adjustment </a:t>
            </a:r>
            <a:r>
              <a:rPr lang="en-US" dirty="0" smtClean="0"/>
              <a:t>to reduce mean SST biases</a:t>
            </a:r>
          </a:p>
        </p:txBody>
      </p:sp>
      <p:sp>
        <p:nvSpPr>
          <p:cNvPr id="31" name="Rectangle 30"/>
          <p:cNvSpPr/>
          <p:nvPr/>
        </p:nvSpPr>
        <p:spPr>
          <a:xfrm rot="19158634">
            <a:off x="265146" y="5157396"/>
            <a:ext cx="105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climate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models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85381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Protocol adopted </a:t>
            </a:r>
            <a:r>
              <a:rPr lang="en-US" sz="2000" b="1" dirty="0" smtClean="0"/>
              <a:t>by Decadal Climate Prediction Panel of CMIP6 </a:t>
            </a:r>
            <a:r>
              <a:rPr lang="en-US" sz="1600" dirty="0" smtClean="0"/>
              <a:t>(Boer et al. GMD 2016)</a:t>
            </a:r>
            <a:endParaRPr lang="en-US" sz="1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5" t="36039" r="14294" b="43367"/>
          <a:stretch/>
        </p:blipFill>
        <p:spPr>
          <a:xfrm>
            <a:off x="5893808" y="1035259"/>
            <a:ext cx="2915214" cy="25406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53884" y="732531"/>
            <a:ext cx="142577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AMV pattern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21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impacts on Pacific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3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96952" r="61844" b="204"/>
          <a:stretch/>
        </p:blipFill>
        <p:spPr>
          <a:xfrm>
            <a:off x="3015140" y="4469362"/>
            <a:ext cx="2813538" cy="3617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27779" y="4985163"/>
            <a:ext cx="2362950" cy="1257554"/>
            <a:chOff x="4497031" y="1095581"/>
            <a:chExt cx="2362950" cy="1257554"/>
          </a:xfrm>
        </p:grpSpPr>
        <p:sp>
          <p:nvSpPr>
            <p:cNvPr id="14" name="TextBox 13"/>
            <p:cNvSpPr txBox="1"/>
            <p:nvPr/>
          </p:nvSpPr>
          <p:spPr>
            <a:xfrm>
              <a:off x="4565687" y="1222038"/>
              <a:ext cx="2206053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</a:rPr>
                <a:t>Response</a:t>
              </a:r>
            </a:p>
            <a:p>
              <a:pPr algn="ctr"/>
              <a:endParaRPr lang="en-US" sz="105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AMV+ </a:t>
              </a:r>
              <a:r>
                <a:rPr lang="en-US" sz="2000" dirty="0" smtClean="0">
                  <a:solidFill>
                    <a:srgbClr val="FF0000"/>
                  </a:solidFill>
                </a:rPr>
                <a:t>minus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AMV-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97031" y="1095581"/>
              <a:ext cx="2362950" cy="12575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44886" y="5295967"/>
            <a:ext cx="408605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AMV+ leads negative phase of</a:t>
            </a:r>
          </a:p>
          <a:p>
            <a:pPr algn="ctr"/>
            <a:r>
              <a:rPr lang="en-US" sz="2400" b="1" dirty="0" smtClean="0"/>
              <a:t>Interdecadal Pacific Oscillation</a:t>
            </a:r>
            <a:endParaRPr lang="en-GB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67869" r="52182" b="3583"/>
          <a:stretch/>
        </p:blipFill>
        <p:spPr>
          <a:xfrm>
            <a:off x="4852645" y="938088"/>
            <a:ext cx="3896553" cy="3404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37656" r="68796" b="60526"/>
          <a:stretch/>
        </p:blipFill>
        <p:spPr>
          <a:xfrm>
            <a:off x="3964542" y="702610"/>
            <a:ext cx="1214915" cy="28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39398" r="52074" b="32158"/>
          <a:stretch/>
        </p:blipFill>
        <p:spPr>
          <a:xfrm>
            <a:off x="300745" y="950613"/>
            <a:ext cx="3896553" cy="33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impacts on Pacific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3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96952" r="61844" b="204"/>
          <a:stretch/>
        </p:blipFill>
        <p:spPr>
          <a:xfrm>
            <a:off x="3165230" y="4360289"/>
            <a:ext cx="2813538" cy="361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67869" r="52182" b="3583"/>
          <a:stretch/>
        </p:blipFill>
        <p:spPr>
          <a:xfrm>
            <a:off x="4852645" y="938088"/>
            <a:ext cx="3896553" cy="34048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1" t="37656" r="68796" b="60526"/>
          <a:stretch/>
        </p:blipFill>
        <p:spPr>
          <a:xfrm>
            <a:off x="3964542" y="702610"/>
            <a:ext cx="1214915" cy="28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39398" r="52074" b="32158"/>
          <a:stretch/>
        </p:blipFill>
        <p:spPr>
          <a:xfrm>
            <a:off x="300745" y="950613"/>
            <a:ext cx="3896553" cy="339229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975243" y="4840638"/>
            <a:ext cx="4112475" cy="1956456"/>
            <a:chOff x="4662428" y="1356524"/>
            <a:chExt cx="4112475" cy="1956456"/>
          </a:xfrm>
        </p:grpSpPr>
        <p:pic>
          <p:nvPicPr>
            <p:cNvPr id="20" name="Picture 1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" t="35724" r="46555" b="43160"/>
            <a:stretch/>
          </p:blipFill>
          <p:spPr bwMode="auto">
            <a:xfrm>
              <a:off x="4662428" y="1356524"/>
              <a:ext cx="4112475" cy="1956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lc="http://schemas.openxmlformats.org/drawingml/2006/lockedCanvas"/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6059149" y="1406768"/>
              <a:ext cx="0" cy="14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29106" y="1406768"/>
              <a:ext cx="0" cy="14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45338" y="1406768"/>
              <a:ext cx="0" cy="14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398055" y="4463767"/>
            <a:ext cx="18117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AMV time series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41172" r="19097" b="31722"/>
          <a:stretch/>
        </p:blipFill>
        <p:spPr>
          <a:xfrm>
            <a:off x="389107" y="4729569"/>
            <a:ext cx="4068000" cy="2067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3255" y="4471306"/>
            <a:ext cx="2675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Observed AMV composite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5588197" y="4936577"/>
            <a:ext cx="602901" cy="14400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Origins of AMV impacts on Pacific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4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37657" r="51867" b="46686"/>
          <a:stretch/>
        </p:blipFill>
        <p:spPr>
          <a:xfrm>
            <a:off x="2570846" y="724798"/>
            <a:ext cx="4174421" cy="20002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96952" r="61844" b="204"/>
          <a:stretch/>
        </p:blipFill>
        <p:spPr>
          <a:xfrm>
            <a:off x="2978057" y="5196290"/>
            <a:ext cx="3359997" cy="4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53668" r="51867" b="32372"/>
          <a:stretch/>
        </p:blipFill>
        <p:spPr>
          <a:xfrm>
            <a:off x="334636" y="3330493"/>
            <a:ext cx="4174421" cy="17835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68195" r="51867" b="17801"/>
          <a:stretch/>
        </p:blipFill>
        <p:spPr>
          <a:xfrm>
            <a:off x="4795911" y="3330493"/>
            <a:ext cx="4174421" cy="17891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45267" y="2862395"/>
            <a:ext cx="11576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SPG_AMV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66620" y="2862395"/>
            <a:ext cx="12055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Trop_AMV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51595" y="5887650"/>
            <a:ext cx="584080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Tropical part of AMV forces Pacific response</a:t>
            </a:r>
            <a:endParaRPr lang="en-GB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302629" y="1469599"/>
            <a:ext cx="11192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Full_AMV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60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Pacific: mechanism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5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43802" r="16608" b="22637"/>
          <a:stretch/>
        </p:blipFill>
        <p:spPr>
          <a:xfrm>
            <a:off x="4700607" y="1195756"/>
            <a:ext cx="4370891" cy="2634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4129" y="3903647"/>
            <a:ext cx="185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Colors: SST</a:t>
            </a:r>
          </a:p>
          <a:p>
            <a:r>
              <a:rPr lang="en-US" sz="1400" dirty="0" smtClean="0"/>
              <a:t>Arrows: wind@850hPa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1452" y="3923743"/>
            <a:ext cx="4254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Colors: precipitation</a:t>
            </a:r>
          </a:p>
          <a:p>
            <a:r>
              <a:rPr lang="en-US" sz="1400" dirty="0" smtClean="0"/>
              <a:t>Contours: velocity potential@200hPa (wind divergence)</a:t>
            </a:r>
          </a:p>
          <a:p>
            <a:r>
              <a:rPr lang="en-US" sz="1400" dirty="0" smtClean="0"/>
              <a:t>Arrows: wind@850hPa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49103" y="813724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CM2.1 – Full_AMV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6768" y="813919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CM2.1 – Full_AMV</a:t>
            </a:r>
            <a:endParaRPr lang="en-GB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49071" y="3089250"/>
            <a:ext cx="526106" cy="338554"/>
            <a:chOff x="-1511537" y="1243342"/>
            <a:chExt cx="526106" cy="338554"/>
          </a:xfrm>
        </p:grpSpPr>
        <p:sp>
          <p:nvSpPr>
            <p:cNvPr id="12" name="Rectangle 11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511537" y="1243342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JFM</a:t>
              </a:r>
              <a:endParaRPr lang="en-GB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9021" y="1868694"/>
            <a:ext cx="480608" cy="324000"/>
            <a:chOff x="-1511537" y="1243342"/>
            <a:chExt cx="480608" cy="324000"/>
          </a:xfrm>
        </p:grpSpPr>
        <p:sp>
          <p:nvSpPr>
            <p:cNvPr id="18" name="Rectangle 17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511537" y="1243342"/>
              <a:ext cx="470322" cy="3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JAS</a:t>
              </a:r>
              <a:endParaRPr lang="en-GB" sz="1600" b="1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3983" r="16737" b="21848"/>
          <a:stretch/>
        </p:blipFill>
        <p:spPr>
          <a:xfrm>
            <a:off x="22261" y="1215852"/>
            <a:ext cx="4398691" cy="269148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6635" y="3099406"/>
            <a:ext cx="526106" cy="338554"/>
            <a:chOff x="-1511537" y="1243342"/>
            <a:chExt cx="526106" cy="338554"/>
          </a:xfrm>
        </p:grpSpPr>
        <p:sp>
          <p:nvSpPr>
            <p:cNvPr id="29" name="Rectangle 28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511537" y="1243342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JFM</a:t>
              </a:r>
              <a:endParaRPr lang="en-GB" sz="16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6585" y="1878850"/>
            <a:ext cx="480608" cy="324000"/>
            <a:chOff x="-1511537" y="1243342"/>
            <a:chExt cx="480608" cy="324000"/>
          </a:xfrm>
        </p:grpSpPr>
        <p:sp>
          <p:nvSpPr>
            <p:cNvPr id="32" name="Rectangle 31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1511537" y="1243342"/>
              <a:ext cx="470322" cy="3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JAS</a:t>
              </a:r>
              <a:endParaRPr lang="en-GB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433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Pacific: mechanism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6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3983" r="16737" b="21848"/>
          <a:stretch/>
        </p:blipFill>
        <p:spPr>
          <a:xfrm>
            <a:off x="22261" y="1215852"/>
            <a:ext cx="4398691" cy="2691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3902" r="16737" b="21848"/>
          <a:stretch/>
        </p:blipFill>
        <p:spPr>
          <a:xfrm>
            <a:off x="4685020" y="1205805"/>
            <a:ext cx="4398691" cy="26978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4129" y="3903647"/>
            <a:ext cx="2906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Colors: precipitation</a:t>
            </a:r>
          </a:p>
          <a:p>
            <a:r>
              <a:rPr lang="en-US" sz="1400" dirty="0" smtClean="0"/>
              <a:t>Contours: velocity potential@200hPa</a:t>
            </a:r>
          </a:p>
          <a:p>
            <a:r>
              <a:rPr lang="en-US" sz="1400" dirty="0" smtClean="0"/>
              <a:t>Arrows: wind@850hPa</a:t>
            </a:r>
            <a:endParaRPr lang="en-GB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49071" y="3099298"/>
            <a:ext cx="526106" cy="338554"/>
            <a:chOff x="-1511537" y="1243342"/>
            <a:chExt cx="526106" cy="338554"/>
          </a:xfrm>
        </p:grpSpPr>
        <p:sp>
          <p:nvSpPr>
            <p:cNvPr id="13" name="Rectangle 12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511537" y="1243342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JFM</a:t>
              </a:r>
              <a:endParaRPr lang="en-GB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9021" y="1878742"/>
            <a:ext cx="480608" cy="324000"/>
            <a:chOff x="-1511537" y="1243342"/>
            <a:chExt cx="480608" cy="324000"/>
          </a:xfrm>
        </p:grpSpPr>
        <p:sp>
          <p:nvSpPr>
            <p:cNvPr id="16" name="Rectangle 15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511537" y="1243342"/>
              <a:ext cx="470322" cy="3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JAS</a:t>
              </a:r>
              <a:endParaRPr lang="en-GB" sz="1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6635" y="3099406"/>
            <a:ext cx="526106" cy="338554"/>
            <a:chOff x="-1511537" y="1243342"/>
            <a:chExt cx="526106" cy="338554"/>
          </a:xfrm>
        </p:grpSpPr>
        <p:sp>
          <p:nvSpPr>
            <p:cNvPr id="19" name="Rectangle 18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511537" y="1243342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JFM</a:t>
              </a:r>
              <a:endParaRPr lang="en-GB" sz="16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6585" y="1878850"/>
            <a:ext cx="480608" cy="324000"/>
            <a:chOff x="-1511537" y="1243342"/>
            <a:chExt cx="480608" cy="324000"/>
          </a:xfrm>
        </p:grpSpPr>
        <p:sp>
          <p:nvSpPr>
            <p:cNvPr id="23" name="Rectangle 22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511537" y="1243342"/>
              <a:ext cx="470322" cy="3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JAS</a:t>
              </a:r>
              <a:endParaRPr lang="en-GB" sz="16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5670" y="813724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CM2.1 – Damped_Global_AMV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06768" y="813919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CM2.1 – Full_AMV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03290" y="4872585"/>
            <a:ext cx="30641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SST restored to its climatology</a:t>
            </a:r>
            <a:endParaRPr lang="en-GB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75490" y="3202141"/>
            <a:ext cx="170822" cy="1764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1452" y="3923743"/>
            <a:ext cx="4254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Colors: precipitation</a:t>
            </a:r>
          </a:p>
          <a:p>
            <a:r>
              <a:rPr lang="en-US" sz="1400" dirty="0" smtClean="0"/>
              <a:t>Contours: velocity potential@200hPa (wind divergence)</a:t>
            </a:r>
          </a:p>
          <a:p>
            <a:r>
              <a:rPr lang="en-US" sz="1400" dirty="0" smtClean="0"/>
              <a:t>Arrows: wind@850hPa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23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6605588"/>
            <a:ext cx="9144000" cy="252412"/>
          </a:xfrm>
          <a:prstGeom prst="rect">
            <a:avLst/>
          </a:prstGeom>
          <a:gradFill flip="none" rotWithShape="1">
            <a:gsLst>
              <a:gs pos="0">
                <a:srgbClr val="486BB8"/>
              </a:gs>
              <a:gs pos="100000">
                <a:srgbClr val="000000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0">
            <a:gsLst>
              <a:gs pos="0">
                <a:srgbClr val="486BB8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9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cs typeface="+mn-cs"/>
              </a:rPr>
              <a:t>  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130476"/>
            <a:ext cx="91440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AMV impacts on Pacific: mechanism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8709434" y="6580188"/>
            <a:ext cx="352016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 smtClean="0">
                <a:latin typeface="Calibri" panose="020F0502020204030204" pitchFamily="34" charset="0"/>
              </a:rPr>
              <a:t>6</a:t>
            </a:r>
            <a:endParaRPr lang="en-GB" alt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4111" r="16737" b="21848"/>
          <a:stretch/>
        </p:blipFill>
        <p:spPr>
          <a:xfrm>
            <a:off x="22261" y="1225902"/>
            <a:ext cx="4398691" cy="2681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4157" r="16737" b="21849"/>
          <a:stretch/>
        </p:blipFill>
        <p:spPr>
          <a:xfrm>
            <a:off x="4685020" y="1225902"/>
            <a:ext cx="4398691" cy="26777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49071" y="3099298"/>
            <a:ext cx="526106" cy="338554"/>
            <a:chOff x="-1511537" y="1243342"/>
            <a:chExt cx="526106" cy="338554"/>
          </a:xfrm>
        </p:grpSpPr>
        <p:sp>
          <p:nvSpPr>
            <p:cNvPr id="12" name="Rectangle 11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511537" y="1243342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JFM</a:t>
              </a:r>
              <a:endParaRPr lang="en-GB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39021" y="1878742"/>
            <a:ext cx="480608" cy="324000"/>
            <a:chOff x="-1511537" y="1243342"/>
            <a:chExt cx="480608" cy="324000"/>
          </a:xfrm>
        </p:grpSpPr>
        <p:sp>
          <p:nvSpPr>
            <p:cNvPr id="15" name="Rectangle 14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511537" y="1243342"/>
              <a:ext cx="470322" cy="3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JAS</a:t>
              </a:r>
              <a:endParaRPr lang="en-GB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6635" y="3099406"/>
            <a:ext cx="526106" cy="338554"/>
            <a:chOff x="-1511537" y="1243342"/>
            <a:chExt cx="526106" cy="338554"/>
          </a:xfrm>
        </p:grpSpPr>
        <p:sp>
          <p:nvSpPr>
            <p:cNvPr id="18" name="Rectangle 17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511537" y="1243342"/>
              <a:ext cx="5261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JFM</a:t>
              </a:r>
              <a:endParaRPr lang="en-GB" sz="16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6585" y="1878850"/>
            <a:ext cx="480608" cy="324000"/>
            <a:chOff x="-1511537" y="1243342"/>
            <a:chExt cx="480608" cy="324000"/>
          </a:xfrm>
        </p:grpSpPr>
        <p:sp>
          <p:nvSpPr>
            <p:cNvPr id="22" name="Rectangle 21"/>
            <p:cNvSpPr/>
            <p:nvPr/>
          </p:nvSpPr>
          <p:spPr>
            <a:xfrm>
              <a:off x="-1501251" y="1266092"/>
              <a:ext cx="470322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511537" y="1243342"/>
              <a:ext cx="470322" cy="324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JAS</a:t>
              </a:r>
              <a:endParaRPr lang="en-GB" sz="16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35670" y="813724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CM2.1 – Damped_Global_AMV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06768" y="813919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CM2.1 – Full_AMV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2757" y="4925950"/>
            <a:ext cx="691432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</a:t>
            </a:r>
            <a:r>
              <a:rPr lang="en-US" sz="2400" b="1" dirty="0" smtClean="0"/>
              <a:t>inter Tropical Pacific response </a:t>
            </a:r>
            <a:r>
              <a:rPr lang="en-US" sz="2400" b="1" dirty="0"/>
              <a:t>=</a:t>
            </a:r>
            <a:r>
              <a:rPr lang="en-US" sz="2400" b="1" dirty="0" smtClean="0"/>
              <a:t> lagged adjustment</a:t>
            </a:r>
          </a:p>
          <a:p>
            <a:pPr algn="ctr"/>
            <a:r>
              <a:rPr lang="en-US" sz="2400" b="1" dirty="0"/>
              <a:t>t</a:t>
            </a:r>
            <a:r>
              <a:rPr lang="en-US" sz="2400" b="1" dirty="0" smtClean="0"/>
              <a:t>o summer AMV forcing</a:t>
            </a:r>
            <a:endParaRPr lang="en-GB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14129" y="3903647"/>
            <a:ext cx="2906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Colors: precipitation</a:t>
            </a:r>
          </a:p>
          <a:p>
            <a:r>
              <a:rPr lang="en-US" sz="1400" dirty="0" smtClean="0"/>
              <a:t>Contours: velocity potential@200hPa</a:t>
            </a:r>
          </a:p>
          <a:p>
            <a:r>
              <a:rPr lang="en-US" sz="1400" dirty="0" smtClean="0"/>
              <a:t>Arrows: wind@850hPa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99886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Li et al. </a:t>
            </a:r>
            <a:r>
              <a:rPr lang="en-US" dirty="0"/>
              <a:t>2015: Atlantic-induced pan-tropical climate change </a:t>
            </a:r>
            <a:r>
              <a:rPr lang="en-US" dirty="0" smtClean="0"/>
              <a:t>over the </a:t>
            </a:r>
            <a:r>
              <a:rPr lang="en-US" dirty="0"/>
              <a:t>past three </a:t>
            </a:r>
            <a:r>
              <a:rPr lang="en-US" dirty="0" smtClean="0"/>
              <a:t>decades</a:t>
            </a:r>
          </a:p>
          <a:p>
            <a:r>
              <a:rPr lang="en-US" dirty="0" smtClean="0"/>
              <a:t>+ </a:t>
            </a:r>
            <a:r>
              <a:rPr lang="en-US" dirty="0"/>
              <a:t>McGregor et al. 2014, </a:t>
            </a:r>
            <a:r>
              <a:rPr lang="en-US" dirty="0" smtClean="0"/>
              <a:t>Kucharski </a:t>
            </a:r>
            <a:r>
              <a:rPr lang="en-US" dirty="0"/>
              <a:t>et al. </a:t>
            </a:r>
            <a:r>
              <a:rPr lang="en-US" dirty="0" smtClean="0"/>
              <a:t>2012, 2015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01452" y="3923743"/>
            <a:ext cx="4254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Colors: precipitation</a:t>
            </a:r>
          </a:p>
          <a:p>
            <a:r>
              <a:rPr lang="en-US" sz="1400" dirty="0" smtClean="0"/>
              <a:t>Contours: velocity potential@200hPa (wind divergence)</a:t>
            </a:r>
          </a:p>
          <a:p>
            <a:r>
              <a:rPr lang="en-US" sz="1400" dirty="0" smtClean="0"/>
              <a:t>Arrows: wind@850hPa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96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36058</TotalTime>
  <Words>682</Words>
  <Application>Microsoft Office PowerPoint</Application>
  <PresentationFormat>On-screen Show (4:3)</PresentationFormat>
  <Paragraphs>192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Yohan</dc:creator>
  <cp:lastModifiedBy>Yohan</cp:lastModifiedBy>
  <cp:revision>280</cp:revision>
  <dcterms:created xsi:type="dcterms:W3CDTF">2016-05-20T21:19:16Z</dcterms:created>
  <dcterms:modified xsi:type="dcterms:W3CDTF">2018-09-17T03:41:53Z</dcterms:modified>
</cp:coreProperties>
</file>