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7"/>
  </p:notesMasterIdLst>
  <p:handoutMasterIdLst>
    <p:handoutMasterId r:id="rId18"/>
  </p:handoutMasterIdLst>
  <p:sldIdLst>
    <p:sldId id="256" r:id="rId2"/>
    <p:sldId id="258" r:id="rId3"/>
    <p:sldId id="257" r:id="rId4"/>
    <p:sldId id="276" r:id="rId5"/>
    <p:sldId id="259" r:id="rId6"/>
    <p:sldId id="278" r:id="rId7"/>
    <p:sldId id="280" r:id="rId8"/>
    <p:sldId id="266" r:id="rId9"/>
    <p:sldId id="281" r:id="rId10"/>
    <p:sldId id="287" r:id="rId11"/>
    <p:sldId id="282" r:id="rId12"/>
    <p:sldId id="283" r:id="rId13"/>
    <p:sldId id="284" r:id="rId14"/>
    <p:sldId id="286" r:id="rId15"/>
    <p:sldId id="270" r:id="rId16"/>
  </p:sldIdLst>
  <p:sldSz cx="9144000" cy="7019925"/>
  <p:notesSz cx="6797675" cy="987425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62149" autoAdjust="0"/>
  </p:normalViewPr>
  <p:slideViewPr>
    <p:cSldViewPr showGuides="1">
      <p:cViewPr>
        <p:scale>
          <a:sx n="75" d="100"/>
          <a:sy n="75" d="100"/>
        </p:scale>
        <p:origin x="-1656" y="-336"/>
      </p:cViewPr>
      <p:guideLst>
        <p:guide orient="horz" pos="3027"/>
        <p:guide pos="2880"/>
      </p:guideLst>
    </p:cSldViewPr>
  </p:slideViewPr>
  <p:outlineViewPr>
    <p:cViewPr>
      <p:scale>
        <a:sx n="33" d="100"/>
        <a:sy n="33" d="100"/>
      </p:scale>
      <p:origin x="0" y="109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2" d="100"/>
          <a:sy n="82" d="100"/>
        </p:scale>
        <p:origin x="-3132" y="-96"/>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sz="quarter"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A0A9BCEE-F3F2-40D6-9262-B77CC4E3F90C}" type="datetimeFigureOut">
              <a:rPr lang="en-US"/>
              <a:pPr>
                <a:defRPr/>
              </a:pPr>
              <a:t>7/15/2015</a:t>
            </a:fld>
            <a:endParaRPr lang="en-US"/>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atin typeface="Arial" pitchFamily="34" charset="0"/>
                <a:ea typeface="+mn-ea"/>
                <a:cs typeface="DejaVu Sans" pitchFamily="34" charset="0"/>
              </a:defRPr>
            </a:lvl1pPr>
          </a:lstStyle>
          <a:p>
            <a:pPr>
              <a:defRPr/>
            </a:pPr>
            <a:endParaRPr lang="en-US"/>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3B26407-0ABD-4671-843E-14191986B6C8}" type="slidenum">
              <a:rPr lang="en-US"/>
              <a:pPr>
                <a:defRPr/>
              </a:pPr>
              <a:t>‹Nº›</a:t>
            </a:fld>
            <a:endParaRPr lang="en-US"/>
          </a:p>
        </p:txBody>
      </p:sp>
    </p:spTree>
    <p:extLst>
      <p:ext uri="{BB962C8B-B14F-4D97-AF65-F5344CB8AC3E}">
        <p14:creationId xmlns:p14="http://schemas.microsoft.com/office/powerpoint/2010/main" val="2859644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1B59BE26-975B-4675-9D8D-13DA8BE381EF}" type="datetimeFigureOut">
              <a:rPr lang="en-US"/>
              <a:pPr>
                <a:defRPr/>
              </a:pPr>
              <a:t>7/15/2015</a:t>
            </a:fld>
            <a:endParaRPr lang="en-US"/>
          </a:p>
        </p:txBody>
      </p:sp>
      <p:sp>
        <p:nvSpPr>
          <p:cNvPr id="4" name="Slide Image Placeholder 3"/>
          <p:cNvSpPr>
            <a:spLocks noGrp="1" noRot="1" noChangeAspect="1"/>
          </p:cNvSpPr>
          <p:nvPr>
            <p:ph type="sldImg" idx="2"/>
          </p:nvPr>
        </p:nvSpPr>
        <p:spPr>
          <a:xfrm>
            <a:off x="989013" y="741363"/>
            <a:ext cx="4819650" cy="37020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pitchFamily="34" charset="0"/>
                <a:ea typeface="+mn-ea"/>
                <a:cs typeface="DejaVu Sans" pitchFamily="34" charset="0"/>
              </a:defRPr>
            </a:lvl1pPr>
          </a:lstStyle>
          <a:p>
            <a:pPr>
              <a:defRPr/>
            </a:pPr>
            <a:endParaRPr lang="en-US"/>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18362591-CCD2-47AE-8FC1-4CDF21D53FB7}" type="slidenum">
              <a:rPr lang="en-US"/>
              <a:pPr>
                <a:defRPr/>
              </a:pPr>
              <a:t>‹Nº›</a:t>
            </a:fld>
            <a:endParaRPr lang="en-US"/>
          </a:p>
        </p:txBody>
      </p:sp>
    </p:spTree>
    <p:extLst>
      <p:ext uri="{BB962C8B-B14F-4D97-AF65-F5344CB8AC3E}">
        <p14:creationId xmlns:p14="http://schemas.microsoft.com/office/powerpoint/2010/main" val="2811952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El que fem, de forma molt esquemàtica és modelitzar el sistema atmosfèric de la Terra. Per a fer això parametritzem el mon com si fos un conjunt de malles tant en l’espai com en el temps i apliquem els models matemàtics que integren els processos físics i químics de l’atmòsfera. És a dir, tenim en compte les emissions naturals, les emissions biogèniques i antropogèniques juntament amb els processos físics, químics i meteorologics. En executar els models que integren tota aquesta informació obtenim informació de com es mouen les partícules a través de l’atmòsfera. </a:t>
            </a:r>
            <a:endParaRPr lang="es-ES" altLang="es-ES" smtClean="0">
              <a:ea typeface="ＭＳ Ｐゴシック" pitchFamily="34" charset="-128"/>
            </a:endParaRPr>
          </a:p>
          <a:p>
            <a:endParaRPr lang="es-ES" altLang="es-ES" smtClean="0">
              <a:ea typeface="ＭＳ Ｐゴシック" pitchFamily="34" charset="-128"/>
            </a:endParaRPr>
          </a:p>
        </p:txBody>
      </p:sp>
      <p:sp>
        <p:nvSpPr>
          <p:cNvPr id="297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682566A-767D-4764-BD20-403D870618D9}" type="slidenum">
              <a:rPr lang="en-US" altLang="es-ES" smtClean="0"/>
              <a:pPr eaLnBrk="1" hangingPunct="1"/>
              <a:t>1</a:t>
            </a:fld>
            <a:endParaRPr lang="en-US" alt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11</a:t>
            </a:fld>
            <a:endParaRPr lang="en-US" alt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12</a:t>
            </a:fld>
            <a:endParaRPr lang="en-US" alt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13</a:t>
            </a:fld>
            <a:endParaRPr lang="en-US" alt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Aquests models els podem aplicar a múltiples escales espaials, des de la més global fins a centrar-nos només en una ciutat.</a:t>
            </a:r>
            <a:endParaRPr lang="es-ES" altLang="es-ES" smtClean="0">
              <a:ea typeface="ＭＳ Ｐゴシック" pitchFamily="34" charset="-128"/>
            </a:endParaRPr>
          </a:p>
          <a:p>
            <a:endParaRPr lang="es-ES" altLang="es-ES" smtClean="0">
              <a:ea typeface="ＭＳ Ｐゴシック" pitchFamily="34" charset="-128"/>
            </a:endParaRPr>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13EF9F8-BD07-4FD1-BFD3-5C92B62CD285}" type="slidenum">
              <a:rPr lang="en-US" altLang="es-ES" smtClean="0"/>
              <a:pPr eaLnBrk="1" hangingPunct="1"/>
              <a:t>3</a:t>
            </a:fld>
            <a:endParaRPr lang="en-US" alt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També podem treballar a totes les escales temporals. L’anàlisi diagnòstic d’esdeveniments passats, els pronòstics per als propers dies, les projeccions a molts anys vista i el terme mitg, les prediccions que van des de setmanes i mesos fins a dècades.</a:t>
            </a:r>
            <a:endParaRPr lang="es-ES" altLang="es-ES" smtClean="0">
              <a:ea typeface="ＭＳ Ｐゴシック" pitchFamily="34" charset="-128"/>
            </a:endParaRPr>
          </a:p>
          <a:p>
            <a:r>
              <a:rPr lang="ca-ES" altLang="es-ES" smtClean="0">
                <a:ea typeface="ＭＳ Ｐゴシック" pitchFamily="34" charset="-128"/>
              </a:rPr>
              <a:t>On som forts i el que ens fa destacar son dos casos concrets que molt pocs altres centres treballen i que estan fortament lligats tant a l’energia solar com a l’energia eòlica. </a:t>
            </a:r>
            <a:endParaRPr lang="es-ES" altLang="es-ES" smtClean="0">
              <a:ea typeface="ＭＳ Ｐゴシック" pitchFamily="34" charset="-128"/>
            </a:endParaRPr>
          </a:p>
          <a:p>
            <a:r>
              <a:rPr lang="ca-ES" altLang="es-ES" smtClean="0">
                <a:ea typeface="ＭＳ Ｐゴシック" pitchFamily="34" charset="-128"/>
              </a:rPr>
              <a:t>D’una banda  som líders en temes de modelització de la pols a l’atmòsfera que és un tema crític per a zones àrides, semiàrides i zones adjacents (Àfrica, Sud d’Espanya i Orient Mitjà) i cabdal per a la gestió de l’energia solar.</a:t>
            </a:r>
            <a:endParaRPr lang="es-ES" altLang="es-ES" smtClean="0">
              <a:ea typeface="ＭＳ Ｐゴシック" pitchFamily="34" charset="-128"/>
            </a:endParaRPr>
          </a:p>
          <a:p>
            <a:r>
              <a:rPr lang="ca-ES" altLang="es-ES" smtClean="0">
                <a:ea typeface="ＭＳ Ｐゴシック" pitchFamily="34" charset="-128"/>
              </a:rPr>
              <a:t>D’altra banda les prediccions climàtiques (seasonal to decadal) són un tema molt nou que tot just es comença a treballar a nivell mundial i en el que només el nostre centre i la Met Office de Regne Unit estem fent coses i en molts casos col·laborant i en contacte constant amb el sector de l’energia eòlica.</a:t>
            </a:r>
            <a:endParaRPr lang="es-ES" altLang="es-ES" smtClean="0">
              <a:ea typeface="ＭＳ Ｐゴシック" pitchFamily="34" charset="-128"/>
            </a:endParaRPr>
          </a:p>
          <a:p>
            <a:r>
              <a:rPr lang="ca-ES" altLang="es-ES" smtClean="0">
                <a:ea typeface="ＭＳ Ｐゴシック" pitchFamily="34" charset="-128"/>
              </a:rPr>
              <a:t>A continuació us explicaré aquest dos punts amb una mica més de detall.</a:t>
            </a:r>
            <a:endParaRPr lang="es-ES" altLang="es-ES" smtClean="0">
              <a:ea typeface="ＭＳ Ｐゴシック" pitchFamily="34" charset="-128"/>
            </a:endParaRPr>
          </a:p>
          <a:p>
            <a:endParaRPr lang="es-ES" altLang="es-ES" smtClean="0">
              <a:ea typeface="ＭＳ Ｐゴシック" pitchFamily="34" charset="-128"/>
            </a:endParaRPr>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1C1E8D-AF6B-4AC3-A086-B81A121934D3}" type="slidenum">
              <a:rPr lang="en-US" altLang="es-ES" smtClean="0"/>
              <a:pPr eaLnBrk="1" hangingPunct="1"/>
              <a:t>4</a:t>
            </a:fld>
            <a:endParaRPr lang="en-US"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Això quina utilitat pot tenir per al sector de l’energia solar? </a:t>
            </a:r>
            <a:endParaRPr lang="es-ES" altLang="es-ES" smtClean="0">
              <a:ea typeface="ＭＳ Ｐゴシック" pitchFamily="34" charset="-128"/>
            </a:endParaRPr>
          </a:p>
          <a:p>
            <a:r>
              <a:rPr lang="ca-ES" altLang="es-ES" smtClean="0">
                <a:ea typeface="ＭＳ Ｐゴシック" pitchFamily="34" charset="-128"/>
              </a:rPr>
              <a:t>En aquest gràfic, el que es veu es com el model clàssic (que només inclou la meteorologia) millora molt més el seu ajust a la realitat si es fa servir el model acoblat online del Dust. Això implica una estimació molt més acurada de la quantitat de radiació solar que arribarà donades les condicions meteorològiques i les partícules de pols en suspensió.</a:t>
            </a:r>
            <a:endParaRPr lang="es-ES" altLang="es-ES" smtClean="0">
              <a:ea typeface="ＭＳ Ｐゴシック" pitchFamily="34" charset="-128"/>
            </a:endParaRPr>
          </a:p>
          <a:p>
            <a:r>
              <a:rPr lang="ca-ES" altLang="es-ES" smtClean="0">
                <a:ea typeface="ＭＳ Ｐゴシック" pitchFamily="34" charset="-128"/>
              </a:rPr>
              <a:t>D’una banda podem donar pronòstics a nivell global, regional i local. Els nostres models poden aportar informació diagnòstica tant del passat com del futur més proper i el més important, amb els nostres models podem millorar substancialment la qualitat dels pronòstics i prediccions de radiació social en una determinada regió</a:t>
            </a:r>
            <a:endParaRPr lang="es-ES" altLang="es-ES" smtClean="0">
              <a:ea typeface="ＭＳ Ｐゴシック" pitchFamily="34" charset="-128"/>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4BEC1D0-683C-4E74-BD9B-82C22D8E4FC7}" type="slidenum">
              <a:rPr lang="en-US" altLang="es-ES" smtClean="0"/>
              <a:pPr eaLnBrk="1" hangingPunct="1"/>
              <a:t>5</a:t>
            </a:fld>
            <a:endParaRPr lang="en-US" alt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Això quina utilitat pot tenir per al sector de l’energia solar? </a:t>
            </a:r>
            <a:endParaRPr lang="es-ES" altLang="es-ES" smtClean="0">
              <a:ea typeface="ＭＳ Ｐゴシック" pitchFamily="34" charset="-128"/>
            </a:endParaRPr>
          </a:p>
          <a:p>
            <a:r>
              <a:rPr lang="ca-ES" altLang="es-ES" smtClean="0">
                <a:ea typeface="ＭＳ Ｐゴシック" pitchFamily="34" charset="-128"/>
              </a:rPr>
              <a:t>En aquest gràfic, el que es veu es com el model clàssic (que només inclou la meteorologia) millora molt més el seu ajust a la realitat si es fa servir el model acoblat online del Dust. Això implica una estimació molt més acurada de la quantitat de radiació solar que arribarà donades les condicions meteorològiques i les partícules de pols en suspensió.</a:t>
            </a:r>
            <a:endParaRPr lang="es-ES" altLang="es-ES" smtClean="0">
              <a:ea typeface="ＭＳ Ｐゴシック" pitchFamily="34" charset="-128"/>
            </a:endParaRPr>
          </a:p>
          <a:p>
            <a:r>
              <a:rPr lang="ca-ES" altLang="es-ES" smtClean="0">
                <a:ea typeface="ＭＳ Ｐゴシック" pitchFamily="34" charset="-128"/>
              </a:rPr>
              <a:t>D’una banda podem donar pronòstics a nivell global, regional i local. Els nostres models poden aportar informació diagnòstica tant del passat com del futur més proper i el més important, amb els nostres models podem millorar substancialment la qualitat dels pronòstics i prediccions de radiació social en una determinada regió</a:t>
            </a:r>
            <a:endParaRPr lang="es-ES" altLang="es-ES" smtClean="0">
              <a:ea typeface="ＭＳ Ｐゴシック" pitchFamily="34" charset="-128"/>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4BEC1D0-683C-4E74-BD9B-82C22D8E4FC7}" type="slidenum">
              <a:rPr lang="en-US" altLang="es-ES" smtClean="0"/>
              <a:pPr eaLnBrk="1" hangingPunct="1"/>
              <a:t>6</a:t>
            </a:fld>
            <a:endParaRPr lang="en-US" alt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7</a:t>
            </a:fld>
            <a:endParaRPr lang="en-US" alt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8</a:t>
            </a:fld>
            <a:endParaRPr lang="en-US" alt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9</a:t>
            </a:fld>
            <a:endParaRPr lang="en-US" alt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10</a:t>
            </a:fld>
            <a:endParaRPr lang="en-US" altLang="es-ES"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facebook.com/BSCCNS"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youtube.com/user/BSCCNS" TargetMode="External"/><Relationship Id="rId5" Type="http://schemas.openxmlformats.org/officeDocument/2006/relationships/hyperlink" Target="https://www.linkedin.com/company/barcelona-supercomputing-center"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twitter.com/bsc_cn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5"/>
          <p:cNvSpPr txBox="1">
            <a:spLocks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smtClean="0">
                <a:solidFill>
                  <a:srgbClr val="FFFFFF"/>
                </a:solidFill>
                <a:ea typeface="+mn-ea"/>
              </a:rPr>
              <a:t>www.bsc.es</a:t>
            </a:r>
            <a:endParaRPr lang="en-US" altLang="en-US" sz="1800" smtClean="0">
              <a:latin typeface="Calibri" pitchFamily="34" charset="0"/>
              <a:ea typeface="+mn-ea"/>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830263"/>
            <a:ext cx="4603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38825" y="1025525"/>
            <a:ext cx="1012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538788" y="6386513"/>
            <a:ext cx="4254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7"/>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227763" y="6389688"/>
            <a:ext cx="393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878638" y="6386513"/>
            <a:ext cx="4476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1"/>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80300" y="6386513"/>
            <a:ext cx="7635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973318F9-024A-43ED-9338-6C2CF7267CB8}" type="slidenum">
              <a:rPr lang="en-US" sz="1000" smtClean="0">
                <a:solidFill>
                  <a:srgbClr val="23589C"/>
                </a:solidFill>
              </a:rPr>
              <a:pPr algn="r" eaLnBrk="1" hangingPunct="1">
                <a:defRPr/>
              </a:pPr>
              <a:t>‹Nº›</a:t>
            </a:fld>
            <a:endParaRPr lang="en-US" sz="1800" smtClean="0">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409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D132A793-6304-4462-A78B-E0F62CFD734B}" type="slidenum">
              <a:rPr lang="en-US" sz="1000" smtClean="0">
                <a:solidFill>
                  <a:srgbClr val="23589C"/>
                </a:solidFill>
              </a:rPr>
              <a:pPr algn="r" eaLnBrk="1" hangingPunct="1">
                <a:defRPr/>
              </a:pPr>
              <a:t>‹Nº›</a:t>
            </a:fld>
            <a:endParaRPr lang="en-US" sz="1800" smtClean="0">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97794"/>
            <a:ext cx="4152900" cy="4608512"/>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344763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D4571D46-E6DC-46FE-8660-32E68679A89F}" type="slidenum">
              <a:rPr lang="en-US" sz="1000" smtClean="0">
                <a:solidFill>
                  <a:srgbClr val="23589C"/>
                </a:solidFill>
              </a:rPr>
              <a:pPr algn="r" eaLnBrk="1" hangingPunct="1">
                <a:defRPr/>
              </a:pPr>
              <a:t>‹Nº›</a:t>
            </a:fld>
            <a:endParaRPr lang="en-US" sz="1800" smtClean="0">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15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rPr>
              <a:t>FUTURE PLANS</a:t>
            </a:r>
            <a:endParaRPr lang="en-US" altLang="en-US" sz="1800" smtClean="0">
              <a:latin typeface="Calibri" pitchFamily="34" charset="0"/>
              <a:ea typeface="+mn-ea"/>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rPr>
              <a:t>MAIN RESEARCH LINES &amp; RESULTS</a:t>
            </a:r>
            <a:endParaRPr lang="en-US" altLang="en-US" sz="1800" dirty="0" smtClean="0">
              <a:latin typeface="Calibri" pitchFamily="34" charset="0"/>
              <a:ea typeface="+mn-ea"/>
            </a:endParaRPr>
          </a:p>
        </p:txBody>
      </p:sp>
    </p:spTree>
    <p:extLst>
      <p:ext uri="{BB962C8B-B14F-4D97-AF65-F5344CB8AC3E}">
        <p14:creationId xmlns:p14="http://schemas.microsoft.com/office/powerpoint/2010/main" val="395309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rPr>
              <a:t>FUTURE PLANS</a:t>
            </a:r>
            <a:endParaRPr lang="en-US" altLang="en-US" sz="1800" smtClean="0">
              <a:latin typeface="Calibri" pitchFamily="34" charset="0"/>
              <a:ea typeface="+mn-ea"/>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rPr>
              <a:t>FUTURE PLANS</a:t>
            </a:r>
            <a:endParaRPr lang="en-US" altLang="en-US" sz="1800" dirty="0" smtClean="0">
              <a:latin typeface="Calibri" pitchFamily="34" charset="0"/>
              <a:ea typeface="+mn-ea"/>
            </a:endParaRPr>
          </a:p>
        </p:txBody>
      </p:sp>
    </p:spTree>
    <p:extLst>
      <p:ext uri="{BB962C8B-B14F-4D97-AF65-F5344CB8AC3E}">
        <p14:creationId xmlns:p14="http://schemas.microsoft.com/office/powerpoint/2010/main" val="51962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5738"/>
            <a:ext cx="33067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6213"/>
            <a:ext cx="830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76996"/>
            <a:ext cx="8229600" cy="665931"/>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25879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84325"/>
            <a:ext cx="619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90688"/>
            <a:ext cx="1555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sp>
        <p:nvSpPr>
          <p:cNvPr id="9" name="8 Título"/>
          <p:cNvSpPr>
            <a:spLocks noGrp="1" noChangeAspect="1"/>
          </p:cNvSpPr>
          <p:nvPr>
            <p:ph type="title"/>
          </p:nvPr>
        </p:nvSpPr>
        <p:spPr>
          <a:xfrm>
            <a:off x="3819339" y="4806106"/>
            <a:ext cx="4762872" cy="72008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830295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2016125"/>
            <a:ext cx="33067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5600" y="2006600"/>
            <a:ext cx="830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031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9.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7.xml"/><Relationship Id="rId16" Type="http://schemas.openxmlformats.org/officeDocument/2006/relationships/image" Target="../media/image40.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5.jpe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jpeg"/><Relationship Id="rId4" Type="http://schemas.microsoft.com/office/2007/relationships/hdphoto" Target="../media/hdphoto2.wdp"/><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Shape 1"/>
          <p:cNvSpPr txBox="1">
            <a:spLocks noChangeArrowheads="1"/>
          </p:cNvSpPr>
          <p:nvPr/>
        </p:nvSpPr>
        <p:spPr bwMode="auto">
          <a:xfrm>
            <a:off x="6548438" y="196850"/>
            <a:ext cx="2447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altLang="es-ES" sz="1400">
                <a:solidFill>
                  <a:srgbClr val="FFFFFF"/>
                </a:solidFill>
                <a:latin typeface="Calibri" pitchFamily="34" charset="0"/>
              </a:rPr>
              <a:t>Barcelona, 13  May  2015</a:t>
            </a:r>
            <a:endParaRPr lang="en-US" altLang="es-ES">
              <a:latin typeface="Calibri" pitchFamily="34" charset="0"/>
            </a:endParaRPr>
          </a:p>
        </p:txBody>
      </p:sp>
      <p:sp>
        <p:nvSpPr>
          <p:cNvPr id="10243" name="TextShape 2"/>
          <p:cNvSpPr txBox="1">
            <a:spLocks noChangeArrowheads="1"/>
          </p:cNvSpPr>
          <p:nvPr/>
        </p:nvSpPr>
        <p:spPr bwMode="auto">
          <a:xfrm>
            <a:off x="685800" y="2465388"/>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s-ES" altLang="es-ES" sz="3200" b="1">
                <a:solidFill>
                  <a:srgbClr val="FFFFFF"/>
                </a:solidFill>
              </a:rPr>
              <a:t>EARTH SCIENCE SERVICES </a:t>
            </a:r>
          </a:p>
        </p:txBody>
      </p:sp>
      <p:sp>
        <p:nvSpPr>
          <p:cNvPr id="10244" name="TextShape 3"/>
          <p:cNvSpPr txBox="1">
            <a:spLocks noChangeAspect="1" noChangeArrowheads="1"/>
          </p:cNvSpPr>
          <p:nvPr/>
        </p:nvSpPr>
        <p:spPr bwMode="auto">
          <a:xfrm>
            <a:off x="1135063" y="4002088"/>
            <a:ext cx="68738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s-ES" altLang="es-ES" sz="2400">
                <a:solidFill>
                  <a:srgbClr val="FFFFFF"/>
                </a:solidFill>
              </a:rPr>
              <a:t>Seasonal and Sub-seasonal climate predictions</a:t>
            </a:r>
            <a:endParaRPr lang="en-US" altLang="es-ES">
              <a:latin typeface="Calibri" pitchFamily="34" charset="0"/>
            </a:endParaRPr>
          </a:p>
        </p:txBody>
      </p:sp>
      <p:sp>
        <p:nvSpPr>
          <p:cNvPr id="10245" name="TextShape 4"/>
          <p:cNvSpPr txBox="1">
            <a:spLocks noChangeArrowheads="1"/>
          </p:cNvSpPr>
          <p:nvPr/>
        </p:nvSpPr>
        <p:spPr bwMode="auto">
          <a:xfrm>
            <a:off x="1350963" y="5170488"/>
            <a:ext cx="64801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s-ES" altLang="es-ES">
                <a:solidFill>
                  <a:srgbClr val="FFFFFF"/>
                </a:solidFill>
              </a:rPr>
              <a:t>Isadora Christel Jiménez</a:t>
            </a:r>
          </a:p>
          <a:p>
            <a:pPr algn="ctr" eaLnBrk="1" hangingPunct="1"/>
            <a:r>
              <a:rPr lang="es-ES" altLang="es-ES" i="1">
                <a:solidFill>
                  <a:srgbClr val="FFFFFF"/>
                </a:solidFill>
                <a:latin typeface="Calibri" pitchFamily="34" charset="0"/>
              </a:rPr>
              <a:t>Services – Earth Science Department</a:t>
            </a:r>
            <a:endParaRPr lang="en-US" altLang="es-ES" i="1">
              <a:latin typeface="Calibri" pitchFamily="34" charset="0"/>
            </a:endParaRPr>
          </a:p>
        </p:txBody>
      </p:sp>
      <p:pic>
        <p:nvPicPr>
          <p:cNvPr id="8" name="Picture 7"/>
          <p:cNvPicPr>
            <a:picLocks noChangeAspect="1"/>
          </p:cNvPicPr>
          <p:nvPr/>
        </p:nvPicPr>
        <p:blipFill>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1296" y1="51302" x2="31296" y2="51302"/>
                        <a14:foregroundMark x1="18889" y1="46875" x2="18889" y2="46875"/>
                        <a14:foregroundMark x1="73333" y1="26302" x2="73333" y2="26302"/>
                        <a14:foregroundMark x1="83704" y1="34635" x2="83704" y2="34635"/>
                        <a14:foregroundMark x1="82778" y1="43750" x2="82778" y2="43750"/>
                        <a14:foregroundMark x1="43148" y1="23698" x2="43148" y2="23698"/>
                        <a14:foregroundMark x1="22778" y1="23177" x2="22778" y2="23177"/>
                        <a14:foregroundMark x1="18889" y1="24479" x2="18889" y2="24479"/>
                        <a14:foregroundMark x1="67037" y1="68750" x2="67037" y2="68750"/>
                        <a14:foregroundMark x1="64259" y1="63281" x2="64259" y2="63281"/>
                        <a14:foregroundMark x1="71667" y1="66146" x2="71667" y2="66146"/>
                        <a14:foregroundMark x1="69444" y1="65885" x2="69444" y2="65885"/>
                        <a14:foregroundMark x1="70741" y1="70052" x2="70741" y2="70052"/>
                        <a14:foregroundMark x1="72037" y1="73177" x2="72037" y2="73177"/>
                        <a14:foregroundMark x1="71111" y1="63802" x2="71111" y2="63802"/>
                        <a14:foregroundMark x1="67037" y1="63281" x2="67037" y2="63281"/>
                      </a14:backgroundRemoval>
                    </a14:imgEffect>
                  </a14:imgLayer>
                </a14:imgProps>
              </a:ext>
            </a:extLst>
          </a:blip>
          <a:srcRect/>
          <a:stretch>
            <a:fillRect/>
          </a:stretch>
        </p:blipFill>
        <p:spPr>
          <a:xfrm>
            <a:off x="3893197" y="6102250"/>
            <a:ext cx="1357606" cy="890579"/>
          </a:xfrm>
          <a:prstGeom prst="rect">
            <a:avLst/>
          </a:prstGeom>
          <a:noFill/>
          <a:ln>
            <a:noFill/>
          </a:ln>
        </p:spPr>
      </p:pic>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144463"/>
            <a:ext cx="6191250" cy="696912"/>
          </a:xfrm>
        </p:spPr>
        <p:txBody>
          <a:bodyPr/>
          <a:lstStyle/>
          <a:p>
            <a:pPr>
              <a:defRPr/>
            </a:pPr>
            <a:r>
              <a:rPr lang="es-ES" dirty="0" err="1" smtClean="0"/>
              <a:t>Seasonal</a:t>
            </a:r>
            <a:r>
              <a:rPr lang="es-ES" dirty="0" smtClean="0"/>
              <a:t> </a:t>
            </a:r>
            <a:r>
              <a:rPr lang="es-ES" dirty="0" err="1" smtClean="0"/>
              <a:t>climate</a:t>
            </a:r>
            <a:r>
              <a:rPr lang="es-ES" dirty="0" smtClean="0"/>
              <a:t> </a:t>
            </a:r>
            <a:r>
              <a:rPr lang="es-ES" dirty="0" err="1" smtClean="0"/>
              <a:t>predictions</a:t>
            </a:r>
            <a:endParaRPr lang="es-ES" dirty="0"/>
          </a:p>
        </p:txBody>
      </p:sp>
      <p:pic>
        <p:nvPicPr>
          <p:cNvPr id="18" name="1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38" y="1277714"/>
            <a:ext cx="3084858" cy="1346251"/>
          </a:xfrm>
          <a:prstGeom prst="rect">
            <a:avLst/>
          </a:prstGeom>
        </p:spPr>
      </p:pic>
      <p:sp>
        <p:nvSpPr>
          <p:cNvPr id="17" name="16 Rectángulo"/>
          <p:cNvSpPr/>
          <p:nvPr/>
        </p:nvSpPr>
        <p:spPr>
          <a:xfrm>
            <a:off x="4572000" y="1633036"/>
            <a:ext cx="4248472" cy="400110"/>
          </a:xfrm>
          <a:prstGeom prst="rect">
            <a:avLst/>
          </a:prstGeom>
        </p:spPr>
        <p:txBody>
          <a:bodyPr wrap="square">
            <a:spAutoFit/>
          </a:bodyPr>
          <a:lstStyle/>
          <a:p>
            <a:pPr>
              <a:defRPr/>
            </a:pPr>
            <a:r>
              <a:rPr lang="en-GB" dirty="0" smtClean="0">
                <a:solidFill>
                  <a:schemeClr val="accent5">
                    <a:lumMod val="75000"/>
                  </a:schemeClr>
                </a:solidFill>
              </a:rPr>
              <a:t>Seasonal </a:t>
            </a:r>
            <a:r>
              <a:rPr lang="en-GB" sz="2000" b="1" dirty="0">
                <a:solidFill>
                  <a:schemeClr val="accent5">
                    <a:lumMod val="50000"/>
                  </a:schemeClr>
                </a:solidFill>
              </a:rPr>
              <a:t>wind speed </a:t>
            </a:r>
            <a:r>
              <a:rPr lang="en-GB" dirty="0" smtClean="0">
                <a:solidFill>
                  <a:schemeClr val="accent5">
                    <a:lumMod val="75000"/>
                  </a:schemeClr>
                </a:solidFill>
              </a:rPr>
              <a:t>predictions</a:t>
            </a:r>
            <a:endParaRPr lang="en-GB" dirty="0">
              <a:solidFill>
                <a:schemeClr val="accent5">
                  <a:lumMod val="75000"/>
                </a:schemeClr>
              </a:solidFill>
            </a:endParaRPr>
          </a:p>
        </p:txBody>
      </p:sp>
      <p:sp>
        <p:nvSpPr>
          <p:cNvPr id="20" name="19 Rectángulo"/>
          <p:cNvSpPr/>
          <p:nvPr/>
        </p:nvSpPr>
        <p:spPr>
          <a:xfrm>
            <a:off x="539552" y="3958265"/>
            <a:ext cx="8496944" cy="1785104"/>
          </a:xfrm>
          <a:prstGeom prst="rect">
            <a:avLst/>
          </a:prstGeom>
        </p:spPr>
        <p:txBody>
          <a:bodyPr wrap="square">
            <a:spAutoFit/>
          </a:bodyPr>
          <a:lstStyle/>
          <a:p>
            <a:pPr>
              <a:defRPr/>
            </a:pPr>
            <a:r>
              <a:rPr lang="en-GB" dirty="0" smtClean="0">
                <a:solidFill>
                  <a:schemeClr val="accent5">
                    <a:lumMod val="75000"/>
                  </a:schemeClr>
                </a:solidFill>
              </a:rPr>
              <a:t>The </a:t>
            </a:r>
            <a:r>
              <a:rPr lang="en-GB" sz="2000" b="1" dirty="0">
                <a:solidFill>
                  <a:schemeClr val="accent5">
                    <a:lumMod val="50000"/>
                  </a:schemeClr>
                </a:solidFill>
              </a:rPr>
              <a:t>same methodology </a:t>
            </a:r>
            <a:r>
              <a:rPr lang="en-GB" dirty="0" smtClean="0">
                <a:solidFill>
                  <a:schemeClr val="accent5">
                    <a:lumMod val="75000"/>
                  </a:schemeClr>
                </a:solidFill>
              </a:rPr>
              <a:t>can be applied to many </a:t>
            </a:r>
            <a:r>
              <a:rPr lang="en-GB" sz="2000" b="1" dirty="0">
                <a:solidFill>
                  <a:schemeClr val="accent5">
                    <a:lumMod val="50000"/>
                  </a:schemeClr>
                </a:solidFill>
              </a:rPr>
              <a:t>other climatic variables:</a:t>
            </a:r>
          </a:p>
          <a:p>
            <a:pPr>
              <a:defRPr/>
            </a:pPr>
            <a:endParaRPr lang="en-GB" dirty="0" smtClean="0">
              <a:solidFill>
                <a:schemeClr val="accent5">
                  <a:lumMod val="75000"/>
                </a:schemeClr>
              </a:solidFill>
            </a:endParaRPr>
          </a:p>
          <a:p>
            <a:pPr>
              <a:defRPr/>
            </a:pPr>
            <a:r>
              <a:rPr lang="en-GB" dirty="0" smtClean="0">
                <a:solidFill>
                  <a:schemeClr val="accent5">
                    <a:lumMod val="75000"/>
                  </a:schemeClr>
                </a:solidFill>
              </a:rPr>
              <a:t>Evaporation, </a:t>
            </a:r>
          </a:p>
          <a:p>
            <a:pPr>
              <a:defRPr/>
            </a:pPr>
            <a:r>
              <a:rPr lang="en-GB" dirty="0" smtClean="0">
                <a:solidFill>
                  <a:schemeClr val="accent5">
                    <a:lumMod val="75000"/>
                  </a:schemeClr>
                </a:solidFill>
              </a:rPr>
              <a:t>Precipitation-Evaporation balance, </a:t>
            </a:r>
          </a:p>
          <a:p>
            <a:pPr>
              <a:defRPr/>
            </a:pPr>
            <a:r>
              <a:rPr lang="en-GB" dirty="0" smtClean="0">
                <a:solidFill>
                  <a:schemeClr val="accent5">
                    <a:lumMod val="75000"/>
                  </a:schemeClr>
                </a:solidFill>
              </a:rPr>
              <a:t>relative and specific Humidity, </a:t>
            </a:r>
          </a:p>
          <a:p>
            <a:pPr>
              <a:defRPr/>
            </a:pPr>
            <a:r>
              <a:rPr lang="en-GB" dirty="0" smtClean="0">
                <a:solidFill>
                  <a:schemeClr val="accent5">
                    <a:lumMod val="75000"/>
                  </a:schemeClr>
                </a:solidFill>
              </a:rPr>
              <a:t>Humidity fluxes, </a:t>
            </a:r>
          </a:p>
        </p:txBody>
      </p:sp>
      <p:sp>
        <p:nvSpPr>
          <p:cNvPr id="2" name="1 Flecha derecha"/>
          <p:cNvSpPr/>
          <p:nvPr/>
        </p:nvSpPr>
        <p:spPr>
          <a:xfrm>
            <a:off x="3851920" y="1601678"/>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Triángulo isósceles"/>
          <p:cNvSpPr/>
          <p:nvPr/>
        </p:nvSpPr>
        <p:spPr>
          <a:xfrm flipV="1">
            <a:off x="935596" y="2933896"/>
            <a:ext cx="7272808" cy="504628"/>
          </a:xfrm>
          <a:prstGeom prst="triangle">
            <a:avLst/>
          </a:prstGeom>
          <a:solidFill>
            <a:schemeClr val="accent5">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4572000" y="4521546"/>
            <a:ext cx="3168352" cy="1200329"/>
          </a:xfrm>
          <a:prstGeom prst="rect">
            <a:avLst/>
          </a:prstGeom>
        </p:spPr>
        <p:txBody>
          <a:bodyPr wrap="square">
            <a:spAutoFit/>
          </a:bodyPr>
          <a:lstStyle/>
          <a:p>
            <a:pPr>
              <a:defRPr/>
            </a:pPr>
            <a:r>
              <a:rPr lang="en-GB" dirty="0">
                <a:solidFill>
                  <a:schemeClr val="accent5">
                    <a:lumMod val="75000"/>
                  </a:schemeClr>
                </a:solidFill>
              </a:rPr>
              <a:t>Precipitation, </a:t>
            </a:r>
          </a:p>
          <a:p>
            <a:pPr>
              <a:defRPr/>
            </a:pPr>
            <a:r>
              <a:rPr lang="en-GB" dirty="0" err="1">
                <a:solidFill>
                  <a:schemeClr val="accent5">
                    <a:lumMod val="75000"/>
                  </a:schemeClr>
                </a:solidFill>
              </a:rPr>
              <a:t>Precipitable</a:t>
            </a:r>
            <a:r>
              <a:rPr lang="en-GB" dirty="0">
                <a:solidFill>
                  <a:schemeClr val="accent5">
                    <a:lumMod val="75000"/>
                  </a:schemeClr>
                </a:solidFill>
              </a:rPr>
              <a:t> water, </a:t>
            </a:r>
          </a:p>
          <a:p>
            <a:pPr>
              <a:defRPr/>
            </a:pPr>
            <a:r>
              <a:rPr lang="en-GB" dirty="0">
                <a:solidFill>
                  <a:schemeClr val="accent5">
                    <a:lumMod val="75000"/>
                  </a:schemeClr>
                </a:solidFill>
              </a:rPr>
              <a:t>min. and max. Temperature, </a:t>
            </a:r>
          </a:p>
          <a:p>
            <a:pPr>
              <a:defRPr/>
            </a:pPr>
            <a:r>
              <a:rPr lang="en-GB" dirty="0">
                <a:solidFill>
                  <a:schemeClr val="accent5">
                    <a:lumMod val="75000"/>
                  </a:schemeClr>
                </a:solidFill>
              </a:rPr>
              <a:t>Heat fluxes</a:t>
            </a:r>
            <a:r>
              <a:rPr lang="en-GB" dirty="0" smtClean="0">
                <a:solidFill>
                  <a:schemeClr val="accent5">
                    <a:lumMod val="75000"/>
                  </a:schemeClr>
                </a:solidFill>
              </a:rPr>
              <a:t>,</a:t>
            </a:r>
            <a:endParaRPr lang="en-GB" dirty="0">
              <a:solidFill>
                <a:schemeClr val="accent5">
                  <a:lumMod val="75000"/>
                </a:schemeClr>
              </a:solidFill>
            </a:endParaRPr>
          </a:p>
        </p:txBody>
      </p:sp>
    </p:spTree>
    <p:extLst>
      <p:ext uri="{BB962C8B-B14F-4D97-AF65-F5344CB8AC3E}">
        <p14:creationId xmlns:p14="http://schemas.microsoft.com/office/powerpoint/2010/main" val="1112784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4738"/>
            <a:ext cx="6191250" cy="696912"/>
          </a:xfrm>
        </p:spPr>
        <p:txBody>
          <a:bodyPr/>
          <a:lstStyle/>
          <a:p>
            <a:pPr>
              <a:defRPr/>
            </a:pPr>
            <a:r>
              <a:rPr lang="es-ES" sz="2400" dirty="0" err="1" smtClean="0"/>
              <a:t>Water</a:t>
            </a:r>
            <a:r>
              <a:rPr lang="es-ES" sz="2400" dirty="0" smtClean="0"/>
              <a:t> </a:t>
            </a:r>
            <a:r>
              <a:rPr lang="es-ES" sz="2400" dirty="0" err="1" smtClean="0"/>
              <a:t>management</a:t>
            </a:r>
            <a:r>
              <a:rPr lang="es-ES" sz="2400" dirty="0" smtClean="0"/>
              <a:t> and </a:t>
            </a:r>
            <a:r>
              <a:rPr lang="es-ES" sz="2400" dirty="0" err="1" smtClean="0"/>
              <a:t>seasonal</a:t>
            </a:r>
            <a:r>
              <a:rPr lang="es-ES" sz="2400" dirty="0" smtClean="0"/>
              <a:t> </a:t>
            </a:r>
            <a:r>
              <a:rPr lang="es-ES" sz="2400" dirty="0" err="1" smtClean="0"/>
              <a:t>predictions</a:t>
            </a:r>
            <a:endParaRPr lang="es-ES" sz="2400" dirty="0"/>
          </a:p>
        </p:txBody>
      </p:sp>
      <p:pic>
        <p:nvPicPr>
          <p:cNvPr id="54274" name="Picture 2" descr="C:\Users\ijimenez\Dropbox\BSC ES SERVICES COMM\150715 MareNostrum Talk Water management\800px-Grúas_en_el_puerto_de_Barcelo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6" t="6558" r="9397" b="12928"/>
          <a:stretch/>
        </p:blipFill>
        <p:spPr bwMode="auto">
          <a:xfrm>
            <a:off x="0" y="823964"/>
            <a:ext cx="9144000" cy="619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98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4738"/>
            <a:ext cx="6191250" cy="696912"/>
          </a:xfrm>
        </p:spPr>
        <p:txBody>
          <a:bodyPr/>
          <a:lstStyle/>
          <a:p>
            <a:pPr>
              <a:defRPr/>
            </a:pPr>
            <a:r>
              <a:rPr lang="es-ES" sz="2400" dirty="0" err="1" smtClean="0"/>
              <a:t>Water</a:t>
            </a:r>
            <a:r>
              <a:rPr lang="es-ES" sz="2400" dirty="0" smtClean="0"/>
              <a:t> </a:t>
            </a:r>
            <a:r>
              <a:rPr lang="es-ES" sz="2400" dirty="0" err="1" smtClean="0"/>
              <a:t>management</a:t>
            </a:r>
            <a:r>
              <a:rPr lang="es-ES" sz="2400" dirty="0" smtClean="0"/>
              <a:t> and </a:t>
            </a:r>
            <a:r>
              <a:rPr lang="es-ES" sz="2400" dirty="0" err="1" smtClean="0"/>
              <a:t>seasonal</a:t>
            </a:r>
            <a:r>
              <a:rPr lang="es-ES" sz="2400" dirty="0" smtClean="0"/>
              <a:t> </a:t>
            </a:r>
            <a:r>
              <a:rPr lang="es-ES" sz="2400" dirty="0" err="1" smtClean="0"/>
              <a:t>predictions</a:t>
            </a:r>
            <a:endParaRPr lang="es-ES" sz="2400" dirty="0"/>
          </a:p>
        </p:txBody>
      </p:sp>
      <p:pic>
        <p:nvPicPr>
          <p:cNvPr id="54274" name="Picture 2" descr="C:\Users\ijimenez\Dropbox\BSC ES SERVICES COMM\150715 MareNostrum Talk Water management\800px-Grúas_en_el_puerto_de_Barcelo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6" t="6558" r="9397" b="12928"/>
          <a:stretch/>
        </p:blipFill>
        <p:spPr bwMode="auto">
          <a:xfrm>
            <a:off x="0" y="823964"/>
            <a:ext cx="9144000" cy="6195961"/>
          </a:xfrm>
          <a:prstGeom prst="rect">
            <a:avLst/>
          </a:prstGeom>
          <a:blipFill dpi="0" rotWithShape="1">
            <a:blip r:embed="rId4">
              <a:alphaModFix amt="28000"/>
            </a:blip>
            <a:srcRect/>
            <a:stretch>
              <a:fillRect/>
            </a:stretch>
          </a:blipFill>
        </p:spPr>
      </p:pic>
      <p:sp>
        <p:nvSpPr>
          <p:cNvPr id="8" name="7 Rectángulo"/>
          <p:cNvSpPr/>
          <p:nvPr/>
        </p:nvSpPr>
        <p:spPr>
          <a:xfrm>
            <a:off x="179512" y="969616"/>
            <a:ext cx="6048672" cy="5904656"/>
          </a:xfrm>
          <a:prstGeom prst="rect">
            <a:avLst/>
          </a:prstGeom>
          <a:solidFill>
            <a:schemeClr val="tx2">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395536" y="1277714"/>
            <a:ext cx="5688632" cy="4524315"/>
          </a:xfrm>
          <a:prstGeom prst="rect">
            <a:avLst/>
          </a:prstGeom>
        </p:spPr>
        <p:txBody>
          <a:bodyPr wrap="square">
            <a:spAutoFit/>
          </a:bodyPr>
          <a:lstStyle/>
          <a:p>
            <a:pPr>
              <a:defRPr/>
            </a:pPr>
            <a:r>
              <a:rPr lang="en-US" altLang="es-ES" b="1" dirty="0" smtClean="0">
                <a:solidFill>
                  <a:schemeClr val="accent1"/>
                </a:solidFill>
              </a:rPr>
              <a:t>MARITIME INFRASTRUCTURES:</a:t>
            </a:r>
          </a:p>
          <a:p>
            <a:pPr>
              <a:defRPr/>
            </a:pPr>
            <a:endParaRPr lang="en-US" altLang="es-ES" dirty="0" smtClean="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Sub-seasonal predictions (one month ahead) of stormy periods</a:t>
            </a:r>
          </a:p>
          <a:p>
            <a:pPr marL="285750" indent="-285750">
              <a:buFont typeface="Wingdings" panose="05000000000000000000" pitchFamily="2" charset="2"/>
              <a:buChar char="§"/>
              <a:defRPr/>
            </a:pPr>
            <a:endParaRPr lang="en-US" altLang="es-ES" dirty="0" smtClean="0">
              <a:solidFill>
                <a:schemeClr val="accent1"/>
              </a:solidFill>
            </a:endParaRP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endParaRPr lang="en-US" altLang="es-ES" dirty="0" smtClean="0">
              <a:solidFill>
                <a:schemeClr val="accent1"/>
              </a:solidFill>
            </a:endParaRP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endParaRPr lang="en-US" altLang="es-ES" dirty="0" smtClean="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Planning of transportation of special goods</a:t>
            </a: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Early warning systems for harbors (days ahead)</a:t>
            </a: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Operational planning / maintenance</a:t>
            </a:r>
          </a:p>
          <a:p>
            <a:pPr>
              <a:defRPr/>
            </a:pPr>
            <a:endParaRPr lang="en-US" altLang="es-ES" dirty="0">
              <a:solidFill>
                <a:schemeClr val="accent1"/>
              </a:solidFill>
            </a:endParaRPr>
          </a:p>
          <a:p>
            <a:pPr>
              <a:defRPr/>
            </a:pPr>
            <a:endParaRPr lang="en-US" altLang="es-ES" dirty="0">
              <a:solidFill>
                <a:schemeClr val="accent1"/>
              </a:solidFill>
            </a:endParaRPr>
          </a:p>
        </p:txBody>
      </p:sp>
      <p:sp>
        <p:nvSpPr>
          <p:cNvPr id="10" name="9 CuadroTexto"/>
          <p:cNvSpPr txBox="1"/>
          <p:nvPr/>
        </p:nvSpPr>
        <p:spPr>
          <a:xfrm>
            <a:off x="395536" y="5802029"/>
            <a:ext cx="5688632" cy="646331"/>
          </a:xfrm>
          <a:prstGeom prst="rect">
            <a:avLst/>
          </a:prstGeom>
          <a:noFill/>
        </p:spPr>
        <p:txBody>
          <a:bodyPr wrap="square" rtlCol="0">
            <a:spAutoFit/>
          </a:bodyPr>
          <a:lstStyle/>
          <a:p>
            <a:r>
              <a:rPr lang="es-ES_tradnl" dirty="0" err="1" smtClean="0">
                <a:solidFill>
                  <a:srgbClr val="FF6600"/>
                </a:solidFill>
              </a:rPr>
              <a:t>Collaboration</a:t>
            </a:r>
            <a:r>
              <a:rPr lang="es-ES_tradnl" dirty="0" smtClean="0">
                <a:solidFill>
                  <a:srgbClr val="FF6600"/>
                </a:solidFill>
              </a:rPr>
              <a:t> </a:t>
            </a:r>
            <a:r>
              <a:rPr lang="es-ES_tradnl" dirty="0" err="1" smtClean="0">
                <a:solidFill>
                  <a:srgbClr val="FF6600"/>
                </a:solidFill>
              </a:rPr>
              <a:t>with</a:t>
            </a:r>
            <a:r>
              <a:rPr lang="es-ES_tradnl" dirty="0" smtClean="0">
                <a:solidFill>
                  <a:srgbClr val="FF6600"/>
                </a:solidFill>
              </a:rPr>
              <a:t> </a:t>
            </a:r>
            <a:r>
              <a:rPr lang="es-ES_tradnl" b="1" dirty="0" smtClean="0">
                <a:solidFill>
                  <a:schemeClr val="accent1"/>
                </a:solidFill>
              </a:rPr>
              <a:t>LIM-UPC</a:t>
            </a:r>
            <a:r>
              <a:rPr lang="es-ES_tradnl" dirty="0" smtClean="0">
                <a:solidFill>
                  <a:srgbClr val="FF6600"/>
                </a:solidFill>
              </a:rPr>
              <a:t> (</a:t>
            </a:r>
            <a:r>
              <a:rPr lang="es-ES_tradnl" dirty="0" err="1" smtClean="0">
                <a:solidFill>
                  <a:srgbClr val="FF6600"/>
                </a:solidFill>
              </a:rPr>
              <a:t>Laboratori</a:t>
            </a:r>
            <a:r>
              <a:rPr lang="es-ES_tradnl" dirty="0" smtClean="0">
                <a:solidFill>
                  <a:srgbClr val="FF6600"/>
                </a:solidFill>
              </a:rPr>
              <a:t> </a:t>
            </a:r>
            <a:r>
              <a:rPr lang="es-ES_tradnl" dirty="0" err="1" smtClean="0">
                <a:solidFill>
                  <a:srgbClr val="FF6600"/>
                </a:solidFill>
              </a:rPr>
              <a:t>d’Enginyeria</a:t>
            </a:r>
            <a:r>
              <a:rPr lang="es-ES_tradnl" dirty="0" smtClean="0">
                <a:solidFill>
                  <a:srgbClr val="FF6600"/>
                </a:solidFill>
              </a:rPr>
              <a:t> Marítima) in </a:t>
            </a:r>
            <a:r>
              <a:rPr lang="es-ES_tradnl" dirty="0" err="1" smtClean="0">
                <a:solidFill>
                  <a:srgbClr val="FF6600"/>
                </a:solidFill>
              </a:rPr>
              <a:t>different</a:t>
            </a:r>
            <a:r>
              <a:rPr lang="es-ES_tradnl" dirty="0" smtClean="0">
                <a:solidFill>
                  <a:srgbClr val="FF6600"/>
                </a:solidFill>
              </a:rPr>
              <a:t> </a:t>
            </a:r>
            <a:r>
              <a:rPr lang="es-ES_tradnl" dirty="0" err="1" smtClean="0">
                <a:solidFill>
                  <a:srgbClr val="FF6600"/>
                </a:solidFill>
              </a:rPr>
              <a:t>projects</a:t>
            </a:r>
            <a:r>
              <a:rPr lang="es-ES_tradnl" dirty="0" smtClean="0">
                <a:solidFill>
                  <a:srgbClr val="FF6600"/>
                </a:solidFill>
              </a:rPr>
              <a:t> </a:t>
            </a:r>
            <a:endParaRPr lang="es-ES" dirty="0" err="1" smtClean="0">
              <a:solidFill>
                <a:srgbClr val="FF6600"/>
              </a:solidFill>
            </a:endParaRPr>
          </a:p>
        </p:txBody>
      </p:sp>
      <p:sp>
        <p:nvSpPr>
          <p:cNvPr id="11" name="10 Triángulo isósceles"/>
          <p:cNvSpPr/>
          <p:nvPr/>
        </p:nvSpPr>
        <p:spPr>
          <a:xfrm flipV="1">
            <a:off x="323528" y="2862461"/>
            <a:ext cx="5544616" cy="576064"/>
          </a:xfrm>
          <a:prstGeom prst="triangle">
            <a:avLst/>
          </a:prstGeom>
          <a:solidFill>
            <a:schemeClr val="accent5">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84871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4738"/>
            <a:ext cx="6191250" cy="696912"/>
          </a:xfrm>
        </p:spPr>
        <p:txBody>
          <a:bodyPr/>
          <a:lstStyle/>
          <a:p>
            <a:pPr>
              <a:defRPr/>
            </a:pPr>
            <a:r>
              <a:rPr lang="es-ES" sz="2400" dirty="0" err="1" smtClean="0"/>
              <a:t>Water</a:t>
            </a:r>
            <a:r>
              <a:rPr lang="es-ES" sz="2400" dirty="0" smtClean="0"/>
              <a:t> </a:t>
            </a:r>
            <a:r>
              <a:rPr lang="es-ES" sz="2400" dirty="0" err="1" smtClean="0"/>
              <a:t>management</a:t>
            </a:r>
            <a:r>
              <a:rPr lang="es-ES" sz="2400" dirty="0" smtClean="0"/>
              <a:t> and </a:t>
            </a:r>
            <a:r>
              <a:rPr lang="es-ES" sz="2400" dirty="0" err="1" smtClean="0"/>
              <a:t>seasonal</a:t>
            </a:r>
            <a:r>
              <a:rPr lang="es-ES" sz="2400" dirty="0" smtClean="0"/>
              <a:t> </a:t>
            </a:r>
            <a:r>
              <a:rPr lang="es-ES" sz="2400" dirty="0" err="1" smtClean="0"/>
              <a:t>predictions</a:t>
            </a:r>
            <a:endParaRPr lang="es-ES" sz="2400" dirty="0"/>
          </a:p>
        </p:txBody>
      </p:sp>
      <p:pic>
        <p:nvPicPr>
          <p:cNvPr id="55299" name="Picture 3" descr="C:\Users\ijimenez\Downloads\179299295_1024a70998_o.jpg"/>
          <p:cNvPicPr>
            <a:picLocks noChangeAspect="1" noChangeArrowheads="1"/>
          </p:cNvPicPr>
          <p:nvPr/>
        </p:nvPicPr>
        <p:blipFill rotWithShape="1">
          <a:blip r:embed="rId3">
            <a:extLst>
              <a:ext uri="{28A0092B-C50C-407E-A947-70E740481C1C}">
                <a14:useLocalDpi xmlns:a14="http://schemas.microsoft.com/office/drawing/2010/main" val="0"/>
              </a:ext>
            </a:extLst>
          </a:blip>
          <a:srcRect r="19250" b="-2"/>
          <a:stretch/>
        </p:blipFill>
        <p:spPr bwMode="auto">
          <a:xfrm>
            <a:off x="-29592" y="845666"/>
            <a:ext cx="9173592" cy="617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734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4738"/>
            <a:ext cx="6191250" cy="696912"/>
          </a:xfrm>
        </p:spPr>
        <p:txBody>
          <a:bodyPr/>
          <a:lstStyle/>
          <a:p>
            <a:pPr>
              <a:defRPr/>
            </a:pPr>
            <a:r>
              <a:rPr lang="es-ES" sz="2400" dirty="0" err="1" smtClean="0"/>
              <a:t>Water</a:t>
            </a:r>
            <a:r>
              <a:rPr lang="es-ES" sz="2400" dirty="0" smtClean="0"/>
              <a:t> </a:t>
            </a:r>
            <a:r>
              <a:rPr lang="es-ES" sz="2400" dirty="0" err="1" smtClean="0"/>
              <a:t>management</a:t>
            </a:r>
            <a:r>
              <a:rPr lang="es-ES" sz="2400" dirty="0" smtClean="0"/>
              <a:t> and </a:t>
            </a:r>
            <a:r>
              <a:rPr lang="es-ES" sz="2400" dirty="0" err="1" smtClean="0"/>
              <a:t>seasonal</a:t>
            </a:r>
            <a:r>
              <a:rPr lang="es-ES" sz="2400" dirty="0" smtClean="0"/>
              <a:t> </a:t>
            </a:r>
            <a:r>
              <a:rPr lang="es-ES" sz="2400" dirty="0" err="1" smtClean="0"/>
              <a:t>predictions</a:t>
            </a:r>
            <a:endParaRPr lang="es-ES" sz="2400" dirty="0"/>
          </a:p>
        </p:txBody>
      </p:sp>
      <p:pic>
        <p:nvPicPr>
          <p:cNvPr id="55299" name="Picture 3" descr="C:\Users\ijimenez\Downloads\179299295_1024a70998_o.jpg"/>
          <p:cNvPicPr>
            <a:picLocks noChangeAspect="1" noChangeArrowheads="1"/>
          </p:cNvPicPr>
          <p:nvPr/>
        </p:nvPicPr>
        <p:blipFill rotWithShape="1">
          <a:blip r:embed="rId3">
            <a:extLst>
              <a:ext uri="{28A0092B-C50C-407E-A947-70E740481C1C}">
                <a14:useLocalDpi xmlns:a14="http://schemas.microsoft.com/office/drawing/2010/main" val="0"/>
              </a:ext>
            </a:extLst>
          </a:blip>
          <a:srcRect r="19250" b="-2"/>
          <a:stretch/>
        </p:blipFill>
        <p:spPr bwMode="auto">
          <a:xfrm>
            <a:off x="-29592" y="845666"/>
            <a:ext cx="9173592" cy="617425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771800" y="969616"/>
            <a:ext cx="6192688" cy="5904656"/>
          </a:xfrm>
          <a:prstGeom prst="rect">
            <a:avLst/>
          </a:prstGeom>
          <a:solidFill>
            <a:schemeClr val="tx2">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2915816" y="1277714"/>
            <a:ext cx="6048672" cy="4801314"/>
          </a:xfrm>
          <a:prstGeom prst="rect">
            <a:avLst/>
          </a:prstGeom>
        </p:spPr>
        <p:txBody>
          <a:bodyPr wrap="square">
            <a:spAutoFit/>
          </a:bodyPr>
          <a:lstStyle/>
          <a:p>
            <a:pPr>
              <a:defRPr/>
            </a:pPr>
            <a:r>
              <a:rPr lang="en-US" altLang="es-ES" b="1" dirty="0" smtClean="0">
                <a:solidFill>
                  <a:schemeClr val="accent1"/>
                </a:solidFill>
              </a:rPr>
              <a:t>FLOOD RISK - WATER SUPPLY</a:t>
            </a:r>
          </a:p>
          <a:p>
            <a:pPr>
              <a:defRPr/>
            </a:pPr>
            <a:endParaRPr lang="en-US" altLang="es-ES" dirty="0" smtClean="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Sub-seasonal predictions (one month ahead)</a:t>
            </a:r>
          </a:p>
          <a:p>
            <a:pPr marL="285750" indent="-285750">
              <a:buFont typeface="Wingdings" panose="05000000000000000000" pitchFamily="2" charset="2"/>
              <a:buChar char="§"/>
              <a:defRPr/>
            </a:pPr>
            <a:r>
              <a:rPr lang="en-US" altLang="es-ES" dirty="0" smtClean="0">
                <a:solidFill>
                  <a:schemeClr val="accent1"/>
                </a:solidFill>
              </a:rPr>
              <a:t>Seasonal predictions (the season ahead)</a:t>
            </a:r>
          </a:p>
          <a:p>
            <a:pPr marL="742950" lvl="1" indent="-285750">
              <a:buFont typeface="Wingdings" panose="05000000000000000000" pitchFamily="2" charset="2"/>
              <a:buChar char="§"/>
              <a:defRPr/>
            </a:pPr>
            <a:r>
              <a:rPr lang="en-US" altLang="es-ES" dirty="0">
                <a:solidFill>
                  <a:schemeClr val="accent1"/>
                </a:solidFill>
              </a:rPr>
              <a:t>General trends for </a:t>
            </a:r>
            <a:r>
              <a:rPr lang="en-US" altLang="es-ES" dirty="0" err="1" smtClean="0">
                <a:solidFill>
                  <a:schemeClr val="accent1"/>
                </a:solidFill>
              </a:rPr>
              <a:t>precipitation,Temperature</a:t>
            </a:r>
            <a:r>
              <a:rPr lang="en-US" altLang="es-ES" dirty="0" smtClean="0">
                <a:solidFill>
                  <a:schemeClr val="accent1"/>
                </a:solidFill>
              </a:rPr>
              <a:t>, etc.</a:t>
            </a:r>
            <a:endParaRPr lang="en-US" altLang="es-ES" dirty="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Downscaling of climate variables.</a:t>
            </a:r>
          </a:p>
          <a:p>
            <a:pPr marL="285750" indent="-285750">
              <a:buFont typeface="Wingdings" panose="05000000000000000000" pitchFamily="2" charset="2"/>
              <a:buChar char="§"/>
              <a:defRPr/>
            </a:pPr>
            <a:endParaRPr lang="en-US" altLang="es-ES" dirty="0" smtClean="0">
              <a:solidFill>
                <a:schemeClr val="accent1"/>
              </a:solidFill>
            </a:endParaRP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endParaRPr lang="en-US" altLang="es-ES" dirty="0" smtClean="0">
              <a:solidFill>
                <a:schemeClr val="accent1"/>
              </a:solidFill>
            </a:endParaRP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r>
              <a:rPr lang="en-US" dirty="0">
                <a:solidFill>
                  <a:schemeClr val="accent1"/>
                </a:solidFill>
              </a:rPr>
              <a:t>Informing </a:t>
            </a:r>
            <a:r>
              <a:rPr lang="es-ES" dirty="0" err="1">
                <a:solidFill>
                  <a:schemeClr val="accent1"/>
                </a:solidFill>
              </a:rPr>
              <a:t>Hydroelectric</a:t>
            </a:r>
            <a:r>
              <a:rPr lang="es-ES" dirty="0">
                <a:solidFill>
                  <a:schemeClr val="accent1"/>
                </a:solidFill>
              </a:rPr>
              <a:t> </a:t>
            </a:r>
            <a:r>
              <a:rPr lang="es-ES" dirty="0" err="1">
                <a:solidFill>
                  <a:schemeClr val="accent1"/>
                </a:solidFill>
              </a:rPr>
              <a:t>power</a:t>
            </a:r>
            <a:r>
              <a:rPr lang="es-ES" dirty="0">
                <a:solidFill>
                  <a:schemeClr val="accent1"/>
                </a:solidFill>
              </a:rPr>
              <a:t> </a:t>
            </a:r>
            <a:r>
              <a:rPr lang="es-ES" dirty="0" err="1">
                <a:solidFill>
                  <a:schemeClr val="accent1"/>
                </a:solidFill>
              </a:rPr>
              <a:t>management</a:t>
            </a:r>
            <a:endParaRPr lang="en-GB" dirty="0">
              <a:solidFill>
                <a:schemeClr val="accent1"/>
              </a:solidFill>
            </a:endParaRPr>
          </a:p>
          <a:p>
            <a:pPr marL="285750" indent="-285750">
              <a:buFont typeface="Wingdings" panose="05000000000000000000" pitchFamily="2" charset="2"/>
              <a:buChar char="§"/>
              <a:defRPr/>
            </a:pPr>
            <a:endParaRPr lang="en-US" altLang="es-ES" dirty="0" smtClean="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Early warning systems for extreme events</a:t>
            </a:r>
          </a:p>
          <a:p>
            <a:pPr marL="285750" indent="-285750">
              <a:buFont typeface="Wingdings" panose="05000000000000000000" pitchFamily="2" charset="2"/>
              <a:buChar char="§"/>
              <a:defRPr/>
            </a:pPr>
            <a:endParaRPr lang="en-US" altLang="es-ES" dirty="0">
              <a:solidFill>
                <a:schemeClr val="accent1"/>
              </a:solidFill>
            </a:endParaRPr>
          </a:p>
          <a:p>
            <a:pPr marL="285750" indent="-285750">
              <a:buFont typeface="Wingdings" panose="05000000000000000000" pitchFamily="2" charset="2"/>
              <a:buChar char="§"/>
              <a:defRPr/>
            </a:pPr>
            <a:r>
              <a:rPr lang="en-US" altLang="es-ES" dirty="0" smtClean="0">
                <a:solidFill>
                  <a:schemeClr val="accent1"/>
                </a:solidFill>
              </a:rPr>
              <a:t>Information on drought periods or flood risk</a:t>
            </a:r>
          </a:p>
          <a:p>
            <a:pPr>
              <a:defRPr/>
            </a:pPr>
            <a:endParaRPr lang="en-US" altLang="es-ES" dirty="0">
              <a:solidFill>
                <a:schemeClr val="accent1"/>
              </a:solidFill>
            </a:endParaRPr>
          </a:p>
          <a:p>
            <a:pPr>
              <a:defRPr/>
            </a:pPr>
            <a:endParaRPr lang="en-US" altLang="es-ES" dirty="0">
              <a:solidFill>
                <a:schemeClr val="accent1"/>
              </a:solidFill>
            </a:endParaRPr>
          </a:p>
        </p:txBody>
      </p:sp>
      <p:sp>
        <p:nvSpPr>
          <p:cNvPr id="6" name="5 CuadroTexto"/>
          <p:cNvSpPr txBox="1"/>
          <p:nvPr/>
        </p:nvSpPr>
        <p:spPr>
          <a:xfrm>
            <a:off x="2915816" y="5886226"/>
            <a:ext cx="5940660" cy="923330"/>
          </a:xfrm>
          <a:prstGeom prst="rect">
            <a:avLst/>
          </a:prstGeom>
          <a:noFill/>
        </p:spPr>
        <p:txBody>
          <a:bodyPr wrap="square" rtlCol="0">
            <a:spAutoFit/>
          </a:bodyPr>
          <a:lstStyle/>
          <a:p>
            <a:r>
              <a:rPr lang="es-ES_tradnl" dirty="0" err="1" smtClean="0">
                <a:solidFill>
                  <a:srgbClr val="FF6600"/>
                </a:solidFill>
              </a:rPr>
              <a:t>Partners</a:t>
            </a:r>
            <a:r>
              <a:rPr lang="es-ES_tradnl" dirty="0" smtClean="0">
                <a:solidFill>
                  <a:srgbClr val="FF6600"/>
                </a:solidFill>
              </a:rPr>
              <a:t> in </a:t>
            </a:r>
            <a:r>
              <a:rPr lang="es-ES_tradnl" dirty="0" err="1" smtClean="0">
                <a:solidFill>
                  <a:srgbClr val="FF6600"/>
                </a:solidFill>
              </a:rPr>
              <a:t>the</a:t>
            </a:r>
            <a:r>
              <a:rPr lang="es-ES_tradnl" dirty="0" smtClean="0">
                <a:solidFill>
                  <a:srgbClr val="FF6600"/>
                </a:solidFill>
              </a:rPr>
              <a:t> H2020 </a:t>
            </a:r>
            <a:r>
              <a:rPr lang="es-ES_tradnl" dirty="0" err="1" smtClean="0">
                <a:solidFill>
                  <a:srgbClr val="FF6600"/>
                </a:solidFill>
              </a:rPr>
              <a:t>project</a:t>
            </a:r>
            <a:r>
              <a:rPr lang="es-ES_tradnl" dirty="0" smtClean="0">
                <a:solidFill>
                  <a:srgbClr val="FF6600"/>
                </a:solidFill>
              </a:rPr>
              <a:t> </a:t>
            </a:r>
            <a:r>
              <a:rPr lang="es-ES_tradnl" b="1" dirty="0" smtClean="0">
                <a:solidFill>
                  <a:schemeClr val="accent1"/>
                </a:solidFill>
              </a:rPr>
              <a:t>IMPREX</a:t>
            </a:r>
            <a:r>
              <a:rPr lang="es-ES_tradnl" dirty="0" smtClean="0">
                <a:solidFill>
                  <a:schemeClr val="accent1"/>
                </a:solidFill>
              </a:rPr>
              <a:t> </a:t>
            </a:r>
            <a:r>
              <a:rPr lang="es-ES_tradnl" dirty="0" smtClean="0">
                <a:solidFill>
                  <a:srgbClr val="FF6600"/>
                </a:solidFill>
              </a:rPr>
              <a:t>(</a:t>
            </a:r>
            <a:r>
              <a:rPr lang="en-US" dirty="0" smtClean="0">
                <a:solidFill>
                  <a:srgbClr val="FF6600"/>
                </a:solidFill>
              </a:rPr>
              <a:t>Improving predictions and management of hydrological extremes)</a:t>
            </a:r>
            <a:endParaRPr lang="es-ES_tradnl" dirty="0" smtClean="0">
              <a:solidFill>
                <a:srgbClr val="FF6600"/>
              </a:solidFill>
            </a:endParaRPr>
          </a:p>
          <a:p>
            <a:endParaRPr lang="es-ES" dirty="0" err="1" smtClean="0">
              <a:solidFill>
                <a:schemeClr val="accent1"/>
              </a:solidFill>
            </a:endParaRPr>
          </a:p>
        </p:txBody>
      </p:sp>
      <p:sp>
        <p:nvSpPr>
          <p:cNvPr id="7" name="6 Triángulo isósceles"/>
          <p:cNvSpPr/>
          <p:nvPr/>
        </p:nvSpPr>
        <p:spPr>
          <a:xfrm flipV="1">
            <a:off x="3066140" y="3150493"/>
            <a:ext cx="5544616" cy="576064"/>
          </a:xfrm>
          <a:prstGeom prst="triangle">
            <a:avLst/>
          </a:prstGeom>
          <a:solidFill>
            <a:schemeClr val="accent5">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57671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Shape 3"/>
          <p:cNvSpPr txBox="1">
            <a:spLocks noChangeAspect="1" noChangeArrowheads="1"/>
          </p:cNvSpPr>
          <p:nvPr/>
        </p:nvSpPr>
        <p:spPr bwMode="auto">
          <a:xfrm>
            <a:off x="1371600" y="3654425"/>
            <a:ext cx="640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s-ES" altLang="es-ES" sz="3200">
                <a:solidFill>
                  <a:srgbClr val="FFFFFF"/>
                </a:solidFill>
              </a:rPr>
              <a:t>Thank you!</a:t>
            </a:r>
          </a:p>
          <a:p>
            <a:pPr algn="ctr" eaLnBrk="1" hangingPunct="1"/>
            <a:endParaRPr lang="en-US" altLang="es-ES" sz="2400">
              <a:latin typeface="Calibri" pitchFamily="34" charset="0"/>
            </a:endParaRPr>
          </a:p>
        </p:txBody>
      </p:sp>
      <p:sp>
        <p:nvSpPr>
          <p:cNvPr id="4" name="TextShape 4"/>
          <p:cNvSpPr txBox="1">
            <a:spLocks noChangeArrowheads="1"/>
          </p:cNvSpPr>
          <p:nvPr/>
        </p:nvSpPr>
        <p:spPr bwMode="auto">
          <a:xfrm>
            <a:off x="1350963" y="4325938"/>
            <a:ext cx="64801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s-ES" dirty="0" err="1" smtClean="0">
                <a:solidFill>
                  <a:srgbClr val="FFFFFF"/>
                </a:solidFill>
                <a:latin typeface="+mn-lt"/>
              </a:rPr>
              <a:t>For</a:t>
            </a:r>
            <a:r>
              <a:rPr lang="es-ES" dirty="0" smtClean="0">
                <a:solidFill>
                  <a:srgbClr val="FFFFFF"/>
                </a:solidFill>
                <a:latin typeface="+mn-lt"/>
              </a:rPr>
              <a:t> </a:t>
            </a:r>
            <a:r>
              <a:rPr lang="es-ES" dirty="0" err="1" smtClean="0">
                <a:solidFill>
                  <a:srgbClr val="FFFFFF"/>
                </a:solidFill>
                <a:latin typeface="+mn-lt"/>
              </a:rPr>
              <a:t>further</a:t>
            </a:r>
            <a:r>
              <a:rPr lang="es-ES" dirty="0" smtClean="0">
                <a:solidFill>
                  <a:srgbClr val="FFFFFF"/>
                </a:solidFill>
                <a:latin typeface="+mn-lt"/>
              </a:rPr>
              <a:t> </a:t>
            </a:r>
            <a:r>
              <a:rPr lang="es-ES" dirty="0" err="1" smtClean="0">
                <a:solidFill>
                  <a:srgbClr val="FFFFFF"/>
                </a:solidFill>
                <a:latin typeface="+mn-lt"/>
              </a:rPr>
              <a:t>information</a:t>
            </a:r>
            <a:r>
              <a:rPr lang="es-ES" dirty="0" smtClean="0">
                <a:solidFill>
                  <a:srgbClr val="FFFFFF"/>
                </a:solidFill>
                <a:latin typeface="+mn-lt"/>
              </a:rPr>
              <a:t> </a:t>
            </a:r>
            <a:r>
              <a:rPr lang="es-ES" dirty="0" err="1" smtClean="0">
                <a:solidFill>
                  <a:srgbClr val="FFFFFF"/>
                </a:solidFill>
                <a:latin typeface="+mn-lt"/>
              </a:rPr>
              <a:t>please</a:t>
            </a:r>
            <a:r>
              <a:rPr lang="es-ES" dirty="0" smtClean="0">
                <a:solidFill>
                  <a:srgbClr val="FFFFFF"/>
                </a:solidFill>
                <a:latin typeface="+mn-lt"/>
              </a:rPr>
              <a:t> </a:t>
            </a:r>
            <a:r>
              <a:rPr lang="es-ES" dirty="0" err="1" smtClean="0">
                <a:solidFill>
                  <a:srgbClr val="FFFFFF"/>
                </a:solidFill>
                <a:latin typeface="+mn-lt"/>
              </a:rPr>
              <a:t>contact</a:t>
            </a:r>
            <a:endParaRPr lang="es-ES" dirty="0" smtClean="0">
              <a:solidFill>
                <a:srgbClr val="FFFFFF"/>
              </a:solidFill>
              <a:latin typeface="+mn-lt"/>
            </a:endParaRPr>
          </a:p>
          <a:p>
            <a:pPr algn="ctr" eaLnBrk="1" hangingPunct="1">
              <a:defRPr/>
            </a:pPr>
            <a:r>
              <a:rPr lang="es-ES" dirty="0" smtClean="0">
                <a:solidFill>
                  <a:srgbClr val="FFFFFF"/>
                </a:solidFill>
                <a:latin typeface="+mn-lt"/>
              </a:rPr>
              <a:t>isadora.jimenez@bsc.es</a:t>
            </a:r>
            <a:endParaRPr lang="en-US" dirty="0" smtClean="0">
              <a:latin typeface="+mn-lt"/>
            </a:endParaRPr>
          </a:p>
        </p:txBody>
      </p:sp>
      <p:pic>
        <p:nvPicPr>
          <p:cNvPr id="5" name="Picture 7"/>
          <p:cNvPicPr>
            <a:picLocks noChangeAspect="1"/>
          </p:cNvPicPr>
          <p:nvPr/>
        </p:nvPicPr>
        <p:blipFill>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1296" y1="51302" x2="31296" y2="51302"/>
                        <a14:foregroundMark x1="18889" y1="46875" x2="18889" y2="46875"/>
                        <a14:foregroundMark x1="73333" y1="26302" x2="73333" y2="26302"/>
                        <a14:foregroundMark x1="83704" y1="34635" x2="83704" y2="34635"/>
                        <a14:foregroundMark x1="82778" y1="43750" x2="82778" y2="43750"/>
                        <a14:foregroundMark x1="43148" y1="23698" x2="43148" y2="23698"/>
                        <a14:foregroundMark x1="22778" y1="23177" x2="22778" y2="23177"/>
                        <a14:foregroundMark x1="18889" y1="24479" x2="18889" y2="24479"/>
                        <a14:foregroundMark x1="67037" y1="68750" x2="67037" y2="68750"/>
                        <a14:foregroundMark x1="64259" y1="63281" x2="64259" y2="63281"/>
                        <a14:foregroundMark x1="71667" y1="66146" x2="71667" y2="66146"/>
                        <a14:foregroundMark x1="69444" y1="65885" x2="69444" y2="65885"/>
                        <a14:foregroundMark x1="70741" y1="70052" x2="70741" y2="70052"/>
                        <a14:foregroundMark x1="72037" y1="73177" x2="72037" y2="73177"/>
                        <a14:foregroundMark x1="71111" y1="63802" x2="71111" y2="63802"/>
                        <a14:foregroundMark x1="67037" y1="63281" x2="67037" y2="63281"/>
                      </a14:backgroundRemoval>
                    </a14:imgEffect>
                  </a14:imgLayer>
                </a14:imgProps>
              </a:ext>
            </a:extLst>
          </a:blip>
          <a:srcRect/>
          <a:stretch>
            <a:fillRect/>
          </a:stretch>
        </p:blipFill>
        <p:spPr>
          <a:xfrm>
            <a:off x="3536960" y="5355687"/>
            <a:ext cx="2016224" cy="132262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s-ES" dirty="0" err="1" smtClean="0"/>
              <a:t>Earth</a:t>
            </a:r>
            <a:r>
              <a:rPr lang="es-ES" dirty="0" smtClean="0"/>
              <a:t> </a:t>
            </a:r>
            <a:r>
              <a:rPr lang="es-ES" dirty="0" err="1" smtClean="0"/>
              <a:t>Sciences</a:t>
            </a:r>
            <a:r>
              <a:rPr lang="es-ES" dirty="0" smtClean="0"/>
              <a:t> </a:t>
            </a:r>
            <a:r>
              <a:rPr lang="es-ES" dirty="0" err="1" smtClean="0"/>
              <a:t>Department</a:t>
            </a:r>
            <a:endParaRPr lang="es-ES" dirty="0"/>
          </a:p>
        </p:txBody>
      </p:sp>
      <p:pic>
        <p:nvPicPr>
          <p:cNvPr id="4" name="Picture 3"/>
          <p:cNvPicPr>
            <a:picLocks noChangeAspect="1" noChangeArrowheads="1"/>
          </p:cNvPicPr>
          <p:nvPr/>
        </p:nvPicPr>
        <p:blipFill rotWithShape="1">
          <a:blip r:embed="rId3"/>
          <a:srcRect b="21173"/>
          <a:stretch/>
        </p:blipFill>
        <p:spPr bwMode="auto">
          <a:xfrm>
            <a:off x="0" y="3581400"/>
            <a:ext cx="9144000" cy="343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8" name="CuadroTexto 31"/>
          <p:cNvSpPr txBox="1">
            <a:spLocks noChangeArrowheads="1"/>
          </p:cNvSpPr>
          <p:nvPr/>
        </p:nvSpPr>
        <p:spPr bwMode="auto">
          <a:xfrm>
            <a:off x="5083175" y="1843088"/>
            <a:ext cx="37004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lnSpc>
                <a:spcPct val="130000"/>
              </a:lnSpc>
            </a:pPr>
            <a:r>
              <a:rPr lang="en-GB" altLang="es-ES"/>
              <a:t>air quality, meteorology, climate and health studies</a:t>
            </a:r>
          </a:p>
        </p:txBody>
      </p:sp>
      <p:sp>
        <p:nvSpPr>
          <p:cNvPr id="11269" name="Marcador de contenido 2"/>
          <p:cNvSpPr txBox="1">
            <a:spLocks/>
          </p:cNvSpPr>
          <p:nvPr/>
        </p:nvSpPr>
        <p:spPr bwMode="auto">
          <a:xfrm>
            <a:off x="3348038" y="1206500"/>
            <a:ext cx="5795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en-US" altLang="es-ES" sz="2400" b="1" i="1" dirty="0">
                <a:solidFill>
                  <a:srgbClr val="004990"/>
                </a:solidFill>
              </a:rPr>
              <a:t>Towards modeling the Earth System</a:t>
            </a:r>
          </a:p>
        </p:txBody>
      </p:sp>
      <p:pic>
        <p:nvPicPr>
          <p:cNvPr id="11270"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566863"/>
            <a:ext cx="371316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s-ES" dirty="0" err="1" smtClean="0"/>
              <a:t>Earth</a:t>
            </a:r>
            <a:r>
              <a:rPr lang="es-ES" dirty="0" smtClean="0"/>
              <a:t> </a:t>
            </a:r>
            <a:r>
              <a:rPr lang="es-ES" dirty="0" err="1" smtClean="0"/>
              <a:t>system</a:t>
            </a:r>
            <a:r>
              <a:rPr lang="es-ES" dirty="0" smtClean="0"/>
              <a:t> </a:t>
            </a:r>
            <a:r>
              <a:rPr lang="es-ES" dirty="0" err="1" smtClean="0"/>
              <a:t>modelling</a:t>
            </a:r>
            <a:endParaRPr lang="es-ES" dirty="0"/>
          </a:p>
        </p:txBody>
      </p:sp>
      <p:pic>
        <p:nvPicPr>
          <p:cNvPr id="5" name="Picture 2" descr="http://www.cawcr.gov.au/projects/climatechange/images/Long_range_transport_of_aerosols_gases.jpg"/>
          <p:cNvPicPr>
            <a:picLocks noChangeAspect="1" noChangeArrowheads="1"/>
          </p:cNvPicPr>
          <p:nvPr/>
        </p:nvPicPr>
        <p:blipFill>
          <a:blip r:embed="rId2"/>
          <a:srcRect/>
          <a:stretch>
            <a:fillRect/>
          </a:stretch>
        </p:blipFill>
        <p:spPr bwMode="auto">
          <a:xfrm>
            <a:off x="179512" y="1096884"/>
            <a:ext cx="2741433" cy="2458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3" name="Picture 2" descr="am_schematic-1024x768-re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7" y="1026559"/>
            <a:ext cx="45878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4" name="6 Grupo"/>
          <p:cNvGrpSpPr>
            <a:grpSpLocks/>
          </p:cNvGrpSpPr>
          <p:nvPr/>
        </p:nvGrpSpPr>
        <p:grpSpPr bwMode="auto">
          <a:xfrm>
            <a:off x="830238" y="2562975"/>
            <a:ext cx="3506814" cy="2383607"/>
            <a:chOff x="539750" y="3462338"/>
            <a:chExt cx="4341813" cy="2951162"/>
          </a:xfrm>
          <a:effectLst>
            <a:outerShdw blurRad="50800" dist="38100" dir="2700000" algn="tl" rotWithShape="0">
              <a:prstClr val="black">
                <a:alpha val="40000"/>
              </a:prstClr>
            </a:outerShdw>
          </a:effectLst>
        </p:grpSpPr>
        <p:sp>
          <p:nvSpPr>
            <p:cNvPr id="8" name="Rectangle 8"/>
            <p:cNvSpPr>
              <a:spLocks noChangeArrowheads="1"/>
            </p:cNvSpPr>
            <p:nvPr/>
          </p:nvSpPr>
          <p:spPr bwMode="auto">
            <a:xfrm>
              <a:off x="539750" y="3462338"/>
              <a:ext cx="4341813" cy="2951162"/>
            </a:xfrm>
            <a:prstGeom prst="rect">
              <a:avLst/>
            </a:prstGeom>
            <a:solidFill>
              <a:schemeClr val="bg1"/>
            </a:solidFill>
            <a:ln w="38100">
              <a:solidFill>
                <a:srgbClr val="FF2D3C"/>
              </a:solidFill>
              <a:miter lim="800000"/>
              <a:headEnd/>
              <a:tailEnd/>
            </a:ln>
          </p:spPr>
          <p:txBody>
            <a:bodyPr wrap="none" anchor="ctr"/>
            <a:lstStyle/>
            <a:p>
              <a:pPr>
                <a:defRPr/>
              </a:pPr>
              <a:endParaRPr lang="en-GB">
                <a:latin typeface="+mn-lt"/>
              </a:endParaRPr>
            </a:p>
          </p:txBody>
        </p:sp>
        <p:sp>
          <p:nvSpPr>
            <p:cNvPr id="9" name="Rectangle 8"/>
            <p:cNvSpPr>
              <a:spLocks noChangeArrowheads="1"/>
            </p:cNvSpPr>
            <p:nvPr/>
          </p:nvSpPr>
          <p:spPr bwMode="auto">
            <a:xfrm>
              <a:off x="539750" y="3462338"/>
              <a:ext cx="4341813" cy="2951162"/>
            </a:xfrm>
            <a:prstGeom prst="rect">
              <a:avLst/>
            </a:prstGeom>
            <a:solidFill>
              <a:srgbClr val="FFFFFF"/>
            </a:solidFill>
            <a:ln w="38100">
              <a:solidFill>
                <a:srgbClr val="FF6600"/>
              </a:solidFill>
              <a:miter lim="800000"/>
              <a:headEnd/>
              <a:tailEnd/>
            </a:ln>
          </p:spPr>
          <p:txBody>
            <a:bodyPr wrap="none" anchor="ctr"/>
            <a:lstStyle/>
            <a:p>
              <a:pPr>
                <a:defRPr/>
              </a:pPr>
              <a:endParaRPr lang="en-GB">
                <a:latin typeface="+mn-lt"/>
              </a:endParaRPr>
            </a:p>
          </p:txBody>
        </p:sp>
        <p:pic>
          <p:nvPicPr>
            <p:cNvPr id="12305" name="Picture 9" descr="\frac{\partial u}{\partial t} = \eta v - \frac{\partial \Phi}{\partial x} - c_p \theta \frac{\partial \pi}{\partial x} - z\frac{\partial u}{\partial \sigma} - \frac{\partial (\frac{u^2 + v^2}{2})}{\partial x}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 y="3605213"/>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0" descr="\frac{\partial v}{\partial t} = -\eta \frac{u}{v} - \frac{\partial \Phi}{\partial y} - c_p \theta \frac{\partial \pi}{\partial y} - z \frac{\partial v}{\partial \sigma} - \frac{\partial (\frac{u^2 + v^2}{2})}{\partial 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75" y="4157663"/>
              <a:ext cx="362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1" descr="\frac{\delta T}{\partial t} = \frac{\partial T}{\partial t} + u \frac{\partial T}{\partial x} + v \frac{\partial T}{\partial y} + w \frac{\partial T}{\partial 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75" y="4749800"/>
              <a:ext cx="26289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12" descr="\frac{\delta W}{\partial t} = u \frac{\partial W}{\partial x} + v \frac{\partial W}{\partial y} + w \frac{\partial W}{\partial 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075" y="5292725"/>
              <a:ext cx="23812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13" descr="\frac{\partial}{\partial t} \frac{\partial p}{\partial \sigma} = u \frac{\partial}{\partial x} x \frac{\partial p}{\partial \sigma} + v \frac{\partial}{\partial y} y \frac{\partial p}{\partial \sigma} + w \frac{\partial}{\partial z} z \frac{\partial p}{\partial \sigm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075" y="5837238"/>
              <a:ext cx="3295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5" name="16 Grupo"/>
          <p:cNvGrpSpPr>
            <a:grpSpLocks/>
          </p:cNvGrpSpPr>
          <p:nvPr/>
        </p:nvGrpSpPr>
        <p:grpSpPr bwMode="auto">
          <a:xfrm>
            <a:off x="1710100" y="3954292"/>
            <a:ext cx="3518048" cy="2391244"/>
            <a:chOff x="539750" y="3449638"/>
            <a:chExt cx="4341813" cy="2951162"/>
          </a:xfrm>
          <a:effectLst>
            <a:outerShdw blurRad="50800" dist="38100" dir="2700000" algn="tl" rotWithShape="0">
              <a:prstClr val="black">
                <a:alpha val="40000"/>
              </a:prstClr>
            </a:outerShdw>
          </a:effectLst>
        </p:grpSpPr>
        <p:sp>
          <p:nvSpPr>
            <p:cNvPr id="18" name="Rectangle 8"/>
            <p:cNvSpPr>
              <a:spLocks noChangeArrowheads="1"/>
            </p:cNvSpPr>
            <p:nvPr/>
          </p:nvSpPr>
          <p:spPr bwMode="auto">
            <a:xfrm>
              <a:off x="539750" y="3449638"/>
              <a:ext cx="4341813" cy="2951162"/>
            </a:xfrm>
            <a:prstGeom prst="rect">
              <a:avLst/>
            </a:prstGeom>
            <a:solidFill>
              <a:srgbClr val="FFFFFF"/>
            </a:solidFill>
            <a:ln w="38100">
              <a:solidFill>
                <a:srgbClr val="FF6600"/>
              </a:solidFill>
              <a:miter lim="800000"/>
              <a:headEnd/>
              <a:tailEnd/>
            </a:ln>
          </p:spPr>
          <p:txBody>
            <a:bodyPr wrap="none" anchor="ctr"/>
            <a:lstStyle/>
            <a:p>
              <a:pPr>
                <a:defRPr/>
              </a:pPr>
              <a:endParaRPr lang="en-GB">
                <a:latin typeface="+mn-lt"/>
              </a:endParaRPr>
            </a:p>
          </p:txBody>
        </p:sp>
        <p:pic>
          <p:nvPicPr>
            <p:cNvPr id="12302" name="Picture 7" descr="TracerCode"/>
            <p:cNvPicPr>
              <a:picLocks noChangeAspect="1" noChangeArrowheads="1"/>
            </p:cNvPicPr>
            <p:nvPr/>
          </p:nvPicPr>
          <p:blipFill>
            <a:blip r:embed="rId9">
              <a:extLst>
                <a:ext uri="{28A0092B-C50C-407E-A947-70E740481C1C}">
                  <a14:useLocalDpi xmlns:a14="http://schemas.microsoft.com/office/drawing/2010/main" val="0"/>
                </a:ext>
              </a:extLst>
            </a:blip>
            <a:srcRect b="18771"/>
            <a:stretch>
              <a:fillRect/>
            </a:stretch>
          </p:blipFill>
          <p:spPr bwMode="auto">
            <a:xfrm>
              <a:off x="611188" y="3600000"/>
              <a:ext cx="42481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Line 7"/>
          <p:cNvSpPr>
            <a:spLocks noChangeShapeType="1"/>
          </p:cNvSpPr>
          <p:nvPr/>
        </p:nvSpPr>
        <p:spPr bwMode="auto">
          <a:xfrm rot="188314" flipH="1">
            <a:off x="3373654" y="1998189"/>
            <a:ext cx="2647814" cy="109296"/>
          </a:xfrm>
          <a:prstGeom prst="line">
            <a:avLst/>
          </a:prstGeom>
          <a:noFill/>
          <a:ln w="57150">
            <a:solidFill>
              <a:srgbClr val="FF6600"/>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latin typeface="+mn-lt"/>
            </a:endParaRPr>
          </a:p>
        </p:txBody>
      </p:sp>
      <p:sp>
        <p:nvSpPr>
          <p:cNvPr id="24" name="Rectangle 15"/>
          <p:cNvSpPr>
            <a:spLocks noChangeArrowheads="1"/>
          </p:cNvSpPr>
          <p:nvPr/>
        </p:nvSpPr>
        <p:spPr bwMode="auto">
          <a:xfrm rot="18600910">
            <a:off x="6049385" y="2015070"/>
            <a:ext cx="110925" cy="110925"/>
          </a:xfrm>
          <a:prstGeom prst="rect">
            <a:avLst/>
          </a:prstGeom>
          <a:noFill/>
          <a:ln w="38100">
            <a:solidFill>
              <a:srgbClr val="FF6600"/>
            </a:solidFill>
            <a:miter lim="800000"/>
            <a:headEnd/>
            <a:tailEnd/>
          </a:ln>
          <a:effectLst>
            <a:outerShdw blurRad="50800" dist="38100" dir="2700000" algn="tl" rotWithShape="0">
              <a:prstClr val="black">
                <a:alpha val="40000"/>
              </a:prstClr>
            </a:outerShdw>
          </a:effectLst>
        </p:spPr>
        <p:txBody>
          <a:bodyPr vert="eaVert" wrap="none" anchor="ctr"/>
          <a:lstStyle/>
          <a:p>
            <a:pPr>
              <a:defRPr/>
            </a:pPr>
            <a:endParaRPr lang="en-GB">
              <a:latin typeface="+mn-lt"/>
            </a:endParaRPr>
          </a:p>
        </p:txBody>
      </p:sp>
      <p:pic>
        <p:nvPicPr>
          <p:cNvPr id="12310" name="Picture 22" descr="C:\Users\ijimenez\Dropbox\BSC ES SERVICES COMM\Graphic Resources\BSC\BSC-MareNostrum-C.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88"/>
          <a:stretch/>
        </p:blipFill>
        <p:spPr bwMode="auto">
          <a:xfrm>
            <a:off x="4063703" y="4451193"/>
            <a:ext cx="3530648" cy="2387676"/>
          </a:xfrm>
          <a:prstGeom prst="rect">
            <a:avLst/>
          </a:prstGeom>
          <a:noFill/>
          <a:ln w="38100">
            <a:solidFill>
              <a:srgbClr val="FF66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fade">
                                      <p:cBhvr>
                                        <p:cTn id="18" dur="500"/>
                                        <p:tgtEl>
                                          <p:spTgt spid="122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295"/>
                                        </p:tgtEl>
                                        <p:attrNameLst>
                                          <p:attrName>style.visibility</p:attrName>
                                        </p:attrNameLst>
                                      </p:cBhvr>
                                      <p:to>
                                        <p:strVal val="visible"/>
                                      </p:to>
                                    </p:set>
                                    <p:animEffect transition="in" filter="fade">
                                      <p:cBhvr>
                                        <p:cTn id="23" dur="500"/>
                                        <p:tgtEl>
                                          <p:spTgt spid="122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310"/>
                                        </p:tgtEl>
                                        <p:attrNameLst>
                                          <p:attrName>style.visibility</p:attrName>
                                        </p:attrNameLst>
                                      </p:cBhvr>
                                      <p:to>
                                        <p:strVal val="visible"/>
                                      </p:to>
                                    </p:set>
                                    <p:animEffect transition="in" filter="fade">
                                      <p:cBhvr>
                                        <p:cTn id="28" dur="500"/>
                                        <p:tgtEl>
                                          <p:spTgt spid="12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s-ES" dirty="0" err="1" smtClean="0"/>
              <a:t>Spatial</a:t>
            </a:r>
            <a:r>
              <a:rPr lang="es-ES" dirty="0" smtClean="0"/>
              <a:t> </a:t>
            </a:r>
            <a:r>
              <a:rPr lang="es-ES" dirty="0" err="1" smtClean="0"/>
              <a:t>scales</a:t>
            </a:r>
            <a:endParaRPr lang="es-ES" dirty="0"/>
          </a:p>
        </p:txBody>
      </p:sp>
      <p:pic>
        <p:nvPicPr>
          <p:cNvPr id="13315"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206500"/>
            <a:ext cx="24733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rotWithShape="1">
          <a:blip r:embed="rId4"/>
          <a:srcRect/>
          <a:stretch/>
        </p:blipFill>
        <p:spPr bwMode="auto">
          <a:xfrm>
            <a:off x="1216025" y="2717800"/>
            <a:ext cx="3811588" cy="181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7" name="Imagen 4" descr="NMMB_SSA_dust_2011040503.png"/>
          <p:cNvPicPr>
            <a:picLocks noChangeAspect="1"/>
          </p:cNvPicPr>
          <p:nvPr/>
        </p:nvPicPr>
        <p:blipFill>
          <a:blip r:embed="rId5">
            <a:extLst>
              <a:ext uri="{28A0092B-C50C-407E-A947-70E740481C1C}">
                <a14:useLocalDpi xmlns:a14="http://schemas.microsoft.com/office/drawing/2010/main" val="0"/>
              </a:ext>
            </a:extLst>
          </a:blip>
          <a:srcRect l="12868" t="11961" r="20480" b="16229"/>
          <a:stretch>
            <a:fillRect/>
          </a:stretch>
        </p:blipFill>
        <p:spPr bwMode="auto">
          <a:xfrm>
            <a:off x="3519488" y="3294063"/>
            <a:ext cx="278288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n 10" descr="BSC-ES_FORECAST_NOx_MAXD1.gif"/>
          <p:cNvPicPr>
            <a:picLocks noChangeAspect="1"/>
          </p:cNvPicPr>
          <p:nvPr/>
        </p:nvPicPr>
        <p:blipFill>
          <a:blip r:embed="rId6">
            <a:extLst>
              <a:ext uri="{28A0092B-C50C-407E-A947-70E740481C1C}">
                <a14:useLocalDpi xmlns:a14="http://schemas.microsoft.com/office/drawing/2010/main" val="0"/>
              </a:ext>
            </a:extLst>
          </a:blip>
          <a:srcRect l="20201" t="10100" r="19984" b="10364"/>
          <a:stretch>
            <a:fillRect/>
          </a:stretch>
        </p:blipFill>
        <p:spPr bwMode="auto">
          <a:xfrm>
            <a:off x="5248275" y="4086225"/>
            <a:ext cx="222091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n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8500" y="5238750"/>
            <a:ext cx="19192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echa izquierda y derecha 5"/>
          <p:cNvSpPr/>
          <p:nvPr/>
        </p:nvSpPr>
        <p:spPr>
          <a:xfrm rot="1800000">
            <a:off x="620775" y="4535445"/>
            <a:ext cx="6086599" cy="936104"/>
          </a:xfrm>
          <a:prstGeom prst="leftRightArrow">
            <a:avLst/>
          </a:prstGeom>
          <a:solidFill>
            <a:srgbClr val="008000"/>
          </a:solidFill>
          <a:scene3d>
            <a:camera prst="orthographicFront">
              <a:rot lat="1500000" lon="0" rev="21599984"/>
            </a:camera>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1"/>
                </a:solidFill>
              </a:rPr>
              <a:t>Multiscale</a:t>
            </a:r>
            <a:r>
              <a:rPr lang="en-GB" dirty="0">
                <a:solidFill>
                  <a:schemeClr val="accent1"/>
                </a:solidFill>
              </a:rPr>
              <a:t> Models from Global to Local Scales</a:t>
            </a:r>
          </a:p>
        </p:txBody>
      </p:sp>
      <p:sp>
        <p:nvSpPr>
          <p:cNvPr id="13321" name="7 Rectángulo"/>
          <p:cNvSpPr>
            <a:spLocks noChangeArrowheads="1"/>
          </p:cNvSpPr>
          <p:nvPr/>
        </p:nvSpPr>
        <p:spPr bwMode="auto">
          <a:xfrm>
            <a:off x="5027613" y="1246188"/>
            <a:ext cx="37925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s-ES" sz="2400">
                <a:solidFill>
                  <a:schemeClr val="bg1"/>
                </a:solidFill>
              </a:rPr>
              <a:t>Multiscale models from </a:t>
            </a:r>
          </a:p>
          <a:p>
            <a:pPr eaLnBrk="1" hangingPunct="1"/>
            <a:r>
              <a:rPr lang="en-GB" altLang="es-ES" sz="2400">
                <a:solidFill>
                  <a:schemeClr val="bg1"/>
                </a:solidFill>
              </a:rPr>
              <a:t>global to local scales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23 Conector recto"/>
          <p:cNvCxnSpPr/>
          <p:nvPr/>
        </p:nvCxnSpPr>
        <p:spPr>
          <a:xfrm flipV="1">
            <a:off x="3851275" y="1217613"/>
            <a:ext cx="0" cy="3516312"/>
          </a:xfrm>
          <a:prstGeom prst="line">
            <a:avLst/>
          </a:prstGeom>
          <a:ln w="571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396875" y="144463"/>
            <a:ext cx="6191250" cy="696912"/>
          </a:xfrm>
        </p:spPr>
        <p:txBody>
          <a:bodyPr/>
          <a:lstStyle/>
          <a:p>
            <a:pPr>
              <a:defRPr/>
            </a:pPr>
            <a:r>
              <a:rPr lang="es-ES" dirty="0" smtClean="0"/>
              <a:t>Temporal </a:t>
            </a:r>
            <a:r>
              <a:rPr lang="es-ES" dirty="0" err="1" smtClean="0"/>
              <a:t>scales</a:t>
            </a:r>
            <a:endParaRPr lang="es-ES" dirty="0"/>
          </a:p>
        </p:txBody>
      </p:sp>
      <p:cxnSp>
        <p:nvCxnSpPr>
          <p:cNvPr id="4" name="3 Conector recto"/>
          <p:cNvCxnSpPr/>
          <p:nvPr/>
        </p:nvCxnSpPr>
        <p:spPr>
          <a:xfrm>
            <a:off x="241300" y="4797425"/>
            <a:ext cx="8683625" cy="0"/>
          </a:xfrm>
          <a:prstGeom prst="line">
            <a:avLst/>
          </a:prstGeom>
          <a:ln w="762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42" name="4 CuadroTexto"/>
          <p:cNvSpPr txBox="1">
            <a:spLocks noChangeArrowheads="1"/>
          </p:cNvSpPr>
          <p:nvPr/>
        </p:nvSpPr>
        <p:spPr bwMode="auto">
          <a:xfrm rot="19800000">
            <a:off x="1860550" y="4206875"/>
            <a:ext cx="936625"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b="1">
                <a:solidFill>
                  <a:schemeClr val="accent1"/>
                </a:solidFill>
              </a:rPr>
              <a:t>Today</a:t>
            </a:r>
          </a:p>
        </p:txBody>
      </p:sp>
      <p:sp>
        <p:nvSpPr>
          <p:cNvPr id="14343" name="5 CuadroTexto"/>
          <p:cNvSpPr txBox="1">
            <a:spLocks noChangeArrowheads="1"/>
          </p:cNvSpPr>
          <p:nvPr/>
        </p:nvSpPr>
        <p:spPr bwMode="auto">
          <a:xfrm rot="19800000">
            <a:off x="2511425" y="4206875"/>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Hours</a:t>
            </a:r>
          </a:p>
        </p:txBody>
      </p:sp>
      <p:sp>
        <p:nvSpPr>
          <p:cNvPr id="14344" name="6 CuadroTexto"/>
          <p:cNvSpPr txBox="1">
            <a:spLocks noChangeArrowheads="1"/>
          </p:cNvSpPr>
          <p:nvPr/>
        </p:nvSpPr>
        <p:spPr bwMode="auto">
          <a:xfrm rot="19800000">
            <a:off x="3019425" y="4206875"/>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Days</a:t>
            </a:r>
          </a:p>
        </p:txBody>
      </p:sp>
      <p:sp>
        <p:nvSpPr>
          <p:cNvPr id="14345" name="7 CuadroTexto"/>
          <p:cNvSpPr txBox="1">
            <a:spLocks noChangeArrowheads="1"/>
          </p:cNvSpPr>
          <p:nvPr/>
        </p:nvSpPr>
        <p:spPr bwMode="auto">
          <a:xfrm rot="19800000">
            <a:off x="3995738" y="4206875"/>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Weeks</a:t>
            </a:r>
          </a:p>
        </p:txBody>
      </p:sp>
      <p:sp>
        <p:nvSpPr>
          <p:cNvPr id="14346" name="8 CuadroTexto"/>
          <p:cNvSpPr txBox="1">
            <a:spLocks noChangeArrowheads="1"/>
          </p:cNvSpPr>
          <p:nvPr/>
        </p:nvSpPr>
        <p:spPr bwMode="auto">
          <a:xfrm rot="19800000">
            <a:off x="4589463" y="4206875"/>
            <a:ext cx="93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Months</a:t>
            </a:r>
          </a:p>
        </p:txBody>
      </p:sp>
      <p:sp>
        <p:nvSpPr>
          <p:cNvPr id="14347" name="9 CuadroTexto"/>
          <p:cNvSpPr txBox="1">
            <a:spLocks noChangeArrowheads="1"/>
          </p:cNvSpPr>
          <p:nvPr/>
        </p:nvSpPr>
        <p:spPr bwMode="auto">
          <a:xfrm rot="19800000">
            <a:off x="5106988" y="4149725"/>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Seasons</a:t>
            </a:r>
          </a:p>
        </p:txBody>
      </p:sp>
      <p:sp>
        <p:nvSpPr>
          <p:cNvPr id="14348" name="10 CuadroTexto"/>
          <p:cNvSpPr txBox="1">
            <a:spLocks noChangeArrowheads="1"/>
          </p:cNvSpPr>
          <p:nvPr/>
        </p:nvSpPr>
        <p:spPr bwMode="auto">
          <a:xfrm rot="19800000">
            <a:off x="5683250" y="4149725"/>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Years</a:t>
            </a:r>
          </a:p>
        </p:txBody>
      </p:sp>
      <p:sp>
        <p:nvSpPr>
          <p:cNvPr id="14349" name="11 CuadroTexto"/>
          <p:cNvSpPr txBox="1">
            <a:spLocks noChangeArrowheads="1"/>
          </p:cNvSpPr>
          <p:nvPr/>
        </p:nvSpPr>
        <p:spPr bwMode="auto">
          <a:xfrm rot="19800000">
            <a:off x="6245225" y="4149725"/>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Decades</a:t>
            </a:r>
          </a:p>
        </p:txBody>
      </p:sp>
      <p:sp>
        <p:nvSpPr>
          <p:cNvPr id="14350" name="12 CuadroTexto"/>
          <p:cNvSpPr txBox="1">
            <a:spLocks noChangeArrowheads="1"/>
          </p:cNvSpPr>
          <p:nvPr/>
        </p:nvSpPr>
        <p:spPr bwMode="auto">
          <a:xfrm rot="19800000">
            <a:off x="250825" y="4102100"/>
            <a:ext cx="1357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Past</a:t>
            </a:r>
          </a:p>
        </p:txBody>
      </p:sp>
      <p:sp>
        <p:nvSpPr>
          <p:cNvPr id="14351" name="13 CuadroTexto"/>
          <p:cNvSpPr txBox="1">
            <a:spLocks noChangeArrowheads="1"/>
          </p:cNvSpPr>
          <p:nvPr/>
        </p:nvSpPr>
        <p:spPr bwMode="auto">
          <a:xfrm rot="19800000">
            <a:off x="7743825" y="4149725"/>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 altLang="es-ES"/>
              <a:t>Century</a:t>
            </a:r>
          </a:p>
        </p:txBody>
      </p:sp>
      <p:sp>
        <p:nvSpPr>
          <p:cNvPr id="15" name="14 Rectángulo"/>
          <p:cNvSpPr/>
          <p:nvPr/>
        </p:nvSpPr>
        <p:spPr>
          <a:xfrm>
            <a:off x="2184400" y="5013325"/>
            <a:ext cx="1584325" cy="7191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ES" b="1" dirty="0">
                <a:solidFill>
                  <a:schemeClr val="accent6"/>
                </a:solidFill>
              </a:rPr>
              <a:t>FORECAST</a:t>
            </a:r>
          </a:p>
        </p:txBody>
      </p:sp>
      <p:sp>
        <p:nvSpPr>
          <p:cNvPr id="16" name="15 Rectángulo"/>
          <p:cNvSpPr/>
          <p:nvPr/>
        </p:nvSpPr>
        <p:spPr>
          <a:xfrm>
            <a:off x="3841750" y="5013325"/>
            <a:ext cx="3167063" cy="7191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ES" b="1" dirty="0">
                <a:solidFill>
                  <a:schemeClr val="accent6"/>
                </a:solidFill>
              </a:rPr>
              <a:t>PREDICTION</a:t>
            </a:r>
          </a:p>
        </p:txBody>
      </p:sp>
      <p:sp>
        <p:nvSpPr>
          <p:cNvPr id="17" name="16 Rectángulo"/>
          <p:cNvSpPr/>
          <p:nvPr/>
        </p:nvSpPr>
        <p:spPr>
          <a:xfrm>
            <a:off x="7081838" y="5013325"/>
            <a:ext cx="1727200" cy="7191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ES" b="1" dirty="0">
                <a:solidFill>
                  <a:schemeClr val="accent6"/>
                </a:solidFill>
              </a:rPr>
              <a:t>PROJECTION</a:t>
            </a:r>
          </a:p>
        </p:txBody>
      </p:sp>
      <p:sp>
        <p:nvSpPr>
          <p:cNvPr id="18" name="17 Rectángulo"/>
          <p:cNvSpPr/>
          <p:nvPr/>
        </p:nvSpPr>
        <p:spPr>
          <a:xfrm>
            <a:off x="241300" y="5013325"/>
            <a:ext cx="1871663" cy="7191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ES" b="1" dirty="0">
                <a:solidFill>
                  <a:schemeClr val="accent6"/>
                </a:solidFill>
              </a:rPr>
              <a:t>DIAGNOSTIC</a:t>
            </a:r>
          </a:p>
        </p:txBody>
      </p:sp>
      <p:sp>
        <p:nvSpPr>
          <p:cNvPr id="19" name="18 Rectángulo"/>
          <p:cNvSpPr/>
          <p:nvPr/>
        </p:nvSpPr>
        <p:spPr>
          <a:xfrm>
            <a:off x="241300" y="1268413"/>
            <a:ext cx="3459163" cy="431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Mineral </a:t>
            </a:r>
            <a:r>
              <a:rPr lang="es-ES" dirty="0" err="1"/>
              <a:t>Dust</a:t>
            </a:r>
            <a:endParaRPr lang="es-ES" dirty="0"/>
          </a:p>
        </p:txBody>
      </p:sp>
      <p:sp>
        <p:nvSpPr>
          <p:cNvPr id="20" name="19 Rectángulo"/>
          <p:cNvSpPr/>
          <p:nvPr/>
        </p:nvSpPr>
        <p:spPr>
          <a:xfrm>
            <a:off x="249238" y="1773238"/>
            <a:ext cx="3459162" cy="431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Air </a:t>
            </a:r>
            <a:r>
              <a:rPr lang="es-ES" dirty="0" err="1"/>
              <a:t>quality</a:t>
            </a:r>
            <a:endParaRPr lang="es-ES" dirty="0"/>
          </a:p>
        </p:txBody>
      </p:sp>
      <p:sp>
        <p:nvSpPr>
          <p:cNvPr id="21" name="20 Rectángulo"/>
          <p:cNvSpPr/>
          <p:nvPr/>
        </p:nvSpPr>
        <p:spPr>
          <a:xfrm>
            <a:off x="249238" y="2276475"/>
            <a:ext cx="3459162" cy="431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err="1"/>
              <a:t>Meteorology</a:t>
            </a:r>
            <a:endParaRPr lang="es-ES" dirty="0"/>
          </a:p>
        </p:txBody>
      </p:sp>
      <p:sp>
        <p:nvSpPr>
          <p:cNvPr id="22" name="21 Rectángulo"/>
          <p:cNvSpPr/>
          <p:nvPr/>
        </p:nvSpPr>
        <p:spPr>
          <a:xfrm>
            <a:off x="252413" y="2882900"/>
            <a:ext cx="1931987" cy="431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1600" dirty="0" err="1"/>
              <a:t>Climate</a:t>
            </a:r>
            <a:r>
              <a:rPr lang="es-ES" sz="1600" dirty="0"/>
              <a:t> </a:t>
            </a:r>
            <a:r>
              <a:rPr lang="es-ES" sz="1600" dirty="0" err="1"/>
              <a:t>predictions</a:t>
            </a:r>
            <a:endParaRPr lang="es-ES" sz="1600" dirty="0"/>
          </a:p>
        </p:txBody>
      </p:sp>
      <p:sp>
        <p:nvSpPr>
          <p:cNvPr id="23" name="22 Rectángulo"/>
          <p:cNvSpPr/>
          <p:nvPr/>
        </p:nvSpPr>
        <p:spPr>
          <a:xfrm>
            <a:off x="6659563" y="3482975"/>
            <a:ext cx="2132012" cy="398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err="1"/>
              <a:t>Climate</a:t>
            </a:r>
            <a:r>
              <a:rPr lang="es-ES" dirty="0"/>
              <a:t> </a:t>
            </a:r>
            <a:r>
              <a:rPr lang="es-ES" dirty="0" err="1"/>
              <a:t>projections</a:t>
            </a:r>
            <a:endParaRPr lang="es-ES" dirty="0"/>
          </a:p>
        </p:txBody>
      </p:sp>
      <p:sp>
        <p:nvSpPr>
          <p:cNvPr id="30" name="29 Rectángulo"/>
          <p:cNvSpPr/>
          <p:nvPr/>
        </p:nvSpPr>
        <p:spPr>
          <a:xfrm>
            <a:off x="241301" y="3482975"/>
            <a:ext cx="1943100" cy="398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1600" dirty="0" err="1"/>
              <a:t>Climate</a:t>
            </a:r>
            <a:r>
              <a:rPr lang="es-ES" sz="1600" dirty="0"/>
              <a:t> </a:t>
            </a:r>
            <a:r>
              <a:rPr lang="es-ES" sz="1600" dirty="0" err="1"/>
              <a:t>projections</a:t>
            </a:r>
            <a:endParaRPr lang="es-ES" sz="1600" dirty="0"/>
          </a:p>
        </p:txBody>
      </p:sp>
      <p:sp>
        <p:nvSpPr>
          <p:cNvPr id="31" name="30 ENFASIS"/>
          <p:cNvSpPr/>
          <p:nvPr/>
        </p:nvSpPr>
        <p:spPr>
          <a:xfrm>
            <a:off x="252759" y="2883284"/>
            <a:ext cx="1931641" cy="4318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s-ES" sz="1600" dirty="0" err="1"/>
              <a:t>Climate</a:t>
            </a:r>
            <a:r>
              <a:rPr lang="es-ES" sz="1600" dirty="0"/>
              <a:t> </a:t>
            </a:r>
            <a:r>
              <a:rPr lang="es-ES" sz="1600" dirty="0" err="1"/>
              <a:t>predictions</a:t>
            </a:r>
            <a:endParaRPr lang="es-ES" sz="1600" dirty="0"/>
          </a:p>
        </p:txBody>
      </p:sp>
      <p:sp>
        <p:nvSpPr>
          <p:cNvPr id="32" name="31 ENFASIS"/>
          <p:cNvSpPr/>
          <p:nvPr/>
        </p:nvSpPr>
        <p:spPr>
          <a:xfrm>
            <a:off x="3841750" y="5013325"/>
            <a:ext cx="3167063" cy="7191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ES" b="1" dirty="0">
                <a:solidFill>
                  <a:schemeClr val="accent6"/>
                </a:solidFill>
              </a:rPr>
              <a:t>PREDICTION</a:t>
            </a:r>
          </a:p>
        </p:txBody>
      </p:sp>
      <p:sp>
        <p:nvSpPr>
          <p:cNvPr id="28" name="27 Rectángulo"/>
          <p:cNvSpPr/>
          <p:nvPr/>
        </p:nvSpPr>
        <p:spPr>
          <a:xfrm>
            <a:off x="3937812" y="2883284"/>
            <a:ext cx="3144243" cy="431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err="1"/>
              <a:t>Climate</a:t>
            </a:r>
            <a:r>
              <a:rPr lang="es-ES" dirty="0"/>
              <a:t> </a:t>
            </a:r>
            <a:r>
              <a:rPr lang="es-ES" dirty="0" err="1"/>
              <a:t>predictions</a:t>
            </a:r>
            <a:endParaRPr lang="es-ES" dirty="0"/>
          </a:p>
        </p:txBody>
      </p:sp>
      <p:sp>
        <p:nvSpPr>
          <p:cNvPr id="29" name="30 ENFASIS"/>
          <p:cNvSpPr/>
          <p:nvPr/>
        </p:nvSpPr>
        <p:spPr>
          <a:xfrm>
            <a:off x="3938158" y="2882900"/>
            <a:ext cx="3143680" cy="4318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s-ES" dirty="0" err="1"/>
              <a:t>Climate</a:t>
            </a:r>
            <a:r>
              <a:rPr lang="es-ES" dirty="0"/>
              <a:t> </a:t>
            </a:r>
            <a:r>
              <a:rPr lang="es-ES" dirty="0" err="1"/>
              <a:t>predictions</a:t>
            </a:r>
            <a:endParaRPr lang="es-ES" dirty="0"/>
          </a:p>
        </p:txBody>
      </p:sp>
      <p:sp>
        <p:nvSpPr>
          <p:cNvPr id="34" name="33 Rectángulo"/>
          <p:cNvSpPr/>
          <p:nvPr/>
        </p:nvSpPr>
        <p:spPr>
          <a:xfrm>
            <a:off x="2184400" y="5013325"/>
            <a:ext cx="1584325" cy="7191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s-ES" b="1" dirty="0">
                <a:solidFill>
                  <a:schemeClr val="accent6"/>
                </a:solidFill>
              </a:rPr>
              <a:t>FORECAST</a:t>
            </a:r>
          </a:p>
        </p:txBody>
      </p:sp>
      <p:sp>
        <p:nvSpPr>
          <p:cNvPr id="35" name="34 Rectángulo"/>
          <p:cNvSpPr/>
          <p:nvPr/>
        </p:nvSpPr>
        <p:spPr>
          <a:xfrm>
            <a:off x="7082055" y="5013325"/>
            <a:ext cx="1727200" cy="7191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s-ES" b="1" dirty="0">
                <a:solidFill>
                  <a:schemeClr val="accent6"/>
                </a:solidFill>
              </a:rPr>
              <a:t>PROJECTION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xit" presetSubtype="0" fill="hold" grpId="1" nodeType="withEffect">
                                  <p:stCondLst>
                                    <p:cond delay="0"/>
                                  </p:stCondLst>
                                  <p:childTnLst>
                                    <p:animEffect transition="out" filter="fade">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9" grpId="0" animBg="1"/>
      <p:bldP spid="34" grpId="0" animBg="1"/>
      <p:bldP spid="34" grpId="1" animBg="1"/>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144463"/>
            <a:ext cx="6191250" cy="696912"/>
          </a:xfrm>
        </p:spPr>
        <p:txBody>
          <a:bodyPr/>
          <a:lstStyle/>
          <a:p>
            <a:pPr>
              <a:lnSpc>
                <a:spcPts val="2400"/>
              </a:lnSpc>
              <a:defRPr/>
            </a:pPr>
            <a:r>
              <a:rPr lang="en-US" dirty="0" smtClean="0"/>
              <a:t>Climate predictions</a:t>
            </a:r>
            <a:endParaRPr lang="es-ES" dirty="0"/>
          </a:p>
        </p:txBody>
      </p:sp>
      <p:sp>
        <p:nvSpPr>
          <p:cNvPr id="24" name="CasellaDiTesto 7"/>
          <p:cNvSpPr txBox="1">
            <a:spLocks noChangeArrowheads="1"/>
          </p:cNvSpPr>
          <p:nvPr/>
        </p:nvSpPr>
        <p:spPr bwMode="auto">
          <a:xfrm>
            <a:off x="152400" y="1133698"/>
            <a:ext cx="8839200" cy="954107"/>
          </a:xfrm>
          <a:prstGeom prst="rect">
            <a:avLst/>
          </a:prstGeom>
          <a:noFill/>
          <a:ln w="9525">
            <a:noFill/>
            <a:miter lim="800000"/>
            <a:headEnd/>
            <a:tailEnd/>
          </a:ln>
        </p:spPr>
        <p:txBody>
          <a:bodyPr>
            <a:spAutoFit/>
          </a:bodyPr>
          <a:lstStyle/>
          <a:p>
            <a:pPr algn="ctr">
              <a:defRPr/>
            </a:pPr>
            <a:r>
              <a:rPr lang="en-GB" sz="2800" b="1" dirty="0">
                <a:solidFill>
                  <a:schemeClr val="accent2"/>
                </a:solidFill>
                <a:latin typeface="+mn-lt"/>
              </a:rPr>
              <a:t>How can we predict climate for the coming </a:t>
            </a:r>
            <a:r>
              <a:rPr lang="en-GB" sz="2800" b="1" dirty="0" smtClean="0">
                <a:solidFill>
                  <a:schemeClr val="accent2"/>
                </a:solidFill>
                <a:latin typeface="+mn-lt"/>
              </a:rPr>
              <a:t>season </a:t>
            </a:r>
            <a:r>
              <a:rPr lang="en-GB" sz="2800" b="1" dirty="0">
                <a:solidFill>
                  <a:schemeClr val="accent2"/>
                </a:solidFill>
                <a:latin typeface="+mn-lt"/>
              </a:rPr>
              <a:t>if we cannot predict the weather next </a:t>
            </a:r>
            <a:r>
              <a:rPr lang="en-GB" sz="2800" b="1" dirty="0" smtClean="0">
                <a:solidFill>
                  <a:schemeClr val="accent2"/>
                </a:solidFill>
                <a:latin typeface="+mn-lt"/>
              </a:rPr>
              <a:t>week?</a:t>
            </a:r>
            <a:endParaRPr lang="en-GB" sz="2800" b="1" dirty="0">
              <a:solidFill>
                <a:schemeClr val="accent2"/>
              </a:solidFill>
              <a:latin typeface="+mn-lt"/>
            </a:endParaRPr>
          </a:p>
        </p:txBody>
      </p:sp>
      <p:sp>
        <p:nvSpPr>
          <p:cNvPr id="26" name="CasellaDiTesto 14"/>
          <p:cNvSpPr txBox="1"/>
          <p:nvPr/>
        </p:nvSpPr>
        <p:spPr>
          <a:xfrm>
            <a:off x="251520" y="4696350"/>
            <a:ext cx="2304256" cy="36933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dirty="0"/>
              <a:t>Climate </a:t>
            </a:r>
            <a:r>
              <a:rPr lang="en-GB" dirty="0" smtClean="0"/>
              <a:t>predictions</a:t>
            </a:r>
            <a:endParaRPr lang="en-GB" dirty="0"/>
          </a:p>
        </p:txBody>
      </p:sp>
      <p:sp>
        <p:nvSpPr>
          <p:cNvPr id="7" name="CasellaDiTesto 14"/>
          <p:cNvSpPr txBox="1"/>
          <p:nvPr/>
        </p:nvSpPr>
        <p:spPr>
          <a:xfrm>
            <a:off x="251520" y="2995070"/>
            <a:ext cx="2304256" cy="36933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dirty="0"/>
              <a:t>Weather </a:t>
            </a:r>
            <a:r>
              <a:rPr lang="en-GB" dirty="0" smtClean="0"/>
              <a:t>forecasts</a:t>
            </a:r>
            <a:endParaRPr lang="en-GB" dirty="0"/>
          </a:p>
        </p:txBody>
      </p:sp>
      <p:sp>
        <p:nvSpPr>
          <p:cNvPr id="3" name="2 Rectángulo"/>
          <p:cNvSpPr/>
          <p:nvPr/>
        </p:nvSpPr>
        <p:spPr>
          <a:xfrm>
            <a:off x="2843808" y="2995070"/>
            <a:ext cx="5976664" cy="954107"/>
          </a:xfrm>
          <a:prstGeom prst="rect">
            <a:avLst/>
          </a:prstGeom>
        </p:spPr>
        <p:txBody>
          <a:bodyPr wrap="square">
            <a:spAutoFit/>
          </a:bodyPr>
          <a:lstStyle/>
          <a:p>
            <a:pPr>
              <a:defRPr/>
            </a:pPr>
            <a:r>
              <a:rPr lang="en-GB" dirty="0">
                <a:solidFill>
                  <a:schemeClr val="accent5">
                    <a:lumMod val="75000"/>
                  </a:schemeClr>
                </a:solidFill>
              </a:rPr>
              <a:t>The </a:t>
            </a:r>
            <a:r>
              <a:rPr lang="en-GB" dirty="0" smtClean="0">
                <a:solidFill>
                  <a:schemeClr val="accent5">
                    <a:lumMod val="75000"/>
                  </a:schemeClr>
                </a:solidFill>
              </a:rPr>
              <a:t>forecasts are based in the </a:t>
            </a:r>
            <a:r>
              <a:rPr lang="en-GB" dirty="0">
                <a:solidFill>
                  <a:schemeClr val="accent5">
                    <a:lumMod val="75000"/>
                  </a:schemeClr>
                </a:solidFill>
              </a:rPr>
              <a:t>initial conditions of the </a:t>
            </a:r>
            <a:r>
              <a:rPr lang="en-GB" sz="2000" b="1" dirty="0" smtClean="0">
                <a:solidFill>
                  <a:schemeClr val="accent5">
                    <a:lumMod val="50000"/>
                  </a:schemeClr>
                </a:solidFill>
              </a:rPr>
              <a:t>atmosphere</a:t>
            </a:r>
            <a:r>
              <a:rPr lang="en-GB" dirty="0">
                <a:solidFill>
                  <a:schemeClr val="accent5">
                    <a:lumMod val="50000"/>
                  </a:schemeClr>
                </a:solidFill>
              </a:rPr>
              <a:t>, </a:t>
            </a:r>
            <a:r>
              <a:rPr lang="en-GB" dirty="0">
                <a:solidFill>
                  <a:schemeClr val="accent5">
                    <a:lumMod val="75000"/>
                  </a:schemeClr>
                </a:solidFill>
              </a:rPr>
              <a:t>which </a:t>
            </a:r>
            <a:r>
              <a:rPr lang="en-GB" dirty="0" smtClean="0">
                <a:solidFill>
                  <a:schemeClr val="accent5">
                    <a:lumMod val="75000"/>
                  </a:schemeClr>
                </a:solidFill>
              </a:rPr>
              <a:t>is highly variable </a:t>
            </a:r>
            <a:r>
              <a:rPr lang="en-GB" dirty="0">
                <a:solidFill>
                  <a:schemeClr val="accent5">
                    <a:lumMod val="75000"/>
                  </a:schemeClr>
                </a:solidFill>
              </a:rPr>
              <a:t>and develops a </a:t>
            </a:r>
            <a:r>
              <a:rPr lang="en-GB" dirty="0" smtClean="0">
                <a:solidFill>
                  <a:schemeClr val="accent5">
                    <a:lumMod val="75000"/>
                  </a:schemeClr>
                </a:solidFill>
              </a:rPr>
              <a:t>chaotic behaviour </a:t>
            </a:r>
            <a:r>
              <a:rPr lang="en-GB" dirty="0">
                <a:solidFill>
                  <a:schemeClr val="accent5">
                    <a:lumMod val="75000"/>
                  </a:schemeClr>
                </a:solidFill>
              </a:rPr>
              <a:t>after </a:t>
            </a:r>
            <a:r>
              <a:rPr lang="en-GB" dirty="0" smtClean="0">
                <a:solidFill>
                  <a:schemeClr val="accent5">
                    <a:lumMod val="75000"/>
                  </a:schemeClr>
                </a:solidFill>
              </a:rPr>
              <a:t>a few </a:t>
            </a:r>
            <a:r>
              <a:rPr lang="en-GB" dirty="0">
                <a:solidFill>
                  <a:schemeClr val="accent5">
                    <a:lumMod val="75000"/>
                  </a:schemeClr>
                </a:solidFill>
              </a:rPr>
              <a:t>days</a:t>
            </a:r>
            <a:endParaRPr lang="en-GB" dirty="0">
              <a:solidFill>
                <a:schemeClr val="accent5">
                  <a:lumMod val="75000"/>
                </a:schemeClr>
              </a:solidFill>
            </a:endParaRPr>
          </a:p>
        </p:txBody>
      </p:sp>
      <p:sp>
        <p:nvSpPr>
          <p:cNvPr id="4" name="3 Rectángulo"/>
          <p:cNvSpPr/>
          <p:nvPr/>
        </p:nvSpPr>
        <p:spPr>
          <a:xfrm>
            <a:off x="2843808" y="4696350"/>
            <a:ext cx="5976664" cy="1261884"/>
          </a:xfrm>
          <a:prstGeom prst="rect">
            <a:avLst/>
          </a:prstGeom>
        </p:spPr>
        <p:txBody>
          <a:bodyPr wrap="square">
            <a:spAutoFit/>
          </a:bodyPr>
          <a:lstStyle/>
          <a:p>
            <a:pPr>
              <a:defRPr/>
            </a:pPr>
            <a:r>
              <a:rPr lang="en-GB" dirty="0" smtClean="0">
                <a:solidFill>
                  <a:schemeClr val="accent5">
                    <a:lumMod val="75000"/>
                  </a:schemeClr>
                </a:solidFill>
              </a:rPr>
              <a:t>The predictions are based in the initial conditions of the </a:t>
            </a:r>
            <a:r>
              <a:rPr lang="en-GB" sz="2000" b="1" dirty="0" smtClean="0">
                <a:solidFill>
                  <a:schemeClr val="accent5">
                    <a:lumMod val="50000"/>
                  </a:schemeClr>
                </a:solidFill>
              </a:rPr>
              <a:t>sea surface temperature</a:t>
            </a:r>
            <a:r>
              <a:rPr lang="en-GB" dirty="0" smtClean="0">
                <a:solidFill>
                  <a:schemeClr val="accent5">
                    <a:lumMod val="75000"/>
                  </a:schemeClr>
                </a:solidFill>
              </a:rPr>
              <a:t>, </a:t>
            </a:r>
            <a:r>
              <a:rPr lang="en-GB" sz="2000" b="1" dirty="0" smtClean="0">
                <a:solidFill>
                  <a:schemeClr val="accent5">
                    <a:lumMod val="50000"/>
                  </a:schemeClr>
                </a:solidFill>
              </a:rPr>
              <a:t>snow cover</a:t>
            </a:r>
            <a:r>
              <a:rPr lang="en-GB" dirty="0" smtClean="0">
                <a:solidFill>
                  <a:schemeClr val="accent5">
                    <a:lumMod val="75000"/>
                  </a:schemeClr>
                </a:solidFill>
              </a:rPr>
              <a:t> or </a:t>
            </a:r>
            <a:r>
              <a:rPr lang="en-GB" sz="2000" b="1" dirty="0" smtClean="0">
                <a:solidFill>
                  <a:schemeClr val="accent5">
                    <a:lumMod val="50000"/>
                  </a:schemeClr>
                </a:solidFill>
              </a:rPr>
              <a:t>sea ice</a:t>
            </a:r>
            <a:r>
              <a:rPr lang="en-GB" dirty="0" smtClean="0">
                <a:solidFill>
                  <a:schemeClr val="accent5">
                    <a:lumMod val="75000"/>
                  </a:schemeClr>
                </a:solidFill>
              </a:rPr>
              <a:t>, which have a slow evolution that can range from few months to years.</a:t>
            </a:r>
            <a:endParaRPr lang="en-GB"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144463"/>
            <a:ext cx="6191250" cy="696912"/>
          </a:xfrm>
        </p:spPr>
        <p:txBody>
          <a:bodyPr/>
          <a:lstStyle/>
          <a:p>
            <a:pPr>
              <a:lnSpc>
                <a:spcPts val="2400"/>
              </a:lnSpc>
              <a:defRPr/>
            </a:pPr>
            <a:r>
              <a:rPr lang="en-US" dirty="0" smtClean="0"/>
              <a:t>Climate predictions and predictability</a:t>
            </a:r>
            <a:endParaRPr lang="es-ES" dirty="0"/>
          </a:p>
        </p:txBody>
      </p:sp>
      <p:sp>
        <p:nvSpPr>
          <p:cNvPr id="7" name="Freeform 33"/>
          <p:cNvSpPr>
            <a:spLocks/>
          </p:cNvSpPr>
          <p:nvPr/>
        </p:nvSpPr>
        <p:spPr bwMode="auto">
          <a:xfrm>
            <a:off x="600075" y="4116388"/>
            <a:ext cx="6851650" cy="1600200"/>
          </a:xfrm>
          <a:custGeom>
            <a:avLst/>
            <a:gdLst>
              <a:gd name="T0" fmla="*/ 0 w 4366"/>
              <a:gd name="T1" fmla="*/ 2147483647 h 1039"/>
              <a:gd name="T2" fmla="*/ 2147483647 w 4366"/>
              <a:gd name="T3" fmla="*/ 2147483647 h 1039"/>
              <a:gd name="T4" fmla="*/ 2147483647 w 4366"/>
              <a:gd name="T5" fmla="*/ 2147483647 h 1039"/>
              <a:gd name="T6" fmla="*/ 2147483647 w 4366"/>
              <a:gd name="T7" fmla="*/ 2147483647 h 1039"/>
              <a:gd name="T8" fmla="*/ 2147483647 w 4366"/>
              <a:gd name="T9" fmla="*/ 2147483647 h 1039"/>
              <a:gd name="T10" fmla="*/ 0 60000 65536"/>
              <a:gd name="T11" fmla="*/ 0 60000 65536"/>
              <a:gd name="T12" fmla="*/ 0 60000 65536"/>
              <a:gd name="T13" fmla="*/ 0 60000 65536"/>
              <a:gd name="T14" fmla="*/ 0 60000 65536"/>
              <a:gd name="T15" fmla="*/ 0 w 4366"/>
              <a:gd name="T16" fmla="*/ 0 h 1039"/>
              <a:gd name="T17" fmla="*/ 4366 w 4366"/>
              <a:gd name="T18" fmla="*/ 1039 h 1039"/>
            </a:gdLst>
            <a:ahLst/>
            <a:cxnLst>
              <a:cxn ang="T10">
                <a:pos x="T0" y="T1"/>
              </a:cxn>
              <a:cxn ang="T11">
                <a:pos x="T2" y="T3"/>
              </a:cxn>
              <a:cxn ang="T12">
                <a:pos x="T4" y="T5"/>
              </a:cxn>
              <a:cxn ang="T13">
                <a:pos x="T6" y="T7"/>
              </a:cxn>
              <a:cxn ang="T14">
                <a:pos x="T8" y="T9"/>
              </a:cxn>
            </a:cxnLst>
            <a:rect l="T15" t="T16" r="T17" b="T18"/>
            <a:pathLst>
              <a:path w="4366" h="1039">
                <a:moveTo>
                  <a:pt x="0" y="75"/>
                </a:moveTo>
                <a:cubicBezTo>
                  <a:pt x="340" y="79"/>
                  <a:pt x="681" y="84"/>
                  <a:pt x="1021" y="75"/>
                </a:cubicBezTo>
                <a:cubicBezTo>
                  <a:pt x="1361" y="66"/>
                  <a:pt x="1663" y="0"/>
                  <a:pt x="2041" y="19"/>
                </a:cubicBezTo>
                <a:cubicBezTo>
                  <a:pt x="2419" y="38"/>
                  <a:pt x="2902" y="19"/>
                  <a:pt x="3289" y="189"/>
                </a:cubicBezTo>
                <a:cubicBezTo>
                  <a:pt x="3676" y="359"/>
                  <a:pt x="4021" y="699"/>
                  <a:pt x="4366" y="103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 name="Freeform 32"/>
          <p:cNvSpPr>
            <a:spLocks/>
          </p:cNvSpPr>
          <p:nvPr/>
        </p:nvSpPr>
        <p:spPr bwMode="auto">
          <a:xfrm>
            <a:off x="762000" y="3316288"/>
            <a:ext cx="6678613" cy="922337"/>
          </a:xfrm>
          <a:custGeom>
            <a:avLst/>
            <a:gdLst>
              <a:gd name="T0" fmla="*/ 0 w 3686"/>
              <a:gd name="T1" fmla="*/ 2147483647 h 538"/>
              <a:gd name="T2" fmla="*/ 2147483647 w 3686"/>
              <a:gd name="T3" fmla="*/ 2147483647 h 538"/>
              <a:gd name="T4" fmla="*/ 2147483647 w 3686"/>
              <a:gd name="T5" fmla="*/ 2147483647 h 538"/>
              <a:gd name="T6" fmla="*/ 2147483647 w 3686"/>
              <a:gd name="T7" fmla="*/ 2147483647 h 538"/>
              <a:gd name="T8" fmla="*/ 2147483647 w 3686"/>
              <a:gd name="T9" fmla="*/ 2147483647 h 538"/>
              <a:gd name="T10" fmla="*/ 2147483647 w 3686"/>
              <a:gd name="T11" fmla="*/ 2147483647 h 538"/>
              <a:gd name="T12" fmla="*/ 0 60000 65536"/>
              <a:gd name="T13" fmla="*/ 0 60000 65536"/>
              <a:gd name="T14" fmla="*/ 0 60000 65536"/>
              <a:gd name="T15" fmla="*/ 0 60000 65536"/>
              <a:gd name="T16" fmla="*/ 0 60000 65536"/>
              <a:gd name="T17" fmla="*/ 0 60000 65536"/>
              <a:gd name="T18" fmla="*/ 0 w 3686"/>
              <a:gd name="T19" fmla="*/ 0 h 538"/>
              <a:gd name="T20" fmla="*/ 3686 w 3686"/>
              <a:gd name="T21" fmla="*/ 538 h 538"/>
            </a:gdLst>
            <a:ahLst/>
            <a:cxnLst>
              <a:cxn ang="T12">
                <a:pos x="T0" y="T1"/>
              </a:cxn>
              <a:cxn ang="T13">
                <a:pos x="T2" y="T3"/>
              </a:cxn>
              <a:cxn ang="T14">
                <a:pos x="T4" y="T5"/>
              </a:cxn>
              <a:cxn ang="T15">
                <a:pos x="T6" y="T7"/>
              </a:cxn>
              <a:cxn ang="T16">
                <a:pos x="T8" y="T9"/>
              </a:cxn>
              <a:cxn ang="T17">
                <a:pos x="T10" y="T11"/>
              </a:cxn>
            </a:cxnLst>
            <a:rect l="T18" t="T19" r="T20" b="T21"/>
            <a:pathLst>
              <a:path w="3686" h="538">
                <a:moveTo>
                  <a:pt x="0" y="538"/>
                </a:moveTo>
                <a:cubicBezTo>
                  <a:pt x="246" y="510"/>
                  <a:pt x="492" y="482"/>
                  <a:pt x="794" y="425"/>
                </a:cubicBezTo>
                <a:cubicBezTo>
                  <a:pt x="1096" y="368"/>
                  <a:pt x="1512" y="264"/>
                  <a:pt x="1814" y="198"/>
                </a:cubicBezTo>
                <a:cubicBezTo>
                  <a:pt x="2116" y="132"/>
                  <a:pt x="2381" y="56"/>
                  <a:pt x="2608" y="28"/>
                </a:cubicBezTo>
                <a:cubicBezTo>
                  <a:pt x="2835" y="0"/>
                  <a:pt x="2995" y="19"/>
                  <a:pt x="3175" y="28"/>
                </a:cubicBezTo>
                <a:cubicBezTo>
                  <a:pt x="3355" y="37"/>
                  <a:pt x="3520" y="61"/>
                  <a:pt x="3686" y="8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9" name="Freeform 29"/>
          <p:cNvSpPr>
            <a:spLocks/>
          </p:cNvSpPr>
          <p:nvPr/>
        </p:nvSpPr>
        <p:spPr bwMode="auto">
          <a:xfrm>
            <a:off x="869950" y="2857500"/>
            <a:ext cx="6481763" cy="1565275"/>
          </a:xfrm>
          <a:custGeom>
            <a:avLst/>
            <a:gdLst>
              <a:gd name="T0" fmla="*/ 0 w 4083"/>
              <a:gd name="T1" fmla="*/ 2147483647 h 964"/>
              <a:gd name="T2" fmla="*/ 2147483647 w 4083"/>
              <a:gd name="T3" fmla="*/ 2147483647 h 964"/>
              <a:gd name="T4" fmla="*/ 2147483647 w 4083"/>
              <a:gd name="T5" fmla="*/ 2147483647 h 964"/>
              <a:gd name="T6" fmla="*/ 2147483647 w 4083"/>
              <a:gd name="T7" fmla="*/ 2147483647 h 964"/>
              <a:gd name="T8" fmla="*/ 2147483647 w 4083"/>
              <a:gd name="T9" fmla="*/ 0 h 964"/>
              <a:gd name="T10" fmla="*/ 0 60000 65536"/>
              <a:gd name="T11" fmla="*/ 0 60000 65536"/>
              <a:gd name="T12" fmla="*/ 0 60000 65536"/>
              <a:gd name="T13" fmla="*/ 0 60000 65536"/>
              <a:gd name="T14" fmla="*/ 0 60000 65536"/>
              <a:gd name="T15" fmla="*/ 0 w 4083"/>
              <a:gd name="T16" fmla="*/ 0 h 964"/>
              <a:gd name="T17" fmla="*/ 4083 w 4083"/>
              <a:gd name="T18" fmla="*/ 964 h 964"/>
            </a:gdLst>
            <a:ahLst/>
            <a:cxnLst>
              <a:cxn ang="T10">
                <a:pos x="T0" y="T1"/>
              </a:cxn>
              <a:cxn ang="T11">
                <a:pos x="T2" y="T3"/>
              </a:cxn>
              <a:cxn ang="T12">
                <a:pos x="T4" y="T5"/>
              </a:cxn>
              <a:cxn ang="T13">
                <a:pos x="T6" y="T7"/>
              </a:cxn>
              <a:cxn ang="T14">
                <a:pos x="T8" y="T9"/>
              </a:cxn>
            </a:cxnLst>
            <a:rect l="T15" t="T16" r="T17" b="T18"/>
            <a:pathLst>
              <a:path w="4083" h="964">
                <a:moveTo>
                  <a:pt x="0" y="964"/>
                </a:moveTo>
                <a:cubicBezTo>
                  <a:pt x="250" y="954"/>
                  <a:pt x="501" y="945"/>
                  <a:pt x="794" y="907"/>
                </a:cubicBezTo>
                <a:cubicBezTo>
                  <a:pt x="1087" y="869"/>
                  <a:pt x="1380" y="803"/>
                  <a:pt x="1758" y="737"/>
                </a:cubicBezTo>
                <a:cubicBezTo>
                  <a:pt x="2136" y="671"/>
                  <a:pt x="2675" y="633"/>
                  <a:pt x="3062" y="510"/>
                </a:cubicBezTo>
                <a:cubicBezTo>
                  <a:pt x="3449" y="387"/>
                  <a:pt x="3913" y="85"/>
                  <a:pt x="4083"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0" name="Freeform 25"/>
          <p:cNvSpPr>
            <a:spLocks/>
          </p:cNvSpPr>
          <p:nvPr/>
        </p:nvSpPr>
        <p:spPr bwMode="auto">
          <a:xfrm>
            <a:off x="600075" y="2303463"/>
            <a:ext cx="6421438" cy="2057400"/>
          </a:xfrm>
          <a:custGeom>
            <a:avLst/>
            <a:gdLst>
              <a:gd name="T0" fmla="*/ 0 w 4045"/>
              <a:gd name="T1" fmla="*/ 2147483647 h 1266"/>
              <a:gd name="T2" fmla="*/ 2147483647 w 4045"/>
              <a:gd name="T3" fmla="*/ 2147483647 h 1266"/>
              <a:gd name="T4" fmla="*/ 2147483647 w 4045"/>
              <a:gd name="T5" fmla="*/ 2147483647 h 1266"/>
              <a:gd name="T6" fmla="*/ 2147483647 w 4045"/>
              <a:gd name="T7" fmla="*/ 2147483647 h 1266"/>
              <a:gd name="T8" fmla="*/ 2147483647 w 4045"/>
              <a:gd name="T9" fmla="*/ 2147483647 h 1266"/>
              <a:gd name="T10" fmla="*/ 2147483647 w 4045"/>
              <a:gd name="T11" fmla="*/ 2147483647 h 1266"/>
              <a:gd name="T12" fmla="*/ 2147483647 w 4045"/>
              <a:gd name="T13" fmla="*/ 2147483647 h 1266"/>
              <a:gd name="T14" fmla="*/ 2147483647 w 4045"/>
              <a:gd name="T15" fmla="*/ 2147483647 h 1266"/>
              <a:gd name="T16" fmla="*/ 0 60000 65536"/>
              <a:gd name="T17" fmla="*/ 0 60000 65536"/>
              <a:gd name="T18" fmla="*/ 0 60000 65536"/>
              <a:gd name="T19" fmla="*/ 0 60000 65536"/>
              <a:gd name="T20" fmla="*/ 0 60000 65536"/>
              <a:gd name="T21" fmla="*/ 0 60000 65536"/>
              <a:gd name="T22" fmla="*/ 0 60000 65536"/>
              <a:gd name="T23" fmla="*/ 0 60000 65536"/>
              <a:gd name="T24" fmla="*/ 0 w 4045"/>
              <a:gd name="T25" fmla="*/ 0 h 1266"/>
              <a:gd name="T26" fmla="*/ 4045 w 4045"/>
              <a:gd name="T27" fmla="*/ 1266 h 12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5" h="1266">
                <a:moveTo>
                  <a:pt x="0" y="1247"/>
                </a:moveTo>
                <a:cubicBezTo>
                  <a:pt x="312" y="1256"/>
                  <a:pt x="624" y="1266"/>
                  <a:pt x="851" y="1247"/>
                </a:cubicBezTo>
                <a:cubicBezTo>
                  <a:pt x="1078" y="1228"/>
                  <a:pt x="1163" y="1181"/>
                  <a:pt x="1361" y="1134"/>
                </a:cubicBezTo>
                <a:cubicBezTo>
                  <a:pt x="1559" y="1087"/>
                  <a:pt x="1852" y="1002"/>
                  <a:pt x="2041" y="964"/>
                </a:cubicBezTo>
                <a:cubicBezTo>
                  <a:pt x="2230" y="926"/>
                  <a:pt x="2306" y="945"/>
                  <a:pt x="2495" y="907"/>
                </a:cubicBezTo>
                <a:cubicBezTo>
                  <a:pt x="2684" y="869"/>
                  <a:pt x="2939" y="869"/>
                  <a:pt x="3175" y="737"/>
                </a:cubicBezTo>
                <a:cubicBezTo>
                  <a:pt x="3411" y="605"/>
                  <a:pt x="3781" y="226"/>
                  <a:pt x="3913" y="113"/>
                </a:cubicBezTo>
                <a:cubicBezTo>
                  <a:pt x="4045" y="0"/>
                  <a:pt x="4007" y="28"/>
                  <a:pt x="3969" y="56"/>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1" name="Freeform 26"/>
          <p:cNvSpPr>
            <a:spLocks/>
          </p:cNvSpPr>
          <p:nvPr/>
        </p:nvSpPr>
        <p:spPr bwMode="auto">
          <a:xfrm>
            <a:off x="600075" y="3778250"/>
            <a:ext cx="7112000" cy="1658938"/>
          </a:xfrm>
          <a:custGeom>
            <a:avLst/>
            <a:gdLst>
              <a:gd name="T0" fmla="*/ 0 w 4480"/>
              <a:gd name="T1" fmla="*/ 2147483647 h 1021"/>
              <a:gd name="T2" fmla="*/ 2147483647 w 4480"/>
              <a:gd name="T3" fmla="*/ 2147483647 h 1021"/>
              <a:gd name="T4" fmla="*/ 2147483647 w 4480"/>
              <a:gd name="T5" fmla="*/ 2147483647 h 1021"/>
              <a:gd name="T6" fmla="*/ 2147483647 w 4480"/>
              <a:gd name="T7" fmla="*/ 0 h 1021"/>
              <a:gd name="T8" fmla="*/ 2147483647 w 4480"/>
              <a:gd name="T9" fmla="*/ 2147483647 h 1021"/>
              <a:gd name="T10" fmla="*/ 2147483647 w 4480"/>
              <a:gd name="T11" fmla="*/ 2147483647 h 1021"/>
              <a:gd name="T12" fmla="*/ 2147483647 w 4480"/>
              <a:gd name="T13" fmla="*/ 2147483647 h 1021"/>
              <a:gd name="T14" fmla="*/ 0 60000 65536"/>
              <a:gd name="T15" fmla="*/ 0 60000 65536"/>
              <a:gd name="T16" fmla="*/ 0 60000 65536"/>
              <a:gd name="T17" fmla="*/ 0 60000 65536"/>
              <a:gd name="T18" fmla="*/ 0 60000 65536"/>
              <a:gd name="T19" fmla="*/ 0 60000 65536"/>
              <a:gd name="T20" fmla="*/ 0 60000 65536"/>
              <a:gd name="T21" fmla="*/ 0 w 4480"/>
              <a:gd name="T22" fmla="*/ 0 h 1021"/>
              <a:gd name="T23" fmla="*/ 4480 w 4480"/>
              <a:gd name="T24" fmla="*/ 1021 h 10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80" h="1021">
                <a:moveTo>
                  <a:pt x="0" y="170"/>
                </a:moveTo>
                <a:cubicBezTo>
                  <a:pt x="194" y="174"/>
                  <a:pt x="388" y="179"/>
                  <a:pt x="624" y="170"/>
                </a:cubicBezTo>
                <a:cubicBezTo>
                  <a:pt x="860" y="161"/>
                  <a:pt x="1125" y="141"/>
                  <a:pt x="1418" y="113"/>
                </a:cubicBezTo>
                <a:cubicBezTo>
                  <a:pt x="1711" y="85"/>
                  <a:pt x="2118" y="0"/>
                  <a:pt x="2382" y="0"/>
                </a:cubicBezTo>
                <a:cubicBezTo>
                  <a:pt x="2646" y="0"/>
                  <a:pt x="2797" y="47"/>
                  <a:pt x="3005" y="113"/>
                </a:cubicBezTo>
                <a:cubicBezTo>
                  <a:pt x="3213" y="179"/>
                  <a:pt x="3383" y="246"/>
                  <a:pt x="3629" y="397"/>
                </a:cubicBezTo>
                <a:cubicBezTo>
                  <a:pt x="3875" y="548"/>
                  <a:pt x="4177" y="784"/>
                  <a:pt x="4480" y="1021"/>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2" name="Freeform 31"/>
          <p:cNvSpPr>
            <a:spLocks/>
          </p:cNvSpPr>
          <p:nvPr/>
        </p:nvSpPr>
        <p:spPr bwMode="auto">
          <a:xfrm>
            <a:off x="781050" y="3778250"/>
            <a:ext cx="6750050" cy="1014413"/>
          </a:xfrm>
          <a:custGeom>
            <a:avLst/>
            <a:gdLst>
              <a:gd name="T0" fmla="*/ 0 w 4252"/>
              <a:gd name="T1" fmla="*/ 2147483647 h 624"/>
              <a:gd name="T2" fmla="*/ 2147483647 w 4252"/>
              <a:gd name="T3" fmla="*/ 2147483647 h 624"/>
              <a:gd name="T4" fmla="*/ 2147483647 w 4252"/>
              <a:gd name="T5" fmla="*/ 0 h 624"/>
              <a:gd name="T6" fmla="*/ 2147483647 w 4252"/>
              <a:gd name="T7" fmla="*/ 2147483647 h 624"/>
              <a:gd name="T8" fmla="*/ 2147483647 w 4252"/>
              <a:gd name="T9" fmla="*/ 2147483647 h 624"/>
              <a:gd name="T10" fmla="*/ 0 60000 65536"/>
              <a:gd name="T11" fmla="*/ 0 60000 65536"/>
              <a:gd name="T12" fmla="*/ 0 60000 65536"/>
              <a:gd name="T13" fmla="*/ 0 60000 65536"/>
              <a:gd name="T14" fmla="*/ 0 60000 65536"/>
              <a:gd name="T15" fmla="*/ 0 w 4252"/>
              <a:gd name="T16" fmla="*/ 0 h 624"/>
              <a:gd name="T17" fmla="*/ 4252 w 4252"/>
              <a:gd name="T18" fmla="*/ 624 h 624"/>
            </a:gdLst>
            <a:ahLst/>
            <a:cxnLst>
              <a:cxn ang="T10">
                <a:pos x="T0" y="T1"/>
              </a:cxn>
              <a:cxn ang="T11">
                <a:pos x="T2" y="T3"/>
              </a:cxn>
              <a:cxn ang="T12">
                <a:pos x="T4" y="T5"/>
              </a:cxn>
              <a:cxn ang="T13">
                <a:pos x="T6" y="T7"/>
              </a:cxn>
              <a:cxn ang="T14">
                <a:pos x="T8" y="T9"/>
              </a:cxn>
            </a:cxnLst>
            <a:rect l="T15" t="T16" r="T17" b="T18"/>
            <a:pathLst>
              <a:path w="4252" h="624">
                <a:moveTo>
                  <a:pt x="0" y="170"/>
                </a:moveTo>
                <a:cubicBezTo>
                  <a:pt x="222" y="184"/>
                  <a:pt x="444" y="198"/>
                  <a:pt x="737" y="170"/>
                </a:cubicBezTo>
                <a:cubicBezTo>
                  <a:pt x="1030" y="142"/>
                  <a:pt x="1398" y="0"/>
                  <a:pt x="1757" y="0"/>
                </a:cubicBezTo>
                <a:cubicBezTo>
                  <a:pt x="2116" y="0"/>
                  <a:pt x="2475" y="66"/>
                  <a:pt x="2891" y="170"/>
                </a:cubicBezTo>
                <a:cubicBezTo>
                  <a:pt x="3307" y="274"/>
                  <a:pt x="3779" y="449"/>
                  <a:pt x="4252" y="624"/>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3" name="Freeform 28"/>
          <p:cNvSpPr>
            <a:spLocks/>
          </p:cNvSpPr>
          <p:nvPr/>
        </p:nvSpPr>
        <p:spPr bwMode="auto">
          <a:xfrm>
            <a:off x="781050" y="3686175"/>
            <a:ext cx="6481763" cy="490538"/>
          </a:xfrm>
          <a:custGeom>
            <a:avLst/>
            <a:gdLst>
              <a:gd name="T0" fmla="*/ 0 w 4083"/>
              <a:gd name="T1" fmla="*/ 2147483647 h 302"/>
              <a:gd name="T2" fmla="*/ 2147483647 w 4083"/>
              <a:gd name="T3" fmla="*/ 2147483647 h 302"/>
              <a:gd name="T4" fmla="*/ 2147483647 w 4083"/>
              <a:gd name="T5" fmla="*/ 2147483647 h 302"/>
              <a:gd name="T6" fmla="*/ 2147483647 w 4083"/>
              <a:gd name="T7" fmla="*/ 2147483647 h 302"/>
              <a:gd name="T8" fmla="*/ 2147483647 w 4083"/>
              <a:gd name="T9" fmla="*/ 2147483647 h 302"/>
              <a:gd name="T10" fmla="*/ 2147483647 w 4083"/>
              <a:gd name="T11" fmla="*/ 2147483647 h 302"/>
              <a:gd name="T12" fmla="*/ 2147483647 w 4083"/>
              <a:gd name="T13" fmla="*/ 0 h 302"/>
              <a:gd name="T14" fmla="*/ 0 60000 65536"/>
              <a:gd name="T15" fmla="*/ 0 60000 65536"/>
              <a:gd name="T16" fmla="*/ 0 60000 65536"/>
              <a:gd name="T17" fmla="*/ 0 60000 65536"/>
              <a:gd name="T18" fmla="*/ 0 60000 65536"/>
              <a:gd name="T19" fmla="*/ 0 60000 65536"/>
              <a:gd name="T20" fmla="*/ 0 60000 65536"/>
              <a:gd name="T21" fmla="*/ 0 w 4083"/>
              <a:gd name="T22" fmla="*/ 0 h 302"/>
              <a:gd name="T23" fmla="*/ 4083 w 4083"/>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3" h="302">
                <a:moveTo>
                  <a:pt x="0" y="283"/>
                </a:moveTo>
                <a:cubicBezTo>
                  <a:pt x="179" y="292"/>
                  <a:pt x="359" y="302"/>
                  <a:pt x="567" y="283"/>
                </a:cubicBezTo>
                <a:cubicBezTo>
                  <a:pt x="775" y="264"/>
                  <a:pt x="1021" y="198"/>
                  <a:pt x="1248" y="170"/>
                </a:cubicBezTo>
                <a:cubicBezTo>
                  <a:pt x="1475" y="142"/>
                  <a:pt x="1711" y="113"/>
                  <a:pt x="1928" y="113"/>
                </a:cubicBezTo>
                <a:cubicBezTo>
                  <a:pt x="2145" y="113"/>
                  <a:pt x="2278" y="170"/>
                  <a:pt x="2552" y="170"/>
                </a:cubicBezTo>
                <a:cubicBezTo>
                  <a:pt x="2826" y="170"/>
                  <a:pt x="3317" y="141"/>
                  <a:pt x="3572" y="113"/>
                </a:cubicBezTo>
                <a:cubicBezTo>
                  <a:pt x="3827" y="85"/>
                  <a:pt x="3955" y="42"/>
                  <a:pt x="4083"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 name="Freeform 30"/>
          <p:cNvSpPr>
            <a:spLocks/>
          </p:cNvSpPr>
          <p:nvPr/>
        </p:nvSpPr>
        <p:spPr bwMode="auto">
          <a:xfrm>
            <a:off x="690563" y="3962400"/>
            <a:ext cx="6661150" cy="368300"/>
          </a:xfrm>
          <a:custGeom>
            <a:avLst/>
            <a:gdLst>
              <a:gd name="T0" fmla="*/ 0 w 4196"/>
              <a:gd name="T1" fmla="*/ 2147483647 h 227"/>
              <a:gd name="T2" fmla="*/ 2147483647 w 4196"/>
              <a:gd name="T3" fmla="*/ 2147483647 h 227"/>
              <a:gd name="T4" fmla="*/ 2147483647 w 4196"/>
              <a:gd name="T5" fmla="*/ 0 h 227"/>
              <a:gd name="T6" fmla="*/ 2147483647 w 4196"/>
              <a:gd name="T7" fmla="*/ 2147483647 h 227"/>
              <a:gd name="T8" fmla="*/ 2147483647 w 4196"/>
              <a:gd name="T9" fmla="*/ 2147483647 h 227"/>
              <a:gd name="T10" fmla="*/ 0 60000 65536"/>
              <a:gd name="T11" fmla="*/ 0 60000 65536"/>
              <a:gd name="T12" fmla="*/ 0 60000 65536"/>
              <a:gd name="T13" fmla="*/ 0 60000 65536"/>
              <a:gd name="T14" fmla="*/ 0 60000 65536"/>
              <a:gd name="T15" fmla="*/ 0 w 4196"/>
              <a:gd name="T16" fmla="*/ 0 h 227"/>
              <a:gd name="T17" fmla="*/ 4196 w 4196"/>
              <a:gd name="T18" fmla="*/ 227 h 227"/>
            </a:gdLst>
            <a:ahLst/>
            <a:cxnLst>
              <a:cxn ang="T10">
                <a:pos x="T0" y="T1"/>
              </a:cxn>
              <a:cxn ang="T11">
                <a:pos x="T2" y="T3"/>
              </a:cxn>
              <a:cxn ang="T12">
                <a:pos x="T4" y="T5"/>
              </a:cxn>
              <a:cxn ang="T13">
                <a:pos x="T6" y="T7"/>
              </a:cxn>
              <a:cxn ang="T14">
                <a:pos x="T8" y="T9"/>
              </a:cxn>
            </a:cxnLst>
            <a:rect l="T15" t="T16" r="T17" b="T18"/>
            <a:pathLst>
              <a:path w="4196" h="227">
                <a:moveTo>
                  <a:pt x="0" y="227"/>
                </a:moveTo>
                <a:cubicBezTo>
                  <a:pt x="435" y="189"/>
                  <a:pt x="870" y="152"/>
                  <a:pt x="1191" y="114"/>
                </a:cubicBezTo>
                <a:cubicBezTo>
                  <a:pt x="1512" y="76"/>
                  <a:pt x="1626" y="0"/>
                  <a:pt x="1928" y="0"/>
                </a:cubicBezTo>
                <a:cubicBezTo>
                  <a:pt x="2230" y="0"/>
                  <a:pt x="2627" y="76"/>
                  <a:pt x="3005" y="114"/>
                </a:cubicBezTo>
                <a:cubicBezTo>
                  <a:pt x="3383" y="152"/>
                  <a:pt x="3789" y="189"/>
                  <a:pt x="4196" y="227"/>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5" name="Freeform 27"/>
          <p:cNvSpPr>
            <a:spLocks/>
          </p:cNvSpPr>
          <p:nvPr/>
        </p:nvSpPr>
        <p:spPr bwMode="auto">
          <a:xfrm>
            <a:off x="781050" y="3778250"/>
            <a:ext cx="6030913" cy="1597025"/>
          </a:xfrm>
          <a:custGeom>
            <a:avLst/>
            <a:gdLst>
              <a:gd name="T0" fmla="*/ 0 w 3799"/>
              <a:gd name="T1" fmla="*/ 2147483647 h 983"/>
              <a:gd name="T2" fmla="*/ 2147483647 w 3799"/>
              <a:gd name="T3" fmla="*/ 2147483647 h 983"/>
              <a:gd name="T4" fmla="*/ 2147483647 w 3799"/>
              <a:gd name="T5" fmla="*/ 2147483647 h 983"/>
              <a:gd name="T6" fmla="*/ 2147483647 w 3799"/>
              <a:gd name="T7" fmla="*/ 2147483647 h 983"/>
              <a:gd name="T8" fmla="*/ 2147483647 w 3799"/>
              <a:gd name="T9" fmla="*/ 2147483647 h 983"/>
              <a:gd name="T10" fmla="*/ 2147483647 w 3799"/>
              <a:gd name="T11" fmla="*/ 2147483647 h 983"/>
              <a:gd name="T12" fmla="*/ 0 60000 65536"/>
              <a:gd name="T13" fmla="*/ 0 60000 65536"/>
              <a:gd name="T14" fmla="*/ 0 60000 65536"/>
              <a:gd name="T15" fmla="*/ 0 60000 65536"/>
              <a:gd name="T16" fmla="*/ 0 60000 65536"/>
              <a:gd name="T17" fmla="*/ 0 60000 65536"/>
              <a:gd name="T18" fmla="*/ 0 w 3799"/>
              <a:gd name="T19" fmla="*/ 0 h 983"/>
              <a:gd name="T20" fmla="*/ 3799 w 3799"/>
              <a:gd name="T21" fmla="*/ 983 h 983"/>
            </a:gdLst>
            <a:ahLst/>
            <a:cxnLst>
              <a:cxn ang="T12">
                <a:pos x="T0" y="T1"/>
              </a:cxn>
              <a:cxn ang="T13">
                <a:pos x="T2" y="T3"/>
              </a:cxn>
              <a:cxn ang="T14">
                <a:pos x="T4" y="T5"/>
              </a:cxn>
              <a:cxn ang="T15">
                <a:pos x="T6" y="T7"/>
              </a:cxn>
              <a:cxn ang="T16">
                <a:pos x="T8" y="T9"/>
              </a:cxn>
              <a:cxn ang="T17">
                <a:pos x="T10" y="T11"/>
              </a:cxn>
            </a:cxnLst>
            <a:rect l="T18" t="T19" r="T20" b="T21"/>
            <a:pathLst>
              <a:path w="3799" h="983">
                <a:moveTo>
                  <a:pt x="0" y="359"/>
                </a:moveTo>
                <a:cubicBezTo>
                  <a:pt x="321" y="325"/>
                  <a:pt x="642" y="292"/>
                  <a:pt x="907" y="245"/>
                </a:cubicBezTo>
                <a:cubicBezTo>
                  <a:pt x="1172" y="198"/>
                  <a:pt x="1380" y="113"/>
                  <a:pt x="1588" y="75"/>
                </a:cubicBezTo>
                <a:cubicBezTo>
                  <a:pt x="1796" y="37"/>
                  <a:pt x="1966" y="0"/>
                  <a:pt x="2155" y="19"/>
                </a:cubicBezTo>
                <a:cubicBezTo>
                  <a:pt x="2344" y="38"/>
                  <a:pt x="2448" y="28"/>
                  <a:pt x="2722" y="189"/>
                </a:cubicBezTo>
                <a:cubicBezTo>
                  <a:pt x="2996" y="350"/>
                  <a:pt x="3397" y="666"/>
                  <a:pt x="3799" y="98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6" name="Oval 7"/>
          <p:cNvSpPr>
            <a:spLocks noChangeArrowheads="1"/>
          </p:cNvSpPr>
          <p:nvPr/>
        </p:nvSpPr>
        <p:spPr bwMode="auto">
          <a:xfrm>
            <a:off x="509588" y="3962400"/>
            <a:ext cx="541337" cy="554038"/>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s-ES" altLang="es-ES"/>
          </a:p>
        </p:txBody>
      </p:sp>
      <p:sp>
        <p:nvSpPr>
          <p:cNvPr id="17" name="Line 9"/>
          <p:cNvSpPr>
            <a:spLocks noChangeShapeType="1"/>
          </p:cNvSpPr>
          <p:nvPr/>
        </p:nvSpPr>
        <p:spPr bwMode="auto">
          <a:xfrm>
            <a:off x="827088" y="6396038"/>
            <a:ext cx="6521450" cy="0"/>
          </a:xfrm>
          <a:prstGeom prst="line">
            <a:avLst/>
          </a:prstGeom>
          <a:noFill/>
          <a:ln w="57150">
            <a:solidFill>
              <a:schemeClr val="accent6"/>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s-ES"/>
          </a:p>
        </p:txBody>
      </p:sp>
      <p:sp>
        <p:nvSpPr>
          <p:cNvPr id="18" name="Text Box 10"/>
          <p:cNvSpPr txBox="1">
            <a:spLocks noChangeArrowheads="1"/>
          </p:cNvSpPr>
          <p:nvPr/>
        </p:nvSpPr>
        <p:spPr bwMode="auto">
          <a:xfrm>
            <a:off x="827088" y="6419544"/>
            <a:ext cx="720725" cy="409575"/>
          </a:xfrm>
          <a:prstGeom prst="rect">
            <a:avLst/>
          </a:prstGeom>
          <a:noFill/>
          <a:ln>
            <a:noFill/>
          </a:ln>
          <a:effectLst/>
          <a:extLst/>
        </p:spPr>
        <p:txBody>
          <a:bodyPr>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eaLnBrk="0" hangingPunct="0">
              <a:spcBef>
                <a:spcPct val="50000"/>
              </a:spcBef>
              <a:defRPr/>
            </a:pPr>
            <a:r>
              <a:rPr lang="en-GB" sz="2000" b="1" dirty="0">
                <a:solidFill>
                  <a:schemeClr val="accent2"/>
                </a:solidFill>
                <a:latin typeface="+mn-lt"/>
              </a:rPr>
              <a:t>time</a:t>
            </a:r>
          </a:p>
        </p:txBody>
      </p:sp>
      <p:grpSp>
        <p:nvGrpSpPr>
          <p:cNvPr id="19" name="Gruppo 86"/>
          <p:cNvGrpSpPr>
            <a:grpSpLocks/>
          </p:cNvGrpSpPr>
          <p:nvPr/>
        </p:nvGrpSpPr>
        <p:grpSpPr bwMode="auto">
          <a:xfrm>
            <a:off x="2549525" y="2025650"/>
            <a:ext cx="6486525" cy="4132263"/>
            <a:chOff x="2549932" y="1979612"/>
            <a:chExt cx="6486118" cy="4037013"/>
          </a:xfrm>
        </p:grpSpPr>
        <p:sp>
          <p:nvSpPr>
            <p:cNvPr id="20" name="Freeform 14"/>
            <p:cNvSpPr>
              <a:spLocks/>
            </p:cNvSpPr>
            <p:nvPr/>
          </p:nvSpPr>
          <p:spPr bwMode="auto">
            <a:xfrm>
              <a:off x="4419600" y="1979612"/>
              <a:ext cx="4616450" cy="4037013"/>
            </a:xfrm>
            <a:custGeom>
              <a:avLst/>
              <a:gdLst>
                <a:gd name="T0" fmla="*/ 2147483647 w 994"/>
                <a:gd name="T1" fmla="*/ 2147483647 h 1535"/>
                <a:gd name="T2" fmla="*/ 2147483647 w 994"/>
                <a:gd name="T3" fmla="*/ 0 h 1535"/>
                <a:gd name="T4" fmla="*/ 2147483647 w 994"/>
                <a:gd name="T5" fmla="*/ 2147483647 h 1535"/>
                <a:gd name="T6" fmla="*/ 2147483647 w 994"/>
                <a:gd name="T7" fmla="*/ 2147483647 h 1535"/>
                <a:gd name="T8" fmla="*/ 2147483647 w 994"/>
                <a:gd name="T9" fmla="*/ 2147483647 h 1535"/>
                <a:gd name="T10" fmla="*/ 2147483647 w 994"/>
                <a:gd name="T11" fmla="*/ 2147483647 h 1535"/>
                <a:gd name="T12" fmla="*/ 2147483647 w 994"/>
                <a:gd name="T13" fmla="*/ 2147483647 h 1535"/>
                <a:gd name="T14" fmla="*/ 2147483647 w 994"/>
                <a:gd name="T15" fmla="*/ 2147483647 h 1535"/>
                <a:gd name="T16" fmla="*/ 2147483647 w 994"/>
                <a:gd name="T17" fmla="*/ 2147483647 h 1535"/>
                <a:gd name="T18" fmla="*/ 2147483647 w 994"/>
                <a:gd name="T19" fmla="*/ 2147483647 h 1535"/>
                <a:gd name="T20" fmla="*/ 2147483647 w 994"/>
                <a:gd name="T21" fmla="*/ 2147483647 h 1535"/>
                <a:gd name="T22" fmla="*/ 2147483647 w 994"/>
                <a:gd name="T23" fmla="*/ 2147483647 h 1535"/>
                <a:gd name="T24" fmla="*/ 2147483647 w 994"/>
                <a:gd name="T25" fmla="*/ 2147483647 h 1535"/>
                <a:gd name="T26" fmla="*/ 2147483647 w 994"/>
                <a:gd name="T27" fmla="*/ 2147483647 h 1535"/>
                <a:gd name="T28" fmla="*/ 2147483647 w 994"/>
                <a:gd name="T29" fmla="*/ 2147483647 h 1535"/>
                <a:gd name="T30" fmla="*/ 2147483647 w 994"/>
                <a:gd name="T31" fmla="*/ 2147483647 h 1535"/>
                <a:gd name="T32" fmla="*/ 2147483647 w 994"/>
                <a:gd name="T33" fmla="*/ 2147483647 h 1535"/>
                <a:gd name="T34" fmla="*/ 0 w 994"/>
                <a:gd name="T35" fmla="*/ 2147483647 h 1535"/>
                <a:gd name="T36" fmla="*/ 2147483647 w 994"/>
                <a:gd name="T37" fmla="*/ 2147483647 h 1535"/>
                <a:gd name="T38" fmla="*/ 2147483647 w 994"/>
                <a:gd name="T39" fmla="*/ 2147483647 h 1535"/>
                <a:gd name="T40" fmla="*/ 2147483647 w 994"/>
                <a:gd name="T41" fmla="*/ 2147483647 h 1535"/>
                <a:gd name="T42" fmla="*/ 2147483647 w 994"/>
                <a:gd name="T43" fmla="*/ 2147483647 h 1535"/>
                <a:gd name="T44" fmla="*/ 2147483647 w 994"/>
                <a:gd name="T45" fmla="*/ 2147483647 h 1535"/>
                <a:gd name="T46" fmla="*/ 2147483647 w 994"/>
                <a:gd name="T47" fmla="*/ 2147483647 h 1535"/>
                <a:gd name="T48" fmla="*/ 2147483647 w 994"/>
                <a:gd name="T49" fmla="*/ 2147483647 h 1535"/>
                <a:gd name="T50" fmla="*/ 2147483647 w 994"/>
                <a:gd name="T51" fmla="*/ 2147483647 h 15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4"/>
                <a:gd name="T79" fmla="*/ 0 h 1535"/>
                <a:gd name="T80" fmla="*/ 994 w 994"/>
                <a:gd name="T81" fmla="*/ 1535 h 15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4" h="1535">
                  <a:moveTo>
                    <a:pt x="394" y="12"/>
                  </a:moveTo>
                  <a:lnTo>
                    <a:pt x="506" y="0"/>
                  </a:lnTo>
                  <a:lnTo>
                    <a:pt x="664" y="47"/>
                  </a:lnTo>
                  <a:lnTo>
                    <a:pt x="782" y="53"/>
                  </a:lnTo>
                  <a:lnTo>
                    <a:pt x="906" y="135"/>
                  </a:lnTo>
                  <a:lnTo>
                    <a:pt x="994" y="235"/>
                  </a:lnTo>
                  <a:lnTo>
                    <a:pt x="964" y="423"/>
                  </a:lnTo>
                  <a:lnTo>
                    <a:pt x="894" y="535"/>
                  </a:lnTo>
                  <a:lnTo>
                    <a:pt x="876" y="776"/>
                  </a:lnTo>
                  <a:lnTo>
                    <a:pt x="917" y="953"/>
                  </a:lnTo>
                  <a:lnTo>
                    <a:pt x="876" y="1135"/>
                  </a:lnTo>
                  <a:lnTo>
                    <a:pt x="788" y="1282"/>
                  </a:lnTo>
                  <a:lnTo>
                    <a:pt x="712" y="1400"/>
                  </a:lnTo>
                  <a:lnTo>
                    <a:pt x="600" y="1518"/>
                  </a:lnTo>
                  <a:lnTo>
                    <a:pt x="411" y="1535"/>
                  </a:lnTo>
                  <a:lnTo>
                    <a:pt x="211" y="1488"/>
                  </a:lnTo>
                  <a:lnTo>
                    <a:pt x="64" y="1382"/>
                  </a:lnTo>
                  <a:lnTo>
                    <a:pt x="0" y="1147"/>
                  </a:lnTo>
                  <a:lnTo>
                    <a:pt x="64" y="923"/>
                  </a:lnTo>
                  <a:lnTo>
                    <a:pt x="200" y="741"/>
                  </a:lnTo>
                  <a:lnTo>
                    <a:pt x="300" y="582"/>
                  </a:lnTo>
                  <a:lnTo>
                    <a:pt x="382" y="459"/>
                  </a:lnTo>
                  <a:lnTo>
                    <a:pt x="406" y="312"/>
                  </a:lnTo>
                  <a:lnTo>
                    <a:pt x="347" y="188"/>
                  </a:lnTo>
                  <a:lnTo>
                    <a:pt x="306" y="70"/>
                  </a:lnTo>
                  <a:lnTo>
                    <a:pt x="394" y="12"/>
                  </a:lnTo>
                  <a:close/>
                </a:path>
              </a:pathLst>
            </a:custGeom>
            <a:noFill/>
            <a:ln w="254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grpSp>
          <p:nvGrpSpPr>
            <p:cNvPr id="21" name="Gruppo 78"/>
            <p:cNvGrpSpPr>
              <a:grpSpLocks/>
            </p:cNvGrpSpPr>
            <p:nvPr/>
          </p:nvGrpSpPr>
          <p:grpSpPr bwMode="auto">
            <a:xfrm>
              <a:off x="2549932" y="4757586"/>
              <a:ext cx="1869668" cy="390828"/>
              <a:chOff x="2549932" y="4757586"/>
              <a:chExt cx="1869668" cy="390828"/>
            </a:xfrm>
          </p:grpSpPr>
          <p:sp>
            <p:nvSpPr>
              <p:cNvPr id="22" name="Rectangle 15"/>
              <p:cNvSpPr>
                <a:spLocks noChangeArrowheads="1"/>
              </p:cNvSpPr>
              <p:nvPr/>
            </p:nvSpPr>
            <p:spPr bwMode="auto">
              <a:xfrm>
                <a:off x="2549932" y="4757586"/>
                <a:ext cx="1527080" cy="390828"/>
              </a:xfrm>
              <a:prstGeom prst="rect">
                <a:avLst/>
              </a:prstGeom>
              <a:noFill/>
              <a:ln>
                <a:noFill/>
              </a:ln>
              <a:effectLst/>
              <a:extLst/>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algn="ctr" eaLnBrk="0" hangingPunct="0">
                  <a:spcBef>
                    <a:spcPct val="50000"/>
                  </a:spcBef>
                  <a:defRPr/>
                </a:pPr>
                <a:r>
                  <a:rPr lang="en-GB" sz="2000" dirty="0">
                    <a:solidFill>
                      <a:schemeClr val="bg1">
                        <a:lumMod val="75000"/>
                        <a:lumOff val="25000"/>
                      </a:schemeClr>
                    </a:solidFill>
                    <a:latin typeface="+mn-lt"/>
                  </a:rPr>
                  <a:t>Climatology</a:t>
                </a:r>
              </a:p>
            </p:txBody>
          </p:sp>
          <p:sp>
            <p:nvSpPr>
              <p:cNvPr id="23" name="Line 16"/>
              <p:cNvSpPr>
                <a:spLocks noChangeShapeType="1"/>
              </p:cNvSpPr>
              <p:nvPr/>
            </p:nvSpPr>
            <p:spPr bwMode="auto">
              <a:xfrm flipV="1">
                <a:off x="4114800" y="4876800"/>
                <a:ext cx="304800" cy="762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grpSp>
      </p:grpSp>
      <p:grpSp>
        <p:nvGrpSpPr>
          <p:cNvPr id="28" name="Gruppo 79"/>
          <p:cNvGrpSpPr>
            <a:grpSpLocks/>
          </p:cNvGrpSpPr>
          <p:nvPr/>
        </p:nvGrpSpPr>
        <p:grpSpPr bwMode="auto">
          <a:xfrm>
            <a:off x="76200" y="2160588"/>
            <a:ext cx="5791200" cy="1747838"/>
            <a:chOff x="76200" y="2111514"/>
            <a:chExt cx="5791200" cy="1706424"/>
          </a:xfrm>
        </p:grpSpPr>
        <p:sp>
          <p:nvSpPr>
            <p:cNvPr id="32" name="Line 18"/>
            <p:cNvSpPr>
              <a:spLocks noChangeShapeType="1"/>
            </p:cNvSpPr>
            <p:nvPr/>
          </p:nvSpPr>
          <p:spPr bwMode="auto">
            <a:xfrm>
              <a:off x="750888" y="3089479"/>
              <a:ext cx="4762" cy="728459"/>
            </a:xfrm>
            <a:prstGeom prst="lin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600" b="1">
                <a:solidFill>
                  <a:schemeClr val="accent6"/>
                </a:solidFill>
                <a:latin typeface="+mn-lt"/>
                <a:ea typeface="+mn-ea"/>
              </a:endParaRPr>
            </a:p>
          </p:txBody>
        </p:sp>
        <p:sp>
          <p:nvSpPr>
            <p:cNvPr id="30" name="Line 13"/>
            <p:cNvSpPr>
              <a:spLocks noChangeShapeType="1"/>
            </p:cNvSpPr>
            <p:nvPr/>
          </p:nvSpPr>
          <p:spPr bwMode="auto">
            <a:xfrm>
              <a:off x="5486400" y="2667000"/>
              <a:ext cx="381000" cy="685799"/>
            </a:xfrm>
            <a:prstGeom prst="lin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600" b="1">
                <a:solidFill>
                  <a:schemeClr val="accent6"/>
                </a:solidFill>
                <a:latin typeface="+mn-lt"/>
                <a:ea typeface="+mn-ea"/>
              </a:endParaRPr>
            </a:p>
          </p:txBody>
        </p:sp>
        <p:sp>
          <p:nvSpPr>
            <p:cNvPr id="29" name="Text Box 12"/>
            <p:cNvSpPr txBox="1">
              <a:spLocks noChangeArrowheads="1"/>
            </p:cNvSpPr>
            <p:nvPr/>
          </p:nvSpPr>
          <p:spPr bwMode="auto">
            <a:xfrm>
              <a:off x="3810000" y="2111514"/>
              <a:ext cx="1843088" cy="631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600" b="1">
                  <a:solidFill>
                    <a:schemeClr val="accent6"/>
                  </a:solidFill>
                </a:defRPr>
              </a:lvl1pPr>
            </a:lstStyle>
            <a:p>
              <a:r>
                <a:rPr lang="en-GB" dirty="0"/>
                <a:t>Uncertainty on the forecast</a:t>
              </a:r>
            </a:p>
          </p:txBody>
        </p:sp>
        <p:sp>
          <p:nvSpPr>
            <p:cNvPr id="31" name="Text Box 17"/>
            <p:cNvSpPr txBox="1">
              <a:spLocks noChangeArrowheads="1"/>
            </p:cNvSpPr>
            <p:nvPr/>
          </p:nvSpPr>
          <p:spPr bwMode="auto">
            <a:xfrm>
              <a:off x="76200" y="2514484"/>
              <a:ext cx="2057400" cy="631017"/>
            </a:xfrm>
            <a:prstGeom prst="rect">
              <a:avLst/>
            </a:prstGeom>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600" b="1">
                  <a:solidFill>
                    <a:schemeClr val="accent6"/>
                  </a:solidFill>
                </a:defRPr>
              </a:lvl1pPr>
            </a:lstStyle>
            <a:p>
              <a:r>
                <a:rPr lang="en-GB" dirty="0"/>
                <a:t>Uncertainty on Initial Conditions</a:t>
              </a:r>
            </a:p>
          </p:txBody>
        </p:sp>
      </p:grpSp>
      <p:grpSp>
        <p:nvGrpSpPr>
          <p:cNvPr id="33" name="Gruppo 75"/>
          <p:cNvGrpSpPr>
            <a:grpSpLocks/>
          </p:cNvGrpSpPr>
          <p:nvPr/>
        </p:nvGrpSpPr>
        <p:grpSpPr bwMode="auto">
          <a:xfrm>
            <a:off x="762000" y="1085859"/>
            <a:ext cx="8037513" cy="3149591"/>
            <a:chOff x="762000" y="1061320"/>
            <a:chExt cx="8037514" cy="3075705"/>
          </a:xfrm>
        </p:grpSpPr>
        <p:sp>
          <p:nvSpPr>
            <p:cNvPr id="34" name="Text Box 19"/>
            <p:cNvSpPr txBox="1">
              <a:spLocks noChangeArrowheads="1"/>
            </p:cNvSpPr>
            <p:nvPr/>
          </p:nvSpPr>
          <p:spPr bwMode="auto">
            <a:xfrm>
              <a:off x="6846888" y="2895600"/>
              <a:ext cx="304800"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50000"/>
                </a:spcBef>
              </a:pPr>
              <a:r>
                <a:rPr lang="en-GB" altLang="es-ES" sz="2400" b="1" dirty="0">
                  <a:solidFill>
                    <a:srgbClr val="FF6600"/>
                  </a:solidFill>
                  <a:latin typeface="Stone Sans ITC TT"/>
                </a:rPr>
                <a:t>X</a:t>
              </a:r>
            </a:p>
          </p:txBody>
        </p:sp>
        <p:sp>
          <p:nvSpPr>
            <p:cNvPr id="35" name="Text Box 20"/>
            <p:cNvSpPr txBox="1">
              <a:spLocks noChangeArrowheads="1"/>
            </p:cNvSpPr>
            <p:nvPr/>
          </p:nvSpPr>
          <p:spPr bwMode="auto">
            <a:xfrm>
              <a:off x="5903914" y="1061320"/>
              <a:ext cx="2895600" cy="631169"/>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a:spAutoFit/>
            </a:bodyPr>
            <a:lstStyle>
              <a:defPPr>
                <a:defRPr lang="en-US"/>
              </a:defPPr>
              <a:lvl1pPr algn="ctr">
                <a:defRPr b="1" kern="1100" spc="-1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dirty="0"/>
                <a:t>Deterministic Forecast (ensemble mean) </a:t>
              </a:r>
            </a:p>
          </p:txBody>
        </p:sp>
        <p:sp>
          <p:nvSpPr>
            <p:cNvPr id="36" name="Line 21"/>
            <p:cNvSpPr>
              <a:spLocks noChangeShapeType="1"/>
            </p:cNvSpPr>
            <p:nvPr/>
          </p:nvSpPr>
          <p:spPr bwMode="auto">
            <a:xfrm flipH="1">
              <a:off x="7075488" y="1752600"/>
              <a:ext cx="533400" cy="1219200"/>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
            </a:p>
          </p:txBody>
        </p:sp>
        <p:sp>
          <p:nvSpPr>
            <p:cNvPr id="37" name="Freeform 11"/>
            <p:cNvSpPr>
              <a:spLocks/>
            </p:cNvSpPr>
            <p:nvPr/>
          </p:nvSpPr>
          <p:spPr bwMode="auto">
            <a:xfrm>
              <a:off x="762000" y="3122612"/>
              <a:ext cx="6237288" cy="1014413"/>
            </a:xfrm>
            <a:custGeom>
              <a:avLst/>
              <a:gdLst>
                <a:gd name="T0" fmla="*/ 0 w 3947"/>
                <a:gd name="T1" fmla="*/ 2147483647 h 618"/>
                <a:gd name="T2" fmla="*/ 2147483647 w 3947"/>
                <a:gd name="T3" fmla="*/ 2147483647 h 618"/>
                <a:gd name="T4" fmla="*/ 2147483647 w 3947"/>
                <a:gd name="T5" fmla="*/ 2147483647 h 618"/>
                <a:gd name="T6" fmla="*/ 2147483647 w 3947"/>
                <a:gd name="T7" fmla="*/ 2147483647 h 618"/>
                <a:gd name="T8" fmla="*/ 2147483647 w 3947"/>
                <a:gd name="T9" fmla="*/ 2147483647 h 618"/>
                <a:gd name="T10" fmla="*/ 2147483647 w 3947"/>
                <a:gd name="T11" fmla="*/ 2147483647 h 618"/>
                <a:gd name="T12" fmla="*/ 2147483647 w 3947"/>
                <a:gd name="T13" fmla="*/ 2147483647 h 618"/>
                <a:gd name="T14" fmla="*/ 2147483647 w 3947"/>
                <a:gd name="T15" fmla="*/ 2147483647 h 618"/>
                <a:gd name="T16" fmla="*/ 2147483647 w 3947"/>
                <a:gd name="T17" fmla="*/ 2147483647 h 618"/>
                <a:gd name="T18" fmla="*/ 2147483647 w 3947"/>
                <a:gd name="T19" fmla="*/ 2147483647 h 618"/>
                <a:gd name="T20" fmla="*/ 2147483647 w 3947"/>
                <a:gd name="T21" fmla="*/ 2147483647 h 618"/>
                <a:gd name="T22" fmla="*/ 2147483647 w 3947"/>
                <a:gd name="T23" fmla="*/ 2147483647 h 618"/>
                <a:gd name="T24" fmla="*/ 2147483647 w 3947"/>
                <a:gd name="T25" fmla="*/ 2147483647 h 618"/>
                <a:gd name="T26" fmla="*/ 2147483647 w 3947"/>
                <a:gd name="T27" fmla="*/ 0 h 6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47"/>
                <a:gd name="T43" fmla="*/ 0 h 618"/>
                <a:gd name="T44" fmla="*/ 3947 w 3947"/>
                <a:gd name="T45" fmla="*/ 618 h 6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47" h="618">
                  <a:moveTo>
                    <a:pt x="0" y="618"/>
                  </a:moveTo>
                  <a:cubicBezTo>
                    <a:pt x="60" y="612"/>
                    <a:pt x="120" y="607"/>
                    <a:pt x="171" y="606"/>
                  </a:cubicBezTo>
                  <a:cubicBezTo>
                    <a:pt x="222" y="605"/>
                    <a:pt x="227" y="614"/>
                    <a:pt x="306" y="612"/>
                  </a:cubicBezTo>
                  <a:cubicBezTo>
                    <a:pt x="385" y="610"/>
                    <a:pt x="548" y="603"/>
                    <a:pt x="647" y="594"/>
                  </a:cubicBezTo>
                  <a:cubicBezTo>
                    <a:pt x="746" y="585"/>
                    <a:pt x="800" y="574"/>
                    <a:pt x="900" y="559"/>
                  </a:cubicBezTo>
                  <a:cubicBezTo>
                    <a:pt x="1000" y="544"/>
                    <a:pt x="1124" y="532"/>
                    <a:pt x="1247" y="506"/>
                  </a:cubicBezTo>
                  <a:cubicBezTo>
                    <a:pt x="1370" y="480"/>
                    <a:pt x="1514" y="421"/>
                    <a:pt x="1641" y="400"/>
                  </a:cubicBezTo>
                  <a:cubicBezTo>
                    <a:pt x="1768" y="379"/>
                    <a:pt x="1899" y="379"/>
                    <a:pt x="2012" y="377"/>
                  </a:cubicBezTo>
                  <a:cubicBezTo>
                    <a:pt x="2125" y="375"/>
                    <a:pt x="2224" y="377"/>
                    <a:pt x="2318" y="388"/>
                  </a:cubicBezTo>
                  <a:cubicBezTo>
                    <a:pt x="2412" y="399"/>
                    <a:pt x="2471" y="440"/>
                    <a:pt x="2577" y="441"/>
                  </a:cubicBezTo>
                  <a:cubicBezTo>
                    <a:pt x="2683" y="442"/>
                    <a:pt x="2814" y="424"/>
                    <a:pt x="2953" y="394"/>
                  </a:cubicBezTo>
                  <a:cubicBezTo>
                    <a:pt x="3092" y="364"/>
                    <a:pt x="3291" y="308"/>
                    <a:pt x="3412" y="259"/>
                  </a:cubicBezTo>
                  <a:cubicBezTo>
                    <a:pt x="3533" y="210"/>
                    <a:pt x="3588" y="143"/>
                    <a:pt x="3677" y="100"/>
                  </a:cubicBezTo>
                  <a:cubicBezTo>
                    <a:pt x="3766" y="57"/>
                    <a:pt x="3902" y="18"/>
                    <a:pt x="3947" y="0"/>
                  </a:cubicBezTo>
                </a:path>
              </a:pathLst>
            </a:custGeom>
            <a:noFill/>
            <a:ln w="38100">
              <a:solidFill>
                <a:srgbClr val="FF6600"/>
              </a:solidFill>
              <a:round/>
              <a:headEnd/>
              <a:tailEnd/>
            </a:ln>
          </p:spPr>
          <p:txBody>
            <a:bodyPr wrap="none" anchor="ctr"/>
            <a:lstStyle/>
            <a:p>
              <a:endParaRPr lang="es-ES"/>
            </a:p>
          </p:txBody>
        </p:sp>
      </p:grpSp>
      <p:sp>
        <p:nvSpPr>
          <p:cNvPr id="38" name="Text Box 22"/>
          <p:cNvSpPr txBox="1">
            <a:spLocks noChangeArrowheads="1"/>
          </p:cNvSpPr>
          <p:nvPr/>
        </p:nvSpPr>
        <p:spPr bwMode="auto">
          <a:xfrm>
            <a:off x="-36512" y="5126038"/>
            <a:ext cx="1683296" cy="707886"/>
          </a:xfrm>
          <a:prstGeom prst="rect">
            <a:avLst/>
          </a:prstGeom>
          <a:noFill/>
          <a:ln>
            <a:noFill/>
          </a:ln>
          <a:effectLst/>
          <a:extLst/>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algn="ctr" eaLnBrk="0" hangingPunct="0">
              <a:spcBef>
                <a:spcPct val="50000"/>
              </a:spcBef>
              <a:defRPr/>
            </a:pPr>
            <a:r>
              <a:rPr lang="en-GB" sz="2000" dirty="0" smtClean="0">
                <a:solidFill>
                  <a:srgbClr val="404040"/>
                </a:solidFill>
                <a:latin typeface="+mn-lt"/>
              </a:rPr>
              <a:t>Initial </a:t>
            </a:r>
            <a:r>
              <a:rPr lang="en-GB" sz="2000" dirty="0" smtClean="0">
                <a:solidFill>
                  <a:srgbClr val="404040"/>
                </a:solidFill>
                <a:latin typeface="+mn-lt"/>
              </a:rPr>
              <a:t>conditions</a:t>
            </a:r>
            <a:endParaRPr lang="en-GB" sz="2000" dirty="0">
              <a:solidFill>
                <a:srgbClr val="404040"/>
              </a:solidFill>
              <a:latin typeface="+mn-lt"/>
            </a:endParaRPr>
          </a:p>
        </p:txBody>
      </p:sp>
      <p:sp>
        <p:nvSpPr>
          <p:cNvPr id="39" name="Line 23"/>
          <p:cNvSpPr>
            <a:spLocks noChangeShapeType="1"/>
          </p:cNvSpPr>
          <p:nvPr/>
        </p:nvSpPr>
        <p:spPr bwMode="auto">
          <a:xfrm flipH="1" flipV="1">
            <a:off x="750888" y="4365625"/>
            <a:ext cx="76200" cy="78105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0" name="Freeform 24"/>
          <p:cNvSpPr>
            <a:spLocks/>
          </p:cNvSpPr>
          <p:nvPr/>
        </p:nvSpPr>
        <p:spPr bwMode="auto">
          <a:xfrm>
            <a:off x="690563" y="3654425"/>
            <a:ext cx="6480175" cy="1138238"/>
          </a:xfrm>
          <a:custGeom>
            <a:avLst/>
            <a:gdLst>
              <a:gd name="T0" fmla="*/ 0 w 4082"/>
              <a:gd name="T1" fmla="*/ 2147483647 h 700"/>
              <a:gd name="T2" fmla="*/ 2147483647 w 4082"/>
              <a:gd name="T3" fmla="*/ 2147483647 h 700"/>
              <a:gd name="T4" fmla="*/ 2147483647 w 4082"/>
              <a:gd name="T5" fmla="*/ 2147483647 h 700"/>
              <a:gd name="T6" fmla="*/ 2147483647 w 4082"/>
              <a:gd name="T7" fmla="*/ 2147483647 h 700"/>
              <a:gd name="T8" fmla="*/ 2147483647 w 4082"/>
              <a:gd name="T9" fmla="*/ 2147483647 h 700"/>
              <a:gd name="T10" fmla="*/ 2147483647 w 4082"/>
              <a:gd name="T11" fmla="*/ 2147483647 h 700"/>
              <a:gd name="T12" fmla="*/ 2147483647 w 4082"/>
              <a:gd name="T13" fmla="*/ 2147483647 h 700"/>
              <a:gd name="T14" fmla="*/ 0 60000 65536"/>
              <a:gd name="T15" fmla="*/ 0 60000 65536"/>
              <a:gd name="T16" fmla="*/ 0 60000 65536"/>
              <a:gd name="T17" fmla="*/ 0 60000 65536"/>
              <a:gd name="T18" fmla="*/ 0 60000 65536"/>
              <a:gd name="T19" fmla="*/ 0 60000 65536"/>
              <a:gd name="T20" fmla="*/ 0 60000 65536"/>
              <a:gd name="T21" fmla="*/ 0 w 4082"/>
              <a:gd name="T22" fmla="*/ 0 h 700"/>
              <a:gd name="T23" fmla="*/ 4082 w 4082"/>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2" h="700">
                <a:moveTo>
                  <a:pt x="0" y="303"/>
                </a:moveTo>
                <a:cubicBezTo>
                  <a:pt x="94" y="312"/>
                  <a:pt x="189" y="322"/>
                  <a:pt x="397" y="303"/>
                </a:cubicBezTo>
                <a:cubicBezTo>
                  <a:pt x="605" y="284"/>
                  <a:pt x="945" y="236"/>
                  <a:pt x="1247" y="189"/>
                </a:cubicBezTo>
                <a:cubicBezTo>
                  <a:pt x="1549" y="142"/>
                  <a:pt x="1956" y="38"/>
                  <a:pt x="2211" y="19"/>
                </a:cubicBezTo>
                <a:cubicBezTo>
                  <a:pt x="2466" y="0"/>
                  <a:pt x="2532" y="19"/>
                  <a:pt x="2778" y="76"/>
                </a:cubicBezTo>
                <a:cubicBezTo>
                  <a:pt x="3024" y="133"/>
                  <a:pt x="3468" y="255"/>
                  <a:pt x="3685" y="359"/>
                </a:cubicBezTo>
                <a:cubicBezTo>
                  <a:pt x="3902" y="463"/>
                  <a:pt x="4016" y="643"/>
                  <a:pt x="4082" y="7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1" name="Freeform 34"/>
          <p:cNvSpPr>
            <a:spLocks/>
          </p:cNvSpPr>
          <p:nvPr/>
        </p:nvSpPr>
        <p:spPr bwMode="auto">
          <a:xfrm>
            <a:off x="869950" y="3576638"/>
            <a:ext cx="5491163" cy="569912"/>
          </a:xfrm>
          <a:custGeom>
            <a:avLst/>
            <a:gdLst>
              <a:gd name="T0" fmla="*/ 0 w 3459"/>
              <a:gd name="T1" fmla="*/ 2147483647 h 351"/>
              <a:gd name="T2" fmla="*/ 2147483647 w 3459"/>
              <a:gd name="T3" fmla="*/ 2147483647 h 351"/>
              <a:gd name="T4" fmla="*/ 2147483647 w 3459"/>
              <a:gd name="T5" fmla="*/ 2147483647 h 351"/>
              <a:gd name="T6" fmla="*/ 2147483647 w 3459"/>
              <a:gd name="T7" fmla="*/ 2147483647 h 351"/>
              <a:gd name="T8" fmla="*/ 0 60000 65536"/>
              <a:gd name="T9" fmla="*/ 0 60000 65536"/>
              <a:gd name="T10" fmla="*/ 0 60000 65536"/>
              <a:gd name="T11" fmla="*/ 0 60000 65536"/>
              <a:gd name="T12" fmla="*/ 0 w 3459"/>
              <a:gd name="T13" fmla="*/ 0 h 351"/>
              <a:gd name="T14" fmla="*/ 3459 w 3459"/>
              <a:gd name="T15" fmla="*/ 351 h 351"/>
            </a:gdLst>
            <a:ahLst/>
            <a:cxnLst>
              <a:cxn ang="T8">
                <a:pos x="T0" y="T1"/>
              </a:cxn>
              <a:cxn ang="T9">
                <a:pos x="T2" y="T3"/>
              </a:cxn>
              <a:cxn ang="T10">
                <a:pos x="T4" y="T5"/>
              </a:cxn>
              <a:cxn ang="T11">
                <a:pos x="T6" y="T7"/>
              </a:cxn>
            </a:cxnLst>
            <a:rect l="T12" t="T13" r="T14" b="T15"/>
            <a:pathLst>
              <a:path w="3459" h="351">
                <a:moveTo>
                  <a:pt x="0" y="351"/>
                </a:moveTo>
                <a:cubicBezTo>
                  <a:pt x="449" y="294"/>
                  <a:pt x="898" y="238"/>
                  <a:pt x="1304" y="181"/>
                </a:cubicBezTo>
                <a:cubicBezTo>
                  <a:pt x="1710" y="124"/>
                  <a:pt x="2079" y="20"/>
                  <a:pt x="2438" y="10"/>
                </a:cubicBezTo>
                <a:cubicBezTo>
                  <a:pt x="2797" y="0"/>
                  <a:pt x="3128" y="62"/>
                  <a:pt x="3459" y="124"/>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2" name="CasellaDiTesto 71"/>
          <p:cNvSpPr txBox="1">
            <a:spLocks noChangeArrowheads="1"/>
          </p:cNvSpPr>
          <p:nvPr/>
        </p:nvSpPr>
        <p:spPr bwMode="auto">
          <a:xfrm>
            <a:off x="152400" y="1092200"/>
            <a:ext cx="4419600" cy="896938"/>
          </a:xfrm>
          <a:prstGeom prst="rect">
            <a:avLst/>
          </a:prstGeom>
          <a:noFill/>
          <a:ln w="9525">
            <a:noFill/>
            <a:miter lim="800000"/>
            <a:headEnd/>
            <a:tailEnd/>
          </a:ln>
        </p:spPr>
        <p:txBody>
          <a:bodyPr>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a:defRPr/>
            </a:pPr>
            <a:r>
              <a:rPr lang="en-GB" sz="1700" dirty="0" smtClean="0">
                <a:solidFill>
                  <a:schemeClr val="accent3"/>
                </a:solidFill>
              </a:rPr>
              <a:t>Uncertainties on initial data could be large. To supply for this issue: ensemble technique with perturbed initial conditions.</a:t>
            </a:r>
            <a:endParaRPr lang="en-GB" sz="1700" dirty="0">
              <a:solidFill>
                <a:schemeClr val="accent3"/>
              </a:solidFill>
            </a:endParaRPr>
          </a:p>
        </p:txBody>
      </p:sp>
      <p:sp>
        <p:nvSpPr>
          <p:cNvPr id="43" name="CasellaDiTesto 72"/>
          <p:cNvSpPr txBox="1">
            <a:spLocks noChangeArrowheads="1"/>
          </p:cNvSpPr>
          <p:nvPr/>
        </p:nvSpPr>
        <p:spPr bwMode="auto">
          <a:xfrm>
            <a:off x="2987824" y="6642100"/>
            <a:ext cx="6156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it-IT" altLang="es-ES" sz="1600" dirty="0" smtClean="0">
                <a:solidFill>
                  <a:schemeClr val="accent2"/>
                </a:solidFill>
              </a:rPr>
              <a:t>Source: S.Gualdi readapted </a:t>
            </a:r>
            <a:r>
              <a:rPr lang="it-IT" altLang="es-ES" sz="1600" dirty="0">
                <a:solidFill>
                  <a:schemeClr val="accent2"/>
                </a:solidFill>
              </a:rPr>
              <a:t>from Trzaska </a:t>
            </a:r>
            <a:r>
              <a:rPr lang="it-IT" altLang="es-ES" sz="1200" dirty="0">
                <a:solidFill>
                  <a:schemeClr val="accent2"/>
                </a:solidFill>
              </a:rPr>
              <a:t>(http://portal.iri.columbia.edu) </a:t>
            </a:r>
          </a:p>
        </p:txBody>
      </p:sp>
      <p:grpSp>
        <p:nvGrpSpPr>
          <p:cNvPr id="44" name="Gruppo 85"/>
          <p:cNvGrpSpPr>
            <a:grpSpLocks/>
          </p:cNvGrpSpPr>
          <p:nvPr/>
        </p:nvGrpSpPr>
        <p:grpSpPr bwMode="auto">
          <a:xfrm>
            <a:off x="4076700" y="2184400"/>
            <a:ext cx="3879850" cy="3999131"/>
            <a:chOff x="4076700" y="2133600"/>
            <a:chExt cx="3879850" cy="3907872"/>
          </a:xfrm>
        </p:grpSpPr>
        <p:sp>
          <p:nvSpPr>
            <p:cNvPr id="49" name="Line 13"/>
            <p:cNvSpPr>
              <a:spLocks noChangeShapeType="1"/>
            </p:cNvSpPr>
            <p:nvPr/>
          </p:nvSpPr>
          <p:spPr bwMode="auto">
            <a:xfrm flipV="1">
              <a:off x="5562600" y="3962399"/>
              <a:ext cx="1143000" cy="152399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0" name="Line 13"/>
            <p:cNvSpPr>
              <a:spLocks noChangeShapeType="1"/>
            </p:cNvSpPr>
            <p:nvPr/>
          </p:nvSpPr>
          <p:spPr bwMode="auto">
            <a:xfrm flipV="1">
              <a:off x="5562600" y="2743199"/>
              <a:ext cx="1143000" cy="274319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5" name="Freeform 8"/>
            <p:cNvSpPr>
              <a:spLocks/>
            </p:cNvSpPr>
            <p:nvPr/>
          </p:nvSpPr>
          <p:spPr bwMode="auto">
            <a:xfrm>
              <a:off x="6400800" y="4495800"/>
              <a:ext cx="1555750" cy="1231900"/>
            </a:xfrm>
            <a:custGeom>
              <a:avLst/>
              <a:gdLst>
                <a:gd name="T0" fmla="*/ 2147483647 w 1359"/>
                <a:gd name="T1" fmla="*/ 2147483647 h 2336"/>
                <a:gd name="T2" fmla="*/ 2147483647 w 1359"/>
                <a:gd name="T3" fmla="*/ 2147483647 h 2336"/>
                <a:gd name="T4" fmla="*/ 2147483647 w 1359"/>
                <a:gd name="T5" fmla="*/ 2147483647 h 2336"/>
                <a:gd name="T6" fmla="*/ 2147483647 w 1359"/>
                <a:gd name="T7" fmla="*/ 2147483647 h 2336"/>
                <a:gd name="T8" fmla="*/ 2147483647 w 1359"/>
                <a:gd name="T9" fmla="*/ 2147483647 h 2336"/>
                <a:gd name="T10" fmla="*/ 2147483647 w 1359"/>
                <a:gd name="T11" fmla="*/ 2147483647 h 2336"/>
                <a:gd name="T12" fmla="*/ 2147483647 w 1359"/>
                <a:gd name="T13" fmla="*/ 2147483647 h 2336"/>
                <a:gd name="T14" fmla="*/ 2147483647 w 1359"/>
                <a:gd name="T15" fmla="*/ 2147483647 h 2336"/>
                <a:gd name="T16" fmla="*/ 2147483647 w 1359"/>
                <a:gd name="T17" fmla="*/ 2147483647 h 2336"/>
                <a:gd name="T18" fmla="*/ 2147483647 w 1359"/>
                <a:gd name="T19" fmla="*/ 2147483647 h 2336"/>
                <a:gd name="T20" fmla="*/ 2147483647 w 1359"/>
                <a:gd name="T21" fmla="*/ 2147483647 h 2336"/>
                <a:gd name="T22" fmla="*/ 2147483647 w 1359"/>
                <a:gd name="T23" fmla="*/ 2147483647 h 2336"/>
                <a:gd name="T24" fmla="*/ 2147483647 w 1359"/>
                <a:gd name="T25" fmla="*/ 2147483647 h 2336"/>
                <a:gd name="T26" fmla="*/ 2147483647 w 1359"/>
                <a:gd name="T27" fmla="*/ 2147483647 h 2336"/>
                <a:gd name="T28" fmla="*/ 2147483647 w 1359"/>
                <a:gd name="T29" fmla="*/ 2147483647 h 2336"/>
                <a:gd name="T30" fmla="*/ 2147483647 w 1359"/>
                <a:gd name="T31" fmla="*/ 2147483647 h 2336"/>
                <a:gd name="T32" fmla="*/ 2147483647 w 1359"/>
                <a:gd name="T33" fmla="*/ 2147483647 h 2336"/>
                <a:gd name="T34" fmla="*/ 2147483647 w 1359"/>
                <a:gd name="T35" fmla="*/ 2147483647 h 2336"/>
                <a:gd name="T36" fmla="*/ 2147483647 w 1359"/>
                <a:gd name="T37" fmla="*/ 2147483647 h 2336"/>
                <a:gd name="T38" fmla="*/ 2147483647 w 1359"/>
                <a:gd name="T39" fmla="*/ 2147483647 h 2336"/>
                <a:gd name="T40" fmla="*/ 2147483647 w 1359"/>
                <a:gd name="T41" fmla="*/ 2147483647 h 2336"/>
                <a:gd name="T42" fmla="*/ 2147483647 w 1359"/>
                <a:gd name="T43" fmla="*/ 2147483647 h 2336"/>
                <a:gd name="T44" fmla="*/ 2147483647 w 1359"/>
                <a:gd name="T45" fmla="*/ 2147483647 h 2336"/>
                <a:gd name="T46" fmla="*/ 2147483647 w 1359"/>
                <a:gd name="T47" fmla="*/ 2147483647 h 2336"/>
                <a:gd name="T48" fmla="*/ 2147483647 w 1359"/>
                <a:gd name="T49" fmla="*/ 2147483647 h 2336"/>
                <a:gd name="T50" fmla="*/ 2147483647 w 1359"/>
                <a:gd name="T51" fmla="*/ 2147483647 h 2336"/>
                <a:gd name="T52" fmla="*/ 2147483647 w 1359"/>
                <a:gd name="T53" fmla="*/ 2147483647 h 2336"/>
                <a:gd name="T54" fmla="*/ 2147483647 w 1359"/>
                <a:gd name="T55" fmla="*/ 2147483647 h 2336"/>
                <a:gd name="T56" fmla="*/ 2147483647 w 1359"/>
                <a:gd name="T57" fmla="*/ 2147483647 h 2336"/>
                <a:gd name="T58" fmla="*/ 2147483647 w 1359"/>
                <a:gd name="T59" fmla="*/ 2147483647 h 2336"/>
                <a:gd name="T60" fmla="*/ 2147483647 w 1359"/>
                <a:gd name="T61" fmla="*/ 2147483647 h 2336"/>
                <a:gd name="T62" fmla="*/ 2147483647 w 1359"/>
                <a:gd name="T63" fmla="*/ 2147483647 h 2336"/>
                <a:gd name="T64" fmla="*/ 2147483647 w 1359"/>
                <a:gd name="T65" fmla="*/ 2147483647 h 2336"/>
                <a:gd name="T66" fmla="*/ 2147483647 w 1359"/>
                <a:gd name="T67" fmla="*/ 2147483647 h 2336"/>
                <a:gd name="T68" fmla="*/ 2147483647 w 1359"/>
                <a:gd name="T69" fmla="*/ 2147483647 h 2336"/>
                <a:gd name="T70" fmla="*/ 0 w 1359"/>
                <a:gd name="T71" fmla="*/ 2147483647 h 2336"/>
                <a:gd name="T72" fmla="*/ 2147483647 w 1359"/>
                <a:gd name="T73" fmla="*/ 2147483647 h 2336"/>
                <a:gd name="T74" fmla="*/ 2147483647 w 1359"/>
                <a:gd name="T75" fmla="*/ 2147483647 h 2336"/>
                <a:gd name="T76" fmla="*/ 2147483647 w 1359"/>
                <a:gd name="T77" fmla="*/ 2147483647 h 2336"/>
                <a:gd name="T78" fmla="*/ 2147483647 w 1359"/>
                <a:gd name="T79" fmla="*/ 2147483647 h 2336"/>
                <a:gd name="T80" fmla="*/ 2147483647 w 1359"/>
                <a:gd name="T81" fmla="*/ 2147483647 h 2336"/>
                <a:gd name="T82" fmla="*/ 2147483647 w 1359"/>
                <a:gd name="T83" fmla="*/ 2147483647 h 2336"/>
                <a:gd name="T84" fmla="*/ 2147483647 w 1359"/>
                <a:gd name="T85" fmla="*/ 2147483647 h 2336"/>
                <a:gd name="T86" fmla="*/ 2147483647 w 1359"/>
                <a:gd name="T87" fmla="*/ 2147483647 h 2336"/>
                <a:gd name="T88" fmla="*/ 2147483647 w 1359"/>
                <a:gd name="T89" fmla="*/ 2147483647 h 2336"/>
                <a:gd name="T90" fmla="*/ 2147483647 w 1359"/>
                <a:gd name="T91" fmla="*/ 2147483647 h 2336"/>
                <a:gd name="T92" fmla="*/ 2147483647 w 1359"/>
                <a:gd name="T93" fmla="*/ 2147483647 h 2336"/>
                <a:gd name="T94" fmla="*/ 2147483647 w 1359"/>
                <a:gd name="T95" fmla="*/ 2147483647 h 2336"/>
                <a:gd name="T96" fmla="*/ 2147483647 w 1359"/>
                <a:gd name="T97" fmla="*/ 0 h 2336"/>
                <a:gd name="T98" fmla="*/ 2147483647 w 1359"/>
                <a:gd name="T99" fmla="*/ 0 h 2336"/>
                <a:gd name="T100" fmla="*/ 2147483647 w 1359"/>
                <a:gd name="T101" fmla="*/ 2147483647 h 2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59"/>
                <a:gd name="T154" fmla="*/ 0 h 2336"/>
                <a:gd name="T155" fmla="*/ 1359 w 1359"/>
                <a:gd name="T156" fmla="*/ 2336 h 2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59" h="2336">
                  <a:moveTo>
                    <a:pt x="747" y="24"/>
                  </a:moveTo>
                  <a:lnTo>
                    <a:pt x="877" y="41"/>
                  </a:lnTo>
                  <a:lnTo>
                    <a:pt x="971" y="106"/>
                  </a:lnTo>
                  <a:lnTo>
                    <a:pt x="1018" y="171"/>
                  </a:lnTo>
                  <a:lnTo>
                    <a:pt x="1047" y="229"/>
                  </a:lnTo>
                  <a:lnTo>
                    <a:pt x="1083" y="329"/>
                  </a:lnTo>
                  <a:lnTo>
                    <a:pt x="1089" y="435"/>
                  </a:lnTo>
                  <a:lnTo>
                    <a:pt x="1106" y="559"/>
                  </a:lnTo>
                  <a:lnTo>
                    <a:pt x="1118" y="665"/>
                  </a:lnTo>
                  <a:lnTo>
                    <a:pt x="1136" y="771"/>
                  </a:lnTo>
                  <a:lnTo>
                    <a:pt x="1124" y="982"/>
                  </a:lnTo>
                  <a:lnTo>
                    <a:pt x="1100" y="1212"/>
                  </a:lnTo>
                  <a:cubicBezTo>
                    <a:pt x="1093" y="1363"/>
                    <a:pt x="1094" y="1298"/>
                    <a:pt x="1094" y="1406"/>
                  </a:cubicBezTo>
                  <a:lnTo>
                    <a:pt x="1159" y="1535"/>
                  </a:lnTo>
                  <a:cubicBezTo>
                    <a:pt x="1188" y="1576"/>
                    <a:pt x="1220" y="1616"/>
                    <a:pt x="1247" y="1659"/>
                  </a:cubicBezTo>
                  <a:cubicBezTo>
                    <a:pt x="1257" y="1675"/>
                    <a:pt x="1262" y="1695"/>
                    <a:pt x="1271" y="1712"/>
                  </a:cubicBezTo>
                  <a:cubicBezTo>
                    <a:pt x="1274" y="1718"/>
                    <a:pt x="1283" y="1730"/>
                    <a:pt x="1283" y="1730"/>
                  </a:cubicBezTo>
                  <a:cubicBezTo>
                    <a:pt x="1315" y="1785"/>
                    <a:pt x="1341" y="1815"/>
                    <a:pt x="1341" y="1877"/>
                  </a:cubicBezTo>
                  <a:lnTo>
                    <a:pt x="1359" y="2018"/>
                  </a:lnTo>
                  <a:lnTo>
                    <a:pt x="1318" y="2118"/>
                  </a:lnTo>
                  <a:cubicBezTo>
                    <a:pt x="1298" y="2146"/>
                    <a:pt x="1283" y="2170"/>
                    <a:pt x="1259" y="2194"/>
                  </a:cubicBezTo>
                  <a:cubicBezTo>
                    <a:pt x="1221" y="2232"/>
                    <a:pt x="1238" y="2203"/>
                    <a:pt x="1224" y="2230"/>
                  </a:cubicBezTo>
                  <a:cubicBezTo>
                    <a:pt x="1191" y="2251"/>
                    <a:pt x="1158" y="2273"/>
                    <a:pt x="1124" y="2294"/>
                  </a:cubicBezTo>
                  <a:cubicBezTo>
                    <a:pt x="1119" y="2297"/>
                    <a:pt x="1076" y="2324"/>
                    <a:pt x="1065" y="2324"/>
                  </a:cubicBezTo>
                  <a:lnTo>
                    <a:pt x="930" y="2336"/>
                  </a:lnTo>
                  <a:lnTo>
                    <a:pt x="700" y="2294"/>
                  </a:lnTo>
                  <a:lnTo>
                    <a:pt x="571" y="2236"/>
                  </a:lnTo>
                  <a:lnTo>
                    <a:pt x="483" y="2153"/>
                  </a:lnTo>
                  <a:cubicBezTo>
                    <a:pt x="459" y="2112"/>
                    <a:pt x="433" y="2072"/>
                    <a:pt x="412" y="2030"/>
                  </a:cubicBezTo>
                  <a:cubicBezTo>
                    <a:pt x="400" y="2006"/>
                    <a:pt x="394" y="1953"/>
                    <a:pt x="394" y="1953"/>
                  </a:cubicBezTo>
                  <a:lnTo>
                    <a:pt x="353" y="1794"/>
                  </a:lnTo>
                  <a:lnTo>
                    <a:pt x="300" y="1688"/>
                  </a:lnTo>
                  <a:lnTo>
                    <a:pt x="212" y="1618"/>
                  </a:lnTo>
                  <a:lnTo>
                    <a:pt x="130" y="1559"/>
                  </a:lnTo>
                  <a:lnTo>
                    <a:pt x="71" y="1488"/>
                  </a:lnTo>
                  <a:lnTo>
                    <a:pt x="0" y="1230"/>
                  </a:lnTo>
                  <a:lnTo>
                    <a:pt x="6" y="1147"/>
                  </a:lnTo>
                  <a:lnTo>
                    <a:pt x="65" y="953"/>
                  </a:lnTo>
                  <a:lnTo>
                    <a:pt x="94" y="924"/>
                  </a:lnTo>
                  <a:cubicBezTo>
                    <a:pt x="127" y="882"/>
                    <a:pt x="155" y="841"/>
                    <a:pt x="194" y="806"/>
                  </a:cubicBezTo>
                  <a:cubicBezTo>
                    <a:pt x="212" y="790"/>
                    <a:pt x="242" y="776"/>
                    <a:pt x="253" y="753"/>
                  </a:cubicBezTo>
                  <a:lnTo>
                    <a:pt x="330" y="647"/>
                  </a:lnTo>
                  <a:lnTo>
                    <a:pt x="365" y="524"/>
                  </a:lnTo>
                  <a:cubicBezTo>
                    <a:pt x="370" y="489"/>
                    <a:pt x="377" y="459"/>
                    <a:pt x="377" y="424"/>
                  </a:cubicBezTo>
                  <a:lnTo>
                    <a:pt x="341" y="247"/>
                  </a:lnTo>
                  <a:lnTo>
                    <a:pt x="283" y="171"/>
                  </a:lnTo>
                  <a:lnTo>
                    <a:pt x="300" y="112"/>
                  </a:lnTo>
                  <a:lnTo>
                    <a:pt x="424" y="24"/>
                  </a:lnTo>
                  <a:cubicBezTo>
                    <a:pt x="467" y="19"/>
                    <a:pt x="504" y="0"/>
                    <a:pt x="547" y="0"/>
                  </a:cubicBezTo>
                  <a:cubicBezTo>
                    <a:pt x="580" y="0"/>
                    <a:pt x="614" y="0"/>
                    <a:pt x="647" y="0"/>
                  </a:cubicBezTo>
                  <a:lnTo>
                    <a:pt x="747" y="24"/>
                  </a:lnTo>
                  <a:close/>
                </a:path>
              </a:pathLst>
            </a:custGeom>
            <a:solidFill>
              <a:schemeClr val="bg2">
                <a:alpha val="50195"/>
              </a:schemeClr>
            </a:solidFill>
            <a:ln w="12700">
              <a:solidFill>
                <a:srgbClr val="000000"/>
              </a:solidFill>
              <a:round/>
              <a:headEnd/>
              <a:tailEnd/>
            </a:ln>
          </p:spPr>
          <p:txBody>
            <a:bodyPr wrap="none" anchor="ctr"/>
            <a:lstStyle/>
            <a:p>
              <a:endParaRPr lang="es-ES"/>
            </a:p>
          </p:txBody>
        </p:sp>
        <p:grpSp>
          <p:nvGrpSpPr>
            <p:cNvPr id="46" name="Gruppo 77"/>
            <p:cNvGrpSpPr>
              <a:grpSpLocks/>
            </p:cNvGrpSpPr>
            <p:nvPr/>
          </p:nvGrpSpPr>
          <p:grpSpPr bwMode="auto">
            <a:xfrm>
              <a:off x="4076700" y="5257798"/>
              <a:ext cx="2552700" cy="783674"/>
              <a:chOff x="4076700" y="5257798"/>
              <a:chExt cx="2552700" cy="783674"/>
            </a:xfrm>
          </p:grpSpPr>
          <p:sp>
            <p:nvSpPr>
              <p:cNvPr id="52" name="Line 13"/>
              <p:cNvSpPr>
                <a:spLocks noChangeShapeType="1"/>
              </p:cNvSpPr>
              <p:nvPr/>
            </p:nvSpPr>
            <p:spPr bwMode="auto">
              <a:xfrm flipV="1">
                <a:off x="5562600" y="5257798"/>
                <a:ext cx="1066800" cy="228601"/>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1" name="Text Box 20"/>
              <p:cNvSpPr txBox="1">
                <a:spLocks noChangeArrowheads="1"/>
              </p:cNvSpPr>
              <p:nvPr/>
            </p:nvSpPr>
            <p:spPr bwMode="auto">
              <a:xfrm>
                <a:off x="4076700" y="5409890"/>
                <a:ext cx="2476500" cy="631582"/>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a:spAutoFit/>
              </a:bodyPr>
              <a:lstStyle>
                <a:defPPr>
                  <a:defRPr lang="en-US"/>
                </a:defPPr>
                <a:lvl1pPr algn="ctr">
                  <a:defRPr b="1" kern="1100" spc="-1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dirty="0"/>
                  <a:t>Probabilistic Forecast </a:t>
                </a:r>
              </a:p>
            </p:txBody>
          </p:sp>
        </p:grpSp>
        <p:sp>
          <p:nvSpPr>
            <p:cNvPr id="47" name="Freeform 8"/>
            <p:cNvSpPr>
              <a:spLocks/>
            </p:cNvSpPr>
            <p:nvPr/>
          </p:nvSpPr>
          <p:spPr bwMode="auto">
            <a:xfrm rot="-333909">
              <a:off x="6553200" y="2133600"/>
              <a:ext cx="914400" cy="914400"/>
            </a:xfrm>
            <a:custGeom>
              <a:avLst/>
              <a:gdLst>
                <a:gd name="T0" fmla="*/ 2147483647 w 1359"/>
                <a:gd name="T1" fmla="*/ 2147483647 h 2336"/>
                <a:gd name="T2" fmla="*/ 2147483647 w 1359"/>
                <a:gd name="T3" fmla="*/ 2147483647 h 2336"/>
                <a:gd name="T4" fmla="*/ 2147483647 w 1359"/>
                <a:gd name="T5" fmla="*/ 2147483647 h 2336"/>
                <a:gd name="T6" fmla="*/ 2147483647 w 1359"/>
                <a:gd name="T7" fmla="*/ 2147483647 h 2336"/>
                <a:gd name="T8" fmla="*/ 2147483647 w 1359"/>
                <a:gd name="T9" fmla="*/ 2147483647 h 2336"/>
                <a:gd name="T10" fmla="*/ 2147483647 w 1359"/>
                <a:gd name="T11" fmla="*/ 2147483647 h 2336"/>
                <a:gd name="T12" fmla="*/ 2147483647 w 1359"/>
                <a:gd name="T13" fmla="*/ 2147483647 h 2336"/>
                <a:gd name="T14" fmla="*/ 2147483647 w 1359"/>
                <a:gd name="T15" fmla="*/ 2147483647 h 2336"/>
                <a:gd name="T16" fmla="*/ 2147483647 w 1359"/>
                <a:gd name="T17" fmla="*/ 2147483647 h 2336"/>
                <a:gd name="T18" fmla="*/ 2147483647 w 1359"/>
                <a:gd name="T19" fmla="*/ 2147483647 h 2336"/>
                <a:gd name="T20" fmla="*/ 2147483647 w 1359"/>
                <a:gd name="T21" fmla="*/ 2147483647 h 2336"/>
                <a:gd name="T22" fmla="*/ 2147483647 w 1359"/>
                <a:gd name="T23" fmla="*/ 2147483647 h 2336"/>
                <a:gd name="T24" fmla="*/ 2147483647 w 1359"/>
                <a:gd name="T25" fmla="*/ 2147483647 h 2336"/>
                <a:gd name="T26" fmla="*/ 2147483647 w 1359"/>
                <a:gd name="T27" fmla="*/ 2147483647 h 2336"/>
                <a:gd name="T28" fmla="*/ 2147483647 w 1359"/>
                <a:gd name="T29" fmla="*/ 2147483647 h 2336"/>
                <a:gd name="T30" fmla="*/ 2147483647 w 1359"/>
                <a:gd name="T31" fmla="*/ 2147483647 h 2336"/>
                <a:gd name="T32" fmla="*/ 2147483647 w 1359"/>
                <a:gd name="T33" fmla="*/ 2147483647 h 2336"/>
                <a:gd name="T34" fmla="*/ 2147483647 w 1359"/>
                <a:gd name="T35" fmla="*/ 2147483647 h 2336"/>
                <a:gd name="T36" fmla="*/ 2147483647 w 1359"/>
                <a:gd name="T37" fmla="*/ 2147483647 h 2336"/>
                <a:gd name="T38" fmla="*/ 2147483647 w 1359"/>
                <a:gd name="T39" fmla="*/ 2147483647 h 2336"/>
                <a:gd name="T40" fmla="*/ 2147483647 w 1359"/>
                <a:gd name="T41" fmla="*/ 2147483647 h 2336"/>
                <a:gd name="T42" fmla="*/ 2147483647 w 1359"/>
                <a:gd name="T43" fmla="*/ 2147483647 h 2336"/>
                <a:gd name="T44" fmla="*/ 2147483647 w 1359"/>
                <a:gd name="T45" fmla="*/ 2147483647 h 2336"/>
                <a:gd name="T46" fmla="*/ 2147483647 w 1359"/>
                <a:gd name="T47" fmla="*/ 2147483647 h 2336"/>
                <a:gd name="T48" fmla="*/ 2147483647 w 1359"/>
                <a:gd name="T49" fmla="*/ 2147483647 h 2336"/>
                <a:gd name="T50" fmla="*/ 2147483647 w 1359"/>
                <a:gd name="T51" fmla="*/ 2147483647 h 2336"/>
                <a:gd name="T52" fmla="*/ 2147483647 w 1359"/>
                <a:gd name="T53" fmla="*/ 2147483647 h 2336"/>
                <a:gd name="T54" fmla="*/ 2147483647 w 1359"/>
                <a:gd name="T55" fmla="*/ 2147483647 h 2336"/>
                <a:gd name="T56" fmla="*/ 2147483647 w 1359"/>
                <a:gd name="T57" fmla="*/ 2147483647 h 2336"/>
                <a:gd name="T58" fmla="*/ 2147483647 w 1359"/>
                <a:gd name="T59" fmla="*/ 2147483647 h 2336"/>
                <a:gd name="T60" fmla="*/ 2147483647 w 1359"/>
                <a:gd name="T61" fmla="*/ 2147483647 h 2336"/>
                <a:gd name="T62" fmla="*/ 2147483647 w 1359"/>
                <a:gd name="T63" fmla="*/ 2147483647 h 2336"/>
                <a:gd name="T64" fmla="*/ 2147483647 w 1359"/>
                <a:gd name="T65" fmla="*/ 2147483647 h 2336"/>
                <a:gd name="T66" fmla="*/ 2147483647 w 1359"/>
                <a:gd name="T67" fmla="*/ 2147483647 h 2336"/>
                <a:gd name="T68" fmla="*/ 2147483647 w 1359"/>
                <a:gd name="T69" fmla="*/ 2147483647 h 2336"/>
                <a:gd name="T70" fmla="*/ 0 w 1359"/>
                <a:gd name="T71" fmla="*/ 2147483647 h 2336"/>
                <a:gd name="T72" fmla="*/ 2147483647 w 1359"/>
                <a:gd name="T73" fmla="*/ 2147483647 h 2336"/>
                <a:gd name="T74" fmla="*/ 2147483647 w 1359"/>
                <a:gd name="T75" fmla="*/ 2147483647 h 2336"/>
                <a:gd name="T76" fmla="*/ 2147483647 w 1359"/>
                <a:gd name="T77" fmla="*/ 2147483647 h 2336"/>
                <a:gd name="T78" fmla="*/ 2147483647 w 1359"/>
                <a:gd name="T79" fmla="*/ 2147483647 h 2336"/>
                <a:gd name="T80" fmla="*/ 2147483647 w 1359"/>
                <a:gd name="T81" fmla="*/ 2147483647 h 2336"/>
                <a:gd name="T82" fmla="*/ 2147483647 w 1359"/>
                <a:gd name="T83" fmla="*/ 2147483647 h 2336"/>
                <a:gd name="T84" fmla="*/ 2147483647 w 1359"/>
                <a:gd name="T85" fmla="*/ 2147483647 h 2336"/>
                <a:gd name="T86" fmla="*/ 2147483647 w 1359"/>
                <a:gd name="T87" fmla="*/ 2147483647 h 2336"/>
                <a:gd name="T88" fmla="*/ 2147483647 w 1359"/>
                <a:gd name="T89" fmla="*/ 2147483647 h 2336"/>
                <a:gd name="T90" fmla="*/ 2147483647 w 1359"/>
                <a:gd name="T91" fmla="*/ 2147483647 h 2336"/>
                <a:gd name="T92" fmla="*/ 2147483647 w 1359"/>
                <a:gd name="T93" fmla="*/ 2147483647 h 2336"/>
                <a:gd name="T94" fmla="*/ 2147483647 w 1359"/>
                <a:gd name="T95" fmla="*/ 2147483647 h 2336"/>
                <a:gd name="T96" fmla="*/ 2147483647 w 1359"/>
                <a:gd name="T97" fmla="*/ 0 h 2336"/>
                <a:gd name="T98" fmla="*/ 2147483647 w 1359"/>
                <a:gd name="T99" fmla="*/ 0 h 2336"/>
                <a:gd name="T100" fmla="*/ 2147483647 w 1359"/>
                <a:gd name="T101" fmla="*/ 2147483647 h 2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59"/>
                <a:gd name="T154" fmla="*/ 0 h 2336"/>
                <a:gd name="T155" fmla="*/ 1359 w 1359"/>
                <a:gd name="T156" fmla="*/ 2336 h 2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59" h="2336">
                  <a:moveTo>
                    <a:pt x="747" y="24"/>
                  </a:moveTo>
                  <a:lnTo>
                    <a:pt x="877" y="41"/>
                  </a:lnTo>
                  <a:lnTo>
                    <a:pt x="971" y="106"/>
                  </a:lnTo>
                  <a:lnTo>
                    <a:pt x="1018" y="171"/>
                  </a:lnTo>
                  <a:lnTo>
                    <a:pt x="1047" y="229"/>
                  </a:lnTo>
                  <a:lnTo>
                    <a:pt x="1083" y="329"/>
                  </a:lnTo>
                  <a:lnTo>
                    <a:pt x="1089" y="435"/>
                  </a:lnTo>
                  <a:lnTo>
                    <a:pt x="1106" y="559"/>
                  </a:lnTo>
                  <a:lnTo>
                    <a:pt x="1118" y="665"/>
                  </a:lnTo>
                  <a:lnTo>
                    <a:pt x="1136" y="771"/>
                  </a:lnTo>
                  <a:lnTo>
                    <a:pt x="1124" y="982"/>
                  </a:lnTo>
                  <a:lnTo>
                    <a:pt x="1100" y="1212"/>
                  </a:lnTo>
                  <a:cubicBezTo>
                    <a:pt x="1093" y="1363"/>
                    <a:pt x="1094" y="1298"/>
                    <a:pt x="1094" y="1406"/>
                  </a:cubicBezTo>
                  <a:lnTo>
                    <a:pt x="1159" y="1535"/>
                  </a:lnTo>
                  <a:cubicBezTo>
                    <a:pt x="1188" y="1576"/>
                    <a:pt x="1220" y="1616"/>
                    <a:pt x="1247" y="1659"/>
                  </a:cubicBezTo>
                  <a:cubicBezTo>
                    <a:pt x="1257" y="1675"/>
                    <a:pt x="1262" y="1695"/>
                    <a:pt x="1271" y="1712"/>
                  </a:cubicBezTo>
                  <a:cubicBezTo>
                    <a:pt x="1274" y="1718"/>
                    <a:pt x="1283" y="1730"/>
                    <a:pt x="1283" y="1730"/>
                  </a:cubicBezTo>
                  <a:cubicBezTo>
                    <a:pt x="1315" y="1785"/>
                    <a:pt x="1341" y="1815"/>
                    <a:pt x="1341" y="1877"/>
                  </a:cubicBezTo>
                  <a:lnTo>
                    <a:pt x="1359" y="2018"/>
                  </a:lnTo>
                  <a:lnTo>
                    <a:pt x="1318" y="2118"/>
                  </a:lnTo>
                  <a:cubicBezTo>
                    <a:pt x="1298" y="2146"/>
                    <a:pt x="1283" y="2170"/>
                    <a:pt x="1259" y="2194"/>
                  </a:cubicBezTo>
                  <a:cubicBezTo>
                    <a:pt x="1221" y="2232"/>
                    <a:pt x="1238" y="2203"/>
                    <a:pt x="1224" y="2230"/>
                  </a:cubicBezTo>
                  <a:cubicBezTo>
                    <a:pt x="1191" y="2251"/>
                    <a:pt x="1158" y="2273"/>
                    <a:pt x="1124" y="2294"/>
                  </a:cubicBezTo>
                  <a:cubicBezTo>
                    <a:pt x="1119" y="2297"/>
                    <a:pt x="1076" y="2324"/>
                    <a:pt x="1065" y="2324"/>
                  </a:cubicBezTo>
                  <a:lnTo>
                    <a:pt x="930" y="2336"/>
                  </a:lnTo>
                  <a:lnTo>
                    <a:pt x="700" y="2294"/>
                  </a:lnTo>
                  <a:lnTo>
                    <a:pt x="571" y="2236"/>
                  </a:lnTo>
                  <a:lnTo>
                    <a:pt x="483" y="2153"/>
                  </a:lnTo>
                  <a:cubicBezTo>
                    <a:pt x="459" y="2112"/>
                    <a:pt x="433" y="2072"/>
                    <a:pt x="412" y="2030"/>
                  </a:cubicBezTo>
                  <a:cubicBezTo>
                    <a:pt x="400" y="2006"/>
                    <a:pt x="394" y="1953"/>
                    <a:pt x="394" y="1953"/>
                  </a:cubicBezTo>
                  <a:lnTo>
                    <a:pt x="353" y="1794"/>
                  </a:lnTo>
                  <a:lnTo>
                    <a:pt x="300" y="1688"/>
                  </a:lnTo>
                  <a:lnTo>
                    <a:pt x="212" y="1618"/>
                  </a:lnTo>
                  <a:lnTo>
                    <a:pt x="130" y="1559"/>
                  </a:lnTo>
                  <a:lnTo>
                    <a:pt x="71" y="1488"/>
                  </a:lnTo>
                  <a:lnTo>
                    <a:pt x="0" y="1230"/>
                  </a:lnTo>
                  <a:lnTo>
                    <a:pt x="6" y="1147"/>
                  </a:lnTo>
                  <a:lnTo>
                    <a:pt x="65" y="953"/>
                  </a:lnTo>
                  <a:lnTo>
                    <a:pt x="94" y="924"/>
                  </a:lnTo>
                  <a:cubicBezTo>
                    <a:pt x="127" y="882"/>
                    <a:pt x="155" y="841"/>
                    <a:pt x="194" y="806"/>
                  </a:cubicBezTo>
                  <a:cubicBezTo>
                    <a:pt x="212" y="790"/>
                    <a:pt x="242" y="776"/>
                    <a:pt x="253" y="753"/>
                  </a:cubicBezTo>
                  <a:lnTo>
                    <a:pt x="330" y="647"/>
                  </a:lnTo>
                  <a:lnTo>
                    <a:pt x="365" y="524"/>
                  </a:lnTo>
                  <a:cubicBezTo>
                    <a:pt x="370" y="489"/>
                    <a:pt x="377" y="459"/>
                    <a:pt x="377" y="424"/>
                  </a:cubicBezTo>
                  <a:lnTo>
                    <a:pt x="341" y="247"/>
                  </a:lnTo>
                  <a:lnTo>
                    <a:pt x="283" y="171"/>
                  </a:lnTo>
                  <a:lnTo>
                    <a:pt x="300" y="112"/>
                  </a:lnTo>
                  <a:lnTo>
                    <a:pt x="424" y="24"/>
                  </a:lnTo>
                  <a:cubicBezTo>
                    <a:pt x="467" y="19"/>
                    <a:pt x="504" y="0"/>
                    <a:pt x="547" y="0"/>
                  </a:cubicBezTo>
                  <a:cubicBezTo>
                    <a:pt x="580" y="0"/>
                    <a:pt x="614" y="0"/>
                    <a:pt x="647" y="0"/>
                  </a:cubicBezTo>
                  <a:lnTo>
                    <a:pt x="747" y="24"/>
                  </a:lnTo>
                  <a:close/>
                </a:path>
              </a:pathLst>
            </a:custGeom>
            <a:solidFill>
              <a:schemeClr val="bg2">
                <a:alpha val="50195"/>
              </a:schemeClr>
            </a:solidFill>
            <a:ln w="12700">
              <a:solidFill>
                <a:srgbClr val="000000"/>
              </a:solidFill>
              <a:round/>
              <a:headEnd/>
              <a:tailEnd/>
            </a:ln>
          </p:spPr>
          <p:txBody>
            <a:bodyPr wrap="none" anchor="ctr"/>
            <a:lstStyle/>
            <a:p>
              <a:endParaRPr lang="es-ES"/>
            </a:p>
          </p:txBody>
        </p:sp>
        <p:sp>
          <p:nvSpPr>
            <p:cNvPr id="48" name="Figura a mano libera 82"/>
            <p:cNvSpPr>
              <a:spLocks/>
            </p:cNvSpPr>
            <p:nvPr/>
          </p:nvSpPr>
          <p:spPr bwMode="auto">
            <a:xfrm>
              <a:off x="6170789" y="3302000"/>
              <a:ext cx="1542344" cy="1016000"/>
            </a:xfrm>
            <a:custGeom>
              <a:avLst/>
              <a:gdLst/>
              <a:ahLst/>
              <a:cxnLst/>
              <a:rect l="0" t="0" r="r" b="b"/>
              <a:pathLst>
                <a:path w="1542344" h="1016000">
                  <a:moveTo>
                    <a:pt x="1411" y="372533"/>
                  </a:moveTo>
                  <a:cubicBezTo>
                    <a:pt x="2822" y="358422"/>
                    <a:pt x="18829" y="368058"/>
                    <a:pt x="26811" y="364067"/>
                  </a:cubicBezTo>
                  <a:cubicBezTo>
                    <a:pt x="35913" y="359516"/>
                    <a:pt x="43376" y="352182"/>
                    <a:pt x="52211" y="347133"/>
                  </a:cubicBezTo>
                  <a:cubicBezTo>
                    <a:pt x="63169" y="340871"/>
                    <a:pt x="74789" y="335844"/>
                    <a:pt x="86078" y="330200"/>
                  </a:cubicBezTo>
                  <a:cubicBezTo>
                    <a:pt x="113952" y="302326"/>
                    <a:pt x="121770" y="291187"/>
                    <a:pt x="162278" y="270933"/>
                  </a:cubicBezTo>
                  <a:cubicBezTo>
                    <a:pt x="173567" y="265289"/>
                    <a:pt x="185643" y="261001"/>
                    <a:pt x="196144" y="254000"/>
                  </a:cubicBezTo>
                  <a:cubicBezTo>
                    <a:pt x="241435" y="223807"/>
                    <a:pt x="175993" y="246339"/>
                    <a:pt x="246944" y="228600"/>
                  </a:cubicBezTo>
                  <a:cubicBezTo>
                    <a:pt x="267997" y="214565"/>
                    <a:pt x="281661" y="203939"/>
                    <a:pt x="306211" y="194733"/>
                  </a:cubicBezTo>
                  <a:cubicBezTo>
                    <a:pt x="317106" y="190647"/>
                    <a:pt x="329039" y="189947"/>
                    <a:pt x="340078" y="186267"/>
                  </a:cubicBezTo>
                  <a:cubicBezTo>
                    <a:pt x="474434" y="141482"/>
                    <a:pt x="314478" y="193880"/>
                    <a:pt x="407811" y="152400"/>
                  </a:cubicBezTo>
                  <a:cubicBezTo>
                    <a:pt x="424122" y="145151"/>
                    <a:pt x="441295" y="139796"/>
                    <a:pt x="458611" y="135467"/>
                  </a:cubicBezTo>
                  <a:cubicBezTo>
                    <a:pt x="482100" y="129595"/>
                    <a:pt x="511166" y="121757"/>
                    <a:pt x="534811" y="118533"/>
                  </a:cubicBezTo>
                  <a:cubicBezTo>
                    <a:pt x="582677" y="112006"/>
                    <a:pt x="630766" y="107244"/>
                    <a:pt x="678744" y="101600"/>
                  </a:cubicBezTo>
                  <a:cubicBezTo>
                    <a:pt x="799490" y="61352"/>
                    <a:pt x="673825" y="101797"/>
                    <a:pt x="763411" y="76200"/>
                  </a:cubicBezTo>
                  <a:cubicBezTo>
                    <a:pt x="771992" y="73748"/>
                    <a:pt x="780060" y="69483"/>
                    <a:pt x="788811" y="67733"/>
                  </a:cubicBezTo>
                  <a:cubicBezTo>
                    <a:pt x="808380" y="63819"/>
                    <a:pt x="828444" y="62837"/>
                    <a:pt x="848078" y="59267"/>
                  </a:cubicBezTo>
                  <a:cubicBezTo>
                    <a:pt x="859526" y="57185"/>
                    <a:pt x="870388" y="52160"/>
                    <a:pt x="881944" y="50800"/>
                  </a:cubicBezTo>
                  <a:cubicBezTo>
                    <a:pt x="918489" y="46500"/>
                    <a:pt x="955322" y="45155"/>
                    <a:pt x="992011" y="42333"/>
                  </a:cubicBezTo>
                  <a:cubicBezTo>
                    <a:pt x="1061464" y="19184"/>
                    <a:pt x="951819" y="53758"/>
                    <a:pt x="1093611" y="25400"/>
                  </a:cubicBezTo>
                  <a:cubicBezTo>
                    <a:pt x="1111114" y="21899"/>
                    <a:pt x="1127095" y="12796"/>
                    <a:pt x="1144411" y="8467"/>
                  </a:cubicBezTo>
                  <a:lnTo>
                    <a:pt x="1178278" y="0"/>
                  </a:lnTo>
                  <a:cubicBezTo>
                    <a:pt x="1195211" y="2822"/>
                    <a:pt x="1212516" y="3950"/>
                    <a:pt x="1229078" y="8467"/>
                  </a:cubicBezTo>
                  <a:cubicBezTo>
                    <a:pt x="1243740" y="12466"/>
                    <a:pt x="1257181" y="20064"/>
                    <a:pt x="1271411" y="25400"/>
                  </a:cubicBezTo>
                  <a:cubicBezTo>
                    <a:pt x="1279767" y="28534"/>
                    <a:pt x="1288455" y="30733"/>
                    <a:pt x="1296811" y="33867"/>
                  </a:cubicBezTo>
                  <a:cubicBezTo>
                    <a:pt x="1311041" y="39203"/>
                    <a:pt x="1324914" y="45464"/>
                    <a:pt x="1339144" y="50800"/>
                  </a:cubicBezTo>
                  <a:cubicBezTo>
                    <a:pt x="1347500" y="53934"/>
                    <a:pt x="1356562" y="55276"/>
                    <a:pt x="1364544" y="59267"/>
                  </a:cubicBezTo>
                  <a:cubicBezTo>
                    <a:pt x="1399286" y="76638"/>
                    <a:pt x="1380630" y="72135"/>
                    <a:pt x="1406878" y="93133"/>
                  </a:cubicBezTo>
                  <a:cubicBezTo>
                    <a:pt x="1414824" y="99490"/>
                    <a:pt x="1423811" y="104422"/>
                    <a:pt x="1432278" y="110067"/>
                  </a:cubicBezTo>
                  <a:cubicBezTo>
                    <a:pt x="1443567" y="127000"/>
                    <a:pt x="1459708" y="141560"/>
                    <a:pt x="1466144" y="160867"/>
                  </a:cubicBezTo>
                  <a:cubicBezTo>
                    <a:pt x="1471789" y="177800"/>
                    <a:pt x="1473177" y="196815"/>
                    <a:pt x="1483078" y="211667"/>
                  </a:cubicBezTo>
                  <a:cubicBezTo>
                    <a:pt x="1488722" y="220134"/>
                    <a:pt x="1495460" y="227966"/>
                    <a:pt x="1500011" y="237067"/>
                  </a:cubicBezTo>
                  <a:cubicBezTo>
                    <a:pt x="1505253" y="247552"/>
                    <a:pt x="1515316" y="287648"/>
                    <a:pt x="1516944" y="296333"/>
                  </a:cubicBezTo>
                  <a:cubicBezTo>
                    <a:pt x="1523271" y="330079"/>
                    <a:pt x="1528234" y="364066"/>
                    <a:pt x="1533878" y="397933"/>
                  </a:cubicBezTo>
                  <a:lnTo>
                    <a:pt x="1542344" y="448733"/>
                  </a:lnTo>
                  <a:cubicBezTo>
                    <a:pt x="1539522" y="491066"/>
                    <a:pt x="1539878" y="533732"/>
                    <a:pt x="1533878" y="575733"/>
                  </a:cubicBezTo>
                  <a:cubicBezTo>
                    <a:pt x="1531354" y="593403"/>
                    <a:pt x="1522588" y="609600"/>
                    <a:pt x="1516944" y="626533"/>
                  </a:cubicBezTo>
                  <a:lnTo>
                    <a:pt x="1483078" y="728133"/>
                  </a:lnTo>
                  <a:lnTo>
                    <a:pt x="1466144" y="778933"/>
                  </a:lnTo>
                  <a:cubicBezTo>
                    <a:pt x="1463322" y="787400"/>
                    <a:pt x="1463989" y="798022"/>
                    <a:pt x="1457678" y="804333"/>
                  </a:cubicBezTo>
                  <a:cubicBezTo>
                    <a:pt x="1452033" y="809978"/>
                    <a:pt x="1447130" y="816477"/>
                    <a:pt x="1440744" y="821267"/>
                  </a:cubicBezTo>
                  <a:cubicBezTo>
                    <a:pt x="1424463" y="833478"/>
                    <a:pt x="1404334" y="840742"/>
                    <a:pt x="1389944" y="855133"/>
                  </a:cubicBezTo>
                  <a:cubicBezTo>
                    <a:pt x="1366701" y="878378"/>
                    <a:pt x="1380584" y="869543"/>
                    <a:pt x="1347611" y="880533"/>
                  </a:cubicBezTo>
                  <a:cubicBezTo>
                    <a:pt x="1306735" y="921412"/>
                    <a:pt x="1358669" y="871688"/>
                    <a:pt x="1305278" y="914400"/>
                  </a:cubicBezTo>
                  <a:cubicBezTo>
                    <a:pt x="1299045" y="919387"/>
                    <a:pt x="1295189" y="927226"/>
                    <a:pt x="1288344" y="931333"/>
                  </a:cubicBezTo>
                  <a:cubicBezTo>
                    <a:pt x="1280691" y="935925"/>
                    <a:pt x="1270926" y="935809"/>
                    <a:pt x="1262944" y="939800"/>
                  </a:cubicBezTo>
                  <a:cubicBezTo>
                    <a:pt x="1253843" y="944351"/>
                    <a:pt x="1245490" y="950376"/>
                    <a:pt x="1237544" y="956733"/>
                  </a:cubicBezTo>
                  <a:cubicBezTo>
                    <a:pt x="1231311" y="961720"/>
                    <a:pt x="1227751" y="970097"/>
                    <a:pt x="1220611" y="973667"/>
                  </a:cubicBezTo>
                  <a:cubicBezTo>
                    <a:pt x="1204646" y="981650"/>
                    <a:pt x="1184663" y="980699"/>
                    <a:pt x="1169811" y="990600"/>
                  </a:cubicBezTo>
                  <a:cubicBezTo>
                    <a:pt x="1161344" y="996244"/>
                    <a:pt x="1154228" y="1004856"/>
                    <a:pt x="1144411" y="1007533"/>
                  </a:cubicBezTo>
                  <a:cubicBezTo>
                    <a:pt x="1122459" y="1013520"/>
                    <a:pt x="1099256" y="1013178"/>
                    <a:pt x="1076678" y="1016000"/>
                  </a:cubicBezTo>
                  <a:cubicBezTo>
                    <a:pt x="1006122" y="1013178"/>
                    <a:pt x="935467" y="1012230"/>
                    <a:pt x="865011" y="1007533"/>
                  </a:cubicBezTo>
                  <a:cubicBezTo>
                    <a:pt x="828453" y="1005096"/>
                    <a:pt x="827321" y="998793"/>
                    <a:pt x="797278" y="990600"/>
                  </a:cubicBezTo>
                  <a:cubicBezTo>
                    <a:pt x="774825" y="984477"/>
                    <a:pt x="752122" y="979311"/>
                    <a:pt x="729544" y="973667"/>
                  </a:cubicBezTo>
                  <a:cubicBezTo>
                    <a:pt x="718255" y="970845"/>
                    <a:pt x="706717" y="968880"/>
                    <a:pt x="695678" y="965200"/>
                  </a:cubicBezTo>
                  <a:lnTo>
                    <a:pt x="619478" y="939800"/>
                  </a:lnTo>
                  <a:cubicBezTo>
                    <a:pt x="611011" y="936978"/>
                    <a:pt x="601504" y="936283"/>
                    <a:pt x="594078" y="931333"/>
                  </a:cubicBezTo>
                  <a:cubicBezTo>
                    <a:pt x="585611" y="925689"/>
                    <a:pt x="577977" y="918533"/>
                    <a:pt x="568678" y="914400"/>
                  </a:cubicBezTo>
                  <a:cubicBezTo>
                    <a:pt x="552367" y="907151"/>
                    <a:pt x="534811" y="903111"/>
                    <a:pt x="517878" y="897467"/>
                  </a:cubicBezTo>
                  <a:lnTo>
                    <a:pt x="492478" y="889000"/>
                  </a:lnTo>
                  <a:cubicBezTo>
                    <a:pt x="436815" y="833341"/>
                    <a:pt x="541493" y="932964"/>
                    <a:pt x="424744" y="855133"/>
                  </a:cubicBezTo>
                  <a:cubicBezTo>
                    <a:pt x="403690" y="841097"/>
                    <a:pt x="390030" y="830474"/>
                    <a:pt x="365478" y="821267"/>
                  </a:cubicBezTo>
                  <a:cubicBezTo>
                    <a:pt x="354582" y="817181"/>
                    <a:pt x="342900" y="815622"/>
                    <a:pt x="331611" y="812800"/>
                  </a:cubicBezTo>
                  <a:cubicBezTo>
                    <a:pt x="323918" y="801261"/>
                    <a:pt x="311151" y="778511"/>
                    <a:pt x="297744" y="770467"/>
                  </a:cubicBezTo>
                  <a:cubicBezTo>
                    <a:pt x="235158" y="732916"/>
                    <a:pt x="311162" y="796442"/>
                    <a:pt x="246944" y="745067"/>
                  </a:cubicBezTo>
                  <a:cubicBezTo>
                    <a:pt x="240711" y="740080"/>
                    <a:pt x="236397" y="732923"/>
                    <a:pt x="230011" y="728133"/>
                  </a:cubicBezTo>
                  <a:cubicBezTo>
                    <a:pt x="213730" y="715922"/>
                    <a:pt x="193601" y="708657"/>
                    <a:pt x="179211" y="694267"/>
                  </a:cubicBezTo>
                  <a:cubicBezTo>
                    <a:pt x="167922" y="682978"/>
                    <a:pt x="158628" y="669256"/>
                    <a:pt x="145344" y="660400"/>
                  </a:cubicBezTo>
                  <a:cubicBezTo>
                    <a:pt x="113302" y="639039"/>
                    <a:pt x="127139" y="650662"/>
                    <a:pt x="103011" y="626533"/>
                  </a:cubicBezTo>
                  <a:cubicBezTo>
                    <a:pt x="82878" y="566135"/>
                    <a:pt x="111427" y="639158"/>
                    <a:pt x="69144" y="575733"/>
                  </a:cubicBezTo>
                  <a:cubicBezTo>
                    <a:pt x="25185" y="509793"/>
                    <a:pt x="96478" y="586131"/>
                    <a:pt x="43744" y="533400"/>
                  </a:cubicBezTo>
                  <a:cubicBezTo>
                    <a:pt x="40922" y="522111"/>
                    <a:pt x="38622" y="510679"/>
                    <a:pt x="35278" y="499533"/>
                  </a:cubicBezTo>
                  <a:cubicBezTo>
                    <a:pt x="30149" y="482436"/>
                    <a:pt x="18344" y="448733"/>
                    <a:pt x="18344" y="448733"/>
                  </a:cubicBezTo>
                  <a:cubicBezTo>
                    <a:pt x="27252" y="368566"/>
                    <a:pt x="0" y="386644"/>
                    <a:pt x="1411" y="372533"/>
                  </a:cubicBezTo>
                  <a:close/>
                </a:path>
              </a:pathLst>
            </a:custGeom>
            <a:solidFill>
              <a:schemeClr val="bg2">
                <a:alpha val="50195"/>
              </a:schemeClr>
            </a:solidFill>
            <a:ln w="12700">
              <a:solidFill>
                <a:srgbClr val="000000"/>
              </a:solidFill>
              <a:round/>
              <a:headEnd/>
              <a:tailEnd/>
            </a:ln>
          </p:spPr>
          <p:txBody>
            <a:bodyPr wrap="none" anchor="ctr"/>
            <a:lstStyle/>
            <a:p>
              <a:endParaRPr lang="es-ES"/>
            </a:p>
          </p:txBody>
        </p:sp>
      </p:grpSp>
      <p:sp>
        <p:nvSpPr>
          <p:cNvPr id="53" name="AutoShape 6"/>
          <p:cNvSpPr>
            <a:spLocks noChangeArrowheads="1"/>
          </p:cNvSpPr>
          <p:nvPr/>
        </p:nvSpPr>
        <p:spPr bwMode="auto">
          <a:xfrm>
            <a:off x="698500" y="4168775"/>
            <a:ext cx="139700" cy="141288"/>
          </a:xfrm>
          <a:prstGeom prst="star4">
            <a:avLst>
              <a:gd name="adj" fmla="val 34616"/>
            </a:avLst>
          </a:prstGeom>
          <a:solidFill>
            <a:srgbClr val="FF6600"/>
          </a:solidFill>
          <a:ln w="12700">
            <a:solidFill>
              <a:schemeClr val="accent6"/>
            </a:solidFill>
            <a:miter lim="800000"/>
            <a:headEnd/>
            <a:tailEnd/>
          </a:ln>
        </p:spPr>
        <p:txBody>
          <a:bodyPr wrap="none" anchor="ct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s-ES" altLang="es-ES"/>
          </a:p>
        </p:txBody>
      </p:sp>
    </p:spTree>
    <p:extLst>
      <p:ext uri="{BB962C8B-B14F-4D97-AF65-F5344CB8AC3E}">
        <p14:creationId xmlns:p14="http://schemas.microsoft.com/office/powerpoint/2010/main" val="30902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40"/>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50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500"/>
                                  </p:stCondLst>
                                  <p:childTnLst>
                                    <p:set>
                                      <p:cBhvr>
                                        <p:cTn id="34" dur="1" fill="hold">
                                          <p:stCondLst>
                                            <p:cond delay="0"/>
                                          </p:stCondLst>
                                        </p:cTn>
                                        <p:tgtEl>
                                          <p:spTgt spid="11"/>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grpId="0" nodeType="afterEffect">
                                  <p:stCondLst>
                                    <p:cond delay="50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3500"/>
                            </p:stCondLst>
                            <p:childTnLst>
                              <p:par>
                                <p:cTn id="39" presetID="1" presetClass="entr" presetSubtype="0" fill="hold" grpId="0" nodeType="afterEffect">
                                  <p:stCondLst>
                                    <p:cond delay="500"/>
                                  </p:stCondLst>
                                  <p:childTnLst>
                                    <p:set>
                                      <p:cBhvr>
                                        <p:cTn id="40" dur="1" fill="hold">
                                          <p:stCondLst>
                                            <p:cond delay="0"/>
                                          </p:stCondLst>
                                        </p:cTn>
                                        <p:tgtEl>
                                          <p:spTgt spid="41"/>
                                        </p:tgtEl>
                                        <p:attrNameLst>
                                          <p:attrName>style.visibility</p:attrName>
                                        </p:attrNameLst>
                                      </p:cBhvr>
                                      <p:to>
                                        <p:strVal val="visible"/>
                                      </p:to>
                                    </p:set>
                                  </p:childTnLst>
                                </p:cTn>
                              </p:par>
                            </p:childTnLst>
                          </p:cTn>
                        </p:par>
                        <p:par>
                          <p:cTn id="41" fill="hold">
                            <p:stCondLst>
                              <p:cond delay="4000"/>
                            </p:stCondLst>
                            <p:childTnLst>
                              <p:par>
                                <p:cTn id="42" presetID="1" presetClass="entr" presetSubtype="0" fill="hold" grpId="0" nodeType="afterEffect">
                                  <p:stCondLst>
                                    <p:cond delay="50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144463"/>
            <a:ext cx="6191250" cy="696912"/>
          </a:xfrm>
        </p:spPr>
        <p:txBody>
          <a:bodyPr/>
          <a:lstStyle/>
          <a:p>
            <a:pPr>
              <a:defRPr/>
            </a:pPr>
            <a:r>
              <a:rPr lang="es-ES" dirty="0" err="1" smtClean="0"/>
              <a:t>Example</a:t>
            </a:r>
            <a:r>
              <a:rPr lang="es-ES" dirty="0" smtClean="0"/>
              <a:t>: </a:t>
            </a:r>
            <a:r>
              <a:rPr lang="es-ES" dirty="0" err="1" smtClean="0"/>
              <a:t>wind</a:t>
            </a:r>
            <a:r>
              <a:rPr lang="es-ES" dirty="0" smtClean="0"/>
              <a:t> </a:t>
            </a:r>
            <a:r>
              <a:rPr lang="es-ES" dirty="0" err="1" smtClean="0"/>
              <a:t>power</a:t>
            </a:r>
            <a:r>
              <a:rPr lang="es-ES" dirty="0" smtClean="0"/>
              <a:t> </a:t>
            </a:r>
            <a:r>
              <a:rPr lang="es-ES" dirty="0" err="1" smtClean="0"/>
              <a:t>predictions</a:t>
            </a:r>
            <a:endParaRPr lang="es-ES" dirty="0"/>
          </a:p>
        </p:txBody>
      </p:sp>
      <p:pic>
        <p:nvPicPr>
          <p:cNvPr id="3" name="Picture 10"/>
          <p:cNvPicPr>
            <a:picLocks noChangeAspect="1" noChangeArrowheads="1"/>
          </p:cNvPicPr>
          <p:nvPr/>
        </p:nvPicPr>
        <p:blipFill>
          <a:blip r:embed="rId3"/>
          <a:srcRect/>
          <a:stretch>
            <a:fillRect/>
          </a:stretch>
        </p:blipFill>
        <p:spPr bwMode="auto">
          <a:xfrm>
            <a:off x="0" y="1349722"/>
            <a:ext cx="9144000" cy="5129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1"/>
          <p:cNvPicPr>
            <a:picLocks noChangeAspect="1" noChangeArrowheads="1"/>
          </p:cNvPicPr>
          <p:nvPr/>
        </p:nvPicPr>
        <p:blipFill rotWithShape="1">
          <a:blip r:embed="rId4"/>
          <a:srcRect l="6402" r="39736"/>
          <a:stretch/>
        </p:blipFill>
        <p:spPr bwMode="auto">
          <a:xfrm rot="21285688">
            <a:off x="423502" y="1150506"/>
            <a:ext cx="2696592" cy="3890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144463"/>
            <a:ext cx="6191250" cy="696912"/>
          </a:xfrm>
        </p:spPr>
        <p:txBody>
          <a:bodyPr/>
          <a:lstStyle/>
          <a:p>
            <a:pPr>
              <a:defRPr/>
            </a:pPr>
            <a:r>
              <a:rPr lang="es-ES" dirty="0" err="1" smtClean="0"/>
              <a:t>Example</a:t>
            </a:r>
            <a:r>
              <a:rPr lang="es-ES" dirty="0" smtClean="0"/>
              <a:t>: </a:t>
            </a:r>
            <a:r>
              <a:rPr lang="es-ES" dirty="0" err="1" smtClean="0"/>
              <a:t>wind</a:t>
            </a:r>
            <a:r>
              <a:rPr lang="es-ES" dirty="0" smtClean="0"/>
              <a:t> </a:t>
            </a:r>
            <a:r>
              <a:rPr lang="es-ES" dirty="0" err="1" smtClean="0"/>
              <a:t>power</a:t>
            </a:r>
            <a:r>
              <a:rPr lang="es-ES" dirty="0" smtClean="0"/>
              <a:t> </a:t>
            </a:r>
            <a:r>
              <a:rPr lang="es-ES" dirty="0" err="1" smtClean="0"/>
              <a:t>predictions</a:t>
            </a:r>
            <a:endParaRPr lang="es-ES" dirty="0"/>
          </a:p>
        </p:txBody>
      </p:sp>
      <p:pic>
        <p:nvPicPr>
          <p:cNvPr id="532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3538" y="1014534"/>
            <a:ext cx="8316924" cy="387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037942" y="1014534"/>
            <a:ext cx="692520" cy="387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1728" y="4977915"/>
            <a:ext cx="2088232" cy="401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2160" y="4977915"/>
            <a:ext cx="1512168" cy="5482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17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538" y="5230876"/>
            <a:ext cx="3084858" cy="1346251"/>
          </a:xfrm>
          <a:prstGeom prst="rect">
            <a:avLst/>
          </a:prstGeom>
        </p:spPr>
      </p:pic>
      <p:pic>
        <p:nvPicPr>
          <p:cNvPr id="19"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9960" y="4977915"/>
            <a:ext cx="512386" cy="417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 name="Picture 4" descr="http://kwind.me/future-of-renewables/assets/logo-edpr.jpg"/>
          <p:cNvPicPr>
            <a:picLocks noChangeAspect="1" noChangeArrowheads="1"/>
          </p:cNvPicPr>
          <p:nvPr/>
        </p:nvPicPr>
        <p:blipFill>
          <a:blip r:embed="rId11" cstate="print">
            <a:extLst>
              <a:ext uri="{28A0092B-C50C-407E-A947-70E740481C1C}">
                <a14:useLocalDpi xmlns:a14="http://schemas.microsoft.com/office/drawing/2010/main" val="0"/>
              </a:ext>
            </a:extLst>
          </a:blip>
          <a:srcRect t="9296" r="26328"/>
          <a:stretch>
            <a:fillRect/>
          </a:stretch>
        </p:blipFill>
        <p:spPr bwMode="auto">
          <a:xfrm>
            <a:off x="6094328" y="5748540"/>
            <a:ext cx="1296144" cy="5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https://brandcenter-en.edf.com/fichiers/fckeditor/Brandcenter/Gouvernance/EDF_Logo_RGB_300_F.jpg"/>
          <p:cNvPicPr>
            <a:picLocks noChangeAspect="1" noChangeArrowheads="1"/>
          </p:cNvPicPr>
          <p:nvPr/>
        </p:nvPicPr>
        <p:blipFill>
          <a:blip r:embed="rId12" cstate="print">
            <a:extLst>
              <a:ext uri="{28A0092B-C50C-407E-A947-70E740481C1C}">
                <a14:useLocalDpi xmlns:a14="http://schemas.microsoft.com/office/drawing/2010/main" val="0"/>
              </a:ext>
            </a:extLst>
          </a:blip>
          <a:srcRect l="10722" t="17789" r="11491" b="13210"/>
          <a:stretch>
            <a:fillRect/>
          </a:stretch>
        </p:blipFill>
        <p:spPr bwMode="auto">
          <a:xfrm>
            <a:off x="4739074" y="5703628"/>
            <a:ext cx="1248517" cy="59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wclimate.com/wp-content/uploads/2014/08/logo-alstom.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12699" y="5846444"/>
            <a:ext cx="1144324" cy="31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https://www.enbw.com/cd-layout/images/all/logo_enbw-1400139937707.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98852" y="6442447"/>
            <a:ext cx="1258171" cy="19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http://www.vortexfdc.com/assets/img/vortex-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3784" y="6357295"/>
            <a:ext cx="1131749" cy="36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http://t0.gstatic.com/images?q=tbn:ANd9GcT0EwAOdFIc9NJoeoQtXYEtQnVl0gcGD98nDzMHgk7c0kcRH2wg4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36699" y="6305811"/>
            <a:ext cx="1321381" cy="469439"/>
          </a:xfrm>
          <a:prstGeom prst="rect">
            <a:avLst/>
          </a:prstGeom>
          <a:noFill/>
          <a:extLst>
            <a:ext uri="{909E8E84-426E-40DD-AFC4-6F175D3DCCD1}">
              <a14:hiddenFill xmlns:a14="http://schemas.microsoft.com/office/drawing/2010/main">
                <a:solidFill>
                  <a:srgbClr val="FFFFFF"/>
                </a:solidFill>
              </a14:hiddenFill>
            </a:ext>
          </a:extLst>
        </p:spPr>
      </p:pic>
      <p:sp>
        <p:nvSpPr>
          <p:cNvPr id="33" name="32 Triángulo isósceles"/>
          <p:cNvSpPr/>
          <p:nvPr/>
        </p:nvSpPr>
        <p:spPr>
          <a:xfrm rot="16200000" flipV="1">
            <a:off x="3206067" y="5759152"/>
            <a:ext cx="1735380" cy="296813"/>
          </a:xfrm>
          <a:prstGeom prst="triangle">
            <a:avLst/>
          </a:prstGeom>
          <a:solidFill>
            <a:schemeClr val="accent5">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74798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1559</TotalTime>
  <Words>2170</Words>
  <Application>Microsoft Office PowerPoint</Application>
  <PresentationFormat>Personalizado</PresentationFormat>
  <Paragraphs>168</Paragraphs>
  <Slides>15</Slides>
  <Notes>12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Arial</vt:lpstr>
      <vt:lpstr>ＭＳ Ｐゴシック</vt:lpstr>
      <vt:lpstr>DejaVu Sans</vt:lpstr>
      <vt:lpstr>Calibri</vt:lpstr>
      <vt:lpstr>Stone Sans ITC TT</vt:lpstr>
      <vt:lpstr>Helvetica</vt:lpstr>
      <vt:lpstr>HelveticaNeue</vt:lpstr>
      <vt:lpstr>Office Theme</vt:lpstr>
      <vt:lpstr>Presentación de PowerPoint</vt:lpstr>
      <vt:lpstr>Earth Sciences Department</vt:lpstr>
      <vt:lpstr>Earth system modelling</vt:lpstr>
      <vt:lpstr>Spatial scales</vt:lpstr>
      <vt:lpstr>Temporal scales</vt:lpstr>
      <vt:lpstr>Climate predictions</vt:lpstr>
      <vt:lpstr>Climate predictions and predictability</vt:lpstr>
      <vt:lpstr>Example: wind power predictions</vt:lpstr>
      <vt:lpstr>Example: wind power predictions</vt:lpstr>
      <vt:lpstr>Seasonal climate predictions</vt:lpstr>
      <vt:lpstr>Water management and seasonal predictions</vt:lpstr>
      <vt:lpstr>Water management and seasonal predictions</vt:lpstr>
      <vt:lpstr>Water management and seasonal predictions</vt:lpstr>
      <vt:lpstr>Water management and seasonal predictions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lbermude</dc:creator>
  <cp:lastModifiedBy>Isadora Jimenez</cp:lastModifiedBy>
  <cp:revision>115</cp:revision>
  <cp:lastPrinted>2015-05-13T12:15:56Z</cp:lastPrinted>
  <dcterms:modified xsi:type="dcterms:W3CDTF">2015-07-15T14:19:35Z</dcterms:modified>
</cp:coreProperties>
</file>