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</p:sldIdLst>
  <p:sldSz cy="6858000" cx="12192000"/>
  <p:notesSz cx="6858000" cy="9144000"/>
  <p:embeddedFontLst>
    <p:embeddedFont>
      <p:font typeface="Roboto"/>
      <p:regular r:id="rId87"/>
      <p:bold r:id="rId88"/>
      <p:italic r:id="rId89"/>
      <p:boldItalic r:id="rId9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AF0DD49-69CD-4222-AEE8-9685A6452961}">
  <a:tblStyle styleId="{DAF0DD49-69CD-4222-AEE8-9685A645296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font" Target="fonts/Roboto-bold.fntdata"/><Relationship Id="rId43" Type="http://schemas.openxmlformats.org/officeDocument/2006/relationships/slide" Target="slides/slide38.xml"/><Relationship Id="rId87" Type="http://schemas.openxmlformats.org/officeDocument/2006/relationships/font" Target="fonts/Roboto-regular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Roboto-italic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0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ca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" name="Google Shape;4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dd7c1a70d_0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g35dd7c1a70d_0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de0c40dd_0_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5fde0c40dd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de0c40dd_0_2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/>
              <a:t>Trace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/>
              <a:t>Kernel data: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Begin/End time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Grid/Block sizes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Shared Mem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Registers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Local Memory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Theoretical Occupancy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Memory: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Begin/End time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CopyType (H2D, D2H, P2P)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Throughput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SQL: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For aggregated data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Many many tables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KernelSQL: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Same as in trace, but strings are linked</a:t>
            </a:r>
            <a:endParaRPr/>
          </a:p>
        </p:txBody>
      </p:sp>
      <p:sp>
        <p:nvSpPr>
          <p:cNvPr id="181" name="Google Shape;181;g35fde0c40dd_0_2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d5b7e027b_0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/>
              <a:t>Trace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ca-ES"/>
              <a:t>Kernel: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Begin/End time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Kernel name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Memory: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Begin/End time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Copy Type (H2D, D2H)	        P2P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JSON: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Memory:    transfer size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Kernel:        grid/block + shared memory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SQL: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Fewer tables than NIVIDIA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KernelSQL: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Same as in trace, no extra metrics!!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So need for </a:t>
            </a:r>
            <a:r>
              <a:rPr lang="ca-ES"/>
              <a:t>parsing</a:t>
            </a:r>
            <a:r>
              <a:rPr lang="ca-ES"/>
              <a:t> JSON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/>
              <a:t>HWC: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1 row per kernel, which contains all metrics</a:t>
            </a:r>
            <a:endParaRPr/>
          </a:p>
        </p:txBody>
      </p:sp>
      <p:sp>
        <p:nvSpPr>
          <p:cNvPr id="196" name="Google Shape;196;g33d5b7e027b_0_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5fde0c40dd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Different applications for collecting performance metrics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Different output formats to analyze</a:t>
            </a:r>
            <a:endParaRPr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Different hardware constructs: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AMD: </a:t>
            </a:r>
            <a:r>
              <a:rPr lang="ca-ES"/>
              <a:t>VGPR &amp; SGPR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NVIDIA: Only VGPR</a:t>
            </a:r>
            <a:endParaRPr/>
          </a:p>
          <a:p>
            <a:pPr indent="-31750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ca-ES"/>
              <a:t>SGPR extra occupancy limiter for AMD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g35fde0c40dd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fde0c40dd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35fde0c40dd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fde0c40dd_0_1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35fde0c40dd_0_1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fde0c40dd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8" name="Google Shape;248;g35fde0c40dd_0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371e9bc977_0_1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g3371e9bc977_0_1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2ce249ad2f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8" name="Google Shape;268;g32ce249ad2f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ce249ad2f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" name="Google Shape;58;g32ce249ad2f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371e9bc977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9" name="Google Shape;279;g3371e9bc977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5fde0c40dd_0_1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0" name="Google Shape;290;g35fde0c40dd_0_1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5fde0c40dd_0_2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g35fde0c40dd_0_2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71e9bc977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g3371e9bc977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371e9bc977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5" name="Google Shape;325;g3371e9bc977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e3083f8929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6" name="Google Shape;336;g3e3083f8929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3d67574058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0" name="Google Shape;360;g33d67574058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371e9bc977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g3371e9bc977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e0b1161032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g3e0b1161032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6124dc7a9b_8_7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g36124dc7a9b_8_7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dd7c1a70d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" name="Google Shape;66;g35dd7c1a70d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6124dc7a9b_8_7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5" name="Google Shape;405;g36124dc7a9b_8_7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6c83822f1c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3" name="Google Shape;413;g36c83822f1c_0_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6c83822f1c_0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5" name="Google Shape;425;g36c83822f1c_0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6d27660d7a_4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6" name="Google Shape;436;g36d27660d7a_4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6c83822f1c_0_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5" name="Google Shape;455;g36c83822f1c_0_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6c83822f1c_0_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3" name="Google Shape;463;g36c83822f1c_0_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36c83822f1c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g36c83822f1c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6c83822f1c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g36c83822f1c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6c83822f1c_0_1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6" name="Google Shape;496;g36c83822f1c_0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36c83822f1c_0_1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8" name="Google Shape;508;g36c83822f1c_0_1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de0c40dd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" name="Google Shape;81;g35fde0c40dd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6c83822f1c_0_2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7" name="Google Shape;527;g36c83822f1c_0_2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6ea375fdc0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g36ea375fdc0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36ea375fdc0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63" name="Google Shape;563;g36ea375fdc0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6ea375fdc0_0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3" name="Google Shape;583;g36ea375fdc0_0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36c83822f1c_0_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3" name="Google Shape;603;g36c83822f1c_0_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36c83822f1c_0_2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3" name="Google Shape;613;g36c83822f1c_0_2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36c83822f1c_0_2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6" name="Google Shape;626;g36c83822f1c_0_2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6c83822f1c_0_3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9" name="Google Shape;639;g36c83822f1c_0_3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36c83822f1c_0_3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2" name="Google Shape;652;g36c83822f1c_0_3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6c83822f1c_0_3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5" name="Google Shape;665;g36c83822f1c_0_3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dd7c1a70d_0_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g35dd7c1a70d_0_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36c83822f1c_0_3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1" name="Google Shape;681;g36c83822f1c_0_3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36c83822f1c_0_3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4" name="Google Shape;694;g36c83822f1c_0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6c83822f1c_0_3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1" name="Google Shape;711;g36c83822f1c_0_3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37f3269a4ba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4" name="Google Shape;724;g37f3269a4ba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g35fde0c40dd_0_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8" name="Google Shape;738;g35fde0c40dd_0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35fe2757583_4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6" name="Google Shape;746;g35fe2757583_4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36124dc7a9b_0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4" name="Google Shape;754;g36124dc7a9b_0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36124dc7a9b_0_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4" name="Google Shape;764;g36124dc7a9b_0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6124dc7a9b_0_3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2" name="Google Shape;802;g36124dc7a9b_0_3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36124dc7a9b_0_3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7" name="Google Shape;817;g36124dc7a9b_0_3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dd7c1a70d_0_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9" name="Google Shape;109;g35dd7c1a70d_0_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5fe2757583_44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35" name="Google Shape;835;g35fe2757583_44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36124dc7a9b_8_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0" name="Google Shape;850;g36124dc7a9b_8_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36124dc7a9b_8_1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3" name="Google Shape;873;g36124dc7a9b_8_1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6124dc7a9b_8_1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02" name="Google Shape;902;g36124dc7a9b_8_1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36124dc7a9b_8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43" name="Google Shape;943;g36124dc7a9b_8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36124dc7a9b_8_6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04" name="Google Shape;1004;g36124dc7a9b_8_6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6124dc7a9b_8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6" name="Google Shape;1066;g36124dc7a9b_8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36124dc7a9b_8_2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9" name="Google Shape;1129;g36124dc7a9b_8_2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36124dc7a9b_8_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3" name="Google Shape;1193;g36124dc7a9b_8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36124dc7a9b_8_4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56" name="Google Shape;1256;g36124dc7a9b_8_4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fde0c40dd_0_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35fde0c40dd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2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36124dc7a9b_8_5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4" name="Google Shape;1264;g36124dc7a9b_8_5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36124dc7a9b_8_4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3" name="Google Shape;1293;g36124dc7a9b_8_4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36124dc7a9b_8_5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3" name="Google Shape;1343;g36124dc7a9b_8_5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0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36124dc7a9b_8_6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2" name="Google Shape;1382;g36124dc7a9b_8_6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3384197b6c0_0_1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0" name="Google Shape;1390;g3384197b6c0_0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7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3384197b6c0_4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9" name="Google Shape;1399;g3384197b6c0_4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3384197b6c0_4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3" name="Google Shape;1413;g3384197b6c0_4_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g3384197b6c0_4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3" name="Google Shape;1423;g3384197b6c0_4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36124dc7a9b_8_7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3" name="Google Shape;1433;g36124dc7a9b_8_7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36124dc7a9b_8_7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3" name="Google Shape;1443;g36124dc7a9b_8_7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5dd7c1a70d_0_1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" name="Google Shape;135;g35dd7c1a70d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3384197b6c0_4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4" name="Google Shape;1454;g3384197b6c0_4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3384197b6c0_4_7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65" name="Google Shape;1465;g3384197b6c0_4_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5dd7c1a70d_0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" name="Google Shape;144;g35dd7c1a70d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tada">
  <p:cSld name="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 txBox="1"/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b="1" sz="52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4963889" y="4762500"/>
            <a:ext cx="6702593" cy="10858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2" type="body"/>
          </p:nvPr>
        </p:nvSpPr>
        <p:spPr>
          <a:xfrm>
            <a:off x="325968" y="6095686"/>
            <a:ext cx="3255433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3" type="body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ithout BRAVAS logo">
  <p:cSld name="Título y objeto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ith BRAVAS logo">
  <p:cSld name="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3998" y="100250"/>
            <a:ext cx="681800" cy="6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raportada">
  <p:cSld name="Contraportada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4064000" y="6095686"/>
            <a:ext cx="8128000" cy="487533"/>
          </a:xfrm>
          <a:prstGeom prst="rect">
            <a:avLst/>
          </a:prstGeom>
          <a:solidFill>
            <a:schemeClr val="lt1">
              <a:alpha val="7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5"/>
          <p:cNvSpPr txBox="1"/>
          <p:nvPr>
            <p:ph type="ctrTitle"/>
          </p:nvPr>
        </p:nvSpPr>
        <p:spPr>
          <a:xfrm>
            <a:off x="4963889" y="1631730"/>
            <a:ext cx="6702593" cy="299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  <a:defRPr b="1" sz="80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4963889" y="4900141"/>
            <a:ext cx="6702593" cy="8227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2" name="Google Shape;32;p5"/>
          <p:cNvSpPr/>
          <p:nvPr/>
        </p:nvSpPr>
        <p:spPr>
          <a:xfrm>
            <a:off x="1" y="6095686"/>
            <a:ext cx="4064000" cy="487533"/>
          </a:xfrm>
          <a:prstGeom prst="rect">
            <a:avLst/>
          </a:prstGeom>
          <a:solidFill>
            <a:srgbClr val="004890">
              <a:alpha val="48627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963888" y="6095685"/>
            <a:ext cx="6702595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  <a:defRPr>
                <a:solidFill>
                  <a:srgbClr val="004890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subtítulo y objetos">
  <p:cSld name="Título, subtítulo y obje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595618" y="1569411"/>
            <a:ext cx="10996916" cy="4566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0" y="1057275"/>
            <a:ext cx="12192000" cy="5127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parador">
  <p:cSld name="Separado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603658" y="3028528"/>
            <a:ext cx="10984684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0" y="256068"/>
            <a:ext cx="12192000" cy="80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b="1" i="0" sz="4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603657" y="1514475"/>
            <a:ext cx="10984685" cy="46624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</p:sldLayoutIdLst>
  <p:transition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okke.vaneck@bsc.es" TargetMode="External"/><Relationship Id="rId4" Type="http://schemas.openxmlformats.org/officeDocument/2006/relationships/image" Target="../media/image2.png"/><Relationship Id="rId11" Type="http://schemas.openxmlformats.org/officeDocument/2006/relationships/hyperlink" Target="https://orcid.org/0000-0002-3600-5183" TargetMode="External"/><Relationship Id="rId10" Type="http://schemas.openxmlformats.org/officeDocument/2006/relationships/image" Target="../media/image14.png"/><Relationship Id="rId12" Type="http://schemas.openxmlformats.org/officeDocument/2006/relationships/image" Target="../media/image17.png"/><Relationship Id="rId9" Type="http://schemas.openxmlformats.org/officeDocument/2006/relationships/hyperlink" Target="https://gitlab.com/okkevaneck" TargetMode="External"/><Relationship Id="rId5" Type="http://schemas.openxmlformats.org/officeDocument/2006/relationships/hyperlink" Target="https://www.linkedin.com/in/okkevaneck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github.com/okkevaneck" TargetMode="External"/><Relationship Id="rId8" Type="http://schemas.openxmlformats.org/officeDocument/2006/relationships/image" Target="../media/image4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8.png"/><Relationship Id="rId6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5" Type="http://schemas.openxmlformats.org/officeDocument/2006/relationships/image" Target="../media/image29.png"/><Relationship Id="rId6" Type="http://schemas.openxmlformats.org/officeDocument/2006/relationships/image" Target="../media/image23.png"/><Relationship Id="rId7" Type="http://schemas.openxmlformats.org/officeDocument/2006/relationships/image" Target="../media/image28.png"/><Relationship Id="rId8" Type="http://schemas.openxmlformats.org/officeDocument/2006/relationships/image" Target="../media/image2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10" Type="http://schemas.openxmlformats.org/officeDocument/2006/relationships/image" Target="../media/image32.png"/><Relationship Id="rId9" Type="http://schemas.openxmlformats.org/officeDocument/2006/relationships/image" Target="../media/image64.png"/><Relationship Id="rId5" Type="http://schemas.openxmlformats.org/officeDocument/2006/relationships/image" Target="../media/image37.png"/><Relationship Id="rId6" Type="http://schemas.openxmlformats.org/officeDocument/2006/relationships/image" Target="../media/image35.png"/><Relationship Id="rId7" Type="http://schemas.openxmlformats.org/officeDocument/2006/relationships/image" Target="../media/image33.png"/><Relationship Id="rId8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34.png"/><Relationship Id="rId5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Relationship Id="rId10" Type="http://schemas.openxmlformats.org/officeDocument/2006/relationships/image" Target="../media/image58.png"/><Relationship Id="rId9" Type="http://schemas.openxmlformats.org/officeDocument/2006/relationships/image" Target="../media/image59.png"/><Relationship Id="rId5" Type="http://schemas.openxmlformats.org/officeDocument/2006/relationships/image" Target="../media/image46.png"/><Relationship Id="rId6" Type="http://schemas.openxmlformats.org/officeDocument/2006/relationships/image" Target="../media/image50.png"/><Relationship Id="rId7" Type="http://schemas.openxmlformats.org/officeDocument/2006/relationships/image" Target="../media/image45.png"/><Relationship Id="rId8" Type="http://schemas.openxmlformats.org/officeDocument/2006/relationships/image" Target="../media/image4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5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mailto:okke.vaneck@bsc.es" TargetMode="External"/><Relationship Id="rId4" Type="http://schemas.openxmlformats.org/officeDocument/2006/relationships/image" Target="../media/image2.png"/><Relationship Id="rId11" Type="http://schemas.openxmlformats.org/officeDocument/2006/relationships/hyperlink" Target="https://orcid.org/0000-0002-3600-5183" TargetMode="External"/><Relationship Id="rId10" Type="http://schemas.openxmlformats.org/officeDocument/2006/relationships/image" Target="../media/image14.png"/><Relationship Id="rId12" Type="http://schemas.openxmlformats.org/officeDocument/2006/relationships/image" Target="../media/image17.png"/><Relationship Id="rId9" Type="http://schemas.openxmlformats.org/officeDocument/2006/relationships/hyperlink" Target="https://gitlab.com/okkevaneck" TargetMode="External"/><Relationship Id="rId5" Type="http://schemas.openxmlformats.org/officeDocument/2006/relationships/hyperlink" Target="https://www.linkedin.com/in/okkevaneck/" TargetMode="External"/><Relationship Id="rId6" Type="http://schemas.openxmlformats.org/officeDocument/2006/relationships/image" Target="../media/image3.png"/><Relationship Id="rId7" Type="http://schemas.openxmlformats.org/officeDocument/2006/relationships/hyperlink" Target="https://github.com/okkevaneck" TargetMode="External"/><Relationship Id="rId8" Type="http://schemas.openxmlformats.org/officeDocument/2006/relationships/image" Target="../media/image4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3.png"/><Relationship Id="rId4" Type="http://schemas.openxmlformats.org/officeDocument/2006/relationships/image" Target="../media/image5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3.png"/><Relationship Id="rId4" Type="http://schemas.openxmlformats.org/officeDocument/2006/relationships/image" Target="../media/image5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png"/><Relationship Id="rId4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5" Type="http://schemas.openxmlformats.org/officeDocument/2006/relationships/image" Target="../media/image65.png"/><Relationship Id="rId6" Type="http://schemas.openxmlformats.org/officeDocument/2006/relationships/image" Target="../media/image6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91.png"/><Relationship Id="rId4" Type="http://schemas.openxmlformats.org/officeDocument/2006/relationships/image" Target="../media/image7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png"/><Relationship Id="rId4" Type="http://schemas.openxmlformats.org/officeDocument/2006/relationships/image" Target="../media/image10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7.png"/><Relationship Id="rId4" Type="http://schemas.openxmlformats.org/officeDocument/2006/relationships/image" Target="../media/image7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8.png"/><Relationship Id="rId4" Type="http://schemas.openxmlformats.org/officeDocument/2006/relationships/image" Target="../media/image7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3.png"/><Relationship Id="rId4" Type="http://schemas.openxmlformats.org/officeDocument/2006/relationships/image" Target="../media/image7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8.png"/><Relationship Id="rId4" Type="http://schemas.openxmlformats.org/officeDocument/2006/relationships/image" Target="../media/image9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8.png"/><Relationship Id="rId4" Type="http://schemas.openxmlformats.org/officeDocument/2006/relationships/image" Target="../media/image99.png"/><Relationship Id="rId5" Type="http://schemas.openxmlformats.org/officeDocument/2006/relationships/image" Target="../media/image8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86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8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1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3.png"/><Relationship Id="rId4" Type="http://schemas.openxmlformats.org/officeDocument/2006/relationships/image" Target="../media/image88.png"/><Relationship Id="rId5" Type="http://schemas.openxmlformats.org/officeDocument/2006/relationships/image" Target="../media/image95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2.png"/><Relationship Id="rId4" Type="http://schemas.openxmlformats.org/officeDocument/2006/relationships/image" Target="../media/image102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2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00.png"/><Relationship Id="rId4" Type="http://schemas.openxmlformats.org/officeDocument/2006/relationships/image" Target="../media/image9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94.png"/><Relationship Id="rId4" Type="http://schemas.openxmlformats.org/officeDocument/2006/relationships/image" Target="../media/image9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6.png"/><Relationship Id="rId4" Type="http://schemas.openxmlformats.org/officeDocument/2006/relationships/image" Target="../media/image9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ctrTitle"/>
          </p:nvPr>
        </p:nvSpPr>
        <p:spPr>
          <a:xfrm>
            <a:off x="4858300" y="1867325"/>
            <a:ext cx="6913800" cy="20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ca-ES" sz="4800"/>
              <a:t>BRAVAS</a:t>
            </a:r>
            <a:br>
              <a:rPr lang="ca-ES" sz="3300"/>
            </a:br>
            <a:r>
              <a:rPr lang="ca-ES" sz="2900"/>
              <a:t>Towards a Portable GPU Profiler</a:t>
            </a:r>
            <a:endParaRPr sz="2900"/>
          </a:p>
        </p:txBody>
      </p:sp>
      <p:sp>
        <p:nvSpPr>
          <p:cNvPr id="47" name="Google Shape;47;p8"/>
          <p:cNvSpPr txBox="1"/>
          <p:nvPr>
            <p:ph idx="1" type="subTitle"/>
          </p:nvPr>
        </p:nvSpPr>
        <p:spPr>
          <a:xfrm>
            <a:off x="4963900" y="4181000"/>
            <a:ext cx="67026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b="1" lang="ca-ES" sz="1800">
                <a:solidFill>
                  <a:srgbClr val="414141"/>
                </a:solidFill>
              </a:rPr>
              <a:t>Okke van Eck</a:t>
            </a:r>
            <a:br>
              <a:rPr lang="ca-ES" sz="1800">
                <a:solidFill>
                  <a:srgbClr val="414141"/>
                </a:solidFill>
              </a:rPr>
            </a:br>
            <a:r>
              <a:rPr lang="ca-ES" sz="1600">
                <a:solidFill>
                  <a:srgbClr val="414141"/>
                </a:solidFill>
              </a:rPr>
              <a:t>GPU Research Engineer</a:t>
            </a:r>
            <a:br>
              <a:rPr lang="ca-ES" sz="1600">
                <a:solidFill>
                  <a:srgbClr val="414141"/>
                </a:solidFill>
              </a:rPr>
            </a:br>
            <a:r>
              <a:rPr lang="ca-ES" sz="1600" u="sng">
                <a:solidFill>
                  <a:schemeClr val="hlink"/>
                </a:solidFill>
                <a:hlinkClick r:id="rId3"/>
              </a:rPr>
              <a:t>okke.vaneck@bsc.es</a:t>
            </a:r>
            <a:endParaRPr sz="1600">
              <a:solidFill>
                <a:srgbClr val="414141"/>
              </a:solidFill>
            </a:endParaRPr>
          </a:p>
        </p:txBody>
      </p:sp>
      <p:sp>
        <p:nvSpPr>
          <p:cNvPr id="48" name="Google Shape;48;p8"/>
          <p:cNvSpPr txBox="1"/>
          <p:nvPr>
            <p:ph idx="2" type="body"/>
          </p:nvPr>
        </p:nvSpPr>
        <p:spPr>
          <a:xfrm>
            <a:off x="325968" y="6095686"/>
            <a:ext cx="32553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9" name="Google Shape;49;p8"/>
          <p:cNvSpPr txBox="1"/>
          <p:nvPr>
            <p:ph idx="3" type="body"/>
          </p:nvPr>
        </p:nvSpPr>
        <p:spPr>
          <a:xfrm>
            <a:off x="4963888" y="6095685"/>
            <a:ext cx="6702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</a:pPr>
            <a:r>
              <a:rPr lang="ca-ES" sz="2000"/>
              <a:t>May 19th, 2026</a:t>
            </a:r>
            <a:endParaRPr sz="2000"/>
          </a:p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1614" y="2676988"/>
            <a:ext cx="1504021" cy="1504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linkedin.com/in/okkevaneck/" id="52" name="Google Shape;52;p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517" l="11177" r="10385" t="11577"/>
          <a:stretch/>
        </p:blipFill>
        <p:spPr>
          <a:xfrm>
            <a:off x="7877588" y="4889444"/>
            <a:ext cx="196324" cy="19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github.com/okkevaneck" id="53" name="Google Shape;53;p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03887" y="4891186"/>
            <a:ext cx="196326" cy="191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gitlab.com/okkevaneck" id="54" name="Google Shape;54;p8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9783" l="5019" r="5037" t="10031"/>
          <a:stretch/>
        </p:blipFill>
        <p:spPr>
          <a:xfrm>
            <a:off x="8330187" y="4899432"/>
            <a:ext cx="196324" cy="175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orcid.org/0000-0002-3600-5183" id="55" name="Google Shape;55;p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556488" y="4888773"/>
            <a:ext cx="196324" cy="196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158" name="Google Shape;158;p17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1100" y="1823763"/>
            <a:ext cx="2404850" cy="1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5575" y="1823763"/>
            <a:ext cx="2366253" cy="1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1800" y="3765963"/>
            <a:ext cx="2405692" cy="1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22333" y="2950892"/>
            <a:ext cx="942392" cy="2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7">
            <a:alphaModFix/>
          </a:blip>
          <a:srcRect b="13533" l="25416" r="23265" t="13313"/>
          <a:stretch/>
        </p:blipFill>
        <p:spPr>
          <a:xfrm>
            <a:off x="5877584" y="4738337"/>
            <a:ext cx="474141" cy="3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7">
            <a:alphaModFix/>
          </a:blip>
          <a:srcRect b="13533" l="25416" r="23265" t="13313"/>
          <a:stretch/>
        </p:blipFill>
        <p:spPr>
          <a:xfrm>
            <a:off x="4261634" y="2796137"/>
            <a:ext cx="474141" cy="37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172" name="Google Shape;172;p18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74" name="Google Shape;174;p1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3997" y="1659550"/>
            <a:ext cx="2679126" cy="6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9028" y="3236146"/>
            <a:ext cx="3823309" cy="21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34175" y="3554600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8"/>
          <p:cNvPicPr preferRelativeResize="0"/>
          <p:nvPr/>
        </p:nvPicPr>
        <p:blipFill rotWithShape="1">
          <a:blip r:embed="rId6">
            <a:alphaModFix/>
          </a:blip>
          <a:srcRect b="13533" l="25416" r="23265" t="13313"/>
          <a:stretch/>
        </p:blipFill>
        <p:spPr>
          <a:xfrm>
            <a:off x="3467688" y="1282409"/>
            <a:ext cx="1740276" cy="13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19"/>
          <p:cNvPicPr preferRelativeResize="0"/>
          <p:nvPr/>
        </p:nvPicPr>
        <p:blipFill rotWithShape="1">
          <a:blip r:embed="rId3">
            <a:alphaModFix/>
          </a:blip>
          <a:srcRect b="13533" l="25416" r="23265" t="13313"/>
          <a:stretch/>
        </p:blipFill>
        <p:spPr>
          <a:xfrm>
            <a:off x="511096" y="288324"/>
            <a:ext cx="1241073" cy="99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86" name="Google Shape;186;p1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100" y="1430950"/>
            <a:ext cx="8002249" cy="2171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9" name="Google Shape;18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4600" y="1430950"/>
            <a:ext cx="6457950" cy="2390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0" name="Google Shape;19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65325" y="1430959"/>
            <a:ext cx="7143724" cy="2648558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1" name="Google Shape;19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100" y="2171700"/>
            <a:ext cx="4554100" cy="3580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59538" y="2519362"/>
            <a:ext cx="8072726" cy="18192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3" name="Google Shape;193;p19"/>
          <p:cNvPicPr preferRelativeResize="0"/>
          <p:nvPr/>
        </p:nvPicPr>
        <p:blipFill rotWithShape="1">
          <a:blip r:embed="rId9">
            <a:alphaModFix/>
          </a:blip>
          <a:srcRect b="0" l="0" r="1710" t="0"/>
          <a:stretch/>
        </p:blipFill>
        <p:spPr>
          <a:xfrm>
            <a:off x="4118675" y="3361625"/>
            <a:ext cx="7469301" cy="2390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200" name="Google Shape;200;p2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2" name="Google Shape;20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9574" y="679850"/>
            <a:ext cx="1579978" cy="3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575" y="1430950"/>
            <a:ext cx="6863450" cy="236952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95500" y="1430950"/>
            <a:ext cx="6400800" cy="3619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71525" y="1430950"/>
            <a:ext cx="6400800" cy="3619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098225" y="1326475"/>
            <a:ext cx="7995550" cy="455065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" name="Google Shape;207;p20"/>
          <p:cNvSpPr/>
          <p:nvPr/>
        </p:nvSpPr>
        <p:spPr>
          <a:xfrm>
            <a:off x="2193075" y="2239535"/>
            <a:ext cx="2750700" cy="15795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0"/>
          <p:cNvSpPr/>
          <p:nvPr/>
        </p:nvSpPr>
        <p:spPr>
          <a:xfrm>
            <a:off x="2193075" y="3819025"/>
            <a:ext cx="7900800" cy="15795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100" y="3848100"/>
            <a:ext cx="9606251" cy="19043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0" name="Google Shape;210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26199" y="3705226"/>
            <a:ext cx="8976901" cy="20471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527169" y="3705225"/>
            <a:ext cx="9245156" cy="20471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3997" y="1659550"/>
            <a:ext cx="2679126" cy="6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3330550" y="3125450"/>
            <a:ext cx="6332700" cy="27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Portability gap: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Different applications for collecting performance metrics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Different output formats to analyze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Different hardware constructs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2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20" name="Google Shape;220;p2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1"/>
          <p:cNvPicPr preferRelativeResize="0"/>
          <p:nvPr/>
        </p:nvPicPr>
        <p:blipFill rotWithShape="1">
          <a:blip r:embed="rId4">
            <a:alphaModFix/>
          </a:blip>
          <a:srcRect b="13533" l="25416" r="23265" t="13313"/>
          <a:stretch/>
        </p:blipFill>
        <p:spPr>
          <a:xfrm>
            <a:off x="3467688" y="1282409"/>
            <a:ext cx="1740276" cy="13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3997" y="1659550"/>
            <a:ext cx="2679126" cy="6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 txBox="1"/>
          <p:nvPr/>
        </p:nvSpPr>
        <p:spPr>
          <a:xfrm>
            <a:off x="3330550" y="3125450"/>
            <a:ext cx="6332700" cy="27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Portability gap: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Different applications for collecting performance metrics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Different output formats to analyze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Different hardware constructs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Indicator gap: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No big red arrow with "your problem is here"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31" name="Google Shape;231;p2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232" name="Google Shape;232;p2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22"/>
          <p:cNvPicPr preferRelativeResize="0"/>
          <p:nvPr/>
        </p:nvPicPr>
        <p:blipFill rotWithShape="1">
          <a:blip r:embed="rId4">
            <a:alphaModFix/>
          </a:blip>
          <a:srcRect b="13533" l="25416" r="23265" t="13313"/>
          <a:stretch/>
        </p:blipFill>
        <p:spPr>
          <a:xfrm>
            <a:off x="3467688" y="1282409"/>
            <a:ext cx="1740276" cy="13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Why BRAVAS?</a:t>
            </a:r>
            <a:endParaRPr/>
          </a:p>
        </p:txBody>
      </p:sp>
      <p:sp>
        <p:nvSpPr>
          <p:cNvPr id="239" name="Google Shape;239;p23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0" name="Google Shape;2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3997" y="1659550"/>
            <a:ext cx="2679126" cy="63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4">
            <a:alphaModFix/>
          </a:blip>
          <a:srcRect b="13533" l="25416" r="23265" t="13313"/>
          <a:stretch/>
        </p:blipFill>
        <p:spPr>
          <a:xfrm>
            <a:off x="3467688" y="1282409"/>
            <a:ext cx="1740276" cy="13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3"/>
          <p:cNvSpPr txBox="1"/>
          <p:nvPr/>
        </p:nvSpPr>
        <p:spPr>
          <a:xfrm>
            <a:off x="3330550" y="3125450"/>
            <a:ext cx="6398100" cy="27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Portability solutions: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Single user interface for profiling various applications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○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Flat learning curve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Single output format for analysis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○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Generalization of hardware constructs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4550" y="1289825"/>
            <a:ext cx="1602887" cy="160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Why BRAVAS?</a:t>
            </a:r>
            <a:endParaRPr/>
          </a:p>
        </p:txBody>
      </p:sp>
      <p:sp>
        <p:nvSpPr>
          <p:cNvPr id="251" name="Google Shape;251;p24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3997" y="1659550"/>
            <a:ext cx="2679126" cy="63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4"/>
          <p:cNvSpPr txBox="1"/>
          <p:nvPr/>
        </p:nvSpPr>
        <p:spPr>
          <a:xfrm>
            <a:off x="3330550" y="3125450"/>
            <a:ext cx="6398100" cy="27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Portability solutions: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Single user interface for profiling various applications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○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Flat learning curve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Single output format for analysis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○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Generalization of hardware constructs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Indicator solution: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Quickly identify performance problems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255" name="Google Shape;255;p2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24"/>
          <p:cNvPicPr preferRelativeResize="0"/>
          <p:nvPr/>
        </p:nvPicPr>
        <p:blipFill rotWithShape="1">
          <a:blip r:embed="rId4">
            <a:alphaModFix/>
          </a:blip>
          <a:srcRect b="13533" l="25416" r="23265" t="13313"/>
          <a:stretch/>
        </p:blipFill>
        <p:spPr>
          <a:xfrm>
            <a:off x="3467688" y="1282409"/>
            <a:ext cx="1740276" cy="13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4550" y="1289825"/>
            <a:ext cx="1602887" cy="1602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5"/>
          <p:cNvSpPr txBox="1"/>
          <p:nvPr/>
        </p:nvSpPr>
        <p:spPr>
          <a:xfrm>
            <a:off x="1981201" y="3009801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6000"/>
              <a:buFont typeface="Calibri"/>
              <a:buNone/>
            </a:pPr>
            <a:r>
              <a:rPr b="1" i="0" lang="ca-ES" sz="6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Design Overview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5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265" name="Google Shape;265;p2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271" name="Google Shape;271;p26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6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276" name="Google Shape;276;p26" title="global_overview_full.png"/>
          <p:cNvPicPr preferRelativeResize="0"/>
          <p:nvPr/>
        </p:nvPicPr>
        <p:blipFill rotWithShape="1">
          <a:blip r:embed="rId5">
            <a:alphaModFix/>
          </a:blip>
          <a:srcRect b="227" l="0" r="0" t="227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61" name="Google Shape;61;p9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3" name="Google Shape;63;p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CPU | 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282" name="Google Shape;282;p27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7" title="global_overview_config.png"/>
          <p:cNvPicPr preferRelativeResize="0"/>
          <p:nvPr/>
        </p:nvPicPr>
        <p:blipFill rotWithShape="1">
          <a:blip r:embed="rId5">
            <a:alphaModFix/>
          </a:blip>
          <a:srcRect b="227" l="0" r="0" t="227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293" name="Google Shape;293;p28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2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8" title="global_overview_config.png"/>
          <p:cNvPicPr preferRelativeResize="0"/>
          <p:nvPr/>
        </p:nvPicPr>
        <p:blipFill rotWithShape="1">
          <a:blip r:embed="rId5">
            <a:alphaModFix/>
          </a:blip>
          <a:srcRect b="227" l="0" r="0" t="227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299" name="Google Shape;29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72687" y="2112188"/>
            <a:ext cx="4976175" cy="281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43137" y="845650"/>
            <a:ext cx="4976178" cy="565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306" name="Google Shape;306;p29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2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9" title="global_overview_config.png"/>
          <p:cNvPicPr preferRelativeResize="0"/>
          <p:nvPr/>
        </p:nvPicPr>
        <p:blipFill rotWithShape="1">
          <a:blip r:embed="rId5">
            <a:alphaModFix/>
          </a:blip>
          <a:srcRect b="227" l="0" r="0" t="227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317" name="Google Shape;317;p30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30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0" title="global_overview_profile.png"/>
          <p:cNvPicPr preferRelativeResize="0"/>
          <p:nvPr/>
        </p:nvPicPr>
        <p:blipFill rotWithShape="1">
          <a:blip r:embed="rId5">
            <a:alphaModFix/>
          </a:blip>
          <a:srcRect b="227" l="0" r="0" t="227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328" name="Google Shape;328;p31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1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0" name="Google Shape;33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1" title="global_overview_analyze.png"/>
          <p:cNvPicPr preferRelativeResize="0"/>
          <p:nvPr/>
        </p:nvPicPr>
        <p:blipFill rotWithShape="1">
          <a:blip r:embed="rId5">
            <a:alphaModFix/>
          </a:blip>
          <a:srcRect b="227" l="0" r="0" t="227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339" name="Google Shape;339;p32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342" name="Google Shape;342;p32" title="setup_overview.png"/>
          <p:cNvPicPr preferRelativeResize="0"/>
          <p:nvPr/>
        </p:nvPicPr>
        <p:blipFill rotWithShape="1">
          <a:blip r:embed="rId3">
            <a:alphaModFix/>
          </a:blip>
          <a:srcRect b="8256" l="9020" r="9274" t="8264"/>
          <a:stretch/>
        </p:blipFill>
        <p:spPr>
          <a:xfrm>
            <a:off x="893600" y="1505500"/>
            <a:ext cx="2012225" cy="1850047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3" name="Google Shape;343;p32" title="runtime_ratios_setups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1174" y="1503013"/>
            <a:ext cx="2012227" cy="1855012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4" name="Google Shape;344;p32" title="memory_transfers_setups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888749" y="1503025"/>
            <a:ext cx="2042501" cy="18550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5" name="Google Shape;345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16607" y="1503025"/>
            <a:ext cx="2888991" cy="18550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6" name="Google Shape;346;p32" title="kernel_overview_short.png"/>
          <p:cNvPicPr preferRelativeResize="0"/>
          <p:nvPr/>
        </p:nvPicPr>
        <p:blipFill rotWithShape="1">
          <a:blip r:embed="rId7">
            <a:alphaModFix/>
          </a:blip>
          <a:srcRect b="16249" l="2921" r="2534" t="16497"/>
          <a:stretch/>
        </p:blipFill>
        <p:spPr>
          <a:xfrm>
            <a:off x="731233" y="4046098"/>
            <a:ext cx="2607504" cy="1855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7" name="Google Shape;347;p32"/>
          <p:cNvPicPr preferRelativeResize="0"/>
          <p:nvPr/>
        </p:nvPicPr>
        <p:blipFill rotWithShape="1">
          <a:blip r:embed="rId8">
            <a:alphaModFix/>
          </a:blip>
          <a:srcRect b="16354" l="16832" r="15999" t="16482"/>
          <a:stretch/>
        </p:blipFill>
        <p:spPr>
          <a:xfrm>
            <a:off x="3786831" y="4046097"/>
            <a:ext cx="1746006" cy="18550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8" name="Google Shape;348;p32" title="memory_transfers_all.png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80947" y="4046098"/>
            <a:ext cx="2515917" cy="18550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" name="Google Shape;349;p32" title="runtime_ratios_all.png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944969" y="4048573"/>
            <a:ext cx="2478019" cy="1850052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0" name="Google Shape;350;p32"/>
          <p:cNvSpPr txBox="1"/>
          <p:nvPr/>
        </p:nvSpPr>
        <p:spPr>
          <a:xfrm>
            <a:off x="886400" y="1198725"/>
            <a:ext cx="2035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Setup Overview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2"/>
          <p:cNvSpPr txBox="1"/>
          <p:nvPr/>
        </p:nvSpPr>
        <p:spPr>
          <a:xfrm>
            <a:off x="3387575" y="1198725"/>
            <a:ext cx="2035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Runtimes per Setup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2"/>
          <p:cNvSpPr txBox="1"/>
          <p:nvPr/>
        </p:nvSpPr>
        <p:spPr>
          <a:xfrm>
            <a:off x="5756200" y="901275"/>
            <a:ext cx="23076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Memory Transfer Sizes per Setup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8397225" y="1198725"/>
            <a:ext cx="28890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 Factors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731238" y="3758098"/>
            <a:ext cx="26076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Kernel Time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32"/>
          <p:cNvSpPr txBox="1"/>
          <p:nvPr/>
        </p:nvSpPr>
        <p:spPr>
          <a:xfrm>
            <a:off x="3754788" y="3760573"/>
            <a:ext cx="1810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LDS Bank Conflicts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2"/>
          <p:cNvSpPr txBox="1"/>
          <p:nvPr/>
        </p:nvSpPr>
        <p:spPr>
          <a:xfrm>
            <a:off x="8944963" y="3760573"/>
            <a:ext cx="25158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Runtimes per Rank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2"/>
          <p:cNvSpPr txBox="1"/>
          <p:nvPr/>
        </p:nvSpPr>
        <p:spPr>
          <a:xfrm>
            <a:off x="5980938" y="3460800"/>
            <a:ext cx="25158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Memory Transfer Sizes 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17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per Rank</a:t>
            </a:r>
            <a:endParaRPr sz="1700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363" name="Google Shape;363;p33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3" title="global_overview_analyze.png"/>
          <p:cNvPicPr preferRelativeResize="0"/>
          <p:nvPr/>
        </p:nvPicPr>
        <p:blipFill rotWithShape="1">
          <a:blip r:embed="rId5">
            <a:alphaModFix/>
          </a:blip>
          <a:srcRect b="229" l="0" r="0" t="229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Design Overview</a:t>
            </a:r>
            <a:endParaRPr/>
          </a:p>
        </p:txBody>
      </p:sp>
      <p:sp>
        <p:nvSpPr>
          <p:cNvPr id="374" name="Google Shape;374;p34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8375" y="2359275"/>
            <a:ext cx="2012227" cy="1257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9255" y="3448269"/>
            <a:ext cx="1050469" cy="1050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4" title="global_overview_full.png"/>
          <p:cNvPicPr preferRelativeResize="0"/>
          <p:nvPr/>
        </p:nvPicPr>
        <p:blipFill rotWithShape="1">
          <a:blip r:embed="rId5">
            <a:alphaModFix/>
          </a:blip>
          <a:srcRect b="229" l="0" r="0" t="229"/>
          <a:stretch/>
        </p:blipFill>
        <p:spPr>
          <a:xfrm>
            <a:off x="3685200" y="1806238"/>
            <a:ext cx="8033000" cy="32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4"/>
          <p:cNvSpPr/>
          <p:nvPr/>
        </p:nvSpPr>
        <p:spPr>
          <a:xfrm>
            <a:off x="6139975" y="2898350"/>
            <a:ext cx="1238100" cy="12381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3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380" name="Google Shape;380;p3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5"/>
          <p:cNvSpPr txBox="1"/>
          <p:nvPr>
            <p:ph type="ctrTitle"/>
          </p:nvPr>
        </p:nvSpPr>
        <p:spPr>
          <a:xfrm>
            <a:off x="4858300" y="1867325"/>
            <a:ext cx="6913800" cy="20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ca-ES" sz="4800"/>
              <a:t>BRAVAS</a:t>
            </a:r>
            <a:br>
              <a:rPr lang="ca-ES" sz="3300"/>
            </a:br>
            <a:r>
              <a:rPr lang="ca-ES" sz="2900"/>
              <a:t>Towards a Portable GPU Profiler</a:t>
            </a:r>
            <a:endParaRPr sz="2900"/>
          </a:p>
        </p:txBody>
      </p:sp>
      <p:sp>
        <p:nvSpPr>
          <p:cNvPr id="386" name="Google Shape;386;p35"/>
          <p:cNvSpPr txBox="1"/>
          <p:nvPr>
            <p:ph idx="1" type="subTitle"/>
          </p:nvPr>
        </p:nvSpPr>
        <p:spPr>
          <a:xfrm>
            <a:off x="4963900" y="4181000"/>
            <a:ext cx="67026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ca-ES" sz="1800">
                <a:solidFill>
                  <a:srgbClr val="414141"/>
                </a:solidFill>
              </a:rPr>
              <a:t>Okke van Eck</a:t>
            </a:r>
            <a:br>
              <a:rPr lang="ca-ES" sz="1800">
                <a:solidFill>
                  <a:srgbClr val="414141"/>
                </a:solidFill>
              </a:rPr>
            </a:br>
            <a:r>
              <a:rPr lang="ca-ES" sz="1600">
                <a:solidFill>
                  <a:srgbClr val="414141"/>
                </a:solidFill>
              </a:rPr>
              <a:t>GPU Research Engineer</a:t>
            </a:r>
            <a:br>
              <a:rPr lang="ca-ES" sz="1600">
                <a:solidFill>
                  <a:srgbClr val="414141"/>
                </a:solidFill>
              </a:rPr>
            </a:br>
            <a:r>
              <a:rPr lang="ca-ES" sz="1600" u="sng">
                <a:solidFill>
                  <a:schemeClr val="hlink"/>
                </a:solidFill>
                <a:hlinkClick r:id="rId3"/>
              </a:rPr>
              <a:t>okke.vaneck@bsc.es</a:t>
            </a:r>
            <a:endParaRPr sz="1600">
              <a:solidFill>
                <a:srgbClr val="414141"/>
              </a:solidFill>
            </a:endParaRPr>
          </a:p>
        </p:txBody>
      </p:sp>
      <p:sp>
        <p:nvSpPr>
          <p:cNvPr id="387" name="Google Shape;387;p35"/>
          <p:cNvSpPr txBox="1"/>
          <p:nvPr>
            <p:ph idx="2" type="body"/>
          </p:nvPr>
        </p:nvSpPr>
        <p:spPr>
          <a:xfrm>
            <a:off x="325968" y="6095686"/>
            <a:ext cx="32553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88" name="Google Shape;388;p35"/>
          <p:cNvSpPr txBox="1"/>
          <p:nvPr>
            <p:ph idx="3" type="body"/>
          </p:nvPr>
        </p:nvSpPr>
        <p:spPr>
          <a:xfrm>
            <a:off x="4963888" y="6095685"/>
            <a:ext cx="67026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None/>
            </a:pPr>
            <a:r>
              <a:rPr lang="ca-ES" sz="2000"/>
              <a:t>May 19th, 2026</a:t>
            </a:r>
            <a:endParaRPr sz="2000"/>
          </a:p>
        </p:txBody>
      </p:sp>
      <p:sp>
        <p:nvSpPr>
          <p:cNvPr id="389" name="Google Shape;389;p3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390" name="Google Shape;390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1614" y="2676988"/>
            <a:ext cx="1504021" cy="15040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www.linkedin.com/in/okkevaneck/" id="391" name="Google Shape;391;p35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10517" l="11177" r="10385" t="11577"/>
          <a:stretch/>
        </p:blipFill>
        <p:spPr>
          <a:xfrm>
            <a:off x="7877588" y="4889444"/>
            <a:ext cx="196324" cy="19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github.com/okkevaneck" id="392" name="Google Shape;392;p35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03887" y="4891186"/>
            <a:ext cx="196326" cy="1915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gitlab.com/okkevaneck" id="393" name="Google Shape;393;p35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9783" l="5019" r="5037" t="10031"/>
          <a:stretch/>
        </p:blipFill>
        <p:spPr>
          <a:xfrm>
            <a:off x="8330187" y="4899432"/>
            <a:ext cx="196324" cy="175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orcid.org/0000-0002-3600-5183" id="394" name="Google Shape;394;p35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556488" y="4888773"/>
            <a:ext cx="196324" cy="196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6"/>
          <p:cNvSpPr txBox="1"/>
          <p:nvPr/>
        </p:nvSpPr>
        <p:spPr>
          <a:xfrm>
            <a:off x="1981201" y="3009801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6000"/>
              <a:buFont typeface="Calibri"/>
              <a:buNone/>
            </a:pPr>
            <a:r>
              <a:rPr b="1" lang="ca-ES" sz="6000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Ocean model</a:t>
            </a:r>
            <a:r>
              <a:rPr b="1" i="0" lang="ca-ES" sz="6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br>
              <a:rPr b="1" i="0" lang="ca-ES" sz="6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ca-ES" sz="4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 vs OpenACC</a:t>
            </a:r>
            <a:endParaRPr b="1" i="0" sz="4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6000"/>
              <a:buFont typeface="Calibri"/>
              <a:buNone/>
            </a:pPr>
            <a:r>
              <a:rPr b="1" i="0" lang="ca-ES" sz="4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on MN5 &amp; LUMI</a:t>
            </a:r>
            <a:endParaRPr b="1" i="0" sz="4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402" name="Google Shape;402;p3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69" name="Google Shape;69;p10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71" name="Google Shape;71;p10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Google Shape;72;p10"/>
          <p:cNvPicPr preferRelativeResize="0"/>
          <p:nvPr/>
        </p:nvPicPr>
        <p:blipFill rotWithShape="1">
          <a:blip r:embed="rId3">
            <a:alphaModFix/>
          </a:blip>
          <a:srcRect b="11267" l="9343" r="9473" t="10215"/>
          <a:stretch/>
        </p:blipFill>
        <p:spPr>
          <a:xfrm>
            <a:off x="1406375" y="1776838"/>
            <a:ext cx="4216651" cy="364602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0"/>
          <p:cNvSpPr txBox="1"/>
          <p:nvPr/>
        </p:nvSpPr>
        <p:spPr>
          <a:xfrm>
            <a:off x="7431825" y="4344300"/>
            <a:ext cx="2178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Trace OpenMP events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0"/>
          <p:cNvSpPr txBox="1"/>
          <p:nvPr/>
        </p:nvSpPr>
        <p:spPr>
          <a:xfrm>
            <a:off x="7391325" y="3531150"/>
            <a:ext cx="2178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Trace the MPI calls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0"/>
          <p:cNvSpPr txBox="1"/>
          <p:nvPr/>
        </p:nvSpPr>
        <p:spPr>
          <a:xfrm>
            <a:off x="7019175" y="1779513"/>
            <a:ext cx="5508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Choose the type of tracing: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detail: detailed information of the tracing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bursts: summarized information of the tracing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" name="Google Shape;76;p10"/>
          <p:cNvCxnSpPr>
            <a:stCxn id="75" idx="1"/>
          </p:cNvCxnSpPr>
          <p:nvPr/>
        </p:nvCxnSpPr>
        <p:spPr>
          <a:xfrm flipH="1">
            <a:off x="4461975" y="2287413"/>
            <a:ext cx="2557200" cy="646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7" name="Google Shape;77;p10"/>
          <p:cNvCxnSpPr>
            <a:stCxn id="74" idx="1"/>
          </p:cNvCxnSpPr>
          <p:nvPr/>
        </p:nvCxnSpPr>
        <p:spPr>
          <a:xfrm rot="10800000">
            <a:off x="3073125" y="3246600"/>
            <a:ext cx="4318200" cy="515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8" name="Google Shape;78;p10"/>
          <p:cNvCxnSpPr>
            <a:stCxn id="73" idx="1"/>
          </p:cNvCxnSpPr>
          <p:nvPr/>
        </p:nvCxnSpPr>
        <p:spPr>
          <a:xfrm rot="10800000">
            <a:off x="3212025" y="4071450"/>
            <a:ext cx="4219800" cy="642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</p:txBody>
      </p:sp>
      <p:sp>
        <p:nvSpPr>
          <p:cNvPr id="408" name="Google Shape;408;p3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create-config | trace | make cut | profile &amp; analyze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3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410" name="Google Shape;410;p37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8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3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7" name="Google Shape;417;p3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trace | make cut | 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3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419" name="Google Shape;41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622" y="1699184"/>
            <a:ext cx="3865831" cy="31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8"/>
          <p:cNvSpPr/>
          <p:nvPr/>
        </p:nvSpPr>
        <p:spPr>
          <a:xfrm>
            <a:off x="2669489" y="2237847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8"/>
          <p:cNvSpPr/>
          <p:nvPr/>
        </p:nvSpPr>
        <p:spPr>
          <a:xfrm>
            <a:off x="2693656" y="2515767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2" name="Google Shape;422;p38"/>
          <p:cNvCxnSpPr/>
          <p:nvPr/>
        </p:nvCxnSpPr>
        <p:spPr>
          <a:xfrm>
            <a:off x="818714" y="1844586"/>
            <a:ext cx="503100" cy="0"/>
          </a:xfrm>
          <a:prstGeom prst="straightConnector1">
            <a:avLst/>
          </a:prstGeom>
          <a:noFill/>
          <a:ln cap="flat" cmpd="sng" w="19050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8" name="Google Shape;428;p39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429;p3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trace | make cut | 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3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431" name="Google Shape;431;p39"/>
          <p:cNvPicPr preferRelativeResize="0"/>
          <p:nvPr/>
        </p:nvPicPr>
        <p:blipFill rotWithShape="1">
          <a:blip r:embed="rId3">
            <a:alphaModFix/>
          </a:blip>
          <a:srcRect b="0" l="0" r="1409" t="0"/>
          <a:stretch/>
        </p:blipFill>
        <p:spPr>
          <a:xfrm>
            <a:off x="511100" y="1685475"/>
            <a:ext cx="5203901" cy="42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39"/>
          <p:cNvPicPr preferRelativeResize="0"/>
          <p:nvPr/>
        </p:nvPicPr>
        <p:blipFill rotWithShape="1">
          <a:blip r:embed="rId4">
            <a:alphaModFix/>
          </a:blip>
          <a:srcRect b="0" l="0" r="298" t="0"/>
          <a:stretch/>
        </p:blipFill>
        <p:spPr>
          <a:xfrm>
            <a:off x="6224972" y="1519700"/>
            <a:ext cx="5493226" cy="456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3" name="Google Shape;433;p39"/>
          <p:cNvCxnSpPr/>
          <p:nvPr/>
        </p:nvCxnSpPr>
        <p:spPr>
          <a:xfrm>
            <a:off x="848306" y="1844586"/>
            <a:ext cx="503100" cy="0"/>
          </a:xfrm>
          <a:prstGeom prst="straightConnector1">
            <a:avLst/>
          </a:prstGeom>
          <a:noFill/>
          <a:ln cap="flat" cmpd="sng" w="19050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9" name="Google Shape;439;p40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40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trace | make cut | profile &amp; analyze</a:t>
            </a:r>
            <a:endParaRPr b="0" i="0" sz="20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4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442" name="Google Shape;442;p40"/>
          <p:cNvPicPr preferRelativeResize="0"/>
          <p:nvPr/>
        </p:nvPicPr>
        <p:blipFill rotWithShape="1">
          <a:blip r:embed="rId3">
            <a:alphaModFix/>
          </a:blip>
          <a:srcRect b="0" l="0" r="1409" t="0"/>
          <a:stretch/>
        </p:blipFill>
        <p:spPr>
          <a:xfrm>
            <a:off x="511100" y="1685475"/>
            <a:ext cx="5203901" cy="42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40"/>
          <p:cNvSpPr/>
          <p:nvPr/>
        </p:nvSpPr>
        <p:spPr>
          <a:xfrm>
            <a:off x="2528225" y="3088900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40"/>
          <p:cNvSpPr/>
          <p:nvPr/>
        </p:nvSpPr>
        <p:spPr>
          <a:xfrm>
            <a:off x="2528225" y="3497775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p40"/>
          <p:cNvPicPr preferRelativeResize="0"/>
          <p:nvPr/>
        </p:nvPicPr>
        <p:blipFill rotWithShape="1">
          <a:blip r:embed="rId4">
            <a:alphaModFix/>
          </a:blip>
          <a:srcRect b="0" l="0" r="298" t="0"/>
          <a:stretch/>
        </p:blipFill>
        <p:spPr>
          <a:xfrm>
            <a:off x="6224985" y="1519700"/>
            <a:ext cx="5493226" cy="45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40"/>
          <p:cNvSpPr/>
          <p:nvPr/>
        </p:nvSpPr>
        <p:spPr>
          <a:xfrm>
            <a:off x="8191475" y="2693336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40"/>
          <p:cNvSpPr/>
          <p:nvPr/>
        </p:nvSpPr>
        <p:spPr>
          <a:xfrm>
            <a:off x="8191475" y="5045411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40"/>
          <p:cNvSpPr/>
          <p:nvPr/>
        </p:nvSpPr>
        <p:spPr>
          <a:xfrm>
            <a:off x="8191475" y="5915736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40"/>
          <p:cNvSpPr/>
          <p:nvPr/>
        </p:nvSpPr>
        <p:spPr>
          <a:xfrm>
            <a:off x="8191475" y="3583648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0"/>
          <p:cNvSpPr/>
          <p:nvPr/>
        </p:nvSpPr>
        <p:spPr>
          <a:xfrm>
            <a:off x="2528225" y="4601422"/>
            <a:ext cx="243600" cy="243600"/>
          </a:xfrm>
          <a:prstGeom prst="mathMultiply">
            <a:avLst>
              <a:gd fmla="val 23520" name="adj1"/>
            </a:avLst>
          </a:prstGeom>
          <a:solidFill>
            <a:srgbClr val="F13E3E"/>
          </a:solidFill>
          <a:ln cap="flat" cmpd="sng" w="9525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40"/>
          <p:cNvSpPr/>
          <p:nvPr/>
        </p:nvSpPr>
        <p:spPr>
          <a:xfrm>
            <a:off x="2528225" y="5732525"/>
            <a:ext cx="243600" cy="243600"/>
          </a:xfrm>
          <a:prstGeom prst="mathMultiply">
            <a:avLst>
              <a:gd fmla="val 23520" name="adj1"/>
            </a:avLst>
          </a:prstGeom>
          <a:solidFill>
            <a:srgbClr val="F13E3E"/>
          </a:solidFill>
          <a:ln cap="flat" cmpd="sng" w="9525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" name="Google Shape;452;p40"/>
          <p:cNvCxnSpPr/>
          <p:nvPr/>
        </p:nvCxnSpPr>
        <p:spPr>
          <a:xfrm>
            <a:off x="848306" y="1844586"/>
            <a:ext cx="503100" cy="0"/>
          </a:xfrm>
          <a:prstGeom prst="straightConnector1">
            <a:avLst/>
          </a:prstGeom>
          <a:noFill/>
          <a:ln cap="flat" cmpd="sng" w="19050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58" name="Google Shape;458;p41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make cut | profile &amp; 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4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460" name="Google Shape;460;p41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-j 0 config.yaml</a:t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6" name="Google Shape;466;p4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make cut | profile &amp; 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4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468" name="Google Shape;468;p42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-j 0 config.yaml</a:t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9" name="Google Shape;469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5375" y="1692925"/>
            <a:ext cx="9796724" cy="4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42"/>
          <p:cNvSpPr/>
          <p:nvPr/>
        </p:nvSpPr>
        <p:spPr>
          <a:xfrm>
            <a:off x="4183525" y="2055425"/>
            <a:ext cx="158700" cy="28938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76" name="Google Shape;476;p4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make cut | profile &amp; 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478" name="Google Shape;478;p43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-j 0 config.yaml</a:t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9" name="Google Shape;479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5333" y="1692925"/>
            <a:ext cx="9796781" cy="42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3"/>
          <p:cNvSpPr/>
          <p:nvPr/>
        </p:nvSpPr>
        <p:spPr>
          <a:xfrm>
            <a:off x="4407650" y="4082975"/>
            <a:ext cx="6359400" cy="9036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4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vi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87" name="Google Shape;487;p4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489" name="Google Shape;489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5447" y="1699184"/>
            <a:ext cx="3865831" cy="31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4"/>
          <p:cNvSpPr/>
          <p:nvPr/>
        </p:nvSpPr>
        <p:spPr>
          <a:xfrm rot="10800000">
            <a:off x="5767656" y="3339292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5425" y="1699175"/>
            <a:ext cx="3881126" cy="3107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4"/>
          <p:cNvSpPr/>
          <p:nvPr/>
        </p:nvSpPr>
        <p:spPr>
          <a:xfrm>
            <a:off x="1830288" y="3658576"/>
            <a:ext cx="1092600" cy="1794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4"/>
          <p:cNvSpPr/>
          <p:nvPr/>
        </p:nvSpPr>
        <p:spPr>
          <a:xfrm>
            <a:off x="7612168" y="3658575"/>
            <a:ext cx="1688700" cy="1794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5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99" name="Google Shape;499;p45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4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501" name="Google Shape;501;p45"/>
          <p:cNvSpPr txBox="1"/>
          <p:nvPr/>
        </p:nvSpPr>
        <p:spPr>
          <a:xfrm>
            <a:off x="511100" y="1282400"/>
            <a:ext cx="11207100" cy="7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45"/>
          <p:cNvSpPr/>
          <p:nvPr/>
        </p:nvSpPr>
        <p:spPr>
          <a:xfrm rot="10800000">
            <a:off x="3769281" y="1555692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45"/>
          <p:cNvSpPr txBox="1"/>
          <p:nvPr/>
        </p:nvSpPr>
        <p:spPr>
          <a:xfrm>
            <a:off x="4678450" y="1420900"/>
            <a:ext cx="68823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For both OpenMP and OpenACC, on both MN5 and LUMI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45"/>
          <p:cNvSpPr txBox="1"/>
          <p:nvPr/>
        </p:nvSpPr>
        <p:spPr>
          <a:xfrm>
            <a:off x="504275" y="2063750"/>
            <a:ext cx="11233800" cy="3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5" name="Google Shape;505;p45"/>
          <p:cNvGraphicFramePr/>
          <p:nvPr/>
        </p:nvGraphicFramePr>
        <p:xfrm>
          <a:off x="4293375" y="2901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{DAF0DD49-69CD-4222-AEE8-9685A6452961}</a:tableStyleId>
              </a:tblPr>
              <a:tblGrid>
                <a:gridCol w="1117800"/>
                <a:gridCol w="1100275"/>
                <a:gridCol w="1387150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ca-ES" sz="1800" u="none" cap="none" strike="noStrike"/>
                        <a:t>Version</a:t>
                      </a:r>
                      <a:endParaRPr b="1" sz="18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ca-ES" sz="1800" u="none" cap="none" strike="noStrike"/>
                        <a:t>Machine</a:t>
                      </a:r>
                      <a:endParaRPr b="1" sz="18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ca-ES" sz="1800" u="none" cap="none" strike="noStrike"/>
                        <a:t>Branch</a:t>
                      </a:r>
                      <a:endParaRPr b="1" sz="1800" u="none" cap="none" strike="noStrike"/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841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/>
                        <a:t>OpenACC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/>
                        <a:t>MN5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/>
                        <a:t>master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/>
                        <a:t>LUMI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a-ES" sz="1400" u="none" cap="none" strike="noStrike">
                          <a:solidFill>
                            <a:schemeClr val="dk1"/>
                          </a:solidFill>
                        </a:rPr>
                        <a:t>master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/>
                        <a:t>OpenMP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/>
                        <a:t>MN5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>
                          <a:solidFill>
                            <a:schemeClr val="dk1"/>
                          </a:solidFill>
                        </a:rPr>
                        <a:t>loop-test-mn5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/>
                        <a:t>LUMI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a-ES" sz="1400" u="none" cap="none" strike="noStrike">
                          <a:solidFill>
                            <a:schemeClr val="dk1"/>
                          </a:solidFill>
                        </a:rPr>
                        <a:t>loop-test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1" name="Google Shape;511;p46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4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513" name="Google Shape;513;p46"/>
          <p:cNvSpPr txBox="1"/>
          <p:nvPr/>
        </p:nvSpPr>
        <p:spPr>
          <a:xfrm>
            <a:off x="511100" y="1282400"/>
            <a:ext cx="11207100" cy="7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bravas.py </a:t>
            </a:r>
            <a:r>
              <a:rPr b="0" i="0" lang="ca-ES" sz="1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config.yaml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46"/>
          <p:cNvSpPr/>
          <p:nvPr/>
        </p:nvSpPr>
        <p:spPr>
          <a:xfrm rot="10800000">
            <a:off x="3769281" y="1555692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46"/>
          <p:cNvSpPr txBox="1"/>
          <p:nvPr/>
        </p:nvSpPr>
        <p:spPr>
          <a:xfrm>
            <a:off x="4678450" y="1420900"/>
            <a:ext cx="68823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For both OpenMP and OpenACC, on both MN5 and LUMI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46"/>
          <p:cNvSpPr txBox="1"/>
          <p:nvPr/>
        </p:nvSpPr>
        <p:spPr>
          <a:xfrm>
            <a:off x="504275" y="2063750"/>
            <a:ext cx="11233800" cy="37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6"/>
          <p:cNvSpPr txBox="1"/>
          <p:nvPr/>
        </p:nvSpPr>
        <p:spPr>
          <a:xfrm>
            <a:off x="2564488" y="4114588"/>
            <a:ext cx="7317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46"/>
          <p:cNvSpPr txBox="1"/>
          <p:nvPr/>
        </p:nvSpPr>
        <p:spPr>
          <a:xfrm>
            <a:off x="3520338" y="2492463"/>
            <a:ext cx="28854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 - Full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6"/>
          <p:cNvSpPr txBox="1"/>
          <p:nvPr/>
        </p:nvSpPr>
        <p:spPr>
          <a:xfrm>
            <a:off x="6686013" y="2492463"/>
            <a:ext cx="2941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 - Cut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0" name="Google Shape;520;p46" title="setup_overview.png"/>
          <p:cNvPicPr preferRelativeResize="0"/>
          <p:nvPr/>
        </p:nvPicPr>
        <p:blipFill rotWithShape="1">
          <a:blip r:embed="rId3">
            <a:alphaModFix/>
          </a:blip>
          <a:srcRect b="7716" l="8334" r="7891" t="8678"/>
          <a:stretch/>
        </p:blipFill>
        <p:spPr>
          <a:xfrm>
            <a:off x="3597713" y="2898963"/>
            <a:ext cx="2730650" cy="24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6" title="setup_overview.png"/>
          <p:cNvPicPr preferRelativeResize="0"/>
          <p:nvPr/>
        </p:nvPicPr>
        <p:blipFill rotWithShape="1">
          <a:blip r:embed="rId4">
            <a:alphaModFix/>
          </a:blip>
          <a:srcRect b="7782" l="11518" r="11278" t="8611"/>
          <a:stretch/>
        </p:blipFill>
        <p:spPr>
          <a:xfrm>
            <a:off x="6898438" y="2898950"/>
            <a:ext cx="2516643" cy="2452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6"/>
          <p:cNvSpPr/>
          <p:nvPr/>
        </p:nvSpPr>
        <p:spPr>
          <a:xfrm>
            <a:off x="3610250" y="3124625"/>
            <a:ext cx="2692800" cy="7815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46"/>
          <p:cNvSpPr/>
          <p:nvPr/>
        </p:nvSpPr>
        <p:spPr>
          <a:xfrm>
            <a:off x="6886850" y="3124625"/>
            <a:ext cx="2528100" cy="7815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46"/>
          <p:cNvSpPr txBox="1"/>
          <p:nvPr/>
        </p:nvSpPr>
        <p:spPr>
          <a:xfrm>
            <a:off x="504275" y="2492475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Setup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84" name="Google Shape;84;p11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86" name="Google Shape;86;p11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1"/>
          <p:cNvSpPr txBox="1"/>
          <p:nvPr/>
        </p:nvSpPr>
        <p:spPr>
          <a:xfrm>
            <a:off x="7722500" y="2734300"/>
            <a:ext cx="4031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Select the </a:t>
            </a:r>
            <a:r>
              <a:rPr b="1" lang="ca-ES" sz="180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enabled</a:t>
            </a: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hardware counters: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PAPI_TOT_INS: total instructions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PAPI_TOT_CYC: total cycles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ts val="1800"/>
              <a:buFont typeface="Calibri"/>
              <a:buChar char="●"/>
            </a:pPr>
            <a:r>
              <a:rPr b="1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PAPI_L1_DCM: total L1 data cache misses</a:t>
            </a:r>
            <a:endParaRPr b="1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1"/>
          <p:cNvPicPr preferRelativeResize="0"/>
          <p:nvPr/>
        </p:nvPicPr>
        <p:blipFill rotWithShape="1">
          <a:blip r:embed="rId3">
            <a:alphaModFix/>
          </a:blip>
          <a:srcRect b="0" l="0" r="19922" t="0"/>
          <a:stretch/>
        </p:blipFill>
        <p:spPr>
          <a:xfrm>
            <a:off x="1073325" y="1767000"/>
            <a:ext cx="5940077" cy="366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0" name="Google Shape;530;p4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4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532" name="Google Shape;532;p47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7"/>
          <p:cNvSpPr txBox="1"/>
          <p:nvPr/>
        </p:nvSpPr>
        <p:spPr>
          <a:xfrm>
            <a:off x="3016250" y="1430950"/>
            <a:ext cx="7863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4" name="Google Shape;534;p47" title="setup_overview.png"/>
          <p:cNvPicPr preferRelativeResize="0"/>
          <p:nvPr/>
        </p:nvPicPr>
        <p:blipFill rotWithShape="1">
          <a:blip r:embed="rId3">
            <a:alphaModFix/>
          </a:blip>
          <a:srcRect b="7782" l="10051" r="10043" t="8611"/>
          <a:stretch/>
        </p:blipFill>
        <p:spPr>
          <a:xfrm>
            <a:off x="6458050" y="3869075"/>
            <a:ext cx="2029550" cy="191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47" title="setup_overview.png"/>
          <p:cNvPicPr preferRelativeResize="0"/>
          <p:nvPr/>
        </p:nvPicPr>
        <p:blipFill rotWithShape="1">
          <a:blip r:embed="rId4">
            <a:alphaModFix/>
          </a:blip>
          <a:srcRect b="7783" l="9555" r="10545" t="8602"/>
          <a:stretch/>
        </p:blipFill>
        <p:spPr>
          <a:xfrm>
            <a:off x="3918900" y="3869075"/>
            <a:ext cx="2029550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7" title="setup_overview.png"/>
          <p:cNvPicPr preferRelativeResize="0"/>
          <p:nvPr/>
        </p:nvPicPr>
        <p:blipFill rotWithShape="1">
          <a:blip r:embed="rId5">
            <a:alphaModFix/>
          </a:blip>
          <a:srcRect b="7782" l="11518" r="11278" t="8611"/>
          <a:stretch/>
        </p:blipFill>
        <p:spPr>
          <a:xfrm>
            <a:off x="3950825" y="1841650"/>
            <a:ext cx="1961053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47" title="setup_overview.png"/>
          <p:cNvPicPr preferRelativeResize="0"/>
          <p:nvPr/>
        </p:nvPicPr>
        <p:blipFill rotWithShape="1">
          <a:blip r:embed="rId6">
            <a:alphaModFix/>
          </a:blip>
          <a:srcRect b="8059" l="11077" r="10242" t="8335"/>
          <a:stretch/>
        </p:blipFill>
        <p:spPr>
          <a:xfrm>
            <a:off x="6458050" y="1826763"/>
            <a:ext cx="2029550" cy="1941044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47"/>
          <p:cNvSpPr txBox="1"/>
          <p:nvPr/>
        </p:nvSpPr>
        <p:spPr>
          <a:xfrm>
            <a:off x="3950825" y="1430950"/>
            <a:ext cx="19611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9" name="Google Shape;539;p47"/>
          <p:cNvSpPr txBox="1"/>
          <p:nvPr/>
        </p:nvSpPr>
        <p:spPr>
          <a:xfrm>
            <a:off x="6412313" y="1430950"/>
            <a:ext cx="2029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47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Setup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6" name="Google Shape;546;p4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548" name="Google Shape;548;p48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48"/>
          <p:cNvSpPr txBox="1"/>
          <p:nvPr/>
        </p:nvSpPr>
        <p:spPr>
          <a:xfrm>
            <a:off x="3016250" y="1430950"/>
            <a:ext cx="7863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0" name="Google Shape;550;p48" title="setup_overview.png"/>
          <p:cNvPicPr preferRelativeResize="0"/>
          <p:nvPr/>
        </p:nvPicPr>
        <p:blipFill rotWithShape="1">
          <a:blip r:embed="rId3">
            <a:alphaModFix/>
          </a:blip>
          <a:srcRect b="7782" l="10051" r="10043" t="8611"/>
          <a:stretch/>
        </p:blipFill>
        <p:spPr>
          <a:xfrm>
            <a:off x="6458050" y="3869075"/>
            <a:ext cx="2029550" cy="191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8" title="setup_overview.png"/>
          <p:cNvPicPr preferRelativeResize="0"/>
          <p:nvPr/>
        </p:nvPicPr>
        <p:blipFill rotWithShape="1">
          <a:blip r:embed="rId4">
            <a:alphaModFix/>
          </a:blip>
          <a:srcRect b="7783" l="9555" r="10545" t="8602"/>
          <a:stretch/>
        </p:blipFill>
        <p:spPr>
          <a:xfrm>
            <a:off x="3918900" y="3869075"/>
            <a:ext cx="2029550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8" title="setup_overview.png"/>
          <p:cNvPicPr preferRelativeResize="0"/>
          <p:nvPr/>
        </p:nvPicPr>
        <p:blipFill rotWithShape="1">
          <a:blip r:embed="rId5">
            <a:alphaModFix/>
          </a:blip>
          <a:srcRect b="7782" l="11518" r="11278" t="8611"/>
          <a:stretch/>
        </p:blipFill>
        <p:spPr>
          <a:xfrm>
            <a:off x="3950825" y="1841650"/>
            <a:ext cx="1961053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8" title="setup_overview.png"/>
          <p:cNvPicPr preferRelativeResize="0"/>
          <p:nvPr/>
        </p:nvPicPr>
        <p:blipFill rotWithShape="1">
          <a:blip r:embed="rId6">
            <a:alphaModFix/>
          </a:blip>
          <a:srcRect b="8059" l="11077" r="10242" t="8335"/>
          <a:stretch/>
        </p:blipFill>
        <p:spPr>
          <a:xfrm>
            <a:off x="6458050" y="1826763"/>
            <a:ext cx="2029550" cy="194104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48"/>
          <p:cNvSpPr txBox="1"/>
          <p:nvPr/>
        </p:nvSpPr>
        <p:spPr>
          <a:xfrm>
            <a:off x="3950825" y="1430950"/>
            <a:ext cx="19611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48"/>
          <p:cNvSpPr txBox="1"/>
          <p:nvPr/>
        </p:nvSpPr>
        <p:spPr>
          <a:xfrm>
            <a:off x="6412313" y="1430950"/>
            <a:ext cx="2029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48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Setup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48"/>
          <p:cNvSpPr/>
          <p:nvPr/>
        </p:nvSpPr>
        <p:spPr>
          <a:xfrm>
            <a:off x="3959373" y="2026100"/>
            <a:ext cx="1941900" cy="2271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8"/>
          <p:cNvSpPr/>
          <p:nvPr/>
        </p:nvSpPr>
        <p:spPr>
          <a:xfrm>
            <a:off x="6479375" y="2017745"/>
            <a:ext cx="1973700" cy="2271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48"/>
          <p:cNvSpPr/>
          <p:nvPr/>
        </p:nvSpPr>
        <p:spPr>
          <a:xfrm>
            <a:off x="3935021" y="4050600"/>
            <a:ext cx="2026500" cy="2271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48"/>
          <p:cNvSpPr/>
          <p:nvPr/>
        </p:nvSpPr>
        <p:spPr>
          <a:xfrm>
            <a:off x="6505200" y="4051025"/>
            <a:ext cx="1941900" cy="2271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6" name="Google Shape;566;p4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4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568" name="Google Shape;568;p49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49"/>
          <p:cNvSpPr txBox="1"/>
          <p:nvPr/>
        </p:nvSpPr>
        <p:spPr>
          <a:xfrm>
            <a:off x="3016250" y="1430950"/>
            <a:ext cx="7863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0" name="Google Shape;570;p49" title="setup_overview.png"/>
          <p:cNvPicPr preferRelativeResize="0"/>
          <p:nvPr/>
        </p:nvPicPr>
        <p:blipFill rotWithShape="1">
          <a:blip r:embed="rId3">
            <a:alphaModFix/>
          </a:blip>
          <a:srcRect b="7782" l="10051" r="10043" t="8611"/>
          <a:stretch/>
        </p:blipFill>
        <p:spPr>
          <a:xfrm>
            <a:off x="6458050" y="3869075"/>
            <a:ext cx="2029550" cy="191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9" title="setup_overview.png"/>
          <p:cNvPicPr preferRelativeResize="0"/>
          <p:nvPr/>
        </p:nvPicPr>
        <p:blipFill rotWithShape="1">
          <a:blip r:embed="rId4">
            <a:alphaModFix/>
          </a:blip>
          <a:srcRect b="7783" l="9555" r="10545" t="8602"/>
          <a:stretch/>
        </p:blipFill>
        <p:spPr>
          <a:xfrm>
            <a:off x="3918900" y="3869075"/>
            <a:ext cx="2029550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9" title="setup_overview.png"/>
          <p:cNvPicPr preferRelativeResize="0"/>
          <p:nvPr/>
        </p:nvPicPr>
        <p:blipFill rotWithShape="1">
          <a:blip r:embed="rId5">
            <a:alphaModFix/>
          </a:blip>
          <a:srcRect b="7782" l="11518" r="11278" t="8611"/>
          <a:stretch/>
        </p:blipFill>
        <p:spPr>
          <a:xfrm>
            <a:off x="3950825" y="1841650"/>
            <a:ext cx="1961053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9" title="setup_overview.png"/>
          <p:cNvPicPr preferRelativeResize="0"/>
          <p:nvPr/>
        </p:nvPicPr>
        <p:blipFill rotWithShape="1">
          <a:blip r:embed="rId6">
            <a:alphaModFix/>
          </a:blip>
          <a:srcRect b="8059" l="11077" r="10242" t="8335"/>
          <a:stretch/>
        </p:blipFill>
        <p:spPr>
          <a:xfrm>
            <a:off x="6458050" y="1826763"/>
            <a:ext cx="2029550" cy="194104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9"/>
          <p:cNvSpPr txBox="1"/>
          <p:nvPr/>
        </p:nvSpPr>
        <p:spPr>
          <a:xfrm>
            <a:off x="3950825" y="1430950"/>
            <a:ext cx="19611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49"/>
          <p:cNvSpPr txBox="1"/>
          <p:nvPr/>
        </p:nvSpPr>
        <p:spPr>
          <a:xfrm>
            <a:off x="6412313" y="1430950"/>
            <a:ext cx="2029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49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Setup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49"/>
          <p:cNvSpPr/>
          <p:nvPr/>
        </p:nvSpPr>
        <p:spPr>
          <a:xfrm>
            <a:off x="3946063" y="2209977"/>
            <a:ext cx="1961100" cy="4107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49"/>
          <p:cNvSpPr/>
          <p:nvPr/>
        </p:nvSpPr>
        <p:spPr>
          <a:xfrm>
            <a:off x="6470075" y="2209975"/>
            <a:ext cx="1983300" cy="4164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49"/>
          <p:cNvSpPr/>
          <p:nvPr/>
        </p:nvSpPr>
        <p:spPr>
          <a:xfrm>
            <a:off x="3932308" y="4233980"/>
            <a:ext cx="2029500" cy="4107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49"/>
          <p:cNvSpPr/>
          <p:nvPr/>
        </p:nvSpPr>
        <p:spPr>
          <a:xfrm>
            <a:off x="6492325" y="4233975"/>
            <a:ext cx="1961100" cy="4107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6" name="Google Shape;586;p50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5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588" name="Google Shape;588;p50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50"/>
          <p:cNvSpPr txBox="1"/>
          <p:nvPr/>
        </p:nvSpPr>
        <p:spPr>
          <a:xfrm>
            <a:off x="3016250" y="1430950"/>
            <a:ext cx="786300" cy="41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50" title="setup_overview.png"/>
          <p:cNvPicPr preferRelativeResize="0"/>
          <p:nvPr/>
        </p:nvPicPr>
        <p:blipFill rotWithShape="1">
          <a:blip r:embed="rId3">
            <a:alphaModFix/>
          </a:blip>
          <a:srcRect b="7782" l="10051" r="10043" t="8611"/>
          <a:stretch/>
        </p:blipFill>
        <p:spPr>
          <a:xfrm>
            <a:off x="6458050" y="3869075"/>
            <a:ext cx="2029550" cy="191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0" title="setup_overview.png"/>
          <p:cNvPicPr preferRelativeResize="0"/>
          <p:nvPr/>
        </p:nvPicPr>
        <p:blipFill rotWithShape="1">
          <a:blip r:embed="rId4">
            <a:alphaModFix/>
          </a:blip>
          <a:srcRect b="7783" l="9555" r="10545" t="8602"/>
          <a:stretch/>
        </p:blipFill>
        <p:spPr>
          <a:xfrm>
            <a:off x="3918900" y="3869075"/>
            <a:ext cx="2029550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0" title="setup_overview.png"/>
          <p:cNvPicPr preferRelativeResize="0"/>
          <p:nvPr/>
        </p:nvPicPr>
        <p:blipFill rotWithShape="1">
          <a:blip r:embed="rId5">
            <a:alphaModFix/>
          </a:blip>
          <a:srcRect b="7782" l="11518" r="11278" t="8611"/>
          <a:stretch/>
        </p:blipFill>
        <p:spPr>
          <a:xfrm>
            <a:off x="3950825" y="1841650"/>
            <a:ext cx="1961053" cy="19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0" title="setup_overview.png"/>
          <p:cNvPicPr preferRelativeResize="0"/>
          <p:nvPr/>
        </p:nvPicPr>
        <p:blipFill rotWithShape="1">
          <a:blip r:embed="rId6">
            <a:alphaModFix/>
          </a:blip>
          <a:srcRect b="8059" l="11077" r="10242" t="8335"/>
          <a:stretch/>
        </p:blipFill>
        <p:spPr>
          <a:xfrm>
            <a:off x="6458050" y="1826763"/>
            <a:ext cx="2029550" cy="1941044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50"/>
          <p:cNvSpPr txBox="1"/>
          <p:nvPr/>
        </p:nvSpPr>
        <p:spPr>
          <a:xfrm>
            <a:off x="3950825" y="1430950"/>
            <a:ext cx="19611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50"/>
          <p:cNvSpPr txBox="1"/>
          <p:nvPr/>
        </p:nvSpPr>
        <p:spPr>
          <a:xfrm>
            <a:off x="6412313" y="1430950"/>
            <a:ext cx="2029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50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Setup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50"/>
          <p:cNvSpPr/>
          <p:nvPr/>
        </p:nvSpPr>
        <p:spPr>
          <a:xfrm>
            <a:off x="3950825" y="2578210"/>
            <a:ext cx="1961100" cy="11655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50"/>
          <p:cNvSpPr/>
          <p:nvPr/>
        </p:nvSpPr>
        <p:spPr>
          <a:xfrm>
            <a:off x="6460650" y="2576785"/>
            <a:ext cx="2000100" cy="11850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50"/>
          <p:cNvSpPr/>
          <p:nvPr/>
        </p:nvSpPr>
        <p:spPr>
          <a:xfrm>
            <a:off x="3937075" y="4605536"/>
            <a:ext cx="2029500" cy="11655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50"/>
          <p:cNvSpPr/>
          <p:nvPr/>
        </p:nvSpPr>
        <p:spPr>
          <a:xfrm>
            <a:off x="6492325" y="4605560"/>
            <a:ext cx="1961100" cy="1165500"/>
          </a:xfrm>
          <a:prstGeom prst="rect">
            <a:avLst/>
          </a:prstGeom>
          <a:noFill/>
          <a:ln cap="flat" cmpd="sng" w="19050">
            <a:solidFill>
              <a:srgbClr val="F13E3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06" name="Google Shape;606;p51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5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08" name="Google Shape;608;p51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 | OpenACC</a:t>
            </a:r>
            <a:endParaRPr b="0" i="0" sz="18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51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51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16" name="Google Shape;616;p5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5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18" name="Google Shape;618;p52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9" name="Google Shape;61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7894" y="1925162"/>
            <a:ext cx="4181908" cy="385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175" y="1925162"/>
            <a:ext cx="4181898" cy="385519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2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52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52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Runtime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29" name="Google Shape;629;p5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5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31" name="Google Shape;631;p53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53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53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" name="Google Shape;634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7900" y="1919567"/>
            <a:ext cx="4181898" cy="385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2003" y="1914988"/>
            <a:ext cx="4181898" cy="38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3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Runtime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5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42" name="Google Shape;642;p5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5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44" name="Google Shape;644;p54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54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54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54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Memory Transfers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8" name="Google Shape;64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6447" y="1925176"/>
            <a:ext cx="4244813" cy="385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18817" y="1973698"/>
            <a:ext cx="4181898" cy="3798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55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55" name="Google Shape;655;p55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6" name="Google Shape;656;p5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57" name="Google Shape;657;p55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8" name="Google Shape;658;p55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9" name="Google Shape;659;p55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55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Memory Transfers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1" name="Google Shape;66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48356" y="1902075"/>
            <a:ext cx="4242893" cy="387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1113" y="1968776"/>
            <a:ext cx="4181898" cy="3798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5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68" name="Google Shape;668;p56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5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70" name="Google Shape;670;p56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56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56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56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Kernel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7825" y="1925148"/>
            <a:ext cx="4098000" cy="40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8713" y="1925150"/>
            <a:ext cx="4192926" cy="41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6"/>
          <p:cNvSpPr/>
          <p:nvPr/>
        </p:nvSpPr>
        <p:spPr>
          <a:xfrm rot="5400000">
            <a:off x="4894050" y="355925"/>
            <a:ext cx="341400" cy="40377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56"/>
          <p:cNvSpPr/>
          <p:nvPr/>
        </p:nvSpPr>
        <p:spPr>
          <a:xfrm rot="5400000">
            <a:off x="9465375" y="769850"/>
            <a:ext cx="279600" cy="40713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56"/>
          <p:cNvSpPr/>
          <p:nvPr/>
        </p:nvSpPr>
        <p:spPr>
          <a:xfrm rot="5400000">
            <a:off x="9463250" y="1586475"/>
            <a:ext cx="279600" cy="40635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94" name="Google Shape;94;p12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96" name="Google Shape;96;p1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7991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2"/>
          <p:cNvPicPr preferRelativeResize="0"/>
          <p:nvPr/>
        </p:nvPicPr>
        <p:blipFill rotWithShape="1">
          <a:blip r:embed="rId3">
            <a:alphaModFix/>
          </a:blip>
          <a:srcRect b="2288" l="0" r="0" t="1575"/>
          <a:stretch/>
        </p:blipFill>
        <p:spPr>
          <a:xfrm>
            <a:off x="1667475" y="1530650"/>
            <a:ext cx="7644719" cy="397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2156" y="2142070"/>
            <a:ext cx="1212169" cy="275066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2"/>
          <p:cNvSpPr txBox="1"/>
          <p:nvPr/>
        </p:nvSpPr>
        <p:spPr>
          <a:xfrm>
            <a:off x="3254750" y="958538"/>
            <a:ext cx="13062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Compute Communicate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2"/>
          <p:cNvSpPr/>
          <p:nvPr/>
        </p:nvSpPr>
        <p:spPr>
          <a:xfrm>
            <a:off x="6073875" y="1486425"/>
            <a:ext cx="1841700" cy="4063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2"/>
          <p:cNvSpPr txBox="1"/>
          <p:nvPr/>
        </p:nvSpPr>
        <p:spPr>
          <a:xfrm>
            <a:off x="6277275" y="1161966"/>
            <a:ext cx="1434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Compute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2"/>
          <p:cNvSpPr/>
          <p:nvPr/>
        </p:nvSpPr>
        <p:spPr>
          <a:xfrm>
            <a:off x="3254750" y="1486425"/>
            <a:ext cx="1306200" cy="4063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 rot="5400000">
            <a:off x="-314296" y="3265200"/>
            <a:ext cx="32130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595959"/>
                </a:solidFill>
              </a:rPr>
              <a:t>Nodes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04" name="Google Shape;104;p12"/>
          <p:cNvSpPr txBox="1"/>
          <p:nvPr/>
        </p:nvSpPr>
        <p:spPr>
          <a:xfrm>
            <a:off x="2510388" y="5727225"/>
            <a:ext cx="59589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595959"/>
                </a:solidFill>
              </a:rPr>
              <a:t>Time (us)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05" name="Google Shape;105;p12"/>
          <p:cNvSpPr/>
          <p:nvPr/>
        </p:nvSpPr>
        <p:spPr>
          <a:xfrm rot="5400000">
            <a:off x="-92296" y="3353250"/>
            <a:ext cx="3270900" cy="15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2"/>
          <p:cNvSpPr/>
          <p:nvPr/>
        </p:nvSpPr>
        <p:spPr>
          <a:xfrm rot="-726">
            <a:off x="2647937" y="5575413"/>
            <a:ext cx="5683800" cy="15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84" name="Google Shape;684;p5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5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86" name="Google Shape;686;p57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57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57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57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GPU Factors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5775" y="2084301"/>
            <a:ext cx="4738801" cy="3042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0775" y="2084288"/>
            <a:ext cx="4738801" cy="304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697" name="Google Shape;697;p5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5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699" name="Google Shape;699;p58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58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58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58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Kernel Overview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3" name="Google Shape;703;p58"/>
          <p:cNvPicPr preferRelativeResize="0"/>
          <p:nvPr/>
        </p:nvPicPr>
        <p:blipFill rotWithShape="1">
          <a:blip r:embed="rId3">
            <a:alphaModFix/>
          </a:blip>
          <a:srcRect b="15706" l="2641" r="2309" t="16292"/>
          <a:stretch/>
        </p:blipFill>
        <p:spPr>
          <a:xfrm>
            <a:off x="2937350" y="1988675"/>
            <a:ext cx="4258950" cy="3046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8"/>
          <p:cNvPicPr preferRelativeResize="0"/>
          <p:nvPr/>
        </p:nvPicPr>
        <p:blipFill rotWithShape="1">
          <a:blip r:embed="rId4">
            <a:alphaModFix/>
          </a:blip>
          <a:srcRect b="0" l="0" r="0" t="2419"/>
          <a:stretch/>
        </p:blipFill>
        <p:spPr>
          <a:xfrm>
            <a:off x="7475688" y="1988675"/>
            <a:ext cx="4258974" cy="4155874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8"/>
          <p:cNvSpPr/>
          <p:nvPr/>
        </p:nvSpPr>
        <p:spPr>
          <a:xfrm rot="5400000">
            <a:off x="4879800" y="264525"/>
            <a:ext cx="362400" cy="42036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58"/>
          <p:cNvSpPr/>
          <p:nvPr/>
        </p:nvSpPr>
        <p:spPr>
          <a:xfrm rot="5400000">
            <a:off x="9349300" y="310000"/>
            <a:ext cx="501000" cy="41271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58"/>
          <p:cNvSpPr/>
          <p:nvPr/>
        </p:nvSpPr>
        <p:spPr>
          <a:xfrm rot="5400000">
            <a:off x="9477400" y="1696700"/>
            <a:ext cx="260100" cy="41424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58"/>
          <p:cNvSpPr/>
          <p:nvPr/>
        </p:nvSpPr>
        <p:spPr>
          <a:xfrm rot="5400000">
            <a:off x="4965850" y="694625"/>
            <a:ext cx="190200" cy="4206300"/>
          </a:xfrm>
          <a:prstGeom prst="rect">
            <a:avLst/>
          </a:prstGeom>
          <a:noFill/>
          <a:ln cap="flat" cmpd="sng" w="2857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14" name="Google Shape;714;p5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5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716" name="Google Shape;716;p59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59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59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59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GPU Factors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0" name="Google Shape;72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0775" y="2084288"/>
            <a:ext cx="4738801" cy="304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5776" y="2084291"/>
            <a:ext cx="4738801" cy="30427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6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Ocean model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27" name="Google Shape;727;p60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trace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| make cut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profile &amp; analyze</a:t>
            </a:r>
            <a:endParaRPr b="0" i="0" sz="2000" u="sng" cap="none" strike="noStrike">
              <a:solidFill>
                <a:srgbClr val="F1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8" name="Google Shape;728;p6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729" name="Google Shape;729;p60"/>
          <p:cNvSpPr txBox="1"/>
          <p:nvPr/>
        </p:nvSpPr>
        <p:spPr>
          <a:xfrm>
            <a:off x="504275" y="1430950"/>
            <a:ext cx="11233800" cy="43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OpenMP</a:t>
            </a:r>
            <a:r>
              <a:rPr b="0" i="0" lang="ca-ES" sz="18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OpenACC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60"/>
          <p:cNvSpPr txBox="1"/>
          <p:nvPr/>
        </p:nvSpPr>
        <p:spPr>
          <a:xfrm>
            <a:off x="3017825" y="143095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MN5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60"/>
          <p:cNvSpPr txBox="1"/>
          <p:nvPr/>
        </p:nvSpPr>
        <p:spPr>
          <a:xfrm>
            <a:off x="7556173" y="1472700"/>
            <a:ext cx="40980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LUMI</a:t>
            </a:r>
            <a:endParaRPr b="0" i="0" sz="18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60"/>
          <p:cNvSpPr txBox="1"/>
          <p:nvPr/>
        </p:nvSpPr>
        <p:spPr>
          <a:xfrm>
            <a:off x="504275" y="1430950"/>
            <a:ext cx="2026500" cy="4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ca-ES" sz="14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GPU Factors</a:t>
            </a:r>
            <a:endParaRPr b="0" i="1" sz="14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3" name="Google Shape;73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0775" y="2084288"/>
            <a:ext cx="4738801" cy="304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35776" y="2084291"/>
            <a:ext cx="4738801" cy="304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60"/>
          <p:cNvPicPr preferRelativeResize="0"/>
          <p:nvPr/>
        </p:nvPicPr>
        <p:blipFill rotWithShape="1">
          <a:blip r:embed="rId5">
            <a:alphaModFix/>
          </a:blip>
          <a:srcRect b="1373" l="400" r="50099" t="1207"/>
          <a:stretch/>
        </p:blipFill>
        <p:spPr>
          <a:xfrm>
            <a:off x="3097700" y="1568600"/>
            <a:ext cx="5996399" cy="37207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61"/>
          <p:cNvSpPr txBox="1"/>
          <p:nvPr/>
        </p:nvSpPr>
        <p:spPr>
          <a:xfrm>
            <a:off x="1981201" y="3009801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6000"/>
              <a:buFont typeface="Calibri"/>
              <a:buNone/>
            </a:pPr>
            <a:r>
              <a:rPr b="1" i="0" lang="ca-ES" sz="6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BRAVAS Workflow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2" name="Google Shape;742;p6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743" name="Google Shape;743;p6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6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749" name="Google Shape;749;p62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6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6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757" name="Google Shape;757;p63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[config.yaml]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6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profile | 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6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760" name="Google Shape;760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600" y="2047163"/>
            <a:ext cx="4800600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63"/>
          <p:cNvSpPr/>
          <p:nvPr/>
        </p:nvSpPr>
        <p:spPr>
          <a:xfrm>
            <a:off x="2676200" y="2753500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767" name="Google Shape;767;p64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[config.yaml]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6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profile | 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6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770" name="Google Shape;77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600" y="2047163"/>
            <a:ext cx="4800600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64"/>
          <p:cNvSpPr/>
          <p:nvPr/>
        </p:nvSpPr>
        <p:spPr>
          <a:xfrm>
            <a:off x="2676200" y="2753500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2" name="Google Shape;772;p64"/>
          <p:cNvCxnSpPr>
            <a:stCxn id="773" idx="4"/>
            <a:endCxn id="774" idx="2"/>
          </p:cNvCxnSpPr>
          <p:nvPr/>
        </p:nvCxnSpPr>
        <p:spPr>
          <a:xfrm flipH="1" rot="-5400000">
            <a:off x="6567451" y="2708418"/>
            <a:ext cx="879600" cy="1405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5" name="Google Shape;775;p64"/>
          <p:cNvCxnSpPr>
            <a:stCxn id="773" idx="4"/>
            <a:endCxn id="776" idx="2"/>
          </p:cNvCxnSpPr>
          <p:nvPr/>
        </p:nvCxnSpPr>
        <p:spPr>
          <a:xfrm flipH="1" rot="-5400000">
            <a:off x="6904651" y="2371218"/>
            <a:ext cx="205200" cy="1405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7" name="Google Shape;777;p64"/>
          <p:cNvCxnSpPr>
            <a:stCxn id="776" idx="4"/>
            <a:endCxn id="778" idx="2"/>
          </p:cNvCxnSpPr>
          <p:nvPr/>
        </p:nvCxnSpPr>
        <p:spPr>
          <a:xfrm flipH="1" rot="-5400000">
            <a:off x="8242210" y="2798626"/>
            <a:ext cx="165300" cy="1075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79" name="Google Shape;779;p64"/>
          <p:cNvCxnSpPr>
            <a:stCxn id="776" idx="4"/>
            <a:endCxn id="780" idx="2"/>
          </p:cNvCxnSpPr>
          <p:nvPr/>
        </p:nvCxnSpPr>
        <p:spPr>
          <a:xfrm flipH="1" rot="-5400000">
            <a:off x="8107660" y="2933176"/>
            <a:ext cx="434400" cy="1075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1" name="Google Shape;781;p64"/>
          <p:cNvCxnSpPr>
            <a:stCxn id="774" idx="4"/>
            <a:endCxn id="782" idx="2"/>
          </p:cNvCxnSpPr>
          <p:nvPr/>
        </p:nvCxnSpPr>
        <p:spPr>
          <a:xfrm flipH="1" rot="-5400000">
            <a:off x="8176060" y="3538974"/>
            <a:ext cx="297600" cy="1075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3" name="Google Shape;783;p64"/>
          <p:cNvCxnSpPr>
            <a:stCxn id="774" idx="4"/>
            <a:endCxn id="784" idx="2"/>
          </p:cNvCxnSpPr>
          <p:nvPr/>
        </p:nvCxnSpPr>
        <p:spPr>
          <a:xfrm flipH="1" rot="-5400000">
            <a:off x="8026210" y="3688824"/>
            <a:ext cx="597300" cy="10755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85" name="Google Shape;785;p64"/>
          <p:cNvGrpSpPr/>
          <p:nvPr/>
        </p:nvGrpSpPr>
        <p:grpSpPr>
          <a:xfrm>
            <a:off x="8862757" y="3277937"/>
            <a:ext cx="2123980" cy="282205"/>
            <a:chOff x="5592550" y="1018941"/>
            <a:chExt cx="2402420" cy="319200"/>
          </a:xfrm>
        </p:grpSpPr>
        <p:sp>
          <p:nvSpPr>
            <p:cNvPr id="786" name="Google Shape;786;p64"/>
            <p:cNvSpPr/>
            <p:nvPr/>
          </p:nvSpPr>
          <p:spPr>
            <a:xfrm>
              <a:off x="5766570" y="1018941"/>
              <a:ext cx="2228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8" name="Google Shape;778;p64"/>
            <p:cNvSpPr/>
            <p:nvPr/>
          </p:nvSpPr>
          <p:spPr>
            <a:xfrm>
              <a:off x="5592550" y="10915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7" name="Google Shape;787;p64"/>
          <p:cNvGrpSpPr/>
          <p:nvPr/>
        </p:nvGrpSpPr>
        <p:grpSpPr>
          <a:xfrm>
            <a:off x="7710193" y="3035713"/>
            <a:ext cx="1669361" cy="282205"/>
            <a:chOff x="3650050" y="1476157"/>
            <a:chExt cx="1888203" cy="319200"/>
          </a:xfrm>
        </p:grpSpPr>
        <p:sp>
          <p:nvSpPr>
            <p:cNvPr id="788" name="Google Shape;788;p64"/>
            <p:cNvSpPr/>
            <p:nvPr/>
          </p:nvSpPr>
          <p:spPr>
            <a:xfrm>
              <a:off x="3737053" y="1476157"/>
              <a:ext cx="18012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nemo/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6" name="Google Shape;776;p64"/>
            <p:cNvSpPr/>
            <p:nvPr/>
          </p:nvSpPr>
          <p:spPr>
            <a:xfrm>
              <a:off x="3650050" y="15487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64"/>
          <p:cNvGrpSpPr/>
          <p:nvPr/>
        </p:nvGrpSpPr>
        <p:grpSpPr>
          <a:xfrm>
            <a:off x="6174450" y="2753500"/>
            <a:ext cx="1596950" cy="282205"/>
            <a:chOff x="1062670" y="2412151"/>
            <a:chExt cx="1806300" cy="319200"/>
          </a:xfrm>
        </p:grpSpPr>
        <p:sp>
          <p:nvSpPr>
            <p:cNvPr id="790" name="Google Shape;790;p64"/>
            <p:cNvSpPr/>
            <p:nvPr/>
          </p:nvSpPr>
          <p:spPr>
            <a:xfrm>
              <a:off x="1062670" y="2412151"/>
              <a:ext cx="180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bravas_outdir/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3" name="Google Shape;773;p64"/>
            <p:cNvSpPr/>
            <p:nvPr/>
          </p:nvSpPr>
          <p:spPr>
            <a:xfrm>
              <a:off x="1122600" y="2484750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1" name="Google Shape;791;p64"/>
          <p:cNvGrpSpPr/>
          <p:nvPr/>
        </p:nvGrpSpPr>
        <p:grpSpPr>
          <a:xfrm>
            <a:off x="7710193" y="3709913"/>
            <a:ext cx="1244431" cy="282205"/>
            <a:chOff x="3739180" y="3348145"/>
            <a:chExt cx="1407568" cy="319200"/>
          </a:xfrm>
        </p:grpSpPr>
        <p:sp>
          <p:nvSpPr>
            <p:cNvPr id="792" name="Google Shape;792;p64"/>
            <p:cNvSpPr/>
            <p:nvPr/>
          </p:nvSpPr>
          <p:spPr>
            <a:xfrm>
              <a:off x="3824048" y="3348145"/>
              <a:ext cx="13227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monarch/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74" name="Google Shape;774;p64"/>
            <p:cNvSpPr/>
            <p:nvPr/>
          </p:nvSpPr>
          <p:spPr>
            <a:xfrm>
              <a:off x="3739180" y="3420736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3" name="Google Shape;793;p64"/>
          <p:cNvGrpSpPr/>
          <p:nvPr/>
        </p:nvGrpSpPr>
        <p:grpSpPr>
          <a:xfrm>
            <a:off x="8862757" y="3560137"/>
            <a:ext cx="2123979" cy="282205"/>
            <a:chOff x="5592550" y="1933345"/>
            <a:chExt cx="2402420" cy="319200"/>
          </a:xfrm>
        </p:grpSpPr>
        <p:sp>
          <p:nvSpPr>
            <p:cNvPr id="794" name="Google Shape;794;p64"/>
            <p:cNvSpPr/>
            <p:nvPr/>
          </p:nvSpPr>
          <p:spPr>
            <a:xfrm>
              <a:off x="5766570" y="1933345"/>
              <a:ext cx="2228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20250526-180627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0" name="Google Shape;780;p64"/>
            <p:cNvSpPr/>
            <p:nvPr/>
          </p:nvSpPr>
          <p:spPr>
            <a:xfrm>
              <a:off x="5592550" y="19912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5" name="Google Shape;795;p64"/>
          <p:cNvGrpSpPr/>
          <p:nvPr/>
        </p:nvGrpSpPr>
        <p:grpSpPr>
          <a:xfrm>
            <a:off x="8862757" y="4084563"/>
            <a:ext cx="2047858" cy="282205"/>
            <a:chOff x="5592550" y="2890957"/>
            <a:chExt cx="2316319" cy="319200"/>
          </a:xfrm>
        </p:grpSpPr>
        <p:sp>
          <p:nvSpPr>
            <p:cNvPr id="796" name="Google Shape;796;p64"/>
            <p:cNvSpPr/>
            <p:nvPr/>
          </p:nvSpPr>
          <p:spPr>
            <a:xfrm>
              <a:off x="5766569" y="2890957"/>
              <a:ext cx="214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20250523-124610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2" name="Google Shape;782;p64"/>
            <p:cNvSpPr/>
            <p:nvPr/>
          </p:nvSpPr>
          <p:spPr>
            <a:xfrm>
              <a:off x="5592550" y="29635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64"/>
          <p:cNvGrpSpPr/>
          <p:nvPr/>
        </p:nvGrpSpPr>
        <p:grpSpPr>
          <a:xfrm>
            <a:off x="8862757" y="4384112"/>
            <a:ext cx="2201683" cy="282205"/>
            <a:chOff x="5592550" y="3805362"/>
            <a:chExt cx="2490310" cy="319200"/>
          </a:xfrm>
        </p:grpSpPr>
        <p:sp>
          <p:nvSpPr>
            <p:cNvPr id="798" name="Google Shape;798;p64"/>
            <p:cNvSpPr/>
            <p:nvPr/>
          </p:nvSpPr>
          <p:spPr>
            <a:xfrm>
              <a:off x="5766560" y="3805362"/>
              <a:ext cx="2316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20250522-161004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84" name="Google Shape;784;p64"/>
            <p:cNvSpPr/>
            <p:nvPr/>
          </p:nvSpPr>
          <p:spPr>
            <a:xfrm>
              <a:off x="5592550" y="38779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9" name="Google Shape;799;p64"/>
          <p:cNvSpPr/>
          <p:nvPr/>
        </p:nvSpPr>
        <p:spPr>
          <a:xfrm>
            <a:off x="7618350" y="2932900"/>
            <a:ext cx="1200000" cy="1151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5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805" name="Google Shape;805;p65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[config.yaml]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65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profile | 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6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808" name="Google Shape;80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6600" y="2047163"/>
            <a:ext cx="4800600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65"/>
          <p:cNvSpPr/>
          <p:nvPr/>
        </p:nvSpPr>
        <p:spPr>
          <a:xfrm>
            <a:off x="2676200" y="3106563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0" name="Google Shape;810;p65"/>
          <p:cNvSpPr/>
          <p:nvPr/>
        </p:nvSpPr>
        <p:spPr>
          <a:xfrm>
            <a:off x="2676200" y="3459638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1" name="Google Shape;811;p65"/>
          <p:cNvSpPr/>
          <p:nvPr/>
        </p:nvSpPr>
        <p:spPr>
          <a:xfrm>
            <a:off x="2676200" y="3810088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65"/>
          <p:cNvSpPr/>
          <p:nvPr/>
        </p:nvSpPr>
        <p:spPr>
          <a:xfrm>
            <a:off x="2676200" y="4155313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65"/>
          <p:cNvSpPr/>
          <p:nvPr/>
        </p:nvSpPr>
        <p:spPr>
          <a:xfrm>
            <a:off x="2676200" y="4511013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65"/>
          <p:cNvSpPr/>
          <p:nvPr/>
        </p:nvSpPr>
        <p:spPr>
          <a:xfrm>
            <a:off x="2676200" y="5557163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6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820" name="Google Shape;820;p66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[config.yaml]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66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F13E3E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profile | 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6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823" name="Google Shape;823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7950" y="1660826"/>
            <a:ext cx="5085026" cy="409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9230" y="1660823"/>
            <a:ext cx="5658967" cy="3775374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66"/>
          <p:cNvSpPr/>
          <p:nvPr/>
        </p:nvSpPr>
        <p:spPr>
          <a:xfrm>
            <a:off x="2642025" y="3029613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66"/>
          <p:cNvSpPr/>
          <p:nvPr/>
        </p:nvSpPr>
        <p:spPr>
          <a:xfrm>
            <a:off x="2642025" y="3458800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66"/>
          <p:cNvSpPr/>
          <p:nvPr/>
        </p:nvSpPr>
        <p:spPr>
          <a:xfrm>
            <a:off x="8446536" y="2860089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66"/>
          <p:cNvSpPr/>
          <p:nvPr/>
        </p:nvSpPr>
        <p:spPr>
          <a:xfrm>
            <a:off x="8446536" y="3339289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66"/>
          <p:cNvSpPr/>
          <p:nvPr/>
        </p:nvSpPr>
        <p:spPr>
          <a:xfrm>
            <a:off x="8446536" y="4814914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66"/>
          <p:cNvSpPr/>
          <p:nvPr/>
        </p:nvSpPr>
        <p:spPr>
          <a:xfrm>
            <a:off x="8446536" y="5256789"/>
            <a:ext cx="641400" cy="179400"/>
          </a:xfrm>
          <a:prstGeom prst="leftArrow">
            <a:avLst>
              <a:gd fmla="val 50000" name="adj1"/>
              <a:gd fmla="val 62778" name="adj2"/>
            </a:avLst>
          </a:prstGeom>
          <a:solidFill>
            <a:srgbClr val="7991B0"/>
          </a:solidFill>
          <a:ln cap="flat" cmpd="sng" w="9525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66"/>
          <p:cNvSpPr/>
          <p:nvPr/>
        </p:nvSpPr>
        <p:spPr>
          <a:xfrm>
            <a:off x="2814825" y="4471063"/>
            <a:ext cx="295800" cy="295800"/>
          </a:xfrm>
          <a:prstGeom prst="mathMultiply">
            <a:avLst>
              <a:gd fmla="val 23520" name="adj1"/>
            </a:avLst>
          </a:prstGeom>
          <a:solidFill>
            <a:srgbClr val="F13E3E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66"/>
          <p:cNvSpPr/>
          <p:nvPr/>
        </p:nvSpPr>
        <p:spPr>
          <a:xfrm>
            <a:off x="2814825" y="5541513"/>
            <a:ext cx="295800" cy="295800"/>
          </a:xfrm>
          <a:prstGeom prst="mathMultiply">
            <a:avLst>
              <a:gd fmla="val 23520" name="adj1"/>
            </a:avLst>
          </a:prstGeom>
          <a:solidFill>
            <a:srgbClr val="F13E3E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7475" y="1540775"/>
            <a:ext cx="7644724" cy="4312157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113" name="Google Shape;113;p13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15" name="Google Shape;115;p1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7991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 txBox="1"/>
          <p:nvPr/>
        </p:nvSpPr>
        <p:spPr>
          <a:xfrm>
            <a:off x="3254750" y="958538"/>
            <a:ext cx="1306200" cy="6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Compute Communicate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13"/>
          <p:cNvSpPr/>
          <p:nvPr/>
        </p:nvSpPr>
        <p:spPr>
          <a:xfrm>
            <a:off x="6073875" y="1486425"/>
            <a:ext cx="1841700" cy="4063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3"/>
          <p:cNvSpPr txBox="1"/>
          <p:nvPr/>
        </p:nvSpPr>
        <p:spPr>
          <a:xfrm>
            <a:off x="6277275" y="1161966"/>
            <a:ext cx="1434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a-ES" sz="1400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Compute</a:t>
            </a:r>
            <a:endParaRPr b="0" i="0" sz="1400" u="none" cap="none" strike="noStrik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3254750" y="1486425"/>
            <a:ext cx="1306200" cy="4063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3"/>
          <p:cNvSpPr txBox="1"/>
          <p:nvPr/>
        </p:nvSpPr>
        <p:spPr>
          <a:xfrm rot="5400000">
            <a:off x="-314296" y="3265200"/>
            <a:ext cx="32130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595959"/>
                </a:solidFill>
              </a:rPr>
              <a:t>Nodes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21" name="Google Shape;121;p13"/>
          <p:cNvSpPr/>
          <p:nvPr/>
        </p:nvSpPr>
        <p:spPr>
          <a:xfrm rot="5400000">
            <a:off x="-92296" y="3353250"/>
            <a:ext cx="3270900" cy="151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3"/>
          <p:cNvSpPr txBox="1"/>
          <p:nvPr/>
        </p:nvSpPr>
        <p:spPr>
          <a:xfrm>
            <a:off x="2510375" y="6005325"/>
            <a:ext cx="5958900" cy="32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a-ES">
                <a:solidFill>
                  <a:srgbClr val="595959"/>
                </a:solidFill>
              </a:rPr>
              <a:t>Time (us)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123" name="Google Shape;123;p13"/>
          <p:cNvSpPr/>
          <p:nvPr/>
        </p:nvSpPr>
        <p:spPr>
          <a:xfrm rot="-726">
            <a:off x="2647925" y="5853513"/>
            <a:ext cx="5683800" cy="151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838" name="Google Shape;838;p67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6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6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841" name="Google Shape;841;p67"/>
          <p:cNvCxnSpPr>
            <a:stCxn id="842" idx="4"/>
            <a:endCxn id="843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44" name="Google Shape;844;p67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845" name="Google Shape;845;p67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3" name="Google Shape;843;p67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846;p67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847" name="Google Shape;847;p67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42" name="Google Shape;842;p67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Google Shape;852;p6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853" name="Google Shape;853;p68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6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6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856" name="Google Shape;856;p68"/>
          <p:cNvCxnSpPr>
            <a:stCxn id="857" idx="4"/>
            <a:endCxn id="858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59" name="Google Shape;859;p68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860" name="Google Shape;860;p68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8" name="Google Shape;858;p68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1" name="Google Shape;861;p68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862" name="Google Shape;862;p68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57" name="Google Shape;857;p68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63" name="Google Shape;863;p68"/>
          <p:cNvCxnSpPr>
            <a:endCxn id="864" idx="2"/>
          </p:cNvCxnSpPr>
          <p:nvPr/>
        </p:nvCxnSpPr>
        <p:spPr>
          <a:xfrm flipH="1" rot="-5400000">
            <a:off x="1044844" y="2280322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5" name="Google Shape;865;p68"/>
          <p:cNvCxnSpPr>
            <a:endCxn id="866" idx="2"/>
          </p:cNvCxnSpPr>
          <p:nvPr/>
        </p:nvCxnSpPr>
        <p:spPr>
          <a:xfrm flipH="1" rot="-5400000">
            <a:off x="-487262" y="3812648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67" name="Google Shape;867;p68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868" name="Google Shape;868;p68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4" name="Google Shape;864;p68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68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870" name="Google Shape;870;p68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66" name="Google Shape;866;p68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6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876" name="Google Shape;876;p69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6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6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879" name="Google Shape;879;p69"/>
          <p:cNvCxnSpPr>
            <a:stCxn id="880" idx="4"/>
            <a:endCxn id="881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82" name="Google Shape;882;p69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883" name="Google Shape;883;p69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1" name="Google Shape;881;p69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4" name="Google Shape;884;p69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885" name="Google Shape;885;p69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0" name="Google Shape;880;p69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86" name="Google Shape;886;p69"/>
          <p:cNvCxnSpPr>
            <a:endCxn id="887" idx="2"/>
          </p:cNvCxnSpPr>
          <p:nvPr/>
        </p:nvCxnSpPr>
        <p:spPr>
          <a:xfrm flipH="1" rot="-5400000">
            <a:off x="1044844" y="2280322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8" name="Google Shape;888;p69"/>
          <p:cNvCxnSpPr>
            <a:endCxn id="889" idx="2"/>
          </p:cNvCxnSpPr>
          <p:nvPr/>
        </p:nvCxnSpPr>
        <p:spPr>
          <a:xfrm flipH="1" rot="-5400000">
            <a:off x="-487262" y="3812648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90" name="Google Shape;890;p69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891" name="Google Shape;891;p69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7" name="Google Shape;887;p69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2" name="Google Shape;892;p69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893" name="Google Shape;893;p69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889" name="Google Shape;889;p69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94" name="Google Shape;894;p69"/>
          <p:cNvCxnSpPr>
            <a:endCxn id="895" idx="2"/>
          </p:cNvCxnSpPr>
          <p:nvPr/>
        </p:nvCxnSpPr>
        <p:spPr>
          <a:xfrm flipH="1" rot="-5400000">
            <a:off x="722751" y="3158336"/>
            <a:ext cx="13944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96" name="Google Shape;896;p69"/>
          <p:cNvSpPr/>
          <p:nvPr/>
        </p:nvSpPr>
        <p:spPr>
          <a:xfrm>
            <a:off x="1676064" y="380708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5" name="Google Shape;895;p69"/>
          <p:cNvSpPr/>
          <p:nvPr/>
        </p:nvSpPr>
        <p:spPr>
          <a:xfrm>
            <a:off x="1517151" y="387338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p69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8" name="Google Shape;898;p69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99" name="Google Shape;899;p69"/>
          <p:cNvCxnSpPr>
            <a:endCxn id="898" idx="2"/>
          </p:cNvCxnSpPr>
          <p:nvPr/>
        </p:nvCxnSpPr>
        <p:spPr>
          <a:xfrm flipH="1" rot="-5400000">
            <a:off x="1313968" y="2567036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7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905" name="Google Shape;905;p70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70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7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908" name="Google Shape;908;p70"/>
          <p:cNvCxnSpPr>
            <a:stCxn id="909" idx="4"/>
            <a:endCxn id="910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11" name="Google Shape;911;p70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912" name="Google Shape;912;p70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0" name="Google Shape;910;p70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70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914" name="Google Shape;914;p70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09" name="Google Shape;909;p70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15" name="Google Shape;915;p70"/>
          <p:cNvCxnSpPr>
            <a:endCxn id="916" idx="2"/>
          </p:cNvCxnSpPr>
          <p:nvPr/>
        </p:nvCxnSpPr>
        <p:spPr>
          <a:xfrm flipH="1" rot="-5400000">
            <a:off x="1044844" y="2280322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17" name="Google Shape;917;p70"/>
          <p:cNvCxnSpPr>
            <a:endCxn id="918" idx="2"/>
          </p:cNvCxnSpPr>
          <p:nvPr/>
        </p:nvCxnSpPr>
        <p:spPr>
          <a:xfrm flipH="1" rot="-5400000">
            <a:off x="-487262" y="3812648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19" name="Google Shape;919;p70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920" name="Google Shape;920;p70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6" name="Google Shape;916;p70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1" name="Google Shape;921;p70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922" name="Google Shape;922;p70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18" name="Google Shape;918;p70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23" name="Google Shape;923;p70"/>
          <p:cNvCxnSpPr>
            <a:endCxn id="924" idx="2"/>
          </p:cNvCxnSpPr>
          <p:nvPr/>
        </p:nvCxnSpPr>
        <p:spPr>
          <a:xfrm flipH="1" rot="-5400000">
            <a:off x="722751" y="3158336"/>
            <a:ext cx="13944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25" name="Google Shape;925;p70"/>
          <p:cNvSpPr/>
          <p:nvPr/>
        </p:nvSpPr>
        <p:spPr>
          <a:xfrm>
            <a:off x="1676064" y="380708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4" name="Google Shape;924;p70"/>
          <p:cNvSpPr/>
          <p:nvPr/>
        </p:nvSpPr>
        <p:spPr>
          <a:xfrm>
            <a:off x="1517151" y="387338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6" name="Google Shape;926;p70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7" name="Google Shape;927;p70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28" name="Google Shape;928;p70"/>
          <p:cNvCxnSpPr>
            <a:endCxn id="927" idx="2"/>
          </p:cNvCxnSpPr>
          <p:nvPr/>
        </p:nvCxnSpPr>
        <p:spPr>
          <a:xfrm flipH="1" rot="-5400000">
            <a:off x="1313968" y="2567036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29" name="Google Shape;929;p70"/>
          <p:cNvCxnSpPr>
            <a:stCxn id="930" idx="4"/>
            <a:endCxn id="931" idx="2"/>
          </p:cNvCxnSpPr>
          <p:nvPr/>
        </p:nvCxnSpPr>
        <p:spPr>
          <a:xfrm flipH="1" rot="-5400000">
            <a:off x="1838169" y="3102246"/>
            <a:ext cx="222900" cy="191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32" name="Google Shape;932;p70"/>
          <p:cNvGrpSpPr/>
          <p:nvPr/>
        </p:nvGrpSpPr>
        <p:grpSpPr>
          <a:xfrm>
            <a:off x="2045187" y="3163725"/>
            <a:ext cx="3179569" cy="291493"/>
            <a:chOff x="7535013" y="1271212"/>
            <a:chExt cx="3481789" cy="319200"/>
          </a:xfrm>
        </p:grpSpPr>
        <p:sp>
          <p:nvSpPr>
            <p:cNvPr id="933" name="Google Shape;933;p70"/>
            <p:cNvSpPr/>
            <p:nvPr/>
          </p:nvSpPr>
          <p:spPr>
            <a:xfrm>
              <a:off x="7709002" y="1271212"/>
              <a:ext cx="3307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GPU-vendor profiling files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1" name="Google Shape;931;p70"/>
            <p:cNvSpPr/>
            <p:nvPr/>
          </p:nvSpPr>
          <p:spPr>
            <a:xfrm>
              <a:off x="7535013" y="134380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4" name="Google Shape;934;p70"/>
          <p:cNvGrpSpPr/>
          <p:nvPr/>
        </p:nvGrpSpPr>
        <p:grpSpPr>
          <a:xfrm>
            <a:off x="1774471" y="2861301"/>
            <a:ext cx="1238573" cy="291493"/>
            <a:chOff x="7535013" y="485550"/>
            <a:chExt cx="1356300" cy="319200"/>
          </a:xfrm>
        </p:grpSpPr>
        <p:sp>
          <p:nvSpPr>
            <p:cNvPr id="935" name="Google Shape;935;p70"/>
            <p:cNvSpPr/>
            <p:nvPr/>
          </p:nvSpPr>
          <p:spPr>
            <a:xfrm>
              <a:off x="7709013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0" name="Google Shape;930;p70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36" name="Google Shape;936;p70"/>
          <p:cNvCxnSpPr>
            <a:stCxn id="927" idx="4"/>
            <a:endCxn id="930" idx="2"/>
          </p:cNvCxnSpPr>
          <p:nvPr/>
        </p:nvCxnSpPr>
        <p:spPr>
          <a:xfrm flipH="1" rot="-5400000">
            <a:off x="1606768" y="2839436"/>
            <a:ext cx="157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37" name="Google Shape;937;p70"/>
          <p:cNvGrpSpPr/>
          <p:nvPr/>
        </p:nvGrpSpPr>
        <p:grpSpPr>
          <a:xfrm>
            <a:off x="1774471" y="3370488"/>
            <a:ext cx="1162373" cy="291493"/>
            <a:chOff x="7535013" y="485550"/>
            <a:chExt cx="1272857" cy="319200"/>
          </a:xfrm>
        </p:grpSpPr>
        <p:sp>
          <p:nvSpPr>
            <p:cNvPr id="938" name="Google Shape;938;p70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39" name="Google Shape;939;p70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40" name="Google Shape;940;p70"/>
          <p:cNvCxnSpPr>
            <a:endCxn id="939" idx="2"/>
          </p:cNvCxnSpPr>
          <p:nvPr/>
        </p:nvCxnSpPr>
        <p:spPr>
          <a:xfrm flipH="1" rot="-5400000">
            <a:off x="1352221" y="3093985"/>
            <a:ext cx="6666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7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946" name="Google Shape;946;p71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71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7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949" name="Google Shape;949;p71"/>
          <p:cNvCxnSpPr>
            <a:stCxn id="950" idx="4"/>
            <a:endCxn id="951" idx="2"/>
          </p:cNvCxnSpPr>
          <p:nvPr/>
        </p:nvCxnSpPr>
        <p:spPr>
          <a:xfrm flipH="1" rot="-5400000">
            <a:off x="1575351" y="4053236"/>
            <a:ext cx="220500" cy="178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2" name="Google Shape;952;p71"/>
          <p:cNvCxnSpPr>
            <a:stCxn id="953" idx="4"/>
            <a:endCxn id="954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5" name="Google Shape;955;p71"/>
          <p:cNvCxnSpPr>
            <a:stCxn id="954" idx="4"/>
            <a:endCxn id="956" idx="2"/>
          </p:cNvCxnSpPr>
          <p:nvPr/>
        </p:nvCxnSpPr>
        <p:spPr>
          <a:xfrm flipH="1" rot="-5400000">
            <a:off x="1044772" y="2280460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57" name="Google Shape;957;p71"/>
          <p:cNvCxnSpPr>
            <a:stCxn id="954" idx="4"/>
            <a:endCxn id="958" idx="2"/>
          </p:cNvCxnSpPr>
          <p:nvPr/>
        </p:nvCxnSpPr>
        <p:spPr>
          <a:xfrm flipH="1" rot="-5400000">
            <a:off x="-487328" y="3812560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59" name="Google Shape;959;p71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960" name="Google Shape;960;p71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6" name="Google Shape;956;p71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1" name="Google Shape;961;p71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962" name="Google Shape;962;p71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4" name="Google Shape;954;p71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3" name="Google Shape;963;p71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964" name="Google Shape;964;p71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3" name="Google Shape;953;p71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71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966" name="Google Shape;966;p71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8" name="Google Shape;958;p71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7" name="Google Shape;967;p71"/>
          <p:cNvGrpSpPr/>
          <p:nvPr/>
        </p:nvGrpSpPr>
        <p:grpSpPr>
          <a:xfrm>
            <a:off x="1774779" y="4106775"/>
            <a:ext cx="1238573" cy="291493"/>
            <a:chOff x="1936188" y="3195750"/>
            <a:chExt cx="1356300" cy="319200"/>
          </a:xfrm>
        </p:grpSpPr>
        <p:sp>
          <p:nvSpPr>
            <p:cNvPr id="968" name="Google Shape;968;p71"/>
            <p:cNvSpPr/>
            <p:nvPr/>
          </p:nvSpPr>
          <p:spPr>
            <a:xfrm>
              <a:off x="2110188" y="31957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51" name="Google Shape;951;p71"/>
            <p:cNvSpPr/>
            <p:nvPr/>
          </p:nvSpPr>
          <p:spPr>
            <a:xfrm>
              <a:off x="1936188" y="32683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69" name="Google Shape;969;p71"/>
          <p:cNvCxnSpPr>
            <a:stCxn id="970" idx="4"/>
            <a:endCxn id="971" idx="2"/>
          </p:cNvCxnSpPr>
          <p:nvPr/>
        </p:nvCxnSpPr>
        <p:spPr>
          <a:xfrm flipH="1" rot="-5400000">
            <a:off x="1838169" y="3102246"/>
            <a:ext cx="222900" cy="191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72" name="Google Shape;972;p71"/>
          <p:cNvGrpSpPr/>
          <p:nvPr/>
        </p:nvGrpSpPr>
        <p:grpSpPr>
          <a:xfrm>
            <a:off x="2045187" y="3163725"/>
            <a:ext cx="3179569" cy="291493"/>
            <a:chOff x="7535013" y="1271212"/>
            <a:chExt cx="3481789" cy="319200"/>
          </a:xfrm>
        </p:grpSpPr>
        <p:sp>
          <p:nvSpPr>
            <p:cNvPr id="973" name="Google Shape;973;p71"/>
            <p:cNvSpPr/>
            <p:nvPr/>
          </p:nvSpPr>
          <p:spPr>
            <a:xfrm>
              <a:off x="7709002" y="1271212"/>
              <a:ext cx="3307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GPU-vendor profiling files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1" name="Google Shape;971;p71"/>
            <p:cNvSpPr/>
            <p:nvPr/>
          </p:nvSpPr>
          <p:spPr>
            <a:xfrm>
              <a:off x="7535013" y="134380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74" name="Google Shape;974;p71"/>
          <p:cNvCxnSpPr>
            <a:stCxn id="956" idx="4"/>
            <a:endCxn id="950" idx="2"/>
          </p:cNvCxnSpPr>
          <p:nvPr/>
        </p:nvCxnSpPr>
        <p:spPr>
          <a:xfrm flipH="1" rot="-5400000">
            <a:off x="722742" y="3158220"/>
            <a:ext cx="13944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75" name="Google Shape;975;p71"/>
          <p:cNvSpPr/>
          <p:nvPr/>
        </p:nvSpPr>
        <p:spPr>
          <a:xfrm>
            <a:off x="1676064" y="380708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50" name="Google Shape;950;p71"/>
          <p:cNvSpPr/>
          <p:nvPr/>
        </p:nvSpPr>
        <p:spPr>
          <a:xfrm>
            <a:off x="1517151" y="387338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71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77" name="Google Shape;977;p71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78" name="Google Shape;978;p71"/>
          <p:cNvCxnSpPr>
            <a:stCxn id="956" idx="4"/>
            <a:endCxn id="977" idx="2"/>
          </p:cNvCxnSpPr>
          <p:nvPr/>
        </p:nvCxnSpPr>
        <p:spPr>
          <a:xfrm flipH="1" rot="-5400000">
            <a:off x="1313892" y="2567070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79" name="Google Shape;979;p71"/>
          <p:cNvGrpSpPr/>
          <p:nvPr/>
        </p:nvGrpSpPr>
        <p:grpSpPr>
          <a:xfrm>
            <a:off x="1774471" y="2861301"/>
            <a:ext cx="1238573" cy="291493"/>
            <a:chOff x="7535013" y="485550"/>
            <a:chExt cx="1356300" cy="319200"/>
          </a:xfrm>
        </p:grpSpPr>
        <p:sp>
          <p:nvSpPr>
            <p:cNvPr id="980" name="Google Shape;980;p71"/>
            <p:cNvSpPr/>
            <p:nvPr/>
          </p:nvSpPr>
          <p:spPr>
            <a:xfrm>
              <a:off x="7709013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0" name="Google Shape;970;p71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81" name="Google Shape;981;p71"/>
          <p:cNvCxnSpPr>
            <a:stCxn id="977" idx="4"/>
            <a:endCxn id="970" idx="2"/>
          </p:cNvCxnSpPr>
          <p:nvPr/>
        </p:nvCxnSpPr>
        <p:spPr>
          <a:xfrm flipH="1" rot="-5400000">
            <a:off x="1606768" y="2839436"/>
            <a:ext cx="157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82" name="Google Shape;982;p71"/>
          <p:cNvCxnSpPr>
            <a:stCxn id="951" idx="4"/>
            <a:endCxn id="983" idx="2"/>
          </p:cNvCxnSpPr>
          <p:nvPr/>
        </p:nvCxnSpPr>
        <p:spPr>
          <a:xfrm flipH="1" rot="-5400000">
            <a:off x="1877777" y="4308420"/>
            <a:ext cx="143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84" name="Google Shape;984;p71"/>
          <p:cNvGrpSpPr/>
          <p:nvPr/>
        </p:nvGrpSpPr>
        <p:grpSpPr>
          <a:xfrm>
            <a:off x="2045163" y="4329987"/>
            <a:ext cx="2016611" cy="291493"/>
            <a:chOff x="7535013" y="1247541"/>
            <a:chExt cx="2208290" cy="319200"/>
          </a:xfrm>
        </p:grpSpPr>
        <p:sp>
          <p:nvSpPr>
            <p:cNvPr id="985" name="Google Shape;985;p71"/>
            <p:cNvSpPr/>
            <p:nvPr/>
          </p:nvSpPr>
          <p:spPr>
            <a:xfrm>
              <a:off x="7709003" y="1247541"/>
              <a:ext cx="2034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kernel_data.csv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3" name="Google Shape;983;p71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86" name="Google Shape;986;p71"/>
          <p:cNvCxnSpPr>
            <a:stCxn id="951" idx="4"/>
            <a:endCxn id="987" idx="2"/>
          </p:cNvCxnSpPr>
          <p:nvPr/>
        </p:nvCxnSpPr>
        <p:spPr>
          <a:xfrm flipH="1" rot="-5400000">
            <a:off x="1765277" y="4420920"/>
            <a:ext cx="368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88" name="Google Shape;988;p71"/>
          <p:cNvGrpSpPr/>
          <p:nvPr/>
        </p:nvGrpSpPr>
        <p:grpSpPr>
          <a:xfrm>
            <a:off x="2045112" y="4555038"/>
            <a:ext cx="2062362" cy="291493"/>
            <a:chOff x="7535013" y="1247543"/>
            <a:chExt cx="2258391" cy="319200"/>
          </a:xfrm>
        </p:grpSpPr>
        <p:sp>
          <p:nvSpPr>
            <p:cNvPr id="989" name="Google Shape;989;p71"/>
            <p:cNvSpPr/>
            <p:nvPr/>
          </p:nvSpPr>
          <p:spPr>
            <a:xfrm>
              <a:off x="7709004" y="1247543"/>
              <a:ext cx="2084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memory_data.csv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7" name="Google Shape;987;p71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0" name="Google Shape;990;p71"/>
          <p:cNvGrpSpPr/>
          <p:nvPr/>
        </p:nvGrpSpPr>
        <p:grpSpPr>
          <a:xfrm>
            <a:off x="2045112" y="4776887"/>
            <a:ext cx="1778337" cy="291493"/>
            <a:chOff x="7535013" y="1330986"/>
            <a:chExt cx="1947368" cy="319200"/>
          </a:xfrm>
        </p:grpSpPr>
        <p:sp>
          <p:nvSpPr>
            <p:cNvPr id="991" name="Google Shape;991;p71"/>
            <p:cNvSpPr/>
            <p:nvPr/>
          </p:nvSpPr>
          <p:spPr>
            <a:xfrm>
              <a:off x="7709081" y="1330986"/>
              <a:ext cx="1773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hwc.csv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2" name="Google Shape;992;p71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93" name="Google Shape;993;p71"/>
          <p:cNvCxnSpPr>
            <a:stCxn id="951" idx="4"/>
            <a:endCxn id="992" idx="2"/>
          </p:cNvCxnSpPr>
          <p:nvPr/>
        </p:nvCxnSpPr>
        <p:spPr>
          <a:xfrm flipH="1" rot="-5400000">
            <a:off x="1654277" y="4531920"/>
            <a:ext cx="590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94" name="Google Shape;994;p71"/>
          <p:cNvGrpSpPr/>
          <p:nvPr/>
        </p:nvGrpSpPr>
        <p:grpSpPr>
          <a:xfrm>
            <a:off x="1774471" y="3370488"/>
            <a:ext cx="1162373" cy="291493"/>
            <a:chOff x="7535013" y="485550"/>
            <a:chExt cx="1272857" cy="319200"/>
          </a:xfrm>
        </p:grpSpPr>
        <p:sp>
          <p:nvSpPr>
            <p:cNvPr id="995" name="Google Shape;995;p71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96" name="Google Shape;996;p71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97" name="Google Shape;997;p71"/>
          <p:cNvCxnSpPr>
            <a:stCxn id="977" idx="4"/>
            <a:endCxn id="996" idx="2"/>
          </p:cNvCxnSpPr>
          <p:nvPr/>
        </p:nvCxnSpPr>
        <p:spPr>
          <a:xfrm flipH="1" rot="-5400000">
            <a:off x="1352218" y="3093986"/>
            <a:ext cx="6666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998" name="Google Shape;998;p71"/>
          <p:cNvGrpSpPr/>
          <p:nvPr/>
        </p:nvGrpSpPr>
        <p:grpSpPr>
          <a:xfrm>
            <a:off x="1774471" y="4982951"/>
            <a:ext cx="1162373" cy="291493"/>
            <a:chOff x="7535013" y="485550"/>
            <a:chExt cx="1272857" cy="319200"/>
          </a:xfrm>
        </p:grpSpPr>
        <p:sp>
          <p:nvSpPr>
            <p:cNvPr id="999" name="Google Shape;999;p71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00" name="Google Shape;1000;p71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01" name="Google Shape;1001;p71"/>
          <p:cNvCxnSpPr>
            <a:stCxn id="950" idx="4"/>
            <a:endCxn id="1000" idx="2"/>
          </p:cNvCxnSpPr>
          <p:nvPr/>
        </p:nvCxnSpPr>
        <p:spPr>
          <a:xfrm flipH="1" rot="-5400000">
            <a:off x="1137201" y="4491386"/>
            <a:ext cx="1096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7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007" name="Google Shape;1007;p72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8" name="Google Shape;1008;p7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7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010" name="Google Shape;1010;p72"/>
          <p:cNvCxnSpPr>
            <a:stCxn id="1011" idx="4"/>
            <a:endCxn id="1012" idx="2"/>
          </p:cNvCxnSpPr>
          <p:nvPr/>
        </p:nvCxnSpPr>
        <p:spPr>
          <a:xfrm flipH="1" rot="-5400000">
            <a:off x="1575351" y="4053236"/>
            <a:ext cx="220500" cy="178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3" name="Google Shape;1013;p72"/>
          <p:cNvCxnSpPr>
            <a:stCxn id="1014" idx="4"/>
            <a:endCxn id="1015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6" name="Google Shape;1016;p72"/>
          <p:cNvCxnSpPr>
            <a:stCxn id="1015" idx="4"/>
            <a:endCxn id="1017" idx="2"/>
          </p:cNvCxnSpPr>
          <p:nvPr/>
        </p:nvCxnSpPr>
        <p:spPr>
          <a:xfrm flipH="1" rot="-5400000">
            <a:off x="1044772" y="2280460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18" name="Google Shape;1018;p72"/>
          <p:cNvCxnSpPr>
            <a:stCxn id="1015" idx="4"/>
            <a:endCxn id="1019" idx="2"/>
          </p:cNvCxnSpPr>
          <p:nvPr/>
        </p:nvCxnSpPr>
        <p:spPr>
          <a:xfrm flipH="1" rot="-5400000">
            <a:off x="-487328" y="3812560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20" name="Google Shape;1020;p72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1021" name="Google Shape;1021;p72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7" name="Google Shape;1017;p72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2" name="Google Shape;1022;p72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1023" name="Google Shape;1023;p72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5" name="Google Shape;1015;p72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4" name="Google Shape;1024;p72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1025" name="Google Shape;1025;p72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4" name="Google Shape;1014;p72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6" name="Google Shape;1026;p72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1027" name="Google Shape;1027;p72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9" name="Google Shape;1019;p72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8" name="Google Shape;1028;p72"/>
          <p:cNvGrpSpPr/>
          <p:nvPr/>
        </p:nvGrpSpPr>
        <p:grpSpPr>
          <a:xfrm>
            <a:off x="1774779" y="4106775"/>
            <a:ext cx="1238573" cy="291493"/>
            <a:chOff x="1936188" y="3195750"/>
            <a:chExt cx="1356300" cy="319200"/>
          </a:xfrm>
        </p:grpSpPr>
        <p:sp>
          <p:nvSpPr>
            <p:cNvPr id="1029" name="Google Shape;1029;p72"/>
            <p:cNvSpPr/>
            <p:nvPr/>
          </p:nvSpPr>
          <p:spPr>
            <a:xfrm>
              <a:off x="2110188" y="31957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12" name="Google Shape;1012;p72"/>
            <p:cNvSpPr/>
            <p:nvPr/>
          </p:nvSpPr>
          <p:spPr>
            <a:xfrm>
              <a:off x="1936188" y="32683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30" name="Google Shape;1030;p72"/>
          <p:cNvCxnSpPr>
            <a:stCxn id="1031" idx="4"/>
            <a:endCxn id="1032" idx="2"/>
          </p:cNvCxnSpPr>
          <p:nvPr/>
        </p:nvCxnSpPr>
        <p:spPr>
          <a:xfrm flipH="1" rot="-5400000">
            <a:off x="1838169" y="3102246"/>
            <a:ext cx="222900" cy="191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33" name="Google Shape;1033;p72"/>
          <p:cNvGrpSpPr/>
          <p:nvPr/>
        </p:nvGrpSpPr>
        <p:grpSpPr>
          <a:xfrm>
            <a:off x="2045187" y="3163725"/>
            <a:ext cx="3179569" cy="291493"/>
            <a:chOff x="7535013" y="1271212"/>
            <a:chExt cx="3481789" cy="319200"/>
          </a:xfrm>
        </p:grpSpPr>
        <p:sp>
          <p:nvSpPr>
            <p:cNvPr id="1034" name="Google Shape;1034;p72"/>
            <p:cNvSpPr/>
            <p:nvPr/>
          </p:nvSpPr>
          <p:spPr>
            <a:xfrm>
              <a:off x="7709002" y="1271212"/>
              <a:ext cx="3307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GPU-vendor profiling files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2" name="Google Shape;1032;p72"/>
            <p:cNvSpPr/>
            <p:nvPr/>
          </p:nvSpPr>
          <p:spPr>
            <a:xfrm>
              <a:off x="7535013" y="134380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35" name="Google Shape;1035;p72"/>
          <p:cNvCxnSpPr>
            <a:stCxn id="1017" idx="4"/>
            <a:endCxn id="1011" idx="2"/>
          </p:cNvCxnSpPr>
          <p:nvPr/>
        </p:nvCxnSpPr>
        <p:spPr>
          <a:xfrm flipH="1" rot="-5400000">
            <a:off x="722742" y="3158220"/>
            <a:ext cx="13944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36" name="Google Shape;1036;p72"/>
          <p:cNvSpPr/>
          <p:nvPr/>
        </p:nvSpPr>
        <p:spPr>
          <a:xfrm>
            <a:off x="1676064" y="380708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1" name="Google Shape;1011;p72"/>
          <p:cNvSpPr/>
          <p:nvPr/>
        </p:nvSpPr>
        <p:spPr>
          <a:xfrm>
            <a:off x="1517151" y="387338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72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8" name="Google Shape;1038;p72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39" name="Google Shape;1039;p72"/>
          <p:cNvCxnSpPr>
            <a:stCxn id="1017" idx="4"/>
            <a:endCxn id="1038" idx="2"/>
          </p:cNvCxnSpPr>
          <p:nvPr/>
        </p:nvCxnSpPr>
        <p:spPr>
          <a:xfrm flipH="1" rot="-5400000">
            <a:off x="1313892" y="2567070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40" name="Google Shape;1040;p72"/>
          <p:cNvGrpSpPr/>
          <p:nvPr/>
        </p:nvGrpSpPr>
        <p:grpSpPr>
          <a:xfrm>
            <a:off x="1774471" y="2861301"/>
            <a:ext cx="1238573" cy="291493"/>
            <a:chOff x="7535013" y="485550"/>
            <a:chExt cx="1356300" cy="319200"/>
          </a:xfrm>
        </p:grpSpPr>
        <p:sp>
          <p:nvSpPr>
            <p:cNvPr id="1041" name="Google Shape;1041;p72"/>
            <p:cNvSpPr/>
            <p:nvPr/>
          </p:nvSpPr>
          <p:spPr>
            <a:xfrm>
              <a:off x="7709013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1" name="Google Shape;1031;p72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42" name="Google Shape;1042;p72"/>
          <p:cNvCxnSpPr>
            <a:stCxn id="1038" idx="4"/>
            <a:endCxn id="1031" idx="2"/>
          </p:cNvCxnSpPr>
          <p:nvPr/>
        </p:nvCxnSpPr>
        <p:spPr>
          <a:xfrm flipH="1" rot="-5400000">
            <a:off x="1606768" y="2839436"/>
            <a:ext cx="157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3" name="Google Shape;1043;p72"/>
          <p:cNvCxnSpPr>
            <a:stCxn id="1012" idx="4"/>
            <a:endCxn id="1044" idx="2"/>
          </p:cNvCxnSpPr>
          <p:nvPr/>
        </p:nvCxnSpPr>
        <p:spPr>
          <a:xfrm flipH="1" rot="-5400000">
            <a:off x="1877777" y="4308420"/>
            <a:ext cx="143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45" name="Google Shape;1045;p72"/>
          <p:cNvGrpSpPr/>
          <p:nvPr/>
        </p:nvGrpSpPr>
        <p:grpSpPr>
          <a:xfrm>
            <a:off x="2045163" y="4329987"/>
            <a:ext cx="2016611" cy="291493"/>
            <a:chOff x="7535013" y="1247541"/>
            <a:chExt cx="2208290" cy="319200"/>
          </a:xfrm>
        </p:grpSpPr>
        <p:sp>
          <p:nvSpPr>
            <p:cNvPr id="1046" name="Google Shape;1046;p72"/>
            <p:cNvSpPr/>
            <p:nvPr/>
          </p:nvSpPr>
          <p:spPr>
            <a:xfrm>
              <a:off x="7709003" y="1247541"/>
              <a:ext cx="2034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kernel_data.csv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4" name="Google Shape;1044;p72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47" name="Google Shape;1047;p72"/>
          <p:cNvCxnSpPr>
            <a:stCxn id="1012" idx="4"/>
            <a:endCxn id="1048" idx="2"/>
          </p:cNvCxnSpPr>
          <p:nvPr/>
        </p:nvCxnSpPr>
        <p:spPr>
          <a:xfrm flipH="1" rot="-5400000">
            <a:off x="1765277" y="4420920"/>
            <a:ext cx="368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49" name="Google Shape;1049;p72"/>
          <p:cNvGrpSpPr/>
          <p:nvPr/>
        </p:nvGrpSpPr>
        <p:grpSpPr>
          <a:xfrm>
            <a:off x="2045112" y="4555038"/>
            <a:ext cx="2062362" cy="291493"/>
            <a:chOff x="7535013" y="1247543"/>
            <a:chExt cx="2258391" cy="319200"/>
          </a:xfrm>
        </p:grpSpPr>
        <p:sp>
          <p:nvSpPr>
            <p:cNvPr id="1050" name="Google Shape;1050;p72"/>
            <p:cNvSpPr/>
            <p:nvPr/>
          </p:nvSpPr>
          <p:spPr>
            <a:xfrm>
              <a:off x="7709004" y="1247543"/>
              <a:ext cx="2084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memory_data.csv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8" name="Google Shape;1048;p72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72"/>
          <p:cNvGrpSpPr/>
          <p:nvPr/>
        </p:nvGrpSpPr>
        <p:grpSpPr>
          <a:xfrm>
            <a:off x="2045112" y="4776887"/>
            <a:ext cx="1778337" cy="291493"/>
            <a:chOff x="7535013" y="1330986"/>
            <a:chExt cx="1947368" cy="319200"/>
          </a:xfrm>
        </p:grpSpPr>
        <p:sp>
          <p:nvSpPr>
            <p:cNvPr id="1052" name="Google Shape;1052;p72"/>
            <p:cNvSpPr/>
            <p:nvPr/>
          </p:nvSpPr>
          <p:spPr>
            <a:xfrm>
              <a:off x="7709081" y="1330986"/>
              <a:ext cx="1773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hwc.csv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53" name="Google Shape;1053;p72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54" name="Google Shape;1054;p72"/>
          <p:cNvCxnSpPr>
            <a:stCxn id="1012" idx="4"/>
            <a:endCxn id="1053" idx="2"/>
          </p:cNvCxnSpPr>
          <p:nvPr/>
        </p:nvCxnSpPr>
        <p:spPr>
          <a:xfrm flipH="1" rot="-5400000">
            <a:off x="1654277" y="4531920"/>
            <a:ext cx="590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55" name="Google Shape;1055;p72"/>
          <p:cNvGrpSpPr/>
          <p:nvPr/>
        </p:nvGrpSpPr>
        <p:grpSpPr>
          <a:xfrm>
            <a:off x="1774471" y="3370488"/>
            <a:ext cx="1162373" cy="291493"/>
            <a:chOff x="7535013" y="485550"/>
            <a:chExt cx="1272857" cy="319200"/>
          </a:xfrm>
        </p:grpSpPr>
        <p:sp>
          <p:nvSpPr>
            <p:cNvPr id="1056" name="Google Shape;1056;p72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57" name="Google Shape;1057;p72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58" name="Google Shape;1058;p72"/>
          <p:cNvCxnSpPr>
            <a:stCxn id="1038" idx="4"/>
            <a:endCxn id="1057" idx="2"/>
          </p:cNvCxnSpPr>
          <p:nvPr/>
        </p:nvCxnSpPr>
        <p:spPr>
          <a:xfrm flipH="1" rot="-5400000">
            <a:off x="1352218" y="3093986"/>
            <a:ext cx="6666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59" name="Google Shape;1059;p72"/>
          <p:cNvGrpSpPr/>
          <p:nvPr/>
        </p:nvGrpSpPr>
        <p:grpSpPr>
          <a:xfrm>
            <a:off x="1774471" y="4982951"/>
            <a:ext cx="1162373" cy="291493"/>
            <a:chOff x="7535013" y="485550"/>
            <a:chExt cx="1272857" cy="319200"/>
          </a:xfrm>
        </p:grpSpPr>
        <p:sp>
          <p:nvSpPr>
            <p:cNvPr id="1060" name="Google Shape;1060;p72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61" name="Google Shape;1061;p72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62" name="Google Shape;1062;p72"/>
          <p:cNvCxnSpPr>
            <a:stCxn id="1011" idx="4"/>
            <a:endCxn id="1061" idx="2"/>
          </p:cNvCxnSpPr>
          <p:nvPr/>
        </p:nvCxnSpPr>
        <p:spPr>
          <a:xfrm flipH="1" rot="-5400000">
            <a:off x="1137201" y="4491386"/>
            <a:ext cx="1096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3" name="Google Shape;1063;p72"/>
          <p:cNvSpPr txBox="1"/>
          <p:nvPr/>
        </p:nvSpPr>
        <p:spPr>
          <a:xfrm>
            <a:off x="7063225" y="3136350"/>
            <a:ext cx="33864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All hidden from the user!</a:t>
            </a:r>
            <a:endParaRPr b="1" i="0" sz="2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7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069" name="Google Shape;1069;p73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7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7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072" name="Google Shape;1072;p73"/>
          <p:cNvCxnSpPr>
            <a:stCxn id="1073" idx="4"/>
            <a:endCxn id="1074" idx="2"/>
          </p:cNvCxnSpPr>
          <p:nvPr/>
        </p:nvCxnSpPr>
        <p:spPr>
          <a:xfrm flipH="1" rot="-5400000">
            <a:off x="1575351" y="4053236"/>
            <a:ext cx="220500" cy="178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5" name="Google Shape;1075;p73"/>
          <p:cNvCxnSpPr>
            <a:stCxn id="1076" idx="4"/>
            <a:endCxn id="1077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78" name="Google Shape;1078;p73"/>
          <p:cNvCxnSpPr>
            <a:stCxn id="1077" idx="4"/>
            <a:endCxn id="1079" idx="2"/>
          </p:cNvCxnSpPr>
          <p:nvPr/>
        </p:nvCxnSpPr>
        <p:spPr>
          <a:xfrm flipH="1" rot="-5400000">
            <a:off x="1044772" y="2280460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80" name="Google Shape;1080;p73"/>
          <p:cNvCxnSpPr>
            <a:stCxn id="1077" idx="4"/>
            <a:endCxn id="1081" idx="2"/>
          </p:cNvCxnSpPr>
          <p:nvPr/>
        </p:nvCxnSpPr>
        <p:spPr>
          <a:xfrm flipH="1" rot="-5400000">
            <a:off x="-487328" y="3812560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82" name="Google Shape;1082;p73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1083" name="Google Shape;1083;p73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9" name="Google Shape;1079;p73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4" name="Google Shape;1084;p73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1085" name="Google Shape;1085;p73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7" name="Google Shape;1077;p73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6" name="Google Shape;1086;p73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1087" name="Google Shape;1087;p73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6" name="Google Shape;1076;p73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73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1089" name="Google Shape;1089;p73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81" name="Google Shape;1081;p73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0" name="Google Shape;1090;p73"/>
          <p:cNvGrpSpPr/>
          <p:nvPr/>
        </p:nvGrpSpPr>
        <p:grpSpPr>
          <a:xfrm>
            <a:off x="1774779" y="4106775"/>
            <a:ext cx="1238573" cy="291493"/>
            <a:chOff x="1936188" y="3195750"/>
            <a:chExt cx="1356300" cy="319200"/>
          </a:xfrm>
        </p:grpSpPr>
        <p:sp>
          <p:nvSpPr>
            <p:cNvPr id="1091" name="Google Shape;1091;p73"/>
            <p:cNvSpPr/>
            <p:nvPr/>
          </p:nvSpPr>
          <p:spPr>
            <a:xfrm>
              <a:off x="2110188" y="31957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4" name="Google Shape;1074;p73"/>
            <p:cNvSpPr/>
            <p:nvPr/>
          </p:nvSpPr>
          <p:spPr>
            <a:xfrm>
              <a:off x="1936188" y="32683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92" name="Google Shape;1092;p73"/>
          <p:cNvCxnSpPr>
            <a:stCxn id="1093" idx="4"/>
            <a:endCxn id="1094" idx="2"/>
          </p:cNvCxnSpPr>
          <p:nvPr/>
        </p:nvCxnSpPr>
        <p:spPr>
          <a:xfrm flipH="1" rot="-5400000">
            <a:off x="1838169" y="3102246"/>
            <a:ext cx="222900" cy="191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95" name="Google Shape;1095;p73"/>
          <p:cNvGrpSpPr/>
          <p:nvPr/>
        </p:nvGrpSpPr>
        <p:grpSpPr>
          <a:xfrm>
            <a:off x="2045187" y="3163725"/>
            <a:ext cx="3179569" cy="291493"/>
            <a:chOff x="7535013" y="1271212"/>
            <a:chExt cx="3481789" cy="319200"/>
          </a:xfrm>
        </p:grpSpPr>
        <p:sp>
          <p:nvSpPr>
            <p:cNvPr id="1096" name="Google Shape;1096;p73"/>
            <p:cNvSpPr/>
            <p:nvPr/>
          </p:nvSpPr>
          <p:spPr>
            <a:xfrm>
              <a:off x="7709002" y="1271212"/>
              <a:ext cx="3307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GPU-vendor profiling files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4" name="Google Shape;1094;p73"/>
            <p:cNvSpPr/>
            <p:nvPr/>
          </p:nvSpPr>
          <p:spPr>
            <a:xfrm>
              <a:off x="7535013" y="134380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097" name="Google Shape;1097;p73"/>
          <p:cNvCxnSpPr>
            <a:stCxn id="1079" idx="4"/>
            <a:endCxn id="1073" idx="2"/>
          </p:cNvCxnSpPr>
          <p:nvPr/>
        </p:nvCxnSpPr>
        <p:spPr>
          <a:xfrm flipH="1" rot="-5400000">
            <a:off x="722742" y="3158220"/>
            <a:ext cx="13944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98" name="Google Shape;1098;p73"/>
          <p:cNvSpPr/>
          <p:nvPr/>
        </p:nvSpPr>
        <p:spPr>
          <a:xfrm>
            <a:off x="1676064" y="380708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73" name="Google Shape;1073;p73"/>
          <p:cNvSpPr/>
          <p:nvPr/>
        </p:nvSpPr>
        <p:spPr>
          <a:xfrm>
            <a:off x="1517151" y="387338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73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00" name="Google Shape;1100;p73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1" name="Google Shape;1101;p73"/>
          <p:cNvCxnSpPr>
            <a:stCxn id="1079" idx="4"/>
            <a:endCxn id="1100" idx="2"/>
          </p:cNvCxnSpPr>
          <p:nvPr/>
        </p:nvCxnSpPr>
        <p:spPr>
          <a:xfrm flipH="1" rot="-5400000">
            <a:off x="1313892" y="2567070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02" name="Google Shape;1102;p73"/>
          <p:cNvGrpSpPr/>
          <p:nvPr/>
        </p:nvGrpSpPr>
        <p:grpSpPr>
          <a:xfrm>
            <a:off x="1774471" y="2861301"/>
            <a:ext cx="1238573" cy="291493"/>
            <a:chOff x="7535013" y="485550"/>
            <a:chExt cx="1356300" cy="319200"/>
          </a:xfrm>
        </p:grpSpPr>
        <p:sp>
          <p:nvSpPr>
            <p:cNvPr id="1103" name="Google Shape;1103;p73"/>
            <p:cNvSpPr/>
            <p:nvPr/>
          </p:nvSpPr>
          <p:spPr>
            <a:xfrm>
              <a:off x="7709013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3" name="Google Shape;1093;p73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04" name="Google Shape;1104;p73"/>
          <p:cNvCxnSpPr>
            <a:stCxn id="1100" idx="4"/>
            <a:endCxn id="1093" idx="2"/>
          </p:cNvCxnSpPr>
          <p:nvPr/>
        </p:nvCxnSpPr>
        <p:spPr>
          <a:xfrm flipH="1" rot="-5400000">
            <a:off x="1606768" y="2839436"/>
            <a:ext cx="157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05" name="Google Shape;1105;p73"/>
          <p:cNvCxnSpPr>
            <a:stCxn id="1074" idx="4"/>
            <a:endCxn id="1106" idx="2"/>
          </p:cNvCxnSpPr>
          <p:nvPr/>
        </p:nvCxnSpPr>
        <p:spPr>
          <a:xfrm flipH="1" rot="-5400000">
            <a:off x="1877777" y="4308420"/>
            <a:ext cx="143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07" name="Google Shape;1107;p73"/>
          <p:cNvGrpSpPr/>
          <p:nvPr/>
        </p:nvGrpSpPr>
        <p:grpSpPr>
          <a:xfrm>
            <a:off x="2045163" y="4329987"/>
            <a:ext cx="2016611" cy="291493"/>
            <a:chOff x="7535013" y="1247541"/>
            <a:chExt cx="2208290" cy="319200"/>
          </a:xfrm>
        </p:grpSpPr>
        <p:sp>
          <p:nvSpPr>
            <p:cNvPr id="1108" name="Google Shape;1108;p73"/>
            <p:cNvSpPr/>
            <p:nvPr/>
          </p:nvSpPr>
          <p:spPr>
            <a:xfrm>
              <a:off x="7709003" y="1247541"/>
              <a:ext cx="2034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kernel_data.csv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06" name="Google Shape;1106;p73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09" name="Google Shape;1109;p73"/>
          <p:cNvCxnSpPr>
            <a:stCxn id="1074" idx="4"/>
            <a:endCxn id="1110" idx="2"/>
          </p:cNvCxnSpPr>
          <p:nvPr/>
        </p:nvCxnSpPr>
        <p:spPr>
          <a:xfrm flipH="1" rot="-5400000">
            <a:off x="1765277" y="4420920"/>
            <a:ext cx="368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11" name="Google Shape;1111;p73"/>
          <p:cNvGrpSpPr/>
          <p:nvPr/>
        </p:nvGrpSpPr>
        <p:grpSpPr>
          <a:xfrm>
            <a:off x="2045112" y="4555038"/>
            <a:ext cx="2062362" cy="291493"/>
            <a:chOff x="7535013" y="1247543"/>
            <a:chExt cx="2258391" cy="319200"/>
          </a:xfrm>
        </p:grpSpPr>
        <p:sp>
          <p:nvSpPr>
            <p:cNvPr id="1112" name="Google Shape;1112;p73"/>
            <p:cNvSpPr/>
            <p:nvPr/>
          </p:nvSpPr>
          <p:spPr>
            <a:xfrm>
              <a:off x="7709004" y="1247543"/>
              <a:ext cx="2084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memory_data.csv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0" name="Google Shape;1110;p73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3" name="Google Shape;1113;p73"/>
          <p:cNvGrpSpPr/>
          <p:nvPr/>
        </p:nvGrpSpPr>
        <p:grpSpPr>
          <a:xfrm>
            <a:off x="2045112" y="4776887"/>
            <a:ext cx="1778337" cy="291493"/>
            <a:chOff x="7535013" y="1330986"/>
            <a:chExt cx="1947368" cy="319200"/>
          </a:xfrm>
        </p:grpSpPr>
        <p:sp>
          <p:nvSpPr>
            <p:cNvPr id="1114" name="Google Shape;1114;p73"/>
            <p:cNvSpPr/>
            <p:nvPr/>
          </p:nvSpPr>
          <p:spPr>
            <a:xfrm>
              <a:off x="7709081" y="1330986"/>
              <a:ext cx="1773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hwc.csv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5" name="Google Shape;1115;p73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16" name="Google Shape;1116;p73"/>
          <p:cNvCxnSpPr>
            <a:stCxn id="1074" idx="4"/>
            <a:endCxn id="1115" idx="2"/>
          </p:cNvCxnSpPr>
          <p:nvPr/>
        </p:nvCxnSpPr>
        <p:spPr>
          <a:xfrm flipH="1" rot="-5400000">
            <a:off x="1654277" y="4531920"/>
            <a:ext cx="590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17" name="Google Shape;1117;p73"/>
          <p:cNvGrpSpPr/>
          <p:nvPr/>
        </p:nvGrpSpPr>
        <p:grpSpPr>
          <a:xfrm>
            <a:off x="1774471" y="3370488"/>
            <a:ext cx="1162373" cy="291493"/>
            <a:chOff x="7535013" y="485550"/>
            <a:chExt cx="1272857" cy="319200"/>
          </a:xfrm>
        </p:grpSpPr>
        <p:sp>
          <p:nvSpPr>
            <p:cNvPr id="1118" name="Google Shape;1118;p73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19" name="Google Shape;1119;p73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20" name="Google Shape;1120;p73"/>
          <p:cNvCxnSpPr>
            <a:stCxn id="1100" idx="4"/>
            <a:endCxn id="1119" idx="2"/>
          </p:cNvCxnSpPr>
          <p:nvPr/>
        </p:nvCxnSpPr>
        <p:spPr>
          <a:xfrm flipH="1" rot="-5400000">
            <a:off x="1352218" y="3093986"/>
            <a:ext cx="6666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21" name="Google Shape;1121;p73"/>
          <p:cNvGrpSpPr/>
          <p:nvPr/>
        </p:nvGrpSpPr>
        <p:grpSpPr>
          <a:xfrm>
            <a:off x="1774471" y="4982951"/>
            <a:ext cx="1162373" cy="291493"/>
            <a:chOff x="7535013" y="485550"/>
            <a:chExt cx="1272857" cy="319200"/>
          </a:xfrm>
        </p:grpSpPr>
        <p:sp>
          <p:nvSpPr>
            <p:cNvPr id="1122" name="Google Shape;1122;p73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23" name="Google Shape;1123;p73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24" name="Google Shape;1124;p73"/>
          <p:cNvCxnSpPr>
            <a:stCxn id="1073" idx="4"/>
            <a:endCxn id="1123" idx="2"/>
          </p:cNvCxnSpPr>
          <p:nvPr/>
        </p:nvCxnSpPr>
        <p:spPr>
          <a:xfrm flipH="1" rot="-5400000">
            <a:off x="1137201" y="4491386"/>
            <a:ext cx="1096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25" name="Google Shape;112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35675" y="1529813"/>
            <a:ext cx="5369125" cy="433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6" name="Google Shape;1126;p73"/>
          <p:cNvCxnSpPr/>
          <p:nvPr/>
        </p:nvCxnSpPr>
        <p:spPr>
          <a:xfrm flipH="1" rot="10800000">
            <a:off x="3823450" y="2770325"/>
            <a:ext cx="1812900" cy="1701600"/>
          </a:xfrm>
          <a:prstGeom prst="curvedConnector3">
            <a:avLst>
              <a:gd fmla="val 50942" name="adj1"/>
            </a:avLst>
          </a:prstGeom>
          <a:noFill/>
          <a:ln cap="flat" cmpd="sng" w="28575">
            <a:solidFill>
              <a:srgbClr val="124484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7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132" name="Google Shape;1132;p74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3" name="Google Shape;1133;p7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4" name="Google Shape;1134;p7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135" name="Google Shape;1135;p74"/>
          <p:cNvCxnSpPr>
            <a:stCxn id="1136" idx="4"/>
            <a:endCxn id="1137" idx="2"/>
          </p:cNvCxnSpPr>
          <p:nvPr/>
        </p:nvCxnSpPr>
        <p:spPr>
          <a:xfrm flipH="1" rot="-5400000">
            <a:off x="1575351" y="4053236"/>
            <a:ext cx="220500" cy="178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38" name="Google Shape;1138;p74"/>
          <p:cNvCxnSpPr>
            <a:stCxn id="1139" idx="4"/>
            <a:endCxn id="1140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1" name="Google Shape;1141;p74"/>
          <p:cNvCxnSpPr>
            <a:stCxn id="1140" idx="4"/>
            <a:endCxn id="1142" idx="2"/>
          </p:cNvCxnSpPr>
          <p:nvPr/>
        </p:nvCxnSpPr>
        <p:spPr>
          <a:xfrm flipH="1" rot="-5400000">
            <a:off x="1044772" y="2280460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43" name="Google Shape;1143;p74"/>
          <p:cNvCxnSpPr>
            <a:stCxn id="1140" idx="4"/>
            <a:endCxn id="1144" idx="2"/>
          </p:cNvCxnSpPr>
          <p:nvPr/>
        </p:nvCxnSpPr>
        <p:spPr>
          <a:xfrm flipH="1" rot="-5400000">
            <a:off x="-487328" y="3812560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45" name="Google Shape;1145;p74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1146" name="Google Shape;1146;p74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2" name="Google Shape;1142;p74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7" name="Google Shape;1147;p74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1148" name="Google Shape;1148;p74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0" name="Google Shape;1140;p74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9" name="Google Shape;1149;p74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1150" name="Google Shape;1150;p74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39" name="Google Shape;1139;p74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1" name="Google Shape;1151;p74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1152" name="Google Shape;1152;p74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44" name="Google Shape;1144;p74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3" name="Google Shape;1153;p74"/>
          <p:cNvGrpSpPr/>
          <p:nvPr/>
        </p:nvGrpSpPr>
        <p:grpSpPr>
          <a:xfrm>
            <a:off x="1774779" y="4106775"/>
            <a:ext cx="1238573" cy="291493"/>
            <a:chOff x="1936188" y="3195750"/>
            <a:chExt cx="1356300" cy="319200"/>
          </a:xfrm>
        </p:grpSpPr>
        <p:sp>
          <p:nvSpPr>
            <p:cNvPr id="1154" name="Google Shape;1154;p74"/>
            <p:cNvSpPr/>
            <p:nvPr/>
          </p:nvSpPr>
          <p:spPr>
            <a:xfrm>
              <a:off x="2110188" y="31957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37" name="Google Shape;1137;p74"/>
            <p:cNvSpPr/>
            <p:nvPr/>
          </p:nvSpPr>
          <p:spPr>
            <a:xfrm>
              <a:off x="1936188" y="32683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55" name="Google Shape;1155;p74"/>
          <p:cNvCxnSpPr>
            <a:stCxn id="1156" idx="4"/>
            <a:endCxn id="1157" idx="2"/>
          </p:cNvCxnSpPr>
          <p:nvPr/>
        </p:nvCxnSpPr>
        <p:spPr>
          <a:xfrm flipH="1" rot="-5400000">
            <a:off x="1838169" y="3102246"/>
            <a:ext cx="222900" cy="191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58" name="Google Shape;1158;p74"/>
          <p:cNvGrpSpPr/>
          <p:nvPr/>
        </p:nvGrpSpPr>
        <p:grpSpPr>
          <a:xfrm>
            <a:off x="2045187" y="3163725"/>
            <a:ext cx="3179569" cy="291493"/>
            <a:chOff x="7535013" y="1271212"/>
            <a:chExt cx="3481789" cy="319200"/>
          </a:xfrm>
        </p:grpSpPr>
        <p:sp>
          <p:nvSpPr>
            <p:cNvPr id="1159" name="Google Shape;1159;p74"/>
            <p:cNvSpPr/>
            <p:nvPr/>
          </p:nvSpPr>
          <p:spPr>
            <a:xfrm>
              <a:off x="7709002" y="1271212"/>
              <a:ext cx="3307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GPU-vendor profiling files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7" name="Google Shape;1157;p74"/>
            <p:cNvSpPr/>
            <p:nvPr/>
          </p:nvSpPr>
          <p:spPr>
            <a:xfrm>
              <a:off x="7535013" y="134380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60" name="Google Shape;1160;p74"/>
          <p:cNvCxnSpPr>
            <a:stCxn id="1142" idx="4"/>
            <a:endCxn id="1136" idx="2"/>
          </p:cNvCxnSpPr>
          <p:nvPr/>
        </p:nvCxnSpPr>
        <p:spPr>
          <a:xfrm flipH="1" rot="-5400000">
            <a:off x="722742" y="3158220"/>
            <a:ext cx="13944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1" name="Google Shape;1161;p74"/>
          <p:cNvSpPr/>
          <p:nvPr/>
        </p:nvSpPr>
        <p:spPr>
          <a:xfrm>
            <a:off x="1676064" y="380708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36" name="Google Shape;1136;p74"/>
          <p:cNvSpPr/>
          <p:nvPr/>
        </p:nvSpPr>
        <p:spPr>
          <a:xfrm>
            <a:off x="1517151" y="387338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74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3" name="Google Shape;1163;p74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4" name="Google Shape;1164;p74"/>
          <p:cNvCxnSpPr>
            <a:stCxn id="1142" idx="4"/>
            <a:endCxn id="1163" idx="2"/>
          </p:cNvCxnSpPr>
          <p:nvPr/>
        </p:nvCxnSpPr>
        <p:spPr>
          <a:xfrm flipH="1" rot="-5400000">
            <a:off x="1313892" y="2567070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65" name="Google Shape;1165;p74"/>
          <p:cNvGrpSpPr/>
          <p:nvPr/>
        </p:nvGrpSpPr>
        <p:grpSpPr>
          <a:xfrm>
            <a:off x="1774471" y="2861301"/>
            <a:ext cx="1238573" cy="291493"/>
            <a:chOff x="7535013" y="485550"/>
            <a:chExt cx="1356300" cy="319200"/>
          </a:xfrm>
        </p:grpSpPr>
        <p:sp>
          <p:nvSpPr>
            <p:cNvPr id="1166" name="Google Shape;1166;p74"/>
            <p:cNvSpPr/>
            <p:nvPr/>
          </p:nvSpPr>
          <p:spPr>
            <a:xfrm>
              <a:off x="7709013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56" name="Google Shape;1156;p74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67" name="Google Shape;1167;p74"/>
          <p:cNvCxnSpPr>
            <a:stCxn id="1163" idx="4"/>
            <a:endCxn id="1156" idx="2"/>
          </p:cNvCxnSpPr>
          <p:nvPr/>
        </p:nvCxnSpPr>
        <p:spPr>
          <a:xfrm flipH="1" rot="-5400000">
            <a:off x="1606768" y="2839436"/>
            <a:ext cx="157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8" name="Google Shape;1168;p74"/>
          <p:cNvCxnSpPr>
            <a:stCxn id="1137" idx="4"/>
            <a:endCxn id="1169" idx="2"/>
          </p:cNvCxnSpPr>
          <p:nvPr/>
        </p:nvCxnSpPr>
        <p:spPr>
          <a:xfrm flipH="1" rot="-5400000">
            <a:off x="1877777" y="4308420"/>
            <a:ext cx="143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70" name="Google Shape;1170;p74"/>
          <p:cNvGrpSpPr/>
          <p:nvPr/>
        </p:nvGrpSpPr>
        <p:grpSpPr>
          <a:xfrm>
            <a:off x="2045163" y="4329987"/>
            <a:ext cx="2016611" cy="291493"/>
            <a:chOff x="7535013" y="1247541"/>
            <a:chExt cx="2208290" cy="319200"/>
          </a:xfrm>
        </p:grpSpPr>
        <p:sp>
          <p:nvSpPr>
            <p:cNvPr id="1171" name="Google Shape;1171;p74"/>
            <p:cNvSpPr/>
            <p:nvPr/>
          </p:nvSpPr>
          <p:spPr>
            <a:xfrm>
              <a:off x="7709003" y="1247541"/>
              <a:ext cx="2034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kernel_data.csv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69" name="Google Shape;1169;p74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72" name="Google Shape;1172;p74"/>
          <p:cNvCxnSpPr>
            <a:stCxn id="1137" idx="4"/>
            <a:endCxn id="1173" idx="2"/>
          </p:cNvCxnSpPr>
          <p:nvPr/>
        </p:nvCxnSpPr>
        <p:spPr>
          <a:xfrm flipH="1" rot="-5400000">
            <a:off x="1765277" y="4420920"/>
            <a:ext cx="368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74" name="Google Shape;1174;p74"/>
          <p:cNvGrpSpPr/>
          <p:nvPr/>
        </p:nvGrpSpPr>
        <p:grpSpPr>
          <a:xfrm>
            <a:off x="2045112" y="4555038"/>
            <a:ext cx="2062362" cy="291493"/>
            <a:chOff x="7535013" y="1247543"/>
            <a:chExt cx="2258391" cy="319200"/>
          </a:xfrm>
        </p:grpSpPr>
        <p:sp>
          <p:nvSpPr>
            <p:cNvPr id="1175" name="Google Shape;1175;p74"/>
            <p:cNvSpPr/>
            <p:nvPr/>
          </p:nvSpPr>
          <p:spPr>
            <a:xfrm>
              <a:off x="7709004" y="1247543"/>
              <a:ext cx="2084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memory_data.csv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3" name="Google Shape;1173;p74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76" name="Google Shape;1176;p74"/>
          <p:cNvGrpSpPr/>
          <p:nvPr/>
        </p:nvGrpSpPr>
        <p:grpSpPr>
          <a:xfrm>
            <a:off x="2045112" y="4776887"/>
            <a:ext cx="1778337" cy="291493"/>
            <a:chOff x="7535013" y="1330986"/>
            <a:chExt cx="1947368" cy="319200"/>
          </a:xfrm>
        </p:grpSpPr>
        <p:sp>
          <p:nvSpPr>
            <p:cNvPr id="1177" name="Google Shape;1177;p74"/>
            <p:cNvSpPr/>
            <p:nvPr/>
          </p:nvSpPr>
          <p:spPr>
            <a:xfrm>
              <a:off x="7709081" y="1330986"/>
              <a:ext cx="1773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hwc.csv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8" name="Google Shape;1178;p74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79" name="Google Shape;1179;p74"/>
          <p:cNvCxnSpPr>
            <a:stCxn id="1137" idx="4"/>
            <a:endCxn id="1178" idx="2"/>
          </p:cNvCxnSpPr>
          <p:nvPr/>
        </p:nvCxnSpPr>
        <p:spPr>
          <a:xfrm flipH="1" rot="-5400000">
            <a:off x="1654277" y="4531920"/>
            <a:ext cx="590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80" name="Google Shape;1180;p74"/>
          <p:cNvGrpSpPr/>
          <p:nvPr/>
        </p:nvGrpSpPr>
        <p:grpSpPr>
          <a:xfrm>
            <a:off x="1774471" y="3370488"/>
            <a:ext cx="1162373" cy="291493"/>
            <a:chOff x="7535013" y="485550"/>
            <a:chExt cx="1272857" cy="319200"/>
          </a:xfrm>
        </p:grpSpPr>
        <p:sp>
          <p:nvSpPr>
            <p:cNvPr id="1181" name="Google Shape;1181;p74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2" name="Google Shape;1182;p74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83" name="Google Shape;1183;p74"/>
          <p:cNvCxnSpPr>
            <a:stCxn id="1163" idx="4"/>
            <a:endCxn id="1182" idx="2"/>
          </p:cNvCxnSpPr>
          <p:nvPr/>
        </p:nvCxnSpPr>
        <p:spPr>
          <a:xfrm flipH="1" rot="-5400000">
            <a:off x="1352218" y="3093986"/>
            <a:ext cx="6666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84" name="Google Shape;1184;p74"/>
          <p:cNvGrpSpPr/>
          <p:nvPr/>
        </p:nvGrpSpPr>
        <p:grpSpPr>
          <a:xfrm>
            <a:off x="1774471" y="4982951"/>
            <a:ext cx="1162373" cy="291493"/>
            <a:chOff x="7535013" y="485550"/>
            <a:chExt cx="1272857" cy="319200"/>
          </a:xfrm>
        </p:grpSpPr>
        <p:sp>
          <p:nvSpPr>
            <p:cNvPr id="1185" name="Google Shape;1185;p74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6" name="Google Shape;1186;p74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87" name="Google Shape;1187;p74"/>
          <p:cNvCxnSpPr>
            <a:stCxn id="1136" idx="4"/>
            <a:endCxn id="1186" idx="2"/>
          </p:cNvCxnSpPr>
          <p:nvPr/>
        </p:nvCxnSpPr>
        <p:spPr>
          <a:xfrm flipH="1" rot="-5400000">
            <a:off x="1137201" y="4491386"/>
            <a:ext cx="1096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8" name="Google Shape;1188;p74"/>
          <p:cNvCxnSpPr/>
          <p:nvPr/>
        </p:nvCxnSpPr>
        <p:spPr>
          <a:xfrm flipH="1" rot="10800000">
            <a:off x="3964075" y="2924625"/>
            <a:ext cx="2586000" cy="17841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124484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1189" name="Google Shape;1189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5272" y="1529821"/>
            <a:ext cx="3069940" cy="433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30321" y="3312488"/>
            <a:ext cx="3379854" cy="765250"/>
          </a:xfrm>
          <a:prstGeom prst="rect">
            <a:avLst/>
          </a:prstGeom>
          <a:noFill/>
          <a:ln cap="flat" cmpd="sng" w="19050">
            <a:solidFill>
              <a:srgbClr val="124484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4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75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p75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197" name="Google Shape;1197;p75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7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199" name="Google Shape;1199;p75"/>
          <p:cNvCxnSpPr>
            <a:stCxn id="1200" idx="4"/>
            <a:endCxn id="1201" idx="2"/>
          </p:cNvCxnSpPr>
          <p:nvPr/>
        </p:nvCxnSpPr>
        <p:spPr>
          <a:xfrm flipH="1" rot="-5400000">
            <a:off x="1575351" y="4053236"/>
            <a:ext cx="220500" cy="178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2" name="Google Shape;1202;p75"/>
          <p:cNvCxnSpPr>
            <a:stCxn id="1203" idx="4"/>
            <a:endCxn id="1204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5" name="Google Shape;1205;p75"/>
          <p:cNvCxnSpPr>
            <a:stCxn id="1204" idx="4"/>
            <a:endCxn id="1206" idx="2"/>
          </p:cNvCxnSpPr>
          <p:nvPr/>
        </p:nvCxnSpPr>
        <p:spPr>
          <a:xfrm flipH="1" rot="-5400000">
            <a:off x="1044772" y="2280460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7" name="Google Shape;1207;p75"/>
          <p:cNvCxnSpPr>
            <a:stCxn id="1204" idx="4"/>
            <a:endCxn id="1208" idx="2"/>
          </p:cNvCxnSpPr>
          <p:nvPr/>
        </p:nvCxnSpPr>
        <p:spPr>
          <a:xfrm flipH="1" rot="-5400000">
            <a:off x="-487328" y="3812560"/>
            <a:ext cx="32745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09" name="Google Shape;1209;p75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1210" name="Google Shape;1210;p75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6" name="Google Shape;1206;p75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1" name="Google Shape;1211;p75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1212" name="Google Shape;1212;p75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4" name="Google Shape;1204;p75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3" name="Google Shape;1213;p75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1214" name="Google Shape;1214;p75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3" name="Google Shape;1203;p75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5" name="Google Shape;1215;p75"/>
          <p:cNvGrpSpPr/>
          <p:nvPr/>
        </p:nvGrpSpPr>
        <p:grpSpPr>
          <a:xfrm>
            <a:off x="1243288" y="5410875"/>
            <a:ext cx="2374116" cy="291493"/>
            <a:chOff x="3802488" y="2009549"/>
            <a:chExt cx="2599777" cy="319200"/>
          </a:xfrm>
        </p:grpSpPr>
        <p:sp>
          <p:nvSpPr>
            <p:cNvPr id="1216" name="Google Shape;1216;p75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8" name="Google Shape;1208;p75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7" name="Google Shape;1217;p75"/>
          <p:cNvGrpSpPr/>
          <p:nvPr/>
        </p:nvGrpSpPr>
        <p:grpSpPr>
          <a:xfrm>
            <a:off x="1774779" y="4106775"/>
            <a:ext cx="1238573" cy="291493"/>
            <a:chOff x="1936188" y="3195750"/>
            <a:chExt cx="1356300" cy="319200"/>
          </a:xfrm>
        </p:grpSpPr>
        <p:sp>
          <p:nvSpPr>
            <p:cNvPr id="1218" name="Google Shape;1218;p75"/>
            <p:cNvSpPr/>
            <p:nvPr/>
          </p:nvSpPr>
          <p:spPr>
            <a:xfrm>
              <a:off x="2110188" y="31957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01" name="Google Shape;1201;p75"/>
            <p:cNvSpPr/>
            <p:nvPr/>
          </p:nvSpPr>
          <p:spPr>
            <a:xfrm>
              <a:off x="1936188" y="32683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19" name="Google Shape;1219;p75"/>
          <p:cNvCxnSpPr>
            <a:stCxn id="1220" idx="4"/>
            <a:endCxn id="1221" idx="2"/>
          </p:cNvCxnSpPr>
          <p:nvPr/>
        </p:nvCxnSpPr>
        <p:spPr>
          <a:xfrm flipH="1" rot="-5400000">
            <a:off x="1838169" y="3102246"/>
            <a:ext cx="222900" cy="191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22" name="Google Shape;1222;p75"/>
          <p:cNvGrpSpPr/>
          <p:nvPr/>
        </p:nvGrpSpPr>
        <p:grpSpPr>
          <a:xfrm>
            <a:off x="2045187" y="3163725"/>
            <a:ext cx="3179569" cy="291493"/>
            <a:chOff x="7535013" y="1271212"/>
            <a:chExt cx="3481789" cy="319200"/>
          </a:xfrm>
        </p:grpSpPr>
        <p:sp>
          <p:nvSpPr>
            <p:cNvPr id="1223" name="Google Shape;1223;p75"/>
            <p:cNvSpPr/>
            <p:nvPr/>
          </p:nvSpPr>
          <p:spPr>
            <a:xfrm>
              <a:off x="7709002" y="1271212"/>
              <a:ext cx="3307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GPU-vendor profiling files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1" name="Google Shape;1221;p75"/>
            <p:cNvSpPr/>
            <p:nvPr/>
          </p:nvSpPr>
          <p:spPr>
            <a:xfrm>
              <a:off x="7535013" y="134380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24" name="Google Shape;1224;p75"/>
          <p:cNvCxnSpPr>
            <a:stCxn id="1206" idx="4"/>
            <a:endCxn id="1200" idx="2"/>
          </p:cNvCxnSpPr>
          <p:nvPr/>
        </p:nvCxnSpPr>
        <p:spPr>
          <a:xfrm flipH="1" rot="-5400000">
            <a:off x="722742" y="3158220"/>
            <a:ext cx="13944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25" name="Google Shape;1225;p75"/>
          <p:cNvSpPr/>
          <p:nvPr/>
        </p:nvSpPr>
        <p:spPr>
          <a:xfrm>
            <a:off x="1676064" y="380708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0" name="Google Shape;1200;p75"/>
          <p:cNvSpPr/>
          <p:nvPr/>
        </p:nvSpPr>
        <p:spPr>
          <a:xfrm>
            <a:off x="1517151" y="387338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75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7" name="Google Shape;1227;p75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28" name="Google Shape;1228;p75"/>
          <p:cNvCxnSpPr>
            <a:stCxn id="1206" idx="4"/>
            <a:endCxn id="1227" idx="2"/>
          </p:cNvCxnSpPr>
          <p:nvPr/>
        </p:nvCxnSpPr>
        <p:spPr>
          <a:xfrm flipH="1" rot="-5400000">
            <a:off x="1313892" y="2567070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29" name="Google Shape;1229;p75"/>
          <p:cNvGrpSpPr/>
          <p:nvPr/>
        </p:nvGrpSpPr>
        <p:grpSpPr>
          <a:xfrm>
            <a:off x="1774471" y="2861301"/>
            <a:ext cx="1238573" cy="291493"/>
            <a:chOff x="7535013" y="485550"/>
            <a:chExt cx="1356300" cy="319200"/>
          </a:xfrm>
        </p:grpSpPr>
        <p:sp>
          <p:nvSpPr>
            <p:cNvPr id="1230" name="Google Shape;1230;p75"/>
            <p:cNvSpPr/>
            <p:nvPr/>
          </p:nvSpPr>
          <p:spPr>
            <a:xfrm>
              <a:off x="7709013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rank_0/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0" name="Google Shape;1220;p75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31" name="Google Shape;1231;p75"/>
          <p:cNvCxnSpPr>
            <a:stCxn id="1227" idx="4"/>
            <a:endCxn id="1220" idx="2"/>
          </p:cNvCxnSpPr>
          <p:nvPr/>
        </p:nvCxnSpPr>
        <p:spPr>
          <a:xfrm flipH="1" rot="-5400000">
            <a:off x="1606768" y="2839436"/>
            <a:ext cx="157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32" name="Google Shape;1232;p75"/>
          <p:cNvCxnSpPr>
            <a:stCxn id="1201" idx="4"/>
            <a:endCxn id="1233" idx="2"/>
          </p:cNvCxnSpPr>
          <p:nvPr/>
        </p:nvCxnSpPr>
        <p:spPr>
          <a:xfrm flipH="1" rot="-5400000">
            <a:off x="1877777" y="4308420"/>
            <a:ext cx="143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34" name="Google Shape;1234;p75"/>
          <p:cNvGrpSpPr/>
          <p:nvPr/>
        </p:nvGrpSpPr>
        <p:grpSpPr>
          <a:xfrm>
            <a:off x="2045163" y="4329987"/>
            <a:ext cx="2016611" cy="291493"/>
            <a:chOff x="7535013" y="1247541"/>
            <a:chExt cx="2208290" cy="319200"/>
          </a:xfrm>
        </p:grpSpPr>
        <p:sp>
          <p:nvSpPr>
            <p:cNvPr id="1235" name="Google Shape;1235;p75"/>
            <p:cNvSpPr/>
            <p:nvPr/>
          </p:nvSpPr>
          <p:spPr>
            <a:xfrm>
              <a:off x="7709003" y="1247541"/>
              <a:ext cx="2034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kernel_data.csv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3" name="Google Shape;1233;p75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36" name="Google Shape;1236;p75"/>
          <p:cNvCxnSpPr>
            <a:stCxn id="1201" idx="4"/>
            <a:endCxn id="1237" idx="2"/>
          </p:cNvCxnSpPr>
          <p:nvPr/>
        </p:nvCxnSpPr>
        <p:spPr>
          <a:xfrm flipH="1" rot="-5400000">
            <a:off x="1765277" y="4420920"/>
            <a:ext cx="368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38" name="Google Shape;1238;p75"/>
          <p:cNvGrpSpPr/>
          <p:nvPr/>
        </p:nvGrpSpPr>
        <p:grpSpPr>
          <a:xfrm>
            <a:off x="2045112" y="4555038"/>
            <a:ext cx="2062362" cy="291493"/>
            <a:chOff x="7535013" y="1247543"/>
            <a:chExt cx="2258391" cy="319200"/>
          </a:xfrm>
        </p:grpSpPr>
        <p:sp>
          <p:nvSpPr>
            <p:cNvPr id="1239" name="Google Shape;1239;p75"/>
            <p:cNvSpPr/>
            <p:nvPr/>
          </p:nvSpPr>
          <p:spPr>
            <a:xfrm>
              <a:off x="7709004" y="1247543"/>
              <a:ext cx="2084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memory_data.csv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37" name="Google Shape;1237;p75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0" name="Google Shape;1240;p75"/>
          <p:cNvGrpSpPr/>
          <p:nvPr/>
        </p:nvGrpSpPr>
        <p:grpSpPr>
          <a:xfrm>
            <a:off x="2045112" y="4776887"/>
            <a:ext cx="1778337" cy="291493"/>
            <a:chOff x="7535013" y="1330986"/>
            <a:chExt cx="1947368" cy="319200"/>
          </a:xfrm>
        </p:grpSpPr>
        <p:sp>
          <p:nvSpPr>
            <p:cNvPr id="1241" name="Google Shape;1241;p75"/>
            <p:cNvSpPr/>
            <p:nvPr/>
          </p:nvSpPr>
          <p:spPr>
            <a:xfrm>
              <a:off x="7709081" y="1330986"/>
              <a:ext cx="1773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hwc.csv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2" name="Google Shape;1242;p75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43" name="Google Shape;1243;p75"/>
          <p:cNvCxnSpPr>
            <a:stCxn id="1201" idx="4"/>
            <a:endCxn id="1242" idx="2"/>
          </p:cNvCxnSpPr>
          <p:nvPr/>
        </p:nvCxnSpPr>
        <p:spPr>
          <a:xfrm flipH="1" rot="-5400000">
            <a:off x="1654277" y="4531920"/>
            <a:ext cx="590700" cy="1908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44" name="Google Shape;1244;p75"/>
          <p:cNvGrpSpPr/>
          <p:nvPr/>
        </p:nvGrpSpPr>
        <p:grpSpPr>
          <a:xfrm>
            <a:off x="1774471" y="3370488"/>
            <a:ext cx="1162373" cy="291493"/>
            <a:chOff x="7535013" y="485550"/>
            <a:chExt cx="1272857" cy="319200"/>
          </a:xfrm>
        </p:grpSpPr>
        <p:sp>
          <p:nvSpPr>
            <p:cNvPr id="1245" name="Google Shape;1245;p75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46" name="Google Shape;1246;p75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47" name="Google Shape;1247;p75"/>
          <p:cNvCxnSpPr>
            <a:stCxn id="1227" idx="4"/>
            <a:endCxn id="1246" idx="2"/>
          </p:cNvCxnSpPr>
          <p:nvPr/>
        </p:nvCxnSpPr>
        <p:spPr>
          <a:xfrm flipH="1" rot="-5400000">
            <a:off x="1352218" y="3093986"/>
            <a:ext cx="6666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48" name="Google Shape;1248;p75"/>
          <p:cNvGrpSpPr/>
          <p:nvPr/>
        </p:nvGrpSpPr>
        <p:grpSpPr>
          <a:xfrm>
            <a:off x="1774471" y="4982951"/>
            <a:ext cx="1162373" cy="291493"/>
            <a:chOff x="7535013" y="485550"/>
            <a:chExt cx="1272857" cy="319200"/>
          </a:xfrm>
        </p:grpSpPr>
        <p:sp>
          <p:nvSpPr>
            <p:cNvPr id="1249" name="Google Shape;1249;p75"/>
            <p:cNvSpPr/>
            <p:nvPr/>
          </p:nvSpPr>
          <p:spPr>
            <a:xfrm>
              <a:off x="7625570" y="485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…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50" name="Google Shape;1250;p75"/>
            <p:cNvSpPr/>
            <p:nvPr/>
          </p:nvSpPr>
          <p:spPr>
            <a:xfrm>
              <a:off x="7535013" y="558150"/>
              <a:ext cx="174000" cy="174000"/>
            </a:xfrm>
            <a:prstGeom prst="ellipse">
              <a:avLst/>
            </a:prstGeom>
            <a:solidFill>
              <a:srgbClr val="505050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51" name="Google Shape;1251;p75"/>
          <p:cNvCxnSpPr>
            <a:stCxn id="1200" idx="4"/>
            <a:endCxn id="1250" idx="2"/>
          </p:cNvCxnSpPr>
          <p:nvPr/>
        </p:nvCxnSpPr>
        <p:spPr>
          <a:xfrm flipH="1" rot="-5400000">
            <a:off x="1137201" y="4491386"/>
            <a:ext cx="1096500" cy="1779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52" name="Google Shape;1252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5325" y="2063275"/>
            <a:ext cx="7092873" cy="280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3" name="Google Shape;1253;p75"/>
          <p:cNvCxnSpPr/>
          <p:nvPr/>
        </p:nvCxnSpPr>
        <p:spPr>
          <a:xfrm flipH="1" rot="10800000">
            <a:off x="3275326" y="3702751"/>
            <a:ext cx="1308000" cy="1261200"/>
          </a:xfrm>
          <a:prstGeom prst="curvedConnector3">
            <a:avLst>
              <a:gd fmla="val 51628" name="adj1"/>
            </a:avLst>
          </a:prstGeom>
          <a:noFill/>
          <a:ln cap="flat" cmpd="sng" w="28575">
            <a:solidFill>
              <a:srgbClr val="124484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7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259" name="Google Shape;1259;p76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0" name="Google Shape;1260;p76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 | 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1" name="Google Shape;1261;p7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129" name="Google Shape;129;p1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30" name="Google Shape;130;p1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7991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0" y="2060100"/>
            <a:ext cx="5715000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1288" y="3856725"/>
            <a:ext cx="5229225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7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267" name="Google Shape;1267;p77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8" name="Google Shape;1268;p7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 | 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9" name="Google Shape;1269;p7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270" name="Google Shape;1270;p77"/>
          <p:cNvCxnSpPr>
            <a:stCxn id="1271" idx="4"/>
            <a:endCxn id="1272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3" name="Google Shape;1273;p77"/>
          <p:cNvCxnSpPr>
            <a:stCxn id="1272" idx="4"/>
            <a:endCxn id="1274" idx="2"/>
          </p:cNvCxnSpPr>
          <p:nvPr/>
        </p:nvCxnSpPr>
        <p:spPr>
          <a:xfrm flipH="1" rot="-5400000">
            <a:off x="1044772" y="2280460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5" name="Google Shape;1275;p77"/>
          <p:cNvCxnSpPr>
            <a:stCxn id="1272" idx="4"/>
            <a:endCxn id="1276" idx="2"/>
          </p:cNvCxnSpPr>
          <p:nvPr/>
        </p:nvCxnSpPr>
        <p:spPr>
          <a:xfrm flipH="1" rot="-5400000">
            <a:off x="7972" y="3317260"/>
            <a:ext cx="22839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77" name="Google Shape;1277;p77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1278" name="Google Shape;1278;p77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4" name="Google Shape;1274;p77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9" name="Google Shape;1279;p77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1280" name="Google Shape;1280;p77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2" name="Google Shape;1272;p77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1" name="Google Shape;1281;p77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1282" name="Google Shape;1282;p77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1" name="Google Shape;1271;p77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3" name="Google Shape;1283;p77"/>
          <p:cNvGrpSpPr/>
          <p:nvPr/>
        </p:nvGrpSpPr>
        <p:grpSpPr>
          <a:xfrm>
            <a:off x="1243288" y="4420275"/>
            <a:ext cx="2374116" cy="291493"/>
            <a:chOff x="3802488" y="2009549"/>
            <a:chExt cx="2599777" cy="319200"/>
          </a:xfrm>
        </p:grpSpPr>
        <p:sp>
          <p:nvSpPr>
            <p:cNvPr id="1284" name="Google Shape;1284;p77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76" name="Google Shape;1276;p77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285" name="Google Shape;1285;p77"/>
          <p:cNvCxnSpPr>
            <a:stCxn id="1274" idx="4"/>
            <a:endCxn id="1286" idx="2"/>
          </p:cNvCxnSpPr>
          <p:nvPr/>
        </p:nvCxnSpPr>
        <p:spPr>
          <a:xfrm flipH="1" rot="-5400000">
            <a:off x="1175142" y="2705820"/>
            <a:ext cx="4896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87" name="Google Shape;1287;p77"/>
          <p:cNvSpPr/>
          <p:nvPr/>
        </p:nvSpPr>
        <p:spPr>
          <a:xfrm>
            <a:off x="1676064" y="290203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6" name="Google Shape;1286;p77"/>
          <p:cNvSpPr/>
          <p:nvPr/>
        </p:nvSpPr>
        <p:spPr>
          <a:xfrm>
            <a:off x="1517151" y="29683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8" name="Google Shape;1288;p77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89" name="Google Shape;1289;p77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0" name="Google Shape;1290;p77"/>
          <p:cNvCxnSpPr>
            <a:stCxn id="1274" idx="4"/>
            <a:endCxn id="1289" idx="2"/>
          </p:cNvCxnSpPr>
          <p:nvPr/>
        </p:nvCxnSpPr>
        <p:spPr>
          <a:xfrm flipH="1" rot="-5400000">
            <a:off x="1313892" y="2567070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7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296" name="Google Shape;1296;p78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7" name="Google Shape;1297;p7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 | 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7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cxnSp>
        <p:nvCxnSpPr>
          <p:cNvPr id="1299" name="Google Shape;1299;p78"/>
          <p:cNvCxnSpPr>
            <a:stCxn id="1300" idx="4"/>
            <a:endCxn id="1301" idx="2"/>
          </p:cNvCxnSpPr>
          <p:nvPr/>
        </p:nvCxnSpPr>
        <p:spPr>
          <a:xfrm flipH="1" rot="-5400000">
            <a:off x="769052" y="1980833"/>
            <a:ext cx="2100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2" name="Google Shape;1302;p78"/>
          <p:cNvCxnSpPr>
            <a:stCxn id="1301" idx="4"/>
            <a:endCxn id="1303" idx="2"/>
          </p:cNvCxnSpPr>
          <p:nvPr/>
        </p:nvCxnSpPr>
        <p:spPr>
          <a:xfrm flipH="1" rot="-5400000">
            <a:off x="1044772" y="2280460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4" name="Google Shape;1304;p78"/>
          <p:cNvCxnSpPr>
            <a:stCxn id="1301" idx="4"/>
            <a:endCxn id="1305" idx="2"/>
          </p:cNvCxnSpPr>
          <p:nvPr/>
        </p:nvCxnSpPr>
        <p:spPr>
          <a:xfrm flipH="1" rot="-5400000">
            <a:off x="7972" y="3317260"/>
            <a:ext cx="22839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06" name="Google Shape;1306;p78"/>
          <p:cNvGrpSpPr/>
          <p:nvPr/>
        </p:nvGrpSpPr>
        <p:grpSpPr>
          <a:xfrm>
            <a:off x="1243294" y="2333025"/>
            <a:ext cx="1903488" cy="291493"/>
            <a:chOff x="3802488" y="1247550"/>
            <a:chExt cx="2084416" cy="319200"/>
          </a:xfrm>
        </p:grpSpPr>
        <p:sp>
          <p:nvSpPr>
            <p:cNvPr id="1307" name="Google Shape;1307;p78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3" name="Google Shape;1303;p78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78"/>
          <p:cNvGrpSpPr/>
          <p:nvPr/>
        </p:nvGrpSpPr>
        <p:grpSpPr>
          <a:xfrm>
            <a:off x="977174" y="2043415"/>
            <a:ext cx="1238573" cy="291493"/>
            <a:chOff x="1936188" y="1628550"/>
            <a:chExt cx="1356300" cy="319200"/>
          </a:xfrm>
        </p:grpSpPr>
        <p:sp>
          <p:nvSpPr>
            <p:cNvPr id="1309" name="Google Shape;1309;p78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1" name="Google Shape;1301;p78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78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1311" name="Google Shape;1311;p78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0" name="Google Shape;1300;p78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2" name="Google Shape;1312;p78"/>
          <p:cNvGrpSpPr/>
          <p:nvPr/>
        </p:nvGrpSpPr>
        <p:grpSpPr>
          <a:xfrm>
            <a:off x="1243288" y="4420275"/>
            <a:ext cx="2374116" cy="291493"/>
            <a:chOff x="3802488" y="2009549"/>
            <a:chExt cx="2599777" cy="319200"/>
          </a:xfrm>
        </p:grpSpPr>
        <p:sp>
          <p:nvSpPr>
            <p:cNvPr id="1313" name="Google Shape;1313;p78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0_N1_args2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05" name="Google Shape;1305;p78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14" name="Google Shape;1314;p78"/>
          <p:cNvCxnSpPr>
            <a:stCxn id="1303" idx="4"/>
            <a:endCxn id="1315" idx="2"/>
          </p:cNvCxnSpPr>
          <p:nvPr/>
        </p:nvCxnSpPr>
        <p:spPr>
          <a:xfrm flipH="1" rot="-5400000">
            <a:off x="1175142" y="2705820"/>
            <a:ext cx="4896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6" name="Google Shape;1316;p78"/>
          <p:cNvSpPr/>
          <p:nvPr/>
        </p:nvSpPr>
        <p:spPr>
          <a:xfrm>
            <a:off x="1676064" y="2902031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parsed/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5" name="Google Shape;1315;p78"/>
          <p:cNvSpPr/>
          <p:nvPr/>
        </p:nvSpPr>
        <p:spPr>
          <a:xfrm>
            <a:off x="1517151" y="29683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78"/>
          <p:cNvSpPr/>
          <p:nvPr/>
        </p:nvSpPr>
        <p:spPr>
          <a:xfrm>
            <a:off x="1676131" y="2624630"/>
            <a:ext cx="10797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raw/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8" name="Google Shape;1318;p78"/>
          <p:cNvSpPr/>
          <p:nvPr/>
        </p:nvSpPr>
        <p:spPr>
          <a:xfrm>
            <a:off x="1517218" y="2690936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9" name="Google Shape;1319;p78"/>
          <p:cNvCxnSpPr>
            <a:stCxn id="1303" idx="4"/>
            <a:endCxn id="1318" idx="2"/>
          </p:cNvCxnSpPr>
          <p:nvPr/>
        </p:nvCxnSpPr>
        <p:spPr>
          <a:xfrm flipH="1" rot="-5400000">
            <a:off x="1313892" y="2567070"/>
            <a:ext cx="2121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20" name="Google Shape;1320;p78"/>
          <p:cNvCxnSpPr>
            <a:stCxn id="1321" idx="4"/>
            <a:endCxn id="1322" idx="2"/>
          </p:cNvCxnSpPr>
          <p:nvPr/>
        </p:nvCxnSpPr>
        <p:spPr>
          <a:xfrm flipH="1" rot="-5400000">
            <a:off x="1602651" y="3396549"/>
            <a:ext cx="213900" cy="226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23" name="Google Shape;1323;p78"/>
          <p:cNvGrpSpPr/>
          <p:nvPr/>
        </p:nvGrpSpPr>
        <p:grpSpPr>
          <a:xfrm>
            <a:off x="1822838" y="3470837"/>
            <a:ext cx="2016611" cy="291493"/>
            <a:chOff x="7535013" y="1247541"/>
            <a:chExt cx="2208290" cy="319200"/>
          </a:xfrm>
        </p:grpSpPr>
        <p:sp>
          <p:nvSpPr>
            <p:cNvPr id="1324" name="Google Shape;1324;p78"/>
            <p:cNvSpPr/>
            <p:nvPr/>
          </p:nvSpPr>
          <p:spPr>
            <a:xfrm>
              <a:off x="7709003" y="1247541"/>
              <a:ext cx="2034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kernel_data.csv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2" name="Google Shape;1322;p78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25" name="Google Shape;1325;p78"/>
          <p:cNvCxnSpPr>
            <a:stCxn id="1321" idx="4"/>
            <a:endCxn id="1326" idx="2"/>
          </p:cNvCxnSpPr>
          <p:nvPr/>
        </p:nvCxnSpPr>
        <p:spPr>
          <a:xfrm flipH="1" rot="-5400000">
            <a:off x="1490151" y="3509049"/>
            <a:ext cx="438900" cy="226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27" name="Google Shape;1327;p78"/>
          <p:cNvGrpSpPr/>
          <p:nvPr/>
        </p:nvGrpSpPr>
        <p:grpSpPr>
          <a:xfrm>
            <a:off x="1822787" y="3695888"/>
            <a:ext cx="2062362" cy="291493"/>
            <a:chOff x="7535013" y="1247543"/>
            <a:chExt cx="2258391" cy="319200"/>
          </a:xfrm>
        </p:grpSpPr>
        <p:sp>
          <p:nvSpPr>
            <p:cNvPr id="1328" name="Google Shape;1328;p78"/>
            <p:cNvSpPr/>
            <p:nvPr/>
          </p:nvSpPr>
          <p:spPr>
            <a:xfrm>
              <a:off x="7709004" y="1247543"/>
              <a:ext cx="2084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memory_data.csv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26" name="Google Shape;1326;p78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9" name="Google Shape;1329;p78"/>
          <p:cNvGrpSpPr/>
          <p:nvPr/>
        </p:nvGrpSpPr>
        <p:grpSpPr>
          <a:xfrm>
            <a:off x="1822787" y="3917737"/>
            <a:ext cx="1778337" cy="291493"/>
            <a:chOff x="7535013" y="1330986"/>
            <a:chExt cx="1947368" cy="319200"/>
          </a:xfrm>
        </p:grpSpPr>
        <p:sp>
          <p:nvSpPr>
            <p:cNvPr id="1330" name="Google Shape;1330;p78"/>
            <p:cNvSpPr/>
            <p:nvPr/>
          </p:nvSpPr>
          <p:spPr>
            <a:xfrm>
              <a:off x="7709081" y="1330986"/>
              <a:ext cx="1773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hwc.csv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1" name="Google Shape;1331;p78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32" name="Google Shape;1332;p78"/>
          <p:cNvCxnSpPr>
            <a:stCxn id="1321" idx="4"/>
            <a:endCxn id="1331" idx="2"/>
          </p:cNvCxnSpPr>
          <p:nvPr/>
        </p:nvCxnSpPr>
        <p:spPr>
          <a:xfrm flipH="1" rot="-5400000">
            <a:off x="1379151" y="3620049"/>
            <a:ext cx="660900" cy="226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3" name="Google Shape;1333;p78"/>
          <p:cNvCxnSpPr>
            <a:endCxn id="1321" idx="2"/>
          </p:cNvCxnSpPr>
          <p:nvPr/>
        </p:nvCxnSpPr>
        <p:spPr>
          <a:xfrm flipH="1" rot="-5400000">
            <a:off x="1175151" y="2981349"/>
            <a:ext cx="489600" cy="194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34" name="Google Shape;1334;p78"/>
          <p:cNvSpPr/>
          <p:nvPr/>
        </p:nvSpPr>
        <p:spPr>
          <a:xfrm>
            <a:off x="1676078" y="3177700"/>
            <a:ext cx="1337400" cy="2913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ca-ES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rPr>
              <a:t>aggregated/</a:t>
            </a:r>
            <a:endParaRPr b="0" i="0" sz="1500" u="none" cap="none" strike="noStrike">
              <a:solidFill>
                <a:srgbClr val="3D3D3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1" name="Google Shape;1321;p78"/>
          <p:cNvSpPr/>
          <p:nvPr/>
        </p:nvSpPr>
        <p:spPr>
          <a:xfrm>
            <a:off x="1517151" y="3243999"/>
            <a:ext cx="158700" cy="158700"/>
          </a:xfrm>
          <a:prstGeom prst="ellipse">
            <a:avLst/>
          </a:prstGeom>
          <a:solidFill>
            <a:srgbClr val="464646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5" name="Google Shape;1335;p78"/>
          <p:cNvGrpSpPr/>
          <p:nvPr/>
        </p:nvGrpSpPr>
        <p:grpSpPr>
          <a:xfrm>
            <a:off x="1822787" y="4146325"/>
            <a:ext cx="2255030" cy="291493"/>
            <a:chOff x="7535013" y="1330972"/>
            <a:chExt cx="2469372" cy="319200"/>
          </a:xfrm>
        </p:grpSpPr>
        <p:sp>
          <p:nvSpPr>
            <p:cNvPr id="1336" name="Google Shape;1336;p78"/>
            <p:cNvSpPr/>
            <p:nvPr/>
          </p:nvSpPr>
          <p:spPr>
            <a:xfrm>
              <a:off x="7709085" y="1330972"/>
              <a:ext cx="2295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kernel_overview.csv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7" name="Google Shape;1337;p78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38" name="Google Shape;1338;p78"/>
          <p:cNvCxnSpPr>
            <a:stCxn id="1321" idx="4"/>
            <a:endCxn id="1337" idx="2"/>
          </p:cNvCxnSpPr>
          <p:nvPr/>
        </p:nvCxnSpPr>
        <p:spPr>
          <a:xfrm flipH="1" rot="-5400000">
            <a:off x="1264851" y="3734349"/>
            <a:ext cx="889500" cy="2262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339" name="Google Shape;1339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4633" y="1529812"/>
            <a:ext cx="6684416" cy="433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0" name="Google Shape;1340;p78"/>
          <p:cNvCxnSpPr/>
          <p:nvPr/>
        </p:nvCxnSpPr>
        <p:spPr>
          <a:xfrm flipH="1" rot="10800000">
            <a:off x="3927229" y="3644593"/>
            <a:ext cx="692700" cy="666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124484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79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BRAVAS Workflow</a:t>
            </a:r>
            <a:endParaRPr/>
          </a:p>
        </p:txBody>
      </p:sp>
      <p:sp>
        <p:nvSpPr>
          <p:cNvPr id="1346" name="Google Shape;1346;p79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a-E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bravas.py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1800" u="none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r>
              <a:rPr b="0" i="0" lang="ca-ES" sz="1800" u="none" cap="none" strike="noStrik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 conf.yaml</a:t>
            </a:r>
            <a:endParaRPr b="0" i="0" sz="1800" u="none" cap="none" strike="noStrik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p79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create-config | profile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r>
              <a:rPr b="0" i="0" lang="ca-E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sng" cap="none" strike="noStrike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analyze</a:t>
            </a:r>
            <a:endParaRPr b="0" i="0" sz="2000" u="sng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8" name="Google Shape;1348;p7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grpSp>
        <p:nvGrpSpPr>
          <p:cNvPr id="1349" name="Google Shape;1349;p79"/>
          <p:cNvGrpSpPr/>
          <p:nvPr/>
        </p:nvGrpSpPr>
        <p:grpSpPr>
          <a:xfrm>
            <a:off x="1243294" y="2587278"/>
            <a:ext cx="1903488" cy="291493"/>
            <a:chOff x="3802488" y="1247550"/>
            <a:chExt cx="2084416" cy="319200"/>
          </a:xfrm>
        </p:grpSpPr>
        <p:sp>
          <p:nvSpPr>
            <p:cNvPr id="1350" name="Google Shape;1350;p79"/>
            <p:cNvSpPr/>
            <p:nvPr/>
          </p:nvSpPr>
          <p:spPr>
            <a:xfrm>
              <a:off x="3976504" y="1247550"/>
              <a:ext cx="19104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0_N1_args1/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1" name="Google Shape;1351;p79"/>
            <p:cNvSpPr/>
            <p:nvPr/>
          </p:nvSpPr>
          <p:spPr>
            <a:xfrm>
              <a:off x="3802488" y="13201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79"/>
          <p:cNvGrpSpPr/>
          <p:nvPr/>
        </p:nvGrpSpPr>
        <p:grpSpPr>
          <a:xfrm>
            <a:off x="977174" y="2297668"/>
            <a:ext cx="1238573" cy="291493"/>
            <a:chOff x="1936188" y="1628550"/>
            <a:chExt cx="1356300" cy="319200"/>
          </a:xfrm>
        </p:grpSpPr>
        <p:sp>
          <p:nvSpPr>
            <p:cNvPr id="1353" name="Google Shape;1353;p79"/>
            <p:cNvSpPr/>
            <p:nvPr/>
          </p:nvSpPr>
          <p:spPr>
            <a:xfrm>
              <a:off x="2110188" y="1628550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analyze/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4" name="Google Shape;1354;p79"/>
            <p:cNvSpPr/>
            <p:nvPr/>
          </p:nvSpPr>
          <p:spPr>
            <a:xfrm>
              <a:off x="1936188" y="1701150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55" name="Google Shape;1355;p79"/>
          <p:cNvCxnSpPr>
            <a:stCxn id="1351" idx="4"/>
            <a:endCxn id="1356" idx="2"/>
          </p:cNvCxnSpPr>
          <p:nvPr/>
        </p:nvCxnSpPr>
        <p:spPr>
          <a:xfrm flipH="1" rot="-5400000">
            <a:off x="1333542" y="2801673"/>
            <a:ext cx="1650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57" name="Google Shape;1357;p79"/>
          <p:cNvGrpSpPr/>
          <p:nvPr/>
        </p:nvGrpSpPr>
        <p:grpSpPr>
          <a:xfrm>
            <a:off x="1509485" y="2831653"/>
            <a:ext cx="2312764" cy="291493"/>
            <a:chOff x="7535013" y="1247528"/>
            <a:chExt cx="2532593" cy="319200"/>
          </a:xfrm>
        </p:grpSpPr>
        <p:sp>
          <p:nvSpPr>
            <p:cNvPr id="1358" name="Google Shape;1358;p79"/>
            <p:cNvSpPr/>
            <p:nvPr/>
          </p:nvSpPr>
          <p:spPr>
            <a:xfrm>
              <a:off x="7709006" y="1247528"/>
              <a:ext cx="23586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setup specific figures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56" name="Google Shape;1356;p79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9" name="Google Shape;1359;p79"/>
          <p:cNvGrpSpPr/>
          <p:nvPr/>
        </p:nvGrpSpPr>
        <p:grpSpPr>
          <a:xfrm>
            <a:off x="1512199" y="3375478"/>
            <a:ext cx="3273551" cy="291493"/>
            <a:chOff x="7535013" y="1247543"/>
            <a:chExt cx="3584703" cy="319200"/>
          </a:xfrm>
        </p:grpSpPr>
        <p:sp>
          <p:nvSpPr>
            <p:cNvPr id="1360" name="Google Shape;1360;p79"/>
            <p:cNvSpPr/>
            <p:nvPr/>
          </p:nvSpPr>
          <p:spPr>
            <a:xfrm>
              <a:off x="7709016" y="1247543"/>
              <a:ext cx="34107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cross-setup GPU Factors figures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1" name="Google Shape;1361;p79"/>
            <p:cNvSpPr/>
            <p:nvPr/>
          </p:nvSpPr>
          <p:spPr>
            <a:xfrm>
              <a:off x="7535013" y="1320150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2" name="Google Shape;1362;p79"/>
          <p:cNvGrpSpPr/>
          <p:nvPr/>
        </p:nvGrpSpPr>
        <p:grpSpPr>
          <a:xfrm>
            <a:off x="1246237" y="3630903"/>
            <a:ext cx="3114720" cy="291493"/>
            <a:chOff x="7535013" y="1330972"/>
            <a:chExt cx="3410776" cy="319200"/>
          </a:xfrm>
        </p:grpSpPr>
        <p:sp>
          <p:nvSpPr>
            <p:cNvPr id="1363" name="Google Shape;1363;p79"/>
            <p:cNvSpPr/>
            <p:nvPr/>
          </p:nvSpPr>
          <p:spPr>
            <a:xfrm>
              <a:off x="7709089" y="1330972"/>
              <a:ext cx="32367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summarizing figures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4" name="Google Shape;1364;p79"/>
            <p:cNvSpPr/>
            <p:nvPr/>
          </p:nvSpPr>
          <p:spPr>
            <a:xfrm>
              <a:off x="7535013" y="1403593"/>
              <a:ext cx="174000" cy="174000"/>
            </a:xfrm>
            <a:prstGeom prst="ellipse">
              <a:avLst/>
            </a:prstGeom>
            <a:noFill/>
            <a:ln cap="flat" cmpd="sng" w="9525">
              <a:solidFill>
                <a:srgbClr val="3D3D3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5" name="Google Shape;1365;p79"/>
          <p:cNvGrpSpPr/>
          <p:nvPr/>
        </p:nvGrpSpPr>
        <p:grpSpPr>
          <a:xfrm>
            <a:off x="1243213" y="3091828"/>
            <a:ext cx="2374116" cy="291493"/>
            <a:chOff x="3802488" y="2009549"/>
            <a:chExt cx="2599777" cy="319200"/>
          </a:xfrm>
        </p:grpSpPr>
        <p:sp>
          <p:nvSpPr>
            <p:cNvPr id="1366" name="Google Shape;1366;p79"/>
            <p:cNvSpPr/>
            <p:nvPr/>
          </p:nvSpPr>
          <p:spPr>
            <a:xfrm>
              <a:off x="3976465" y="2009549"/>
              <a:ext cx="24258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gpu_factors/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7" name="Google Shape;1367;p79"/>
            <p:cNvSpPr/>
            <p:nvPr/>
          </p:nvSpPr>
          <p:spPr>
            <a:xfrm>
              <a:off x="3802488" y="2067450"/>
              <a:ext cx="174000" cy="174000"/>
            </a:xfrm>
            <a:prstGeom prst="ellipse">
              <a:avLst/>
            </a:prstGeom>
            <a:solidFill>
              <a:srgbClr val="41414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68" name="Google Shape;1368;p79"/>
          <p:cNvCxnSpPr>
            <a:stCxn id="1369" idx="4"/>
            <a:endCxn id="1354" idx="2"/>
          </p:cNvCxnSpPr>
          <p:nvPr/>
        </p:nvCxnSpPr>
        <p:spPr>
          <a:xfrm flipH="1" rot="-5400000">
            <a:off x="641852" y="2108033"/>
            <a:ext cx="4644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0" name="Google Shape;1370;p79"/>
          <p:cNvCxnSpPr>
            <a:stCxn id="1354" idx="4"/>
            <a:endCxn id="1351" idx="2"/>
          </p:cNvCxnSpPr>
          <p:nvPr/>
        </p:nvCxnSpPr>
        <p:spPr>
          <a:xfrm flipH="1" rot="-5400000">
            <a:off x="1044772" y="2534713"/>
            <a:ext cx="2103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71" name="Google Shape;1371;p79"/>
          <p:cNvGrpSpPr/>
          <p:nvPr/>
        </p:nvGrpSpPr>
        <p:grpSpPr>
          <a:xfrm>
            <a:off x="691404" y="1771775"/>
            <a:ext cx="2455499" cy="291493"/>
            <a:chOff x="235527" y="2431801"/>
            <a:chExt cx="2688896" cy="319200"/>
          </a:xfrm>
        </p:grpSpPr>
        <p:sp>
          <p:nvSpPr>
            <p:cNvPr id="1372" name="Google Shape;1372;p79"/>
            <p:cNvSpPr/>
            <p:nvPr/>
          </p:nvSpPr>
          <p:spPr>
            <a:xfrm>
              <a:off x="409523" y="2431801"/>
              <a:ext cx="25149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20250513-170555/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9" name="Google Shape;1369;p79"/>
            <p:cNvSpPr/>
            <p:nvPr/>
          </p:nvSpPr>
          <p:spPr>
            <a:xfrm>
              <a:off x="235527" y="2484759"/>
              <a:ext cx="174000" cy="174000"/>
            </a:xfrm>
            <a:prstGeom prst="ellipse">
              <a:avLst/>
            </a:prstGeom>
            <a:solidFill>
              <a:srgbClr val="2F2F2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79"/>
          <p:cNvCxnSpPr>
            <a:stCxn id="1367" idx="4"/>
            <a:endCxn id="1361" idx="2"/>
          </p:cNvCxnSpPr>
          <p:nvPr/>
        </p:nvCxnSpPr>
        <p:spPr>
          <a:xfrm flipH="1" rot="-5400000">
            <a:off x="1308711" y="3317550"/>
            <a:ext cx="217500" cy="189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4" name="Google Shape;1374;p79"/>
          <p:cNvCxnSpPr>
            <a:stCxn id="1354" idx="4"/>
            <a:endCxn id="1364" idx="2"/>
          </p:cNvCxnSpPr>
          <p:nvPr/>
        </p:nvCxnSpPr>
        <p:spPr>
          <a:xfrm flipH="1" rot="-5400000">
            <a:off x="524572" y="3054913"/>
            <a:ext cx="1253700" cy="189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5" name="Google Shape;1375;p79"/>
          <p:cNvCxnSpPr>
            <a:stCxn id="1369" idx="4"/>
            <a:endCxn id="1376" idx="2"/>
          </p:cNvCxnSpPr>
          <p:nvPr/>
        </p:nvCxnSpPr>
        <p:spPr>
          <a:xfrm flipH="1" rot="-5400000">
            <a:off x="770252" y="1979633"/>
            <a:ext cx="207600" cy="2064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377" name="Google Shape;1377;p79"/>
          <p:cNvGrpSpPr/>
          <p:nvPr/>
        </p:nvGrpSpPr>
        <p:grpSpPr>
          <a:xfrm>
            <a:off x="977249" y="2040924"/>
            <a:ext cx="1238573" cy="291493"/>
            <a:chOff x="1936188" y="1609822"/>
            <a:chExt cx="1356300" cy="319200"/>
          </a:xfrm>
        </p:grpSpPr>
        <p:sp>
          <p:nvSpPr>
            <p:cNvPr id="1378" name="Google Shape;1378;p79"/>
            <p:cNvSpPr/>
            <p:nvPr/>
          </p:nvSpPr>
          <p:spPr>
            <a:xfrm>
              <a:off x="2110188" y="1609822"/>
              <a:ext cx="1182300" cy="3192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ca-ES" sz="1500" u="none" cap="none" strike="noStrike">
                  <a:solidFill>
                    <a:srgbClr val="3D3D3D"/>
                  </a:solidFill>
                  <a:latin typeface="Roboto"/>
                  <a:ea typeface="Roboto"/>
                  <a:cs typeface="Roboto"/>
                  <a:sym typeface="Roboto"/>
                </a:rPr>
                <a:t>profile/</a:t>
              </a:r>
              <a:endParaRPr b="0" i="0" sz="1500" u="none" cap="none" strike="noStrike">
                <a:solidFill>
                  <a:srgbClr val="3D3D3D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76" name="Google Shape;1376;p79"/>
            <p:cNvSpPr/>
            <p:nvPr/>
          </p:nvSpPr>
          <p:spPr>
            <a:xfrm>
              <a:off x="1936188" y="1682422"/>
              <a:ext cx="174000" cy="174000"/>
            </a:xfrm>
            <a:prstGeom prst="ellipse">
              <a:avLst/>
            </a:prstGeom>
            <a:solidFill>
              <a:srgbClr val="3D3D3D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379" name="Google Shape;1379;p79"/>
          <p:cNvCxnSpPr>
            <a:stCxn id="1354" idx="4"/>
            <a:endCxn id="1367" idx="2"/>
          </p:cNvCxnSpPr>
          <p:nvPr/>
        </p:nvCxnSpPr>
        <p:spPr>
          <a:xfrm flipH="1" rot="-5400000">
            <a:off x="799222" y="2780263"/>
            <a:ext cx="701400" cy="186600"/>
          </a:xfrm>
          <a:prstGeom prst="bentConnector2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4" name="Google Shape;1384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80"/>
          <p:cNvSpPr txBox="1"/>
          <p:nvPr/>
        </p:nvSpPr>
        <p:spPr>
          <a:xfrm>
            <a:off x="1981201" y="3009801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6000"/>
              <a:buFont typeface="Calibri"/>
              <a:buNone/>
            </a:pPr>
            <a:r>
              <a:rPr b="1" i="0" lang="ca-ES" sz="6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Analyze Figures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80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387" name="Google Shape;1387;p8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81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393" name="Google Shape;1393;p81"/>
          <p:cNvSpPr txBox="1"/>
          <p:nvPr/>
        </p:nvSpPr>
        <p:spPr>
          <a:xfrm>
            <a:off x="9728728" y="6394951"/>
            <a:ext cx="204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ca-ES" sz="1200" u="none" cap="none" strike="noStrike">
                <a:solidFill>
                  <a:srgbClr val="447193"/>
                </a:solidFill>
                <a:latin typeface="Calibri"/>
                <a:ea typeface="Calibri"/>
                <a:cs typeface="Calibri"/>
                <a:sym typeface="Calibri"/>
              </a:rPr>
              <a:t>February 21, 2025</a:t>
            </a:r>
            <a:endParaRPr b="0" i="1" sz="1200" u="none" cap="none" strike="noStrike">
              <a:solidFill>
                <a:srgbClr val="4471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81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Setup Summery | Kernel Overview | GPU Factors | Memory Transfers | Runtime Ratios |  LDSBankConflicts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8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396" name="Google Shape;1396;p81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0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82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402" name="Google Shape;1402;p82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Setup Summery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Kernel Overview | GPU Factors | Memory Transfers | Runtime Ratios |  LDSBankConflicts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8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04" name="Google Shape;1404;p82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5" name="Google Shape;1405;p82" title="setup_overview.png"/>
          <p:cNvPicPr preferRelativeResize="0"/>
          <p:nvPr/>
        </p:nvPicPr>
        <p:blipFill rotWithShape="1">
          <a:blip r:embed="rId3">
            <a:alphaModFix/>
          </a:blip>
          <a:srcRect b="7599" l="8336" r="8295" t="8689"/>
          <a:stretch/>
        </p:blipFill>
        <p:spPr>
          <a:xfrm>
            <a:off x="511100" y="2456300"/>
            <a:ext cx="2348275" cy="212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Google Shape;1406;p82" title="memory_transfers_setups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6589" y="1832825"/>
            <a:ext cx="3709701" cy="3369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p82" title="runtime_ratios_setups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63525" y="1832825"/>
            <a:ext cx="3654671" cy="336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8" name="Google Shape;1408;p82"/>
          <p:cNvSpPr txBox="1"/>
          <p:nvPr/>
        </p:nvSpPr>
        <p:spPr>
          <a:xfrm>
            <a:off x="511250" y="5192054"/>
            <a:ext cx="23484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a-ES" sz="1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Setup Overview</a:t>
            </a:r>
            <a:endParaRPr b="1" i="0" sz="1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82"/>
          <p:cNvSpPr txBox="1"/>
          <p:nvPr/>
        </p:nvSpPr>
        <p:spPr>
          <a:xfrm>
            <a:off x="4511363" y="5192054"/>
            <a:ext cx="23484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a-ES" sz="1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Memory Transfers</a:t>
            </a:r>
            <a:endParaRPr b="1" i="0" sz="1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0" name="Google Shape;1410;p82"/>
          <p:cNvSpPr txBox="1"/>
          <p:nvPr/>
        </p:nvSpPr>
        <p:spPr>
          <a:xfrm>
            <a:off x="8896235" y="5192054"/>
            <a:ext cx="23484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ca-ES" sz="1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Runtime Ratios</a:t>
            </a:r>
            <a:endParaRPr b="1" i="0" sz="1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83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Setup Summery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Kernel Overview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GPU Factors | Memory Transfers | Runtime Ratios |  LDSBankConflicts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83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417" name="Google Shape;1417;p83"/>
          <p:cNvSpPr txBox="1"/>
          <p:nvPr/>
        </p:nvSpPr>
        <p:spPr>
          <a:xfrm>
            <a:off x="9728728" y="6394951"/>
            <a:ext cx="204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ca-ES" sz="1200" u="none" cap="none" strike="noStrike">
                <a:solidFill>
                  <a:srgbClr val="447193"/>
                </a:solidFill>
                <a:latin typeface="Calibri"/>
                <a:ea typeface="Calibri"/>
                <a:cs typeface="Calibri"/>
                <a:sym typeface="Calibri"/>
              </a:rPr>
              <a:t>February 21, 2025</a:t>
            </a:r>
            <a:endParaRPr b="0" i="1" sz="1200" u="none" cap="none" strike="noStrike">
              <a:solidFill>
                <a:srgbClr val="4471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8" name="Google Shape;1418;p8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pic>
        <p:nvPicPr>
          <p:cNvPr id="1419" name="Google Shape;1419;p83" title="kernel_overview_all.png"/>
          <p:cNvPicPr preferRelativeResize="0"/>
          <p:nvPr/>
        </p:nvPicPr>
        <p:blipFill rotWithShape="1">
          <a:blip r:embed="rId3">
            <a:alphaModFix/>
          </a:blip>
          <a:srcRect b="16836" l="0" r="0" t="16955"/>
          <a:stretch/>
        </p:blipFill>
        <p:spPr>
          <a:xfrm>
            <a:off x="2699925" y="1455700"/>
            <a:ext cx="1389700" cy="454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Google Shape;1420;p83" title="kernel_overview_short.png"/>
          <p:cNvPicPr preferRelativeResize="0"/>
          <p:nvPr/>
        </p:nvPicPr>
        <p:blipFill rotWithShape="1">
          <a:blip r:embed="rId4">
            <a:alphaModFix/>
          </a:blip>
          <a:srcRect b="15330" l="0" r="0" t="16557"/>
          <a:stretch/>
        </p:blipFill>
        <p:spPr>
          <a:xfrm>
            <a:off x="5619825" y="1981588"/>
            <a:ext cx="5122250" cy="348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84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426" name="Google Shape;1426;p84"/>
          <p:cNvSpPr txBox="1"/>
          <p:nvPr/>
        </p:nvSpPr>
        <p:spPr>
          <a:xfrm>
            <a:off x="9728728" y="6394951"/>
            <a:ext cx="204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ca-ES" sz="1200" u="none" cap="none" strike="noStrike">
                <a:solidFill>
                  <a:srgbClr val="447193"/>
                </a:solidFill>
                <a:latin typeface="Calibri"/>
                <a:ea typeface="Calibri"/>
                <a:cs typeface="Calibri"/>
                <a:sym typeface="Calibri"/>
              </a:rPr>
              <a:t>February 21, 2025</a:t>
            </a:r>
            <a:endParaRPr b="0" i="1" sz="1200" u="none" cap="none" strike="noStrike">
              <a:solidFill>
                <a:srgbClr val="4471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84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Setup Summery | Kernel Overview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 Factors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Memory Transfers | Runtime Ratios |  LDSBankConflicts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p84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29" name="Google Shape;1429;p84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0" name="Google Shape;1430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34083" y="1430950"/>
            <a:ext cx="6761119" cy="434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85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436" name="Google Shape;1436;p85"/>
          <p:cNvSpPr txBox="1"/>
          <p:nvPr/>
        </p:nvSpPr>
        <p:spPr>
          <a:xfrm>
            <a:off x="9728728" y="6394951"/>
            <a:ext cx="204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ca-ES" sz="1200" u="none" cap="none" strike="noStrike">
                <a:solidFill>
                  <a:srgbClr val="447193"/>
                </a:solidFill>
                <a:latin typeface="Calibri"/>
                <a:ea typeface="Calibri"/>
                <a:cs typeface="Calibri"/>
                <a:sym typeface="Calibri"/>
              </a:rPr>
              <a:t>February 21, 2025</a:t>
            </a:r>
            <a:endParaRPr b="0" i="1" sz="1200" u="none" cap="none" strike="noStrike">
              <a:solidFill>
                <a:srgbClr val="4471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7" name="Google Shape;1437;p85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Setup Summery | Kernel Overview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 Factors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Memory Transfers | Runtime Ratios |  LDSBankConflicts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8" name="Google Shape;1438;p8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39" name="Google Shape;1439;p85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0" name="Google Shape;1440;p85"/>
          <p:cNvPicPr preferRelativeResize="0"/>
          <p:nvPr/>
        </p:nvPicPr>
        <p:blipFill rotWithShape="1">
          <a:blip r:embed="rId3">
            <a:alphaModFix/>
          </a:blip>
          <a:srcRect b="1373" l="400" r="50099" t="1207"/>
          <a:stretch/>
        </p:blipFill>
        <p:spPr>
          <a:xfrm>
            <a:off x="2739325" y="1434626"/>
            <a:ext cx="6713150" cy="41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8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446" name="Google Shape;1446;p86"/>
          <p:cNvSpPr txBox="1"/>
          <p:nvPr/>
        </p:nvSpPr>
        <p:spPr>
          <a:xfrm>
            <a:off x="9728728" y="6394951"/>
            <a:ext cx="204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ca-ES" sz="1200" u="none" cap="none" strike="noStrike">
                <a:solidFill>
                  <a:srgbClr val="447193"/>
                </a:solidFill>
                <a:latin typeface="Calibri"/>
                <a:ea typeface="Calibri"/>
                <a:cs typeface="Calibri"/>
                <a:sym typeface="Calibri"/>
              </a:rPr>
              <a:t>February 21, 2025</a:t>
            </a:r>
            <a:endParaRPr b="0" i="1" sz="1200" u="none" cap="none" strike="noStrike">
              <a:solidFill>
                <a:srgbClr val="4471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86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Setup Summery | Kernel Overview | GPU Factors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Memory Transfers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Runtime Ratios |  LDSBankConflicts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8" name="Google Shape;1448;p8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49" name="Google Shape;1449;p86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0" name="Google Shape;1450;p86" title="memory_transfers_all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55590" y="1430950"/>
            <a:ext cx="6062612" cy="44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Google Shape;1451;p86" title="memory_transfers_aggregated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099" y="1908563"/>
            <a:ext cx="4683325" cy="351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5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138" name="Google Shape;138;p15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0" name="Google Shape;140;p15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2770850" y="2281500"/>
            <a:ext cx="6650100" cy="22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ca-E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We don't have something </a:t>
            </a:r>
            <a:r>
              <a:rPr b="1" i="1" lang="ca-E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b="1" i="0" lang="ca-E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1" lang="ca-ES" sz="2400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porta</a:t>
            </a:r>
            <a:r>
              <a:rPr b="1" i="1" lang="ca-ES" sz="24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ble</a:t>
            </a:r>
            <a:r>
              <a:rPr b="1" i="0" lang="ca-ES" sz="24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for GPUs..</a:t>
            </a:r>
            <a:endParaRPr b="1" i="0" sz="24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87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457" name="Google Shape;1457;p87"/>
          <p:cNvSpPr txBox="1"/>
          <p:nvPr/>
        </p:nvSpPr>
        <p:spPr>
          <a:xfrm>
            <a:off x="9728728" y="6394951"/>
            <a:ext cx="204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0" i="1" lang="ca-ES" sz="1200" u="none" cap="none" strike="noStrike">
                <a:solidFill>
                  <a:srgbClr val="447193"/>
                </a:solidFill>
                <a:latin typeface="Calibri"/>
                <a:ea typeface="Calibri"/>
                <a:cs typeface="Calibri"/>
                <a:sym typeface="Calibri"/>
              </a:rPr>
              <a:t>February 21, 2025</a:t>
            </a:r>
            <a:endParaRPr b="0" i="1" sz="1200" u="none" cap="none" strike="noStrike">
              <a:solidFill>
                <a:srgbClr val="44719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8" name="Google Shape;1458;p87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Setup Summery | Kernel Overview | GPU Factors | Memory Transfers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Runtime Ratios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 </a:t>
            </a: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LDSBankConflicts</a:t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9" name="Google Shape;1459;p8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60" name="Google Shape;1460;p87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1" name="Google Shape;1461;p87" title="runtime_ratios_aggregated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645" y="1908576"/>
            <a:ext cx="4614236" cy="351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Google Shape;1462;p87" title="runtime_ratios_all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5598" y="1491013"/>
            <a:ext cx="5987277" cy="447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88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Analyze Figures</a:t>
            </a:r>
            <a:endParaRPr/>
          </a:p>
        </p:txBody>
      </p:sp>
      <p:sp>
        <p:nvSpPr>
          <p:cNvPr id="1468" name="Google Shape;1468;p88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Setup Summery | Kernel Overview | GPU Factors | Memory Transfers | Runtime Ratios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 | 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LDSBankConflicts</a:t>
            </a:r>
            <a:endParaRPr b="0" i="0" sz="2000" u="sng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ADBCD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9" name="Google Shape;1469;p88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70" name="Google Shape;1470;p88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1" name="Google Shape;1471;p88" title="ldsbankconflicts.png"/>
          <p:cNvPicPr preferRelativeResize="0"/>
          <p:nvPr/>
        </p:nvPicPr>
        <p:blipFill rotWithShape="1">
          <a:blip r:embed="rId3">
            <a:alphaModFix/>
          </a:blip>
          <a:srcRect b="16957" l="0" r="0" t="16751"/>
          <a:stretch/>
        </p:blipFill>
        <p:spPr>
          <a:xfrm>
            <a:off x="3076925" y="1430950"/>
            <a:ext cx="498950" cy="454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88" title="ldsbankconflicts_short.png"/>
          <p:cNvPicPr preferRelativeResize="0"/>
          <p:nvPr/>
        </p:nvPicPr>
        <p:blipFill rotWithShape="1">
          <a:blip r:embed="rId4">
            <a:alphaModFix/>
          </a:blip>
          <a:srcRect b="15960" l="15416" r="16486" t="16581"/>
          <a:stretch/>
        </p:blipFill>
        <p:spPr>
          <a:xfrm>
            <a:off x="6834550" y="1626175"/>
            <a:ext cx="3948426" cy="4155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/>
          <p:cNvSpPr txBox="1"/>
          <p:nvPr>
            <p:ph type="title"/>
          </p:nvPr>
        </p:nvSpPr>
        <p:spPr>
          <a:xfrm>
            <a:off x="0" y="25606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</a:pPr>
            <a:r>
              <a:rPr lang="ca-ES"/>
              <a:t>How do we profile?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511100" y="1282400"/>
            <a:ext cx="11207100" cy="4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6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a-ES"/>
              <a:t>‹#›</a:t>
            </a:fld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-100" y="845650"/>
            <a:ext cx="12192000" cy="5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ca-ES" sz="2000" u="none" cap="none" strike="noStrike">
                <a:solidFill>
                  <a:srgbClr val="ADBCD0"/>
                </a:solidFill>
                <a:latin typeface="Calibri"/>
                <a:ea typeface="Calibri"/>
                <a:cs typeface="Calibri"/>
                <a:sym typeface="Calibri"/>
              </a:rPr>
              <a:t>CPU</a:t>
            </a:r>
            <a:r>
              <a:rPr b="0" i="0" lang="ca-ES" sz="2000" u="none" cap="none" strike="noStrike">
                <a:solidFill>
                  <a:srgbClr val="7991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ca-ES" sz="2000" u="none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| </a:t>
            </a:r>
            <a:r>
              <a:rPr b="0" i="0" lang="ca-ES" sz="2000" u="sng" cap="none" strike="noStrik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rPr>
              <a:t>GPU</a:t>
            </a:r>
            <a:endParaRPr b="0" i="0" sz="2000" u="none" cap="none" strike="noStrike">
              <a:solidFill>
                <a:srgbClr val="1244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1100" y="1823763"/>
            <a:ext cx="2404850" cy="1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15575" y="1823763"/>
            <a:ext cx="2366253" cy="1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11800" y="3765963"/>
            <a:ext cx="2405692" cy="135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