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notesSlides/notesSlide14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7"/>
  </p:notesMasterIdLst>
  <p:handoutMasterIdLst>
    <p:handoutMasterId r:id="rId58"/>
  </p:handoutMasterIdLst>
  <p:sldIdLst>
    <p:sldId id="274" r:id="rId2"/>
    <p:sldId id="392" r:id="rId3"/>
    <p:sldId id="258" r:id="rId4"/>
    <p:sldId id="340" r:id="rId5"/>
    <p:sldId id="341" r:id="rId6"/>
    <p:sldId id="275" r:id="rId7"/>
    <p:sldId id="376" r:id="rId8"/>
    <p:sldId id="276" r:id="rId9"/>
    <p:sldId id="377" r:id="rId10"/>
    <p:sldId id="378" r:id="rId11"/>
    <p:sldId id="379" r:id="rId12"/>
    <p:sldId id="342" r:id="rId13"/>
    <p:sldId id="393" r:id="rId14"/>
    <p:sldId id="394" r:id="rId15"/>
    <p:sldId id="343" r:id="rId16"/>
    <p:sldId id="347" r:id="rId17"/>
    <p:sldId id="349" r:id="rId18"/>
    <p:sldId id="350" r:id="rId19"/>
    <p:sldId id="382" r:id="rId20"/>
    <p:sldId id="386" r:id="rId21"/>
    <p:sldId id="383" r:id="rId22"/>
    <p:sldId id="395" r:id="rId23"/>
    <p:sldId id="351" r:id="rId24"/>
    <p:sldId id="359" r:id="rId25"/>
    <p:sldId id="360" r:id="rId26"/>
    <p:sldId id="361" r:id="rId27"/>
    <p:sldId id="385" r:id="rId28"/>
    <p:sldId id="381" r:id="rId29"/>
    <p:sldId id="380" r:id="rId30"/>
    <p:sldId id="396" r:id="rId31"/>
    <p:sldId id="362" r:id="rId32"/>
    <p:sldId id="363" r:id="rId33"/>
    <p:sldId id="397" r:id="rId34"/>
    <p:sldId id="391" r:id="rId35"/>
    <p:sldId id="390" r:id="rId36"/>
    <p:sldId id="364" r:id="rId37"/>
    <p:sldId id="365" r:id="rId38"/>
    <p:sldId id="388" r:id="rId39"/>
    <p:sldId id="387" r:id="rId40"/>
    <p:sldId id="389" r:id="rId41"/>
    <p:sldId id="367" r:id="rId42"/>
    <p:sldId id="368" r:id="rId43"/>
    <p:sldId id="369" r:id="rId44"/>
    <p:sldId id="398" r:id="rId45"/>
    <p:sldId id="370" r:id="rId46"/>
    <p:sldId id="371" r:id="rId47"/>
    <p:sldId id="372" r:id="rId48"/>
    <p:sldId id="373" r:id="rId49"/>
    <p:sldId id="399" r:id="rId50"/>
    <p:sldId id="357" r:id="rId51"/>
    <p:sldId id="358" r:id="rId52"/>
    <p:sldId id="375" r:id="rId53"/>
    <p:sldId id="400" r:id="rId54"/>
    <p:sldId id="384" r:id="rId55"/>
    <p:sldId id="259" r:id="rId5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547" userDrawn="1">
          <p15:clr>
            <a:srgbClr val="FBAE40"/>
          </p15:clr>
        </p15:guide>
        <p15:guide id="3" pos="5133" userDrawn="1">
          <p15:clr>
            <a:srgbClr val="FBAE40"/>
          </p15:clr>
        </p15:guide>
        <p15:guide id="4" orient="horz" pos="1434" userDrawn="1">
          <p15:clr>
            <a:srgbClr val="FBAE40"/>
          </p15:clr>
        </p15:guide>
        <p15:guide id="5" orient="horz" pos="2886" userDrawn="1">
          <p15:clr>
            <a:srgbClr val="FBAE40"/>
          </p15:clr>
        </p15:guide>
        <p15:guide id="6" pos="25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ulian R Berlin" initials="" lastIdx="2" clrIdx="2"/>
  <p:cmAuthor id="1" name="Pablo Echevarria" initials="" lastIdx="4" clrIdx="1"/>
  <p:cmAuthor id="2" name="Miguel Castrillo" initials="" lastIdx="1" clrIdx="3"/>
  <p:cmAuthor id="3" name="Windows User" initials="WU" lastIdx="1" clrIdx="4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4484"/>
    <a:srgbClr val="090C3D"/>
    <a:srgbClr val="E9EBF5"/>
    <a:srgbClr val="203864"/>
    <a:srgbClr val="00238C"/>
    <a:srgbClr val="0C5ACC"/>
    <a:srgbClr val="001D7A"/>
    <a:srgbClr val="00208A"/>
    <a:srgbClr val="0005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24" autoAdjust="0"/>
    <p:restoredTop sz="94660"/>
  </p:normalViewPr>
  <p:slideViewPr>
    <p:cSldViewPr snapToGrid="0" showGuides="1">
      <p:cViewPr varScale="1">
        <p:scale>
          <a:sx n="96" d="100"/>
          <a:sy n="96" d="100"/>
        </p:scale>
        <p:origin x="846" y="78"/>
      </p:cViewPr>
      <p:guideLst>
        <p:guide pos="2547"/>
        <p:guide pos="5133"/>
        <p:guide orient="horz" pos="1434"/>
        <p:guide orient="horz" pos="2886"/>
        <p:guide pos="257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96"/>
      </p:cViewPr>
      <p:guideLst/>
    </p:cSldViewPr>
  </p:notesViewPr>
  <p:gridSpacing cx="120000" cy="12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../embeddings/oleObject4.bin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../embeddings/oleObject5.bin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6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7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../embeddings/oleObject6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../embeddings/oleObject1.bin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../embeddings/oleObject2.bin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../embeddings/oleObject3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833869686526579"/>
          <c:y val="4.8379889539031003E-2"/>
          <c:w val="0.71354233710815818"/>
          <c:h val="0.84214256943169341"/>
        </c:manualLayout>
      </c:layout>
      <c:lineChart>
        <c:grouping val="standard"/>
        <c:varyColors val="0"/>
        <c:ser>
          <c:idx val="1"/>
          <c:order val="0"/>
          <c:tx>
            <c:strRef>
              <c:f>'Hoja 1'!$A$1</c:f>
              <c:strCache>
                <c:ptCount val="1"/>
                <c:pt idx="0">
                  <c:v>ORCA2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numRef>
              <c:f>'Hoja 1'!$B$50:$B$65</c:f>
              <c:numCache>
                <c:formatCode>#,##0</c:formatCode>
                <c:ptCount val="16"/>
                <c:pt idx="0">
                  <c:v>48</c:v>
                </c:pt>
                <c:pt idx="1">
                  <c:v>96</c:v>
                </c:pt>
                <c:pt idx="2">
                  <c:v>144</c:v>
                </c:pt>
                <c:pt idx="3">
                  <c:v>192</c:v>
                </c:pt>
                <c:pt idx="4">
                  <c:v>240</c:v>
                </c:pt>
                <c:pt idx="5">
                  <c:v>288</c:v>
                </c:pt>
                <c:pt idx="6">
                  <c:v>336</c:v>
                </c:pt>
                <c:pt idx="7">
                  <c:v>384</c:v>
                </c:pt>
                <c:pt idx="8">
                  <c:v>432</c:v>
                </c:pt>
                <c:pt idx="9">
                  <c:v>480</c:v>
                </c:pt>
                <c:pt idx="10">
                  <c:v>528</c:v>
                </c:pt>
                <c:pt idx="11">
                  <c:v>576</c:v>
                </c:pt>
                <c:pt idx="12">
                  <c:v>624</c:v>
                </c:pt>
                <c:pt idx="13">
                  <c:v>672</c:v>
                </c:pt>
                <c:pt idx="14">
                  <c:v>720</c:v>
                </c:pt>
                <c:pt idx="15">
                  <c:v>768</c:v>
                </c:pt>
              </c:numCache>
            </c:numRef>
          </c:cat>
          <c:val>
            <c:numRef>
              <c:f>'Hoja 1'!$C$2:$C$17</c:f>
              <c:numCache>
                <c:formatCode>0.00</c:formatCode>
                <c:ptCount val="16"/>
                <c:pt idx="0">
                  <c:v>406.94400000000002</c:v>
                </c:pt>
                <c:pt idx="1">
                  <c:v>793.52099999999996</c:v>
                </c:pt>
                <c:pt idx="2">
                  <c:v>1115.904</c:v>
                </c:pt>
                <c:pt idx="4">
                  <c:v>1543.3969999999999</c:v>
                </c:pt>
                <c:pt idx="5">
                  <c:v>1721.3610000000001</c:v>
                </c:pt>
                <c:pt idx="6">
                  <c:v>1699.3789999999999</c:v>
                </c:pt>
                <c:pt idx="7">
                  <c:v>1803.8320000000001</c:v>
                </c:pt>
                <c:pt idx="8">
                  <c:v>2007.751</c:v>
                </c:pt>
                <c:pt idx="9">
                  <c:v>1950.9159999999999</c:v>
                </c:pt>
                <c:pt idx="10">
                  <c:v>2122.2620000000002</c:v>
                </c:pt>
                <c:pt idx="11">
                  <c:v>2107.0349999999999</c:v>
                </c:pt>
                <c:pt idx="12">
                  <c:v>2031.3679999999999</c:v>
                </c:pt>
                <c:pt idx="13">
                  <c:v>1958.9359999999999</c:v>
                </c:pt>
                <c:pt idx="14">
                  <c:v>2162.3319999999999</c:v>
                </c:pt>
                <c:pt idx="15">
                  <c:v>2091.6039999999998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175-4BEA-8945-9F8431DF65E3}"/>
            </c:ext>
          </c:extLst>
        </c:ser>
        <c:ser>
          <c:idx val="0"/>
          <c:order val="1"/>
          <c:tx>
            <c:strRef>
              <c:f>'Hoja 1'!$A$18</c:f>
              <c:strCache>
                <c:ptCount val="1"/>
                <c:pt idx="0">
                  <c:v>ORCA2_ICE_fsbc_3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numRef>
              <c:f>'Hoja 1'!$B$50:$B$65</c:f>
              <c:numCache>
                <c:formatCode>#,##0</c:formatCode>
                <c:ptCount val="16"/>
                <c:pt idx="0">
                  <c:v>48</c:v>
                </c:pt>
                <c:pt idx="1">
                  <c:v>96</c:v>
                </c:pt>
                <c:pt idx="2">
                  <c:v>144</c:v>
                </c:pt>
                <c:pt idx="3">
                  <c:v>192</c:v>
                </c:pt>
                <c:pt idx="4">
                  <c:v>240</c:v>
                </c:pt>
                <c:pt idx="5">
                  <c:v>288</c:v>
                </c:pt>
                <c:pt idx="6">
                  <c:v>336</c:v>
                </c:pt>
                <c:pt idx="7">
                  <c:v>384</c:v>
                </c:pt>
                <c:pt idx="8">
                  <c:v>432</c:v>
                </c:pt>
                <c:pt idx="9">
                  <c:v>480</c:v>
                </c:pt>
                <c:pt idx="10">
                  <c:v>528</c:v>
                </c:pt>
                <c:pt idx="11">
                  <c:v>576</c:v>
                </c:pt>
                <c:pt idx="12">
                  <c:v>624</c:v>
                </c:pt>
                <c:pt idx="13">
                  <c:v>672</c:v>
                </c:pt>
                <c:pt idx="14">
                  <c:v>720</c:v>
                </c:pt>
                <c:pt idx="15">
                  <c:v>768</c:v>
                </c:pt>
              </c:numCache>
            </c:numRef>
          </c:cat>
          <c:val>
            <c:numRef>
              <c:f>'Hoja 1'!$C$18:$C$33</c:f>
              <c:numCache>
                <c:formatCode>0.00</c:formatCode>
                <c:ptCount val="16"/>
                <c:pt idx="0">
                  <c:v>360.57</c:v>
                </c:pt>
                <c:pt idx="1">
                  <c:v>692.12800000000004</c:v>
                </c:pt>
                <c:pt idx="2">
                  <c:v>979.65200000000004</c:v>
                </c:pt>
                <c:pt idx="3">
                  <c:v>1081.473</c:v>
                </c:pt>
                <c:pt idx="4">
                  <c:v>1220.405</c:v>
                </c:pt>
                <c:pt idx="5">
                  <c:v>1391.396</c:v>
                </c:pt>
                <c:pt idx="6">
                  <c:v>1397.2619999999999</c:v>
                </c:pt>
                <c:pt idx="7">
                  <c:v>1479.827</c:v>
                </c:pt>
                <c:pt idx="8">
                  <c:v>1533.463</c:v>
                </c:pt>
                <c:pt idx="9">
                  <c:v>1564.7239999999999</c:v>
                </c:pt>
                <c:pt idx="10">
                  <c:v>1511.4349999999999</c:v>
                </c:pt>
                <c:pt idx="11">
                  <c:v>1531.154</c:v>
                </c:pt>
                <c:pt idx="12">
                  <c:v>1477.5029999999999</c:v>
                </c:pt>
                <c:pt idx="13">
                  <c:v>1420.65</c:v>
                </c:pt>
                <c:pt idx="14">
                  <c:v>1646.4929999999999</c:v>
                </c:pt>
                <c:pt idx="15">
                  <c:v>1626.61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175-4BEA-8945-9F8431DF65E3}"/>
            </c:ext>
          </c:extLst>
        </c:ser>
        <c:ser>
          <c:idx val="2"/>
          <c:order val="2"/>
          <c:tx>
            <c:strRef>
              <c:f>'Hoja 1'!$A$34</c:f>
              <c:strCache>
                <c:ptCount val="1"/>
                <c:pt idx="0">
                  <c:v>ORCA2_ICE_fsbc_1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cat>
            <c:numRef>
              <c:f>'Hoja 1'!$B$50:$B$65</c:f>
              <c:numCache>
                <c:formatCode>#,##0</c:formatCode>
                <c:ptCount val="16"/>
                <c:pt idx="0">
                  <c:v>48</c:v>
                </c:pt>
                <c:pt idx="1">
                  <c:v>96</c:v>
                </c:pt>
                <c:pt idx="2">
                  <c:v>144</c:v>
                </c:pt>
                <c:pt idx="3">
                  <c:v>192</c:v>
                </c:pt>
                <c:pt idx="4">
                  <c:v>240</c:v>
                </c:pt>
                <c:pt idx="5">
                  <c:v>288</c:v>
                </c:pt>
                <c:pt idx="6">
                  <c:v>336</c:v>
                </c:pt>
                <c:pt idx="7">
                  <c:v>384</c:v>
                </c:pt>
                <c:pt idx="8">
                  <c:v>432</c:v>
                </c:pt>
                <c:pt idx="9">
                  <c:v>480</c:v>
                </c:pt>
                <c:pt idx="10">
                  <c:v>528</c:v>
                </c:pt>
                <c:pt idx="11">
                  <c:v>576</c:v>
                </c:pt>
                <c:pt idx="12">
                  <c:v>624</c:v>
                </c:pt>
                <c:pt idx="13">
                  <c:v>672</c:v>
                </c:pt>
                <c:pt idx="14">
                  <c:v>720</c:v>
                </c:pt>
                <c:pt idx="15">
                  <c:v>768</c:v>
                </c:pt>
              </c:numCache>
            </c:numRef>
          </c:cat>
          <c:val>
            <c:numRef>
              <c:f>'Hoja 1'!$C$34:$C$49</c:f>
              <c:numCache>
                <c:formatCode>0.00</c:formatCode>
                <c:ptCount val="16"/>
                <c:pt idx="0">
                  <c:v>267.86099999999999</c:v>
                </c:pt>
                <c:pt idx="1">
                  <c:v>472.06099999999998</c:v>
                </c:pt>
                <c:pt idx="2">
                  <c:v>622.35599999999999</c:v>
                </c:pt>
                <c:pt idx="3">
                  <c:v>694.55899999999997</c:v>
                </c:pt>
                <c:pt idx="4">
                  <c:v>775.20799999999997</c:v>
                </c:pt>
                <c:pt idx="5">
                  <c:v>875.125</c:v>
                </c:pt>
                <c:pt idx="6">
                  <c:v>840.31899999999996</c:v>
                </c:pt>
                <c:pt idx="7">
                  <c:v>863.654</c:v>
                </c:pt>
                <c:pt idx="8">
                  <c:v>946.66300000000001</c:v>
                </c:pt>
                <c:pt idx="9">
                  <c:v>923.548</c:v>
                </c:pt>
                <c:pt idx="10">
                  <c:v>905.95899999999995</c:v>
                </c:pt>
                <c:pt idx="11">
                  <c:v>927.42200000000003</c:v>
                </c:pt>
                <c:pt idx="12">
                  <c:v>881.42499999999995</c:v>
                </c:pt>
                <c:pt idx="13">
                  <c:v>750.95799999999997</c:v>
                </c:pt>
                <c:pt idx="14">
                  <c:v>944.84699999999998</c:v>
                </c:pt>
                <c:pt idx="15">
                  <c:v>896.95299999999997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175-4BEA-8945-9F8431DF65E3}"/>
            </c:ext>
          </c:extLst>
        </c:ser>
        <c:ser>
          <c:idx val="3"/>
          <c:order val="3"/>
          <c:tx>
            <c:strRef>
              <c:f>'Hoja 1'!$A$50</c:f>
              <c:strCache>
                <c:ptCount val="1"/>
                <c:pt idx="0">
                  <c:v>Reference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noFill/>
                <a:round/>
              </a:ln>
              <a:effectLst/>
            </c:spPr>
          </c:marker>
          <c:cat>
            <c:numRef>
              <c:f>'Hoja 1'!$B$50:$B$65</c:f>
              <c:numCache>
                <c:formatCode>#,##0</c:formatCode>
                <c:ptCount val="16"/>
                <c:pt idx="0">
                  <c:v>48</c:v>
                </c:pt>
                <c:pt idx="1">
                  <c:v>96</c:v>
                </c:pt>
                <c:pt idx="2">
                  <c:v>144</c:v>
                </c:pt>
                <c:pt idx="3">
                  <c:v>192</c:v>
                </c:pt>
                <c:pt idx="4">
                  <c:v>240</c:v>
                </c:pt>
                <c:pt idx="5">
                  <c:v>288</c:v>
                </c:pt>
                <c:pt idx="6">
                  <c:v>336</c:v>
                </c:pt>
                <c:pt idx="7">
                  <c:v>384</c:v>
                </c:pt>
                <c:pt idx="8">
                  <c:v>432</c:v>
                </c:pt>
                <c:pt idx="9">
                  <c:v>480</c:v>
                </c:pt>
                <c:pt idx="10">
                  <c:v>528</c:v>
                </c:pt>
                <c:pt idx="11">
                  <c:v>576</c:v>
                </c:pt>
                <c:pt idx="12">
                  <c:v>624</c:v>
                </c:pt>
                <c:pt idx="13">
                  <c:v>672</c:v>
                </c:pt>
                <c:pt idx="14">
                  <c:v>720</c:v>
                </c:pt>
                <c:pt idx="15">
                  <c:v>768</c:v>
                </c:pt>
              </c:numCache>
            </c:numRef>
          </c:cat>
          <c:val>
            <c:numRef>
              <c:f>'Hoja 1'!$C$50:$C$65</c:f>
              <c:numCache>
                <c:formatCode>0.00</c:formatCode>
                <c:ptCount val="16"/>
                <c:pt idx="0">
                  <c:v>406.94400000000002</c:v>
                </c:pt>
                <c:pt idx="1">
                  <c:v>813.88800000000003</c:v>
                </c:pt>
                <c:pt idx="2">
                  <c:v>1220.8320000000001</c:v>
                </c:pt>
                <c:pt idx="3">
                  <c:v>1627.7760000000001</c:v>
                </c:pt>
                <c:pt idx="4">
                  <c:v>2034.72</c:v>
                </c:pt>
                <c:pt idx="5">
                  <c:v>2441.6640000000002</c:v>
                </c:pt>
                <c:pt idx="6">
                  <c:v>2848.6080000000002</c:v>
                </c:pt>
                <c:pt idx="7">
                  <c:v>3255.5520000000001</c:v>
                </c:pt>
                <c:pt idx="8">
                  <c:v>3662.4960000000001</c:v>
                </c:pt>
                <c:pt idx="9">
                  <c:v>4069.44</c:v>
                </c:pt>
                <c:pt idx="10">
                  <c:v>4476.384</c:v>
                </c:pt>
                <c:pt idx="11">
                  <c:v>4883.3280000000004</c:v>
                </c:pt>
                <c:pt idx="12">
                  <c:v>5290.2719999999999</c:v>
                </c:pt>
                <c:pt idx="13">
                  <c:v>5697.2160000000003</c:v>
                </c:pt>
                <c:pt idx="14">
                  <c:v>6104.16</c:v>
                </c:pt>
                <c:pt idx="15">
                  <c:v>6511.1040000000003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175-4BEA-8945-9F8431DF65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4914184"/>
        <c:axId val="444914512"/>
      </c:lineChart>
      <c:catAx>
        <c:axId val="444914184"/>
        <c:scaling>
          <c:orientation val="minMax"/>
        </c:scaling>
        <c:delete val="0"/>
        <c:axPos val="b"/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numFmt formatCode="#,##0" sourceLinked="1"/>
        <c:majorTickMark val="none"/>
        <c:minorTickMark val="out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3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444914512"/>
        <c:crosses val="autoZero"/>
        <c:auto val="1"/>
        <c:lblAlgn val="ctr"/>
        <c:lblOffset val="100"/>
        <c:noMultiLvlLbl val="0"/>
      </c:catAx>
      <c:valAx>
        <c:axId val="444914512"/>
        <c:scaling>
          <c:orientation val="minMax"/>
          <c:max val="2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GB" sz="1400"/>
                  <a:t>THROUGHPUT (SYPD)</a:t>
                </a:r>
              </a:p>
              <a:p>
                <a:pPr>
                  <a:defRPr sz="1400"/>
                </a:pPr>
                <a:endParaRPr lang="en-GB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444914184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82544139819116313"/>
          <c:y val="8.2545119519808391E-2"/>
          <c:w val="0.16805489784839414"/>
          <c:h val="0.573997312408903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'[MERCATOR O36.xlsx]Weak_scaling'!$B$1</c:f>
              <c:strCache>
                <c:ptCount val="1"/>
                <c:pt idx="0">
                  <c:v>ORCA2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'[MERCATOR O36.xlsx]Weak_scaling'!$E$1:$E$14</c:f>
              <c:numCache>
                <c:formatCode>General</c:formatCode>
                <c:ptCount val="14"/>
                <c:pt idx="0">
                  <c:v>19840</c:v>
                </c:pt>
                <c:pt idx="1">
                  <c:v>10416</c:v>
                </c:pt>
                <c:pt idx="2">
                  <c:v>6944</c:v>
                </c:pt>
                <c:pt idx="3">
                  <c:v>4433</c:v>
                </c:pt>
                <c:pt idx="4">
                  <c:v>3720</c:v>
                </c:pt>
                <c:pt idx="5">
                  <c:v>3348</c:v>
                </c:pt>
                <c:pt idx="6">
                  <c:v>2976</c:v>
                </c:pt>
                <c:pt idx="7">
                  <c:v>2728</c:v>
                </c:pt>
                <c:pt idx="8">
                  <c:v>2480</c:v>
                </c:pt>
                <c:pt idx="9">
                  <c:v>2232</c:v>
                </c:pt>
                <c:pt idx="10">
                  <c:v>2170</c:v>
                </c:pt>
                <c:pt idx="11">
                  <c:v>1953</c:v>
                </c:pt>
                <c:pt idx="12">
                  <c:v>1736</c:v>
                </c:pt>
                <c:pt idx="13">
                  <c:v>1674</c:v>
                </c:pt>
              </c:numCache>
            </c:numRef>
          </c:xVal>
          <c:yVal>
            <c:numRef>
              <c:f>'[MERCATOR O36.xlsx]Weak_scaling'!$L$1:$L$14</c:f>
              <c:numCache>
                <c:formatCode>General</c:formatCode>
                <c:ptCount val="14"/>
                <c:pt idx="0">
                  <c:v>66.894999999999996</c:v>
                </c:pt>
                <c:pt idx="1">
                  <c:v>130.44200000000001</c:v>
                </c:pt>
                <c:pt idx="2">
                  <c:v>183.43600000000001</c:v>
                </c:pt>
                <c:pt idx="3">
                  <c:v>253.709</c:v>
                </c:pt>
                <c:pt idx="4">
                  <c:v>282.96300000000002</c:v>
                </c:pt>
                <c:pt idx="5">
                  <c:v>279.35000000000002</c:v>
                </c:pt>
                <c:pt idx="6">
                  <c:v>296.52</c:v>
                </c:pt>
                <c:pt idx="7">
                  <c:v>330.041</c:v>
                </c:pt>
                <c:pt idx="8">
                  <c:v>320.69900000000001</c:v>
                </c:pt>
                <c:pt idx="9">
                  <c:v>348.86500000000001</c:v>
                </c:pt>
                <c:pt idx="10">
                  <c:v>346.36200000000002</c:v>
                </c:pt>
                <c:pt idx="11">
                  <c:v>327.97</c:v>
                </c:pt>
                <c:pt idx="12">
                  <c:v>355.452</c:v>
                </c:pt>
                <c:pt idx="13">
                  <c:v>343.82499999999999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84A-44A7-9DB1-27DD3BF1707F}"/>
            </c:ext>
          </c:extLst>
        </c:ser>
        <c:ser>
          <c:idx val="1"/>
          <c:order val="1"/>
          <c:tx>
            <c:strRef>
              <c:f>'[MERCATOR O36.xlsx]Weak_scaling'!$B$15</c:f>
              <c:strCache>
                <c:ptCount val="1"/>
                <c:pt idx="0">
                  <c:v>ORCA025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'[MERCATOR O36.xlsx]Weak_scaling'!$E$15:$E$88</c:f>
              <c:numCache>
                <c:formatCode>General</c:formatCode>
                <c:ptCount val="74"/>
                <c:pt idx="0">
                  <c:v>2296800</c:v>
                </c:pt>
                <c:pt idx="1">
                  <c:v>1117200</c:v>
                </c:pt>
                <c:pt idx="2">
                  <c:v>698175</c:v>
                </c:pt>
                <c:pt idx="3">
                  <c:v>529200</c:v>
                </c:pt>
                <c:pt idx="4">
                  <c:v>417600</c:v>
                </c:pt>
                <c:pt idx="5">
                  <c:v>346500</c:v>
                </c:pt>
                <c:pt idx="6">
                  <c:v>295200</c:v>
                </c:pt>
                <c:pt idx="7">
                  <c:v>257400</c:v>
                </c:pt>
                <c:pt idx="8">
                  <c:v>226800</c:v>
                </c:pt>
                <c:pt idx="9">
                  <c:v>202800</c:v>
                </c:pt>
                <c:pt idx="10">
                  <c:v>183300</c:v>
                </c:pt>
                <c:pt idx="11">
                  <c:v>169125</c:v>
                </c:pt>
                <c:pt idx="12">
                  <c:v>153750</c:v>
                </c:pt>
                <c:pt idx="13">
                  <c:v>144000</c:v>
                </c:pt>
                <c:pt idx="14">
                  <c:v>134550</c:v>
                </c:pt>
                <c:pt idx="15">
                  <c:v>124800</c:v>
                </c:pt>
                <c:pt idx="16">
                  <c:v>111000</c:v>
                </c:pt>
                <c:pt idx="17">
                  <c:v>98400</c:v>
                </c:pt>
                <c:pt idx="18">
                  <c:v>91200</c:v>
                </c:pt>
                <c:pt idx="19">
                  <c:v>83025</c:v>
                </c:pt>
                <c:pt idx="20">
                  <c:v>76725</c:v>
                </c:pt>
                <c:pt idx="21">
                  <c:v>71250</c:v>
                </c:pt>
                <c:pt idx="22">
                  <c:v>66825</c:v>
                </c:pt>
                <c:pt idx="23">
                  <c:v>62400</c:v>
                </c:pt>
                <c:pt idx="24">
                  <c:v>59400</c:v>
                </c:pt>
                <c:pt idx="25">
                  <c:v>56550</c:v>
                </c:pt>
                <c:pt idx="26">
                  <c:v>52650</c:v>
                </c:pt>
                <c:pt idx="27">
                  <c:v>50400</c:v>
                </c:pt>
                <c:pt idx="28">
                  <c:v>48000</c:v>
                </c:pt>
                <c:pt idx="29">
                  <c:v>46500</c:v>
                </c:pt>
                <c:pt idx="30">
                  <c:v>44550</c:v>
                </c:pt>
                <c:pt idx="31">
                  <c:v>42525</c:v>
                </c:pt>
                <c:pt idx="32">
                  <c:v>40500</c:v>
                </c:pt>
                <c:pt idx="33">
                  <c:v>39375</c:v>
                </c:pt>
                <c:pt idx="34">
                  <c:v>37500</c:v>
                </c:pt>
                <c:pt idx="35">
                  <c:v>36450</c:v>
                </c:pt>
                <c:pt idx="36">
                  <c:v>35625</c:v>
                </c:pt>
                <c:pt idx="37">
                  <c:v>34200</c:v>
                </c:pt>
                <c:pt idx="38">
                  <c:v>33000</c:v>
                </c:pt>
                <c:pt idx="39">
                  <c:v>32775</c:v>
                </c:pt>
                <c:pt idx="40">
                  <c:v>31875</c:v>
                </c:pt>
                <c:pt idx="41">
                  <c:v>31050</c:v>
                </c:pt>
                <c:pt idx="42">
                  <c:v>29925</c:v>
                </c:pt>
                <c:pt idx="43">
                  <c:v>29250</c:v>
                </c:pt>
                <c:pt idx="44">
                  <c:v>28350</c:v>
                </c:pt>
                <c:pt idx="45">
                  <c:v>27600</c:v>
                </c:pt>
                <c:pt idx="46">
                  <c:v>27000</c:v>
                </c:pt>
                <c:pt idx="47">
                  <c:v>26400</c:v>
                </c:pt>
                <c:pt idx="48">
                  <c:v>25500</c:v>
                </c:pt>
                <c:pt idx="49">
                  <c:v>25200</c:v>
                </c:pt>
                <c:pt idx="50">
                  <c:v>24000</c:v>
                </c:pt>
                <c:pt idx="51">
                  <c:v>22800</c:v>
                </c:pt>
                <c:pt idx="52">
                  <c:v>21600</c:v>
                </c:pt>
                <c:pt idx="53">
                  <c:v>21000</c:v>
                </c:pt>
                <c:pt idx="54">
                  <c:v>19950</c:v>
                </c:pt>
                <c:pt idx="55">
                  <c:v>19125</c:v>
                </c:pt>
                <c:pt idx="56">
                  <c:v>18525</c:v>
                </c:pt>
                <c:pt idx="57">
                  <c:v>17850</c:v>
                </c:pt>
                <c:pt idx="58">
                  <c:v>17100</c:v>
                </c:pt>
                <c:pt idx="59">
                  <c:v>16575</c:v>
                </c:pt>
                <c:pt idx="60">
                  <c:v>16200</c:v>
                </c:pt>
                <c:pt idx="61">
                  <c:v>15600</c:v>
                </c:pt>
                <c:pt idx="62">
                  <c:v>15300</c:v>
                </c:pt>
                <c:pt idx="63">
                  <c:v>14625</c:v>
                </c:pt>
                <c:pt idx="64">
                  <c:v>14250</c:v>
                </c:pt>
                <c:pt idx="65">
                  <c:v>13650</c:v>
                </c:pt>
                <c:pt idx="66">
                  <c:v>13500</c:v>
                </c:pt>
                <c:pt idx="67">
                  <c:v>13200</c:v>
                </c:pt>
                <c:pt idx="68">
                  <c:v>12600</c:v>
                </c:pt>
                <c:pt idx="69">
                  <c:v>12375</c:v>
                </c:pt>
                <c:pt idx="70">
                  <c:v>12000</c:v>
                </c:pt>
                <c:pt idx="71">
                  <c:v>11550</c:v>
                </c:pt>
                <c:pt idx="72">
                  <c:v>11475</c:v>
                </c:pt>
                <c:pt idx="73">
                  <c:v>11250</c:v>
                </c:pt>
              </c:numCache>
            </c:numRef>
          </c:xVal>
          <c:yVal>
            <c:numRef>
              <c:f>'[MERCATOR O36.xlsx]Weak_scaling'!$L$15:$L$88</c:f>
              <c:numCache>
                <c:formatCode>General</c:formatCode>
                <c:ptCount val="74"/>
                <c:pt idx="0">
                  <c:v>0.36199999999999999</c:v>
                </c:pt>
                <c:pt idx="1">
                  <c:v>0.81899999999999995</c:v>
                </c:pt>
                <c:pt idx="2">
                  <c:v>1.3859999999999999</c:v>
                </c:pt>
                <c:pt idx="3">
                  <c:v>1.887</c:v>
                </c:pt>
                <c:pt idx="4">
                  <c:v>2.4420000000000002</c:v>
                </c:pt>
                <c:pt idx="5">
                  <c:v>2.944</c:v>
                </c:pt>
                <c:pt idx="6">
                  <c:v>3.488</c:v>
                </c:pt>
                <c:pt idx="7">
                  <c:v>4.0250000000000004</c:v>
                </c:pt>
                <c:pt idx="8">
                  <c:v>4.3390000000000004</c:v>
                </c:pt>
                <c:pt idx="9">
                  <c:v>5.0830000000000002</c:v>
                </c:pt>
                <c:pt idx="10">
                  <c:v>5.5339999999999998</c:v>
                </c:pt>
                <c:pt idx="11">
                  <c:v>5.9249999999999998</c:v>
                </c:pt>
                <c:pt idx="12">
                  <c:v>6.6340000000000003</c:v>
                </c:pt>
                <c:pt idx="13">
                  <c:v>6.9790000000000001</c:v>
                </c:pt>
                <c:pt idx="14">
                  <c:v>7.4660000000000002</c:v>
                </c:pt>
                <c:pt idx="15">
                  <c:v>7.8319999999999999</c:v>
                </c:pt>
                <c:pt idx="16">
                  <c:v>9.1980000000000004</c:v>
                </c:pt>
                <c:pt idx="17">
                  <c:v>10.47</c:v>
                </c:pt>
                <c:pt idx="18">
                  <c:v>11.186999999999999</c:v>
                </c:pt>
                <c:pt idx="19">
                  <c:v>12.423</c:v>
                </c:pt>
                <c:pt idx="20">
                  <c:v>13.285</c:v>
                </c:pt>
                <c:pt idx="21">
                  <c:v>14.468</c:v>
                </c:pt>
                <c:pt idx="22">
                  <c:v>15.128</c:v>
                </c:pt>
                <c:pt idx="23">
                  <c:v>15.903</c:v>
                </c:pt>
                <c:pt idx="24">
                  <c:v>16.574999999999999</c:v>
                </c:pt>
                <c:pt idx="25">
                  <c:v>17.803999999999998</c:v>
                </c:pt>
                <c:pt idx="26">
                  <c:v>18.928999999999998</c:v>
                </c:pt>
                <c:pt idx="27">
                  <c:v>19.809999999999999</c:v>
                </c:pt>
                <c:pt idx="28">
                  <c:v>20.492000000000001</c:v>
                </c:pt>
                <c:pt idx="29">
                  <c:v>21.545000000000002</c:v>
                </c:pt>
                <c:pt idx="30">
                  <c:v>21.887</c:v>
                </c:pt>
                <c:pt idx="31">
                  <c:v>23.292000000000002</c:v>
                </c:pt>
                <c:pt idx="32">
                  <c:v>22.763999999999999</c:v>
                </c:pt>
                <c:pt idx="33">
                  <c:v>25.154</c:v>
                </c:pt>
                <c:pt idx="34">
                  <c:v>26.404</c:v>
                </c:pt>
                <c:pt idx="35">
                  <c:v>26.053999999999998</c:v>
                </c:pt>
                <c:pt idx="36">
                  <c:v>27.207999999999998</c:v>
                </c:pt>
                <c:pt idx="37">
                  <c:v>28.132000000000001</c:v>
                </c:pt>
                <c:pt idx="38">
                  <c:v>29.228999999999999</c:v>
                </c:pt>
                <c:pt idx="39">
                  <c:v>29.286000000000001</c:v>
                </c:pt>
                <c:pt idx="40">
                  <c:v>30.31</c:v>
                </c:pt>
                <c:pt idx="41">
                  <c:v>30.323</c:v>
                </c:pt>
                <c:pt idx="42">
                  <c:v>31.837</c:v>
                </c:pt>
                <c:pt idx="43">
                  <c:v>32.466999999999999</c:v>
                </c:pt>
                <c:pt idx="44">
                  <c:v>33.033999999999999</c:v>
                </c:pt>
                <c:pt idx="45">
                  <c:v>33.600999999999999</c:v>
                </c:pt>
                <c:pt idx="46">
                  <c:v>34.603999999999999</c:v>
                </c:pt>
                <c:pt idx="47">
                  <c:v>34.893000000000001</c:v>
                </c:pt>
                <c:pt idx="48">
                  <c:v>35.476999999999997</c:v>
                </c:pt>
                <c:pt idx="49">
                  <c:v>35.767000000000003</c:v>
                </c:pt>
                <c:pt idx="50">
                  <c:v>35.741999999999997</c:v>
                </c:pt>
                <c:pt idx="51">
                  <c:v>38.554000000000002</c:v>
                </c:pt>
                <c:pt idx="52">
                  <c:v>39.625</c:v>
                </c:pt>
                <c:pt idx="53">
                  <c:v>40.484999999999999</c:v>
                </c:pt>
                <c:pt idx="54">
                  <c:v>41.665999999999997</c:v>
                </c:pt>
                <c:pt idx="55">
                  <c:v>41.328000000000003</c:v>
                </c:pt>
                <c:pt idx="56">
                  <c:v>43.173999999999999</c:v>
                </c:pt>
                <c:pt idx="57">
                  <c:v>41.667999999999999</c:v>
                </c:pt>
                <c:pt idx="58">
                  <c:v>44.637</c:v>
                </c:pt>
                <c:pt idx="59">
                  <c:v>43.411999999999999</c:v>
                </c:pt>
                <c:pt idx="60">
                  <c:v>46.070999999999998</c:v>
                </c:pt>
                <c:pt idx="61">
                  <c:v>44.848999999999997</c:v>
                </c:pt>
                <c:pt idx="62">
                  <c:v>45.796999999999997</c:v>
                </c:pt>
                <c:pt idx="63">
                  <c:v>45.371000000000002</c:v>
                </c:pt>
                <c:pt idx="64">
                  <c:v>48.674999999999997</c:v>
                </c:pt>
                <c:pt idx="65">
                  <c:v>45.104999999999997</c:v>
                </c:pt>
                <c:pt idx="66">
                  <c:v>45.704999999999998</c:v>
                </c:pt>
                <c:pt idx="67">
                  <c:v>45.640999999999998</c:v>
                </c:pt>
                <c:pt idx="68">
                  <c:v>46.322000000000003</c:v>
                </c:pt>
                <c:pt idx="69">
                  <c:v>42.918999999999997</c:v>
                </c:pt>
                <c:pt idx="70">
                  <c:v>48.862000000000002</c:v>
                </c:pt>
                <c:pt idx="71">
                  <c:v>48.012999999999998</c:v>
                </c:pt>
                <c:pt idx="72">
                  <c:v>47.109000000000002</c:v>
                </c:pt>
                <c:pt idx="73">
                  <c:v>46.072000000000003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84A-44A7-9DB1-27DD3BF1707F}"/>
            </c:ext>
          </c:extLst>
        </c:ser>
        <c:ser>
          <c:idx val="2"/>
          <c:order val="2"/>
          <c:tx>
            <c:strRef>
              <c:f>'[MERCATOR O36.xlsx]Weak_scaling'!$B$89</c:f>
              <c:strCache>
                <c:ptCount val="1"/>
                <c:pt idx="0">
                  <c:v>ORCA36_double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'[MERCATOR O36.xlsx]Weak_scaling'!$E$89:$E$96</c:f>
              <c:numCache>
                <c:formatCode>General</c:formatCode>
                <c:ptCount val="8"/>
                <c:pt idx="0">
                  <c:v>9096450</c:v>
                </c:pt>
                <c:pt idx="1">
                  <c:v>4386000</c:v>
                </c:pt>
                <c:pt idx="2">
                  <c:v>2135700</c:v>
                </c:pt>
                <c:pt idx="3">
                  <c:v>1047750</c:v>
                </c:pt>
                <c:pt idx="4">
                  <c:v>518700</c:v>
                </c:pt>
              </c:numCache>
            </c:numRef>
          </c:xVal>
          <c:yVal>
            <c:numRef>
              <c:f>'[MERCATOR O36.xlsx]Weak_scaling'!$L$89:$L$96</c:f>
              <c:numCache>
                <c:formatCode>General</c:formatCode>
                <c:ptCount val="8"/>
                <c:pt idx="0">
                  <c:v>9.5000000000000001E-2</c:v>
                </c:pt>
                <c:pt idx="1">
                  <c:v>0.20399999999999999</c:v>
                </c:pt>
                <c:pt idx="2">
                  <c:v>0.44800000000000001</c:v>
                </c:pt>
                <c:pt idx="3">
                  <c:v>0.97799999999999998</c:v>
                </c:pt>
                <c:pt idx="4">
                  <c:v>1.978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84A-44A7-9DB1-27DD3BF1707F}"/>
            </c:ext>
          </c:extLst>
        </c:ser>
        <c:ser>
          <c:idx val="3"/>
          <c:order val="3"/>
          <c:tx>
            <c:strRef>
              <c:f>'[MERCATOR O36.xlsx]Weak_scaling'!$B$97</c:f>
              <c:strCache>
                <c:ptCount val="1"/>
                <c:pt idx="0">
                  <c:v>ORCA36_single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'[MERCATOR O36.xlsx]Weak_scaling'!$E$97:$E$107</c:f>
              <c:numCache>
                <c:formatCode>General</c:formatCode>
                <c:ptCount val="11"/>
                <c:pt idx="0">
                  <c:v>9096450</c:v>
                </c:pt>
                <c:pt idx="1">
                  <c:v>4386000</c:v>
                </c:pt>
                <c:pt idx="2">
                  <c:v>2135700</c:v>
                </c:pt>
                <c:pt idx="3">
                  <c:v>1047750</c:v>
                </c:pt>
                <c:pt idx="4">
                  <c:v>518700</c:v>
                </c:pt>
                <c:pt idx="9">
                  <c:v>9096450</c:v>
                </c:pt>
                <c:pt idx="10">
                  <c:v>2274112.5</c:v>
                </c:pt>
              </c:numCache>
            </c:numRef>
          </c:xVal>
          <c:yVal>
            <c:numRef>
              <c:f>'[MERCATOR O36.xlsx]Weak_scaling'!$L$97:$L$107</c:f>
              <c:numCache>
                <c:formatCode>General</c:formatCode>
                <c:ptCount val="11"/>
                <c:pt idx="0">
                  <c:v>0.16900000000000001</c:v>
                </c:pt>
                <c:pt idx="1">
                  <c:v>0.37</c:v>
                </c:pt>
                <c:pt idx="2">
                  <c:v>0.71899999999999997</c:v>
                </c:pt>
                <c:pt idx="3">
                  <c:v>1.7330000000000001</c:v>
                </c:pt>
                <c:pt idx="4">
                  <c:v>2.923</c:v>
                </c:pt>
                <c:pt idx="9">
                  <c:v>0.16900000000000001</c:v>
                </c:pt>
                <c:pt idx="10">
                  <c:v>0.67600000000000005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784A-44A7-9DB1-27DD3BF1707F}"/>
            </c:ext>
          </c:extLst>
        </c:ser>
        <c:ser>
          <c:idx val="4"/>
          <c:order val="4"/>
          <c:tx>
            <c:strRef>
              <c:f>'[MERCATOR O36.xlsx]Weak_scaling'!$B$106</c:f>
              <c:strCache>
                <c:ptCount val="1"/>
                <c:pt idx="0">
                  <c:v>Reference</c:v>
                </c:pt>
              </c:strCache>
            </c:strRef>
          </c:tx>
          <c:spPr>
            <a:ln w="19050" cap="rnd">
              <a:solidFill>
                <a:schemeClr val="tx2">
                  <a:lumMod val="65000"/>
                  <a:lumOff val="3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>
                  <a:lumMod val="65000"/>
                  <a:lumOff val="35000"/>
                </a:schemeClr>
              </a:solidFill>
              <a:ln w="9525">
                <a:solidFill>
                  <a:schemeClr val="tx2">
                    <a:lumMod val="65000"/>
                    <a:lumOff val="35000"/>
                  </a:schemeClr>
                </a:solidFill>
              </a:ln>
              <a:effectLst/>
            </c:spPr>
          </c:marker>
          <c:xVal>
            <c:numRef>
              <c:f>'[MERCATOR O36.xlsx]Weak_scaling'!$E$106:$E$119</c:f>
              <c:numCache>
                <c:formatCode>General</c:formatCode>
                <c:ptCount val="14"/>
                <c:pt idx="0">
                  <c:v>9096450</c:v>
                </c:pt>
                <c:pt idx="1">
                  <c:v>2274112.5</c:v>
                </c:pt>
                <c:pt idx="2">
                  <c:v>568528.125</c:v>
                </c:pt>
                <c:pt idx="3">
                  <c:v>142132.03125</c:v>
                </c:pt>
                <c:pt idx="4">
                  <c:v>35533.0078125</c:v>
                </c:pt>
                <c:pt idx="5">
                  <c:v>8883.251953125</c:v>
                </c:pt>
                <c:pt idx="6">
                  <c:v>2220.81298828125</c:v>
                </c:pt>
                <c:pt idx="7">
                  <c:v>555.2032470703125</c:v>
                </c:pt>
                <c:pt idx="8">
                  <c:v>138.80081176757813</c:v>
                </c:pt>
                <c:pt idx="9">
                  <c:v>34.700202941894531</c:v>
                </c:pt>
                <c:pt idx="10">
                  <c:v>8.6750507354736328</c:v>
                </c:pt>
                <c:pt idx="11">
                  <c:v>2.1687626838684082</c:v>
                </c:pt>
                <c:pt idx="12">
                  <c:v>0.54219067096710205</c:v>
                </c:pt>
                <c:pt idx="13">
                  <c:v>0.13554766774177551</c:v>
                </c:pt>
              </c:numCache>
            </c:numRef>
          </c:xVal>
          <c:yVal>
            <c:numRef>
              <c:f>'[MERCATOR O36.xlsx]Weak_scaling'!$L$106:$L$119</c:f>
              <c:numCache>
                <c:formatCode>General</c:formatCode>
                <c:ptCount val="14"/>
                <c:pt idx="0">
                  <c:v>0.16900000000000001</c:v>
                </c:pt>
                <c:pt idx="1">
                  <c:v>0.67600000000000005</c:v>
                </c:pt>
                <c:pt idx="2">
                  <c:v>2.7040000000000002</c:v>
                </c:pt>
                <c:pt idx="3">
                  <c:v>10.816000000000001</c:v>
                </c:pt>
                <c:pt idx="4">
                  <c:v>43.264000000000003</c:v>
                </c:pt>
                <c:pt idx="5">
                  <c:v>173.05600000000001</c:v>
                </c:pt>
                <c:pt idx="6">
                  <c:v>692.22400000000005</c:v>
                </c:pt>
                <c:pt idx="7">
                  <c:v>2768.8960000000002</c:v>
                </c:pt>
                <c:pt idx="8">
                  <c:v>11075.584000000001</c:v>
                </c:pt>
                <c:pt idx="9">
                  <c:v>44302.336000000003</c:v>
                </c:pt>
                <c:pt idx="10">
                  <c:v>177209.34400000001</c:v>
                </c:pt>
                <c:pt idx="11">
                  <c:v>708837.37600000005</c:v>
                </c:pt>
                <c:pt idx="12">
                  <c:v>2835349.5040000002</c:v>
                </c:pt>
                <c:pt idx="13">
                  <c:v>11341398.016000001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784A-44A7-9DB1-27DD3BF170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2937072"/>
        <c:axId val="672938056"/>
      </c:scatterChart>
      <c:valAx>
        <c:axId val="672937072"/>
        <c:scaling>
          <c:logBase val="10"/>
          <c:orientation val="maxMin"/>
          <c:max val="14000000"/>
          <c:min val="12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s-ES"/>
                  <a:t>Grid points per subdomain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0.40823603189700503"/>
              <c:y val="0.870155241576362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672938056"/>
        <c:crosses val="autoZero"/>
        <c:crossBetween val="midCat"/>
        <c:majorUnit val="10"/>
        <c:dispUnits>
          <c:builtInUnit val="thousands"/>
          <c:dispUnits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</c:dispUnitsLbl>
        </c:dispUnits>
      </c:valAx>
      <c:valAx>
        <c:axId val="672938056"/>
        <c:scaling>
          <c:logBase val="10"/>
          <c:orientation val="minMax"/>
          <c:max val="1000"/>
          <c:min val="1.000000000000000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GB"/>
                  <a:t>Throughput</a:t>
                </a:r>
                <a:r>
                  <a:rPr lang="en-GB" baseline="0"/>
                  <a:t> (Steps/s)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high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672937072"/>
        <c:crosses val="max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3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'[MERCATOR O36.xlsx]Weak_scaling'!$B$1</c:f>
              <c:strCache>
                <c:ptCount val="1"/>
                <c:pt idx="0">
                  <c:v>ORCA2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'[MERCATOR O36.xlsx]Weak_scaling'!$E$1:$E$14</c:f>
              <c:numCache>
                <c:formatCode>General</c:formatCode>
                <c:ptCount val="14"/>
                <c:pt idx="0">
                  <c:v>19840</c:v>
                </c:pt>
                <c:pt idx="1">
                  <c:v>10416</c:v>
                </c:pt>
                <c:pt idx="2">
                  <c:v>6944</c:v>
                </c:pt>
                <c:pt idx="3">
                  <c:v>4433</c:v>
                </c:pt>
                <c:pt idx="4">
                  <c:v>3720</c:v>
                </c:pt>
                <c:pt idx="5">
                  <c:v>3348</c:v>
                </c:pt>
                <c:pt idx="6">
                  <c:v>2976</c:v>
                </c:pt>
                <c:pt idx="7">
                  <c:v>2728</c:v>
                </c:pt>
                <c:pt idx="8">
                  <c:v>2480</c:v>
                </c:pt>
                <c:pt idx="9">
                  <c:v>2232</c:v>
                </c:pt>
                <c:pt idx="10">
                  <c:v>2170</c:v>
                </c:pt>
                <c:pt idx="11">
                  <c:v>1953</c:v>
                </c:pt>
                <c:pt idx="12">
                  <c:v>1736</c:v>
                </c:pt>
                <c:pt idx="13">
                  <c:v>1674</c:v>
                </c:pt>
              </c:numCache>
            </c:numRef>
          </c:xVal>
          <c:yVal>
            <c:numRef>
              <c:f>'[MERCATOR O36.xlsx]Weak_scaling'!$L$1:$L$14</c:f>
              <c:numCache>
                <c:formatCode>General</c:formatCode>
                <c:ptCount val="14"/>
                <c:pt idx="0">
                  <c:v>66.894999999999996</c:v>
                </c:pt>
                <c:pt idx="1">
                  <c:v>130.44200000000001</c:v>
                </c:pt>
                <c:pt idx="2">
                  <c:v>183.43600000000001</c:v>
                </c:pt>
                <c:pt idx="3">
                  <c:v>253.709</c:v>
                </c:pt>
                <c:pt idx="4">
                  <c:v>282.96300000000002</c:v>
                </c:pt>
                <c:pt idx="5">
                  <c:v>279.35000000000002</c:v>
                </c:pt>
                <c:pt idx="6">
                  <c:v>296.52</c:v>
                </c:pt>
                <c:pt idx="7">
                  <c:v>330.041</c:v>
                </c:pt>
                <c:pt idx="8">
                  <c:v>320.69900000000001</c:v>
                </c:pt>
                <c:pt idx="9">
                  <c:v>348.86500000000001</c:v>
                </c:pt>
                <c:pt idx="10">
                  <c:v>346.36200000000002</c:v>
                </c:pt>
                <c:pt idx="11">
                  <c:v>327.97</c:v>
                </c:pt>
                <c:pt idx="12">
                  <c:v>355.452</c:v>
                </c:pt>
                <c:pt idx="13">
                  <c:v>343.82499999999999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631-4F42-B2E2-1754702A727C}"/>
            </c:ext>
          </c:extLst>
        </c:ser>
        <c:ser>
          <c:idx val="1"/>
          <c:order val="1"/>
          <c:tx>
            <c:strRef>
              <c:f>'[MERCATOR O36.xlsx]Weak_scaling'!$B$15</c:f>
              <c:strCache>
                <c:ptCount val="1"/>
                <c:pt idx="0">
                  <c:v>ORCA025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'[MERCATOR O36.xlsx]Weak_scaling'!$E$15:$E$88</c:f>
              <c:numCache>
                <c:formatCode>General</c:formatCode>
                <c:ptCount val="74"/>
                <c:pt idx="0">
                  <c:v>2296800</c:v>
                </c:pt>
                <c:pt idx="1">
                  <c:v>1117200</c:v>
                </c:pt>
                <c:pt idx="2">
                  <c:v>698175</c:v>
                </c:pt>
                <c:pt idx="3">
                  <c:v>529200</c:v>
                </c:pt>
                <c:pt idx="4">
                  <c:v>417600</c:v>
                </c:pt>
                <c:pt idx="5">
                  <c:v>346500</c:v>
                </c:pt>
                <c:pt idx="6">
                  <c:v>295200</c:v>
                </c:pt>
                <c:pt idx="7">
                  <c:v>257400</c:v>
                </c:pt>
                <c:pt idx="8">
                  <c:v>226800</c:v>
                </c:pt>
                <c:pt idx="9">
                  <c:v>202800</c:v>
                </c:pt>
                <c:pt idx="10">
                  <c:v>183300</c:v>
                </c:pt>
                <c:pt idx="11">
                  <c:v>169125</c:v>
                </c:pt>
                <c:pt idx="12">
                  <c:v>153750</c:v>
                </c:pt>
                <c:pt idx="13">
                  <c:v>144000</c:v>
                </c:pt>
                <c:pt idx="14">
                  <c:v>134550</c:v>
                </c:pt>
                <c:pt idx="15">
                  <c:v>124800</c:v>
                </c:pt>
                <c:pt idx="16">
                  <c:v>111000</c:v>
                </c:pt>
                <c:pt idx="17">
                  <c:v>98400</c:v>
                </c:pt>
                <c:pt idx="18">
                  <c:v>91200</c:v>
                </c:pt>
                <c:pt idx="19">
                  <c:v>83025</c:v>
                </c:pt>
                <c:pt idx="20">
                  <c:v>76725</c:v>
                </c:pt>
                <c:pt idx="21">
                  <c:v>71250</c:v>
                </c:pt>
                <c:pt idx="22">
                  <c:v>66825</c:v>
                </c:pt>
                <c:pt idx="23">
                  <c:v>62400</c:v>
                </c:pt>
                <c:pt idx="24">
                  <c:v>59400</c:v>
                </c:pt>
                <c:pt idx="25">
                  <c:v>56550</c:v>
                </c:pt>
                <c:pt idx="26">
                  <c:v>52650</c:v>
                </c:pt>
                <c:pt idx="27">
                  <c:v>50400</c:v>
                </c:pt>
                <c:pt idx="28">
                  <c:v>48000</c:v>
                </c:pt>
                <c:pt idx="29">
                  <c:v>46500</c:v>
                </c:pt>
                <c:pt idx="30">
                  <c:v>44550</c:v>
                </c:pt>
                <c:pt idx="31">
                  <c:v>42525</c:v>
                </c:pt>
                <c:pt idx="32">
                  <c:v>40500</c:v>
                </c:pt>
                <c:pt idx="33">
                  <c:v>39375</c:v>
                </c:pt>
                <c:pt idx="34">
                  <c:v>37500</c:v>
                </c:pt>
                <c:pt idx="35">
                  <c:v>36450</c:v>
                </c:pt>
                <c:pt idx="36">
                  <c:v>35625</c:v>
                </c:pt>
                <c:pt idx="37">
                  <c:v>34200</c:v>
                </c:pt>
                <c:pt idx="38">
                  <c:v>33000</c:v>
                </c:pt>
                <c:pt idx="39">
                  <c:v>32775</c:v>
                </c:pt>
                <c:pt idx="40">
                  <c:v>31875</c:v>
                </c:pt>
                <c:pt idx="41">
                  <c:v>31050</c:v>
                </c:pt>
                <c:pt idx="42">
                  <c:v>29925</c:v>
                </c:pt>
                <c:pt idx="43">
                  <c:v>29250</c:v>
                </c:pt>
                <c:pt idx="44">
                  <c:v>28350</c:v>
                </c:pt>
                <c:pt idx="45">
                  <c:v>27600</c:v>
                </c:pt>
                <c:pt idx="46">
                  <c:v>27000</c:v>
                </c:pt>
                <c:pt idx="47">
                  <c:v>26400</c:v>
                </c:pt>
                <c:pt idx="48">
                  <c:v>25500</c:v>
                </c:pt>
                <c:pt idx="49">
                  <c:v>25200</c:v>
                </c:pt>
                <c:pt idx="50">
                  <c:v>24000</c:v>
                </c:pt>
                <c:pt idx="51">
                  <c:v>22800</c:v>
                </c:pt>
                <c:pt idx="52">
                  <c:v>21600</c:v>
                </c:pt>
                <c:pt idx="53">
                  <c:v>21000</c:v>
                </c:pt>
                <c:pt idx="54">
                  <c:v>19950</c:v>
                </c:pt>
                <c:pt idx="55">
                  <c:v>19125</c:v>
                </c:pt>
                <c:pt idx="56">
                  <c:v>18525</c:v>
                </c:pt>
                <c:pt idx="57">
                  <c:v>17850</c:v>
                </c:pt>
                <c:pt idx="58">
                  <c:v>17100</c:v>
                </c:pt>
                <c:pt idx="59">
                  <c:v>16575</c:v>
                </c:pt>
                <c:pt idx="60">
                  <c:v>16200</c:v>
                </c:pt>
                <c:pt idx="61">
                  <c:v>15600</c:v>
                </c:pt>
                <c:pt idx="62">
                  <c:v>15300</c:v>
                </c:pt>
                <c:pt idx="63">
                  <c:v>14625</c:v>
                </c:pt>
                <c:pt idx="64">
                  <c:v>14250</c:v>
                </c:pt>
                <c:pt idx="65">
                  <c:v>13650</c:v>
                </c:pt>
                <c:pt idx="66">
                  <c:v>13500</c:v>
                </c:pt>
                <c:pt idx="67">
                  <c:v>13200</c:v>
                </c:pt>
                <c:pt idx="68">
                  <c:v>12600</c:v>
                </c:pt>
                <c:pt idx="69">
                  <c:v>12375</c:v>
                </c:pt>
                <c:pt idx="70">
                  <c:v>12000</c:v>
                </c:pt>
                <c:pt idx="71">
                  <c:v>11550</c:v>
                </c:pt>
                <c:pt idx="72">
                  <c:v>11475</c:v>
                </c:pt>
                <c:pt idx="73">
                  <c:v>11250</c:v>
                </c:pt>
              </c:numCache>
            </c:numRef>
          </c:xVal>
          <c:yVal>
            <c:numRef>
              <c:f>'[MERCATOR O36.xlsx]Weak_scaling'!$L$15:$L$88</c:f>
              <c:numCache>
                <c:formatCode>General</c:formatCode>
                <c:ptCount val="74"/>
                <c:pt idx="0">
                  <c:v>0.36199999999999999</c:v>
                </c:pt>
                <c:pt idx="1">
                  <c:v>0.81899999999999995</c:v>
                </c:pt>
                <c:pt idx="2">
                  <c:v>1.3859999999999999</c:v>
                </c:pt>
                <c:pt idx="3">
                  <c:v>1.887</c:v>
                </c:pt>
                <c:pt idx="4">
                  <c:v>2.4420000000000002</c:v>
                </c:pt>
                <c:pt idx="5">
                  <c:v>2.944</c:v>
                </c:pt>
                <c:pt idx="6">
                  <c:v>3.488</c:v>
                </c:pt>
                <c:pt idx="7">
                  <c:v>4.0250000000000004</c:v>
                </c:pt>
                <c:pt idx="8">
                  <c:v>4.3390000000000004</c:v>
                </c:pt>
                <c:pt idx="9">
                  <c:v>5.0830000000000002</c:v>
                </c:pt>
                <c:pt idx="10">
                  <c:v>5.5339999999999998</c:v>
                </c:pt>
                <c:pt idx="11">
                  <c:v>5.9249999999999998</c:v>
                </c:pt>
                <c:pt idx="12">
                  <c:v>6.6340000000000003</c:v>
                </c:pt>
                <c:pt idx="13">
                  <c:v>6.9790000000000001</c:v>
                </c:pt>
                <c:pt idx="14">
                  <c:v>7.4660000000000002</c:v>
                </c:pt>
                <c:pt idx="15">
                  <c:v>7.8319999999999999</c:v>
                </c:pt>
                <c:pt idx="16">
                  <c:v>9.1980000000000004</c:v>
                </c:pt>
                <c:pt idx="17">
                  <c:v>10.47</c:v>
                </c:pt>
                <c:pt idx="18">
                  <c:v>11.186999999999999</c:v>
                </c:pt>
                <c:pt idx="19">
                  <c:v>12.423</c:v>
                </c:pt>
                <c:pt idx="20">
                  <c:v>13.285</c:v>
                </c:pt>
                <c:pt idx="21">
                  <c:v>14.468</c:v>
                </c:pt>
                <c:pt idx="22">
                  <c:v>15.128</c:v>
                </c:pt>
                <c:pt idx="23">
                  <c:v>15.903</c:v>
                </c:pt>
                <c:pt idx="24">
                  <c:v>16.574999999999999</c:v>
                </c:pt>
                <c:pt idx="25">
                  <c:v>17.803999999999998</c:v>
                </c:pt>
                <c:pt idx="26">
                  <c:v>18.928999999999998</c:v>
                </c:pt>
                <c:pt idx="27">
                  <c:v>19.809999999999999</c:v>
                </c:pt>
                <c:pt idx="28">
                  <c:v>20.492000000000001</c:v>
                </c:pt>
                <c:pt idx="29">
                  <c:v>21.545000000000002</c:v>
                </c:pt>
                <c:pt idx="30">
                  <c:v>21.887</c:v>
                </c:pt>
                <c:pt idx="31">
                  <c:v>23.292000000000002</c:v>
                </c:pt>
                <c:pt idx="32">
                  <c:v>22.763999999999999</c:v>
                </c:pt>
                <c:pt idx="33">
                  <c:v>25.154</c:v>
                </c:pt>
                <c:pt idx="34">
                  <c:v>26.404</c:v>
                </c:pt>
                <c:pt idx="35">
                  <c:v>26.053999999999998</c:v>
                </c:pt>
                <c:pt idx="36">
                  <c:v>27.207999999999998</c:v>
                </c:pt>
                <c:pt idx="37">
                  <c:v>28.132000000000001</c:v>
                </c:pt>
                <c:pt idx="38">
                  <c:v>29.228999999999999</c:v>
                </c:pt>
                <c:pt idx="39">
                  <c:v>29.286000000000001</c:v>
                </c:pt>
                <c:pt idx="40">
                  <c:v>30.31</c:v>
                </c:pt>
                <c:pt idx="41">
                  <c:v>30.323</c:v>
                </c:pt>
                <c:pt idx="42">
                  <c:v>31.837</c:v>
                </c:pt>
                <c:pt idx="43">
                  <c:v>32.466999999999999</c:v>
                </c:pt>
                <c:pt idx="44">
                  <c:v>33.033999999999999</c:v>
                </c:pt>
                <c:pt idx="45">
                  <c:v>33.600999999999999</c:v>
                </c:pt>
                <c:pt idx="46">
                  <c:v>34.603999999999999</c:v>
                </c:pt>
                <c:pt idx="47">
                  <c:v>34.893000000000001</c:v>
                </c:pt>
                <c:pt idx="48">
                  <c:v>35.476999999999997</c:v>
                </c:pt>
                <c:pt idx="49">
                  <c:v>35.767000000000003</c:v>
                </c:pt>
                <c:pt idx="50">
                  <c:v>35.741999999999997</c:v>
                </c:pt>
                <c:pt idx="51">
                  <c:v>38.554000000000002</c:v>
                </c:pt>
                <c:pt idx="52">
                  <c:v>39.625</c:v>
                </c:pt>
                <c:pt idx="53">
                  <c:v>40.484999999999999</c:v>
                </c:pt>
                <c:pt idx="54">
                  <c:v>41.665999999999997</c:v>
                </c:pt>
                <c:pt idx="55">
                  <c:v>41.328000000000003</c:v>
                </c:pt>
                <c:pt idx="56">
                  <c:v>43.173999999999999</c:v>
                </c:pt>
                <c:pt idx="57">
                  <c:v>41.667999999999999</c:v>
                </c:pt>
                <c:pt idx="58">
                  <c:v>44.637</c:v>
                </c:pt>
                <c:pt idx="59">
                  <c:v>43.411999999999999</c:v>
                </c:pt>
                <c:pt idx="60">
                  <c:v>46.070999999999998</c:v>
                </c:pt>
                <c:pt idx="61">
                  <c:v>44.848999999999997</c:v>
                </c:pt>
                <c:pt idx="62">
                  <c:v>45.796999999999997</c:v>
                </c:pt>
                <c:pt idx="63">
                  <c:v>45.371000000000002</c:v>
                </c:pt>
                <c:pt idx="64">
                  <c:v>48.674999999999997</c:v>
                </c:pt>
                <c:pt idx="65">
                  <c:v>45.104999999999997</c:v>
                </c:pt>
                <c:pt idx="66">
                  <c:v>45.704999999999998</c:v>
                </c:pt>
                <c:pt idx="67">
                  <c:v>45.640999999999998</c:v>
                </c:pt>
                <c:pt idx="68">
                  <c:v>46.322000000000003</c:v>
                </c:pt>
                <c:pt idx="69">
                  <c:v>42.918999999999997</c:v>
                </c:pt>
                <c:pt idx="70">
                  <c:v>48.862000000000002</c:v>
                </c:pt>
                <c:pt idx="71">
                  <c:v>48.012999999999998</c:v>
                </c:pt>
                <c:pt idx="72">
                  <c:v>47.109000000000002</c:v>
                </c:pt>
                <c:pt idx="73">
                  <c:v>46.072000000000003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631-4F42-B2E2-1754702A727C}"/>
            </c:ext>
          </c:extLst>
        </c:ser>
        <c:ser>
          <c:idx val="2"/>
          <c:order val="2"/>
          <c:tx>
            <c:strRef>
              <c:f>'[MERCATOR O36.xlsx]Weak_scaling'!$B$89</c:f>
              <c:strCache>
                <c:ptCount val="1"/>
                <c:pt idx="0">
                  <c:v>ORCA36_double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'[MERCATOR O36.xlsx]Weak_scaling'!$E$89:$E$96</c:f>
              <c:numCache>
                <c:formatCode>General</c:formatCode>
                <c:ptCount val="8"/>
                <c:pt idx="0">
                  <c:v>9096450</c:v>
                </c:pt>
                <c:pt idx="1">
                  <c:v>4386000</c:v>
                </c:pt>
                <c:pt idx="2">
                  <c:v>2135700</c:v>
                </c:pt>
                <c:pt idx="3">
                  <c:v>1047750</c:v>
                </c:pt>
                <c:pt idx="4">
                  <c:v>518700</c:v>
                </c:pt>
                <c:pt idx="5">
                  <c:v>260100</c:v>
                </c:pt>
                <c:pt idx="6">
                  <c:v>131625</c:v>
                </c:pt>
              </c:numCache>
            </c:numRef>
          </c:xVal>
          <c:yVal>
            <c:numRef>
              <c:f>'[MERCATOR O36.xlsx]Weak_scaling'!$L$89:$L$96</c:f>
              <c:numCache>
                <c:formatCode>General</c:formatCode>
                <c:ptCount val="8"/>
                <c:pt idx="0">
                  <c:v>9.5000000000000001E-2</c:v>
                </c:pt>
                <c:pt idx="1">
                  <c:v>0.20399999999999999</c:v>
                </c:pt>
                <c:pt idx="2">
                  <c:v>0.44800000000000001</c:v>
                </c:pt>
                <c:pt idx="3">
                  <c:v>0.97799999999999998</c:v>
                </c:pt>
                <c:pt idx="4">
                  <c:v>1.978</c:v>
                </c:pt>
                <c:pt idx="5">
                  <c:v>4.016</c:v>
                </c:pt>
                <c:pt idx="6">
                  <c:v>6.7889999999999997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631-4F42-B2E2-1754702A727C}"/>
            </c:ext>
          </c:extLst>
        </c:ser>
        <c:ser>
          <c:idx val="3"/>
          <c:order val="3"/>
          <c:tx>
            <c:strRef>
              <c:f>'[MERCATOR O36.xlsx]Weak_scaling'!$B$97</c:f>
              <c:strCache>
                <c:ptCount val="1"/>
                <c:pt idx="0">
                  <c:v>ORCA36_single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'[MERCATOR O36.xlsx]Weak_scaling'!$E$97:$E$107</c:f>
              <c:numCache>
                <c:formatCode>General</c:formatCode>
                <c:ptCount val="11"/>
                <c:pt idx="0">
                  <c:v>9096450</c:v>
                </c:pt>
                <c:pt idx="1">
                  <c:v>4386000</c:v>
                </c:pt>
                <c:pt idx="2">
                  <c:v>2135700</c:v>
                </c:pt>
                <c:pt idx="3">
                  <c:v>1047750</c:v>
                </c:pt>
                <c:pt idx="4">
                  <c:v>518700</c:v>
                </c:pt>
                <c:pt idx="5">
                  <c:v>260100</c:v>
                </c:pt>
                <c:pt idx="6">
                  <c:v>174900</c:v>
                </c:pt>
                <c:pt idx="7">
                  <c:v>131625</c:v>
                </c:pt>
                <c:pt idx="9">
                  <c:v>9096450</c:v>
                </c:pt>
                <c:pt idx="10">
                  <c:v>2274112.5</c:v>
                </c:pt>
              </c:numCache>
            </c:numRef>
          </c:xVal>
          <c:yVal>
            <c:numRef>
              <c:f>'[MERCATOR O36.xlsx]Weak_scaling'!$L$97:$L$107</c:f>
              <c:numCache>
                <c:formatCode>General</c:formatCode>
                <c:ptCount val="11"/>
                <c:pt idx="0">
                  <c:v>0.16900000000000001</c:v>
                </c:pt>
                <c:pt idx="1">
                  <c:v>0.37</c:v>
                </c:pt>
                <c:pt idx="2">
                  <c:v>0.71899999999999997</c:v>
                </c:pt>
                <c:pt idx="3">
                  <c:v>1.7330000000000001</c:v>
                </c:pt>
                <c:pt idx="4">
                  <c:v>2.923</c:v>
                </c:pt>
                <c:pt idx="5">
                  <c:v>5.077</c:v>
                </c:pt>
                <c:pt idx="6">
                  <c:v>7.125</c:v>
                </c:pt>
                <c:pt idx="7">
                  <c:v>8.7959999999999994</c:v>
                </c:pt>
                <c:pt idx="9">
                  <c:v>0.16900000000000001</c:v>
                </c:pt>
                <c:pt idx="10">
                  <c:v>0.67600000000000005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D631-4F42-B2E2-1754702A727C}"/>
            </c:ext>
          </c:extLst>
        </c:ser>
        <c:ser>
          <c:idx val="4"/>
          <c:order val="4"/>
          <c:tx>
            <c:strRef>
              <c:f>'[MERCATOR O36.xlsx]Weak_scaling'!$B$106</c:f>
              <c:strCache>
                <c:ptCount val="1"/>
                <c:pt idx="0">
                  <c:v>Reference</c:v>
                </c:pt>
              </c:strCache>
            </c:strRef>
          </c:tx>
          <c:spPr>
            <a:ln w="19050" cap="rnd">
              <a:solidFill>
                <a:schemeClr val="tx2">
                  <a:lumMod val="65000"/>
                  <a:lumOff val="3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>
                  <a:lumMod val="65000"/>
                  <a:lumOff val="35000"/>
                </a:schemeClr>
              </a:solidFill>
              <a:ln w="9525">
                <a:solidFill>
                  <a:schemeClr val="tx2">
                    <a:lumMod val="65000"/>
                    <a:lumOff val="35000"/>
                  </a:schemeClr>
                </a:solidFill>
              </a:ln>
              <a:effectLst/>
            </c:spPr>
          </c:marker>
          <c:xVal>
            <c:numRef>
              <c:f>'[MERCATOR O36.xlsx]Weak_scaling'!$E$106:$E$119</c:f>
              <c:numCache>
                <c:formatCode>General</c:formatCode>
                <c:ptCount val="14"/>
                <c:pt idx="0">
                  <c:v>9096450</c:v>
                </c:pt>
                <c:pt idx="1">
                  <c:v>2274112.5</c:v>
                </c:pt>
                <c:pt idx="2">
                  <c:v>568528.125</c:v>
                </c:pt>
                <c:pt idx="3">
                  <c:v>142132.03125</c:v>
                </c:pt>
                <c:pt idx="4">
                  <c:v>35533.0078125</c:v>
                </c:pt>
                <c:pt idx="5">
                  <c:v>8883.251953125</c:v>
                </c:pt>
                <c:pt idx="6">
                  <c:v>2220.81298828125</c:v>
                </c:pt>
                <c:pt idx="7">
                  <c:v>555.2032470703125</c:v>
                </c:pt>
                <c:pt idx="8">
                  <c:v>138.80081176757813</c:v>
                </c:pt>
                <c:pt idx="9">
                  <c:v>34.700202941894531</c:v>
                </c:pt>
                <c:pt idx="10">
                  <c:v>8.6750507354736328</c:v>
                </c:pt>
                <c:pt idx="11">
                  <c:v>2.1687626838684082</c:v>
                </c:pt>
                <c:pt idx="12">
                  <c:v>0.54219067096710205</c:v>
                </c:pt>
                <c:pt idx="13">
                  <c:v>0.13554766774177551</c:v>
                </c:pt>
              </c:numCache>
            </c:numRef>
          </c:xVal>
          <c:yVal>
            <c:numRef>
              <c:f>'[MERCATOR O36.xlsx]Weak_scaling'!$L$106:$L$119</c:f>
              <c:numCache>
                <c:formatCode>General</c:formatCode>
                <c:ptCount val="14"/>
                <c:pt idx="0">
                  <c:v>0.16900000000000001</c:v>
                </c:pt>
                <c:pt idx="1">
                  <c:v>0.67600000000000005</c:v>
                </c:pt>
                <c:pt idx="2">
                  <c:v>2.7040000000000002</c:v>
                </c:pt>
                <c:pt idx="3">
                  <c:v>10.816000000000001</c:v>
                </c:pt>
                <c:pt idx="4">
                  <c:v>43.264000000000003</c:v>
                </c:pt>
                <c:pt idx="5">
                  <c:v>173.05600000000001</c:v>
                </c:pt>
                <c:pt idx="6">
                  <c:v>692.22400000000005</c:v>
                </c:pt>
                <c:pt idx="7">
                  <c:v>2768.8960000000002</c:v>
                </c:pt>
                <c:pt idx="8">
                  <c:v>11075.584000000001</c:v>
                </c:pt>
                <c:pt idx="9">
                  <c:v>44302.336000000003</c:v>
                </c:pt>
                <c:pt idx="10">
                  <c:v>177209.34400000001</c:v>
                </c:pt>
                <c:pt idx="11">
                  <c:v>708837.37600000005</c:v>
                </c:pt>
                <c:pt idx="12">
                  <c:v>2835349.5040000002</c:v>
                </c:pt>
                <c:pt idx="13">
                  <c:v>11341398.016000001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D631-4F42-B2E2-1754702A72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2937072"/>
        <c:axId val="672938056"/>
      </c:scatterChart>
      <c:valAx>
        <c:axId val="672937072"/>
        <c:scaling>
          <c:logBase val="10"/>
          <c:orientation val="maxMin"/>
          <c:max val="14000000"/>
          <c:min val="12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s-ES"/>
                  <a:t>Grid points per subdomain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0.40823603189700503"/>
              <c:y val="0.870155241576362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672938056"/>
        <c:crosses val="autoZero"/>
        <c:crossBetween val="midCat"/>
        <c:majorUnit val="10"/>
        <c:dispUnits>
          <c:builtInUnit val="thousands"/>
          <c:dispUnits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</c:dispUnitsLbl>
        </c:dispUnits>
      </c:valAx>
      <c:valAx>
        <c:axId val="672938056"/>
        <c:scaling>
          <c:logBase val="10"/>
          <c:orientation val="minMax"/>
          <c:max val="1000"/>
          <c:min val="1.000000000000000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GB"/>
                  <a:t>Throughput</a:t>
                </a:r>
                <a:r>
                  <a:rPr lang="en-GB" baseline="0"/>
                  <a:t> (Steps/s)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high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672937072"/>
        <c:crosses val="max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3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833869686526579"/>
          <c:y val="4.8379889539031003E-2"/>
          <c:w val="0.71354233710815818"/>
          <c:h val="0.84214256943169341"/>
        </c:manualLayout>
      </c:layout>
      <c:scatterChart>
        <c:scatterStyle val="lineMarker"/>
        <c:varyColors val="0"/>
        <c:ser>
          <c:idx val="0"/>
          <c:order val="0"/>
          <c:tx>
            <c:strRef>
              <c:f>'Hoja 1'!$N$2</c:f>
              <c:strCache>
                <c:ptCount val="1"/>
                <c:pt idx="0">
                  <c:v>ORCA36_double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2"/>
              </a:solidFill>
              <a:ln w="9525">
                <a:noFill/>
                <a:round/>
              </a:ln>
              <a:effectLst/>
            </c:spPr>
          </c:marker>
          <c:xVal>
            <c:numRef>
              <c:f>'Hoja 1'!$O$2:$O$11</c:f>
              <c:numCache>
                <c:formatCode>#,##0</c:formatCode>
                <c:ptCount val="10"/>
                <c:pt idx="0">
                  <c:v>768</c:v>
                </c:pt>
                <c:pt idx="1">
                  <c:v>1536</c:v>
                </c:pt>
                <c:pt idx="2">
                  <c:v>3072</c:v>
                </c:pt>
                <c:pt idx="3">
                  <c:v>6144</c:v>
                </c:pt>
                <c:pt idx="4">
                  <c:v>12288</c:v>
                </c:pt>
                <c:pt idx="5">
                  <c:v>24576</c:v>
                </c:pt>
                <c:pt idx="6">
                  <c:v>49152</c:v>
                </c:pt>
                <c:pt idx="9">
                  <c:v>122880</c:v>
                </c:pt>
              </c:numCache>
            </c:numRef>
          </c:xVal>
          <c:yVal>
            <c:numRef>
              <c:f>'Hoja 1'!$P$2:$P$11</c:f>
              <c:numCache>
                <c:formatCode>#,##0.00</c:formatCode>
                <c:ptCount val="10"/>
                <c:pt idx="0">
                  <c:v>8.9999999999999993E-3</c:v>
                </c:pt>
                <c:pt idx="1">
                  <c:v>0.02</c:v>
                </c:pt>
                <c:pt idx="2">
                  <c:v>4.4999999999999998E-2</c:v>
                </c:pt>
                <c:pt idx="3">
                  <c:v>9.8000000000000004E-2</c:v>
                </c:pt>
                <c:pt idx="4">
                  <c:v>0.19800000000000001</c:v>
                </c:pt>
                <c:pt idx="5">
                  <c:v>0.40200000000000002</c:v>
                </c:pt>
                <c:pt idx="6">
                  <c:v>0.67900000000000005</c:v>
                </c:pt>
                <c:pt idx="9">
                  <c:v>0.92069999999999996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F70-44EA-A2C4-48076F0A7E8C}"/>
            </c:ext>
          </c:extLst>
        </c:ser>
        <c:ser>
          <c:idx val="1"/>
          <c:order val="1"/>
          <c:tx>
            <c:strRef>
              <c:f>'Hoja 1'!$G$77</c:f>
              <c:strCache>
                <c:ptCount val="1"/>
                <c:pt idx="0">
                  <c:v>Reference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6"/>
            <c:spPr>
              <a:noFill/>
              <a:ln w="9525">
                <a:noFill/>
                <a:round/>
              </a:ln>
              <a:effectLst/>
            </c:spPr>
          </c:marker>
          <c:xVal>
            <c:numRef>
              <c:f>'Hoja 1'!$T$2:$T$10</c:f>
              <c:numCache>
                <c:formatCode>#,##0</c:formatCode>
                <c:ptCount val="9"/>
                <c:pt idx="0">
                  <c:v>768</c:v>
                </c:pt>
                <c:pt idx="1">
                  <c:v>1536</c:v>
                </c:pt>
                <c:pt idx="2">
                  <c:v>3072</c:v>
                </c:pt>
                <c:pt idx="3">
                  <c:v>6144</c:v>
                </c:pt>
                <c:pt idx="4">
                  <c:v>12288</c:v>
                </c:pt>
                <c:pt idx="5">
                  <c:v>24576</c:v>
                </c:pt>
                <c:pt idx="6">
                  <c:v>49152</c:v>
                </c:pt>
                <c:pt idx="7">
                  <c:v>98304</c:v>
                </c:pt>
                <c:pt idx="8">
                  <c:v>196608</c:v>
                </c:pt>
              </c:numCache>
            </c:numRef>
          </c:xVal>
          <c:yVal>
            <c:numRef>
              <c:f>'Hoja 1'!$U$2:$U$10</c:f>
              <c:numCache>
                <c:formatCode>General</c:formatCode>
                <c:ptCount val="9"/>
                <c:pt idx="0" formatCode="#,##0.00">
                  <c:v>8.9999999999999993E-3</c:v>
                </c:pt>
                <c:pt idx="1">
                  <c:v>1.7999999999999999E-2</c:v>
                </c:pt>
                <c:pt idx="2">
                  <c:v>3.5999999999999997E-2</c:v>
                </c:pt>
                <c:pt idx="3">
                  <c:v>7.1999999999999995E-2</c:v>
                </c:pt>
                <c:pt idx="4">
                  <c:v>0.14399999999999999</c:v>
                </c:pt>
                <c:pt idx="5">
                  <c:v>0.28799999999999998</c:v>
                </c:pt>
                <c:pt idx="6">
                  <c:v>0.57599999999999996</c:v>
                </c:pt>
                <c:pt idx="7">
                  <c:v>1.1519999999999999</c:v>
                </c:pt>
                <c:pt idx="8">
                  <c:v>2.3039999999999998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F70-44EA-A2C4-48076F0A7E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4914184"/>
        <c:axId val="444914512"/>
      </c:scatterChart>
      <c:valAx>
        <c:axId val="444914184"/>
        <c:scaling>
          <c:orientation val="minMax"/>
          <c:max val="50000"/>
          <c:min val="0"/>
        </c:scaling>
        <c:delete val="0"/>
        <c:axPos val="b"/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numFmt formatCode="#,##0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13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444914512"/>
        <c:crosses val="autoZero"/>
        <c:crossBetween val="midCat"/>
        <c:majorUnit val="3072"/>
        <c:minorUnit val="768"/>
      </c:valAx>
      <c:valAx>
        <c:axId val="444914512"/>
        <c:scaling>
          <c:orientation val="minMax"/>
          <c:max val="0.70000000000000007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GB" sz="1400"/>
                  <a:t>THROUGHPUT (SYPD)</a:t>
                </a:r>
              </a:p>
              <a:p>
                <a:pPr>
                  <a:defRPr sz="1400"/>
                </a:pPr>
                <a:endParaRPr lang="en-GB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#,##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444914184"/>
        <c:crosses val="autoZero"/>
        <c:crossBetween val="midCat"/>
        <c:majorUnit val="0.1"/>
        <c:minorUnit val="5.000000000000001E-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83404011504968145"/>
          <c:y val="7.7494646761840202E-2"/>
          <c:w val="0.124680293418637"/>
          <c:h val="0.492219735190434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833869686526579"/>
          <c:y val="4.8379889539031003E-2"/>
          <c:w val="0.71354233710815818"/>
          <c:h val="0.84214256943169341"/>
        </c:manualLayout>
      </c:layout>
      <c:scatterChart>
        <c:scatterStyle val="lineMarker"/>
        <c:varyColors val="0"/>
        <c:ser>
          <c:idx val="0"/>
          <c:order val="0"/>
          <c:tx>
            <c:strRef>
              <c:f>'Hoja 1'!$N$2</c:f>
              <c:strCache>
                <c:ptCount val="1"/>
                <c:pt idx="0">
                  <c:v>ORCA36_double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2"/>
              </a:solidFill>
              <a:ln w="9525">
                <a:noFill/>
                <a:round/>
              </a:ln>
              <a:effectLst/>
            </c:spPr>
          </c:marker>
          <c:xVal>
            <c:numRef>
              <c:f>'Hoja 1'!$O$2:$O$11</c:f>
              <c:numCache>
                <c:formatCode>#,##0</c:formatCode>
                <c:ptCount val="10"/>
                <c:pt idx="0">
                  <c:v>768</c:v>
                </c:pt>
                <c:pt idx="1">
                  <c:v>1536</c:v>
                </c:pt>
                <c:pt idx="2">
                  <c:v>3072</c:v>
                </c:pt>
                <c:pt idx="3">
                  <c:v>6144</c:v>
                </c:pt>
                <c:pt idx="4">
                  <c:v>12288</c:v>
                </c:pt>
                <c:pt idx="5">
                  <c:v>24576</c:v>
                </c:pt>
                <c:pt idx="6">
                  <c:v>49152</c:v>
                </c:pt>
                <c:pt idx="9">
                  <c:v>122880</c:v>
                </c:pt>
              </c:numCache>
            </c:numRef>
          </c:xVal>
          <c:yVal>
            <c:numRef>
              <c:f>'Hoja 1'!$P$2:$P$11</c:f>
              <c:numCache>
                <c:formatCode>#,##0.00</c:formatCode>
                <c:ptCount val="10"/>
                <c:pt idx="0">
                  <c:v>8.9999999999999993E-3</c:v>
                </c:pt>
                <c:pt idx="1">
                  <c:v>0.02</c:v>
                </c:pt>
                <c:pt idx="2">
                  <c:v>4.4999999999999998E-2</c:v>
                </c:pt>
                <c:pt idx="3">
                  <c:v>9.8000000000000004E-2</c:v>
                </c:pt>
                <c:pt idx="4">
                  <c:v>0.19800000000000001</c:v>
                </c:pt>
                <c:pt idx="5">
                  <c:v>0.40200000000000002</c:v>
                </c:pt>
                <c:pt idx="6">
                  <c:v>0.67900000000000005</c:v>
                </c:pt>
                <c:pt idx="9">
                  <c:v>0.92069999999999996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F70-44EA-A2C4-48076F0A7E8C}"/>
            </c:ext>
          </c:extLst>
        </c:ser>
        <c:ser>
          <c:idx val="1"/>
          <c:order val="1"/>
          <c:tx>
            <c:strRef>
              <c:f>'Hoja 1'!$G$77</c:f>
              <c:strCache>
                <c:ptCount val="1"/>
                <c:pt idx="0">
                  <c:v>Reference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6"/>
            <c:spPr>
              <a:noFill/>
              <a:ln w="9525">
                <a:noFill/>
                <a:round/>
              </a:ln>
              <a:effectLst/>
            </c:spPr>
          </c:marker>
          <c:xVal>
            <c:numRef>
              <c:f>'Hoja 1'!$T$2:$T$10</c:f>
              <c:numCache>
                <c:formatCode>#,##0</c:formatCode>
                <c:ptCount val="9"/>
                <c:pt idx="0">
                  <c:v>768</c:v>
                </c:pt>
                <c:pt idx="1">
                  <c:v>1536</c:v>
                </c:pt>
                <c:pt idx="2">
                  <c:v>3072</c:v>
                </c:pt>
                <c:pt idx="3">
                  <c:v>6144</c:v>
                </c:pt>
                <c:pt idx="4">
                  <c:v>12288</c:v>
                </c:pt>
                <c:pt idx="5">
                  <c:v>24576</c:v>
                </c:pt>
                <c:pt idx="6">
                  <c:v>49152</c:v>
                </c:pt>
                <c:pt idx="7">
                  <c:v>98304</c:v>
                </c:pt>
                <c:pt idx="8">
                  <c:v>196608</c:v>
                </c:pt>
              </c:numCache>
            </c:numRef>
          </c:xVal>
          <c:yVal>
            <c:numRef>
              <c:f>'Hoja 1'!$U$2:$U$10</c:f>
              <c:numCache>
                <c:formatCode>General</c:formatCode>
                <c:ptCount val="9"/>
                <c:pt idx="0" formatCode="#,##0.00">
                  <c:v>8.9999999999999993E-3</c:v>
                </c:pt>
                <c:pt idx="1">
                  <c:v>1.7999999999999999E-2</c:v>
                </c:pt>
                <c:pt idx="2">
                  <c:v>3.5999999999999997E-2</c:v>
                </c:pt>
                <c:pt idx="3">
                  <c:v>7.1999999999999995E-2</c:v>
                </c:pt>
                <c:pt idx="4">
                  <c:v>0.14399999999999999</c:v>
                </c:pt>
                <c:pt idx="5">
                  <c:v>0.28799999999999998</c:v>
                </c:pt>
                <c:pt idx="6">
                  <c:v>0.57599999999999996</c:v>
                </c:pt>
                <c:pt idx="7">
                  <c:v>1.1519999999999999</c:v>
                </c:pt>
                <c:pt idx="8">
                  <c:v>2.3039999999999998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F70-44EA-A2C4-48076F0A7E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4914184"/>
        <c:axId val="444914512"/>
      </c:scatterChart>
      <c:valAx>
        <c:axId val="444914184"/>
        <c:scaling>
          <c:orientation val="minMax"/>
          <c:max val="50000"/>
          <c:min val="0"/>
        </c:scaling>
        <c:delete val="0"/>
        <c:axPos val="b"/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numFmt formatCode="#,##0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13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444914512"/>
        <c:crosses val="autoZero"/>
        <c:crossBetween val="midCat"/>
        <c:majorUnit val="3072"/>
        <c:minorUnit val="768"/>
      </c:valAx>
      <c:valAx>
        <c:axId val="444914512"/>
        <c:scaling>
          <c:orientation val="minMax"/>
          <c:max val="0.70000000000000007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GB" sz="1400"/>
                  <a:t>THROUGHPUT (SYPD)</a:t>
                </a:r>
              </a:p>
              <a:p>
                <a:pPr>
                  <a:defRPr sz="1400"/>
                </a:pPr>
                <a:endParaRPr lang="en-GB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#,##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444914184"/>
        <c:crosses val="autoZero"/>
        <c:crossBetween val="midCat"/>
        <c:majorUnit val="0.1"/>
        <c:minorUnit val="5.000000000000001E-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83404011504968145"/>
          <c:y val="7.7494646761840202E-2"/>
          <c:w val="0.124680293418637"/>
          <c:h val="0.492219735190434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'[MERCATOR O36.xlsx]Model factors'!$A$2</c:f>
              <c:strCache>
                <c:ptCount val="1"/>
                <c:pt idx="0">
                  <c:v>Parallel efficiency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'[MERCATOR O36.xlsx]Model factors'!$B$1:$D$1</c:f>
              <c:strCache>
                <c:ptCount val="3"/>
                <c:pt idx="0">
                  <c:v>768</c:v>
                </c:pt>
                <c:pt idx="1">
                  <c:v>3,072 (x4)</c:v>
                </c:pt>
                <c:pt idx="2">
                  <c:v>6,144 (x8)</c:v>
                </c:pt>
              </c:strCache>
            </c:strRef>
          </c:cat>
          <c:val>
            <c:numRef>
              <c:f>'[MERCATOR O36.xlsx]Model factors'!$B$2:$D$2</c:f>
              <c:numCache>
                <c:formatCode>General</c:formatCode>
                <c:ptCount val="3"/>
                <c:pt idx="0">
                  <c:v>93.72</c:v>
                </c:pt>
                <c:pt idx="1">
                  <c:v>85.74</c:v>
                </c:pt>
                <c:pt idx="2">
                  <c:v>82.65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02-4D82-ADAE-B14B424789D0}"/>
            </c:ext>
          </c:extLst>
        </c:ser>
        <c:ser>
          <c:idx val="1"/>
          <c:order val="1"/>
          <c:tx>
            <c:strRef>
              <c:f>'[MERCATOR O36.xlsx]Model factors'!$A$5</c:f>
              <c:strCache>
                <c:ptCount val="1"/>
                <c:pt idx="0">
                  <c:v>Computation scalability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'[MERCATOR O36.xlsx]Model factors'!$B$1:$D$1</c:f>
              <c:strCache>
                <c:ptCount val="3"/>
                <c:pt idx="0">
                  <c:v>768</c:v>
                </c:pt>
                <c:pt idx="1">
                  <c:v>3,072 (x4)</c:v>
                </c:pt>
                <c:pt idx="2">
                  <c:v>6,144 (x8)</c:v>
                </c:pt>
              </c:strCache>
            </c:strRef>
          </c:cat>
          <c:val>
            <c:numRef>
              <c:f>'[MERCATOR O36.xlsx]Model factors'!$B$5:$D$5</c:f>
              <c:numCache>
                <c:formatCode>General</c:formatCode>
                <c:ptCount val="3"/>
                <c:pt idx="0">
                  <c:v>100</c:v>
                </c:pt>
                <c:pt idx="1">
                  <c:v>130.25</c:v>
                </c:pt>
                <c:pt idx="2">
                  <c:v>144.55000000000001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02-4D82-ADAE-B14B424789D0}"/>
            </c:ext>
          </c:extLst>
        </c:ser>
        <c:ser>
          <c:idx val="2"/>
          <c:order val="2"/>
          <c:tx>
            <c:strRef>
              <c:f>'[MERCATOR O36.xlsx]Model factors'!$A$6</c:f>
              <c:strCache>
                <c:ptCount val="1"/>
                <c:pt idx="0">
                  <c:v>Global efficiency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'[MERCATOR O36.xlsx]Model factors'!$B$1:$D$1</c:f>
              <c:strCache>
                <c:ptCount val="3"/>
                <c:pt idx="0">
                  <c:v>768</c:v>
                </c:pt>
                <c:pt idx="1">
                  <c:v>3,072 (x4)</c:v>
                </c:pt>
                <c:pt idx="2">
                  <c:v>6,144 (x8)</c:v>
                </c:pt>
              </c:strCache>
            </c:strRef>
          </c:cat>
          <c:val>
            <c:numRef>
              <c:f>'[MERCATOR O36.xlsx]Model factors'!$B$6:$D$6</c:f>
              <c:numCache>
                <c:formatCode>General</c:formatCode>
                <c:ptCount val="3"/>
                <c:pt idx="0">
                  <c:v>92.72</c:v>
                </c:pt>
                <c:pt idx="1">
                  <c:v>111.67</c:v>
                </c:pt>
                <c:pt idx="2">
                  <c:v>119.47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02-4D82-ADAE-B14B424789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4694744"/>
        <c:axId val="534697040"/>
      </c:barChart>
      <c:catAx>
        <c:axId val="534694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4697040"/>
        <c:crosses val="autoZero"/>
        <c:auto val="1"/>
        <c:lblAlgn val="ctr"/>
        <c:lblOffset val="100"/>
        <c:noMultiLvlLbl val="0"/>
      </c:catAx>
      <c:valAx>
        <c:axId val="534697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4694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833869686526579"/>
          <c:y val="4.8379889539031003E-2"/>
          <c:w val="0.71354233710815818"/>
          <c:h val="0.84214256943169341"/>
        </c:manualLayout>
      </c:layout>
      <c:scatterChart>
        <c:scatterStyle val="lineMarker"/>
        <c:varyColors val="0"/>
        <c:ser>
          <c:idx val="0"/>
          <c:order val="0"/>
          <c:tx>
            <c:strRef>
              <c:f>'Hoja 1'!$G$2</c:f>
              <c:strCache>
                <c:ptCount val="1"/>
                <c:pt idx="0">
                  <c:v>ORCA025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2"/>
              </a:solidFill>
              <a:ln w="9525">
                <a:noFill/>
                <a:round/>
              </a:ln>
              <a:effectLst/>
            </c:spPr>
          </c:marker>
          <c:xVal>
            <c:numRef>
              <c:f>'Hoja 1'!$H$2:$H$76</c:f>
              <c:numCache>
                <c:formatCode>#,##0</c:formatCode>
                <c:ptCount val="75"/>
                <c:pt idx="0">
                  <c:v>48</c:v>
                </c:pt>
                <c:pt idx="1">
                  <c:v>96</c:v>
                </c:pt>
                <c:pt idx="2">
                  <c:v>144</c:v>
                </c:pt>
                <c:pt idx="3">
                  <c:v>192</c:v>
                </c:pt>
                <c:pt idx="4">
                  <c:v>240</c:v>
                </c:pt>
                <c:pt idx="5">
                  <c:v>288</c:v>
                </c:pt>
                <c:pt idx="6">
                  <c:v>336</c:v>
                </c:pt>
                <c:pt idx="7">
                  <c:v>384</c:v>
                </c:pt>
                <c:pt idx="8">
                  <c:v>432</c:v>
                </c:pt>
                <c:pt idx="9">
                  <c:v>480</c:v>
                </c:pt>
                <c:pt idx="10">
                  <c:v>528</c:v>
                </c:pt>
                <c:pt idx="11">
                  <c:v>576</c:v>
                </c:pt>
                <c:pt idx="12">
                  <c:v>624</c:v>
                </c:pt>
                <c:pt idx="13">
                  <c:v>672</c:v>
                </c:pt>
                <c:pt idx="14">
                  <c:v>720</c:v>
                </c:pt>
                <c:pt idx="15">
                  <c:v>768</c:v>
                </c:pt>
                <c:pt idx="16">
                  <c:v>864</c:v>
                </c:pt>
                <c:pt idx="17">
                  <c:v>960</c:v>
                </c:pt>
                <c:pt idx="18">
                  <c:v>1056</c:v>
                </c:pt>
                <c:pt idx="19">
                  <c:v>1152</c:v>
                </c:pt>
                <c:pt idx="20">
                  <c:v>1248</c:v>
                </c:pt>
                <c:pt idx="21">
                  <c:v>1344</c:v>
                </c:pt>
                <c:pt idx="22">
                  <c:v>1440</c:v>
                </c:pt>
                <c:pt idx="23">
                  <c:v>1536</c:v>
                </c:pt>
                <c:pt idx="24">
                  <c:v>1632</c:v>
                </c:pt>
                <c:pt idx="25">
                  <c:v>1728</c:v>
                </c:pt>
                <c:pt idx="26">
                  <c:v>1824</c:v>
                </c:pt>
                <c:pt idx="27">
                  <c:v>1920</c:v>
                </c:pt>
                <c:pt idx="28">
                  <c:v>2016</c:v>
                </c:pt>
                <c:pt idx="29">
                  <c:v>2112</c:v>
                </c:pt>
                <c:pt idx="30">
                  <c:v>2208</c:v>
                </c:pt>
                <c:pt idx="31">
                  <c:v>2304</c:v>
                </c:pt>
                <c:pt idx="32">
                  <c:v>2400</c:v>
                </c:pt>
                <c:pt idx="33">
                  <c:v>2496</c:v>
                </c:pt>
                <c:pt idx="34">
                  <c:v>2592</c:v>
                </c:pt>
                <c:pt idx="35">
                  <c:v>2688</c:v>
                </c:pt>
                <c:pt idx="36">
                  <c:v>2784</c:v>
                </c:pt>
                <c:pt idx="37">
                  <c:v>2880</c:v>
                </c:pt>
                <c:pt idx="38">
                  <c:v>2976</c:v>
                </c:pt>
                <c:pt idx="39">
                  <c:v>3024</c:v>
                </c:pt>
                <c:pt idx="40">
                  <c:v>3120</c:v>
                </c:pt>
                <c:pt idx="41">
                  <c:v>3216</c:v>
                </c:pt>
                <c:pt idx="42">
                  <c:v>3312</c:v>
                </c:pt>
                <c:pt idx="43">
                  <c:v>3408</c:v>
                </c:pt>
                <c:pt idx="44">
                  <c:v>3504</c:v>
                </c:pt>
                <c:pt idx="45">
                  <c:v>3600</c:v>
                </c:pt>
                <c:pt idx="46">
                  <c:v>3696</c:v>
                </c:pt>
                <c:pt idx="47">
                  <c:v>3792</c:v>
                </c:pt>
                <c:pt idx="48">
                  <c:v>3888</c:v>
                </c:pt>
                <c:pt idx="49">
                  <c:v>3984</c:v>
                </c:pt>
                <c:pt idx="50">
                  <c:v>4176</c:v>
                </c:pt>
                <c:pt idx="51">
                  <c:v>4416</c:v>
                </c:pt>
                <c:pt idx="52">
                  <c:v>4656</c:v>
                </c:pt>
                <c:pt idx="53">
                  <c:v>4896</c:v>
                </c:pt>
                <c:pt idx="54">
                  <c:v>5136</c:v>
                </c:pt>
                <c:pt idx="55">
                  <c:v>5376</c:v>
                </c:pt>
                <c:pt idx="56">
                  <c:v>5616</c:v>
                </c:pt>
                <c:pt idx="57">
                  <c:v>5856</c:v>
                </c:pt>
                <c:pt idx="58">
                  <c:v>6096</c:v>
                </c:pt>
                <c:pt idx="59">
                  <c:v>6336</c:v>
                </c:pt>
                <c:pt idx="60">
                  <c:v>6576</c:v>
                </c:pt>
                <c:pt idx="61">
                  <c:v>6816</c:v>
                </c:pt>
                <c:pt idx="62">
                  <c:v>7056</c:v>
                </c:pt>
                <c:pt idx="63">
                  <c:v>7296</c:v>
                </c:pt>
                <c:pt idx="64">
                  <c:v>7536</c:v>
                </c:pt>
                <c:pt idx="65">
                  <c:v>7776</c:v>
                </c:pt>
                <c:pt idx="66">
                  <c:v>8016</c:v>
                </c:pt>
                <c:pt idx="67">
                  <c:v>8256</c:v>
                </c:pt>
                <c:pt idx="68">
                  <c:v>8496</c:v>
                </c:pt>
                <c:pt idx="69">
                  <c:v>8736</c:v>
                </c:pt>
                <c:pt idx="70">
                  <c:v>8976</c:v>
                </c:pt>
                <c:pt idx="71">
                  <c:v>9216</c:v>
                </c:pt>
                <c:pt idx="72">
                  <c:v>9456</c:v>
                </c:pt>
                <c:pt idx="73">
                  <c:v>9696</c:v>
                </c:pt>
                <c:pt idx="74">
                  <c:v>9936</c:v>
                </c:pt>
              </c:numCache>
            </c:numRef>
          </c:xVal>
          <c:yVal>
            <c:numRef>
              <c:f>'Hoja 1'!$I$2:$I$76</c:f>
              <c:numCache>
                <c:formatCode>#,##0.00</c:formatCode>
                <c:ptCount val="75"/>
                <c:pt idx="0">
                  <c:v>0.36199999999999999</c:v>
                </c:pt>
                <c:pt idx="1">
                  <c:v>0.81899999999999995</c:v>
                </c:pt>
                <c:pt idx="2">
                  <c:v>1.3859999999999999</c:v>
                </c:pt>
                <c:pt idx="3">
                  <c:v>1.887</c:v>
                </c:pt>
                <c:pt idx="4">
                  <c:v>2.4420000000000002</c:v>
                </c:pt>
                <c:pt idx="5">
                  <c:v>2.944</c:v>
                </c:pt>
                <c:pt idx="6">
                  <c:v>3.488</c:v>
                </c:pt>
                <c:pt idx="7">
                  <c:v>4.0250000000000004</c:v>
                </c:pt>
                <c:pt idx="8">
                  <c:v>4.3390000000000004</c:v>
                </c:pt>
                <c:pt idx="9">
                  <c:v>5.0830000000000002</c:v>
                </c:pt>
                <c:pt idx="10">
                  <c:v>5.5339999999999998</c:v>
                </c:pt>
                <c:pt idx="11">
                  <c:v>5.9249999999999998</c:v>
                </c:pt>
                <c:pt idx="12">
                  <c:v>6.6340000000000003</c:v>
                </c:pt>
                <c:pt idx="13">
                  <c:v>6.9790000000000001</c:v>
                </c:pt>
                <c:pt idx="14">
                  <c:v>7.4660000000000002</c:v>
                </c:pt>
                <c:pt idx="15">
                  <c:v>7.8319999999999999</c:v>
                </c:pt>
                <c:pt idx="16">
                  <c:v>9.1980000000000004</c:v>
                </c:pt>
                <c:pt idx="17">
                  <c:v>10.47</c:v>
                </c:pt>
                <c:pt idx="18">
                  <c:v>11.186999999999999</c:v>
                </c:pt>
                <c:pt idx="19">
                  <c:v>12.423</c:v>
                </c:pt>
                <c:pt idx="20">
                  <c:v>13.285</c:v>
                </c:pt>
                <c:pt idx="21">
                  <c:v>14.468</c:v>
                </c:pt>
                <c:pt idx="22">
                  <c:v>15.128</c:v>
                </c:pt>
                <c:pt idx="23">
                  <c:v>15.903</c:v>
                </c:pt>
                <c:pt idx="24">
                  <c:v>16.574999999999999</c:v>
                </c:pt>
                <c:pt idx="25">
                  <c:v>17.803999999999998</c:v>
                </c:pt>
                <c:pt idx="26">
                  <c:v>18.928999999999998</c:v>
                </c:pt>
                <c:pt idx="27">
                  <c:v>19.809999999999999</c:v>
                </c:pt>
                <c:pt idx="28">
                  <c:v>20.492000000000001</c:v>
                </c:pt>
                <c:pt idx="29">
                  <c:v>21.545000000000002</c:v>
                </c:pt>
                <c:pt idx="30">
                  <c:v>21.887</c:v>
                </c:pt>
                <c:pt idx="31">
                  <c:v>23.292000000000002</c:v>
                </c:pt>
                <c:pt idx="32">
                  <c:v>22.763999999999999</c:v>
                </c:pt>
                <c:pt idx="33">
                  <c:v>25.154</c:v>
                </c:pt>
                <c:pt idx="34">
                  <c:v>26.404</c:v>
                </c:pt>
                <c:pt idx="35">
                  <c:v>26.053999999999998</c:v>
                </c:pt>
                <c:pt idx="36">
                  <c:v>27.207999999999998</c:v>
                </c:pt>
                <c:pt idx="37">
                  <c:v>28.132000000000001</c:v>
                </c:pt>
                <c:pt idx="38">
                  <c:v>29.228999999999999</c:v>
                </c:pt>
                <c:pt idx="39">
                  <c:v>29.286000000000001</c:v>
                </c:pt>
                <c:pt idx="40">
                  <c:v>30.31</c:v>
                </c:pt>
                <c:pt idx="41">
                  <c:v>30.323</c:v>
                </c:pt>
                <c:pt idx="42">
                  <c:v>31.837</c:v>
                </c:pt>
                <c:pt idx="43">
                  <c:v>32.466999999999999</c:v>
                </c:pt>
                <c:pt idx="44">
                  <c:v>33.033999999999999</c:v>
                </c:pt>
                <c:pt idx="45">
                  <c:v>33.600999999999999</c:v>
                </c:pt>
                <c:pt idx="46">
                  <c:v>34.603999999999999</c:v>
                </c:pt>
                <c:pt idx="47">
                  <c:v>34.893000000000001</c:v>
                </c:pt>
                <c:pt idx="48">
                  <c:v>35.476999999999997</c:v>
                </c:pt>
                <c:pt idx="49">
                  <c:v>35.767000000000003</c:v>
                </c:pt>
                <c:pt idx="50">
                  <c:v>35.741999999999997</c:v>
                </c:pt>
                <c:pt idx="51">
                  <c:v>38.554000000000002</c:v>
                </c:pt>
                <c:pt idx="52">
                  <c:v>39.625</c:v>
                </c:pt>
                <c:pt idx="53">
                  <c:v>40.484999999999999</c:v>
                </c:pt>
                <c:pt idx="54">
                  <c:v>41.665999999999997</c:v>
                </c:pt>
                <c:pt idx="55">
                  <c:v>41.328000000000003</c:v>
                </c:pt>
                <c:pt idx="56">
                  <c:v>43.173999999999999</c:v>
                </c:pt>
                <c:pt idx="57">
                  <c:v>41.667999999999999</c:v>
                </c:pt>
                <c:pt idx="58">
                  <c:v>44.637</c:v>
                </c:pt>
                <c:pt idx="59">
                  <c:v>43.411999999999999</c:v>
                </c:pt>
                <c:pt idx="60">
                  <c:v>46.070999999999998</c:v>
                </c:pt>
                <c:pt idx="61">
                  <c:v>44.848999999999997</c:v>
                </c:pt>
                <c:pt idx="62">
                  <c:v>45.796999999999997</c:v>
                </c:pt>
                <c:pt idx="63">
                  <c:v>45.371000000000002</c:v>
                </c:pt>
                <c:pt idx="64">
                  <c:v>48.674999999999997</c:v>
                </c:pt>
                <c:pt idx="65">
                  <c:v>45.104999999999997</c:v>
                </c:pt>
                <c:pt idx="66">
                  <c:v>45.704999999999998</c:v>
                </c:pt>
                <c:pt idx="67">
                  <c:v>45.640999999999998</c:v>
                </c:pt>
                <c:pt idx="68">
                  <c:v>46.322000000000003</c:v>
                </c:pt>
                <c:pt idx="69">
                  <c:v>45.98</c:v>
                </c:pt>
                <c:pt idx="70">
                  <c:v>39.857999999999997</c:v>
                </c:pt>
                <c:pt idx="71">
                  <c:v>48.862000000000002</c:v>
                </c:pt>
                <c:pt idx="72">
                  <c:v>48.012999999999998</c:v>
                </c:pt>
                <c:pt idx="73">
                  <c:v>47.109000000000002</c:v>
                </c:pt>
                <c:pt idx="74">
                  <c:v>46.072000000000003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7E2-4052-94CA-1F8DD0700F74}"/>
            </c:ext>
          </c:extLst>
        </c:ser>
        <c:ser>
          <c:idx val="1"/>
          <c:order val="1"/>
          <c:tx>
            <c:strRef>
              <c:f>'Hoja 1'!$G$77</c:f>
              <c:strCache>
                <c:ptCount val="1"/>
                <c:pt idx="0">
                  <c:v>Reference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6"/>
            <c:spPr>
              <a:noFill/>
              <a:ln w="9525">
                <a:noFill/>
                <a:round/>
              </a:ln>
              <a:effectLst/>
            </c:spPr>
          </c:marker>
          <c:xVal>
            <c:numRef>
              <c:f>'Hoja 1'!$H$77:$H$287</c:f>
              <c:numCache>
                <c:formatCode>#,##0</c:formatCode>
                <c:ptCount val="211"/>
                <c:pt idx="0">
                  <c:v>48</c:v>
                </c:pt>
                <c:pt idx="1">
                  <c:v>96</c:v>
                </c:pt>
                <c:pt idx="2">
                  <c:v>192</c:v>
                </c:pt>
                <c:pt idx="3">
                  <c:v>384</c:v>
                </c:pt>
                <c:pt idx="4">
                  <c:v>768</c:v>
                </c:pt>
                <c:pt idx="5">
                  <c:v>1536</c:v>
                </c:pt>
                <c:pt idx="6">
                  <c:v>3072</c:v>
                </c:pt>
                <c:pt idx="7">
                  <c:v>6144</c:v>
                </c:pt>
                <c:pt idx="8">
                  <c:v>12288</c:v>
                </c:pt>
              </c:numCache>
            </c:numRef>
          </c:xVal>
          <c:yVal>
            <c:numRef>
              <c:f>'Hoja 1'!$I$77:$I$287</c:f>
              <c:numCache>
                <c:formatCode>#,##0.00</c:formatCode>
                <c:ptCount val="211"/>
                <c:pt idx="0" formatCode="0.00">
                  <c:v>0.36199999999999999</c:v>
                </c:pt>
                <c:pt idx="1">
                  <c:v>0.72399999999999998</c:v>
                </c:pt>
                <c:pt idx="2">
                  <c:v>1.448</c:v>
                </c:pt>
                <c:pt idx="3">
                  <c:v>2.8959999999999999</c:v>
                </c:pt>
                <c:pt idx="4">
                  <c:v>5.7919999999999998</c:v>
                </c:pt>
                <c:pt idx="5">
                  <c:v>11.584</c:v>
                </c:pt>
                <c:pt idx="6">
                  <c:v>23.167999999999999</c:v>
                </c:pt>
                <c:pt idx="7">
                  <c:v>46.335999999999999</c:v>
                </c:pt>
                <c:pt idx="8">
                  <c:v>92.671999999999997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7E2-4052-94CA-1F8DD0700F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4914184"/>
        <c:axId val="444914512"/>
      </c:scatterChart>
      <c:valAx>
        <c:axId val="444914184"/>
        <c:scaling>
          <c:orientation val="minMax"/>
          <c:max val="10000"/>
          <c:min val="0"/>
        </c:scaling>
        <c:delete val="0"/>
        <c:axPos val="b"/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numFmt formatCode="#,##0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13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444914512"/>
        <c:crosses val="autoZero"/>
        <c:crossBetween val="midCat"/>
        <c:majorUnit val="480"/>
        <c:minorUnit val="480"/>
      </c:valAx>
      <c:valAx>
        <c:axId val="444914512"/>
        <c:scaling>
          <c:orientation val="minMax"/>
          <c:max val="5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GB" sz="1400"/>
                  <a:t>THROUGHPUT (SYPD)</a:t>
                </a:r>
              </a:p>
              <a:p>
                <a:pPr>
                  <a:defRPr sz="1400"/>
                </a:pPr>
                <a:endParaRPr lang="en-GB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444914184"/>
        <c:crosses val="autoZero"/>
        <c:crossBetween val="midCat"/>
        <c:majorUnit val="5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83404011504968145"/>
          <c:y val="7.7494646761840202E-2"/>
          <c:w val="0.11006845515292493"/>
          <c:h val="0.492219735190434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833869686526579"/>
          <c:y val="4.8379889539031003E-2"/>
          <c:w val="0.71354233710815818"/>
          <c:h val="0.84214256943169341"/>
        </c:manualLayout>
      </c:layout>
      <c:scatterChart>
        <c:scatterStyle val="lineMarker"/>
        <c:varyColors val="0"/>
        <c:ser>
          <c:idx val="0"/>
          <c:order val="0"/>
          <c:tx>
            <c:strRef>
              <c:f>'Hoja 1'!$N$2</c:f>
              <c:strCache>
                <c:ptCount val="1"/>
                <c:pt idx="0">
                  <c:v>ORCA36_double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2"/>
              </a:solidFill>
              <a:ln w="9525">
                <a:noFill/>
                <a:round/>
              </a:ln>
              <a:effectLst/>
            </c:spPr>
          </c:marker>
          <c:xVal>
            <c:numRef>
              <c:f>'Hoja 1'!$O$2:$O$11</c:f>
              <c:numCache>
                <c:formatCode>#,##0</c:formatCode>
                <c:ptCount val="10"/>
                <c:pt idx="0">
                  <c:v>768</c:v>
                </c:pt>
                <c:pt idx="1">
                  <c:v>1536</c:v>
                </c:pt>
                <c:pt idx="2">
                  <c:v>3072</c:v>
                </c:pt>
                <c:pt idx="3">
                  <c:v>6144</c:v>
                </c:pt>
                <c:pt idx="4">
                  <c:v>12288</c:v>
                </c:pt>
                <c:pt idx="5">
                  <c:v>24576</c:v>
                </c:pt>
                <c:pt idx="6">
                  <c:v>49152</c:v>
                </c:pt>
                <c:pt idx="9">
                  <c:v>122880</c:v>
                </c:pt>
              </c:numCache>
            </c:numRef>
          </c:xVal>
          <c:yVal>
            <c:numRef>
              <c:f>'Hoja 1'!$P$2:$P$11</c:f>
              <c:numCache>
                <c:formatCode>#,##0.00</c:formatCode>
                <c:ptCount val="10"/>
                <c:pt idx="0">
                  <c:v>8.9999999999999993E-3</c:v>
                </c:pt>
                <c:pt idx="1">
                  <c:v>0.02</c:v>
                </c:pt>
                <c:pt idx="2">
                  <c:v>4.4999999999999998E-2</c:v>
                </c:pt>
                <c:pt idx="3">
                  <c:v>9.8000000000000004E-2</c:v>
                </c:pt>
                <c:pt idx="4">
                  <c:v>0.19800000000000001</c:v>
                </c:pt>
                <c:pt idx="5">
                  <c:v>0.40200000000000002</c:v>
                </c:pt>
                <c:pt idx="6">
                  <c:v>0.67900000000000005</c:v>
                </c:pt>
                <c:pt idx="9">
                  <c:v>0.92069999999999996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F70-44EA-A2C4-48076F0A7E8C}"/>
            </c:ext>
          </c:extLst>
        </c:ser>
        <c:ser>
          <c:idx val="1"/>
          <c:order val="1"/>
          <c:tx>
            <c:strRef>
              <c:f>'Hoja 1'!$G$77</c:f>
              <c:strCache>
                <c:ptCount val="1"/>
                <c:pt idx="0">
                  <c:v>Reference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6"/>
            <c:spPr>
              <a:noFill/>
              <a:ln w="9525">
                <a:noFill/>
                <a:round/>
              </a:ln>
              <a:effectLst/>
            </c:spPr>
          </c:marker>
          <c:xVal>
            <c:numRef>
              <c:f>'Hoja 1'!$T$2:$T$10</c:f>
              <c:numCache>
                <c:formatCode>#,##0</c:formatCode>
                <c:ptCount val="9"/>
                <c:pt idx="0">
                  <c:v>768</c:v>
                </c:pt>
                <c:pt idx="1">
                  <c:v>1536</c:v>
                </c:pt>
                <c:pt idx="2">
                  <c:v>3072</c:v>
                </c:pt>
                <c:pt idx="3">
                  <c:v>6144</c:v>
                </c:pt>
                <c:pt idx="4">
                  <c:v>12288</c:v>
                </c:pt>
                <c:pt idx="5">
                  <c:v>24576</c:v>
                </c:pt>
                <c:pt idx="6">
                  <c:v>49152</c:v>
                </c:pt>
                <c:pt idx="7">
                  <c:v>98304</c:v>
                </c:pt>
                <c:pt idx="8">
                  <c:v>196608</c:v>
                </c:pt>
              </c:numCache>
            </c:numRef>
          </c:xVal>
          <c:yVal>
            <c:numRef>
              <c:f>'Hoja 1'!$U$2:$U$10</c:f>
              <c:numCache>
                <c:formatCode>General</c:formatCode>
                <c:ptCount val="9"/>
                <c:pt idx="0" formatCode="#,##0.00">
                  <c:v>8.9999999999999993E-3</c:v>
                </c:pt>
                <c:pt idx="1">
                  <c:v>1.7999999999999999E-2</c:v>
                </c:pt>
                <c:pt idx="2">
                  <c:v>3.5999999999999997E-2</c:v>
                </c:pt>
                <c:pt idx="3">
                  <c:v>7.1999999999999995E-2</c:v>
                </c:pt>
                <c:pt idx="4">
                  <c:v>0.14399999999999999</c:v>
                </c:pt>
                <c:pt idx="5">
                  <c:v>0.28799999999999998</c:v>
                </c:pt>
                <c:pt idx="6">
                  <c:v>0.57599999999999996</c:v>
                </c:pt>
                <c:pt idx="7">
                  <c:v>1.1519999999999999</c:v>
                </c:pt>
                <c:pt idx="8">
                  <c:v>2.3039999999999998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F70-44EA-A2C4-48076F0A7E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4914184"/>
        <c:axId val="444914512"/>
      </c:scatterChart>
      <c:valAx>
        <c:axId val="444914184"/>
        <c:scaling>
          <c:orientation val="minMax"/>
          <c:max val="50000"/>
          <c:min val="0"/>
        </c:scaling>
        <c:delete val="0"/>
        <c:axPos val="b"/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numFmt formatCode="#,##0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13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444914512"/>
        <c:crosses val="autoZero"/>
        <c:crossBetween val="midCat"/>
        <c:majorUnit val="3072"/>
        <c:minorUnit val="768"/>
      </c:valAx>
      <c:valAx>
        <c:axId val="444914512"/>
        <c:scaling>
          <c:orientation val="minMax"/>
          <c:max val="0.70000000000000007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GB" sz="1400" dirty="0"/>
                  <a:t>THROUGHPUT (SYPD)</a:t>
                </a:r>
              </a:p>
              <a:p>
                <a:pPr>
                  <a:defRPr sz="1400"/>
                </a:pPr>
                <a:endParaRPr lang="en-GB" sz="14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#,##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444914184"/>
        <c:crosses val="autoZero"/>
        <c:crossBetween val="midCat"/>
        <c:majorUnit val="0.1"/>
        <c:minorUnit val="5.000000000000001E-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83404011504968145"/>
          <c:y val="7.7494646761840202E-2"/>
          <c:w val="0.124680293418637"/>
          <c:h val="0.492219735190434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833869686526579"/>
          <c:y val="4.8379889539031003E-2"/>
          <c:w val="0.71354233710815818"/>
          <c:h val="0.84214256943169341"/>
        </c:manualLayout>
      </c:layout>
      <c:scatterChart>
        <c:scatterStyle val="lineMarker"/>
        <c:varyColors val="0"/>
        <c:ser>
          <c:idx val="0"/>
          <c:order val="0"/>
          <c:tx>
            <c:strRef>
              <c:f>'Hoja 1'!$N$2</c:f>
              <c:strCache>
                <c:ptCount val="1"/>
                <c:pt idx="0">
                  <c:v>ORCA36_double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2"/>
              </a:solidFill>
              <a:ln w="9525">
                <a:noFill/>
                <a:round/>
              </a:ln>
              <a:effectLst/>
            </c:spPr>
          </c:marker>
          <c:xVal>
            <c:numRef>
              <c:f>'Hoja 1'!$O$2:$O$9</c:f>
              <c:numCache>
                <c:formatCode>#,##0</c:formatCode>
                <c:ptCount val="8"/>
                <c:pt idx="0">
                  <c:v>768</c:v>
                </c:pt>
                <c:pt idx="1">
                  <c:v>1536</c:v>
                </c:pt>
                <c:pt idx="2">
                  <c:v>3072</c:v>
                </c:pt>
                <c:pt idx="3">
                  <c:v>6144</c:v>
                </c:pt>
                <c:pt idx="4">
                  <c:v>12288</c:v>
                </c:pt>
                <c:pt idx="5">
                  <c:v>24576</c:v>
                </c:pt>
                <c:pt idx="6">
                  <c:v>49152</c:v>
                </c:pt>
                <c:pt idx="7">
                  <c:v>122880</c:v>
                </c:pt>
              </c:numCache>
            </c:numRef>
          </c:xVal>
          <c:yVal>
            <c:numRef>
              <c:f>'Hoja 1'!$P$2:$P$9</c:f>
              <c:numCache>
                <c:formatCode>#,##0.00</c:formatCode>
                <c:ptCount val="8"/>
                <c:pt idx="0">
                  <c:v>8.9999999999999993E-3</c:v>
                </c:pt>
                <c:pt idx="1">
                  <c:v>0.02</c:v>
                </c:pt>
                <c:pt idx="2">
                  <c:v>4.4999999999999998E-2</c:v>
                </c:pt>
                <c:pt idx="3">
                  <c:v>9.8000000000000004E-2</c:v>
                </c:pt>
                <c:pt idx="4">
                  <c:v>0.19800000000000001</c:v>
                </c:pt>
                <c:pt idx="5">
                  <c:v>0.40200000000000002</c:v>
                </c:pt>
                <c:pt idx="6">
                  <c:v>0.67900000000000005</c:v>
                </c:pt>
                <c:pt idx="7">
                  <c:v>0.92069999999999996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7BF-4CFF-B788-D1275905B4E9}"/>
            </c:ext>
          </c:extLst>
        </c:ser>
        <c:ser>
          <c:idx val="1"/>
          <c:order val="1"/>
          <c:tx>
            <c:strRef>
              <c:f>'Hoja 1'!$G$77</c:f>
              <c:strCache>
                <c:ptCount val="1"/>
                <c:pt idx="0">
                  <c:v>Reference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6"/>
            <c:spPr>
              <a:noFill/>
              <a:ln w="9525">
                <a:noFill/>
                <a:round/>
              </a:ln>
              <a:effectLst/>
            </c:spPr>
          </c:marker>
          <c:xVal>
            <c:numRef>
              <c:f>'Hoja 1'!$T$2:$T$10</c:f>
              <c:numCache>
                <c:formatCode>#,##0</c:formatCode>
                <c:ptCount val="9"/>
                <c:pt idx="0">
                  <c:v>768</c:v>
                </c:pt>
                <c:pt idx="1">
                  <c:v>1536</c:v>
                </c:pt>
                <c:pt idx="2">
                  <c:v>3072</c:v>
                </c:pt>
                <c:pt idx="3">
                  <c:v>6144</c:v>
                </c:pt>
                <c:pt idx="4">
                  <c:v>12288</c:v>
                </c:pt>
                <c:pt idx="5">
                  <c:v>24576</c:v>
                </c:pt>
                <c:pt idx="6">
                  <c:v>49152</c:v>
                </c:pt>
                <c:pt idx="7">
                  <c:v>98304</c:v>
                </c:pt>
                <c:pt idx="8">
                  <c:v>196608</c:v>
                </c:pt>
              </c:numCache>
            </c:numRef>
          </c:xVal>
          <c:yVal>
            <c:numRef>
              <c:f>'Hoja 1'!$U$2:$U$10</c:f>
              <c:numCache>
                <c:formatCode>General</c:formatCode>
                <c:ptCount val="9"/>
                <c:pt idx="0" formatCode="#,##0.00">
                  <c:v>8.9999999999999993E-3</c:v>
                </c:pt>
                <c:pt idx="1">
                  <c:v>1.7999999999999999E-2</c:v>
                </c:pt>
                <c:pt idx="2">
                  <c:v>3.5999999999999997E-2</c:v>
                </c:pt>
                <c:pt idx="3">
                  <c:v>7.1999999999999995E-2</c:v>
                </c:pt>
                <c:pt idx="4">
                  <c:v>0.14399999999999999</c:v>
                </c:pt>
                <c:pt idx="5">
                  <c:v>0.28799999999999998</c:v>
                </c:pt>
                <c:pt idx="6">
                  <c:v>0.57599999999999996</c:v>
                </c:pt>
                <c:pt idx="7">
                  <c:v>1.1519999999999999</c:v>
                </c:pt>
                <c:pt idx="8">
                  <c:v>2.3039999999999998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7BF-4CFF-B788-D1275905B4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4914184"/>
        <c:axId val="444914512"/>
      </c:scatterChart>
      <c:valAx>
        <c:axId val="444914184"/>
        <c:scaling>
          <c:orientation val="minMax"/>
          <c:max val="124000"/>
          <c:min val="0"/>
        </c:scaling>
        <c:delete val="0"/>
        <c:axPos val="b"/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numFmt formatCode="#,##0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13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444914512"/>
        <c:crosses val="autoZero"/>
        <c:crossBetween val="midCat"/>
        <c:majorUnit val="6144"/>
        <c:minorUnit val="1536"/>
      </c:valAx>
      <c:valAx>
        <c:axId val="444914512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GB" sz="1400"/>
                  <a:t>THROUGHPUT (SYPD)</a:t>
                </a:r>
              </a:p>
              <a:p>
                <a:pPr>
                  <a:defRPr sz="1400"/>
                </a:pPr>
                <a:endParaRPr lang="en-GB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#,##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444914184"/>
        <c:crosses val="autoZero"/>
        <c:crossBetween val="midCat"/>
        <c:majorUnit val="0.1"/>
        <c:minorUnit val="5.000000000000001E-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83404011504968145"/>
          <c:y val="7.7494646761840202E-2"/>
          <c:w val="0.12531199738339294"/>
          <c:h val="0.492219735190434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833869686526579"/>
          <c:y val="4.8379889539031003E-2"/>
          <c:w val="0.71354233710815818"/>
          <c:h val="0.84214256943169341"/>
        </c:manualLayout>
      </c:layout>
      <c:scatterChart>
        <c:scatterStyle val="lineMarker"/>
        <c:varyColors val="0"/>
        <c:ser>
          <c:idx val="0"/>
          <c:order val="0"/>
          <c:tx>
            <c:strRef>
              <c:f>'Hoja 1'!$N$2</c:f>
              <c:strCache>
                <c:ptCount val="1"/>
                <c:pt idx="0">
                  <c:v>ORCA36_double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2"/>
              </a:solidFill>
              <a:ln w="9525">
                <a:noFill/>
                <a:round/>
              </a:ln>
              <a:effectLst/>
            </c:spPr>
          </c:marker>
          <c:xVal>
            <c:numRef>
              <c:f>'Hoja 1'!$O$2:$O$10</c:f>
              <c:numCache>
                <c:formatCode>#,##0</c:formatCode>
                <c:ptCount val="9"/>
                <c:pt idx="0">
                  <c:v>768</c:v>
                </c:pt>
                <c:pt idx="1">
                  <c:v>1536</c:v>
                </c:pt>
                <c:pt idx="2">
                  <c:v>3072</c:v>
                </c:pt>
                <c:pt idx="3">
                  <c:v>6144</c:v>
                </c:pt>
                <c:pt idx="4">
                  <c:v>12288</c:v>
                </c:pt>
                <c:pt idx="5">
                  <c:v>24576</c:v>
                </c:pt>
                <c:pt idx="6">
                  <c:v>49152</c:v>
                </c:pt>
                <c:pt idx="8">
                  <c:v>122880</c:v>
                </c:pt>
              </c:numCache>
            </c:numRef>
          </c:xVal>
          <c:yVal>
            <c:numRef>
              <c:f>'Hoja 1'!$P$2:$P$10</c:f>
              <c:numCache>
                <c:formatCode>#,##0.00</c:formatCode>
                <c:ptCount val="9"/>
                <c:pt idx="0">
                  <c:v>8.9999999999999993E-3</c:v>
                </c:pt>
                <c:pt idx="1">
                  <c:v>0.02</c:v>
                </c:pt>
                <c:pt idx="2">
                  <c:v>4.4999999999999998E-2</c:v>
                </c:pt>
                <c:pt idx="3">
                  <c:v>9.8000000000000004E-2</c:v>
                </c:pt>
                <c:pt idx="4">
                  <c:v>0.19800000000000001</c:v>
                </c:pt>
                <c:pt idx="5">
                  <c:v>0.40200000000000002</c:v>
                </c:pt>
                <c:pt idx="6">
                  <c:v>0.67900000000000005</c:v>
                </c:pt>
                <c:pt idx="8">
                  <c:v>0.92069999999999996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D15-4503-9D92-C9ABB8613A62}"/>
            </c:ext>
          </c:extLst>
        </c:ser>
        <c:ser>
          <c:idx val="1"/>
          <c:order val="1"/>
          <c:tx>
            <c:strRef>
              <c:f>'Hoja 1'!$G$77</c:f>
              <c:strCache>
                <c:ptCount val="1"/>
                <c:pt idx="0">
                  <c:v>Reference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6"/>
            <c:spPr>
              <a:noFill/>
              <a:ln w="9525">
                <a:noFill/>
                <a:round/>
              </a:ln>
              <a:effectLst/>
            </c:spPr>
          </c:marker>
          <c:xVal>
            <c:numRef>
              <c:f>'Hoja 1'!$T$2:$T$10</c:f>
              <c:numCache>
                <c:formatCode>#,##0</c:formatCode>
                <c:ptCount val="9"/>
                <c:pt idx="0">
                  <c:v>768</c:v>
                </c:pt>
                <c:pt idx="1">
                  <c:v>1536</c:v>
                </c:pt>
                <c:pt idx="2">
                  <c:v>3072</c:v>
                </c:pt>
                <c:pt idx="3">
                  <c:v>6144</c:v>
                </c:pt>
                <c:pt idx="4">
                  <c:v>12288</c:v>
                </c:pt>
                <c:pt idx="5">
                  <c:v>24576</c:v>
                </c:pt>
                <c:pt idx="6">
                  <c:v>49152</c:v>
                </c:pt>
                <c:pt idx="7">
                  <c:v>98304</c:v>
                </c:pt>
                <c:pt idx="8">
                  <c:v>196608</c:v>
                </c:pt>
              </c:numCache>
            </c:numRef>
          </c:xVal>
          <c:yVal>
            <c:numRef>
              <c:f>'Hoja 1'!$U$2:$U$10</c:f>
              <c:numCache>
                <c:formatCode>General</c:formatCode>
                <c:ptCount val="9"/>
                <c:pt idx="0" formatCode="#,##0.00">
                  <c:v>8.9999999999999993E-3</c:v>
                </c:pt>
                <c:pt idx="1">
                  <c:v>1.7999999999999999E-2</c:v>
                </c:pt>
                <c:pt idx="2">
                  <c:v>3.5999999999999997E-2</c:v>
                </c:pt>
                <c:pt idx="3">
                  <c:v>7.1999999999999995E-2</c:v>
                </c:pt>
                <c:pt idx="4">
                  <c:v>0.14399999999999999</c:v>
                </c:pt>
                <c:pt idx="5">
                  <c:v>0.28799999999999998</c:v>
                </c:pt>
                <c:pt idx="6">
                  <c:v>0.57599999999999996</c:v>
                </c:pt>
                <c:pt idx="7">
                  <c:v>1.1519999999999999</c:v>
                </c:pt>
                <c:pt idx="8">
                  <c:v>2.3039999999999998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D15-4503-9D92-C9ABB8613A62}"/>
            </c:ext>
          </c:extLst>
        </c:ser>
        <c:ser>
          <c:idx val="2"/>
          <c:order val="2"/>
          <c:tx>
            <c:strRef>
              <c:f>'Hoja 1'!$W$2</c:f>
              <c:strCache>
                <c:ptCount val="1"/>
                <c:pt idx="0">
                  <c:v>ORCA36_single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'Hoja 1'!$X$2:$X$9</c:f>
              <c:numCache>
                <c:formatCode>#,##0</c:formatCode>
                <c:ptCount val="8"/>
                <c:pt idx="0">
                  <c:v>768</c:v>
                </c:pt>
                <c:pt idx="1">
                  <c:v>1536</c:v>
                </c:pt>
                <c:pt idx="2">
                  <c:v>3072</c:v>
                </c:pt>
                <c:pt idx="3">
                  <c:v>6144</c:v>
                </c:pt>
                <c:pt idx="4">
                  <c:v>12288</c:v>
                </c:pt>
                <c:pt idx="5">
                  <c:v>24576</c:v>
                </c:pt>
                <c:pt idx="6">
                  <c:v>36864</c:v>
                </c:pt>
                <c:pt idx="7">
                  <c:v>49152</c:v>
                </c:pt>
              </c:numCache>
            </c:numRef>
          </c:xVal>
          <c:yVal>
            <c:numRef>
              <c:f>'Hoja 1'!$Y$2:$Y$9</c:f>
              <c:numCache>
                <c:formatCode>#,##0.00</c:formatCode>
                <c:ptCount val="8"/>
                <c:pt idx="0">
                  <c:v>1.7000000000000001E-2</c:v>
                </c:pt>
                <c:pt idx="1">
                  <c:v>3.6999999999999998E-2</c:v>
                </c:pt>
                <c:pt idx="2">
                  <c:v>7.1999999999999995E-2</c:v>
                </c:pt>
                <c:pt idx="3">
                  <c:v>0.17299999999999999</c:v>
                </c:pt>
                <c:pt idx="4">
                  <c:v>0.29199999999999998</c:v>
                </c:pt>
                <c:pt idx="5">
                  <c:v>0.50800000000000001</c:v>
                </c:pt>
                <c:pt idx="6">
                  <c:v>0.71299999999999997</c:v>
                </c:pt>
                <c:pt idx="7">
                  <c:v>0.88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D15-4503-9D92-C9ABB8613A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4914184"/>
        <c:axId val="444914512"/>
      </c:scatterChart>
      <c:valAx>
        <c:axId val="444914184"/>
        <c:scaling>
          <c:orientation val="minMax"/>
          <c:max val="50000"/>
          <c:min val="0"/>
        </c:scaling>
        <c:delete val="0"/>
        <c:axPos val="b"/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numFmt formatCode="#,##0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13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444914512"/>
        <c:crosses val="autoZero"/>
        <c:crossBetween val="midCat"/>
        <c:majorUnit val="3072"/>
        <c:minorUnit val="768"/>
      </c:valAx>
      <c:valAx>
        <c:axId val="444914512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GB" sz="1400"/>
                  <a:t>THROUGHPUT (SYPD)</a:t>
                </a:r>
              </a:p>
              <a:p>
                <a:pPr>
                  <a:defRPr sz="1400"/>
                </a:pPr>
                <a:endParaRPr lang="en-GB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#,##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444914184"/>
        <c:crosses val="autoZero"/>
        <c:crossBetween val="midCat"/>
        <c:majorUnit val="0.1"/>
        <c:minorUnit val="5.000000000000001E-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83404011504968145"/>
          <c:y val="7.7494646761840202E-2"/>
          <c:w val="0.1497636201598771"/>
          <c:h val="0.641209663805309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833869686526579"/>
          <c:y val="4.8379889539031003E-2"/>
          <c:w val="0.71354233710815818"/>
          <c:h val="0.84214256943169341"/>
        </c:manualLayout>
      </c:layout>
      <c:scatterChart>
        <c:scatterStyle val="lineMarker"/>
        <c:varyColors val="0"/>
        <c:ser>
          <c:idx val="0"/>
          <c:order val="0"/>
          <c:tx>
            <c:strRef>
              <c:f>'Hoja 1'!$N$2</c:f>
              <c:strCache>
                <c:ptCount val="1"/>
                <c:pt idx="0">
                  <c:v>ORCA36_double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2"/>
              </a:solidFill>
              <a:ln w="9525">
                <a:noFill/>
                <a:round/>
              </a:ln>
              <a:effectLst/>
            </c:spPr>
          </c:marker>
          <c:xVal>
            <c:numRef>
              <c:f>'Hoja 1'!$O$2:$O$9</c:f>
              <c:numCache>
                <c:formatCode>#,##0</c:formatCode>
                <c:ptCount val="8"/>
                <c:pt idx="0">
                  <c:v>768</c:v>
                </c:pt>
                <c:pt idx="1">
                  <c:v>1536</c:v>
                </c:pt>
                <c:pt idx="2">
                  <c:v>3072</c:v>
                </c:pt>
                <c:pt idx="3">
                  <c:v>6144</c:v>
                </c:pt>
                <c:pt idx="4">
                  <c:v>12288</c:v>
                </c:pt>
                <c:pt idx="5">
                  <c:v>24576</c:v>
                </c:pt>
                <c:pt idx="6">
                  <c:v>49152</c:v>
                </c:pt>
                <c:pt idx="7">
                  <c:v>122880</c:v>
                </c:pt>
              </c:numCache>
            </c:numRef>
          </c:xVal>
          <c:yVal>
            <c:numRef>
              <c:f>'Hoja 1'!$P$2:$P$9</c:f>
              <c:numCache>
                <c:formatCode>#,##0.00</c:formatCode>
                <c:ptCount val="8"/>
                <c:pt idx="0">
                  <c:v>8.9999999999999993E-3</c:v>
                </c:pt>
                <c:pt idx="1">
                  <c:v>0.02</c:v>
                </c:pt>
                <c:pt idx="2">
                  <c:v>4.4999999999999998E-2</c:v>
                </c:pt>
                <c:pt idx="3">
                  <c:v>9.8000000000000004E-2</c:v>
                </c:pt>
                <c:pt idx="4">
                  <c:v>0.19800000000000001</c:v>
                </c:pt>
                <c:pt idx="5">
                  <c:v>0.40200000000000002</c:v>
                </c:pt>
                <c:pt idx="6">
                  <c:v>0.67900000000000005</c:v>
                </c:pt>
                <c:pt idx="7">
                  <c:v>0.92069999999999996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98-4D9F-887A-27330637BBD1}"/>
            </c:ext>
          </c:extLst>
        </c:ser>
        <c:ser>
          <c:idx val="1"/>
          <c:order val="1"/>
          <c:tx>
            <c:strRef>
              <c:f>'Hoja 1'!$G$77</c:f>
              <c:strCache>
                <c:ptCount val="1"/>
                <c:pt idx="0">
                  <c:v>Reference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6"/>
            <c:spPr>
              <a:noFill/>
              <a:ln w="9525">
                <a:noFill/>
                <a:round/>
              </a:ln>
              <a:effectLst/>
            </c:spPr>
          </c:marker>
          <c:xVal>
            <c:numRef>
              <c:f>'Hoja 1'!$T$2:$T$10</c:f>
              <c:numCache>
                <c:formatCode>#,##0</c:formatCode>
                <c:ptCount val="9"/>
                <c:pt idx="0">
                  <c:v>768</c:v>
                </c:pt>
                <c:pt idx="1">
                  <c:v>1536</c:v>
                </c:pt>
                <c:pt idx="2">
                  <c:v>3072</c:v>
                </c:pt>
                <c:pt idx="3">
                  <c:v>6144</c:v>
                </c:pt>
                <c:pt idx="4">
                  <c:v>12288</c:v>
                </c:pt>
                <c:pt idx="5">
                  <c:v>24576</c:v>
                </c:pt>
                <c:pt idx="6">
                  <c:v>49152</c:v>
                </c:pt>
                <c:pt idx="7">
                  <c:v>98304</c:v>
                </c:pt>
                <c:pt idx="8">
                  <c:v>196608</c:v>
                </c:pt>
              </c:numCache>
            </c:numRef>
          </c:xVal>
          <c:yVal>
            <c:numRef>
              <c:f>'Hoja 1'!$U$2:$U$10</c:f>
              <c:numCache>
                <c:formatCode>General</c:formatCode>
                <c:ptCount val="9"/>
                <c:pt idx="0" formatCode="#,##0.00">
                  <c:v>8.9999999999999993E-3</c:v>
                </c:pt>
                <c:pt idx="1">
                  <c:v>1.7999999999999999E-2</c:v>
                </c:pt>
                <c:pt idx="2">
                  <c:v>3.5999999999999997E-2</c:v>
                </c:pt>
                <c:pt idx="3">
                  <c:v>7.1999999999999995E-2</c:v>
                </c:pt>
                <c:pt idx="4">
                  <c:v>0.14399999999999999</c:v>
                </c:pt>
                <c:pt idx="5">
                  <c:v>0.28799999999999998</c:v>
                </c:pt>
                <c:pt idx="6">
                  <c:v>0.57599999999999996</c:v>
                </c:pt>
                <c:pt idx="7">
                  <c:v>1.1519999999999999</c:v>
                </c:pt>
                <c:pt idx="8">
                  <c:v>2.3039999999999998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898-4D9F-887A-27330637BBD1}"/>
            </c:ext>
          </c:extLst>
        </c:ser>
        <c:ser>
          <c:idx val="2"/>
          <c:order val="2"/>
          <c:tx>
            <c:strRef>
              <c:f>'Hoja 1'!$W$2</c:f>
              <c:strCache>
                <c:ptCount val="1"/>
                <c:pt idx="0">
                  <c:v>ORCA36_single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'Hoja 1'!$X$2:$X$12</c:f>
              <c:numCache>
                <c:formatCode>#,##0</c:formatCode>
                <c:ptCount val="11"/>
                <c:pt idx="0">
                  <c:v>768</c:v>
                </c:pt>
                <c:pt idx="1">
                  <c:v>1536</c:v>
                </c:pt>
                <c:pt idx="2">
                  <c:v>3072</c:v>
                </c:pt>
                <c:pt idx="3">
                  <c:v>6144</c:v>
                </c:pt>
                <c:pt idx="4">
                  <c:v>12288</c:v>
                </c:pt>
                <c:pt idx="5">
                  <c:v>24576</c:v>
                </c:pt>
                <c:pt idx="6">
                  <c:v>36864</c:v>
                </c:pt>
                <c:pt idx="7">
                  <c:v>49152</c:v>
                </c:pt>
                <c:pt idx="8">
                  <c:v>73728</c:v>
                </c:pt>
                <c:pt idx="9">
                  <c:v>98304</c:v>
                </c:pt>
                <c:pt idx="10">
                  <c:v>122880</c:v>
                </c:pt>
              </c:numCache>
            </c:numRef>
          </c:xVal>
          <c:yVal>
            <c:numRef>
              <c:f>'Hoja 1'!$Y$2:$Y$12</c:f>
              <c:numCache>
                <c:formatCode>#,##0.00</c:formatCode>
                <c:ptCount val="11"/>
                <c:pt idx="0">
                  <c:v>1.7000000000000001E-2</c:v>
                </c:pt>
                <c:pt idx="1">
                  <c:v>3.6999999999999998E-2</c:v>
                </c:pt>
                <c:pt idx="2">
                  <c:v>7.1999999999999995E-2</c:v>
                </c:pt>
                <c:pt idx="3">
                  <c:v>0.17299999999999999</c:v>
                </c:pt>
                <c:pt idx="4">
                  <c:v>0.29199999999999998</c:v>
                </c:pt>
                <c:pt idx="5">
                  <c:v>0.50800000000000001</c:v>
                </c:pt>
                <c:pt idx="6">
                  <c:v>0.71299999999999997</c:v>
                </c:pt>
                <c:pt idx="7">
                  <c:v>0.88</c:v>
                </c:pt>
                <c:pt idx="8">
                  <c:v>1.02</c:v>
                </c:pt>
                <c:pt idx="9">
                  <c:v>1.0740000000000001</c:v>
                </c:pt>
                <c:pt idx="10">
                  <c:v>1.0740000000000001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898-4D9F-887A-27330637BB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4914184"/>
        <c:axId val="444914512"/>
      </c:scatterChart>
      <c:valAx>
        <c:axId val="444914184"/>
        <c:scaling>
          <c:orientation val="minMax"/>
          <c:max val="124000"/>
          <c:min val="0"/>
        </c:scaling>
        <c:delete val="0"/>
        <c:axPos val="b"/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numFmt formatCode="#,##0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13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444914512"/>
        <c:crosses val="autoZero"/>
        <c:crossBetween val="midCat"/>
        <c:majorUnit val="6144"/>
        <c:minorUnit val="3072"/>
      </c:valAx>
      <c:valAx>
        <c:axId val="444914512"/>
        <c:scaling>
          <c:orientation val="minMax"/>
          <c:max val="1.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GB" sz="1400"/>
                  <a:t>THROUGHPUT (SYPD)</a:t>
                </a:r>
              </a:p>
              <a:p>
                <a:pPr>
                  <a:defRPr sz="1400"/>
                </a:pPr>
                <a:endParaRPr lang="en-GB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#,##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444914184"/>
        <c:crosses val="autoZero"/>
        <c:crossBetween val="midCat"/>
        <c:majorUnit val="0.1"/>
        <c:minorUnit val="5.000000000000001E-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83404011504968145"/>
          <c:y val="7.7494646761840202E-2"/>
          <c:w val="0.1497636201598771"/>
          <c:h val="0.641209663805309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833869686526579"/>
          <c:y val="4.8379889539031003E-2"/>
          <c:w val="0.71354233710815818"/>
          <c:h val="0.84214256943169341"/>
        </c:manualLayout>
      </c:layout>
      <c:scatterChart>
        <c:scatterStyle val="lineMarker"/>
        <c:varyColors val="0"/>
        <c:ser>
          <c:idx val="0"/>
          <c:order val="0"/>
          <c:tx>
            <c:strRef>
              <c:f>'[MERCATOR O36.xlsx]ORCA36_subdomains'!$A$2</c:f>
              <c:strCache>
                <c:ptCount val="1"/>
                <c:pt idx="0">
                  <c:v>ORCA36_double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2"/>
              </a:solidFill>
              <a:ln w="9525">
                <a:noFill/>
                <a:round/>
              </a:ln>
              <a:effectLst/>
            </c:spPr>
          </c:marker>
          <c:xVal>
            <c:numRef>
              <c:f>'[MERCATOR O36.xlsx]ORCA36_subdomains'!$B$2:$B$9</c:f>
              <c:numCache>
                <c:formatCode>#,##0</c:formatCode>
                <c:ptCount val="8"/>
                <c:pt idx="0">
                  <c:v>348.2613960805877</c:v>
                </c:pt>
                <c:pt idx="1">
                  <c:v>241.82638400306945</c:v>
                </c:pt>
                <c:pt idx="2">
                  <c:v>168.74833332510281</c:v>
                </c:pt>
                <c:pt idx="3">
                  <c:v>118.19475453673907</c:v>
                </c:pt>
                <c:pt idx="4">
                  <c:v>83.162491545167157</c:v>
                </c:pt>
                <c:pt idx="5">
                  <c:v>58.889727457341827</c:v>
                </c:pt>
                <c:pt idx="6">
                  <c:v>41.892720131306824</c:v>
                </c:pt>
                <c:pt idx="7">
                  <c:v>27.110883423451916</c:v>
                </c:pt>
              </c:numCache>
            </c:numRef>
          </c:xVal>
          <c:yVal>
            <c:numRef>
              <c:f>'[MERCATOR O36.xlsx]ORCA36_subdomains'!$C$2:$C$9</c:f>
              <c:numCache>
                <c:formatCode>#,##0.00</c:formatCode>
                <c:ptCount val="8"/>
                <c:pt idx="0">
                  <c:v>8.9999999999999993E-3</c:v>
                </c:pt>
                <c:pt idx="1">
                  <c:v>0.02</c:v>
                </c:pt>
                <c:pt idx="2">
                  <c:v>4.4999999999999998E-2</c:v>
                </c:pt>
                <c:pt idx="3">
                  <c:v>9.8000000000000004E-2</c:v>
                </c:pt>
                <c:pt idx="4">
                  <c:v>0.19800000000000001</c:v>
                </c:pt>
                <c:pt idx="5">
                  <c:v>0.40200000000000002</c:v>
                </c:pt>
                <c:pt idx="6">
                  <c:v>0.67900000000000005</c:v>
                </c:pt>
                <c:pt idx="7">
                  <c:v>0.92069999999999996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7A3-4843-A0AF-0F910F329071}"/>
            </c:ext>
          </c:extLst>
        </c:ser>
        <c:ser>
          <c:idx val="1"/>
          <c:order val="1"/>
          <c:tx>
            <c:strRef>
              <c:f>'[MERCATOR O36.xlsx]ORCA36_subdomains'!$A$22</c:f>
              <c:strCache>
                <c:ptCount val="1"/>
                <c:pt idx="0">
                  <c:v>Reference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6"/>
            <c:spPr>
              <a:noFill/>
              <a:ln w="9525">
                <a:noFill/>
                <a:round/>
              </a:ln>
              <a:effectLst/>
            </c:spPr>
          </c:marker>
          <c:xVal>
            <c:numRef>
              <c:f>'[MERCATOR O36.xlsx]ORCA36_subdomains'!$B$22:$B$27</c:f>
              <c:numCache>
                <c:formatCode>#,##0</c:formatCode>
                <c:ptCount val="6"/>
                <c:pt idx="0">
                  <c:v>348.2613960805877</c:v>
                </c:pt>
                <c:pt idx="1">
                  <c:v>174.13069804029385</c:v>
                </c:pt>
                <c:pt idx="2">
                  <c:v>87.065349020146925</c:v>
                </c:pt>
                <c:pt idx="3">
                  <c:v>43.532674510073463</c:v>
                </c:pt>
                <c:pt idx="4">
                  <c:v>21.766337255036731</c:v>
                </c:pt>
                <c:pt idx="5">
                  <c:v>10.883168627518366</c:v>
                </c:pt>
              </c:numCache>
            </c:numRef>
          </c:xVal>
          <c:yVal>
            <c:numRef>
              <c:f>'[MERCATOR O36.xlsx]ORCA36_subdomains'!$C$22:$C$27</c:f>
              <c:numCache>
                <c:formatCode>#,##0.00</c:formatCode>
                <c:ptCount val="6"/>
                <c:pt idx="0">
                  <c:v>8.9999999999999993E-3</c:v>
                </c:pt>
                <c:pt idx="1">
                  <c:v>3.5999999999999997E-2</c:v>
                </c:pt>
                <c:pt idx="2">
                  <c:v>0.14399999999999999</c:v>
                </c:pt>
                <c:pt idx="3">
                  <c:v>0.57599999999999996</c:v>
                </c:pt>
                <c:pt idx="4">
                  <c:v>2.3039999999999998</c:v>
                </c:pt>
                <c:pt idx="5">
                  <c:v>9.2159999999999993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7A3-4843-A0AF-0F910F329071}"/>
            </c:ext>
          </c:extLst>
        </c:ser>
        <c:ser>
          <c:idx val="2"/>
          <c:order val="2"/>
          <c:tx>
            <c:strRef>
              <c:f>'[MERCATOR O36.xlsx]ORCA36_subdomains'!$A$10</c:f>
              <c:strCache>
                <c:ptCount val="1"/>
                <c:pt idx="0">
                  <c:v>ORCA36_single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'[MERCATOR O36.xlsx]ORCA36_subdomains'!$B$10:$B$20</c:f>
              <c:numCache>
                <c:formatCode>#,##0</c:formatCode>
                <c:ptCount val="11"/>
                <c:pt idx="0">
                  <c:v>348.2613960805877</c:v>
                </c:pt>
                <c:pt idx="1">
                  <c:v>241.82638400306945</c:v>
                </c:pt>
                <c:pt idx="2">
                  <c:v>168.74833332510281</c:v>
                </c:pt>
                <c:pt idx="3">
                  <c:v>118.19475453673907</c:v>
                </c:pt>
                <c:pt idx="4">
                  <c:v>83.162491545167157</c:v>
                </c:pt>
                <c:pt idx="5">
                  <c:v>58.889727457341827</c:v>
                </c:pt>
                <c:pt idx="6">
                  <c:v>48.290785870598548</c:v>
                </c:pt>
                <c:pt idx="7">
                  <c:v>41.892720131306824</c:v>
                </c:pt>
                <c:pt idx="8">
                  <c:v>34.467375879228172</c:v>
                </c:pt>
                <c:pt idx="9">
                  <c:v>30.166206257996713</c:v>
                </c:pt>
                <c:pt idx="10">
                  <c:v>27.110883423451916</c:v>
                </c:pt>
              </c:numCache>
            </c:numRef>
          </c:xVal>
          <c:yVal>
            <c:numRef>
              <c:f>'[MERCATOR O36.xlsx]ORCA36_subdomains'!$C$10:$C$20</c:f>
              <c:numCache>
                <c:formatCode>#,##0.00</c:formatCode>
                <c:ptCount val="11"/>
                <c:pt idx="0">
                  <c:v>1.7000000000000001E-2</c:v>
                </c:pt>
                <c:pt idx="1">
                  <c:v>3.6999999999999998E-2</c:v>
                </c:pt>
                <c:pt idx="2">
                  <c:v>7.1999999999999995E-2</c:v>
                </c:pt>
                <c:pt idx="3">
                  <c:v>0.17299999999999999</c:v>
                </c:pt>
                <c:pt idx="4">
                  <c:v>0.29199999999999998</c:v>
                </c:pt>
                <c:pt idx="5">
                  <c:v>0.50800000000000001</c:v>
                </c:pt>
                <c:pt idx="6">
                  <c:v>0.71299999999999997</c:v>
                </c:pt>
                <c:pt idx="7">
                  <c:v>0.88</c:v>
                </c:pt>
                <c:pt idx="8">
                  <c:v>1.02</c:v>
                </c:pt>
                <c:pt idx="9">
                  <c:v>1.0740000000000001</c:v>
                </c:pt>
                <c:pt idx="10">
                  <c:v>1.0740000000000001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7A3-4843-A0AF-0F910F3290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4914184"/>
        <c:axId val="444914512"/>
      </c:scatterChart>
      <c:valAx>
        <c:axId val="444914184"/>
        <c:scaling>
          <c:logBase val="2"/>
          <c:orientation val="maxMin"/>
          <c:max val="400"/>
          <c:min val="20"/>
        </c:scaling>
        <c:delete val="0"/>
        <c:axPos val="b"/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numFmt formatCode="#,##0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13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444914512"/>
        <c:crosses val="autoZero"/>
        <c:crossBetween val="midCat"/>
        <c:minorUnit val="10"/>
      </c:valAx>
      <c:valAx>
        <c:axId val="444914512"/>
        <c:scaling>
          <c:orientation val="minMax"/>
          <c:max val="1.2"/>
          <c:min val="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GB" sz="1400"/>
                  <a:t>THROUGHPUT (SYPD)</a:t>
                </a:r>
              </a:p>
              <a:p>
                <a:pPr>
                  <a:defRPr sz="1400"/>
                </a:pPr>
                <a:endParaRPr lang="en-GB" sz="1400"/>
              </a:p>
            </c:rich>
          </c:tx>
          <c:layout>
            <c:manualLayout>
              <c:xMode val="edge"/>
              <c:yMode val="edge"/>
              <c:x val="2.9217178385385411E-2"/>
              <c:y val="0.292096415353617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#,##0.00" sourceLinked="0"/>
        <c:majorTickMark val="out"/>
        <c:minorTickMark val="none"/>
        <c:tickLblPos val="high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444914184"/>
        <c:crosses val="autoZero"/>
        <c:crossBetween val="midCat"/>
        <c:majorUnit val="0.1"/>
        <c:minorUnit val="5.000000000000001E-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8140329806515112"/>
          <c:y val="0.10022192400817705"/>
          <c:w val="0.1497636201598771"/>
          <c:h val="0.641209663805309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833869686526579"/>
          <c:y val="4.8379889539031003E-2"/>
          <c:w val="0.71354233710815818"/>
          <c:h val="0.84214256943169341"/>
        </c:manualLayout>
      </c:layout>
      <c:scatterChart>
        <c:scatterStyle val="lineMarker"/>
        <c:varyColors val="0"/>
        <c:ser>
          <c:idx val="2"/>
          <c:order val="0"/>
          <c:tx>
            <c:strRef>
              <c:f>'[MERCATOR O36.xlsx]ORCA2_025_36_cores'!$W$2</c:f>
              <c:strCache>
                <c:ptCount val="1"/>
                <c:pt idx="0">
                  <c:v>ORCA36_single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'[MERCATOR O36.xlsx]ORCA2_025_36_cores'!$O$2:$O$9</c:f>
              <c:numCache>
                <c:formatCode>#,##0</c:formatCode>
                <c:ptCount val="8"/>
                <c:pt idx="0">
                  <c:v>768</c:v>
                </c:pt>
                <c:pt idx="1">
                  <c:v>1536</c:v>
                </c:pt>
                <c:pt idx="2">
                  <c:v>3072</c:v>
                </c:pt>
                <c:pt idx="3">
                  <c:v>6144</c:v>
                </c:pt>
                <c:pt idx="4">
                  <c:v>12288</c:v>
                </c:pt>
                <c:pt idx="5">
                  <c:v>24576</c:v>
                </c:pt>
                <c:pt idx="6">
                  <c:v>49152</c:v>
                </c:pt>
                <c:pt idx="7">
                  <c:v>122880</c:v>
                </c:pt>
              </c:numCache>
            </c:numRef>
          </c:xVal>
          <c:yVal>
            <c:numRef>
              <c:f>'[MERCATOR O36.xlsx]ORCA2_025_36_cores'!$AA$2:$AA$7,'[MERCATOR O36.xlsx]ORCA2_025_36_cores'!$AA$9,'[MERCATOR O36.xlsx]ORCA2_025_36_cores'!$AA$12</c:f>
              <c:numCache>
                <c:formatCode>#,##0.00</c:formatCode>
                <c:ptCount val="8"/>
                <c:pt idx="0">
                  <c:v>1.8888888888888891</c:v>
                </c:pt>
                <c:pt idx="1">
                  <c:v>1.8499999999999999</c:v>
                </c:pt>
                <c:pt idx="2">
                  <c:v>1.5999999999999999</c:v>
                </c:pt>
                <c:pt idx="3">
                  <c:v>1.7653061224489794</c:v>
                </c:pt>
                <c:pt idx="4">
                  <c:v>1.4747474747474747</c:v>
                </c:pt>
                <c:pt idx="5">
                  <c:v>1.263681592039801</c:v>
                </c:pt>
                <c:pt idx="6">
                  <c:v>1.296023564064801</c:v>
                </c:pt>
                <c:pt idx="7">
                  <c:v>1.1665037471489086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9FB-4938-AC1D-4F3D666CBE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4914184"/>
        <c:axId val="444914512"/>
      </c:scatterChart>
      <c:valAx>
        <c:axId val="444914184"/>
        <c:scaling>
          <c:orientation val="maxMin"/>
          <c:max val="124000"/>
          <c:min val="0"/>
        </c:scaling>
        <c:delete val="0"/>
        <c:axPos val="b"/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numFmt formatCode="#,##0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13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444914512"/>
        <c:crosses val="autoZero"/>
        <c:crossBetween val="midCat"/>
        <c:majorUnit val="6144"/>
        <c:minorUnit val="3072"/>
      </c:valAx>
      <c:valAx>
        <c:axId val="444914512"/>
        <c:scaling>
          <c:orientation val="minMax"/>
          <c:max val="2"/>
          <c:min val="1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-5400000" spcFirstLastPara="1" vertOverflow="ellipsis" vert="horz" wrap="square" anchor="t" anchorCtr="1"/>
              <a:lstStyle/>
              <a:p>
                <a:pPr>
                  <a:defRPr sz="14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GB" sz="1400"/>
                  <a:t>THROUGHPUT (SYPD)</a:t>
                </a:r>
              </a:p>
              <a:p>
                <a:pPr>
                  <a:defRPr sz="1400"/>
                </a:pPr>
                <a:endParaRPr lang="en-GB" sz="1400"/>
              </a:p>
            </c:rich>
          </c:tx>
          <c:layout>
            <c:manualLayout>
              <c:xMode val="edge"/>
              <c:yMode val="edge"/>
              <c:x val="2.5162187627529604E-2"/>
              <c:y val="0.325590218243501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t" anchorCtr="1"/>
            <a:lstStyle/>
            <a:p>
              <a:pPr>
                <a:defRPr sz="14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#,##0.00" sourceLinked="0"/>
        <c:majorTickMark val="out"/>
        <c:minorTickMark val="none"/>
        <c:tickLblPos val="high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444914184"/>
        <c:crosses val="autoZero"/>
        <c:crossBetween val="midCat"/>
        <c:majorUnit val="0.1"/>
        <c:minorUnit val="5.000000000000001E-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83404011504968145"/>
          <c:y val="7.7494646761840202E-2"/>
          <c:w val="0.1497636201598771"/>
          <c:h val="0.641209663805309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833869686526579"/>
          <c:y val="4.8379889539031003E-2"/>
          <c:w val="0.74402943983004055"/>
          <c:h val="0.84214256943169341"/>
        </c:manualLayout>
      </c:layout>
      <c:scatterChart>
        <c:scatterStyle val="lineMarker"/>
        <c:varyColors val="0"/>
        <c:ser>
          <c:idx val="1"/>
          <c:order val="0"/>
          <c:tx>
            <c:strRef>
              <c:f>'[MERCATOR O36.xlsx]ORCA36_ICE_cores'!$A$14</c:f>
              <c:strCache>
                <c:ptCount val="1"/>
                <c:pt idx="0">
                  <c:v>Reference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6"/>
            <c:spPr>
              <a:noFill/>
              <a:ln w="9525">
                <a:noFill/>
                <a:round/>
              </a:ln>
              <a:effectLst/>
            </c:spPr>
          </c:marker>
          <c:xVal>
            <c:numRef>
              <c:f>'[MERCATOR O36.xlsx]ORCA36_ICE_cores'!$B$14:$B$21</c:f>
              <c:numCache>
                <c:formatCode>#,##0</c:formatCode>
                <c:ptCount val="8"/>
                <c:pt idx="0">
                  <c:v>768</c:v>
                </c:pt>
                <c:pt idx="1">
                  <c:v>1536</c:v>
                </c:pt>
                <c:pt idx="2">
                  <c:v>3072</c:v>
                </c:pt>
                <c:pt idx="3">
                  <c:v>6144</c:v>
                </c:pt>
                <c:pt idx="4">
                  <c:v>12288</c:v>
                </c:pt>
                <c:pt idx="5">
                  <c:v>24576</c:v>
                </c:pt>
                <c:pt idx="6">
                  <c:v>49152</c:v>
                </c:pt>
                <c:pt idx="7">
                  <c:v>98304</c:v>
                </c:pt>
              </c:numCache>
            </c:numRef>
          </c:xVal>
          <c:yVal>
            <c:numRef>
              <c:f>'[MERCATOR O36.xlsx]ORCA36_ICE_cores'!$C$14:$C$21</c:f>
              <c:numCache>
                <c:formatCode>General</c:formatCode>
                <c:ptCount val="8"/>
                <c:pt idx="0" formatCode="#,##0.00">
                  <c:v>8.9999999999999993E-3</c:v>
                </c:pt>
                <c:pt idx="1">
                  <c:v>1.7999999999999999E-2</c:v>
                </c:pt>
                <c:pt idx="2">
                  <c:v>3.5999999999999997E-2</c:v>
                </c:pt>
                <c:pt idx="3">
                  <c:v>7.1999999999999995E-2</c:v>
                </c:pt>
                <c:pt idx="4">
                  <c:v>0.14399999999999999</c:v>
                </c:pt>
                <c:pt idx="5">
                  <c:v>0.28799999999999998</c:v>
                </c:pt>
                <c:pt idx="6">
                  <c:v>0.57599999999999996</c:v>
                </c:pt>
                <c:pt idx="7">
                  <c:v>1.1519999999999999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CCD-4AF4-A56E-1D3B8EAAC450}"/>
            </c:ext>
          </c:extLst>
        </c:ser>
        <c:ser>
          <c:idx val="0"/>
          <c:order val="1"/>
          <c:tx>
            <c:strRef>
              <c:f>'[MERCATOR O36.xlsx]ORCA36_ICE_cores'!$A$2</c:f>
              <c:strCache>
                <c:ptCount val="1"/>
                <c:pt idx="0">
                  <c:v>ORCA36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'[MERCATOR O36.xlsx]ORCA36_ICE_cores'!$B$2:$B$7</c:f>
              <c:numCache>
                <c:formatCode>#,##0</c:formatCode>
                <c:ptCount val="6"/>
                <c:pt idx="0">
                  <c:v>768</c:v>
                </c:pt>
                <c:pt idx="1">
                  <c:v>1536</c:v>
                </c:pt>
                <c:pt idx="2">
                  <c:v>3072</c:v>
                </c:pt>
                <c:pt idx="3">
                  <c:v>6144</c:v>
                </c:pt>
                <c:pt idx="4">
                  <c:v>12288</c:v>
                </c:pt>
                <c:pt idx="5">
                  <c:v>24576</c:v>
                </c:pt>
              </c:numCache>
            </c:numRef>
          </c:xVal>
          <c:yVal>
            <c:numRef>
              <c:f>'[MERCATOR O36.xlsx]ORCA36_ICE_cores'!$C$2:$C$7</c:f>
              <c:numCache>
                <c:formatCode>#,##0.00</c:formatCode>
                <c:ptCount val="6"/>
                <c:pt idx="0">
                  <c:v>8.9999999999999993E-3</c:v>
                </c:pt>
                <c:pt idx="1">
                  <c:v>0.02</c:v>
                </c:pt>
                <c:pt idx="2">
                  <c:v>4.4999999999999998E-2</c:v>
                </c:pt>
                <c:pt idx="3">
                  <c:v>9.8000000000000004E-2</c:v>
                </c:pt>
                <c:pt idx="4">
                  <c:v>0.214</c:v>
                </c:pt>
                <c:pt idx="5">
                  <c:v>0.41599999999999998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CCD-4AF4-A56E-1D3B8EAAC450}"/>
            </c:ext>
          </c:extLst>
        </c:ser>
        <c:ser>
          <c:idx val="2"/>
          <c:order val="2"/>
          <c:tx>
            <c:strRef>
              <c:f>'[MERCATOR O36.xlsx]ORCA36_ICE_cores'!$A$8</c:f>
              <c:strCache>
                <c:ptCount val="1"/>
                <c:pt idx="0">
                  <c:v>ORCA36_ICE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xVal>
            <c:numRef>
              <c:f>'[MERCATOR O36.xlsx]ORCA36_ICE_cores'!$B$8:$B$13</c:f>
              <c:numCache>
                <c:formatCode>#,##0</c:formatCode>
                <c:ptCount val="6"/>
                <c:pt idx="0">
                  <c:v>768</c:v>
                </c:pt>
                <c:pt idx="1">
                  <c:v>1536</c:v>
                </c:pt>
                <c:pt idx="2">
                  <c:v>3072</c:v>
                </c:pt>
                <c:pt idx="3">
                  <c:v>6144</c:v>
                </c:pt>
                <c:pt idx="4">
                  <c:v>12288</c:v>
                </c:pt>
                <c:pt idx="5">
                  <c:v>24576</c:v>
                </c:pt>
              </c:numCache>
            </c:numRef>
          </c:xVal>
          <c:yVal>
            <c:numRef>
              <c:f>'[MERCATOR O36.xlsx]ORCA36_ICE_cores'!$C$8:$C$13</c:f>
              <c:numCache>
                <c:formatCode>#,##0.00</c:formatCode>
                <c:ptCount val="6"/>
                <c:pt idx="0">
                  <c:v>8.0000000000000002E-3</c:v>
                </c:pt>
                <c:pt idx="1">
                  <c:v>1.7000000000000001E-2</c:v>
                </c:pt>
                <c:pt idx="2">
                  <c:v>3.6999999999999998E-2</c:v>
                </c:pt>
                <c:pt idx="3">
                  <c:v>8.1000000000000003E-2</c:v>
                </c:pt>
                <c:pt idx="4">
                  <c:v>0.17899999999999999</c:v>
                </c:pt>
                <c:pt idx="5">
                  <c:v>0.34100000000000003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CCD-4AF4-A56E-1D3B8EAAC4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4914184"/>
        <c:axId val="444914512"/>
      </c:scatterChart>
      <c:valAx>
        <c:axId val="444914184"/>
        <c:scaling>
          <c:orientation val="minMax"/>
          <c:max val="24576"/>
          <c:min val="0"/>
        </c:scaling>
        <c:delete val="0"/>
        <c:axPos val="b"/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numFmt formatCode="#,##0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13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444914512"/>
        <c:crosses val="autoZero"/>
        <c:crossBetween val="midCat"/>
        <c:majorUnit val="1536"/>
        <c:minorUnit val="768"/>
      </c:valAx>
      <c:valAx>
        <c:axId val="444914512"/>
        <c:scaling>
          <c:orientation val="minMax"/>
          <c:max val="0.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GB" sz="1400"/>
                  <a:t>THROUGHPUT (SYPD)</a:t>
                </a:r>
              </a:p>
              <a:p>
                <a:pPr>
                  <a:defRPr sz="1400"/>
                </a:pPr>
                <a:endParaRPr lang="en-GB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#,##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444914184"/>
        <c:crosses val="autoZero"/>
        <c:crossBetween val="midCat"/>
        <c:majorUnit val="0.1"/>
        <c:minorUnit val="5.000000000000001E-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8492836588088436"/>
          <c:y val="7.7494646761840202E-2"/>
          <c:w val="0.13737824675324675"/>
          <c:h val="0.671512700133758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F00F2-8E3E-4EF9-ABA6-FD0A0C1B3085}" type="datetimeFigureOut">
              <a:rPr lang="es-ES" smtClean="0"/>
              <a:t>27/11/2019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A8D5D-EC9E-40FC-98EC-CD281E4E88A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7699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73234-7D4B-4A54-BDD7-69E982A3C89F}" type="datetimeFigureOut">
              <a:rPr lang="en-GB" smtClean="0"/>
              <a:t>27/11/2019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A9B6A-5BA2-44CC-B569-A0998521B4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075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3cce14ff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7" name="Google Shape;167;g63cce14fff_1_0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g63cce14fff_1_0:notes"/>
          <p:cNvSpPr txBox="1">
            <a:spLocks noGrp="1"/>
          </p:cNvSpPr>
          <p:nvPr>
            <p:ph type="sldNum" idx="12"/>
          </p:nvPr>
        </p:nvSpPr>
        <p:spPr>
          <a:xfrm>
            <a:off x="4399200" y="9555480"/>
            <a:ext cx="3372900" cy="5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6262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5f3158d91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5f3158d91d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g5f3158d91d_0_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934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5f3158d91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5f3158d91d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g5f3158d91d_0_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3769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5f3158d91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5f3158d91d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g5f3158d91d_0_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951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5f3158d91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5f3158d91d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g5f3158d91d_0_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77864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5f3158d91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5f3158d91d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g5f3158d91d_0_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9839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642eec66f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642eec66f2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g642eec66f2_0_21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927423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642eec66f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642eec66f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g642eec66f2_0_26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41144933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5f3158d91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5f3158d91d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g5f3158d91d_0_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42427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642eec66f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642eec66f2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g642eec66f2_0_51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41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6811483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642eec66f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642eec66f2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g642eec66f2_0_57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42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1764144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63259dd7d3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63259dd7d3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63259dd7d3_0_236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545649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642eec66f2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642eec66f2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642eec66f2_0_62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43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0267412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642eec66f2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642eec66f2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g642eec66f2_0_67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45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15781637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642eec66f2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642eec66f2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g642eec66f2_0_72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46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9303400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642eec66f2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642eec66f2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642eec66f2_0_77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47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7412249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642eec66f2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642eec66f2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642eec66f2_0_82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48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5620101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5f325a28db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5f325a28db_2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g5f325a28db_2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58236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5f3158d91d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5f3158d91d_0_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g5f3158d91d_0_1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86035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4ec74da9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9" name="Google Shape;1319;g4ec74da919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g4ec74da919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761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63259dd7d3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63259dd7d3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g63259dd7d3_0_271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159866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63259dd7d3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g63259dd7d3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3867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824eccc15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3824eccc15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6266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5f3158d91d_0_10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5200" cy="3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g5f3158d91d_0_10:notes"/>
          <p:cNvSpPr/>
          <p:nvPr/>
        </p:nvSpPr>
        <p:spPr>
          <a:xfrm>
            <a:off x="3884760" y="8685360"/>
            <a:ext cx="2970600" cy="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g5f3158d91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71611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5f3158d91d_0_16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5200" cy="3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g5f3158d91d_0_16:notes"/>
          <p:cNvSpPr/>
          <p:nvPr/>
        </p:nvSpPr>
        <p:spPr>
          <a:xfrm>
            <a:off x="3884760" y="8685360"/>
            <a:ext cx="2970600" cy="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g5f3158d91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14342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5f3158d91d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5f3158d91d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g5f3158d91d_0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3963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5f3158d91d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5f3158d91d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g5f3158d91d_0_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8644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963889" y="1631730"/>
            <a:ext cx="6702593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3889" y="4762500"/>
            <a:ext cx="6702593" cy="1085850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Name</a:t>
            </a:r>
            <a:endParaRPr lang="es-ES" dirty="0"/>
          </a:p>
          <a:p>
            <a:r>
              <a:rPr lang="es-ES" dirty="0"/>
              <a:t>Position</a:t>
            </a:r>
          </a:p>
        </p:txBody>
      </p:sp>
      <p:sp>
        <p:nvSpPr>
          <p:cNvPr id="8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325968" y="6095686"/>
            <a:ext cx="3255433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/>
              <a:t>day</a:t>
            </a:r>
            <a:r>
              <a:rPr lang="es-ES" dirty="0"/>
              <a:t>/</a:t>
            </a:r>
            <a:r>
              <a:rPr lang="es-ES" dirty="0" err="1"/>
              <a:t>month</a:t>
            </a:r>
            <a:r>
              <a:rPr lang="es-ES" dirty="0"/>
              <a:t>/</a:t>
            </a:r>
            <a:r>
              <a:rPr lang="es-ES" dirty="0" err="1"/>
              <a:t>year</a:t>
            </a:r>
            <a:endParaRPr lang="es-ES" dirty="0"/>
          </a:p>
        </p:txBody>
      </p:sp>
      <p:sp>
        <p:nvSpPr>
          <p:cNvPr id="9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4963888" y="6095685"/>
            <a:ext cx="6702595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16231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23392" y="6231170"/>
            <a:ext cx="2784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nl-NL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algn="l"/>
            <a:r>
              <a:rPr lang="en-US"/>
              <a:t>Miguel Castrillo (BSC), PRACEdays19</a:t>
            </a:r>
            <a:endParaRPr lang="en-US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056107" y="6231170"/>
            <a:ext cx="6743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3983765" y="6231170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en-US"/>
              <a:t>Poznan, 14/5/2019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1048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ítulo 1"/>
          <p:cNvSpPr>
            <a:spLocks noGrp="1"/>
          </p:cNvSpPr>
          <p:nvPr>
            <p:ph type="title"/>
          </p:nvPr>
        </p:nvSpPr>
        <p:spPr>
          <a:xfrm>
            <a:off x="0" y="256068"/>
            <a:ext cx="12192000" cy="8009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b="1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texto 2"/>
          <p:cNvSpPr>
            <a:spLocks noGrp="1"/>
          </p:cNvSpPr>
          <p:nvPr>
            <p:ph idx="1"/>
          </p:nvPr>
        </p:nvSpPr>
        <p:spPr>
          <a:xfrm>
            <a:off x="603657" y="1514475"/>
            <a:ext cx="10984685" cy="466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917565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sub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595618" y="1569411"/>
            <a:ext cx="10996916" cy="45662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57275"/>
            <a:ext cx="12192000" cy="5127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s-ES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817291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3658" y="3028528"/>
            <a:ext cx="10984684" cy="800945"/>
          </a:xfrm>
        </p:spPr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67924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4064000" y="6095686"/>
            <a:ext cx="8128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63889" y="1631730"/>
            <a:ext cx="6702593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err="1"/>
              <a:t>Thank</a:t>
            </a:r>
            <a:r>
              <a:rPr lang="es-ES" dirty="0"/>
              <a:t> </a:t>
            </a:r>
            <a:r>
              <a:rPr lang="es-ES" dirty="0" err="1"/>
              <a:t>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3889" y="4900141"/>
            <a:ext cx="6702593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</a:t>
            </a:r>
            <a:r>
              <a:rPr lang="es-ES" dirty="0" err="1"/>
              <a:t>click</a:t>
            </a:r>
            <a:r>
              <a:rPr lang="es-ES" dirty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6"/>
            <a:ext cx="4064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4963888" y="6095685"/>
            <a:ext cx="6702595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/>
              <a:t>YourEmail@bsc.es</a:t>
            </a:r>
          </a:p>
        </p:txBody>
      </p:sp>
    </p:spTree>
    <p:extLst>
      <p:ext uri="{BB962C8B-B14F-4D97-AF65-F5344CB8AC3E}">
        <p14:creationId xmlns:p14="http://schemas.microsoft.com/office/powerpoint/2010/main" val="2415161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-graphics">
  <p:cSld name="text-graphic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5" descr="D:\OLD\MisDocumentos\JASMINA\BSC-Corporative Design\BSC Template\cabecera2012-1600px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80904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 txBox="1"/>
          <p:nvPr/>
        </p:nvSpPr>
        <p:spPr>
          <a:xfrm>
            <a:off x="11277600" y="6355514"/>
            <a:ext cx="711200" cy="50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316" tIns="44646" rIns="89316" bIns="44646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23589C"/>
              </a:buClr>
              <a:buSzPts val="1000"/>
              <a:buFont typeface="Arial"/>
              <a:buNone/>
            </a:pPr>
            <a:fld id="{00000000-1234-1234-1234-123412341234}" type="slidenum">
              <a:rPr lang="en-US" sz="977" b="0" i="0" u="none" strike="noStrike" cap="none">
                <a:solidFill>
                  <a:srgbClr val="23589C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23589C"/>
                </a:buClr>
                <a:buSzPts val="1000"/>
                <a:buFont typeface="Arial"/>
                <a:buNone/>
              </a:pPr>
              <a:t>‹#›</a:t>
            </a:fld>
            <a:endParaRPr sz="175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Google Shape;37;p5" descr="C:\Users\lbermude\Documents\Laura\PWP BSC\img_ok\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76784" y="141131"/>
            <a:ext cx="2582333" cy="56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93968" y="122521"/>
            <a:ext cx="766233" cy="293116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529168" y="141100"/>
            <a:ext cx="8255131" cy="68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35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527381" y="962661"/>
            <a:ext cx="11105820" cy="5392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46639" marR="0" lvl="0" indent="-372199" algn="l" rtl="0"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34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93277" marR="0" lvl="1" indent="-347386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9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9916" marR="0" lvl="2" indent="-334979" algn="l" rtl="0"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5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86555" marR="0" lvl="3" indent="-322572" algn="l" rtl="0">
              <a:spcBef>
                <a:spcPts val="31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33193" marR="0" lvl="4" indent="-310166" algn="l" rtl="0">
              <a:spcBef>
                <a:spcPts val="274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36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679832" marR="0" lvl="5" indent="-347386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9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26471" marR="0" lvl="6" indent="-347386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9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573109" marR="0" lvl="7" indent="-347386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9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019748" marR="0" lvl="8" indent="-347386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9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>
            <a:spLocks noGrp="1"/>
          </p:cNvSpPr>
          <p:nvPr>
            <p:ph type="chart" idx="2"/>
          </p:nvPr>
        </p:nvSpPr>
        <p:spPr>
          <a:xfrm>
            <a:off x="6096000" y="1951712"/>
            <a:ext cx="5537200" cy="4502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234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17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73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34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9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9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9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9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9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9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8645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ives">
  <p:cSld name="objective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" descr="D:\OLD\MisDocumentos\JASMINA\BSC-Corporative Design\BSC Template\cabecera2012-1600px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2"/>
            <a:ext cx="12386733" cy="821967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/>
          <p:nvPr/>
        </p:nvSpPr>
        <p:spPr>
          <a:xfrm>
            <a:off x="11277600" y="6355514"/>
            <a:ext cx="711200" cy="50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316" tIns="44646" rIns="89316" bIns="44646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977" b="0" i="0" u="none" strike="noStrike" cap="none">
                <a:solidFill>
                  <a:srgbClr val="23589C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75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Google Shape;28;p4" descr="C:\Users\lbermude\Documents\Laura\PWP BSC\img_ok\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76784" y="141132"/>
            <a:ext cx="2582333" cy="56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93970" y="122522"/>
            <a:ext cx="766233" cy="29311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529168" y="141100"/>
            <a:ext cx="8255131" cy="68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35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527383" y="962661"/>
            <a:ext cx="11105820" cy="5392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46639" marR="0" lvl="0" indent="-372199" algn="l" rtl="0"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34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93277" marR="0" lvl="1" indent="-347386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9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9916" marR="0" lvl="2" indent="-334979" algn="l" rtl="0"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5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86555" marR="0" lvl="3" indent="-322572" algn="l" rtl="0">
              <a:spcBef>
                <a:spcPts val="31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33193" marR="0" lvl="4" indent="-310166" algn="l" rtl="0">
              <a:spcBef>
                <a:spcPts val="274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36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679832" marR="0" lvl="5" indent="-347386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9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26471" marR="0" lvl="6" indent="-347386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9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573109" marR="0" lvl="7" indent="-347386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9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019748" marR="0" lvl="8" indent="-347386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9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9484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SC2017-Generic">
  <p:cSld name="BSC2017-Generic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19737" y="217894"/>
            <a:ext cx="10972797" cy="838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  <a:defRPr sz="35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619737" y="1215072"/>
            <a:ext cx="10972797" cy="4833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0" name="Google Shape;20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6946" y="6232144"/>
            <a:ext cx="2501900" cy="45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9390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116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0" y="256068"/>
            <a:ext cx="12192000" cy="8009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3657" y="1514475"/>
            <a:ext cx="10984685" cy="466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16396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4" r:id="rId2"/>
    <p:sldLayoutId id="2147483677" r:id="rId3"/>
    <p:sldLayoutId id="2147483675" r:id="rId4"/>
    <p:sldLayoutId id="2147483673" r:id="rId5"/>
    <p:sldLayoutId id="2147483678" r:id="rId6"/>
    <p:sldLayoutId id="2147483679" r:id="rId7"/>
    <p:sldLayoutId id="2147483680" r:id="rId8"/>
    <p:sldLayoutId id="2147483682" r:id="rId9"/>
    <p:sldLayoutId id="2147483683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 baseline="0">
          <a:solidFill>
            <a:srgbClr val="124484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tools.bsc.es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Present models &amp; machines running future resolutions. The ORCA36 configuration and approaches to increase NEMO4 efficiency</a:t>
            </a:r>
            <a:endParaRPr lang="en-US" sz="4000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4963889" y="4762500"/>
            <a:ext cx="7082337" cy="1085850"/>
          </a:xfrm>
        </p:spPr>
        <p:txBody>
          <a:bodyPr/>
          <a:lstStyle/>
          <a:p>
            <a:r>
              <a:rPr lang="en-US" sz="2400" dirty="0"/>
              <a:t>Miguel </a:t>
            </a:r>
            <a:r>
              <a:rPr lang="en-US" sz="2400" dirty="0" err="1"/>
              <a:t>Castrillo</a:t>
            </a:r>
            <a:endParaRPr lang="en-US" sz="2400" dirty="0"/>
          </a:p>
          <a:p>
            <a:r>
              <a:rPr lang="en-US" sz="1800" dirty="0"/>
              <a:t>BSC-ES Performance Team, Computational Earth Sciences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 smtClean="0"/>
              <a:t>27</a:t>
            </a:r>
            <a:r>
              <a:rPr lang="en-US" dirty="0" smtClean="0"/>
              <a:t>/11/2019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 dirty="0" smtClean="0"/>
              <a:t>ECMWF</a:t>
            </a:r>
            <a:r>
              <a:rPr lang="en-GB" dirty="0" smtClean="0"/>
              <a:t> </a:t>
            </a:r>
            <a:r>
              <a:rPr lang="en-GB" dirty="0"/>
              <a:t>– </a:t>
            </a:r>
            <a:r>
              <a:rPr lang="es-ES" dirty="0" smtClean="0"/>
              <a:t>Reading</a:t>
            </a: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1514569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89316" tIns="89316" rIns="89316" bIns="89316" rtlCol="0" anchor="ctr" anchorCtr="0">
            <a:noAutofit/>
          </a:bodyPr>
          <a:lstStyle/>
          <a:p>
            <a:r>
              <a:rPr lang="en-US"/>
              <a:t>Performance Team</a:t>
            </a:r>
            <a:endParaRPr/>
          </a:p>
        </p:txBody>
      </p:sp>
      <p:sp>
        <p:nvSpPr>
          <p:cNvPr id="198" name="Google Shape;198;p37"/>
          <p:cNvSpPr txBox="1">
            <a:spLocks noGrp="1"/>
          </p:cNvSpPr>
          <p:nvPr>
            <p:ph idx="1"/>
          </p:nvPr>
        </p:nvSpPr>
        <p:spPr>
          <a:xfrm>
            <a:off x="1425561" y="4331290"/>
            <a:ext cx="10984685" cy="1880668"/>
          </a:xfrm>
          <a:prstGeom prst="rect">
            <a:avLst/>
          </a:prstGeom>
        </p:spPr>
        <p:txBody>
          <a:bodyPr spcFirstLastPara="1" vert="horz" wrap="square" lIns="89316" tIns="89316" rIns="89316" bIns="89316" rtlCol="0" anchor="t" anchorCtr="0">
            <a:noAutofit/>
          </a:bodyPr>
          <a:lstStyle/>
          <a:p>
            <a:pPr marL="74440" indent="0">
              <a:lnSpc>
                <a:spcPct val="150000"/>
              </a:lnSpc>
              <a:spcBef>
                <a:spcPts val="977"/>
              </a:spcBef>
              <a:buClr>
                <a:srgbClr val="000000"/>
              </a:buClr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Knowledge about the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mathematical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and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computational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side of Earth System applications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74440" indent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Knowledge about the specific needs in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HPC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of the Earth System applications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74440" indent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Researching about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HPC methods specifically used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for Earth System applications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99" name="Google Shape;19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2829" y="1306077"/>
            <a:ext cx="7506341" cy="31240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1518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89316" tIns="89316" rIns="89316" bIns="89316" rtlCol="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/>
              <a:t>Performance Team</a:t>
            </a:r>
            <a:endParaRPr/>
          </a:p>
        </p:txBody>
      </p:sp>
      <p:sp>
        <p:nvSpPr>
          <p:cNvPr id="204" name="Google Shape;204;p38"/>
          <p:cNvSpPr txBox="1">
            <a:spLocks noGrp="1"/>
          </p:cNvSpPr>
          <p:nvPr>
            <p:ph idx="1"/>
          </p:nvPr>
        </p:nvSpPr>
        <p:spPr>
          <a:xfrm>
            <a:off x="381000" y="1123950"/>
            <a:ext cx="11449049" cy="183104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89316" tIns="44646" rIns="89316" bIns="44646" rtlCol="0" anchor="t" anchorCtr="0">
            <a:noAutofit/>
          </a:bodyPr>
          <a:lstStyle/>
          <a:p>
            <a:pPr marL="334979" indent="-334979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000"/>
            </a:pPr>
            <a:r>
              <a:rPr lang="en-US" sz="1954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Necessary refactoring of numerical codes gaining a lot of attention and stirring many discussions </a:t>
            </a:r>
            <a:endParaRPr sz="1954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725788" lvl="1" indent="-279149">
              <a:lnSpc>
                <a:spcPct val="150000"/>
              </a:lnSpc>
              <a:spcBef>
                <a:spcPts val="313"/>
              </a:spcBef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sz="1563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Computational performance analysis and new optimizations are needed for actual numerical models.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725788" lvl="1" indent="-279149">
              <a:lnSpc>
                <a:spcPct val="150000"/>
              </a:lnSpc>
              <a:spcBef>
                <a:spcPts val="313"/>
              </a:spcBef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sz="1563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Studying new algorithms for the new generation of high performance platforms (path to </a:t>
            </a:r>
            <a:r>
              <a:rPr lang="en-US" sz="156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exascale</a:t>
            </a:r>
            <a:r>
              <a:rPr lang="en-US" sz="1563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34979" indent="-334979">
              <a:lnSpc>
                <a:spcPct val="150000"/>
              </a:lnSpc>
              <a:spcBef>
                <a:spcPts val="391"/>
              </a:spcBef>
              <a:buClr>
                <a:schemeClr val="dk1"/>
              </a:buClr>
              <a:buSzPts val="2000"/>
            </a:pPr>
            <a:r>
              <a:rPr lang="en-US" sz="1954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Collaborating with several institutions on different projects at different scale</a:t>
            </a:r>
            <a:endParaRPr sz="1954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5" name="Google Shape;205;p38" descr="C:\Users\MarioCésar\Downloads\esiways logo_type_grey_lef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866" y="3265962"/>
            <a:ext cx="2866029" cy="678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8" descr="C:\Users\MarioCésar\Downloads\hpc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70879" y="4321958"/>
            <a:ext cx="1940630" cy="957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28053" y="3192117"/>
            <a:ext cx="2866031" cy="847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86034" y="5406111"/>
            <a:ext cx="2703591" cy="838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19884" y="3173985"/>
            <a:ext cx="2569637" cy="847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1021" y="4237502"/>
            <a:ext cx="1860668" cy="104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14671" y="5406111"/>
            <a:ext cx="1298931" cy="1298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63989" y="4339335"/>
            <a:ext cx="2607940" cy="838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373024" y="5406111"/>
            <a:ext cx="1580430" cy="1042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7343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s-ES" dirty="0"/>
              <a:t>High Performance Computing in </a:t>
            </a:r>
            <a:r>
              <a:rPr lang="es-ES" dirty="0" err="1"/>
              <a:t>Earth</a:t>
            </a:r>
            <a:r>
              <a:rPr lang="es-ES" dirty="0"/>
              <a:t> </a:t>
            </a:r>
            <a:r>
              <a:rPr lang="es-ES" dirty="0" err="1"/>
              <a:t>Sciences</a:t>
            </a:r>
            <a:endParaRPr dirty="0"/>
          </a:p>
        </p:txBody>
      </p:sp>
      <p:sp>
        <p:nvSpPr>
          <p:cNvPr id="272" name="Google Shape;272;p24"/>
          <p:cNvSpPr txBox="1">
            <a:spLocks noGrp="1"/>
          </p:cNvSpPr>
          <p:nvPr>
            <p:ph idx="1"/>
          </p:nvPr>
        </p:nvSpPr>
        <p:spPr>
          <a:xfrm>
            <a:off x="603657" y="1292087"/>
            <a:ext cx="10984685" cy="3041374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vert="horz" wrap="square" lIns="144000" tIns="180000" rIns="180000" bIns="180000" rtlCol="0" anchor="ctr" anchorCtr="0">
            <a:noAutofit/>
          </a:bodyPr>
          <a:lstStyle/>
          <a:p>
            <a:pPr marL="228600" indent="-228600">
              <a:lnSpc>
                <a:spcPct val="80000"/>
              </a:lnSpc>
              <a:spcBef>
                <a:spcPts val="0"/>
              </a:spcBef>
            </a:pPr>
            <a:r>
              <a:rPr lang="es-ES" sz="2400" dirty="0" err="1"/>
              <a:t>Earth</a:t>
            </a:r>
            <a:r>
              <a:rPr lang="es-ES" sz="2400" dirty="0"/>
              <a:t> </a:t>
            </a:r>
            <a:r>
              <a:rPr lang="es-ES" sz="2400" dirty="0" err="1"/>
              <a:t>System</a:t>
            </a:r>
            <a:r>
              <a:rPr lang="es-ES" sz="2400" dirty="0"/>
              <a:t> </a:t>
            </a:r>
            <a:r>
              <a:rPr lang="es-ES" sz="2400" dirty="0" err="1"/>
              <a:t>Models</a:t>
            </a:r>
            <a:r>
              <a:rPr lang="es-ES" sz="2400" dirty="0"/>
              <a:t> (</a:t>
            </a:r>
            <a:r>
              <a:rPr lang="es-ES" sz="2400" dirty="0" err="1"/>
              <a:t>ESMs</a:t>
            </a:r>
            <a:r>
              <a:rPr lang="es-ES" sz="2400" dirty="0"/>
              <a:t>) are </a:t>
            </a:r>
            <a:r>
              <a:rPr lang="es-ES" sz="2400" dirty="0" err="1"/>
              <a:t>sophisticated</a:t>
            </a:r>
            <a:r>
              <a:rPr lang="es-ES" sz="2400" dirty="0"/>
              <a:t> </a:t>
            </a:r>
            <a:r>
              <a:rPr lang="es-ES" sz="2400" dirty="0" err="1"/>
              <a:t>tools</a:t>
            </a:r>
            <a:r>
              <a:rPr lang="es-ES" sz="2400" dirty="0"/>
              <a:t> </a:t>
            </a:r>
            <a:r>
              <a:rPr lang="es-ES" sz="2400" dirty="0" err="1"/>
              <a:t>with</a:t>
            </a:r>
            <a:r>
              <a:rPr lang="es-ES" sz="2400" dirty="0"/>
              <a:t> </a:t>
            </a:r>
            <a:r>
              <a:rPr lang="es-ES" sz="2400" dirty="0" err="1"/>
              <a:t>continuously</a:t>
            </a:r>
            <a:r>
              <a:rPr lang="es-ES" sz="2400" dirty="0"/>
              <a:t> </a:t>
            </a:r>
            <a:r>
              <a:rPr lang="es-ES" sz="2400" dirty="0" err="1"/>
              <a:t>increasing</a:t>
            </a:r>
            <a:r>
              <a:rPr lang="es-ES" sz="2400" dirty="0"/>
              <a:t> </a:t>
            </a:r>
            <a:r>
              <a:rPr lang="es-ES" sz="2400" dirty="0" err="1"/>
              <a:t>complexity</a:t>
            </a:r>
            <a:r>
              <a:rPr lang="es-ES" sz="2400" dirty="0"/>
              <a:t>:</a:t>
            </a:r>
            <a:endParaRPr sz="2400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sz="2400" dirty="0"/>
          </a:p>
          <a:p>
            <a:pPr marL="1143000" lvl="2" indent="-247650">
              <a:lnSpc>
                <a:spcPct val="80000"/>
              </a:lnSpc>
              <a:spcBef>
                <a:spcPts val="0"/>
              </a:spcBef>
              <a:buSzPts val="2100"/>
            </a:pPr>
            <a:r>
              <a:rPr lang="es-ES" sz="2400" dirty="0"/>
              <a:t>More </a:t>
            </a:r>
            <a:r>
              <a:rPr lang="es-ES" sz="2400" dirty="0" err="1"/>
              <a:t>components</a:t>
            </a:r>
            <a:r>
              <a:rPr lang="es-ES" sz="2400" dirty="0"/>
              <a:t> of </a:t>
            </a:r>
            <a:r>
              <a:rPr lang="es-ES" sz="2400" dirty="0" err="1"/>
              <a:t>Earth</a:t>
            </a:r>
            <a:r>
              <a:rPr lang="es-ES" sz="2400" dirty="0"/>
              <a:t> </a:t>
            </a:r>
            <a:r>
              <a:rPr lang="es-ES" sz="2400" dirty="0" err="1"/>
              <a:t>System</a:t>
            </a:r>
            <a:r>
              <a:rPr lang="es-ES" sz="2400" dirty="0"/>
              <a:t> are </a:t>
            </a:r>
            <a:r>
              <a:rPr lang="es-ES" sz="2400" dirty="0" err="1"/>
              <a:t>included</a:t>
            </a:r>
            <a:endParaRPr sz="2400" dirty="0"/>
          </a:p>
          <a:p>
            <a:pPr marL="914400" indent="0">
              <a:lnSpc>
                <a:spcPct val="80000"/>
              </a:lnSpc>
              <a:spcBef>
                <a:spcPts val="0"/>
              </a:spcBef>
              <a:buNone/>
            </a:pPr>
            <a:endParaRPr sz="2400" dirty="0"/>
          </a:p>
          <a:p>
            <a:pPr marL="1143000" lvl="2" indent="-247650">
              <a:lnSpc>
                <a:spcPct val="80000"/>
              </a:lnSpc>
              <a:spcBef>
                <a:spcPts val="0"/>
              </a:spcBef>
              <a:buSzPts val="2100"/>
            </a:pPr>
            <a:r>
              <a:rPr lang="es-ES" sz="2400" dirty="0" err="1"/>
              <a:t>Finer</a:t>
            </a:r>
            <a:r>
              <a:rPr lang="es-ES" sz="2400" dirty="0"/>
              <a:t> </a:t>
            </a:r>
            <a:r>
              <a:rPr lang="es-ES" sz="2400" dirty="0" err="1"/>
              <a:t>Spatial</a:t>
            </a:r>
            <a:r>
              <a:rPr lang="es-ES" sz="2400" dirty="0"/>
              <a:t> and Temporal </a:t>
            </a:r>
            <a:r>
              <a:rPr lang="es-ES" sz="2400" dirty="0" err="1"/>
              <a:t>resolutions</a:t>
            </a:r>
            <a:endParaRPr sz="2400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sz="2400" dirty="0"/>
          </a:p>
          <a:p>
            <a:pPr marL="228600" indent="-228600">
              <a:lnSpc>
                <a:spcPct val="80000"/>
              </a:lnSpc>
            </a:pPr>
            <a:r>
              <a:rPr lang="es-ES" sz="2400" dirty="0" err="1"/>
              <a:t>This</a:t>
            </a:r>
            <a:r>
              <a:rPr lang="es-ES" sz="2400" dirty="0"/>
              <a:t> </a:t>
            </a:r>
            <a:r>
              <a:rPr lang="es-ES" sz="2400" dirty="0" err="1"/>
              <a:t>increase</a:t>
            </a:r>
            <a:r>
              <a:rPr lang="es-ES" sz="2400" dirty="0"/>
              <a:t> in </a:t>
            </a:r>
            <a:r>
              <a:rPr lang="es-ES" sz="2400" dirty="0" err="1"/>
              <a:t>complexity</a:t>
            </a:r>
            <a:r>
              <a:rPr lang="es-ES" sz="2400" dirty="0"/>
              <a:t> </a:t>
            </a:r>
            <a:r>
              <a:rPr lang="es-ES" sz="2400" dirty="0" err="1"/>
              <a:t>could</a:t>
            </a:r>
            <a:r>
              <a:rPr lang="es-ES" sz="2400" dirty="0"/>
              <a:t> be </a:t>
            </a:r>
            <a:r>
              <a:rPr lang="es-ES" sz="2400" dirty="0" err="1"/>
              <a:t>developed</a:t>
            </a:r>
            <a:r>
              <a:rPr lang="es-ES" sz="2400" dirty="0"/>
              <a:t> </a:t>
            </a:r>
            <a:r>
              <a:rPr lang="es-ES" sz="2400" dirty="0" err="1"/>
              <a:t>thanks</a:t>
            </a:r>
            <a:r>
              <a:rPr lang="es-ES" sz="2400" dirty="0"/>
              <a:t> to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important</a:t>
            </a:r>
            <a:r>
              <a:rPr lang="es-ES" sz="2400" dirty="0"/>
              <a:t> </a:t>
            </a:r>
            <a:r>
              <a:rPr lang="es-ES" sz="2400" dirty="0" err="1"/>
              <a:t>parallel</a:t>
            </a:r>
            <a:r>
              <a:rPr lang="es-ES" sz="2400" dirty="0"/>
              <a:t> </a:t>
            </a:r>
            <a:r>
              <a:rPr lang="es-ES" sz="2400" dirty="0" err="1"/>
              <a:t>advances</a:t>
            </a:r>
            <a:r>
              <a:rPr lang="es-ES" sz="2400" dirty="0"/>
              <a:t> in HPC</a:t>
            </a:r>
            <a:endParaRPr sz="2400" dirty="0"/>
          </a:p>
        </p:txBody>
      </p:sp>
      <p:pic>
        <p:nvPicPr>
          <p:cNvPr id="273" name="Google Shape;27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3973" y="4157733"/>
            <a:ext cx="4010025" cy="4053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1334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ORCA2 to ORCA36</a:t>
            </a:r>
          </a:p>
        </p:txBody>
      </p:sp>
    </p:spTree>
    <p:extLst>
      <p:ext uri="{BB962C8B-B14F-4D97-AF65-F5344CB8AC3E}">
        <p14:creationId xmlns:p14="http://schemas.microsoft.com/office/powerpoint/2010/main" val="2976802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20"/>
          <p:cNvSpPr/>
          <p:nvPr/>
        </p:nvSpPr>
        <p:spPr>
          <a:xfrm>
            <a:off x="2083499" y="217801"/>
            <a:ext cx="8038600" cy="837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24" tIns="89316" rIns="87924" bIns="89316" anchor="ctr" anchorCtr="0">
            <a:noAutofit/>
          </a:bodyPr>
          <a:lstStyle/>
          <a:p>
            <a:pPr algn="ctr">
              <a:buClr>
                <a:srgbClr val="000000"/>
              </a:buClr>
              <a:buSzPts val="3500"/>
            </a:pPr>
            <a:r>
              <a:rPr lang="en-US" sz="4000" b="1" dirty="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NEMO 4</a:t>
            </a:r>
            <a:endParaRPr sz="4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120"/>
          <p:cNvSpPr/>
          <p:nvPr/>
        </p:nvSpPr>
        <p:spPr>
          <a:xfrm>
            <a:off x="515390" y="1215002"/>
            <a:ext cx="11238806" cy="4188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24" tIns="89316" rIns="87924" bIns="89316" numCol="2" anchor="t" anchorCtr="0">
            <a:noAutofit/>
          </a:bodyPr>
          <a:lstStyle/>
          <a:p>
            <a:pPr marL="446639" indent="-358619" algn="just">
              <a:lnSpc>
                <a:spcPct val="150000"/>
              </a:lnSpc>
              <a:buClr>
                <a:schemeClr val="accent1"/>
              </a:buClr>
              <a:buSzPts val="2200"/>
              <a:buFont typeface="Calibri"/>
              <a:buChar char="•"/>
            </a:pPr>
            <a:r>
              <a:rPr lang="en-US" sz="2149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New Sea-Ice</a:t>
            </a:r>
            <a:r>
              <a:rPr lang="en-US" sz="2149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component (SI3)</a:t>
            </a:r>
            <a:endParaRPr sz="2149" b="1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6639" indent="-359792" algn="just">
              <a:lnSpc>
                <a:spcPct val="150000"/>
              </a:lnSpc>
              <a:spcBef>
                <a:spcPts val="977"/>
              </a:spcBef>
              <a:buClr>
                <a:schemeClr val="accent1"/>
              </a:buClr>
              <a:buSzPts val="2200"/>
              <a:buFont typeface="Calibri"/>
              <a:buChar char="•"/>
            </a:pPr>
            <a:r>
              <a:rPr lang="en-US" sz="2149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AGRIF</a:t>
            </a:r>
            <a:r>
              <a:rPr lang="en-US" sz="2149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49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compatible</a:t>
            </a:r>
            <a:r>
              <a:rPr lang="en-US" sz="2149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with sea-ice and z* coordinate</a:t>
            </a:r>
            <a:endParaRPr sz="2149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6639" indent="-359792" algn="just">
              <a:lnSpc>
                <a:spcPct val="150000"/>
              </a:lnSpc>
              <a:spcBef>
                <a:spcPts val="977"/>
              </a:spcBef>
              <a:buClr>
                <a:schemeClr val="accent1"/>
              </a:buClr>
              <a:buSzPts val="2200"/>
              <a:buFont typeface="Calibri"/>
              <a:buChar char="•"/>
            </a:pPr>
            <a:r>
              <a:rPr lang="en-US" sz="2149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Aerobulk</a:t>
            </a:r>
            <a:r>
              <a:rPr lang="en-US" sz="2149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package for atmospheric </a:t>
            </a:r>
            <a:r>
              <a:rPr lang="en-US" sz="2149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forcing</a:t>
            </a:r>
            <a:endParaRPr sz="2149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6639" indent="-359792" algn="just">
              <a:lnSpc>
                <a:spcPct val="150000"/>
              </a:lnSpc>
              <a:spcBef>
                <a:spcPts val="977"/>
              </a:spcBef>
              <a:buClr>
                <a:schemeClr val="accent1"/>
              </a:buClr>
              <a:buSzPts val="2200"/>
              <a:buFont typeface="Calibri"/>
              <a:buChar char="•"/>
            </a:pPr>
            <a:r>
              <a:rPr lang="en-US" sz="2149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Wave coupling</a:t>
            </a:r>
            <a:r>
              <a:rPr lang="en-US" sz="2149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to external wave model</a:t>
            </a:r>
            <a:endParaRPr sz="2149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6639" indent="-359792" algn="just">
              <a:lnSpc>
                <a:spcPct val="150000"/>
              </a:lnSpc>
              <a:spcBef>
                <a:spcPts val="977"/>
              </a:spcBef>
              <a:buClr>
                <a:schemeClr val="accent1"/>
              </a:buClr>
              <a:buSzPts val="2200"/>
              <a:buFont typeface="Calibri"/>
              <a:buChar char="•"/>
            </a:pPr>
            <a:r>
              <a:rPr lang="en-US" sz="2149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Passive tracer module (</a:t>
            </a:r>
            <a:r>
              <a:rPr lang="en-US" sz="2149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TOP</a:t>
            </a:r>
            <a:r>
              <a:rPr lang="en-US" sz="2149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US" sz="2149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re-designed</a:t>
            </a:r>
            <a:r>
              <a:rPr lang="en-US" sz="2149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(modular)</a:t>
            </a:r>
          </a:p>
          <a:p>
            <a:pPr marL="86847" algn="just">
              <a:lnSpc>
                <a:spcPct val="150000"/>
              </a:lnSpc>
              <a:spcBef>
                <a:spcPts val="977"/>
              </a:spcBef>
              <a:buClr>
                <a:schemeClr val="accent1"/>
              </a:buClr>
              <a:buSzPts val="2200"/>
            </a:pPr>
            <a:endParaRPr lang="en-US" sz="2149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847" algn="just">
              <a:lnSpc>
                <a:spcPct val="150000"/>
              </a:lnSpc>
              <a:spcBef>
                <a:spcPts val="977"/>
              </a:spcBef>
              <a:buClr>
                <a:schemeClr val="accent1"/>
              </a:buClr>
              <a:buSzPts val="2200"/>
            </a:pPr>
            <a:endParaRPr lang="en-US" sz="2149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847" algn="just">
              <a:lnSpc>
                <a:spcPct val="150000"/>
              </a:lnSpc>
              <a:spcBef>
                <a:spcPts val="977"/>
              </a:spcBef>
              <a:buClr>
                <a:schemeClr val="accent1"/>
              </a:buClr>
              <a:buSzPts val="2200"/>
            </a:pPr>
            <a:endParaRPr sz="2149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6639" indent="-359792" algn="just">
              <a:lnSpc>
                <a:spcPct val="150000"/>
              </a:lnSpc>
              <a:spcBef>
                <a:spcPts val="977"/>
              </a:spcBef>
              <a:buClr>
                <a:schemeClr val="accent1"/>
              </a:buClr>
              <a:buSzPts val="2200"/>
              <a:buFont typeface="Calibri"/>
              <a:buChar char="•"/>
            </a:pPr>
            <a:r>
              <a:rPr lang="en-GB" sz="2149" b="1" dirty="0">
                <a:solidFill>
                  <a:schemeClr val="dk2"/>
                </a:solidFill>
                <a:ea typeface="Calibri"/>
                <a:cs typeface="Calibri"/>
                <a:sym typeface="Calibri"/>
              </a:rPr>
              <a:t>MPI</a:t>
            </a:r>
            <a:r>
              <a:rPr lang="en-GB" sz="2149" dirty="0">
                <a:solidFill>
                  <a:srgbClr val="3F3F3F"/>
                </a:solidFill>
                <a:ea typeface="Calibri"/>
                <a:cs typeface="Calibri"/>
                <a:sym typeface="Calibri"/>
              </a:rPr>
              <a:t> communications </a:t>
            </a:r>
            <a:r>
              <a:rPr lang="en-GB" sz="2149" b="1" dirty="0">
                <a:solidFill>
                  <a:schemeClr val="dk2"/>
                </a:solidFill>
                <a:ea typeface="Calibri"/>
                <a:cs typeface="Calibri"/>
                <a:sym typeface="Calibri"/>
              </a:rPr>
              <a:t>reduced</a:t>
            </a:r>
          </a:p>
          <a:p>
            <a:pPr marL="446639" indent="-359792" algn="just">
              <a:lnSpc>
                <a:spcPct val="150000"/>
              </a:lnSpc>
              <a:spcBef>
                <a:spcPts val="977"/>
              </a:spcBef>
              <a:buClr>
                <a:schemeClr val="accent1"/>
              </a:buClr>
              <a:buSzPts val="2200"/>
              <a:buFont typeface="Calibri"/>
              <a:buChar char="•"/>
            </a:pPr>
            <a:r>
              <a:rPr lang="en-GB" sz="2149" dirty="0">
                <a:solidFill>
                  <a:srgbClr val="3F3F3F"/>
                </a:solidFill>
                <a:ea typeface="Calibri"/>
                <a:cs typeface="Calibri"/>
                <a:sym typeface="Calibri"/>
              </a:rPr>
              <a:t>Removal of </a:t>
            </a:r>
            <a:r>
              <a:rPr lang="en-GB" sz="2149" b="1" dirty="0" err="1">
                <a:solidFill>
                  <a:schemeClr val="dk2"/>
                </a:solidFill>
                <a:ea typeface="Calibri"/>
                <a:cs typeface="Calibri"/>
                <a:sym typeface="Calibri"/>
              </a:rPr>
              <a:t>wrk_alloc</a:t>
            </a:r>
            <a:r>
              <a:rPr lang="en-GB" sz="2149" dirty="0" err="1">
                <a:solidFill>
                  <a:srgbClr val="3F3F3F"/>
                </a:solidFill>
                <a:ea typeface="Calibri"/>
                <a:cs typeface="Calibri"/>
                <a:sym typeface="Calibri"/>
              </a:rPr>
              <a:t>’s</a:t>
            </a:r>
            <a:endParaRPr lang="en-GB" sz="2149" dirty="0">
              <a:solidFill>
                <a:srgbClr val="3F3F3F"/>
              </a:solidFill>
              <a:ea typeface="Calibri"/>
              <a:cs typeface="Calibri"/>
              <a:sym typeface="Calibri"/>
            </a:endParaRPr>
          </a:p>
          <a:p>
            <a:pPr marL="446639" indent="-359792" algn="just">
              <a:lnSpc>
                <a:spcPct val="150000"/>
              </a:lnSpc>
              <a:spcBef>
                <a:spcPts val="977"/>
              </a:spcBef>
              <a:buClr>
                <a:schemeClr val="accent1"/>
              </a:buClr>
              <a:buSzPts val="2200"/>
              <a:buFont typeface="Calibri"/>
              <a:buChar char="•"/>
            </a:pPr>
            <a:r>
              <a:rPr lang="en-GB" sz="2149" dirty="0">
                <a:solidFill>
                  <a:srgbClr val="3F3F3F"/>
                </a:solidFill>
                <a:ea typeface="Calibri"/>
                <a:cs typeface="Calibri"/>
                <a:sym typeface="Calibri"/>
              </a:rPr>
              <a:t>Automatic </a:t>
            </a:r>
            <a:r>
              <a:rPr lang="en-GB" sz="2149" b="1" dirty="0">
                <a:solidFill>
                  <a:schemeClr val="dk2"/>
                </a:solidFill>
                <a:ea typeface="Calibri"/>
                <a:cs typeface="Calibri"/>
                <a:sym typeface="Calibri"/>
              </a:rPr>
              <a:t>land</a:t>
            </a:r>
            <a:r>
              <a:rPr lang="en-GB" sz="2149" dirty="0">
                <a:solidFill>
                  <a:srgbClr val="3F3F3F"/>
                </a:solidFill>
                <a:ea typeface="Calibri"/>
                <a:cs typeface="Calibri"/>
                <a:sym typeface="Calibri"/>
              </a:rPr>
              <a:t> sub-domains </a:t>
            </a:r>
            <a:r>
              <a:rPr lang="en-GB" sz="2149" b="1" dirty="0">
                <a:solidFill>
                  <a:schemeClr val="dk2"/>
                </a:solidFill>
                <a:ea typeface="Calibri"/>
                <a:cs typeface="Calibri"/>
                <a:sym typeface="Calibri"/>
              </a:rPr>
              <a:t>removal</a:t>
            </a:r>
          </a:p>
          <a:p>
            <a:pPr marL="446639" indent="-359792" algn="just">
              <a:lnSpc>
                <a:spcPct val="150000"/>
              </a:lnSpc>
              <a:spcBef>
                <a:spcPts val="977"/>
              </a:spcBef>
              <a:buClr>
                <a:schemeClr val="accent1"/>
              </a:buClr>
              <a:buSzPts val="2200"/>
              <a:buFont typeface="Calibri"/>
              <a:buChar char="•"/>
            </a:pPr>
            <a:r>
              <a:rPr lang="en-GB" sz="2149" b="1" dirty="0">
                <a:solidFill>
                  <a:schemeClr val="dk2"/>
                </a:solidFill>
                <a:ea typeface="Calibri"/>
                <a:cs typeface="Calibri"/>
                <a:sym typeface="Calibri"/>
              </a:rPr>
              <a:t>Simplification</a:t>
            </a:r>
            <a:r>
              <a:rPr lang="en-GB" sz="2149" dirty="0">
                <a:solidFill>
                  <a:srgbClr val="3F3F3F"/>
                </a:solidFill>
                <a:ea typeface="Calibri"/>
                <a:cs typeface="Calibri"/>
                <a:sym typeface="Calibri"/>
              </a:rPr>
              <a:t> &amp; </a:t>
            </a:r>
            <a:r>
              <a:rPr lang="en-GB" sz="2149" b="1" dirty="0">
                <a:solidFill>
                  <a:schemeClr val="dk2"/>
                </a:solidFill>
                <a:ea typeface="Calibri"/>
                <a:cs typeface="Calibri"/>
                <a:sym typeface="Calibri"/>
              </a:rPr>
              <a:t>robustness</a:t>
            </a:r>
            <a:endParaRPr sz="2149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50000"/>
              </a:lnSpc>
              <a:spcBef>
                <a:spcPts val="977"/>
              </a:spcBef>
            </a:pPr>
            <a:endParaRPr sz="1954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2000"/>
            </a:pPr>
            <a:endParaRPr sz="1954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3277">
              <a:lnSpc>
                <a:spcPct val="150000"/>
              </a:lnSpc>
              <a:buClr>
                <a:srgbClr val="000000"/>
              </a:buClr>
              <a:buSzPts val="2000"/>
            </a:pPr>
            <a:endParaRPr sz="1954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3277">
              <a:lnSpc>
                <a:spcPct val="150000"/>
              </a:lnSpc>
              <a:buClr>
                <a:srgbClr val="000000"/>
              </a:buClr>
              <a:buSzPts val="2000"/>
            </a:pPr>
            <a:endParaRPr sz="1954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3277">
              <a:lnSpc>
                <a:spcPct val="150000"/>
              </a:lnSpc>
              <a:buClr>
                <a:srgbClr val="000000"/>
              </a:buClr>
              <a:buSzPts val="2000"/>
            </a:pPr>
            <a:endParaRPr sz="1954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3277">
              <a:lnSpc>
                <a:spcPct val="150000"/>
              </a:lnSpc>
              <a:buClr>
                <a:srgbClr val="000000"/>
              </a:buClr>
              <a:buSzPts val="2000"/>
            </a:pPr>
            <a:endParaRPr sz="1954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3277">
              <a:lnSpc>
                <a:spcPct val="150000"/>
              </a:lnSpc>
              <a:buClr>
                <a:srgbClr val="000000"/>
              </a:buClr>
              <a:buSzPts val="2000"/>
            </a:pPr>
            <a:endParaRPr sz="1954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7782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rgedvideo_mediumr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160"/>
            <a:ext cx="12202951" cy="686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9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21"/>
          <p:cNvSpPr/>
          <p:nvPr/>
        </p:nvSpPr>
        <p:spPr>
          <a:xfrm>
            <a:off x="2083499" y="217801"/>
            <a:ext cx="8038600" cy="837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24" tIns="89316" rIns="87924" bIns="89316" anchor="ctr" anchorCtr="0">
            <a:noAutofit/>
          </a:bodyPr>
          <a:lstStyle/>
          <a:p>
            <a:pPr algn="ctr">
              <a:buClr>
                <a:srgbClr val="000000"/>
              </a:buClr>
              <a:buSzPts val="3500"/>
            </a:pPr>
            <a:r>
              <a:rPr lang="en-US" sz="4000" b="1" dirty="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From ORCA2 to ORCA36</a:t>
            </a:r>
            <a:endParaRPr sz="4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121"/>
          <p:cNvSpPr/>
          <p:nvPr/>
        </p:nvSpPr>
        <p:spPr>
          <a:xfrm>
            <a:off x="631766" y="1215001"/>
            <a:ext cx="10839797" cy="4832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24" tIns="89316" rIns="87924" bIns="89316" anchor="t" anchorCtr="0">
            <a:noAutofit/>
          </a:bodyPr>
          <a:lstStyle/>
          <a:p>
            <a:pPr marL="446639" indent="-359792" algn="just">
              <a:lnSpc>
                <a:spcPct val="115000"/>
              </a:lnSpc>
              <a:buClr>
                <a:schemeClr val="accent1"/>
              </a:buClr>
              <a:buSzPts val="2200"/>
              <a:buFont typeface="Calibri"/>
              <a:buChar char="•"/>
            </a:pPr>
            <a:r>
              <a:rPr lang="en-US" sz="2149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ORCA: </a:t>
            </a:r>
            <a:r>
              <a:rPr lang="en-US" sz="2149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Curvilinear</a:t>
            </a:r>
            <a:r>
              <a:rPr lang="en-US" sz="2149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49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tripolar</a:t>
            </a:r>
            <a:r>
              <a:rPr lang="en-US" sz="2149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grid family without singularity point inside the computational domain. It has two north mesh poles placed on lands.</a:t>
            </a:r>
            <a:endParaRPr sz="2149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6639" algn="just">
              <a:lnSpc>
                <a:spcPct val="115000"/>
              </a:lnSpc>
              <a:spcBef>
                <a:spcPts val="977"/>
              </a:spcBef>
            </a:pPr>
            <a:endParaRPr sz="2149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977"/>
              </a:spcBef>
            </a:pPr>
            <a:endParaRPr sz="1954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000"/>
            </a:pPr>
            <a:endParaRPr sz="1954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3277">
              <a:buClr>
                <a:srgbClr val="000000"/>
              </a:buClr>
              <a:buSzPts val="2000"/>
            </a:pPr>
            <a:endParaRPr sz="1954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3277">
              <a:buClr>
                <a:srgbClr val="000000"/>
              </a:buClr>
              <a:buSzPts val="2000"/>
            </a:pPr>
            <a:endParaRPr sz="1954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3277">
              <a:buClr>
                <a:srgbClr val="000000"/>
              </a:buClr>
              <a:buSzPts val="2000"/>
            </a:pPr>
            <a:endParaRPr sz="1954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3277">
              <a:buClr>
                <a:srgbClr val="000000"/>
              </a:buClr>
              <a:buSzPts val="2000"/>
            </a:pPr>
            <a:endParaRPr sz="1954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3277">
              <a:buClr>
                <a:srgbClr val="000000"/>
              </a:buClr>
              <a:buSzPts val="2000"/>
            </a:pPr>
            <a:endParaRPr sz="1954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44" name="Google Shape;744;p121"/>
          <p:cNvGraphicFramePr/>
          <p:nvPr>
            <p:extLst>
              <p:ext uri="{D42A27DB-BD31-4B8C-83A1-F6EECF244321}">
                <p14:modId xmlns:p14="http://schemas.microsoft.com/office/powerpoint/2010/main" val="2011562550"/>
              </p:ext>
            </p:extLst>
          </p:nvPr>
        </p:nvGraphicFramePr>
        <p:xfrm>
          <a:off x="1304926" y="2552702"/>
          <a:ext cx="9582150" cy="278673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55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2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68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5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07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848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6445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name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jpiglo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jpjglo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jpk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size (million vertices)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resolution (km)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45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ORCA2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0.84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220.19</a:t>
                      </a:r>
                      <a:endParaRPr sz="1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445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ORCA1 (SR)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7.92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110.7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445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ORCA025 (HR)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1,442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1,021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110.42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27.79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445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ORCA12 (VHR)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4,322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3,059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991.57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9.27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445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ORCA36 (VVHR?)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12,962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9,173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8,917.53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3.09</a:t>
                      </a:r>
                      <a:endParaRPr sz="1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316" marR="89316" marT="91417" marB="9141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45" name="Google Shape;745;p121"/>
          <p:cNvSpPr/>
          <p:nvPr/>
        </p:nvSpPr>
        <p:spPr>
          <a:xfrm>
            <a:off x="9011701" y="3241131"/>
            <a:ext cx="332930" cy="410231"/>
          </a:xfrm>
          <a:prstGeom prst="curvedLeftArrow">
            <a:avLst>
              <a:gd name="adj1" fmla="val 50000"/>
              <a:gd name="adj2" fmla="val 50000"/>
              <a:gd name="adj3" fmla="val 25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9316" tIns="89316" rIns="89316" bIns="89316" anchor="ctr" anchorCtr="0">
            <a:noAutofit/>
          </a:bodyPr>
          <a:lstStyle/>
          <a:p>
            <a:endParaRPr sz="1758"/>
          </a:p>
        </p:txBody>
      </p:sp>
      <p:sp>
        <p:nvSpPr>
          <p:cNvPr id="746" name="Google Shape;746;p121"/>
          <p:cNvSpPr/>
          <p:nvPr/>
        </p:nvSpPr>
        <p:spPr>
          <a:xfrm>
            <a:off x="9031010" y="3733712"/>
            <a:ext cx="332930" cy="410231"/>
          </a:xfrm>
          <a:prstGeom prst="curvedLeftArrow">
            <a:avLst>
              <a:gd name="adj1" fmla="val 50000"/>
              <a:gd name="adj2" fmla="val 50000"/>
              <a:gd name="adj3" fmla="val 25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9316" tIns="89316" rIns="89316" bIns="89316" anchor="ctr" anchorCtr="0">
            <a:noAutofit/>
          </a:bodyPr>
          <a:lstStyle/>
          <a:p>
            <a:endParaRPr sz="1758"/>
          </a:p>
        </p:txBody>
      </p:sp>
      <p:sp>
        <p:nvSpPr>
          <p:cNvPr id="747" name="Google Shape;747;p121"/>
          <p:cNvSpPr/>
          <p:nvPr/>
        </p:nvSpPr>
        <p:spPr>
          <a:xfrm>
            <a:off x="9031010" y="4201530"/>
            <a:ext cx="332930" cy="410231"/>
          </a:xfrm>
          <a:prstGeom prst="curvedLeftArrow">
            <a:avLst>
              <a:gd name="adj1" fmla="val 50000"/>
              <a:gd name="adj2" fmla="val 50000"/>
              <a:gd name="adj3" fmla="val 25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9316" tIns="89316" rIns="89316" bIns="89316" anchor="ctr" anchorCtr="0">
            <a:noAutofit/>
          </a:bodyPr>
          <a:lstStyle/>
          <a:p>
            <a:endParaRPr sz="1758"/>
          </a:p>
        </p:txBody>
      </p:sp>
      <p:sp>
        <p:nvSpPr>
          <p:cNvPr id="748" name="Google Shape;748;p121"/>
          <p:cNvSpPr/>
          <p:nvPr/>
        </p:nvSpPr>
        <p:spPr>
          <a:xfrm>
            <a:off x="9031010" y="4672898"/>
            <a:ext cx="332930" cy="410231"/>
          </a:xfrm>
          <a:prstGeom prst="curvedLeftArrow">
            <a:avLst>
              <a:gd name="adj1" fmla="val 50000"/>
              <a:gd name="adj2" fmla="val 50000"/>
              <a:gd name="adj3" fmla="val 25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9316" tIns="89316" rIns="89316" bIns="89316" anchor="ctr" anchorCtr="0">
            <a:noAutofit/>
          </a:bodyPr>
          <a:lstStyle/>
          <a:p>
            <a:endParaRPr sz="1758"/>
          </a:p>
        </p:txBody>
      </p:sp>
      <p:sp>
        <p:nvSpPr>
          <p:cNvPr id="749" name="Google Shape;749;p121"/>
          <p:cNvSpPr txBox="1"/>
          <p:nvPr/>
        </p:nvSpPr>
        <p:spPr>
          <a:xfrm>
            <a:off x="9394112" y="3651706"/>
            <a:ext cx="1089085" cy="640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316" tIns="89316" rIns="89316" bIns="89316" anchor="t" anchorCtr="0">
            <a:noAutofit/>
          </a:bodyPr>
          <a:lstStyle/>
          <a:p>
            <a:r>
              <a:rPr lang="en-US" sz="2345" b="1" dirty="0">
                <a:solidFill>
                  <a:srgbClr val="0686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x14</a:t>
            </a:r>
            <a:endParaRPr sz="2345" b="1" dirty="0">
              <a:solidFill>
                <a:srgbClr val="0686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0" name="Google Shape;750;p121"/>
          <p:cNvSpPr txBox="1"/>
          <p:nvPr/>
        </p:nvSpPr>
        <p:spPr>
          <a:xfrm>
            <a:off x="9394112" y="4151743"/>
            <a:ext cx="1089085" cy="640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316" tIns="89316" rIns="89316" bIns="89316" anchor="t" anchorCtr="0">
            <a:noAutofit/>
          </a:bodyPr>
          <a:lstStyle/>
          <a:p>
            <a:r>
              <a:rPr lang="en-US" sz="2345" b="1" dirty="0">
                <a:solidFill>
                  <a:srgbClr val="0686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x9</a:t>
            </a:r>
            <a:endParaRPr sz="2345" b="1" dirty="0">
              <a:solidFill>
                <a:srgbClr val="0686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121"/>
          <p:cNvSpPr txBox="1"/>
          <p:nvPr/>
        </p:nvSpPr>
        <p:spPr>
          <a:xfrm>
            <a:off x="9413158" y="4601582"/>
            <a:ext cx="1089085" cy="77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316" tIns="89316" rIns="89316" bIns="89316" anchor="t" anchorCtr="0">
            <a:noAutofit/>
          </a:bodyPr>
          <a:lstStyle/>
          <a:p>
            <a:r>
              <a:rPr lang="en-US" sz="2345" b="1" dirty="0">
                <a:solidFill>
                  <a:srgbClr val="0686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x9</a:t>
            </a:r>
            <a:endParaRPr sz="2345" b="1" dirty="0">
              <a:solidFill>
                <a:srgbClr val="0686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121"/>
          <p:cNvSpPr txBox="1"/>
          <p:nvPr/>
        </p:nvSpPr>
        <p:spPr>
          <a:xfrm>
            <a:off x="9394112" y="3165579"/>
            <a:ext cx="1089085" cy="640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316" tIns="89316" rIns="89316" bIns="89316" anchor="t" anchorCtr="0">
            <a:noAutofit/>
          </a:bodyPr>
          <a:lstStyle/>
          <a:p>
            <a:r>
              <a:rPr lang="en-US" sz="2345" b="1" dirty="0">
                <a:solidFill>
                  <a:srgbClr val="0686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x9.4</a:t>
            </a:r>
            <a:endParaRPr sz="2345" b="1" dirty="0">
              <a:solidFill>
                <a:srgbClr val="0686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3" name="Google Shape;753;p121"/>
          <p:cNvSpPr/>
          <p:nvPr/>
        </p:nvSpPr>
        <p:spPr>
          <a:xfrm>
            <a:off x="10163799" y="3095624"/>
            <a:ext cx="602616" cy="2243813"/>
          </a:xfrm>
          <a:prstGeom prst="curvedLeftArrow">
            <a:avLst>
              <a:gd name="adj1" fmla="val 50000"/>
              <a:gd name="adj2" fmla="val 75691"/>
              <a:gd name="adj3" fmla="val 25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9316" tIns="89316" rIns="89316" bIns="89316" anchor="ctr" anchorCtr="0">
            <a:noAutofit/>
          </a:bodyPr>
          <a:lstStyle/>
          <a:p>
            <a:endParaRPr sz="1758"/>
          </a:p>
        </p:txBody>
      </p:sp>
      <p:sp>
        <p:nvSpPr>
          <p:cNvPr id="754" name="Google Shape;754;p121"/>
          <p:cNvSpPr txBox="1"/>
          <p:nvPr/>
        </p:nvSpPr>
        <p:spPr>
          <a:xfrm>
            <a:off x="10921939" y="3817304"/>
            <a:ext cx="1810634" cy="640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316" tIns="89316" rIns="89316" bIns="89316" anchor="t" anchorCtr="0">
            <a:noAutofit/>
          </a:bodyPr>
          <a:lstStyle/>
          <a:p>
            <a:r>
              <a:rPr lang="en-US" sz="2735" b="1" dirty="0">
                <a:solidFill>
                  <a:srgbClr val="0686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x10,650</a:t>
            </a:r>
            <a:endParaRPr sz="2735" b="1" dirty="0">
              <a:solidFill>
                <a:srgbClr val="0686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746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ORCA2 scalability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987702"/>
            <a:ext cx="12192000" cy="512763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ORCA2 scalability and SI3 coupling frequency impact</a:t>
            </a:r>
          </a:p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7448083"/>
              </p:ext>
            </p:extLst>
          </p:nvPr>
        </p:nvGraphicFramePr>
        <p:xfrm>
          <a:off x="282633" y="1503536"/>
          <a:ext cx="11637818" cy="4359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5392863" y="5940122"/>
            <a:ext cx="16348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0" i="0" u="none" strike="noStrike" kern="1200" cap="all" baseline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GB" dirty="0"/>
              <a:t>PROCESSES (CORES)</a:t>
            </a:r>
          </a:p>
        </p:txBody>
      </p:sp>
    </p:spTree>
    <p:extLst>
      <p:ext uri="{BB962C8B-B14F-4D97-AF65-F5344CB8AC3E}">
        <p14:creationId xmlns:p14="http://schemas.microsoft.com/office/powerpoint/2010/main" val="254199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ORCA025 scalability (MN4)</a:t>
            </a:r>
            <a:br>
              <a:rPr lang="en-GB" dirty="0"/>
            </a:b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987702"/>
            <a:ext cx="12192000" cy="512763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ORCA025 scalability</a:t>
            </a:r>
          </a:p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9961303"/>
              </p:ext>
            </p:extLst>
          </p:nvPr>
        </p:nvGraphicFramePr>
        <p:xfrm>
          <a:off x="0" y="1466849"/>
          <a:ext cx="12277725" cy="4476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5392863" y="5940122"/>
            <a:ext cx="16348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0" i="0" u="none" strike="noStrike" kern="1200" cap="all" baseline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GB" dirty="0"/>
              <a:t>PROCESSES (CORES)</a:t>
            </a:r>
          </a:p>
        </p:txBody>
      </p:sp>
    </p:spTree>
    <p:extLst>
      <p:ext uri="{BB962C8B-B14F-4D97-AF65-F5344CB8AC3E}">
        <p14:creationId xmlns:p14="http://schemas.microsoft.com/office/powerpoint/2010/main" val="3398310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ORCA36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Configurations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4227831"/>
                  </p:ext>
                </p:extLst>
              </p:nvPr>
            </p:nvGraphicFramePr>
            <p:xfrm>
              <a:off x="1351722" y="2007706"/>
              <a:ext cx="9700590" cy="3359426"/>
            </p:xfrm>
            <a:graphic>
              <a:graphicData uri="http://schemas.openxmlformats.org/drawingml/2006/table">
                <a:tbl>
                  <a:tblPr firstRow="1" firstCol="1" bandRow="1">
                    <a:tableStyleId>{616DA210-FB5B-4158-B5E0-FEB733F419BA}</a:tableStyleId>
                  </a:tblPr>
                  <a:tblGrid>
                    <a:gridCol w="1209257">
                      <a:extLst>
                        <a:ext uri="{9D8B030D-6E8A-4147-A177-3AD203B41FA5}">
                          <a16:colId xmlns:a16="http://schemas.microsoft.com/office/drawing/2014/main" val="4148011198"/>
                        </a:ext>
                      </a:extLst>
                    </a:gridCol>
                    <a:gridCol w="671915">
                      <a:extLst>
                        <a:ext uri="{9D8B030D-6E8A-4147-A177-3AD203B41FA5}">
                          <a16:colId xmlns:a16="http://schemas.microsoft.com/office/drawing/2014/main" val="614364069"/>
                        </a:ext>
                      </a:extLst>
                    </a:gridCol>
                    <a:gridCol w="540186">
                      <a:extLst>
                        <a:ext uri="{9D8B030D-6E8A-4147-A177-3AD203B41FA5}">
                          <a16:colId xmlns:a16="http://schemas.microsoft.com/office/drawing/2014/main" val="3830680273"/>
                        </a:ext>
                      </a:extLst>
                    </a:gridCol>
                    <a:gridCol w="805539">
                      <a:extLst>
                        <a:ext uri="{9D8B030D-6E8A-4147-A177-3AD203B41FA5}">
                          <a16:colId xmlns:a16="http://schemas.microsoft.com/office/drawing/2014/main" val="3941630940"/>
                        </a:ext>
                      </a:extLst>
                    </a:gridCol>
                    <a:gridCol w="805539">
                      <a:extLst>
                        <a:ext uri="{9D8B030D-6E8A-4147-A177-3AD203B41FA5}">
                          <a16:colId xmlns:a16="http://schemas.microsoft.com/office/drawing/2014/main" val="1263189245"/>
                        </a:ext>
                      </a:extLst>
                    </a:gridCol>
                    <a:gridCol w="540186">
                      <a:extLst>
                        <a:ext uri="{9D8B030D-6E8A-4147-A177-3AD203B41FA5}">
                          <a16:colId xmlns:a16="http://schemas.microsoft.com/office/drawing/2014/main" val="2077077760"/>
                        </a:ext>
                      </a:extLst>
                    </a:gridCol>
                    <a:gridCol w="1080370">
                      <a:extLst>
                        <a:ext uri="{9D8B030D-6E8A-4147-A177-3AD203B41FA5}">
                          <a16:colId xmlns:a16="http://schemas.microsoft.com/office/drawing/2014/main" val="407889129"/>
                        </a:ext>
                      </a:extLst>
                    </a:gridCol>
                    <a:gridCol w="1080370">
                      <a:extLst>
                        <a:ext uri="{9D8B030D-6E8A-4147-A177-3AD203B41FA5}">
                          <a16:colId xmlns:a16="http://schemas.microsoft.com/office/drawing/2014/main" val="669585982"/>
                        </a:ext>
                      </a:extLst>
                    </a:gridCol>
                    <a:gridCol w="806488">
                      <a:extLst>
                        <a:ext uri="{9D8B030D-6E8A-4147-A177-3AD203B41FA5}">
                          <a16:colId xmlns:a16="http://schemas.microsoft.com/office/drawing/2014/main" val="1087925682"/>
                        </a:ext>
                      </a:extLst>
                    </a:gridCol>
                    <a:gridCol w="1080370">
                      <a:extLst>
                        <a:ext uri="{9D8B030D-6E8A-4147-A177-3AD203B41FA5}">
                          <a16:colId xmlns:a16="http://schemas.microsoft.com/office/drawing/2014/main" val="1283433657"/>
                        </a:ext>
                      </a:extLst>
                    </a:gridCol>
                    <a:gridCol w="1080370">
                      <a:extLst>
                        <a:ext uri="{9D8B030D-6E8A-4147-A177-3AD203B41FA5}">
                          <a16:colId xmlns:a16="http://schemas.microsoft.com/office/drawing/2014/main" val="2022267648"/>
                        </a:ext>
                      </a:extLst>
                    </a:gridCol>
                  </a:tblGrid>
                  <a:tr h="449969"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Code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dom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tsd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sbc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qsr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lbc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bbc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traldf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30216854"/>
                      </a:ext>
                    </a:extLst>
                  </a:tr>
                  <a:tr h="899937"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rdt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init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usr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blk</a:t>
                          </a: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dm2dc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ice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rnf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GB" sz="1800" baseline="30000">
                                    <a:effectLst/>
                                    <a:latin typeface="Cambria Math" panose="02040503050406030204" pitchFamily="18" charset="0"/>
                                  </a:rPr>
                                  <m:t>rgb</m:t>
                                </m:r>
                                <m:r>
                                  <a:rPr lang="en-GB" sz="1800" baseline="300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box>
                                  <m:boxPr>
                                    <m:ctrlPr>
                                      <a:rPr lang="en-GB" sz="1800" i="1" baseline="300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boxPr>
                                  <m:e>
                                    <m:argPr>
                                      <m:argSz m:val="-1"/>
                                    </m:argPr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GB" sz="1800" i="1" baseline="30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800" baseline="300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chldta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GB" sz="1800" baseline="300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800" baseline="300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bd</m:t>
                                          </m:r>
                                        </m:e>
                                      </m:mr>
                                    </m:m>
                                  </m:e>
                                </m:box>
                              </m:oMath>
                            </m:oMathPara>
                          </a14:m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shlat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trabbc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hor/triad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107087673"/>
                      </a:ext>
                    </a:extLst>
                  </a:tr>
                  <a:tr h="50110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O36-I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90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F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T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F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F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F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T/F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0.0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F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T/F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322554175"/>
                      </a:ext>
                    </a:extLst>
                  </a:tr>
                  <a:tr h="60848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O36-II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90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F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F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T**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F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F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T/F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1.0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F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T/F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74262079"/>
                      </a:ext>
                    </a:extLst>
                  </a:tr>
                  <a:tr h="449969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O36_ICE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90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F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F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T**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T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F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T/F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1.0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F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T/F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67607235"/>
                      </a:ext>
                    </a:extLst>
                  </a:tr>
                  <a:tr h="449969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O36_FULL*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30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T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F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T**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T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T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F/T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0.0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T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F/T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30063735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4227831"/>
                  </p:ext>
                </p:extLst>
              </p:nvPr>
            </p:nvGraphicFramePr>
            <p:xfrm>
              <a:off x="1351722" y="2007706"/>
              <a:ext cx="9700590" cy="3359426"/>
            </p:xfrm>
            <a:graphic>
              <a:graphicData uri="http://schemas.openxmlformats.org/drawingml/2006/table">
                <a:tbl>
                  <a:tblPr firstRow="1" firstCol="1" bandRow="1">
                    <a:tableStyleId>{616DA210-FB5B-4158-B5E0-FEB733F419BA}</a:tableStyleId>
                  </a:tblPr>
                  <a:tblGrid>
                    <a:gridCol w="1209257">
                      <a:extLst>
                        <a:ext uri="{9D8B030D-6E8A-4147-A177-3AD203B41FA5}">
                          <a16:colId xmlns:a16="http://schemas.microsoft.com/office/drawing/2014/main" val="4148011198"/>
                        </a:ext>
                      </a:extLst>
                    </a:gridCol>
                    <a:gridCol w="671915">
                      <a:extLst>
                        <a:ext uri="{9D8B030D-6E8A-4147-A177-3AD203B41FA5}">
                          <a16:colId xmlns:a16="http://schemas.microsoft.com/office/drawing/2014/main" val="614364069"/>
                        </a:ext>
                      </a:extLst>
                    </a:gridCol>
                    <a:gridCol w="540186">
                      <a:extLst>
                        <a:ext uri="{9D8B030D-6E8A-4147-A177-3AD203B41FA5}">
                          <a16:colId xmlns:a16="http://schemas.microsoft.com/office/drawing/2014/main" val="3830680273"/>
                        </a:ext>
                      </a:extLst>
                    </a:gridCol>
                    <a:gridCol w="805539">
                      <a:extLst>
                        <a:ext uri="{9D8B030D-6E8A-4147-A177-3AD203B41FA5}">
                          <a16:colId xmlns:a16="http://schemas.microsoft.com/office/drawing/2014/main" val="3941630940"/>
                        </a:ext>
                      </a:extLst>
                    </a:gridCol>
                    <a:gridCol w="805539">
                      <a:extLst>
                        <a:ext uri="{9D8B030D-6E8A-4147-A177-3AD203B41FA5}">
                          <a16:colId xmlns:a16="http://schemas.microsoft.com/office/drawing/2014/main" val="1263189245"/>
                        </a:ext>
                      </a:extLst>
                    </a:gridCol>
                    <a:gridCol w="540186">
                      <a:extLst>
                        <a:ext uri="{9D8B030D-6E8A-4147-A177-3AD203B41FA5}">
                          <a16:colId xmlns:a16="http://schemas.microsoft.com/office/drawing/2014/main" val="2077077760"/>
                        </a:ext>
                      </a:extLst>
                    </a:gridCol>
                    <a:gridCol w="1080370">
                      <a:extLst>
                        <a:ext uri="{9D8B030D-6E8A-4147-A177-3AD203B41FA5}">
                          <a16:colId xmlns:a16="http://schemas.microsoft.com/office/drawing/2014/main" val="407889129"/>
                        </a:ext>
                      </a:extLst>
                    </a:gridCol>
                    <a:gridCol w="1080370">
                      <a:extLst>
                        <a:ext uri="{9D8B030D-6E8A-4147-A177-3AD203B41FA5}">
                          <a16:colId xmlns:a16="http://schemas.microsoft.com/office/drawing/2014/main" val="669585982"/>
                        </a:ext>
                      </a:extLst>
                    </a:gridCol>
                    <a:gridCol w="806488">
                      <a:extLst>
                        <a:ext uri="{9D8B030D-6E8A-4147-A177-3AD203B41FA5}">
                          <a16:colId xmlns:a16="http://schemas.microsoft.com/office/drawing/2014/main" val="1087925682"/>
                        </a:ext>
                      </a:extLst>
                    </a:gridCol>
                    <a:gridCol w="1080370">
                      <a:extLst>
                        <a:ext uri="{9D8B030D-6E8A-4147-A177-3AD203B41FA5}">
                          <a16:colId xmlns:a16="http://schemas.microsoft.com/office/drawing/2014/main" val="1283433657"/>
                        </a:ext>
                      </a:extLst>
                    </a:gridCol>
                    <a:gridCol w="1080370">
                      <a:extLst>
                        <a:ext uri="{9D8B030D-6E8A-4147-A177-3AD203B41FA5}">
                          <a16:colId xmlns:a16="http://schemas.microsoft.com/office/drawing/2014/main" val="2022267648"/>
                        </a:ext>
                      </a:extLst>
                    </a:gridCol>
                  </a:tblGrid>
                  <a:tr h="449969"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Code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dom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tsd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sbc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qsr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lbc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bbc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traldf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30216854"/>
                      </a:ext>
                    </a:extLst>
                  </a:tr>
                  <a:tr h="899937"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rdt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init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usr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blk</a:t>
                          </a: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dm2dc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ice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rnf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521910" t="-50676" r="-275281" b="-2243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shlat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trabbc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hor/triad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107087673"/>
                      </a:ext>
                    </a:extLst>
                  </a:tr>
                  <a:tr h="50110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O36-I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90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F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T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F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F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F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T/F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0.0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F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T/F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322554175"/>
                      </a:ext>
                    </a:extLst>
                  </a:tr>
                  <a:tr h="60848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O36-II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 smtClean="0">
                              <a:effectLst/>
                            </a:rPr>
                            <a:t>90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smtClean="0">
                              <a:effectLst/>
                            </a:rPr>
                            <a:t>F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smtClean="0">
                              <a:effectLst/>
                            </a:rPr>
                            <a:t>F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 smtClean="0">
                              <a:effectLst/>
                            </a:rPr>
                            <a:t>T**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 smtClean="0">
                              <a:effectLst/>
                            </a:rPr>
                            <a:t>F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F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T/F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1.0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F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T/F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74262079"/>
                      </a:ext>
                    </a:extLst>
                  </a:tr>
                  <a:tr h="449969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O36_ICE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90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F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F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T**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T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F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T/F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1.0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F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T/F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67607235"/>
                      </a:ext>
                    </a:extLst>
                  </a:tr>
                  <a:tr h="449969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O36_FULL*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30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T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F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T**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T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T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F/T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0.0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T</a:t>
                          </a:r>
                          <a:endParaRPr lang="en-GB" sz="180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F/T</a:t>
                          </a:r>
                          <a:endParaRPr lang="en-GB" sz="1800" dirty="0">
                            <a:solidFill>
                              <a:srgbClr val="00000A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30063735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ectangle 5"/>
          <p:cNvSpPr/>
          <p:nvPr/>
        </p:nvSpPr>
        <p:spPr>
          <a:xfrm>
            <a:off x="4810539" y="5413992"/>
            <a:ext cx="6420678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i="1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GB" i="1" dirty="0" err="1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rn_bt_max</a:t>
            </a:r>
            <a:r>
              <a:rPr lang="en-GB" i="1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0.8 (instead of 0.6) and </a:t>
            </a:r>
            <a:r>
              <a:rPr lang="en-GB" i="1" dirty="0" err="1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nn_baro</a:t>
            </a:r>
            <a:r>
              <a:rPr lang="en-GB" i="1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=60 (instead of 30)</a:t>
            </a:r>
            <a:endParaRPr lang="en-GB" sz="2400" dirty="0">
              <a:solidFill>
                <a:srgbClr val="00000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Lohit Devanagari"/>
              </a:rPr>
              <a:t>** </a:t>
            </a:r>
            <a:r>
              <a:rPr lang="en-GB" dirty="0" err="1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Lohit Devanagari"/>
              </a:rPr>
              <a:t>ln_NCAR</a:t>
            </a:r>
            <a:r>
              <a:rPr lang="en-GB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Lohit Devanagari"/>
              </a:rPr>
              <a:t> = true</a:t>
            </a:r>
            <a:endParaRPr lang="en-GB" sz="2800" i="1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Lohit Devanagari"/>
            </a:endParaRPr>
          </a:p>
        </p:txBody>
      </p:sp>
    </p:spTree>
    <p:extLst>
      <p:ext uri="{BB962C8B-B14F-4D97-AF65-F5344CB8AC3E}">
        <p14:creationId xmlns:p14="http://schemas.microsoft.com/office/powerpoint/2010/main" val="1568217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Performance Team in BSC Earth Sciences</a:t>
            </a:r>
          </a:p>
        </p:txBody>
      </p:sp>
    </p:spTree>
    <p:extLst>
      <p:ext uri="{BB962C8B-B14F-4D97-AF65-F5344CB8AC3E}">
        <p14:creationId xmlns:p14="http://schemas.microsoft.com/office/powerpoint/2010/main" val="2134722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ORCA36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Configurations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419583"/>
              </p:ext>
            </p:extLst>
          </p:nvPr>
        </p:nvGraphicFramePr>
        <p:xfrm>
          <a:off x="1351722" y="2007706"/>
          <a:ext cx="9701215" cy="3359426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209257">
                  <a:extLst>
                    <a:ext uri="{9D8B030D-6E8A-4147-A177-3AD203B41FA5}">
                      <a16:colId xmlns:a16="http://schemas.microsoft.com/office/drawing/2014/main" val="4148011198"/>
                    </a:ext>
                  </a:extLst>
                </a:gridCol>
                <a:gridCol w="629896">
                  <a:extLst>
                    <a:ext uri="{9D8B030D-6E8A-4147-A177-3AD203B41FA5}">
                      <a16:colId xmlns:a16="http://schemas.microsoft.com/office/drawing/2014/main" val="614364069"/>
                    </a:ext>
                  </a:extLst>
                </a:gridCol>
                <a:gridCol w="1466850">
                  <a:extLst>
                    <a:ext uri="{9D8B030D-6E8A-4147-A177-3AD203B41FA5}">
                      <a16:colId xmlns:a16="http://schemas.microsoft.com/office/drawing/2014/main" val="383068027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941630940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3233116747"/>
                    </a:ext>
                  </a:extLst>
                </a:gridCol>
                <a:gridCol w="1628775">
                  <a:extLst>
                    <a:ext uri="{9D8B030D-6E8A-4147-A177-3AD203B41FA5}">
                      <a16:colId xmlns:a16="http://schemas.microsoft.com/office/drawing/2014/main" val="669585982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3585416078"/>
                    </a:ext>
                  </a:extLst>
                </a:gridCol>
                <a:gridCol w="1451737">
                  <a:extLst>
                    <a:ext uri="{9D8B030D-6E8A-4147-A177-3AD203B41FA5}">
                      <a16:colId xmlns:a16="http://schemas.microsoft.com/office/drawing/2014/main" val="1087925682"/>
                    </a:ext>
                  </a:extLst>
                </a:gridCol>
              </a:tblGrid>
              <a:tr h="13499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Code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Step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Init</a:t>
                      </a:r>
                      <a:r>
                        <a:rPr lang="en-GB" sz="1800" dirty="0">
                          <a:effectLst/>
                        </a:rPr>
                        <a:t> T&amp;S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Atmospheric Forcing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ICE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Runoff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Geothermal heating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QSR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30216854"/>
                  </a:ext>
                </a:extLst>
              </a:tr>
              <a:tr h="5011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O36-I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90</a:t>
                      </a:r>
                      <a:endParaRPr lang="en-GB" sz="18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F</a:t>
                      </a:r>
                      <a:endParaRPr lang="en-GB" sz="18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F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F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F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F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F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2554175"/>
                  </a:ext>
                </a:extLst>
              </a:tr>
              <a:tr h="6084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O36-II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90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F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512x256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F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F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F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F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4262079"/>
                  </a:ext>
                </a:extLst>
              </a:tr>
              <a:tr h="4499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O36_ICE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90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F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512x256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T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F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F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F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7607235"/>
                  </a:ext>
                </a:extLst>
              </a:tr>
              <a:tr h="4499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O36_FULL*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30</a:t>
                      </a:r>
                      <a:endParaRPr lang="en-GB" sz="18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9,173x12,962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512x256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T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9,173x12,962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effectLst/>
                        </a:rPr>
                        <a:t>360x180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9,173x12,962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6373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014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ORCA36 in MareNostrum4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Resources constraints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642774"/>
              </p:ext>
            </p:extLst>
          </p:nvPr>
        </p:nvGraphicFramePr>
        <p:xfrm>
          <a:off x="914398" y="2395334"/>
          <a:ext cx="10575236" cy="2894101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798657">
                  <a:extLst>
                    <a:ext uri="{9D8B030D-6E8A-4147-A177-3AD203B41FA5}">
                      <a16:colId xmlns:a16="http://schemas.microsoft.com/office/drawing/2014/main" val="4148011198"/>
                    </a:ext>
                  </a:extLst>
                </a:gridCol>
                <a:gridCol w="3879032">
                  <a:extLst>
                    <a:ext uri="{9D8B030D-6E8A-4147-A177-3AD203B41FA5}">
                      <a16:colId xmlns:a16="http://schemas.microsoft.com/office/drawing/2014/main" val="614364069"/>
                    </a:ext>
                  </a:extLst>
                </a:gridCol>
                <a:gridCol w="4897547">
                  <a:extLst>
                    <a:ext uri="{9D8B030D-6E8A-4147-A177-3AD203B41FA5}">
                      <a16:colId xmlns:a16="http://schemas.microsoft.com/office/drawing/2014/main" val="3830680273"/>
                    </a:ext>
                  </a:extLst>
                </a:gridCol>
              </a:tblGrid>
              <a:tr h="8845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Configuration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Minimum resources standard nodes (96GB)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Minimum</a:t>
                      </a:r>
                      <a:r>
                        <a:rPr lang="en-GB" sz="1800" baseline="0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resources high-mem nodes (384GB)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30216854"/>
                  </a:ext>
                </a:extLst>
              </a:tr>
              <a:tr h="5011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O36-I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64 nodes,</a:t>
                      </a:r>
                      <a:r>
                        <a:rPr lang="en-GB" sz="1800" b="1" baseline="0" dirty="0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6TB memory</a:t>
                      </a:r>
                      <a:endParaRPr lang="en-GB" sz="18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 nodes, 6TB memory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22554175"/>
                  </a:ext>
                </a:extLst>
              </a:tr>
              <a:tr h="6084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O36-II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64 nodes,</a:t>
                      </a:r>
                      <a:r>
                        <a:rPr lang="en-GB" sz="1800" b="1" baseline="0" dirty="0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6TB memory</a:t>
                      </a:r>
                      <a:endParaRPr lang="en-GB" sz="18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 nodes,</a:t>
                      </a:r>
                      <a:r>
                        <a:rPr lang="en-GB" sz="1800" b="1" baseline="0" dirty="0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6TB memory</a:t>
                      </a:r>
                      <a:endParaRPr lang="en-GB" sz="18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74262079"/>
                  </a:ext>
                </a:extLst>
              </a:tr>
              <a:tr h="4499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O36_ICE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64 nodes,</a:t>
                      </a:r>
                      <a:r>
                        <a:rPr lang="en-GB" sz="1800" b="1" baseline="0" dirty="0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6TB memory</a:t>
                      </a:r>
                      <a:endParaRPr lang="en-GB" sz="18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 nodes,</a:t>
                      </a:r>
                      <a:r>
                        <a:rPr lang="en-GB" sz="1800" b="1" baseline="0" dirty="0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6TB memory</a:t>
                      </a:r>
                      <a:endParaRPr lang="en-GB" sz="18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67607235"/>
                  </a:ext>
                </a:extLst>
              </a:tr>
              <a:tr h="4499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O36_FULL*</a:t>
                      </a:r>
                      <a:endParaRPr lang="en-GB" sz="18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 nodes,</a:t>
                      </a:r>
                      <a:r>
                        <a:rPr lang="en-GB" sz="1800" b="1" baseline="0" dirty="0">
                          <a:solidFill>
                            <a:srgbClr val="00000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6TB memory</a:t>
                      </a:r>
                      <a:endParaRPr lang="en-GB" sz="18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6373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4518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ORCA36 scaling</a:t>
            </a:r>
          </a:p>
        </p:txBody>
      </p:sp>
    </p:spTree>
    <p:extLst>
      <p:ext uri="{BB962C8B-B14F-4D97-AF65-F5344CB8AC3E}">
        <p14:creationId xmlns:p14="http://schemas.microsoft.com/office/powerpoint/2010/main" val="329914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ORCA36 scalability (MN4)</a:t>
            </a:r>
            <a:br>
              <a:rPr lang="en-GB" dirty="0"/>
            </a:b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997641"/>
            <a:ext cx="12192000" cy="512763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ORCA36 scalability</a:t>
            </a:r>
          </a:p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6677981"/>
              </p:ext>
            </p:extLst>
          </p:nvPr>
        </p:nvGraphicFramePr>
        <p:xfrm>
          <a:off x="-208361" y="1465676"/>
          <a:ext cx="12837321" cy="4373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5392863" y="5940122"/>
            <a:ext cx="16348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0" i="0" u="none" strike="noStrike" kern="1200" cap="all" baseline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GB" dirty="0"/>
              <a:t>PROCESSES (CORES)</a:t>
            </a:r>
          </a:p>
        </p:txBody>
      </p:sp>
    </p:spTree>
    <p:extLst>
      <p:ext uri="{BB962C8B-B14F-4D97-AF65-F5344CB8AC3E}">
        <p14:creationId xmlns:p14="http://schemas.microsoft.com/office/powerpoint/2010/main" val="3072206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ORCA36 scalability (MN4)</a:t>
            </a:r>
            <a:br>
              <a:rPr lang="en-GB" dirty="0"/>
            </a:b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987702"/>
            <a:ext cx="12192000" cy="512763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ORCA36 scalability – Grand Challenge</a:t>
            </a:r>
          </a:p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0286170"/>
              </p:ext>
            </p:extLst>
          </p:nvPr>
        </p:nvGraphicFramePr>
        <p:xfrm>
          <a:off x="0" y="1570037"/>
          <a:ext cx="12192000" cy="4373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5392863" y="5940122"/>
            <a:ext cx="16348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0" i="0" u="none" strike="noStrike" kern="1200" cap="all" baseline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GB" dirty="0"/>
              <a:t>PROCESSES (CORES)</a:t>
            </a:r>
          </a:p>
        </p:txBody>
      </p:sp>
    </p:spTree>
    <p:extLst>
      <p:ext uri="{BB962C8B-B14F-4D97-AF65-F5344CB8AC3E}">
        <p14:creationId xmlns:p14="http://schemas.microsoft.com/office/powerpoint/2010/main" val="18341646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ORCA36 scalability (MN4)</a:t>
            </a:r>
            <a:br>
              <a:rPr lang="en-GB" dirty="0"/>
            </a:b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987702"/>
            <a:ext cx="12192000" cy="512763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ORCA36 scalability – Double precision vs Single precision</a:t>
            </a:r>
          </a:p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8668548"/>
              </p:ext>
            </p:extLst>
          </p:nvPr>
        </p:nvGraphicFramePr>
        <p:xfrm>
          <a:off x="0" y="1466850"/>
          <a:ext cx="121920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5392863" y="5940122"/>
            <a:ext cx="16348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0" i="0" u="none" strike="noStrike" kern="1200" cap="all" baseline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GB" dirty="0"/>
              <a:t>PROCESSES (CORES)</a:t>
            </a:r>
          </a:p>
        </p:txBody>
      </p:sp>
    </p:spTree>
    <p:extLst>
      <p:ext uri="{BB962C8B-B14F-4D97-AF65-F5344CB8AC3E}">
        <p14:creationId xmlns:p14="http://schemas.microsoft.com/office/powerpoint/2010/main" val="2861474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400291"/>
              </p:ext>
            </p:extLst>
          </p:nvPr>
        </p:nvGraphicFramePr>
        <p:xfrm>
          <a:off x="-1" y="1458201"/>
          <a:ext cx="12192001" cy="4439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ORCA36 scalability (MN4)</a:t>
            </a:r>
            <a:br>
              <a:rPr lang="en-GB" dirty="0"/>
            </a:b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987702"/>
            <a:ext cx="12192000" cy="512763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ORCA36 scalability – Double precision vs Single precision – Grand challenge</a:t>
            </a:r>
          </a:p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Google Shape;817;p128" descr="https://www.lavanguardia.com/r/GODO/LV/p4/WebSite/2017/06/29/Recortada/img_jfita_20170629-154630_imagenes_lv_otras_fuentes_marenostrum2-kQAI-U423765329335oUF-992x558@LaVanguardia-Web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3984" y="3064431"/>
            <a:ext cx="3852392" cy="2170990"/>
          </a:xfrm>
          <a:prstGeom prst="rect">
            <a:avLst/>
          </a:prstGeom>
          <a:noFill/>
          <a:ln w="38100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" name="Google Shape;818;p128" descr="https://www.lavanguardia.com/r/GODO/LV/p4/WebSite/2017/06/29/Recortada/img_jfita_20170629-154630_imagenes_lv_otras_fuentes_marenostrum2-kQAI-U423765329335oUF-992x558@LaVanguardia-Web.JPG"/>
          <p:cNvPicPr preferRelativeResize="0"/>
          <p:nvPr/>
        </p:nvPicPr>
        <p:blipFill rotWithShape="1">
          <a:blip r:embed="rId5">
            <a:alphaModFix/>
          </a:blip>
          <a:srcRect r="29233"/>
          <a:stretch/>
        </p:blipFill>
        <p:spPr>
          <a:xfrm>
            <a:off x="4523984" y="3064439"/>
            <a:ext cx="2726451" cy="2170982"/>
          </a:xfrm>
          <a:prstGeom prst="rect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" name="Google Shape;819;p128"/>
          <p:cNvSpPr txBox="1"/>
          <p:nvPr/>
        </p:nvSpPr>
        <p:spPr>
          <a:xfrm>
            <a:off x="8640684" y="2959066"/>
            <a:ext cx="2168206" cy="629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316" tIns="89316" rIns="89316" bIns="89316" anchor="t" anchorCtr="0">
            <a:noAutofit/>
          </a:bodyPr>
          <a:lstStyle/>
          <a:p>
            <a:r>
              <a:rPr lang="en-US" sz="2931" b="1">
                <a:solidFill>
                  <a:srgbClr val="58A539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71% of MN4</a:t>
            </a:r>
            <a:endParaRPr sz="2931" b="1">
              <a:solidFill>
                <a:srgbClr val="58A539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820;p128"/>
          <p:cNvSpPr/>
          <p:nvPr/>
        </p:nvSpPr>
        <p:spPr>
          <a:xfrm>
            <a:off x="9682876" y="2573317"/>
            <a:ext cx="269927" cy="371332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A800"/>
          </a:solidFill>
          <a:ln w="9525" cap="flat" cmpd="sng">
            <a:solidFill>
              <a:srgbClr val="58A5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9316" tIns="89316" rIns="89316" bIns="89316" anchor="ctr" anchorCtr="0">
            <a:noAutofit/>
          </a:bodyPr>
          <a:lstStyle/>
          <a:p>
            <a:endParaRPr sz="1758"/>
          </a:p>
        </p:txBody>
      </p:sp>
      <p:sp>
        <p:nvSpPr>
          <p:cNvPr id="14" name="Rectangle 13"/>
          <p:cNvSpPr/>
          <p:nvPr/>
        </p:nvSpPr>
        <p:spPr>
          <a:xfrm>
            <a:off x="5392863" y="5940122"/>
            <a:ext cx="16348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0" i="0" u="none" strike="noStrike" kern="1200" cap="all" baseline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GB" dirty="0"/>
              <a:t>PROCESSES (CORES)</a:t>
            </a:r>
          </a:p>
        </p:txBody>
      </p:sp>
    </p:spTree>
    <p:extLst>
      <p:ext uri="{BB962C8B-B14F-4D97-AF65-F5344CB8AC3E}">
        <p14:creationId xmlns:p14="http://schemas.microsoft.com/office/powerpoint/2010/main" val="334946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ORCA36 scalability (MN4)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Throughput per subdomain side (subdomain area = side</a:t>
            </a:r>
            <a:r>
              <a:rPr lang="en-GB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4862620"/>
              </p:ext>
            </p:extLst>
          </p:nvPr>
        </p:nvGraphicFramePr>
        <p:xfrm>
          <a:off x="0" y="1570038"/>
          <a:ext cx="12192000" cy="4373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5463943" y="5940122"/>
            <a:ext cx="14927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0" i="0" u="none" strike="noStrike" kern="1200" cap="all" baseline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GB" dirty="0"/>
              <a:t>SUBDOMAIN SIDE</a:t>
            </a:r>
          </a:p>
        </p:txBody>
      </p:sp>
    </p:spTree>
    <p:extLst>
      <p:ext uri="{BB962C8B-B14F-4D97-AF65-F5344CB8AC3E}">
        <p14:creationId xmlns:p14="http://schemas.microsoft.com/office/powerpoint/2010/main" val="31860832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ORCA36 scalability (MN4)</a:t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977763"/>
            <a:ext cx="12192000" cy="512763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ORCA36 scalability – Double precision vs Single precision</a:t>
            </a:r>
          </a:p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4424678"/>
              </p:ext>
            </p:extLst>
          </p:nvPr>
        </p:nvGraphicFramePr>
        <p:xfrm>
          <a:off x="0" y="1570038"/>
          <a:ext cx="12192000" cy="4453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5392863" y="5940122"/>
            <a:ext cx="16348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0" i="0" u="none" strike="noStrike" kern="1200" cap="all" baseline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GB" dirty="0"/>
              <a:t>PROCESSES (CORES)</a:t>
            </a:r>
          </a:p>
        </p:txBody>
      </p:sp>
    </p:spTree>
    <p:extLst>
      <p:ext uri="{BB962C8B-B14F-4D97-AF65-F5344CB8AC3E}">
        <p14:creationId xmlns:p14="http://schemas.microsoft.com/office/powerpoint/2010/main" val="17366084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ORCA36 scalability (MN4)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987702"/>
            <a:ext cx="12192000" cy="512763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ORCA36 scalability - ICE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1697035"/>
              </p:ext>
            </p:extLst>
          </p:nvPr>
        </p:nvGraphicFramePr>
        <p:xfrm>
          <a:off x="0" y="1434756"/>
          <a:ext cx="12462947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5392863" y="5940122"/>
            <a:ext cx="16348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0" i="0" u="none" strike="noStrike" kern="1200" cap="all" baseline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GB" dirty="0"/>
              <a:t>PROCESSES (CORES)</a:t>
            </a:r>
          </a:p>
        </p:txBody>
      </p:sp>
    </p:spTree>
    <p:extLst>
      <p:ext uri="{BB962C8B-B14F-4D97-AF65-F5344CB8AC3E}">
        <p14:creationId xmlns:p14="http://schemas.microsoft.com/office/powerpoint/2010/main" val="2226210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/>
              <a:t>Barcelona </a:t>
            </a:r>
            <a:r>
              <a:rPr lang="es-ES" altLang="es-ES" dirty="0" err="1"/>
              <a:t>Supercomputing</a:t>
            </a:r>
            <a:r>
              <a:rPr lang="es-ES" altLang="es-ES" dirty="0"/>
              <a:t> Center</a:t>
            </a:r>
            <a:br>
              <a:rPr lang="es-ES" altLang="es-ES" dirty="0"/>
            </a:br>
            <a:r>
              <a:rPr lang="es-ES" altLang="es-ES" dirty="0"/>
              <a:t>Centro Nacional de Supercomputación</a:t>
            </a:r>
            <a:endParaRPr lang="es-ES" dirty="0"/>
          </a:p>
        </p:txBody>
      </p:sp>
      <p:grpSp>
        <p:nvGrpSpPr>
          <p:cNvPr id="2" name="Grupo 1"/>
          <p:cNvGrpSpPr/>
          <p:nvPr/>
        </p:nvGrpSpPr>
        <p:grpSpPr>
          <a:xfrm>
            <a:off x="2308851" y="4643388"/>
            <a:ext cx="7723891" cy="1888671"/>
            <a:chOff x="2601540" y="4235038"/>
            <a:chExt cx="7723891" cy="1888671"/>
          </a:xfrm>
        </p:grpSpPr>
        <p:sp>
          <p:nvSpPr>
            <p:cNvPr id="4" name="Rectángulo redondeado 3"/>
            <p:cNvSpPr/>
            <p:nvPr/>
          </p:nvSpPr>
          <p:spPr>
            <a:xfrm>
              <a:off x="5176785" y="5447543"/>
              <a:ext cx="5148646" cy="457200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rgbClr val="0070C0">
                  <a:alpha val="75000"/>
                </a:srgbClr>
              </a:solidFill>
            </a:ln>
            <a:effectLst>
              <a:outerShdw blurRad="50800" dist="25400" dir="2700000" algn="tl" rotWithShape="0">
                <a:schemeClr val="tx2">
                  <a:lumMod val="60000"/>
                  <a:lumOff val="40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Rectángulo redondeado 4"/>
            <p:cNvSpPr/>
            <p:nvPr/>
          </p:nvSpPr>
          <p:spPr>
            <a:xfrm>
              <a:off x="5176785" y="4903846"/>
              <a:ext cx="5148646" cy="457200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rgbClr val="0070C0">
                  <a:alpha val="75000"/>
                </a:srgbClr>
              </a:solidFill>
            </a:ln>
            <a:effectLst>
              <a:outerShdw blurRad="50800" dist="25400" dir="2700000" algn="tl" rotWithShape="0">
                <a:schemeClr val="tx2">
                  <a:lumMod val="60000"/>
                  <a:lumOff val="40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Rectángulo redondeado 5"/>
            <p:cNvSpPr/>
            <p:nvPr/>
          </p:nvSpPr>
          <p:spPr>
            <a:xfrm>
              <a:off x="5176785" y="4360149"/>
              <a:ext cx="5148646" cy="457200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rgbClr val="0070C0">
                  <a:alpha val="75000"/>
                </a:srgbClr>
              </a:solidFill>
            </a:ln>
            <a:effectLst>
              <a:outerShdw blurRad="50800" dist="25400" dir="2700000" algn="tl" rotWithShape="0">
                <a:schemeClr val="tx2">
                  <a:lumMod val="60000"/>
                  <a:lumOff val="40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Rectangle 3"/>
            <p:cNvSpPr txBox="1">
              <a:spLocks noChangeArrowheads="1"/>
            </p:cNvSpPr>
            <p:nvPr/>
          </p:nvSpPr>
          <p:spPr>
            <a:xfrm>
              <a:off x="5330161" y="4241973"/>
              <a:ext cx="4079664" cy="1881736"/>
            </a:xfrm>
            <a:prstGeom prst="rect">
              <a:avLst/>
            </a:prstGeom>
          </p:spPr>
          <p:txBody>
            <a:bodyPr wrap="square" lIns="0" tIns="32150" rIns="0" bIns="3215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8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defTabSz="449263" eaLnBrk="1" hangingPunct="1">
                <a:lnSpc>
                  <a:spcPct val="180000"/>
                </a:lnSpc>
                <a:buNone/>
                <a:defRPr/>
              </a:pPr>
              <a:r>
                <a:rPr lang="en-US" altLang="en-US" sz="1500" b="1" kern="0" dirty="0">
                  <a:solidFill>
                    <a:srgbClr val="0070C0"/>
                  </a:solidFill>
                  <a:ea typeface="ＭＳ Ｐゴシック" pitchFamily="34" charset="-128"/>
                </a:rPr>
                <a:t>Spanish Government</a:t>
              </a:r>
              <a:r>
                <a:rPr lang="en-US" altLang="en-US" sz="1500" kern="0" dirty="0">
                  <a:solidFill>
                    <a:srgbClr val="0070C0"/>
                  </a:solidFill>
                  <a:ea typeface="ＭＳ Ｐゴシック" pitchFamily="34" charset="-128"/>
                </a:rPr>
                <a:t>                                   </a:t>
              </a:r>
              <a:r>
                <a:rPr lang="en-US" altLang="en-US" sz="1700" b="1" kern="0" dirty="0">
                  <a:solidFill>
                    <a:srgbClr val="004890"/>
                  </a:solidFill>
                  <a:latin typeface="+mn-lt"/>
                  <a:ea typeface="ＭＳ Ｐゴシック" pitchFamily="34" charset="-128"/>
                </a:rPr>
                <a:t>60%</a:t>
              </a:r>
            </a:p>
            <a:p>
              <a:pPr marL="0" indent="0" defTabSz="449263" eaLnBrk="1" hangingPunct="1">
                <a:lnSpc>
                  <a:spcPct val="180000"/>
                </a:lnSpc>
                <a:spcBef>
                  <a:spcPts val="409"/>
                </a:spcBef>
                <a:buNone/>
                <a:defRPr/>
              </a:pPr>
              <a:r>
                <a:rPr lang="en-US" altLang="en-US" sz="1500" b="1" kern="0" dirty="0">
                  <a:solidFill>
                    <a:srgbClr val="0070C0"/>
                  </a:solidFill>
                  <a:ea typeface="ＭＳ Ｐゴシック" pitchFamily="34" charset="-128"/>
                </a:rPr>
                <a:t>Catalan Government    </a:t>
              </a:r>
              <a:r>
                <a:rPr lang="en-US" altLang="en-US" sz="1500" kern="0" dirty="0">
                  <a:ea typeface="ＭＳ Ｐゴシック" pitchFamily="34" charset="-128"/>
                </a:rPr>
                <a:t>		          </a:t>
              </a:r>
              <a:r>
                <a:rPr lang="en-US" altLang="en-US" sz="1700" b="1" kern="0" dirty="0">
                  <a:solidFill>
                    <a:srgbClr val="004890"/>
                  </a:solidFill>
                  <a:latin typeface="+mn-lt"/>
                  <a:ea typeface="ＭＳ Ｐゴシック" pitchFamily="34" charset="-128"/>
                </a:rPr>
                <a:t>30%</a:t>
              </a:r>
            </a:p>
            <a:p>
              <a:pPr marL="0" indent="0" eaLnBrk="1" hangingPunct="1">
                <a:lnSpc>
                  <a:spcPct val="180000"/>
                </a:lnSpc>
                <a:buNone/>
                <a:defRPr/>
              </a:pPr>
              <a:r>
                <a:rPr lang="en-US" altLang="en-US" sz="1500" b="1" kern="0" dirty="0">
                  <a:solidFill>
                    <a:srgbClr val="0070C0"/>
                  </a:solidFill>
                  <a:ea typeface="ＭＳ Ｐゴシック" pitchFamily="34" charset="-128"/>
                </a:rPr>
                <a:t>Univ. </a:t>
              </a:r>
              <a:r>
                <a:rPr lang="en-US" altLang="en-US" sz="1500" b="1" kern="0" dirty="0" err="1">
                  <a:solidFill>
                    <a:srgbClr val="0070C0"/>
                  </a:solidFill>
                  <a:ea typeface="ＭＳ Ｐゴシック" pitchFamily="34" charset="-128"/>
                </a:rPr>
                <a:t>Politècnica</a:t>
              </a:r>
              <a:r>
                <a:rPr lang="en-US" altLang="en-US" sz="1500" b="1" kern="0" dirty="0">
                  <a:solidFill>
                    <a:srgbClr val="0070C0"/>
                  </a:solidFill>
                  <a:ea typeface="ＭＳ Ｐゴシック" pitchFamily="34" charset="-128"/>
                </a:rPr>
                <a:t> de </a:t>
              </a:r>
              <a:r>
                <a:rPr lang="en-US" altLang="en-US" sz="1500" b="1" kern="0" dirty="0" err="1">
                  <a:solidFill>
                    <a:srgbClr val="0070C0"/>
                  </a:solidFill>
                  <a:ea typeface="ＭＳ Ｐゴシック" pitchFamily="34" charset="-128"/>
                </a:rPr>
                <a:t>Catalunya</a:t>
              </a:r>
              <a:r>
                <a:rPr lang="en-US" altLang="en-US" sz="1500" b="1" kern="0" dirty="0">
                  <a:solidFill>
                    <a:srgbClr val="0070C0"/>
                  </a:solidFill>
                  <a:ea typeface="ＭＳ Ｐゴシック" pitchFamily="34" charset="-128"/>
                </a:rPr>
                <a:t> (UPC)      </a:t>
              </a:r>
              <a:r>
                <a:rPr lang="en-US" altLang="en-US" sz="1800" b="1" kern="0" dirty="0">
                  <a:solidFill>
                    <a:srgbClr val="004890"/>
                  </a:solidFill>
                  <a:latin typeface="+mn-lt"/>
                  <a:ea typeface="ＭＳ Ｐゴシック" pitchFamily="34" charset="-128"/>
                </a:rPr>
                <a:t>10%</a:t>
              </a:r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1005" y="4461018"/>
              <a:ext cx="1033463" cy="255462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7412" y="5564154"/>
              <a:ext cx="1056779" cy="235255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5484" y="5022197"/>
              <a:ext cx="1084507" cy="224881"/>
            </a:xfrm>
            <a:prstGeom prst="rect">
              <a:avLst/>
            </a:prstGeom>
          </p:spPr>
        </p:pic>
        <p:grpSp>
          <p:nvGrpSpPr>
            <p:cNvPr id="12" name="Grupo 11"/>
            <p:cNvGrpSpPr/>
            <p:nvPr/>
          </p:nvGrpSpPr>
          <p:grpSpPr>
            <a:xfrm>
              <a:off x="2601540" y="4235038"/>
              <a:ext cx="2505720" cy="1727861"/>
              <a:chOff x="840892" y="4267990"/>
              <a:chExt cx="2505720" cy="1727861"/>
            </a:xfrm>
          </p:grpSpPr>
          <p:sp>
            <p:nvSpPr>
              <p:cNvPr id="13" name="Flecha derecha 12"/>
              <p:cNvSpPr/>
              <p:nvPr/>
            </p:nvSpPr>
            <p:spPr>
              <a:xfrm>
                <a:off x="2224216" y="4480783"/>
                <a:ext cx="1122396" cy="302530"/>
              </a:xfrm>
              <a:prstGeom prst="rightArrow">
                <a:avLst>
                  <a:gd name="adj1" fmla="val 50000"/>
                  <a:gd name="adj2" fmla="val 69061"/>
                </a:avLst>
              </a:prstGeom>
              <a:solidFill>
                <a:srgbClr val="BDD2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" name="Flecha derecha 13"/>
              <p:cNvSpPr/>
              <p:nvPr/>
            </p:nvSpPr>
            <p:spPr>
              <a:xfrm>
                <a:off x="2224216" y="5016242"/>
                <a:ext cx="1122396" cy="302530"/>
              </a:xfrm>
              <a:prstGeom prst="rightArrow">
                <a:avLst>
                  <a:gd name="adj1" fmla="val 50000"/>
                  <a:gd name="adj2" fmla="val 69061"/>
                </a:avLst>
              </a:prstGeom>
              <a:solidFill>
                <a:srgbClr val="BDD2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" name="Flecha derecha 14"/>
              <p:cNvSpPr/>
              <p:nvPr/>
            </p:nvSpPr>
            <p:spPr>
              <a:xfrm>
                <a:off x="2224216" y="5568177"/>
                <a:ext cx="1122396" cy="302530"/>
              </a:xfrm>
              <a:prstGeom prst="rightArrow">
                <a:avLst>
                  <a:gd name="adj1" fmla="val 50000"/>
                  <a:gd name="adj2" fmla="val 69061"/>
                </a:avLst>
              </a:prstGeom>
              <a:solidFill>
                <a:srgbClr val="BDD2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" name="Elipse 15"/>
              <p:cNvSpPr/>
              <p:nvPr/>
            </p:nvSpPr>
            <p:spPr>
              <a:xfrm>
                <a:off x="840892" y="4267990"/>
                <a:ext cx="1727861" cy="1727861"/>
              </a:xfrm>
              <a:prstGeom prst="ellipse">
                <a:avLst/>
              </a:prstGeom>
              <a:solidFill>
                <a:srgbClr val="BDD2E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" name="Elipse 16"/>
              <p:cNvSpPr/>
              <p:nvPr/>
            </p:nvSpPr>
            <p:spPr>
              <a:xfrm>
                <a:off x="913821" y="4340919"/>
                <a:ext cx="1584000" cy="1584000"/>
              </a:xfrm>
              <a:prstGeom prst="ellipse">
                <a:avLst/>
              </a:prstGeom>
              <a:solidFill>
                <a:srgbClr val="EBF0F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8" name="CuadroTexto 17"/>
              <p:cNvSpPr txBox="1"/>
              <p:nvPr/>
            </p:nvSpPr>
            <p:spPr>
              <a:xfrm>
                <a:off x="986872" y="4678493"/>
                <a:ext cx="1402948" cy="877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en-US" sz="1700" b="1" kern="0" dirty="0">
                    <a:solidFill>
                      <a:srgbClr val="004890"/>
                    </a:solidFill>
                    <a:ea typeface="ＭＳ Ｐゴシック" pitchFamily="34" charset="-128"/>
                  </a:rPr>
                  <a:t>BSC-CNS is</a:t>
                </a:r>
              </a:p>
              <a:p>
                <a:pPr algn="ctr"/>
                <a:r>
                  <a:rPr lang="en-US" altLang="en-US" sz="1700" b="1" kern="0" dirty="0">
                    <a:solidFill>
                      <a:srgbClr val="004890"/>
                    </a:solidFill>
                    <a:ea typeface="ＭＳ Ｐゴシック" pitchFamily="34" charset="-128"/>
                  </a:rPr>
                  <a:t>a consortium</a:t>
                </a:r>
              </a:p>
              <a:p>
                <a:pPr algn="ctr"/>
                <a:r>
                  <a:rPr lang="en-US" altLang="en-US" sz="1700" b="1" kern="0" dirty="0">
                    <a:solidFill>
                      <a:srgbClr val="004890"/>
                    </a:solidFill>
                    <a:ea typeface="ＭＳ Ｐゴシック" pitchFamily="34" charset="-128"/>
                  </a:rPr>
                  <a:t>that includes</a:t>
                </a:r>
              </a:p>
            </p:txBody>
          </p:sp>
        </p:grpSp>
      </p:grp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3024324" y="1782159"/>
            <a:ext cx="5852909" cy="378296"/>
          </a:xfrm>
          <a:prstGeom prst="rect">
            <a:avLst/>
          </a:prstGeom>
        </p:spPr>
        <p:txBody>
          <a:bodyPr lIns="0" tIns="32150" rIns="0" bIns="3215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6800" indent="0" algn="ctr" defTabSz="449263">
              <a:buFontTx/>
              <a:buNone/>
              <a:defRPr/>
            </a:pPr>
            <a:r>
              <a:rPr lang="en-US" altLang="en-US" b="1" dirty="0">
                <a:solidFill>
                  <a:srgbClr val="0070C0"/>
                </a:solidFill>
                <a:ea typeface="ＭＳ Ｐゴシック" pitchFamily="34" charset="-128"/>
              </a:rPr>
              <a:t>BSC-CNS objectives</a:t>
            </a:r>
          </a:p>
        </p:txBody>
      </p:sp>
      <p:grpSp>
        <p:nvGrpSpPr>
          <p:cNvPr id="31" name="Grupo 30"/>
          <p:cNvGrpSpPr/>
          <p:nvPr/>
        </p:nvGrpSpPr>
        <p:grpSpPr>
          <a:xfrm>
            <a:off x="444510" y="2336213"/>
            <a:ext cx="3352646" cy="2031012"/>
            <a:chOff x="444510" y="2336213"/>
            <a:chExt cx="3352646" cy="2031012"/>
          </a:xfrm>
        </p:grpSpPr>
        <p:sp>
          <p:nvSpPr>
            <p:cNvPr id="22" name="Redondear rectángulo de esquina del mismo lado 21"/>
            <p:cNvSpPr/>
            <p:nvPr/>
          </p:nvSpPr>
          <p:spPr>
            <a:xfrm rot="10800000">
              <a:off x="444510" y="3312425"/>
              <a:ext cx="3348312" cy="1054800"/>
            </a:xfrm>
            <a:prstGeom prst="round2SameRect">
              <a:avLst/>
            </a:prstGeom>
            <a:gradFill flip="none" rotWithShape="1">
              <a:gsLst>
                <a:gs pos="0">
                  <a:srgbClr val="D7E6FA"/>
                </a:gs>
                <a:gs pos="100000">
                  <a:srgbClr val="F2F7FD"/>
                </a:gs>
              </a:gsLst>
              <a:lin ang="5400000" scaled="1"/>
              <a:tileRect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525320" y="3604658"/>
              <a:ext cx="312913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1700" dirty="0">
                  <a:solidFill>
                    <a:srgbClr val="002060"/>
                  </a:solidFill>
                  <a:ea typeface="ＭＳ Ｐゴシック" pitchFamily="34" charset="-128"/>
                </a:rPr>
                <a:t>Supercomputing services</a:t>
              </a:r>
            </a:p>
            <a:p>
              <a:pPr algn="ctr"/>
              <a:r>
                <a:rPr lang="en-US" altLang="en-US" sz="1700" dirty="0">
                  <a:solidFill>
                    <a:srgbClr val="002060"/>
                  </a:solidFill>
                  <a:ea typeface="ＭＳ Ｐゴシック" pitchFamily="34" charset="-128"/>
                </a:rPr>
                <a:t>to Spanish and EU researchers</a:t>
              </a:r>
            </a:p>
          </p:txBody>
        </p:sp>
        <p:sp>
          <p:nvSpPr>
            <p:cNvPr id="27" name="Redondear rectángulo de esquina del mismo lado 26"/>
            <p:cNvSpPr/>
            <p:nvPr/>
          </p:nvSpPr>
          <p:spPr>
            <a:xfrm>
              <a:off x="449156" y="2336213"/>
              <a:ext cx="3348000" cy="1155600"/>
            </a:xfrm>
            <a:prstGeom prst="round2SameRect">
              <a:avLst/>
            </a:prstGeom>
            <a:blipFill dpi="0" rotWithShape="1">
              <a:blip r:embed="rId5"/>
              <a:srcRect/>
              <a:tile tx="-63500" ty="-787400" sx="80000" sy="80000" flip="none" algn="tl"/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noFill/>
              </a:endParaRPr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4422001" y="2336213"/>
            <a:ext cx="3348000" cy="2030186"/>
            <a:chOff x="4422001" y="2336213"/>
            <a:chExt cx="3348000" cy="2030186"/>
          </a:xfrm>
        </p:grpSpPr>
        <p:sp>
          <p:nvSpPr>
            <p:cNvPr id="21" name="Redondear rectángulo de esquina del mismo lado 20"/>
            <p:cNvSpPr/>
            <p:nvPr/>
          </p:nvSpPr>
          <p:spPr>
            <a:xfrm rot="10800000">
              <a:off x="4422001" y="3313251"/>
              <a:ext cx="3348000" cy="1053148"/>
            </a:xfrm>
            <a:prstGeom prst="round2SameRect">
              <a:avLst/>
            </a:prstGeom>
            <a:gradFill>
              <a:gsLst>
                <a:gs pos="0">
                  <a:srgbClr val="D7E6FA"/>
                </a:gs>
                <a:gs pos="100000">
                  <a:srgbClr val="F2F7FD"/>
                </a:gs>
              </a:gsLst>
              <a:lin ang="5400000" scaled="1"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4556007" y="3604658"/>
              <a:ext cx="307998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-285750" algn="ctr" defTabSz="449263">
                <a:defRPr/>
              </a:pPr>
              <a:r>
                <a:rPr lang="en-US" altLang="en-US" sz="1700" dirty="0">
                  <a:solidFill>
                    <a:srgbClr val="002060"/>
                  </a:solidFill>
                  <a:ea typeface="ＭＳ Ｐゴシック" pitchFamily="34" charset="-128"/>
                </a:rPr>
                <a:t>R&amp;D in Computer, Life, Earth and</a:t>
              </a:r>
            </a:p>
            <a:p>
              <a:pPr indent="-285750" algn="ctr" defTabSz="449263">
                <a:defRPr/>
              </a:pPr>
              <a:r>
                <a:rPr lang="en-US" altLang="en-US" sz="1700" dirty="0">
                  <a:solidFill>
                    <a:srgbClr val="002060"/>
                  </a:solidFill>
                  <a:ea typeface="ＭＳ Ｐゴシック" pitchFamily="34" charset="-128"/>
                </a:rPr>
                <a:t>Engineering Sciences</a:t>
              </a:r>
            </a:p>
          </p:txBody>
        </p:sp>
        <p:sp>
          <p:nvSpPr>
            <p:cNvPr id="28" name="Redondear rectángulo de esquina del mismo lado 27"/>
            <p:cNvSpPr/>
            <p:nvPr/>
          </p:nvSpPr>
          <p:spPr>
            <a:xfrm>
              <a:off x="4422312" y="2336213"/>
              <a:ext cx="3347377" cy="1155600"/>
            </a:xfrm>
            <a:prstGeom prst="round2Same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8390921" y="2335817"/>
            <a:ext cx="3348312" cy="2030583"/>
            <a:chOff x="8390921" y="2335817"/>
            <a:chExt cx="3348312" cy="2030583"/>
          </a:xfrm>
        </p:grpSpPr>
        <p:sp>
          <p:nvSpPr>
            <p:cNvPr id="20" name="Redondear rectángulo de esquina del mismo lado 19"/>
            <p:cNvSpPr/>
            <p:nvPr/>
          </p:nvSpPr>
          <p:spPr>
            <a:xfrm rot="10800000">
              <a:off x="8391233" y="3313252"/>
              <a:ext cx="3348000" cy="1053148"/>
            </a:xfrm>
            <a:prstGeom prst="round2SameRect">
              <a:avLst/>
            </a:prstGeom>
            <a:gradFill>
              <a:gsLst>
                <a:gs pos="0">
                  <a:srgbClr val="D7E6FA"/>
                </a:gs>
                <a:gs pos="100000">
                  <a:srgbClr val="F2F7FD"/>
                </a:gs>
              </a:gsLst>
              <a:lin ang="5400000" scaled="1"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8501449" y="3604658"/>
              <a:ext cx="30768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ctr" defTabSz="449263">
                <a:buNone/>
                <a:defRPr/>
              </a:pPr>
              <a:r>
                <a:rPr lang="en-US" altLang="en-US" sz="1700" dirty="0">
                  <a:solidFill>
                    <a:srgbClr val="002060"/>
                  </a:solidFill>
                  <a:ea typeface="ＭＳ Ｐゴシック" pitchFamily="34" charset="-128"/>
                </a:rPr>
                <a:t>PhD </a:t>
              </a:r>
              <a:r>
                <a:rPr lang="en-US" altLang="en-US" sz="1700" dirty="0" err="1">
                  <a:solidFill>
                    <a:srgbClr val="002060"/>
                  </a:solidFill>
                  <a:ea typeface="ＭＳ Ｐゴシック" pitchFamily="34" charset="-128"/>
                </a:rPr>
                <a:t>programme</a:t>
              </a:r>
              <a:r>
                <a:rPr lang="en-US" altLang="en-US" sz="1700" dirty="0">
                  <a:solidFill>
                    <a:srgbClr val="002060"/>
                  </a:solidFill>
                  <a:ea typeface="ＭＳ Ｐゴシック" pitchFamily="34" charset="-128"/>
                </a:rPr>
                <a:t>, technology transfer,  public engagement</a:t>
              </a:r>
            </a:p>
          </p:txBody>
        </p:sp>
        <p:sp>
          <p:nvSpPr>
            <p:cNvPr id="29" name="Redondear rectángulo de esquina del mismo lado 28"/>
            <p:cNvSpPr/>
            <p:nvPr/>
          </p:nvSpPr>
          <p:spPr>
            <a:xfrm>
              <a:off x="8390921" y="2335817"/>
              <a:ext cx="3348000" cy="1156393"/>
            </a:xfrm>
            <a:prstGeom prst="round2SameRect">
              <a:avLst/>
            </a:prstGeom>
            <a:blipFill dpi="0" rotWithShape="1">
              <a:blip r:embed="rId7"/>
              <a:srcRect/>
              <a:tile tx="-381000" ty="-292100" sx="40000" sy="40000" flip="none" algn="tl"/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49675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NEMO4 weak scaling</a:t>
            </a:r>
          </a:p>
        </p:txBody>
      </p:sp>
    </p:spTree>
    <p:extLst>
      <p:ext uri="{BB962C8B-B14F-4D97-AF65-F5344CB8AC3E}">
        <p14:creationId xmlns:p14="http://schemas.microsoft.com/office/powerpoint/2010/main" val="30303862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ORCA weak scaling (MN4)</a:t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977763"/>
            <a:ext cx="12192000" cy="512763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ORCA2, ORCA025 and ORCA36 scalability. Steps per second per subdomain size</a:t>
            </a:r>
          </a:p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1502529"/>
              </p:ext>
            </p:extLst>
          </p:nvPr>
        </p:nvGraphicFramePr>
        <p:xfrm>
          <a:off x="170428" y="1606998"/>
          <a:ext cx="11851144" cy="4682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579668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ORCA weak scaling (MN4)</a:t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977763"/>
            <a:ext cx="12192000" cy="512763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ORCA2, ORCA025 and ORCA36 scalability. Steps per second per subdomain size</a:t>
            </a:r>
          </a:p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0203448"/>
              </p:ext>
            </p:extLst>
          </p:nvPr>
        </p:nvGraphicFramePr>
        <p:xfrm>
          <a:off x="170428" y="1616937"/>
          <a:ext cx="11851144" cy="4682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21531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ORCA36 Performance analysis</a:t>
            </a:r>
          </a:p>
        </p:txBody>
      </p:sp>
    </p:spTree>
    <p:extLst>
      <p:ext uri="{BB962C8B-B14F-4D97-AF65-F5344CB8AC3E}">
        <p14:creationId xmlns:p14="http://schemas.microsoft.com/office/powerpoint/2010/main" val="38313214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analysis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3657" y="1206126"/>
            <a:ext cx="10984685" cy="4662488"/>
          </a:xfrm>
        </p:spPr>
        <p:txBody>
          <a:bodyPr/>
          <a:lstStyle/>
          <a:p>
            <a:pPr>
              <a:defRPr/>
            </a:pPr>
            <a:r>
              <a:rPr lang="en-US" sz="2133" dirty="0"/>
              <a:t>Since 1991</a:t>
            </a:r>
          </a:p>
          <a:p>
            <a:pPr>
              <a:defRPr/>
            </a:pPr>
            <a:r>
              <a:rPr lang="en-US" sz="2133" dirty="0"/>
              <a:t>Based on </a:t>
            </a:r>
            <a:r>
              <a:rPr lang="en-US" sz="2133" b="1" dirty="0">
                <a:solidFill>
                  <a:schemeClr val="tx2"/>
                </a:solidFill>
              </a:rPr>
              <a:t>traces</a:t>
            </a:r>
          </a:p>
          <a:p>
            <a:pPr>
              <a:defRPr/>
            </a:pPr>
            <a:r>
              <a:rPr lang="en-US" sz="2133" dirty="0"/>
              <a:t>Open Source: </a:t>
            </a:r>
            <a:r>
              <a:rPr lang="en-US" sz="2133" dirty="0">
                <a:solidFill>
                  <a:schemeClr val="tx2">
                    <a:lumMod val="50000"/>
                  </a:schemeClr>
                </a:solidFill>
                <a:ea typeface="DejaVu Sans"/>
                <a:hlinkClick r:id="rId2"/>
              </a:rPr>
              <a:t>https://tools.bsc.es</a:t>
            </a:r>
            <a:endParaRPr lang="en-US" sz="2133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sz="2133" b="1" dirty="0" err="1">
                <a:solidFill>
                  <a:schemeClr val="tx2"/>
                </a:solidFill>
              </a:rPr>
              <a:t>Extrae</a:t>
            </a:r>
            <a:r>
              <a:rPr lang="en-US" sz="2133" dirty="0">
                <a:solidFill>
                  <a:schemeClr val="tx2"/>
                </a:solidFill>
              </a:rPr>
              <a:t>: </a:t>
            </a:r>
            <a:r>
              <a:rPr lang="en-US" sz="2133" dirty="0"/>
              <a:t>Package that generates </a:t>
            </a:r>
            <a:r>
              <a:rPr lang="en-US" sz="2133" dirty="0" err="1"/>
              <a:t>Paraver</a:t>
            </a:r>
            <a:r>
              <a:rPr lang="en-US" sz="2133" dirty="0"/>
              <a:t> trace-files for a post-mortem analysis</a:t>
            </a:r>
          </a:p>
          <a:p>
            <a:pPr>
              <a:defRPr/>
            </a:pPr>
            <a:r>
              <a:rPr lang="en-US" sz="2133" b="1" dirty="0" err="1">
                <a:solidFill>
                  <a:schemeClr val="tx2"/>
                </a:solidFill>
              </a:rPr>
              <a:t>Paraver</a:t>
            </a:r>
            <a:r>
              <a:rPr lang="en-US" sz="2133" dirty="0">
                <a:solidFill>
                  <a:schemeClr val="tx2"/>
                </a:solidFill>
              </a:rPr>
              <a:t>: </a:t>
            </a:r>
            <a:r>
              <a:rPr lang="en-US" sz="2133" dirty="0"/>
              <a:t>Trace visualization and analysis browser</a:t>
            </a:r>
          </a:p>
          <a:p>
            <a:pPr>
              <a:defRPr/>
            </a:pPr>
            <a:r>
              <a:rPr lang="en-US" sz="2133" b="1" dirty="0" err="1">
                <a:solidFill>
                  <a:schemeClr val="tx2"/>
                </a:solidFill>
              </a:rPr>
              <a:t>Dimemas</a:t>
            </a:r>
            <a:r>
              <a:rPr lang="en-US" sz="2133" dirty="0">
                <a:solidFill>
                  <a:schemeClr val="tx2"/>
                </a:solidFill>
              </a:rPr>
              <a:t>: </a:t>
            </a:r>
            <a:r>
              <a:rPr lang="en-US" sz="2133" dirty="0"/>
              <a:t>Message passing simulator</a:t>
            </a:r>
          </a:p>
          <a:p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/>
        </p:blipFill>
        <p:spPr>
          <a:xfrm>
            <a:off x="3031434" y="3865255"/>
            <a:ext cx="7776864" cy="25922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3339" y="114232"/>
            <a:ext cx="1920213" cy="5808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6005696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ORCA36 scalability (MN4)</a:t>
            </a:r>
            <a:br>
              <a:rPr lang="en-GB" dirty="0"/>
            </a:b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997641"/>
            <a:ext cx="12192000" cy="512763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ORCA36 scalability</a:t>
            </a:r>
          </a:p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-208361" y="1465676"/>
          <a:ext cx="12837321" cy="4373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Down Arrow 1"/>
          <p:cNvSpPr/>
          <p:nvPr/>
        </p:nvSpPr>
        <p:spPr>
          <a:xfrm>
            <a:off x="1259631" y="3694922"/>
            <a:ext cx="111967" cy="140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own Arrow 7"/>
          <p:cNvSpPr/>
          <p:nvPr/>
        </p:nvSpPr>
        <p:spPr>
          <a:xfrm>
            <a:off x="1682623" y="3688696"/>
            <a:ext cx="111967" cy="1188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Down Arrow 8"/>
          <p:cNvSpPr/>
          <p:nvPr/>
        </p:nvSpPr>
        <p:spPr>
          <a:xfrm>
            <a:off x="2251788" y="3698037"/>
            <a:ext cx="111967" cy="936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5392863" y="5940122"/>
            <a:ext cx="16348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0" i="0" u="none" strike="noStrike" kern="1200" cap="all" baseline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GB" dirty="0"/>
              <a:t>PROCESSES (CORES)</a:t>
            </a:r>
          </a:p>
        </p:txBody>
      </p:sp>
    </p:spTree>
    <p:extLst>
      <p:ext uri="{BB962C8B-B14F-4D97-AF65-F5344CB8AC3E}">
        <p14:creationId xmlns:p14="http://schemas.microsoft.com/office/powerpoint/2010/main" val="22787530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5763" y="1095375"/>
            <a:ext cx="6471587" cy="51517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ORCA36 functions view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1791135" y="1717129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768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1635645" y="3325291"/>
            <a:ext cx="1120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3,072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635645" y="5088945"/>
            <a:ext cx="1120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6,144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805763" y="6576237"/>
            <a:ext cx="6471587" cy="0"/>
          </a:xfrm>
          <a:prstGeom prst="straightConnector1">
            <a:avLst/>
          </a:prstGeom>
          <a:ln w="254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990092" y="6186940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7418976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6538" y="1209675"/>
            <a:ext cx="6567488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ORCA36 functions view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1791135" y="1812379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768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1635645" y="3420541"/>
            <a:ext cx="1120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3,072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635645" y="5184195"/>
            <a:ext cx="1120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6,144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843863" y="6576237"/>
            <a:ext cx="6471587" cy="0"/>
          </a:xfrm>
          <a:prstGeom prst="straightConnector1">
            <a:avLst/>
          </a:prstGeom>
          <a:ln w="254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037717" y="6186940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8054836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ORCA36 model factors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Model factors explaining scalability on 16, 32 and 64 nodes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817646"/>
              </p:ext>
            </p:extLst>
          </p:nvPr>
        </p:nvGraphicFramePr>
        <p:xfrm>
          <a:off x="746449" y="1842793"/>
          <a:ext cx="10584159" cy="402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86910">
                  <a:extLst>
                    <a:ext uri="{9D8B030D-6E8A-4147-A177-3AD203B41FA5}">
                      <a16:colId xmlns:a16="http://schemas.microsoft.com/office/drawing/2014/main" val="2392416969"/>
                    </a:ext>
                  </a:extLst>
                </a:gridCol>
                <a:gridCol w="2599083">
                  <a:extLst>
                    <a:ext uri="{9D8B030D-6E8A-4147-A177-3AD203B41FA5}">
                      <a16:colId xmlns:a16="http://schemas.microsoft.com/office/drawing/2014/main" val="2854130434"/>
                    </a:ext>
                  </a:extLst>
                </a:gridCol>
                <a:gridCol w="2599083">
                  <a:extLst>
                    <a:ext uri="{9D8B030D-6E8A-4147-A177-3AD203B41FA5}">
                      <a16:colId xmlns:a16="http://schemas.microsoft.com/office/drawing/2014/main" val="1554462922"/>
                    </a:ext>
                  </a:extLst>
                </a:gridCol>
                <a:gridCol w="2599083">
                  <a:extLst>
                    <a:ext uri="{9D8B030D-6E8A-4147-A177-3AD203B41FA5}">
                      <a16:colId xmlns:a16="http://schemas.microsoft.com/office/drawing/2014/main" val="2490030554"/>
                    </a:ext>
                  </a:extLst>
                </a:gridCol>
              </a:tblGrid>
              <a:tr h="333000">
                <a:tc>
                  <a:txBody>
                    <a:bodyPr/>
                    <a:lstStyle/>
                    <a:p>
                      <a:r>
                        <a:rPr lang="en-GB" sz="1600" b="1" dirty="0"/>
                        <a:t>Number of processes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768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3,072 (x4)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6,144 (x8)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295691"/>
                  </a:ext>
                </a:extLst>
              </a:tr>
              <a:tr h="333000">
                <a:tc>
                  <a:txBody>
                    <a:bodyPr/>
                    <a:lstStyle/>
                    <a:p>
                      <a:r>
                        <a:rPr lang="en-GB" sz="1600" b="1" dirty="0"/>
                        <a:t>Parallel 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93.72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85.74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82.65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354645"/>
                  </a:ext>
                </a:extLst>
              </a:tr>
              <a:tr h="333000">
                <a:tc>
                  <a:txBody>
                    <a:bodyPr/>
                    <a:lstStyle/>
                    <a:p>
                      <a:r>
                        <a:rPr lang="en-GB" sz="1600" dirty="0"/>
                        <a:t>Load balance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97.42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92.4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92.74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668071"/>
                  </a:ext>
                </a:extLst>
              </a:tr>
              <a:tr h="333000">
                <a:tc>
                  <a:txBody>
                    <a:bodyPr/>
                    <a:lstStyle/>
                    <a:p>
                      <a:r>
                        <a:rPr lang="en-GB" sz="1600" dirty="0"/>
                        <a:t>Communication 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96.2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92.79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89.12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2303094"/>
                  </a:ext>
                </a:extLst>
              </a:tr>
              <a:tr h="333000">
                <a:tc>
                  <a:txBody>
                    <a:bodyPr/>
                    <a:lstStyle/>
                    <a:p>
                      <a:r>
                        <a:rPr lang="en-GB" sz="1600" b="1" dirty="0"/>
                        <a:t>Computation scalability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130.25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144.55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583624"/>
                  </a:ext>
                </a:extLst>
              </a:tr>
              <a:tr h="333000">
                <a:tc>
                  <a:txBody>
                    <a:bodyPr/>
                    <a:lstStyle/>
                    <a:p>
                      <a:r>
                        <a:rPr lang="en-GB" sz="1600" b="1" dirty="0"/>
                        <a:t>Global 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92.72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111.67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119.47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20254"/>
                  </a:ext>
                </a:extLst>
              </a:tr>
              <a:tr h="333000">
                <a:tc>
                  <a:txBody>
                    <a:bodyPr/>
                    <a:lstStyle/>
                    <a:p>
                      <a:r>
                        <a:rPr lang="en-GB" sz="1600" dirty="0"/>
                        <a:t>IPC scalability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123.47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145.99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5300751"/>
                  </a:ext>
                </a:extLst>
              </a:tr>
              <a:tr h="333000">
                <a:tc>
                  <a:txBody>
                    <a:bodyPr/>
                    <a:lstStyle/>
                    <a:p>
                      <a:r>
                        <a:rPr lang="en-GB" sz="1600" dirty="0"/>
                        <a:t>Instruction</a:t>
                      </a:r>
                      <a:r>
                        <a:rPr lang="en-GB" sz="1600" baseline="0" dirty="0"/>
                        <a:t> scalability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102.63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97.18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4417821"/>
                  </a:ext>
                </a:extLst>
              </a:tr>
              <a:tr h="333000">
                <a:tc>
                  <a:txBody>
                    <a:bodyPr/>
                    <a:lstStyle/>
                    <a:p>
                      <a:r>
                        <a:rPr lang="en-GB" sz="1600" dirty="0"/>
                        <a:t>Frequency scalability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102.78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101.88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46115"/>
                  </a:ext>
                </a:extLst>
              </a:tr>
              <a:tr h="333000">
                <a:tc>
                  <a:txBody>
                    <a:bodyPr/>
                    <a:lstStyle/>
                    <a:p>
                      <a:r>
                        <a:rPr lang="en-GB" sz="1600" b="1" dirty="0"/>
                        <a:t>Speedup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4.77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10.21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3460478"/>
                  </a:ext>
                </a:extLst>
              </a:tr>
              <a:tr h="333000">
                <a:tc>
                  <a:txBody>
                    <a:bodyPr/>
                    <a:lstStyle/>
                    <a:p>
                      <a:r>
                        <a:rPr lang="en-GB" sz="1600" dirty="0"/>
                        <a:t>Average IPC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330569"/>
                  </a:ext>
                </a:extLst>
              </a:tr>
              <a:tr h="333000">
                <a:tc>
                  <a:txBody>
                    <a:bodyPr/>
                    <a:lstStyle/>
                    <a:p>
                      <a:r>
                        <a:rPr lang="en-GB" sz="1600" dirty="0"/>
                        <a:t>Average frequency</a:t>
                      </a:r>
                      <a:r>
                        <a:rPr lang="en-GB" sz="1600" baseline="0" dirty="0"/>
                        <a:t> (GHz)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2.13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433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29152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ORCA36 scalability (MN4)</a:t>
            </a:r>
            <a:br>
              <a:rPr lang="en-GB" dirty="0"/>
            </a:b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997641"/>
            <a:ext cx="12192000" cy="512763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ORCA36 scalability</a:t>
            </a:r>
          </a:p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-208361" y="1465676"/>
          <a:ext cx="12837321" cy="4373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Down Arrow 1"/>
          <p:cNvSpPr/>
          <p:nvPr/>
        </p:nvSpPr>
        <p:spPr>
          <a:xfrm>
            <a:off x="1259631" y="3694922"/>
            <a:ext cx="111967" cy="140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own Arrow 7"/>
          <p:cNvSpPr/>
          <p:nvPr/>
        </p:nvSpPr>
        <p:spPr>
          <a:xfrm>
            <a:off x="1682623" y="3688696"/>
            <a:ext cx="111967" cy="1188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Down Arrow 8"/>
          <p:cNvSpPr/>
          <p:nvPr/>
        </p:nvSpPr>
        <p:spPr>
          <a:xfrm>
            <a:off x="2251788" y="3698037"/>
            <a:ext cx="111967" cy="936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5392863" y="5940122"/>
            <a:ext cx="16348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0" i="0" u="none" strike="noStrike" kern="1200" cap="all" baseline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GB" dirty="0"/>
              <a:t>PROCESSES (CORES)</a:t>
            </a:r>
          </a:p>
        </p:txBody>
      </p:sp>
    </p:spTree>
    <p:extLst>
      <p:ext uri="{BB962C8B-B14F-4D97-AF65-F5344CB8AC3E}">
        <p14:creationId xmlns:p14="http://schemas.microsoft.com/office/powerpoint/2010/main" val="1990483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C427D298-FC36-3048-B434-80F6773AA9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38" y="-652064"/>
            <a:ext cx="12259476" cy="816212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006811" y="1286334"/>
            <a:ext cx="6178378" cy="288000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3006811" y="832021"/>
            <a:ext cx="6178378" cy="432000"/>
          </a:xfrm>
          <a:prstGeom prst="rect">
            <a:avLst/>
          </a:prstGeom>
          <a:solidFill>
            <a:srgbClr val="0070C0">
              <a:alpha val="67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3006811" y="1606409"/>
            <a:ext cx="6178378" cy="288000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3006811" y="1917439"/>
            <a:ext cx="6178378" cy="288000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3006811" y="2237514"/>
            <a:ext cx="6178378" cy="288000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E573E08-D082-0E4E-8837-BD913B7E5EC0}"/>
              </a:ext>
            </a:extLst>
          </p:cNvPr>
          <p:cNvSpPr txBox="1"/>
          <p:nvPr/>
        </p:nvSpPr>
        <p:spPr>
          <a:xfrm>
            <a:off x="3229831" y="287090"/>
            <a:ext cx="5732338" cy="226985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MareNostrum</a:t>
            </a:r>
            <a:r>
              <a:rPr kumimoji="0" lang="en-GB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4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Total peak performance: </a:t>
            </a: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13,7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Pflops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General </a:t>
            </a: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Purpos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 Cluster: 	11.15 </a:t>
            </a: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Pflops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		(1.07.2017)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CTE1-P9+Volta: 			1.57 </a:t>
            </a: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Pflops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		(1.03.2018)</a:t>
            </a:r>
          </a:p>
          <a:p>
            <a:pPr lvl="0" defTabSz="457200">
              <a:lnSpc>
                <a:spcPct val="110000"/>
              </a:lnSpc>
              <a:defRPr/>
            </a:pPr>
            <a:r>
              <a:rPr lang="en-US" sz="1900" b="1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CTE2-AMD: 				0.52 </a:t>
            </a:r>
            <a:r>
              <a:rPr lang="en-US" sz="1900" b="1" dirty="0" err="1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Pflops</a:t>
            </a:r>
            <a:r>
              <a:rPr lang="en-US" sz="1900" b="1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		(1.11.2019)</a:t>
            </a:r>
          </a:p>
          <a:p>
            <a:pPr defTabSz="457200">
              <a:lnSpc>
                <a:spcPct val="110000"/>
              </a:lnSpc>
              <a:defRPr/>
            </a:pPr>
            <a:r>
              <a:rPr lang="en-US" sz="1900" b="1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CTE3-Arm V8: 			0.5 </a:t>
            </a:r>
            <a:r>
              <a:rPr lang="en-US" sz="1900" b="1" dirty="0" err="1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Pflops</a:t>
            </a:r>
            <a:r>
              <a:rPr lang="en-US" sz="1900" b="1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		(????)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141931" y="5618208"/>
            <a:ext cx="2554378" cy="1275751"/>
            <a:chOff x="171680" y="5494638"/>
            <a:chExt cx="2021942" cy="1389559"/>
          </a:xfrm>
        </p:grpSpPr>
        <p:sp>
          <p:nvSpPr>
            <p:cNvPr id="12" name="Redondear rectángulo de esquina del mismo lado 11"/>
            <p:cNvSpPr/>
            <p:nvPr/>
          </p:nvSpPr>
          <p:spPr>
            <a:xfrm>
              <a:off x="171680" y="5494638"/>
              <a:ext cx="2021942" cy="1389559"/>
            </a:xfrm>
            <a:prstGeom prst="round2SameRect">
              <a:avLst>
                <a:gd name="adj1" fmla="val 19174"/>
                <a:gd name="adj2" fmla="val 0"/>
              </a:avLst>
            </a:prstGeom>
            <a:solidFill>
              <a:schemeClr val="accent5">
                <a:lumMod val="50000"/>
                <a:alpha val="9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0" rtlCol="0" anchor="t" anchorCtr="0">
              <a:noAutofit/>
            </a:bodyPr>
            <a:lstStyle/>
            <a:p>
              <a:pPr algn="ctr"/>
              <a:r>
                <a:rPr lang="en-GB" sz="1700" b="1" dirty="0" err="1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MareNostrum</a:t>
              </a:r>
              <a:r>
                <a:rPr lang="en-GB" sz="1700" b="1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 1</a:t>
              </a:r>
            </a:p>
            <a:p>
              <a:pPr algn="ctr">
                <a:lnSpc>
                  <a:spcPct val="110000"/>
                </a:lnSpc>
              </a:pPr>
              <a:r>
                <a:rPr lang="en-GB" sz="1600" b="1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 </a:t>
              </a:r>
              <a:r>
                <a:rPr lang="en-GB" sz="1400" b="1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2004 – 42,3 </a:t>
              </a:r>
              <a:r>
                <a:rPr lang="en-GB" sz="1400" b="1" dirty="0" err="1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Tflops</a:t>
              </a:r>
              <a:endParaRPr lang="en-GB" sz="1400" b="1" dirty="0">
                <a:solidFill>
                  <a:prstClr val="white"/>
                </a:solidFill>
                <a:effectLst>
                  <a:outerShdw blurRad="76200" sx="103000" sy="103000" algn="ctr" rotWithShape="0">
                    <a:schemeClr val="accent1">
                      <a:lumMod val="50000"/>
                      <a:alpha val="20000"/>
                    </a:schemeClr>
                  </a:outerShdw>
                </a:effectLst>
              </a:endParaRPr>
            </a:p>
            <a:p>
              <a:pPr algn="ctr">
                <a:lnSpc>
                  <a:spcPct val="110000"/>
                </a:lnSpc>
              </a:pPr>
              <a:r>
                <a:rPr lang="en-GB" sz="15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1</a:t>
              </a:r>
              <a:r>
                <a:rPr lang="en-GB" sz="1500" baseline="300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st</a:t>
              </a:r>
              <a:r>
                <a:rPr lang="en-GB" sz="15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 Europe / 4</a:t>
              </a:r>
              <a:r>
                <a:rPr lang="en-GB" sz="1500" baseline="300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th</a:t>
              </a:r>
              <a:r>
                <a:rPr lang="en-GB" sz="15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 World</a:t>
              </a:r>
            </a:p>
            <a:p>
              <a:pPr algn="ctr">
                <a:lnSpc>
                  <a:spcPct val="110000"/>
                </a:lnSpc>
              </a:pPr>
              <a:r>
                <a:rPr lang="en-GB" sz="15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New technologies </a:t>
              </a:r>
            </a:p>
          </p:txBody>
        </p:sp>
        <p:cxnSp>
          <p:nvCxnSpPr>
            <p:cNvPr id="13" name="Conector recto 12"/>
            <p:cNvCxnSpPr/>
            <p:nvPr/>
          </p:nvCxnSpPr>
          <p:spPr>
            <a:xfrm>
              <a:off x="1919416" y="6056915"/>
              <a:ext cx="274206" cy="0"/>
            </a:xfrm>
            <a:prstGeom prst="line">
              <a:avLst/>
            </a:prstGeom>
            <a:solidFill>
              <a:schemeClr val="accent5">
                <a:lumMod val="50000"/>
                <a:alpha val="95000"/>
              </a:schemeClr>
            </a:solidFill>
            <a:ln w="19050" cap="rnd">
              <a:solidFill>
                <a:srgbClr val="00B0F0">
                  <a:alpha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Conector recto 13"/>
            <p:cNvCxnSpPr/>
            <p:nvPr/>
          </p:nvCxnSpPr>
          <p:spPr>
            <a:xfrm>
              <a:off x="179918" y="6056915"/>
              <a:ext cx="274206" cy="0"/>
            </a:xfrm>
            <a:prstGeom prst="line">
              <a:avLst/>
            </a:prstGeom>
            <a:solidFill>
              <a:schemeClr val="accent5">
                <a:lumMod val="50000"/>
                <a:alpha val="95000"/>
              </a:schemeClr>
            </a:solidFill>
            <a:ln w="19050" cap="rnd">
              <a:solidFill>
                <a:srgbClr val="00B0F0">
                  <a:alpha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15" name="Grupo 14"/>
          <p:cNvGrpSpPr/>
          <p:nvPr/>
        </p:nvGrpSpPr>
        <p:grpSpPr>
          <a:xfrm>
            <a:off x="3212153" y="5618208"/>
            <a:ext cx="2554378" cy="1275751"/>
            <a:chOff x="2402812" y="5494638"/>
            <a:chExt cx="2021942" cy="1389559"/>
          </a:xfrm>
        </p:grpSpPr>
        <p:sp>
          <p:nvSpPr>
            <p:cNvPr id="16" name="Redondear rectángulo de esquina del mismo lado 15"/>
            <p:cNvSpPr/>
            <p:nvPr/>
          </p:nvSpPr>
          <p:spPr>
            <a:xfrm>
              <a:off x="2402812" y="5494638"/>
              <a:ext cx="2021942" cy="1389559"/>
            </a:xfrm>
            <a:prstGeom prst="round2SameRect">
              <a:avLst/>
            </a:prstGeom>
            <a:solidFill>
              <a:schemeClr val="accent5">
                <a:lumMod val="50000"/>
                <a:alpha val="9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0" rtlCol="0" anchor="t" anchorCtr="0">
              <a:noAutofit/>
            </a:bodyPr>
            <a:lstStyle/>
            <a:p>
              <a:pPr algn="ctr"/>
              <a:r>
                <a:rPr lang="en-GB" sz="1700" b="1" dirty="0" err="1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MareNostrum</a:t>
              </a:r>
              <a:r>
                <a:rPr lang="en-GB" sz="1700" b="1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 2</a:t>
              </a:r>
            </a:p>
            <a:p>
              <a:pPr algn="ctr">
                <a:lnSpc>
                  <a:spcPct val="110000"/>
                </a:lnSpc>
              </a:pPr>
              <a:r>
                <a:rPr lang="en-GB" sz="1400" b="1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2006 – 94,2 </a:t>
              </a:r>
              <a:r>
                <a:rPr lang="en-GB" sz="1400" b="1" dirty="0" err="1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Tflops</a:t>
              </a:r>
              <a:endParaRPr lang="en-GB" sz="1400" b="1" dirty="0">
                <a:solidFill>
                  <a:prstClr val="white"/>
                </a:solidFill>
                <a:effectLst>
                  <a:outerShdw blurRad="76200" sx="103000" sy="103000" algn="ctr" rotWithShape="0">
                    <a:schemeClr val="accent1">
                      <a:lumMod val="50000"/>
                      <a:alpha val="20000"/>
                    </a:schemeClr>
                  </a:outerShdw>
                </a:effectLst>
              </a:endParaRPr>
            </a:p>
            <a:p>
              <a:pPr lvl="0" algn="ctr">
                <a:lnSpc>
                  <a:spcPct val="110000"/>
                </a:lnSpc>
                <a:defRPr/>
              </a:pPr>
              <a:r>
                <a:rPr lang="en-GB" sz="15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1</a:t>
              </a:r>
              <a:r>
                <a:rPr lang="en-GB" sz="1500" baseline="300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st</a:t>
              </a:r>
              <a:r>
                <a:rPr lang="en-GB" sz="15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 Europe / 5</a:t>
              </a:r>
              <a:r>
                <a:rPr lang="en-GB" sz="1500" baseline="300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th</a:t>
              </a:r>
              <a:r>
                <a:rPr lang="en-GB" sz="15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 World</a:t>
              </a:r>
            </a:p>
            <a:p>
              <a:pPr lvl="0" algn="ctr">
                <a:lnSpc>
                  <a:spcPct val="110000"/>
                </a:lnSpc>
                <a:defRPr/>
              </a:pPr>
              <a:r>
                <a:rPr lang="en-GB" sz="15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New technologies</a:t>
              </a:r>
            </a:p>
          </p:txBody>
        </p:sp>
        <p:cxnSp>
          <p:nvCxnSpPr>
            <p:cNvPr id="17" name="Conector recto 16"/>
            <p:cNvCxnSpPr/>
            <p:nvPr/>
          </p:nvCxnSpPr>
          <p:spPr>
            <a:xfrm>
              <a:off x="4142310" y="6032201"/>
              <a:ext cx="274206" cy="0"/>
            </a:xfrm>
            <a:prstGeom prst="line">
              <a:avLst/>
            </a:prstGeom>
            <a:solidFill>
              <a:schemeClr val="accent5">
                <a:lumMod val="50000"/>
                <a:alpha val="95000"/>
              </a:schemeClr>
            </a:solidFill>
            <a:ln w="19050" cap="rnd">
              <a:solidFill>
                <a:srgbClr val="00B0F0">
                  <a:alpha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Conector recto 17"/>
            <p:cNvCxnSpPr/>
            <p:nvPr/>
          </p:nvCxnSpPr>
          <p:spPr>
            <a:xfrm>
              <a:off x="2411050" y="6032201"/>
              <a:ext cx="274206" cy="0"/>
            </a:xfrm>
            <a:prstGeom prst="line">
              <a:avLst/>
            </a:prstGeom>
            <a:solidFill>
              <a:schemeClr val="accent5">
                <a:lumMod val="50000"/>
                <a:alpha val="95000"/>
              </a:schemeClr>
            </a:solidFill>
            <a:ln w="19050" cap="rnd">
              <a:solidFill>
                <a:srgbClr val="00B0F0">
                  <a:alpha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19" name="Grupo 18"/>
          <p:cNvGrpSpPr/>
          <p:nvPr/>
        </p:nvGrpSpPr>
        <p:grpSpPr>
          <a:xfrm>
            <a:off x="6282375" y="5618208"/>
            <a:ext cx="2643757" cy="1275751"/>
            <a:chOff x="4666899" y="5494638"/>
            <a:chExt cx="2092691" cy="1389559"/>
          </a:xfrm>
        </p:grpSpPr>
        <p:sp>
          <p:nvSpPr>
            <p:cNvPr id="20" name="Redondear rectángulo de esquina del mismo lado 19"/>
            <p:cNvSpPr/>
            <p:nvPr/>
          </p:nvSpPr>
          <p:spPr>
            <a:xfrm>
              <a:off x="4666899" y="5494638"/>
              <a:ext cx="2092691" cy="1389559"/>
            </a:xfrm>
            <a:prstGeom prst="round2SameRect">
              <a:avLst/>
            </a:prstGeom>
            <a:solidFill>
              <a:schemeClr val="accent5">
                <a:lumMod val="50000"/>
                <a:alpha val="9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0" rtlCol="0" anchor="t" anchorCtr="0">
              <a:noAutofit/>
            </a:bodyPr>
            <a:lstStyle/>
            <a:p>
              <a:pPr algn="ctr"/>
              <a:r>
                <a:rPr lang="en-GB" sz="1700" b="1" dirty="0" err="1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MareNostrum</a:t>
              </a:r>
              <a:r>
                <a:rPr lang="en-GB" sz="1700" b="1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 3</a:t>
              </a:r>
            </a:p>
            <a:p>
              <a:pPr algn="ctr">
                <a:lnSpc>
                  <a:spcPct val="110000"/>
                </a:lnSpc>
              </a:pPr>
              <a:r>
                <a:rPr lang="en-GB" sz="1500" b="1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 </a:t>
              </a:r>
              <a:r>
                <a:rPr lang="en-GB" sz="1400" b="1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2012 – 1,1 </a:t>
              </a:r>
              <a:r>
                <a:rPr lang="en-GB" sz="1400" b="1" dirty="0" err="1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Pflops</a:t>
              </a:r>
              <a:endParaRPr lang="en-GB" sz="1400" b="1" dirty="0">
                <a:solidFill>
                  <a:prstClr val="white"/>
                </a:solidFill>
                <a:effectLst>
                  <a:outerShdw blurRad="76200" sx="103000" sy="103000" algn="ctr" rotWithShape="0">
                    <a:schemeClr val="accent1">
                      <a:lumMod val="50000"/>
                      <a:alpha val="20000"/>
                    </a:schemeClr>
                  </a:outerShdw>
                </a:effectLst>
              </a:endParaRPr>
            </a:p>
            <a:p>
              <a:pPr algn="ctr">
                <a:lnSpc>
                  <a:spcPct val="110000"/>
                </a:lnSpc>
              </a:pPr>
              <a:r>
                <a:rPr lang="en-GB" sz="15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12</a:t>
              </a:r>
              <a:r>
                <a:rPr lang="en-GB" sz="1500" baseline="300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th</a:t>
              </a:r>
              <a:r>
                <a:rPr lang="en-GB" sz="15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 Europe / 36</a:t>
              </a:r>
              <a:r>
                <a:rPr lang="en-GB" sz="1500" baseline="300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th</a:t>
              </a:r>
              <a:r>
                <a:rPr lang="en-GB" sz="15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 World</a:t>
              </a:r>
            </a:p>
          </p:txBody>
        </p:sp>
        <p:cxnSp>
          <p:nvCxnSpPr>
            <p:cNvPr id="21" name="Conector recto 20"/>
            <p:cNvCxnSpPr/>
            <p:nvPr/>
          </p:nvCxnSpPr>
          <p:spPr>
            <a:xfrm>
              <a:off x="6441989" y="6038424"/>
              <a:ext cx="309956" cy="0"/>
            </a:xfrm>
            <a:prstGeom prst="line">
              <a:avLst/>
            </a:prstGeom>
            <a:solidFill>
              <a:schemeClr val="accent5">
                <a:lumMod val="50000"/>
                <a:alpha val="95000"/>
              </a:schemeClr>
            </a:solidFill>
            <a:ln w="19050" cap="rnd">
              <a:solidFill>
                <a:srgbClr val="00B0F0">
                  <a:alpha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Conector recto 21"/>
            <p:cNvCxnSpPr/>
            <p:nvPr/>
          </p:nvCxnSpPr>
          <p:spPr>
            <a:xfrm>
              <a:off x="4680575" y="6030186"/>
              <a:ext cx="369220" cy="0"/>
            </a:xfrm>
            <a:prstGeom prst="line">
              <a:avLst/>
            </a:prstGeom>
            <a:solidFill>
              <a:schemeClr val="accent5">
                <a:lumMod val="50000"/>
                <a:alpha val="95000"/>
              </a:schemeClr>
            </a:solidFill>
            <a:ln w="19050" cap="rnd">
              <a:solidFill>
                <a:srgbClr val="00B0F0">
                  <a:alpha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23" name="Grupo 22"/>
          <p:cNvGrpSpPr/>
          <p:nvPr/>
        </p:nvGrpSpPr>
        <p:grpSpPr>
          <a:xfrm>
            <a:off x="9441976" y="5618208"/>
            <a:ext cx="2554378" cy="1275751"/>
            <a:chOff x="6949062" y="5494638"/>
            <a:chExt cx="2021942" cy="1389559"/>
          </a:xfrm>
        </p:grpSpPr>
        <p:sp>
          <p:nvSpPr>
            <p:cNvPr id="24" name="Redondear rectángulo de esquina del mismo lado 23"/>
            <p:cNvSpPr/>
            <p:nvPr/>
          </p:nvSpPr>
          <p:spPr>
            <a:xfrm>
              <a:off x="6949062" y="5494638"/>
              <a:ext cx="2021942" cy="1389559"/>
            </a:xfrm>
            <a:prstGeom prst="round2SameRect">
              <a:avLst/>
            </a:prstGeom>
            <a:solidFill>
              <a:schemeClr val="accent5">
                <a:lumMod val="50000"/>
                <a:alpha val="9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0" rtlCol="0" anchor="t" anchorCtr="0">
              <a:noAutofit/>
            </a:bodyPr>
            <a:lstStyle/>
            <a:p>
              <a:pPr algn="ctr"/>
              <a:r>
                <a:rPr lang="en-GB" sz="1700" b="1" dirty="0" err="1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MareNostrum</a:t>
              </a:r>
              <a:r>
                <a:rPr lang="en-GB" sz="1700" b="1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 4</a:t>
              </a:r>
            </a:p>
            <a:p>
              <a:pPr algn="ctr">
                <a:lnSpc>
                  <a:spcPct val="110000"/>
                </a:lnSpc>
              </a:pPr>
              <a:r>
                <a:rPr lang="en-GB" sz="1400" b="1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2017 – 11,1 </a:t>
              </a:r>
              <a:r>
                <a:rPr lang="en-GB" sz="1400" b="1" dirty="0" err="1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Pflops</a:t>
              </a:r>
              <a:endParaRPr lang="en-GB" sz="1400" b="1" dirty="0">
                <a:solidFill>
                  <a:prstClr val="white"/>
                </a:solidFill>
                <a:effectLst>
                  <a:outerShdw blurRad="76200" sx="103000" sy="103000" algn="ctr" rotWithShape="0">
                    <a:schemeClr val="accent1">
                      <a:lumMod val="50000"/>
                      <a:alpha val="20000"/>
                    </a:schemeClr>
                  </a:outerShdw>
                </a:effectLst>
              </a:endParaRPr>
            </a:p>
            <a:p>
              <a:pPr algn="ctr">
                <a:lnSpc>
                  <a:spcPct val="110000"/>
                </a:lnSpc>
              </a:pPr>
              <a:r>
                <a:rPr lang="en-GB" sz="14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2</a:t>
              </a:r>
              <a:r>
                <a:rPr lang="en-GB" sz="1400" baseline="300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nd</a:t>
              </a:r>
              <a:r>
                <a:rPr lang="en-GB" sz="14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 Europe / 13</a:t>
              </a:r>
              <a:r>
                <a:rPr lang="en-GB" sz="1400" baseline="300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th</a:t>
              </a:r>
              <a:r>
                <a:rPr lang="en-GB" sz="14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 World</a:t>
              </a:r>
            </a:p>
            <a:p>
              <a:pPr algn="ctr">
                <a:lnSpc>
                  <a:spcPct val="110000"/>
                </a:lnSpc>
              </a:pPr>
              <a:r>
                <a:rPr lang="en-GB" sz="1400" dirty="0">
                  <a:solidFill>
                    <a:prstClr val="white"/>
                  </a:solidFill>
                  <a:effectLst>
                    <a:outerShdw blurRad="76200" sx="103000" sy="103000" algn="ctr" rotWithShape="0">
                      <a:schemeClr val="accent1">
                        <a:lumMod val="50000"/>
                        <a:alpha val="20000"/>
                      </a:schemeClr>
                    </a:outerShdw>
                  </a:effectLst>
                </a:rPr>
                <a:t>New technologies</a:t>
              </a:r>
            </a:p>
          </p:txBody>
        </p:sp>
        <p:cxnSp>
          <p:nvCxnSpPr>
            <p:cNvPr id="25" name="Conector recto 24"/>
            <p:cNvCxnSpPr/>
            <p:nvPr/>
          </p:nvCxnSpPr>
          <p:spPr>
            <a:xfrm>
              <a:off x="8693717" y="6030186"/>
              <a:ext cx="274206" cy="0"/>
            </a:xfrm>
            <a:prstGeom prst="line">
              <a:avLst/>
            </a:prstGeom>
            <a:solidFill>
              <a:schemeClr val="accent5">
                <a:lumMod val="50000"/>
                <a:alpha val="95000"/>
              </a:schemeClr>
            </a:solidFill>
            <a:ln w="19050" cap="rnd">
              <a:solidFill>
                <a:srgbClr val="00B0F0">
                  <a:alpha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" name="Conector recto 25"/>
            <p:cNvCxnSpPr/>
            <p:nvPr/>
          </p:nvCxnSpPr>
          <p:spPr>
            <a:xfrm>
              <a:off x="6962457" y="6030186"/>
              <a:ext cx="274206" cy="0"/>
            </a:xfrm>
            <a:prstGeom prst="line">
              <a:avLst/>
            </a:prstGeom>
            <a:solidFill>
              <a:schemeClr val="accent5">
                <a:lumMod val="50000"/>
                <a:alpha val="95000"/>
              </a:schemeClr>
            </a:solidFill>
            <a:ln w="19050" cap="rnd">
              <a:solidFill>
                <a:srgbClr val="00B0F0">
                  <a:alpha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7" name="Rectángulo 26"/>
          <p:cNvSpPr/>
          <p:nvPr/>
        </p:nvSpPr>
        <p:spPr>
          <a:xfrm>
            <a:off x="0" y="2318122"/>
            <a:ext cx="12217400" cy="2160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5000"/>
                </a:schemeClr>
              </a:gs>
              <a:gs pos="100000">
                <a:schemeClr val="bg1">
                  <a:alpha val="15000"/>
                </a:schemeClr>
              </a:gs>
              <a:gs pos="65000">
                <a:schemeClr val="bg1">
                  <a:alpha val="50000"/>
                </a:schemeClr>
              </a:gs>
              <a:gs pos="35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8" name="Grupo 27"/>
          <p:cNvGrpSpPr/>
          <p:nvPr/>
        </p:nvGrpSpPr>
        <p:grpSpPr>
          <a:xfrm>
            <a:off x="988055" y="2841713"/>
            <a:ext cx="2160002" cy="1382506"/>
            <a:chOff x="-145830" y="2461328"/>
            <a:chExt cx="2376001" cy="1520758"/>
          </a:xfrm>
          <a:effectLst/>
        </p:grpSpPr>
        <p:sp>
          <p:nvSpPr>
            <p:cNvPr id="29" name="Elipse 28"/>
            <p:cNvSpPr/>
            <p:nvPr/>
          </p:nvSpPr>
          <p:spPr>
            <a:xfrm>
              <a:off x="-12122" y="2461328"/>
              <a:ext cx="2112020" cy="1301147"/>
            </a:xfrm>
            <a:prstGeom prst="ellipse">
              <a:avLst/>
            </a:prstGeom>
            <a:solidFill>
              <a:srgbClr val="20386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545B62"/>
                </a:clrFrom>
                <a:clrTo>
                  <a:srgbClr val="545B62">
                    <a:alpha val="0"/>
                  </a:srgbClr>
                </a:clrTo>
              </a:clrChange>
              <a:lum bright="100000" contrast="-100000"/>
            </a:blip>
            <a:stretch>
              <a:fillRect/>
            </a:stretch>
          </p:blipFill>
          <p:spPr>
            <a:xfrm>
              <a:off x="403537" y="2717848"/>
              <a:ext cx="1262858" cy="78545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Rectángulo redondeado 30"/>
            <p:cNvSpPr/>
            <p:nvPr/>
          </p:nvSpPr>
          <p:spPr>
            <a:xfrm>
              <a:off x="-145830" y="3658086"/>
              <a:ext cx="2376001" cy="324000"/>
            </a:xfrm>
            <a:prstGeom prst="roundRect">
              <a:avLst>
                <a:gd name="adj" fmla="val 50000"/>
              </a:avLst>
            </a:prstGeom>
            <a:solidFill>
              <a:srgbClr val="20386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4855" y="3711379"/>
              <a:ext cx="2105455" cy="203133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en-US" altLang="en-US" sz="12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Access: prace-ri.eu/</a:t>
              </a:r>
              <a:r>
                <a:rPr lang="en-US" altLang="en-US" sz="1200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hpc_acces</a:t>
              </a:r>
              <a:r>
                <a:rPr lang="es-ES" sz="1200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5113729" y="2806604"/>
            <a:ext cx="1964542" cy="1382506"/>
            <a:chOff x="3448546" y="2280563"/>
            <a:chExt cx="2160996" cy="1520758"/>
          </a:xfrm>
          <a:effectLst/>
        </p:grpSpPr>
        <p:sp>
          <p:nvSpPr>
            <p:cNvPr id="34" name="Elipse 33"/>
            <p:cNvSpPr/>
            <p:nvPr/>
          </p:nvSpPr>
          <p:spPr>
            <a:xfrm>
              <a:off x="3448546" y="2280563"/>
              <a:ext cx="2112021" cy="1301147"/>
            </a:xfrm>
            <a:prstGeom prst="ellipse">
              <a:avLst/>
            </a:prstGeom>
            <a:solidFill>
              <a:srgbClr val="0D336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Rectángulo redondeado 34"/>
            <p:cNvSpPr/>
            <p:nvPr/>
          </p:nvSpPr>
          <p:spPr>
            <a:xfrm>
              <a:off x="3449541" y="3477321"/>
              <a:ext cx="2160001" cy="324000"/>
            </a:xfrm>
            <a:prstGeom prst="roundRect">
              <a:avLst>
                <a:gd name="adj" fmla="val 50000"/>
              </a:avLst>
            </a:prstGeom>
            <a:solidFill>
              <a:srgbClr val="0D336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3603087" y="3529806"/>
              <a:ext cx="1948240" cy="203133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en-US" altLang="en-US" sz="12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Access: bsc.es/res-intranet</a:t>
              </a:r>
              <a:r>
                <a:rPr lang="es-ES" sz="1200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4">
              <a:lum bright="100000" contrast="-70000"/>
            </a:blip>
            <a:stretch>
              <a:fillRect/>
            </a:stretch>
          </p:blipFill>
          <p:spPr>
            <a:xfrm>
              <a:off x="3894548" y="2625033"/>
              <a:ext cx="1223275" cy="648000"/>
            </a:xfrm>
            <a:prstGeom prst="rect">
              <a:avLst/>
            </a:prstGeom>
          </p:spPr>
        </p:pic>
      </p:grpSp>
      <p:grpSp>
        <p:nvGrpSpPr>
          <p:cNvPr id="38" name="Grupo 37"/>
          <p:cNvGrpSpPr/>
          <p:nvPr/>
        </p:nvGrpSpPr>
        <p:grpSpPr>
          <a:xfrm>
            <a:off x="9043943" y="2982242"/>
            <a:ext cx="2323223" cy="1182862"/>
            <a:chOff x="9043943" y="2982242"/>
            <a:chExt cx="2323223" cy="1182862"/>
          </a:xfrm>
        </p:grpSpPr>
        <p:sp>
          <p:nvSpPr>
            <p:cNvPr id="39" name="Elipse 38"/>
            <p:cNvSpPr/>
            <p:nvPr/>
          </p:nvSpPr>
          <p:spPr>
            <a:xfrm>
              <a:off x="9043943" y="2982242"/>
              <a:ext cx="2323223" cy="1182862"/>
            </a:xfrm>
            <a:prstGeom prst="ellipse">
              <a:avLst/>
            </a:prstGeom>
            <a:solidFill>
              <a:srgbClr val="0D336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0" name="Imagen 39"/>
            <p:cNvPicPr>
              <a:picLocks noChangeAspect="1"/>
            </p:cNvPicPr>
            <p:nvPr/>
          </p:nvPicPr>
          <p:blipFill>
            <a:blip r:embed="rId5">
              <a:lum bright="100000" contrast="-70000"/>
            </a:blip>
            <a:stretch>
              <a:fillRect/>
            </a:stretch>
          </p:blipFill>
          <p:spPr>
            <a:xfrm>
              <a:off x="9354670" y="3356595"/>
              <a:ext cx="1701767" cy="4199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189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2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ORCA36 scalability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Model factors explaining scalability on 16, 32 and 64 nodes</a:t>
            </a:r>
          </a:p>
          <a:p>
            <a:endParaRPr lang="en-GB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9620547"/>
              </p:ext>
            </p:extLst>
          </p:nvPr>
        </p:nvGraphicFramePr>
        <p:xfrm>
          <a:off x="1738604" y="1893919"/>
          <a:ext cx="8714792" cy="4124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607691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76"/>
          <p:cNvPicPr preferRelativeResize="0"/>
          <p:nvPr/>
        </p:nvPicPr>
        <p:blipFill rotWithShape="1">
          <a:blip r:embed="rId3">
            <a:alphaModFix/>
          </a:blip>
          <a:srcRect t="8844" r="1010"/>
          <a:stretch/>
        </p:blipFill>
        <p:spPr>
          <a:xfrm>
            <a:off x="1266825" y="1381125"/>
            <a:ext cx="9334500" cy="51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ORCA36 instructions breakdown</a:t>
            </a:r>
          </a:p>
        </p:txBody>
      </p:sp>
    </p:spTree>
    <p:extLst>
      <p:ext uri="{BB962C8B-B14F-4D97-AF65-F5344CB8AC3E}">
        <p14:creationId xmlns:p14="http://schemas.microsoft.com/office/powerpoint/2010/main" val="12730158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540" y="944217"/>
            <a:ext cx="11589026" cy="59137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ORCA36 instructions breakdown</a:t>
            </a:r>
          </a:p>
        </p:txBody>
      </p:sp>
    </p:spTree>
    <p:extLst>
      <p:ext uri="{BB962C8B-B14F-4D97-AF65-F5344CB8AC3E}">
        <p14:creationId xmlns:p14="http://schemas.microsoft.com/office/powerpoint/2010/main" val="35626538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781" y="934278"/>
            <a:ext cx="11628783" cy="59237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ORCA36 IPC per function</a:t>
            </a:r>
          </a:p>
        </p:txBody>
      </p:sp>
    </p:spTree>
    <p:extLst>
      <p:ext uri="{BB962C8B-B14F-4D97-AF65-F5344CB8AC3E}">
        <p14:creationId xmlns:p14="http://schemas.microsoft.com/office/powerpoint/2010/main" val="6827028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NEMO4 time vs cost</a:t>
            </a:r>
          </a:p>
        </p:txBody>
      </p:sp>
    </p:spTree>
    <p:extLst>
      <p:ext uri="{BB962C8B-B14F-4D97-AF65-F5344CB8AC3E}">
        <p14:creationId xmlns:p14="http://schemas.microsoft.com/office/powerpoint/2010/main" val="20891832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9025" y="5208105"/>
            <a:ext cx="2067339" cy="16101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6" name="Google Shape;376;p79"/>
          <p:cNvPicPr preferRelativeResize="0"/>
          <p:nvPr/>
        </p:nvPicPr>
        <p:blipFill rotWithShape="1">
          <a:blip r:embed="rId3">
            <a:alphaModFix/>
          </a:blip>
          <a:srcRect t="1216"/>
          <a:stretch/>
        </p:blipFill>
        <p:spPr>
          <a:xfrm>
            <a:off x="541177" y="1057013"/>
            <a:ext cx="10563470" cy="58009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NEMO4 time vs cost</a:t>
            </a:r>
          </a:p>
        </p:txBody>
      </p:sp>
    </p:spTree>
    <p:extLst>
      <p:ext uri="{BB962C8B-B14F-4D97-AF65-F5344CB8AC3E}">
        <p14:creationId xmlns:p14="http://schemas.microsoft.com/office/powerpoint/2010/main" val="15894030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9025" y="5247861"/>
            <a:ext cx="2067339" cy="16101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6" name="Google Shape;386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010" y="1057013"/>
            <a:ext cx="10396330" cy="579162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256068"/>
            <a:ext cx="12192000" cy="80094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baseline="0">
                <a:solidFill>
                  <a:srgbClr val="12448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GB"/>
              <a:t>NEMO4 time vs cost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50531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9025" y="5208105"/>
            <a:ext cx="2067339" cy="16101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96" name="Google Shape;396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3183" y="1057013"/>
            <a:ext cx="9799982" cy="58009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256068"/>
            <a:ext cx="12192000" cy="80094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baseline="0">
                <a:solidFill>
                  <a:srgbClr val="12448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GB"/>
              <a:t>NEMO4 time vs cost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47853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025" y="5218044"/>
            <a:ext cx="2067339" cy="16101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6" name="Google Shape;406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913" y="1232452"/>
            <a:ext cx="9839739" cy="56255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256068"/>
            <a:ext cx="12192000" cy="80094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baseline="0">
                <a:solidFill>
                  <a:srgbClr val="12448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GB"/>
              <a:t>NEMO4 time vs cost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613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71392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-1369961" y="1608265"/>
            <a:ext cx="8636000" cy="31971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5A0EA3C-CF1B-304A-870D-6DF054C89EE4}"/>
              </a:ext>
            </a:extLst>
          </p:cNvPr>
          <p:cNvSpPr txBox="1"/>
          <p:nvPr/>
        </p:nvSpPr>
        <p:spPr>
          <a:xfrm>
            <a:off x="619799" y="1905137"/>
            <a:ext cx="6201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cs typeface="Arial" panose="020B0604020202020204" pitchFamily="34" charset="0"/>
              </a:rPr>
              <a:t>200 Petaflops</a:t>
            </a:r>
            <a:r>
              <a:rPr lang="en-US" sz="2400" dirty="0">
                <a:cs typeface="Arial" panose="020B0604020202020204" pitchFamily="34" charset="0"/>
              </a:rPr>
              <a:t> peak performance (200 x 10</a:t>
            </a:r>
            <a:r>
              <a:rPr lang="en-US" sz="2400" baseline="30000" dirty="0">
                <a:cs typeface="Arial" panose="020B0604020202020204" pitchFamily="34" charset="0"/>
              </a:rPr>
              <a:t>15</a:t>
            </a:r>
            <a:r>
              <a:rPr lang="en-US" sz="2400" dirty="0"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CuadroTexto 10">
            <a:extLst>
              <a:ext uri="{FF2B5EF4-FFF2-40B4-BE49-F238E27FC236}">
                <a16:creationId xmlns:a16="http://schemas.microsoft.com/office/drawing/2014/main" id="{EE91D019-E86F-864B-9670-1A4ED058D096}"/>
              </a:ext>
            </a:extLst>
          </p:cNvPr>
          <p:cNvSpPr txBox="1"/>
          <p:nvPr/>
        </p:nvSpPr>
        <p:spPr>
          <a:xfrm>
            <a:off x="619798" y="2784243"/>
            <a:ext cx="6332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cs typeface="Arial" panose="020B0604020202020204" pitchFamily="34" charset="0"/>
              </a:rPr>
              <a:t>Experimental platform</a:t>
            </a:r>
            <a:r>
              <a:rPr lang="en-US" sz="2400" dirty="0">
                <a:cs typeface="Arial" panose="020B0604020202020204" pitchFamily="34" charset="0"/>
              </a:rPr>
              <a:t> to create supercomputing technologies “made in Europe”</a:t>
            </a:r>
          </a:p>
        </p:txBody>
      </p:sp>
      <p:sp>
        <p:nvSpPr>
          <p:cNvPr id="15" name="Rectángulo redondeado 27">
            <a:extLst>
              <a:ext uri="{FF2B5EF4-FFF2-40B4-BE49-F238E27FC236}">
                <a16:creationId xmlns:a16="http://schemas.microsoft.com/office/drawing/2014/main" id="{D92A08D1-778D-2345-9E0C-464698E49C30}"/>
              </a:ext>
            </a:extLst>
          </p:cNvPr>
          <p:cNvSpPr/>
          <p:nvPr/>
        </p:nvSpPr>
        <p:spPr>
          <a:xfrm>
            <a:off x="293405" y="2049231"/>
            <a:ext cx="190800" cy="190411"/>
          </a:xfrm>
          <a:prstGeom prst="roundRect">
            <a:avLst/>
          </a:prstGeom>
          <a:solidFill>
            <a:srgbClr val="12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redondeado 29">
            <a:extLst>
              <a:ext uri="{FF2B5EF4-FFF2-40B4-BE49-F238E27FC236}">
                <a16:creationId xmlns:a16="http://schemas.microsoft.com/office/drawing/2014/main" id="{CA40162C-557E-AE49-9E46-8C3D8ED96865}"/>
              </a:ext>
            </a:extLst>
          </p:cNvPr>
          <p:cNvSpPr/>
          <p:nvPr/>
        </p:nvSpPr>
        <p:spPr>
          <a:xfrm>
            <a:off x="297637" y="2996596"/>
            <a:ext cx="190800" cy="190411"/>
          </a:xfrm>
          <a:prstGeom prst="roundRect">
            <a:avLst/>
          </a:prstGeom>
          <a:solidFill>
            <a:srgbClr val="12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a-ES" sz="3900" dirty="0" err="1"/>
              <a:t>MareNostrum</a:t>
            </a:r>
            <a:r>
              <a:rPr lang="ca-ES" sz="3900" dirty="0"/>
              <a:t> 5. A </a:t>
            </a:r>
            <a:r>
              <a:rPr lang="ca-ES" sz="3900" dirty="0" err="1"/>
              <a:t>European</a:t>
            </a:r>
            <a:r>
              <a:rPr lang="ca-ES" sz="3900" dirty="0"/>
              <a:t> </a:t>
            </a:r>
            <a:r>
              <a:rPr lang="ca-ES" sz="3900" dirty="0" err="1"/>
              <a:t>pre-exascale</a:t>
            </a:r>
            <a:r>
              <a:rPr lang="ca-ES" sz="3900" dirty="0"/>
              <a:t> </a:t>
            </a:r>
            <a:r>
              <a:rPr lang="ca-ES" sz="3900" dirty="0" err="1"/>
              <a:t>supercomputer</a:t>
            </a:r>
            <a:endParaRPr lang="es-ES" sz="3900" dirty="0"/>
          </a:p>
        </p:txBody>
      </p:sp>
      <p:sp>
        <p:nvSpPr>
          <p:cNvPr id="38" name="Rectángulo redondeado 30">
            <a:extLst>
              <a:ext uri="{FF2B5EF4-FFF2-40B4-BE49-F238E27FC236}">
                <a16:creationId xmlns:a16="http://schemas.microsoft.com/office/drawing/2014/main" id="{A7AD198A-2898-344F-8C07-4FC97C3A909B}"/>
              </a:ext>
            </a:extLst>
          </p:cNvPr>
          <p:cNvSpPr/>
          <p:nvPr/>
        </p:nvSpPr>
        <p:spPr>
          <a:xfrm>
            <a:off x="290830" y="4143490"/>
            <a:ext cx="190800" cy="190411"/>
          </a:xfrm>
          <a:prstGeom prst="roundRect">
            <a:avLst/>
          </a:prstGeom>
          <a:solidFill>
            <a:srgbClr val="12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B5A0EA3C-CF1B-304A-870D-6DF054C89EE4}"/>
              </a:ext>
            </a:extLst>
          </p:cNvPr>
          <p:cNvSpPr txBox="1"/>
          <p:nvPr/>
        </p:nvSpPr>
        <p:spPr>
          <a:xfrm>
            <a:off x="631604" y="4032680"/>
            <a:ext cx="6201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cs typeface="Arial" panose="020B0604020202020204" pitchFamily="34" charset="0"/>
              </a:rPr>
              <a:t>223 M€ </a:t>
            </a:r>
            <a:r>
              <a:rPr lang="en-US" sz="2400" dirty="0">
                <a:cs typeface="Arial" panose="020B0604020202020204" pitchFamily="34" charset="0"/>
              </a:rPr>
              <a:t>of </a:t>
            </a:r>
            <a:r>
              <a:rPr lang="en-US" sz="2400" dirty="0" err="1">
                <a:cs typeface="Arial" panose="020B0604020202020204" pitchFamily="34" charset="0"/>
              </a:rPr>
              <a:t>investiment</a:t>
            </a:r>
            <a:endParaRPr lang="en-US" sz="2400" dirty="0">
              <a:cs typeface="Arial" panose="020B0604020202020204" pitchFamily="34" charset="0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6079824" y="6147882"/>
            <a:ext cx="5690513" cy="404744"/>
            <a:chOff x="6970566" y="6211236"/>
            <a:chExt cx="4799771" cy="341389"/>
          </a:xfrm>
        </p:grpSpPr>
        <p:pic>
          <p:nvPicPr>
            <p:cNvPr id="34" name="Imagen 21">
              <a:extLst>
                <a:ext uri="{FF2B5EF4-FFF2-40B4-BE49-F238E27FC236}">
                  <a16:creationId xmlns:a16="http://schemas.microsoft.com/office/drawing/2014/main" id="{48DBC8F8-2ADE-B24E-B335-37C53C0B0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7878" y="6219430"/>
              <a:ext cx="1337471" cy="333195"/>
            </a:xfrm>
            <a:prstGeom prst="rect">
              <a:avLst/>
            </a:prstGeom>
          </p:spPr>
        </p:pic>
        <p:pic>
          <p:nvPicPr>
            <p:cNvPr id="35" name="Imagen 25">
              <a:extLst>
                <a:ext uri="{FF2B5EF4-FFF2-40B4-BE49-F238E27FC236}">
                  <a16:creationId xmlns:a16="http://schemas.microsoft.com/office/drawing/2014/main" id="{D2A9617D-3E7C-C246-9645-FFCC1A0DD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0566" y="6219430"/>
              <a:ext cx="1382643" cy="284813"/>
            </a:xfrm>
            <a:prstGeom prst="rect">
              <a:avLst/>
            </a:prstGeom>
          </p:spPr>
        </p:pic>
        <p:pic>
          <p:nvPicPr>
            <p:cNvPr id="36" name="Imagen 26">
              <a:extLst>
                <a:ext uri="{FF2B5EF4-FFF2-40B4-BE49-F238E27FC236}">
                  <a16:creationId xmlns:a16="http://schemas.microsoft.com/office/drawing/2014/main" id="{02A5554B-BBE2-E942-A5DF-EF8BEC6F3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2866" y="6211236"/>
              <a:ext cx="1337471" cy="301200"/>
            </a:xfrm>
            <a:prstGeom prst="rect">
              <a:avLst/>
            </a:prstGeom>
          </p:spPr>
        </p:pic>
      </p:grpSp>
      <p:sp>
        <p:nvSpPr>
          <p:cNvPr id="59" name="CuadroTexto 10">
            <a:extLst>
              <a:ext uri="{FF2B5EF4-FFF2-40B4-BE49-F238E27FC236}">
                <a16:creationId xmlns:a16="http://schemas.microsoft.com/office/drawing/2014/main" id="{E8C6F0A0-CE3C-E64A-9829-3D04B3449190}"/>
              </a:ext>
            </a:extLst>
          </p:cNvPr>
          <p:cNvSpPr txBox="1"/>
          <p:nvPr/>
        </p:nvSpPr>
        <p:spPr>
          <a:xfrm>
            <a:off x="8545099" y="1741853"/>
            <a:ext cx="2673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+mj-lt"/>
                <a:cs typeface="Arial" panose="020B0604020202020204" pitchFamily="34" charset="0"/>
              </a:rPr>
              <a:t>Hosting Consortium:</a:t>
            </a:r>
          </a:p>
        </p:txBody>
      </p:sp>
      <p:pic>
        <p:nvPicPr>
          <p:cNvPr id="60" name="Imagen 7">
            <a:extLst>
              <a:ext uri="{FF2B5EF4-FFF2-40B4-BE49-F238E27FC236}">
                <a16:creationId xmlns:a16="http://schemas.microsoft.com/office/drawing/2014/main" id="{4C0F667B-4089-2842-B589-B05EC8DE3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762" y="3846742"/>
            <a:ext cx="978227" cy="676128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8267545" y="2465669"/>
            <a:ext cx="3403758" cy="964739"/>
            <a:chOff x="8162886" y="3162139"/>
            <a:chExt cx="2637571" cy="747576"/>
          </a:xfrm>
        </p:grpSpPr>
        <p:grpSp>
          <p:nvGrpSpPr>
            <p:cNvPr id="61" name="Grupo 60"/>
            <p:cNvGrpSpPr/>
            <p:nvPr/>
          </p:nvGrpSpPr>
          <p:grpSpPr>
            <a:xfrm>
              <a:off x="8162886" y="3162139"/>
              <a:ext cx="595035" cy="747576"/>
              <a:chOff x="7380167" y="2261660"/>
              <a:chExt cx="595035" cy="747576"/>
            </a:xfrm>
          </p:grpSpPr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FE3D4FB5-902E-7B4E-B949-04DEE6C9A573}"/>
                  </a:ext>
                </a:extLst>
              </p:cNvPr>
              <p:cNvSpPr/>
              <p:nvPr/>
            </p:nvSpPr>
            <p:spPr>
              <a:xfrm>
                <a:off x="7380167" y="2261660"/>
                <a:ext cx="59503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ca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b="1" dirty="0">
                    <a:cs typeface="Arial" panose="020B0604020202020204" pitchFamily="34" charset="0"/>
                  </a:rPr>
                  <a:t>Spain</a:t>
                </a:r>
              </a:p>
            </p:txBody>
          </p:sp>
          <p:pic>
            <p:nvPicPr>
              <p:cNvPr id="63" name="Imagen 6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6870" y="2707608"/>
                <a:ext cx="301628" cy="301628"/>
              </a:xfrm>
              <a:prstGeom prst="rect">
                <a:avLst/>
              </a:prstGeom>
            </p:spPr>
          </p:pic>
        </p:grpSp>
        <p:grpSp>
          <p:nvGrpSpPr>
            <p:cNvPr id="64" name="Grupo 63"/>
            <p:cNvGrpSpPr/>
            <p:nvPr/>
          </p:nvGrpSpPr>
          <p:grpSpPr>
            <a:xfrm>
              <a:off x="8704165" y="3162139"/>
              <a:ext cx="811889" cy="747576"/>
              <a:chOff x="7852622" y="2261660"/>
              <a:chExt cx="811889" cy="747576"/>
            </a:xfrm>
          </p:grpSpPr>
          <p:pic>
            <p:nvPicPr>
              <p:cNvPr id="65" name="Imagen 6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07752" y="2707608"/>
                <a:ext cx="301628" cy="301628"/>
              </a:xfrm>
              <a:prstGeom prst="rect">
                <a:avLst/>
              </a:prstGeom>
            </p:spPr>
          </p:pic>
          <p:sp>
            <p:nvSpPr>
              <p:cNvPr id="66" name="Rectángulo 65"/>
              <p:cNvSpPr/>
              <p:nvPr/>
            </p:nvSpPr>
            <p:spPr>
              <a:xfrm>
                <a:off x="7852622" y="2261660"/>
                <a:ext cx="81188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cs typeface="Arial" panose="020B0604020202020204" pitchFamily="34" charset="0"/>
                  </a:rPr>
                  <a:t>Portugal</a:t>
                </a:r>
                <a:endParaRPr lang="ca-ES" sz="1400" b="1" dirty="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7" name="Grupo 66"/>
            <p:cNvGrpSpPr/>
            <p:nvPr/>
          </p:nvGrpSpPr>
          <p:grpSpPr>
            <a:xfrm>
              <a:off x="9364726" y="3162139"/>
              <a:ext cx="798808" cy="747576"/>
              <a:chOff x="8582007" y="2261660"/>
              <a:chExt cx="798808" cy="747576"/>
            </a:xfrm>
          </p:grpSpPr>
          <p:pic>
            <p:nvPicPr>
              <p:cNvPr id="68" name="Imagen 67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30597" y="2707608"/>
                <a:ext cx="301628" cy="301628"/>
              </a:xfrm>
              <a:prstGeom prst="rect">
                <a:avLst/>
              </a:prstGeom>
            </p:spPr>
          </p:pic>
          <p:sp>
            <p:nvSpPr>
              <p:cNvPr id="69" name="Rectángulo 68"/>
              <p:cNvSpPr/>
              <p:nvPr/>
            </p:nvSpPr>
            <p:spPr>
              <a:xfrm>
                <a:off x="8582007" y="2261660"/>
                <a:ext cx="79880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cs typeface="Arial" panose="020B0604020202020204" pitchFamily="34" charset="0"/>
                  </a:rPr>
                  <a:t>  Turkey </a:t>
                </a:r>
                <a:endParaRPr lang="ca-ES" sz="1400" b="1" dirty="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0" name="Grupo 69"/>
            <p:cNvGrpSpPr/>
            <p:nvPr/>
          </p:nvGrpSpPr>
          <p:grpSpPr>
            <a:xfrm>
              <a:off x="10040954" y="3162139"/>
              <a:ext cx="759503" cy="747576"/>
              <a:chOff x="9258235" y="2261660"/>
              <a:chExt cx="759503" cy="747576"/>
            </a:xfrm>
          </p:grpSpPr>
          <p:pic>
            <p:nvPicPr>
              <p:cNvPr id="71" name="Imagen 7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87172" y="2707608"/>
                <a:ext cx="301628" cy="301628"/>
              </a:xfrm>
              <a:prstGeom prst="rect">
                <a:avLst/>
              </a:prstGeom>
            </p:spPr>
          </p:pic>
          <p:sp>
            <p:nvSpPr>
              <p:cNvPr id="72" name="Rectángulo 71"/>
              <p:cNvSpPr/>
              <p:nvPr/>
            </p:nvSpPr>
            <p:spPr>
              <a:xfrm>
                <a:off x="9258235" y="2261660"/>
                <a:ext cx="75950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cs typeface="Arial" panose="020B0604020202020204" pitchFamily="34" charset="0"/>
                  </a:rPr>
                  <a:t>Croatia </a:t>
                </a:r>
                <a:endParaRPr lang="ca-ES" sz="1400" b="1" dirty="0"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3" name="Rectángulo redondeado 72"/>
          <p:cNvSpPr/>
          <p:nvPr/>
        </p:nvSpPr>
        <p:spPr>
          <a:xfrm>
            <a:off x="7964099" y="1605063"/>
            <a:ext cx="3835552" cy="320039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20" y="3883298"/>
            <a:ext cx="1818994" cy="90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2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/>
      <p:bldP spid="10" grpId="0"/>
      <p:bldP spid="39" grpId="0"/>
      <p:bldP spid="59" grpId="0"/>
      <p:bldP spid="7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131"/>
          <p:cNvSpPr/>
          <p:nvPr/>
        </p:nvSpPr>
        <p:spPr>
          <a:xfrm>
            <a:off x="2083499" y="217801"/>
            <a:ext cx="8038600" cy="837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24" tIns="89316" rIns="87924" bIns="89316" anchor="ctr" anchorCtr="0">
            <a:noAutofit/>
          </a:bodyPr>
          <a:lstStyle/>
          <a:p>
            <a:pPr algn="ctr">
              <a:buClr>
                <a:srgbClr val="000000"/>
              </a:buClr>
              <a:buSzPts val="3500"/>
            </a:pPr>
            <a:r>
              <a:rPr lang="en-US" sz="3419" b="1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ORCA36 “final” configuration</a:t>
            </a:r>
            <a:endParaRPr sz="341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131"/>
          <p:cNvSpPr/>
          <p:nvPr/>
        </p:nvSpPr>
        <p:spPr>
          <a:xfrm>
            <a:off x="831272" y="1215001"/>
            <a:ext cx="10623665" cy="4832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24" tIns="89316" rIns="87924" bIns="89316" anchor="t" anchorCtr="0">
            <a:noAutofit/>
          </a:bodyPr>
          <a:lstStyle/>
          <a:p>
            <a:pPr marL="446639" indent="-358619" algn="just">
              <a:lnSpc>
                <a:spcPct val="115000"/>
              </a:lnSpc>
              <a:buClr>
                <a:schemeClr val="accent1"/>
              </a:buClr>
              <a:buSzPts val="2200"/>
              <a:buFont typeface="Calibri"/>
              <a:buChar char="•"/>
            </a:pPr>
            <a:r>
              <a:rPr lang="en-US" sz="2149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Bathymetry: </a:t>
            </a:r>
            <a:r>
              <a:rPr lang="en-US" sz="2149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12,962x9,173 (domain_cfg.nc 485G)</a:t>
            </a:r>
            <a:endParaRPr sz="2149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6639" indent="-359792" algn="just">
              <a:lnSpc>
                <a:spcPct val="115000"/>
              </a:lnSpc>
              <a:spcBef>
                <a:spcPts val="977"/>
              </a:spcBef>
              <a:buClr>
                <a:schemeClr val="accent1"/>
              </a:buClr>
              <a:buSzPts val="2200"/>
              <a:buFont typeface="Calibri"/>
              <a:buChar char="•"/>
            </a:pPr>
            <a:r>
              <a:rPr lang="en-US" sz="2149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Initialisation</a:t>
            </a:r>
            <a:r>
              <a:rPr lang="en-US" sz="2149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US" sz="1758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49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T&amp;S: Files in O36 grid (no interpolation).</a:t>
            </a:r>
            <a:endParaRPr sz="2149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6639" indent="-359792" algn="just">
              <a:lnSpc>
                <a:spcPct val="115000"/>
              </a:lnSpc>
              <a:spcBef>
                <a:spcPts val="977"/>
              </a:spcBef>
              <a:buClr>
                <a:schemeClr val="accent1"/>
              </a:buClr>
              <a:buSzPts val="2200"/>
              <a:buFont typeface="Calibri"/>
              <a:buChar char="•"/>
            </a:pPr>
            <a:r>
              <a:rPr lang="en-US" sz="2149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Forcing:</a:t>
            </a:r>
            <a:endParaRPr sz="2149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93277" lvl="1" indent="-334979" algn="just">
              <a:lnSpc>
                <a:spcPct val="115000"/>
              </a:lnSpc>
              <a:spcBef>
                <a:spcPts val="977"/>
              </a:spcBef>
              <a:buClr>
                <a:srgbClr val="3F3F3F"/>
              </a:buClr>
              <a:buSzPts val="1800"/>
              <a:buFont typeface="Calibri"/>
              <a:buChar char="•"/>
            </a:pPr>
            <a:r>
              <a:rPr lang="en-US" sz="1758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Surface</a:t>
            </a:r>
            <a:r>
              <a:rPr lang="en-US" sz="1758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boundary condition:</a:t>
            </a:r>
            <a:endParaRPr sz="1758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39916" lvl="2" indent="-322572" algn="just">
              <a:lnSpc>
                <a:spcPct val="115000"/>
              </a:lnSpc>
              <a:spcBef>
                <a:spcPts val="977"/>
              </a:spcBef>
              <a:buClr>
                <a:srgbClr val="3F3F3F"/>
              </a:buClr>
              <a:buSzPts val="1600"/>
              <a:buFont typeface="Calibri"/>
              <a:buChar char="■"/>
            </a:pPr>
            <a:r>
              <a:rPr lang="en-US" sz="1563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Ice</a:t>
            </a:r>
            <a:r>
              <a:rPr lang="en-US" sz="1563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coupled every step</a:t>
            </a:r>
            <a:endParaRPr sz="1563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39916" lvl="2" indent="-322572" algn="just">
              <a:lnSpc>
                <a:spcPct val="115000"/>
              </a:lnSpc>
              <a:spcBef>
                <a:spcPts val="977"/>
              </a:spcBef>
              <a:buClr>
                <a:srgbClr val="3F3F3F"/>
              </a:buClr>
              <a:buSzPts val="1600"/>
              <a:buFont typeface="Calibri"/>
              <a:buChar char="■"/>
            </a:pPr>
            <a:r>
              <a:rPr lang="en-US" sz="1563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Bulk</a:t>
            </a:r>
            <a:r>
              <a:rPr lang="en-US" sz="1563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formulae: </a:t>
            </a:r>
            <a:r>
              <a:rPr lang="en-US" sz="1563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ERAinterim</a:t>
            </a:r>
            <a:r>
              <a:rPr lang="en-US" sz="1563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files (512x256). Online interpolation to O36.</a:t>
            </a:r>
            <a:endParaRPr sz="1563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39916" lvl="2" indent="-322572" algn="just">
              <a:lnSpc>
                <a:spcPct val="115000"/>
              </a:lnSpc>
              <a:spcBef>
                <a:spcPts val="977"/>
              </a:spcBef>
              <a:buClr>
                <a:srgbClr val="3F3F3F"/>
              </a:buClr>
              <a:buSzPts val="1600"/>
              <a:buFont typeface="Calibri"/>
              <a:buChar char="■"/>
            </a:pPr>
            <a:r>
              <a:rPr lang="en-US" sz="1563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Runoffs</a:t>
            </a:r>
            <a:r>
              <a:rPr lang="en-US" sz="1563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: Enabled. Input files in O36 grid (no interpolation).</a:t>
            </a:r>
            <a:endParaRPr sz="1563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93277" lvl="1" indent="-334979" algn="just">
              <a:lnSpc>
                <a:spcPct val="115000"/>
              </a:lnSpc>
              <a:spcBef>
                <a:spcPts val="977"/>
              </a:spcBef>
              <a:buClr>
                <a:srgbClr val="3F3F3F"/>
              </a:buClr>
              <a:buSzPts val="1800"/>
              <a:buFont typeface="Calibri"/>
              <a:buChar char="•"/>
            </a:pPr>
            <a:r>
              <a:rPr lang="en-US" sz="1758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Solar</a:t>
            </a:r>
            <a:r>
              <a:rPr lang="en-US" sz="1758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radiation: Files in O36 grid (no interpolation).</a:t>
            </a:r>
            <a:endParaRPr sz="1758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93277" lvl="1" indent="-334979" algn="just">
              <a:lnSpc>
                <a:spcPct val="115000"/>
              </a:lnSpc>
              <a:spcBef>
                <a:spcPts val="977"/>
              </a:spcBef>
              <a:buClr>
                <a:srgbClr val="3F3F3F"/>
              </a:buClr>
              <a:buSzPts val="1800"/>
              <a:buFont typeface="Calibri"/>
              <a:buChar char="•"/>
            </a:pPr>
            <a:r>
              <a:rPr lang="en-US" sz="1758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Bottom</a:t>
            </a:r>
            <a:r>
              <a:rPr lang="en-US" sz="1758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boundary condition:</a:t>
            </a:r>
            <a:r>
              <a:rPr lang="en-US" sz="1758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58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Files in O36 grid (no interpolation).</a:t>
            </a:r>
            <a:endParaRPr sz="1758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6639" indent="-359792" algn="just">
              <a:lnSpc>
                <a:spcPct val="115000"/>
              </a:lnSpc>
              <a:spcBef>
                <a:spcPts val="977"/>
              </a:spcBef>
              <a:buClr>
                <a:schemeClr val="accent1"/>
              </a:buClr>
              <a:buSzPts val="2200"/>
              <a:buFont typeface="Calibri"/>
              <a:buChar char="•"/>
            </a:pPr>
            <a:r>
              <a:rPr lang="en-US" sz="2149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Timestep</a:t>
            </a:r>
            <a:r>
              <a:rPr lang="en-US" sz="2149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US" sz="2149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30 (90) secs</a:t>
            </a:r>
            <a:endParaRPr sz="1758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6639" algn="just">
              <a:lnSpc>
                <a:spcPct val="115000"/>
              </a:lnSpc>
              <a:spcBef>
                <a:spcPts val="977"/>
              </a:spcBef>
            </a:pPr>
            <a:endParaRPr sz="1758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6639" algn="just">
              <a:spcBef>
                <a:spcPts val="977"/>
              </a:spcBef>
            </a:pPr>
            <a:endParaRPr sz="2149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977"/>
              </a:spcBef>
              <a:buClr>
                <a:srgbClr val="000000"/>
              </a:buClr>
              <a:buSzPts val="2000"/>
            </a:pPr>
            <a:endParaRPr sz="1954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3277">
              <a:buClr>
                <a:srgbClr val="000000"/>
              </a:buClr>
              <a:buSzPts val="2000"/>
            </a:pPr>
            <a:endParaRPr sz="1954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3277">
              <a:buClr>
                <a:srgbClr val="000000"/>
              </a:buClr>
              <a:buSzPts val="2000"/>
            </a:pPr>
            <a:endParaRPr sz="1954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3277">
              <a:buClr>
                <a:srgbClr val="000000"/>
              </a:buClr>
              <a:buSzPts val="2000"/>
            </a:pPr>
            <a:endParaRPr sz="1954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3277">
              <a:buClr>
                <a:srgbClr val="000000"/>
              </a:buClr>
              <a:buSzPts val="2000"/>
            </a:pPr>
            <a:endParaRPr sz="1954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3277">
              <a:buClr>
                <a:srgbClr val="000000"/>
              </a:buClr>
              <a:buSzPts val="2000"/>
            </a:pPr>
            <a:endParaRPr sz="1954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3894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132"/>
          <p:cNvSpPr/>
          <p:nvPr/>
        </p:nvSpPr>
        <p:spPr>
          <a:xfrm>
            <a:off x="2083499" y="217801"/>
            <a:ext cx="8038600" cy="837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24" tIns="89316" rIns="87924" bIns="89316" anchor="ctr" anchorCtr="0">
            <a:noAutofit/>
          </a:bodyPr>
          <a:lstStyle/>
          <a:p>
            <a:pPr algn="ctr">
              <a:buClr>
                <a:srgbClr val="000000"/>
              </a:buClr>
              <a:buSzPts val="3500"/>
            </a:pPr>
            <a:r>
              <a:rPr lang="en-US" sz="3419" b="1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Conclusions and ideas for the future</a:t>
            </a:r>
            <a:endParaRPr sz="341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132"/>
          <p:cNvSpPr/>
          <p:nvPr/>
        </p:nvSpPr>
        <p:spPr>
          <a:xfrm>
            <a:off x="465514" y="1215001"/>
            <a:ext cx="11006050" cy="4832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24" tIns="89316" rIns="87924" bIns="89316" anchor="t" anchorCtr="0">
            <a:noAutofit/>
          </a:bodyPr>
          <a:lstStyle/>
          <a:p>
            <a:pPr marL="446639" indent="-358619" algn="just">
              <a:lnSpc>
                <a:spcPct val="150000"/>
              </a:lnSpc>
              <a:buClr>
                <a:schemeClr val="accent1"/>
              </a:buClr>
              <a:buSzPts val="2200"/>
              <a:buFont typeface="Calibri"/>
              <a:buChar char="•"/>
            </a:pPr>
            <a:r>
              <a:rPr lang="en-US" sz="21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NEMO scalability </a:t>
            </a:r>
            <a:r>
              <a:rPr lang="en-US" sz="21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is good when maintaining subdomain size over 15x15. Max. throughput achieved at 10x10. With </a:t>
            </a:r>
            <a:r>
              <a:rPr lang="en-US" sz="21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very large </a:t>
            </a:r>
            <a:r>
              <a:rPr lang="en-US" sz="21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configurations (and many more PE’s) this may not be true.</a:t>
            </a:r>
            <a:endParaRPr sz="21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6639" indent="-359792" algn="just">
              <a:lnSpc>
                <a:spcPct val="150000"/>
              </a:lnSpc>
              <a:spcBef>
                <a:spcPts val="977"/>
              </a:spcBef>
              <a:buClr>
                <a:schemeClr val="accent1"/>
              </a:buClr>
              <a:buSzPts val="2200"/>
              <a:buFont typeface="Calibri"/>
              <a:buChar char="•"/>
            </a:pPr>
            <a:r>
              <a:rPr lang="en-US" sz="21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Using mixed precision</a:t>
            </a:r>
            <a:r>
              <a:rPr lang="en-US" sz="21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in NEMO may allow to achieve </a:t>
            </a:r>
            <a:r>
              <a:rPr lang="en-US" sz="21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1SYPD</a:t>
            </a:r>
            <a:r>
              <a:rPr lang="en-US" sz="21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with 3km global resolution on current architectures. Up to </a:t>
            </a:r>
            <a:r>
              <a:rPr lang="en-US" sz="21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x1.9 speedup </a:t>
            </a:r>
            <a:r>
              <a:rPr lang="en-US" sz="21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on memory bandwidth bound configurations.</a:t>
            </a:r>
            <a:endParaRPr sz="21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6639" indent="-359792" algn="just">
              <a:lnSpc>
                <a:spcPct val="150000"/>
              </a:lnSpc>
              <a:spcBef>
                <a:spcPts val="977"/>
              </a:spcBef>
              <a:buClr>
                <a:schemeClr val="accent1"/>
              </a:buClr>
              <a:buSzPts val="2200"/>
              <a:buFont typeface="Calibri"/>
              <a:buChar char="•"/>
            </a:pPr>
            <a:r>
              <a:rPr lang="en-US" sz="21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NEMO </a:t>
            </a:r>
            <a:r>
              <a:rPr lang="en-US" sz="21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memory usage </a:t>
            </a:r>
            <a:r>
              <a:rPr lang="en-US" sz="21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is not scaling: </a:t>
            </a:r>
            <a:r>
              <a:rPr lang="en-US" sz="21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online interpolations</a:t>
            </a:r>
            <a:r>
              <a:rPr lang="en-US" sz="21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in ORCA36 make impossible to run the model on standard nodes. </a:t>
            </a:r>
            <a:endParaRPr sz="21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6639" indent="-359792" algn="just">
              <a:lnSpc>
                <a:spcPct val="150000"/>
              </a:lnSpc>
              <a:spcBef>
                <a:spcPts val="977"/>
              </a:spcBef>
              <a:buClr>
                <a:schemeClr val="accent1"/>
              </a:buClr>
              <a:buSzPts val="2200"/>
              <a:buFont typeface="Calibri"/>
              <a:buChar char="•"/>
            </a:pPr>
            <a:r>
              <a:rPr lang="en-US" sz="21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Data is an issue: </a:t>
            </a:r>
            <a:r>
              <a:rPr lang="en-US" sz="21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restarts of ~1Tb size.</a:t>
            </a:r>
            <a:endParaRPr sz="21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6639" indent="-359792" algn="just">
              <a:lnSpc>
                <a:spcPct val="150000"/>
              </a:lnSpc>
              <a:spcBef>
                <a:spcPts val="977"/>
              </a:spcBef>
              <a:buClr>
                <a:schemeClr val="accent1"/>
              </a:buClr>
              <a:buSzPts val="2200"/>
              <a:buFont typeface="Calibri"/>
              <a:buChar char="•"/>
            </a:pPr>
            <a:r>
              <a:rPr lang="en-US" sz="21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XIOS is also an issue. </a:t>
            </a:r>
            <a:r>
              <a:rPr lang="en-US" sz="2100" dirty="0">
                <a:latin typeface="Calibri"/>
                <a:ea typeface="Calibri"/>
                <a:cs typeface="Calibri"/>
                <a:sym typeface="Calibri"/>
              </a:rPr>
              <a:t>It was very difficult to run the new configuration with XIOS2.5.</a:t>
            </a:r>
            <a:endParaRPr sz="2100" b="1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50000"/>
              </a:lnSpc>
              <a:spcBef>
                <a:spcPts val="977"/>
              </a:spcBef>
              <a:buClr>
                <a:srgbClr val="000000"/>
              </a:buClr>
              <a:buSzPts val="2000"/>
            </a:pPr>
            <a:endParaRPr sz="2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3277">
              <a:lnSpc>
                <a:spcPct val="150000"/>
              </a:lnSpc>
              <a:buClr>
                <a:srgbClr val="000000"/>
              </a:buClr>
              <a:buSzPts val="2000"/>
            </a:pPr>
            <a:endParaRPr sz="2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3277">
              <a:lnSpc>
                <a:spcPct val="150000"/>
              </a:lnSpc>
              <a:buClr>
                <a:srgbClr val="000000"/>
              </a:buClr>
              <a:buSzPts val="2000"/>
            </a:pPr>
            <a:endParaRPr sz="2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3277">
              <a:lnSpc>
                <a:spcPct val="150000"/>
              </a:lnSpc>
              <a:buClr>
                <a:srgbClr val="000000"/>
              </a:buClr>
              <a:buSzPts val="2000"/>
            </a:pPr>
            <a:endParaRPr sz="2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3277">
              <a:lnSpc>
                <a:spcPct val="150000"/>
              </a:lnSpc>
              <a:buClr>
                <a:srgbClr val="000000"/>
              </a:buClr>
              <a:buSzPts val="2000"/>
            </a:pPr>
            <a:endParaRPr sz="2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3277">
              <a:lnSpc>
                <a:spcPct val="150000"/>
              </a:lnSpc>
              <a:buClr>
                <a:srgbClr val="000000"/>
              </a:buClr>
              <a:buSzPts val="2000"/>
            </a:pPr>
            <a:endParaRPr sz="2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40752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22" name="Google Shape;1322;p190"/>
          <p:cNvCxnSpPr/>
          <p:nvPr/>
        </p:nvCxnSpPr>
        <p:spPr>
          <a:xfrm rot="10800000">
            <a:off x="5471572" y="2763975"/>
            <a:ext cx="5275" cy="3226225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1324" name="Google Shape;1324;p190"/>
          <p:cNvSpPr/>
          <p:nvPr/>
        </p:nvSpPr>
        <p:spPr>
          <a:xfrm>
            <a:off x="7548725" y="1986801"/>
            <a:ext cx="2239132" cy="64682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FB0E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9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89316" tIns="89316" rIns="89316" bIns="89316" anchor="ctr" anchorCtr="0">
            <a:noAutofit/>
          </a:bodyPr>
          <a:lstStyle/>
          <a:p>
            <a:endParaRPr sz="1758"/>
          </a:p>
        </p:txBody>
      </p:sp>
      <p:sp>
        <p:nvSpPr>
          <p:cNvPr id="1325" name="Google Shape;1325;p190"/>
          <p:cNvSpPr/>
          <p:nvPr/>
        </p:nvSpPr>
        <p:spPr>
          <a:xfrm>
            <a:off x="5622620" y="1986801"/>
            <a:ext cx="2239132" cy="64682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FB0E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9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89316" tIns="89316" rIns="89316" bIns="89316" anchor="ctr" anchorCtr="0">
            <a:noAutofit/>
          </a:bodyPr>
          <a:lstStyle/>
          <a:p>
            <a:endParaRPr sz="1758"/>
          </a:p>
        </p:txBody>
      </p:sp>
      <p:sp>
        <p:nvSpPr>
          <p:cNvPr id="1326" name="Google Shape;1326;p190"/>
          <p:cNvSpPr/>
          <p:nvPr/>
        </p:nvSpPr>
        <p:spPr>
          <a:xfrm>
            <a:off x="3696309" y="1986801"/>
            <a:ext cx="2239132" cy="64682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FB0E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9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89316" tIns="89316" rIns="89316" bIns="89316" anchor="ctr" anchorCtr="0">
            <a:noAutofit/>
          </a:bodyPr>
          <a:lstStyle/>
          <a:p>
            <a:endParaRPr sz="1758"/>
          </a:p>
        </p:txBody>
      </p:sp>
      <p:sp>
        <p:nvSpPr>
          <p:cNvPr id="1327" name="Google Shape;1327;p1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89316" tIns="89316" rIns="89316" bIns="89316" rtlCol="0" anchor="ctr" anchorCtr="0">
            <a:noAutofit/>
          </a:bodyPr>
          <a:lstStyle/>
          <a:p>
            <a:r>
              <a:rPr lang="en-US"/>
              <a:t>NEMO timeline in BSC-ES performance</a:t>
            </a:r>
            <a:endParaRPr/>
          </a:p>
        </p:txBody>
      </p:sp>
      <p:sp>
        <p:nvSpPr>
          <p:cNvPr id="1328" name="Google Shape;1328;p190"/>
          <p:cNvSpPr/>
          <p:nvPr/>
        </p:nvSpPr>
        <p:spPr>
          <a:xfrm>
            <a:off x="1779496" y="1986801"/>
            <a:ext cx="2239132" cy="64682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FB0E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9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89316" tIns="89316" rIns="89316" bIns="89316" anchor="ctr" anchorCtr="0">
            <a:noAutofit/>
          </a:bodyPr>
          <a:lstStyle/>
          <a:p>
            <a:endParaRPr sz="1758"/>
          </a:p>
        </p:txBody>
      </p:sp>
      <p:sp>
        <p:nvSpPr>
          <p:cNvPr id="1329" name="Google Shape;1329;p190"/>
          <p:cNvSpPr txBox="1"/>
          <p:nvPr/>
        </p:nvSpPr>
        <p:spPr>
          <a:xfrm>
            <a:off x="3423211" y="1576326"/>
            <a:ext cx="749406" cy="45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316" tIns="89316" rIns="89316" bIns="89316" anchor="t" anchorCtr="0">
            <a:noAutofit/>
          </a:bodyPr>
          <a:lstStyle/>
          <a:p>
            <a:r>
              <a:rPr lang="en-US" sz="1563" b="1"/>
              <a:t>2019</a:t>
            </a:r>
            <a:endParaRPr sz="1563" b="1"/>
          </a:p>
        </p:txBody>
      </p:sp>
      <p:sp>
        <p:nvSpPr>
          <p:cNvPr id="1330" name="Google Shape;1330;p190"/>
          <p:cNvSpPr txBox="1"/>
          <p:nvPr/>
        </p:nvSpPr>
        <p:spPr>
          <a:xfrm>
            <a:off x="5358712" y="1576326"/>
            <a:ext cx="749406" cy="45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316" tIns="89316" rIns="89316" bIns="89316" anchor="t" anchorCtr="0">
            <a:noAutofit/>
          </a:bodyPr>
          <a:lstStyle/>
          <a:p>
            <a:r>
              <a:rPr lang="en-US" sz="1563" b="1"/>
              <a:t>2020</a:t>
            </a:r>
            <a:endParaRPr sz="1563" b="1"/>
          </a:p>
        </p:txBody>
      </p:sp>
      <p:sp>
        <p:nvSpPr>
          <p:cNvPr id="1331" name="Google Shape;1331;p190"/>
          <p:cNvSpPr txBox="1"/>
          <p:nvPr/>
        </p:nvSpPr>
        <p:spPr>
          <a:xfrm>
            <a:off x="7294213" y="1576326"/>
            <a:ext cx="730062" cy="45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316" tIns="89316" rIns="89316" bIns="89316" anchor="t" anchorCtr="0">
            <a:noAutofit/>
          </a:bodyPr>
          <a:lstStyle/>
          <a:p>
            <a:r>
              <a:rPr lang="en-US" sz="1563" b="1"/>
              <a:t>2021</a:t>
            </a:r>
            <a:endParaRPr sz="1563" b="1"/>
          </a:p>
        </p:txBody>
      </p:sp>
      <p:sp>
        <p:nvSpPr>
          <p:cNvPr id="1332" name="Google Shape;1332;p190"/>
          <p:cNvSpPr txBox="1"/>
          <p:nvPr/>
        </p:nvSpPr>
        <p:spPr>
          <a:xfrm>
            <a:off x="1796617" y="3361900"/>
            <a:ext cx="1822372" cy="737096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9316" tIns="89316" rIns="89316" bIns="89316" anchor="t" anchorCtr="0">
            <a:noAutofit/>
          </a:bodyPr>
          <a:lstStyle/>
          <a:p>
            <a:r>
              <a:rPr lang="en-US" sz="1172">
                <a:solidFill>
                  <a:schemeClr val="accent2"/>
                </a:solidFill>
              </a:rPr>
              <a:t>COPERNICUS CMEMS</a:t>
            </a:r>
            <a:r>
              <a:rPr lang="en-US" sz="1172">
                <a:solidFill>
                  <a:schemeClr val="accent1"/>
                </a:solidFill>
              </a:rPr>
              <a:t> </a:t>
            </a:r>
            <a:r>
              <a:rPr lang="en-US" sz="1172" b="1">
                <a:solidFill>
                  <a:schemeClr val="accent2"/>
                </a:solidFill>
              </a:rPr>
              <a:t>Final report</a:t>
            </a:r>
            <a:r>
              <a:rPr lang="en-US" sz="1172">
                <a:solidFill>
                  <a:schemeClr val="accent2"/>
                </a:solidFill>
              </a:rPr>
              <a:t>:</a:t>
            </a:r>
            <a:r>
              <a:rPr lang="en-US" sz="1172">
                <a:solidFill>
                  <a:schemeClr val="accent1"/>
                </a:solidFill>
              </a:rPr>
              <a:t> ORCA036 profiling</a:t>
            </a:r>
            <a:endParaRPr sz="1172">
              <a:solidFill>
                <a:schemeClr val="accent1"/>
              </a:solidFill>
            </a:endParaRPr>
          </a:p>
        </p:txBody>
      </p:sp>
      <p:cxnSp>
        <p:nvCxnSpPr>
          <p:cNvPr id="1333" name="Google Shape;1333;p190"/>
          <p:cNvCxnSpPr>
            <a:stCxn id="1332" idx="0"/>
          </p:cNvCxnSpPr>
          <p:nvPr/>
        </p:nvCxnSpPr>
        <p:spPr>
          <a:xfrm rot="10800000">
            <a:off x="2707803" y="2773688"/>
            <a:ext cx="0" cy="588212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34" name="Google Shape;1334;p190"/>
          <p:cNvSpPr txBox="1"/>
          <p:nvPr/>
        </p:nvSpPr>
        <p:spPr>
          <a:xfrm>
            <a:off x="2745791" y="4762035"/>
            <a:ext cx="1926122" cy="602573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9316" tIns="89316" rIns="89316" bIns="89316" anchor="t" anchorCtr="0">
            <a:noAutofit/>
          </a:bodyPr>
          <a:lstStyle/>
          <a:p>
            <a:r>
              <a:rPr lang="en-US" sz="1172">
                <a:solidFill>
                  <a:schemeClr val="accent2"/>
                </a:solidFill>
              </a:rPr>
              <a:t>IMMERSE D4.1:</a:t>
            </a:r>
            <a:r>
              <a:rPr lang="en-US" sz="1172">
                <a:solidFill>
                  <a:schemeClr val="accent1"/>
                </a:solidFill>
              </a:rPr>
              <a:t> Activities during 2019</a:t>
            </a:r>
            <a:endParaRPr sz="1172">
              <a:solidFill>
                <a:schemeClr val="accent1"/>
              </a:solidFill>
            </a:endParaRPr>
          </a:p>
        </p:txBody>
      </p:sp>
      <p:cxnSp>
        <p:nvCxnSpPr>
          <p:cNvPr id="1335" name="Google Shape;1335;p190"/>
          <p:cNvCxnSpPr>
            <a:stCxn id="1334" idx="0"/>
          </p:cNvCxnSpPr>
          <p:nvPr/>
        </p:nvCxnSpPr>
        <p:spPr>
          <a:xfrm rot="10800000">
            <a:off x="3708852" y="2801623"/>
            <a:ext cx="0" cy="1960412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36" name="Google Shape;1336;p190"/>
          <p:cNvSpPr txBox="1"/>
          <p:nvPr/>
        </p:nvSpPr>
        <p:spPr>
          <a:xfrm>
            <a:off x="9229713" y="1576326"/>
            <a:ext cx="686687" cy="45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316" tIns="89316" rIns="89316" bIns="89316" anchor="t" anchorCtr="0">
            <a:noAutofit/>
          </a:bodyPr>
          <a:lstStyle/>
          <a:p>
            <a:r>
              <a:rPr lang="en-US" sz="1563" b="1"/>
              <a:t>2022</a:t>
            </a:r>
            <a:endParaRPr sz="1563" b="1"/>
          </a:p>
        </p:txBody>
      </p:sp>
      <p:sp>
        <p:nvSpPr>
          <p:cNvPr id="1337" name="Google Shape;1337;p190"/>
          <p:cNvSpPr txBox="1"/>
          <p:nvPr/>
        </p:nvSpPr>
        <p:spPr>
          <a:xfrm>
            <a:off x="3861977" y="3361900"/>
            <a:ext cx="2288955" cy="120778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9316" tIns="89316" rIns="89316" bIns="89316" anchor="t" anchorCtr="0">
            <a:noAutofit/>
          </a:bodyPr>
          <a:lstStyle/>
          <a:p>
            <a:r>
              <a:rPr lang="en-US" sz="1172">
                <a:solidFill>
                  <a:schemeClr val="accent2"/>
                </a:solidFill>
              </a:rPr>
              <a:t>IS-ENES3 </a:t>
            </a:r>
            <a:r>
              <a:rPr lang="en-US" sz="1172" b="1">
                <a:solidFill>
                  <a:schemeClr val="accent2"/>
                </a:solidFill>
              </a:rPr>
              <a:t>M8.4</a:t>
            </a:r>
            <a:r>
              <a:rPr lang="en-US" sz="1172">
                <a:solidFill>
                  <a:schemeClr val="accent2"/>
                </a:solidFill>
              </a:rPr>
              <a:t>:</a:t>
            </a:r>
            <a:r>
              <a:rPr lang="en-US" sz="1172">
                <a:solidFill>
                  <a:schemeClr val="accent1"/>
                </a:solidFill>
              </a:rPr>
              <a:t> Definition of the optimization strategy</a:t>
            </a:r>
            <a:endParaRPr sz="1172">
              <a:solidFill>
                <a:schemeClr val="accent1"/>
              </a:solidFill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172">
                <a:solidFill>
                  <a:schemeClr val="accent2"/>
                </a:solidFill>
              </a:rPr>
              <a:t>IMMERSE </a:t>
            </a:r>
            <a:r>
              <a:rPr lang="en-US" sz="1172" b="1">
                <a:solidFill>
                  <a:schemeClr val="accent2"/>
                </a:solidFill>
              </a:rPr>
              <a:t>MS25</a:t>
            </a:r>
            <a:r>
              <a:rPr lang="en-US" sz="1172">
                <a:solidFill>
                  <a:schemeClr val="accent2"/>
                </a:solidFill>
              </a:rPr>
              <a:t>:</a:t>
            </a:r>
            <a:r>
              <a:rPr lang="en-US" sz="1172">
                <a:solidFill>
                  <a:schemeClr val="accent1"/>
                </a:solidFill>
              </a:rPr>
              <a:t> First setup of online diagnostics</a:t>
            </a:r>
            <a:endParaRPr sz="1172">
              <a:solidFill>
                <a:schemeClr val="accent1"/>
              </a:solidFill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172">
                <a:solidFill>
                  <a:schemeClr val="accent2"/>
                </a:solidFill>
              </a:rPr>
              <a:t>ESiWACE2 D1.2: </a:t>
            </a:r>
            <a:r>
              <a:rPr lang="en-US" sz="1172">
                <a:solidFill>
                  <a:schemeClr val="accent1"/>
                </a:solidFill>
              </a:rPr>
              <a:t>Model inter-comparison</a:t>
            </a:r>
            <a:endParaRPr sz="1172">
              <a:solidFill>
                <a:schemeClr val="accent1"/>
              </a:solidFill>
            </a:endParaRPr>
          </a:p>
        </p:txBody>
      </p:sp>
      <p:cxnSp>
        <p:nvCxnSpPr>
          <p:cNvPr id="1338" name="Google Shape;1338;p190"/>
          <p:cNvCxnSpPr/>
          <p:nvPr/>
        </p:nvCxnSpPr>
        <p:spPr>
          <a:xfrm rot="10800000">
            <a:off x="5651523" y="2770171"/>
            <a:ext cx="0" cy="591729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23" name="Google Shape;1323;p190"/>
          <p:cNvSpPr txBox="1"/>
          <p:nvPr/>
        </p:nvSpPr>
        <p:spPr>
          <a:xfrm>
            <a:off x="4459567" y="5990200"/>
            <a:ext cx="2053612" cy="591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316" tIns="89316" rIns="89316" bIns="89316" anchor="t" anchorCtr="0">
            <a:noAutofit/>
          </a:bodyPr>
          <a:lstStyle/>
          <a:p>
            <a:pPr algn="ctr"/>
            <a:r>
              <a:rPr lang="en-US" sz="1758" b="1" dirty="0">
                <a:solidFill>
                  <a:schemeClr val="accent6"/>
                </a:solidFill>
              </a:rPr>
              <a:t>NEMO 4.2 beta</a:t>
            </a:r>
            <a:endParaRPr sz="1758" b="1" dirty="0">
              <a:solidFill>
                <a:schemeClr val="accent6"/>
              </a:solidFill>
            </a:endParaRPr>
          </a:p>
        </p:txBody>
      </p:sp>
      <p:cxnSp>
        <p:nvCxnSpPr>
          <p:cNvPr id="1339" name="Google Shape;1339;p190"/>
          <p:cNvCxnSpPr/>
          <p:nvPr/>
        </p:nvCxnSpPr>
        <p:spPr>
          <a:xfrm rot="10800000">
            <a:off x="7534611" y="2795952"/>
            <a:ext cx="0" cy="2209824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lgDash"/>
            <a:round/>
            <a:headEnd type="none" w="med" len="med"/>
            <a:tailEnd type="triangle" w="med" len="med"/>
          </a:ln>
        </p:spPr>
      </p:cxnSp>
      <p:sp>
        <p:nvSpPr>
          <p:cNvPr id="1340" name="Google Shape;1340;p190"/>
          <p:cNvSpPr txBox="1"/>
          <p:nvPr/>
        </p:nvSpPr>
        <p:spPr>
          <a:xfrm>
            <a:off x="6246500" y="3361900"/>
            <a:ext cx="2123072" cy="88480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9316" tIns="89316" rIns="89316" bIns="89316" anchor="t" anchorCtr="0">
            <a:noAutofit/>
          </a:bodyPr>
          <a:lstStyle/>
          <a:p>
            <a:r>
              <a:rPr lang="en-US" sz="1172">
                <a:solidFill>
                  <a:schemeClr val="accent2"/>
                </a:solidFill>
              </a:rPr>
              <a:t>IMMERSE </a:t>
            </a:r>
            <a:r>
              <a:rPr lang="en-US" sz="1172" b="1">
                <a:solidFill>
                  <a:schemeClr val="accent2"/>
                </a:solidFill>
              </a:rPr>
              <a:t>MS34</a:t>
            </a:r>
            <a:r>
              <a:rPr lang="en-US" sz="1172">
                <a:solidFill>
                  <a:schemeClr val="accent2"/>
                </a:solidFill>
              </a:rPr>
              <a:t>:</a:t>
            </a:r>
            <a:r>
              <a:rPr lang="en-US" sz="1172">
                <a:solidFill>
                  <a:schemeClr val="accent1"/>
                </a:solidFill>
              </a:rPr>
              <a:t> Final setup of online diagnostics</a:t>
            </a:r>
            <a:endParaRPr sz="1172">
              <a:solidFill>
                <a:schemeClr val="accent1"/>
              </a:solidFill>
            </a:endParaRPr>
          </a:p>
          <a:p>
            <a:r>
              <a:rPr lang="en-US" sz="1172">
                <a:solidFill>
                  <a:schemeClr val="accent2"/>
                </a:solidFill>
              </a:rPr>
              <a:t>ESiWACE2 D1.1:</a:t>
            </a:r>
            <a:r>
              <a:rPr lang="en-US" sz="1172">
                <a:solidFill>
                  <a:schemeClr val="accent1"/>
                </a:solidFill>
              </a:rPr>
              <a:t> Production mode configurations</a:t>
            </a:r>
            <a:endParaRPr sz="1172">
              <a:solidFill>
                <a:schemeClr val="accent1"/>
              </a:solidFill>
            </a:endParaRPr>
          </a:p>
        </p:txBody>
      </p:sp>
      <p:cxnSp>
        <p:nvCxnSpPr>
          <p:cNvPr id="1341" name="Google Shape;1341;p190"/>
          <p:cNvCxnSpPr/>
          <p:nvPr/>
        </p:nvCxnSpPr>
        <p:spPr>
          <a:xfrm rot="10800000">
            <a:off x="8249824" y="2805796"/>
            <a:ext cx="0" cy="560955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42" name="Google Shape;1342;p190"/>
          <p:cNvCxnSpPr/>
          <p:nvPr/>
        </p:nvCxnSpPr>
        <p:spPr>
          <a:xfrm rot="10800000">
            <a:off x="8845363" y="2805772"/>
            <a:ext cx="0" cy="1516103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lgDash"/>
            <a:round/>
            <a:headEnd type="none" w="med" len="med"/>
            <a:tailEnd type="triangle" w="med" len="med"/>
          </a:ln>
        </p:spPr>
      </p:cxnSp>
      <p:sp>
        <p:nvSpPr>
          <p:cNvPr id="1343" name="Google Shape;1343;p190"/>
          <p:cNvSpPr txBox="1"/>
          <p:nvPr/>
        </p:nvSpPr>
        <p:spPr>
          <a:xfrm>
            <a:off x="7005822" y="4314351"/>
            <a:ext cx="1926122" cy="56095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9316" tIns="89316" rIns="89316" bIns="89316" anchor="t" anchorCtr="0">
            <a:noAutofit/>
          </a:bodyPr>
          <a:lstStyle/>
          <a:p>
            <a:r>
              <a:rPr lang="en-US" sz="1172">
                <a:solidFill>
                  <a:schemeClr val="accent2"/>
                </a:solidFill>
              </a:rPr>
              <a:t>IS-ENES3 </a:t>
            </a:r>
            <a:r>
              <a:rPr lang="en-US" sz="1172" b="1">
                <a:solidFill>
                  <a:schemeClr val="accent2"/>
                </a:solidFill>
              </a:rPr>
              <a:t>D8.5</a:t>
            </a:r>
            <a:r>
              <a:rPr lang="en-US" sz="1172">
                <a:solidFill>
                  <a:schemeClr val="accent2"/>
                </a:solidFill>
              </a:rPr>
              <a:t>:</a:t>
            </a:r>
            <a:r>
              <a:rPr lang="en-US" sz="1172">
                <a:solidFill>
                  <a:schemeClr val="accent1"/>
                </a:solidFill>
              </a:rPr>
              <a:t> Update NEMO code</a:t>
            </a:r>
            <a:endParaRPr sz="1172">
              <a:solidFill>
                <a:schemeClr val="accent1"/>
              </a:solidFill>
            </a:endParaRPr>
          </a:p>
        </p:txBody>
      </p:sp>
      <p:sp>
        <p:nvSpPr>
          <p:cNvPr id="1344" name="Google Shape;1344;p190"/>
          <p:cNvSpPr txBox="1"/>
          <p:nvPr/>
        </p:nvSpPr>
        <p:spPr>
          <a:xfrm>
            <a:off x="7642200" y="4975501"/>
            <a:ext cx="1773134" cy="93844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9316" tIns="89316" rIns="89316" bIns="89316" anchor="t" anchorCtr="0">
            <a:noAutofit/>
          </a:bodyPr>
          <a:lstStyle/>
          <a:p>
            <a:r>
              <a:rPr lang="en-US" sz="1172">
                <a:solidFill>
                  <a:schemeClr val="accent2"/>
                </a:solidFill>
              </a:rPr>
              <a:t>IMMERSE D4.4:</a:t>
            </a:r>
            <a:r>
              <a:rPr lang="en-US" sz="1172">
                <a:solidFill>
                  <a:schemeClr val="accent1"/>
                </a:solidFill>
              </a:rPr>
              <a:t> Node performance</a:t>
            </a:r>
            <a:endParaRPr sz="1172">
              <a:solidFill>
                <a:schemeClr val="accent1"/>
              </a:solidFill>
            </a:endParaRPr>
          </a:p>
          <a:p>
            <a:r>
              <a:rPr lang="en-US" sz="1172">
                <a:solidFill>
                  <a:schemeClr val="accent2"/>
                </a:solidFill>
              </a:rPr>
              <a:t>IMMERSE </a:t>
            </a:r>
            <a:r>
              <a:rPr lang="en-US" sz="1172" b="1">
                <a:solidFill>
                  <a:schemeClr val="accent2"/>
                </a:solidFill>
              </a:rPr>
              <a:t>D4.5</a:t>
            </a:r>
            <a:r>
              <a:rPr lang="en-US" sz="1172">
                <a:solidFill>
                  <a:schemeClr val="accent2"/>
                </a:solidFill>
              </a:rPr>
              <a:t>:</a:t>
            </a:r>
            <a:r>
              <a:rPr lang="en-US" sz="1172">
                <a:solidFill>
                  <a:schemeClr val="accent1"/>
                </a:solidFill>
              </a:rPr>
              <a:t> Report online diagnostics</a:t>
            </a:r>
            <a:endParaRPr sz="1172">
              <a:solidFill>
                <a:schemeClr val="accent1"/>
              </a:solidFill>
            </a:endParaRPr>
          </a:p>
          <a:p>
            <a:endParaRPr sz="1172">
              <a:solidFill>
                <a:schemeClr val="accent1"/>
              </a:solidFill>
            </a:endParaRPr>
          </a:p>
        </p:txBody>
      </p:sp>
      <p:cxnSp>
        <p:nvCxnSpPr>
          <p:cNvPr id="1345" name="Google Shape;1345;p190"/>
          <p:cNvCxnSpPr/>
          <p:nvPr/>
        </p:nvCxnSpPr>
        <p:spPr>
          <a:xfrm rot="10800000">
            <a:off x="9172343" y="2796295"/>
            <a:ext cx="0" cy="219048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lgDash"/>
            <a:round/>
            <a:headEnd type="none" w="med" len="med"/>
            <a:tailEnd type="triangle" w="med" len="med"/>
          </a:ln>
        </p:spPr>
      </p:cxnSp>
      <p:sp>
        <p:nvSpPr>
          <p:cNvPr id="1346" name="Google Shape;1346;p190"/>
          <p:cNvSpPr/>
          <p:nvPr/>
        </p:nvSpPr>
        <p:spPr>
          <a:xfrm rot="5400000">
            <a:off x="2835879" y="1307300"/>
            <a:ext cx="259669" cy="1369270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9316" tIns="89316" rIns="89316" bIns="89316" anchor="ctr" anchorCtr="0">
            <a:noAutofit/>
          </a:bodyPr>
          <a:lstStyle/>
          <a:p>
            <a:endParaRPr sz="1758" b="1"/>
          </a:p>
        </p:txBody>
      </p:sp>
      <p:sp>
        <p:nvSpPr>
          <p:cNvPr id="1347" name="Google Shape;1347;p190"/>
          <p:cNvSpPr txBox="1"/>
          <p:nvPr/>
        </p:nvSpPr>
        <p:spPr>
          <a:xfrm>
            <a:off x="2678415" y="1521913"/>
            <a:ext cx="1003213" cy="375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316" tIns="89316" rIns="89316" bIns="89316" anchor="t" anchorCtr="0">
            <a:noAutofit/>
          </a:bodyPr>
          <a:lstStyle/>
          <a:p>
            <a:r>
              <a:rPr lang="en-US" sz="1172" b="1" dirty="0">
                <a:solidFill>
                  <a:schemeClr val="accent2"/>
                </a:solidFill>
              </a:rPr>
              <a:t>TYPE-C</a:t>
            </a:r>
            <a:endParaRPr sz="1758" b="1" dirty="0"/>
          </a:p>
        </p:txBody>
      </p:sp>
      <p:sp>
        <p:nvSpPr>
          <p:cNvPr id="1348" name="Google Shape;1348;p190"/>
          <p:cNvSpPr txBox="1"/>
          <p:nvPr/>
        </p:nvSpPr>
        <p:spPr>
          <a:xfrm>
            <a:off x="5680265" y="4975501"/>
            <a:ext cx="1888315" cy="93844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9316" tIns="89316" rIns="89316" bIns="89316" anchor="t" anchorCtr="0">
            <a:noAutofit/>
          </a:bodyPr>
          <a:lstStyle/>
          <a:p>
            <a:r>
              <a:rPr lang="en-US" sz="1172">
                <a:solidFill>
                  <a:schemeClr val="accent2"/>
                </a:solidFill>
              </a:rPr>
              <a:t>IS-ENES3 </a:t>
            </a:r>
            <a:r>
              <a:rPr lang="en-US" sz="1172" b="1">
                <a:solidFill>
                  <a:schemeClr val="accent2"/>
                </a:solidFill>
              </a:rPr>
              <a:t>D4.3</a:t>
            </a:r>
            <a:r>
              <a:rPr lang="en-US" sz="1172">
                <a:solidFill>
                  <a:schemeClr val="accent2"/>
                </a:solidFill>
              </a:rPr>
              <a:t>:</a:t>
            </a:r>
            <a:r>
              <a:rPr lang="en-US" sz="1172">
                <a:solidFill>
                  <a:schemeClr val="accent1"/>
                </a:solidFill>
              </a:rPr>
              <a:t> CPMIP metrics &amp; performance</a:t>
            </a:r>
            <a:endParaRPr sz="1172">
              <a:solidFill>
                <a:schemeClr val="accent1"/>
              </a:solidFill>
            </a:endParaRPr>
          </a:p>
          <a:p>
            <a:r>
              <a:rPr lang="en-US" sz="1172">
                <a:solidFill>
                  <a:schemeClr val="accent2"/>
                </a:solidFill>
              </a:rPr>
              <a:t>IMMERSE D4.3:</a:t>
            </a:r>
            <a:r>
              <a:rPr lang="en-US" sz="1172">
                <a:solidFill>
                  <a:schemeClr val="accent1"/>
                </a:solidFill>
              </a:rPr>
              <a:t> AGRIF performance</a:t>
            </a:r>
            <a:endParaRPr sz="1172">
              <a:solidFill>
                <a:schemeClr val="accent1"/>
              </a:solidFill>
            </a:endParaRPr>
          </a:p>
        </p:txBody>
      </p:sp>
      <p:sp>
        <p:nvSpPr>
          <p:cNvPr id="1349" name="Google Shape;1349;p190"/>
          <p:cNvSpPr txBox="1"/>
          <p:nvPr/>
        </p:nvSpPr>
        <p:spPr>
          <a:xfrm>
            <a:off x="8435808" y="3361900"/>
            <a:ext cx="1369270" cy="88480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9316" tIns="89316" rIns="89316" bIns="89316" anchor="t" anchorCtr="0">
            <a:noAutofit/>
          </a:bodyPr>
          <a:lstStyle/>
          <a:p>
            <a:r>
              <a:rPr lang="en-US" sz="1172">
                <a:solidFill>
                  <a:schemeClr val="accent2"/>
                </a:solidFill>
              </a:rPr>
              <a:t>ESiWACE2 D1.3:</a:t>
            </a:r>
            <a:r>
              <a:rPr lang="en-US" sz="1172">
                <a:solidFill>
                  <a:schemeClr val="accent1"/>
                </a:solidFill>
              </a:rPr>
              <a:t> Scalability for pre-exascale systems</a:t>
            </a:r>
            <a:endParaRPr sz="1172">
              <a:solidFill>
                <a:schemeClr val="accent1"/>
              </a:solidFill>
            </a:endParaRPr>
          </a:p>
        </p:txBody>
      </p:sp>
      <p:cxnSp>
        <p:nvCxnSpPr>
          <p:cNvPr id="1350" name="Google Shape;1350;p190"/>
          <p:cNvCxnSpPr/>
          <p:nvPr/>
        </p:nvCxnSpPr>
        <p:spPr>
          <a:xfrm rot="10800000">
            <a:off x="9468744" y="2805648"/>
            <a:ext cx="0" cy="556852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51" name="Google Shape;1351;p190"/>
          <p:cNvSpPr txBox="1"/>
          <p:nvPr/>
        </p:nvSpPr>
        <p:spPr>
          <a:xfrm>
            <a:off x="7495555" y="6326076"/>
            <a:ext cx="3275463" cy="638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316" tIns="89316" rIns="89316" bIns="89316" anchor="t" anchorCtr="0">
            <a:noAutofit/>
          </a:bodyPr>
          <a:lstStyle/>
          <a:p>
            <a:r>
              <a:rPr lang="en-US" sz="1758">
                <a:solidFill>
                  <a:schemeClr val="accent2"/>
                </a:solidFill>
              </a:rPr>
              <a:t>* Bold indicates BSC is the lead</a:t>
            </a:r>
            <a:endParaRPr sz="1758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006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Porting NEMO diagnostics to GPUs</a:t>
            </a:r>
          </a:p>
        </p:txBody>
      </p:sp>
    </p:spTree>
    <p:extLst>
      <p:ext uri="{BB962C8B-B14F-4D97-AF65-F5344CB8AC3E}">
        <p14:creationId xmlns:p14="http://schemas.microsoft.com/office/powerpoint/2010/main" val="13813502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IMMERSE: Porting diagnostics to GPUs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0" y="938007"/>
            <a:ext cx="12192000" cy="512763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diagnostics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dia_hsb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kernel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4556"/>
          <a:stretch/>
        </p:blipFill>
        <p:spPr>
          <a:xfrm>
            <a:off x="695737" y="1431288"/>
            <a:ext cx="5347253" cy="28163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583" y="2391127"/>
            <a:ext cx="4601071" cy="327187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9025" y="5208105"/>
            <a:ext cx="2067339" cy="16101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159" y="4135484"/>
            <a:ext cx="4733927" cy="272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526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5013364" y="1884276"/>
            <a:ext cx="5026945" cy="2998826"/>
          </a:xfrm>
        </p:spPr>
        <p:txBody>
          <a:bodyPr>
            <a:noAutofit/>
          </a:bodyPr>
          <a:lstStyle/>
          <a:p>
            <a:pPr algn="ctr"/>
            <a:r>
              <a:rPr lang="es-ES" sz="8000" b="0" dirty="0" err="1"/>
              <a:t>Thank</a:t>
            </a:r>
            <a:r>
              <a:rPr lang="es-ES" sz="8000" b="0" dirty="0"/>
              <a:t> </a:t>
            </a:r>
            <a:r>
              <a:rPr lang="es-ES" sz="8000" b="0" dirty="0" err="1"/>
              <a:t>you</a:t>
            </a:r>
            <a:r>
              <a:rPr lang="es-ES" sz="8000" b="0" dirty="0"/>
              <a:t> </a:t>
            </a:r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5127066" y="6107242"/>
            <a:ext cx="4569950" cy="464416"/>
          </a:xfrm>
        </p:spPr>
        <p:txBody>
          <a:bodyPr/>
          <a:lstStyle/>
          <a:p>
            <a:pPr algn="ctr"/>
            <a:r>
              <a:rPr lang="es-ES" sz="2800" dirty="0">
                <a:solidFill>
                  <a:srgbClr val="004890"/>
                </a:solidFill>
                <a:ea typeface="+mj-ea"/>
                <a:cs typeface="+mj-cs"/>
              </a:rPr>
              <a:t>miguel.castrillo@bsc.es</a:t>
            </a:r>
          </a:p>
        </p:txBody>
      </p:sp>
      <p:pic>
        <p:nvPicPr>
          <p:cNvPr id="5" name="Google Shape;21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63334" y="1651167"/>
            <a:ext cx="2569637" cy="84778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421375" y="5224898"/>
            <a:ext cx="74551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/>
              <a:t>This project has received funding from the European Union’s Horizon 2020 research and innovation programme under grant agreement No 821926. </a:t>
            </a:r>
          </a:p>
        </p:txBody>
      </p:sp>
      <p:pic>
        <p:nvPicPr>
          <p:cNvPr id="7" name="Google Shape;21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3898" y="1425592"/>
            <a:ext cx="1298931" cy="12989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003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o 35"/>
          <p:cNvGrpSpPr/>
          <p:nvPr/>
        </p:nvGrpSpPr>
        <p:grpSpPr>
          <a:xfrm>
            <a:off x="2524125" y="1097419"/>
            <a:ext cx="2733675" cy="2743200"/>
            <a:chOff x="2524125" y="1097419"/>
            <a:chExt cx="2733675" cy="2743200"/>
          </a:xfrm>
        </p:grpSpPr>
        <p:pic>
          <p:nvPicPr>
            <p:cNvPr id="18" name="Imagen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4125" y="1097419"/>
              <a:ext cx="2733675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30"/>
            <p:cNvSpPr txBox="1">
              <a:spLocks noChangeArrowheads="1"/>
            </p:cNvSpPr>
            <p:nvPr/>
          </p:nvSpPr>
          <p:spPr bwMode="auto">
            <a:xfrm>
              <a:off x="2951163" y="1608594"/>
              <a:ext cx="1849437" cy="969496"/>
            </a:xfrm>
            <a:prstGeom prst="rect">
              <a:avLst/>
            </a:prstGeom>
            <a:noFill/>
            <a:ln>
              <a:noFill/>
            </a:ln>
            <a:effectLst>
              <a:outerShdw blurRad="381000" dir="5400000" algn="t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ca-ES" sz="29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Computer</a:t>
              </a:r>
            </a:p>
            <a:p>
              <a:pPr algn="ctr" eaLnBrk="1" hangingPunct="1">
                <a:defRPr/>
              </a:pPr>
              <a:r>
                <a:rPr lang="en-US" altLang="ca-ES" sz="28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Sciences</a:t>
              </a:r>
            </a:p>
          </p:txBody>
        </p:sp>
      </p:grpSp>
      <p:sp>
        <p:nvSpPr>
          <p:cNvPr id="19" name="Elipse 18"/>
          <p:cNvSpPr/>
          <p:nvPr/>
        </p:nvSpPr>
        <p:spPr>
          <a:xfrm>
            <a:off x="1974850" y="2616656"/>
            <a:ext cx="3829050" cy="1187450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grpSp>
        <p:nvGrpSpPr>
          <p:cNvPr id="37" name="Grupo 36"/>
          <p:cNvGrpSpPr/>
          <p:nvPr/>
        </p:nvGrpSpPr>
        <p:grpSpPr>
          <a:xfrm>
            <a:off x="7059613" y="1097419"/>
            <a:ext cx="2733675" cy="2743200"/>
            <a:chOff x="7059613" y="1097419"/>
            <a:chExt cx="2733675" cy="2743200"/>
          </a:xfrm>
        </p:grpSpPr>
        <p:pic>
          <p:nvPicPr>
            <p:cNvPr id="20" name="Imagen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9613" y="1097419"/>
              <a:ext cx="2733675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30"/>
            <p:cNvSpPr txBox="1">
              <a:spLocks noChangeArrowheads="1"/>
            </p:cNvSpPr>
            <p:nvPr/>
          </p:nvSpPr>
          <p:spPr bwMode="auto">
            <a:xfrm>
              <a:off x="7672388" y="1608594"/>
              <a:ext cx="1528762" cy="985837"/>
            </a:xfrm>
            <a:prstGeom prst="rect">
              <a:avLst/>
            </a:prstGeom>
            <a:noFill/>
            <a:ln>
              <a:noFill/>
            </a:ln>
            <a:effectLst>
              <a:outerShdw blurRad="381000" dir="5400000" algn="t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ca-ES" sz="29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Earth Sciences</a:t>
              </a:r>
            </a:p>
          </p:txBody>
        </p:sp>
      </p:grpSp>
      <p:grpSp>
        <p:nvGrpSpPr>
          <p:cNvPr id="39" name="Grupo 38"/>
          <p:cNvGrpSpPr/>
          <p:nvPr/>
        </p:nvGrpSpPr>
        <p:grpSpPr>
          <a:xfrm>
            <a:off x="7185025" y="3840392"/>
            <a:ext cx="2484438" cy="2493962"/>
            <a:chOff x="7185025" y="3840392"/>
            <a:chExt cx="2484438" cy="2493962"/>
          </a:xfrm>
        </p:grpSpPr>
        <p:pic>
          <p:nvPicPr>
            <p:cNvPr id="21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5025" y="3840392"/>
              <a:ext cx="2484438" cy="2493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30"/>
            <p:cNvSpPr txBox="1">
              <a:spLocks noChangeArrowheads="1"/>
            </p:cNvSpPr>
            <p:nvPr/>
          </p:nvSpPr>
          <p:spPr bwMode="auto">
            <a:xfrm>
              <a:off x="7632700" y="4338491"/>
              <a:ext cx="1528763" cy="539750"/>
            </a:xfrm>
            <a:prstGeom prst="rect">
              <a:avLst/>
            </a:prstGeom>
            <a:noFill/>
            <a:ln>
              <a:noFill/>
            </a:ln>
            <a:effectLst>
              <a:outerShdw blurRad="381000" dir="5400000" algn="t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ca-ES" sz="29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CASE</a:t>
              </a:r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2543175" y="3725716"/>
            <a:ext cx="2733675" cy="2743200"/>
            <a:chOff x="2543175" y="3725716"/>
            <a:chExt cx="2733675" cy="2743200"/>
          </a:xfrm>
        </p:grpSpPr>
        <p:pic>
          <p:nvPicPr>
            <p:cNvPr id="22" name="Imagen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3175" y="3725716"/>
              <a:ext cx="2733675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30"/>
            <p:cNvSpPr txBox="1">
              <a:spLocks noChangeArrowheads="1"/>
            </p:cNvSpPr>
            <p:nvPr/>
          </p:nvSpPr>
          <p:spPr bwMode="auto">
            <a:xfrm>
              <a:off x="3060700" y="4174979"/>
              <a:ext cx="1682750" cy="984250"/>
            </a:xfrm>
            <a:prstGeom prst="rect">
              <a:avLst/>
            </a:prstGeom>
            <a:noFill/>
            <a:ln>
              <a:noFill/>
            </a:ln>
            <a:effectLst>
              <a:outerShdw blurRad="381000" dir="5400000" algn="t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ca-ES" sz="29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Life</a:t>
              </a:r>
            </a:p>
            <a:p>
              <a:pPr algn="ctr" eaLnBrk="1" hangingPunct="1">
                <a:defRPr/>
              </a:pPr>
              <a:r>
                <a:rPr lang="en-US" altLang="ca-ES" sz="29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Sciences</a:t>
              </a:r>
            </a:p>
          </p:txBody>
        </p:sp>
      </p:grpSp>
      <p:sp>
        <p:nvSpPr>
          <p:cNvPr id="27" name="Rectangle 3"/>
          <p:cNvSpPr txBox="1">
            <a:spLocks noChangeAspect="1" noChangeArrowheads="1"/>
          </p:cNvSpPr>
          <p:nvPr/>
        </p:nvSpPr>
        <p:spPr bwMode="auto">
          <a:xfrm>
            <a:off x="1855788" y="2746831"/>
            <a:ext cx="4157662" cy="87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Tx/>
              <a:buNone/>
            </a:pPr>
            <a:r>
              <a:rPr lang="en-US" altLang="en-US" sz="1400" dirty="0">
                <a:solidFill>
                  <a:srgbClr val="004890"/>
                </a:solidFill>
                <a:cs typeface="Times New Roman" panose="02020603050405020304" pitchFamily="18" charset="0"/>
              </a:rPr>
              <a:t>To influence the way machines are built, programmed and used: programming models, performance tools, Big Data, computer architecture, energy efficiency</a:t>
            </a:r>
          </a:p>
        </p:txBody>
      </p:sp>
      <p:sp>
        <p:nvSpPr>
          <p:cNvPr id="28" name="Elipse 27"/>
          <p:cNvSpPr/>
          <p:nvPr/>
        </p:nvSpPr>
        <p:spPr>
          <a:xfrm>
            <a:off x="6486525" y="2653169"/>
            <a:ext cx="3829050" cy="1187450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9" name="Rectangle 3"/>
          <p:cNvSpPr txBox="1">
            <a:spLocks noChangeAspect="1" noChangeArrowheads="1"/>
          </p:cNvSpPr>
          <p:nvPr/>
        </p:nvSpPr>
        <p:spPr bwMode="auto">
          <a:xfrm>
            <a:off x="6680200" y="2799219"/>
            <a:ext cx="3455988" cy="99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Tx/>
              <a:buNone/>
            </a:pPr>
            <a:r>
              <a:rPr lang="en-US" altLang="en-US" sz="1400" dirty="0">
                <a:solidFill>
                  <a:srgbClr val="004890"/>
                </a:solidFill>
                <a:cs typeface="Times New Roman" panose="02020603050405020304" pitchFamily="18" charset="0"/>
              </a:rPr>
              <a:t>To develop and implement global and regional state-of-the-art models for short-term air quality </a:t>
            </a:r>
            <a:r>
              <a:rPr lang="en-GB" altLang="en-US" sz="1400" dirty="0">
                <a:solidFill>
                  <a:srgbClr val="004890"/>
                </a:solidFill>
                <a:cs typeface="Times New Roman" panose="02020603050405020304" pitchFamily="18" charset="0"/>
              </a:rPr>
              <a:t>forecast and long-term climate applications</a:t>
            </a:r>
            <a:endParaRPr lang="en-US" altLang="en-US" sz="1400" dirty="0">
              <a:solidFill>
                <a:srgbClr val="004890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Elipse 29"/>
          <p:cNvSpPr/>
          <p:nvPr/>
        </p:nvSpPr>
        <p:spPr>
          <a:xfrm>
            <a:off x="1995488" y="5210029"/>
            <a:ext cx="3829050" cy="1187450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1" name="Rectangle 3"/>
          <p:cNvSpPr txBox="1">
            <a:spLocks noChangeAspect="1" noChangeArrowheads="1"/>
          </p:cNvSpPr>
          <p:nvPr/>
        </p:nvSpPr>
        <p:spPr bwMode="auto">
          <a:xfrm>
            <a:off x="1965325" y="5337029"/>
            <a:ext cx="3851275" cy="80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Tx/>
              <a:buNone/>
            </a:pPr>
            <a:r>
              <a:rPr lang="en-US" altLang="en-US" sz="1400" dirty="0">
                <a:solidFill>
                  <a:srgbClr val="004890"/>
                </a:solidFill>
                <a:cs typeface="Times New Roman" panose="02020603050405020304" pitchFamily="18" charset="0"/>
              </a:rPr>
              <a:t>To understand living organisms by means of theoretical and computational methods (molecular modeling, genomics, proteomics)</a:t>
            </a:r>
            <a:endParaRPr lang="en-US" altLang="en-US" sz="1800" dirty="0">
              <a:solidFill>
                <a:srgbClr val="004890"/>
              </a:solidFill>
              <a:cs typeface="Times New Roman" panose="02020603050405020304" pitchFamily="18" charset="0"/>
            </a:endParaRPr>
          </a:p>
        </p:txBody>
      </p:sp>
      <p:sp>
        <p:nvSpPr>
          <p:cNvPr id="32" name="Elipse 31"/>
          <p:cNvSpPr/>
          <p:nvPr/>
        </p:nvSpPr>
        <p:spPr>
          <a:xfrm>
            <a:off x="6372225" y="5059216"/>
            <a:ext cx="3829050" cy="1187450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3" name="Rectangle 3"/>
          <p:cNvSpPr txBox="1">
            <a:spLocks noChangeAspect="1" noChangeArrowheads="1"/>
          </p:cNvSpPr>
          <p:nvPr/>
        </p:nvSpPr>
        <p:spPr bwMode="auto">
          <a:xfrm>
            <a:off x="6340475" y="5238604"/>
            <a:ext cx="3995738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Tx/>
              <a:buNone/>
            </a:pPr>
            <a:r>
              <a:rPr lang="en-US" altLang="en-US" sz="1400" dirty="0">
                <a:solidFill>
                  <a:srgbClr val="004890"/>
                </a:solidFill>
                <a:cs typeface="Times New Roman" panose="02020603050405020304" pitchFamily="18" charset="0"/>
              </a:rPr>
              <a:t>To develop scientific and engineering software to efficiently exploit super-computing capabilities (biomedical, geophysics, atmospheric, energy, social and economic simulations)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Mission</a:t>
            </a:r>
            <a:r>
              <a:rPr lang="es-ES" dirty="0"/>
              <a:t> of BSC </a:t>
            </a:r>
            <a:r>
              <a:rPr lang="es-ES" dirty="0" err="1"/>
              <a:t>Scientific</a:t>
            </a:r>
            <a:r>
              <a:rPr lang="es-ES" dirty="0"/>
              <a:t> </a:t>
            </a:r>
            <a:r>
              <a:rPr lang="es-ES" dirty="0" err="1"/>
              <a:t>Departments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0785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5"/>
          <p:cNvSpPr/>
          <p:nvPr/>
        </p:nvSpPr>
        <p:spPr>
          <a:xfrm>
            <a:off x="2068139" y="2744180"/>
            <a:ext cx="2395929" cy="2452494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89316" tIns="44646" rIns="89316" bIns="44646" anchor="ctr" anchorCtr="0">
            <a:noAutofit/>
          </a:bodyPr>
          <a:lstStyle/>
          <a:p>
            <a:pPr algn="ctr"/>
            <a:endParaRPr sz="1758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35"/>
          <p:cNvSpPr/>
          <p:nvPr/>
        </p:nvSpPr>
        <p:spPr>
          <a:xfrm>
            <a:off x="3817577" y="1561132"/>
            <a:ext cx="2395929" cy="2452494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89316" tIns="44646" rIns="89316" bIns="44646" anchor="ctr" anchorCtr="0">
            <a:noAutofit/>
          </a:bodyPr>
          <a:lstStyle/>
          <a:p>
            <a:pPr algn="ctr"/>
            <a:endParaRPr sz="1758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35"/>
          <p:cNvSpPr/>
          <p:nvPr/>
        </p:nvSpPr>
        <p:spPr>
          <a:xfrm>
            <a:off x="6007620" y="1546070"/>
            <a:ext cx="2395929" cy="2452494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89316" tIns="44646" rIns="89316" bIns="44646" anchor="ctr" anchorCtr="0">
            <a:noAutofit/>
          </a:bodyPr>
          <a:lstStyle/>
          <a:p>
            <a:pPr algn="ctr"/>
            <a:endParaRPr sz="1758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35"/>
          <p:cNvSpPr/>
          <p:nvPr/>
        </p:nvSpPr>
        <p:spPr>
          <a:xfrm>
            <a:off x="7711970" y="2730075"/>
            <a:ext cx="2395929" cy="2452494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89316" tIns="44646" rIns="89316" bIns="44646" anchor="ctr" anchorCtr="0">
            <a:noAutofit/>
          </a:bodyPr>
          <a:lstStyle/>
          <a:p>
            <a:pPr algn="ctr"/>
            <a:endParaRPr sz="1758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89316" tIns="44646" rIns="89316" bIns="44646" rtlCol="0" anchor="ctr" anchorCtr="0">
            <a:noAutofit/>
          </a:bodyPr>
          <a:lstStyle/>
          <a:p>
            <a:pPr>
              <a:buSzPts val="3600"/>
            </a:pPr>
            <a:r>
              <a:rPr lang="en-US" dirty="0"/>
              <a:t>Earth Science Department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sz="2000" b="0" dirty="0">
                <a:solidFill>
                  <a:srgbClr val="414141"/>
                </a:solidFill>
                <a:ea typeface="Calibri"/>
                <a:cs typeface="Calibri"/>
                <a:sym typeface="Calibri"/>
              </a:rPr>
              <a:t>Environmental modelling and forecasting, with a particular focus on weather, climate and air quality</a:t>
            </a:r>
            <a:endParaRPr lang="en-GB" sz="2000" b="0" dirty="0"/>
          </a:p>
          <a:p>
            <a:endParaRPr lang="en-GB" sz="2000" b="0" dirty="0"/>
          </a:p>
        </p:txBody>
      </p:sp>
      <p:sp>
        <p:nvSpPr>
          <p:cNvPr id="175" name="Google Shape;175;p35"/>
          <p:cNvSpPr txBox="1"/>
          <p:nvPr/>
        </p:nvSpPr>
        <p:spPr>
          <a:xfrm>
            <a:off x="2014547" y="3603924"/>
            <a:ext cx="2503197" cy="830882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dk1"/>
            </a:outerShdw>
          </a:effectLst>
        </p:spPr>
        <p:txBody>
          <a:bodyPr spcFirstLastPara="1" wrap="square" lIns="89316" tIns="44646" rIns="89316" bIns="44646" anchor="t" anchorCtr="0">
            <a:noAutofit/>
          </a:bodyPr>
          <a:lstStyle/>
          <a:p>
            <a:pPr algn="ctr"/>
            <a:r>
              <a:rPr lang="en-US" sz="2345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Computational Earth Sciences</a:t>
            </a:r>
            <a:endParaRPr sz="1758"/>
          </a:p>
        </p:txBody>
      </p:sp>
      <p:sp>
        <p:nvSpPr>
          <p:cNvPr id="176" name="Google Shape;176;p35"/>
          <p:cNvSpPr txBox="1"/>
          <p:nvPr/>
        </p:nvSpPr>
        <p:spPr>
          <a:xfrm>
            <a:off x="3941607" y="2078515"/>
            <a:ext cx="2012288" cy="1200163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dk1"/>
            </a:outerShdw>
          </a:effectLst>
        </p:spPr>
        <p:txBody>
          <a:bodyPr spcFirstLastPara="1" wrap="square" lIns="89316" tIns="44646" rIns="89316" bIns="44646" anchor="t" anchorCtr="0">
            <a:noAutofit/>
          </a:bodyPr>
          <a:lstStyle/>
          <a:p>
            <a:pPr algn="ctr"/>
            <a:r>
              <a:rPr lang="en-US" sz="2345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Climate Prediction</a:t>
            </a:r>
            <a:endParaRPr sz="1758"/>
          </a:p>
          <a:p>
            <a:pPr algn="ctr"/>
            <a:r>
              <a:rPr lang="en-US" sz="2345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Modelling</a:t>
            </a:r>
            <a:endParaRPr sz="1758"/>
          </a:p>
        </p:txBody>
      </p:sp>
      <p:sp>
        <p:nvSpPr>
          <p:cNvPr id="177" name="Google Shape;177;p35"/>
          <p:cNvSpPr txBox="1"/>
          <p:nvPr/>
        </p:nvSpPr>
        <p:spPr>
          <a:xfrm>
            <a:off x="6096000" y="2078514"/>
            <a:ext cx="2188722" cy="1200163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dk1"/>
            </a:outerShdw>
          </a:effectLst>
        </p:spPr>
        <p:txBody>
          <a:bodyPr spcFirstLastPara="1" wrap="square" lIns="89316" tIns="44646" rIns="89316" bIns="44646" anchor="t" anchorCtr="0">
            <a:noAutofit/>
          </a:bodyPr>
          <a:lstStyle/>
          <a:p>
            <a:pPr algn="ctr"/>
            <a:r>
              <a:rPr lang="en-US" sz="2345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Atmospheric Composition</a:t>
            </a:r>
            <a:endParaRPr sz="1758"/>
          </a:p>
          <a:p>
            <a:pPr algn="ctr"/>
            <a:r>
              <a:rPr lang="en-US" sz="2345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Modelling</a:t>
            </a:r>
            <a:endParaRPr sz="1758"/>
          </a:p>
        </p:txBody>
      </p:sp>
      <p:sp>
        <p:nvSpPr>
          <p:cNvPr id="178" name="Google Shape;178;p35"/>
          <p:cNvSpPr txBox="1"/>
          <p:nvPr/>
        </p:nvSpPr>
        <p:spPr>
          <a:xfrm>
            <a:off x="7956358" y="3603924"/>
            <a:ext cx="1907072" cy="830882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dk1"/>
            </a:outerShdw>
          </a:effectLst>
        </p:spPr>
        <p:txBody>
          <a:bodyPr spcFirstLastPara="1" wrap="square" lIns="89316" tIns="44646" rIns="89316" bIns="44646" anchor="t" anchorCtr="0">
            <a:noAutofit/>
          </a:bodyPr>
          <a:lstStyle/>
          <a:p>
            <a:pPr algn="ctr"/>
            <a:r>
              <a:rPr lang="en-US" sz="2345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Earth  System Services</a:t>
            </a:r>
            <a:endParaRPr sz="1758"/>
          </a:p>
        </p:txBody>
      </p:sp>
      <p:cxnSp>
        <p:nvCxnSpPr>
          <p:cNvPr id="180" name="Google Shape;180;p35"/>
          <p:cNvCxnSpPr/>
          <p:nvPr/>
        </p:nvCxnSpPr>
        <p:spPr>
          <a:xfrm>
            <a:off x="4297022" y="5657281"/>
            <a:ext cx="354041" cy="0"/>
          </a:xfrm>
          <a:prstGeom prst="straightConnector1">
            <a:avLst/>
          </a:prstGeom>
          <a:noFill/>
          <a:ln w="25400" cap="flat" cmpd="sng">
            <a:solidFill>
              <a:srgbClr val="7FB0E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1" name="Google Shape;181;p35"/>
          <p:cNvCxnSpPr/>
          <p:nvPr/>
        </p:nvCxnSpPr>
        <p:spPr>
          <a:xfrm>
            <a:off x="4292995" y="5193196"/>
            <a:ext cx="354041" cy="0"/>
          </a:xfrm>
          <a:prstGeom prst="straightConnector1">
            <a:avLst/>
          </a:prstGeom>
          <a:noFill/>
          <a:ln w="25400" cap="flat" cmpd="sng">
            <a:solidFill>
              <a:srgbClr val="7FB0E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2" name="Google Shape;182;p35"/>
          <p:cNvCxnSpPr/>
          <p:nvPr/>
        </p:nvCxnSpPr>
        <p:spPr>
          <a:xfrm>
            <a:off x="4292995" y="4912836"/>
            <a:ext cx="0" cy="744423"/>
          </a:xfrm>
          <a:prstGeom prst="straightConnector1">
            <a:avLst/>
          </a:prstGeom>
          <a:noFill/>
          <a:ln w="25400" cap="flat" cmpd="sng">
            <a:solidFill>
              <a:srgbClr val="7FB0E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3" name="Google Shape;183;p35"/>
          <p:cNvSpPr/>
          <p:nvPr/>
        </p:nvSpPr>
        <p:spPr>
          <a:xfrm>
            <a:off x="4308180" y="4602261"/>
            <a:ext cx="5948939" cy="185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316" tIns="44646" rIns="89316" bIns="44646" anchor="t" anchorCtr="0">
            <a:noAutofit/>
          </a:bodyPr>
          <a:lstStyle/>
          <a:p>
            <a:r>
              <a:rPr lang="en-US" sz="1563" dirty="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Director: </a:t>
            </a:r>
            <a:r>
              <a:rPr lang="en-US" sz="1954" b="1" dirty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Francisco </a:t>
            </a:r>
            <a:r>
              <a:rPr lang="en-US" sz="1954" b="1" dirty="0" err="1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Doblas</a:t>
            </a:r>
            <a:r>
              <a:rPr lang="en-US" sz="1954" b="1" dirty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-Reyes</a:t>
            </a:r>
            <a:endParaRPr sz="1954" b="1" dirty="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7385">
              <a:lnSpc>
                <a:spcPct val="150000"/>
              </a:lnSpc>
              <a:buClr>
                <a:srgbClr val="004890"/>
              </a:buClr>
              <a:buSzPts val="2100"/>
            </a:pPr>
            <a:r>
              <a:rPr lang="en-US" sz="2051" dirty="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&gt;100 people</a:t>
            </a:r>
            <a:endParaRPr sz="2051" dirty="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7385">
              <a:lnSpc>
                <a:spcPct val="150000"/>
              </a:lnSpc>
              <a:buClr>
                <a:srgbClr val="004890"/>
              </a:buClr>
              <a:buSzPts val="2100"/>
            </a:pPr>
            <a:r>
              <a:rPr lang="en-US" sz="2051" dirty="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Leading: H2020 project, COPERNICUS contract, ERC Consolidator Grant and hosts an AXA Chair</a:t>
            </a:r>
            <a:endParaRPr sz="2051" dirty="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8710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70" y="1487252"/>
            <a:ext cx="2692241" cy="270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547" y="1487252"/>
            <a:ext cx="2692243" cy="2700000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Earth</a:t>
            </a:r>
            <a:r>
              <a:rPr lang="es-ES" dirty="0"/>
              <a:t> </a:t>
            </a:r>
            <a:r>
              <a:rPr lang="es-ES" dirty="0" err="1"/>
              <a:t>Sciences</a:t>
            </a:r>
            <a:endParaRPr lang="es-ES" dirty="0"/>
          </a:p>
        </p:txBody>
      </p:sp>
      <p:sp>
        <p:nvSpPr>
          <p:cNvPr id="7" name="Marcador de contenido 2"/>
          <p:cNvSpPr txBox="1">
            <a:spLocks/>
          </p:cNvSpPr>
          <p:nvPr/>
        </p:nvSpPr>
        <p:spPr bwMode="auto">
          <a:xfrm>
            <a:off x="571500" y="823016"/>
            <a:ext cx="11029950" cy="71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s-ES" sz="2000" dirty="0">
                <a:solidFill>
                  <a:srgbClr val="414141"/>
                </a:solidFill>
                <a:latin typeface="+mn-lt"/>
              </a:rPr>
              <a:t>Environmental modelling and forecasting, with a particular focus on weather, climate and air quality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4899920" y="2104033"/>
            <a:ext cx="2594324" cy="1526073"/>
            <a:chOff x="3279841" y="1970916"/>
            <a:chExt cx="2594324" cy="1526073"/>
          </a:xfrm>
        </p:grpSpPr>
        <p:sp>
          <p:nvSpPr>
            <p:cNvPr id="9" name="Elipse 8"/>
            <p:cNvSpPr/>
            <p:nvPr/>
          </p:nvSpPr>
          <p:spPr>
            <a:xfrm>
              <a:off x="3816566" y="1970916"/>
              <a:ext cx="1526073" cy="152607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3990723" y="2261326"/>
              <a:ext cx="117775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Research</a:t>
              </a:r>
            </a:p>
            <a:p>
              <a:pPr algn="ctr">
                <a:lnSpc>
                  <a:spcPct val="9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and</a:t>
              </a:r>
            </a:p>
            <a:p>
              <a:pPr algn="ctr">
                <a:lnSpc>
                  <a:spcPct val="9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Forecasts</a:t>
              </a:r>
            </a:p>
          </p:txBody>
        </p:sp>
        <p:sp>
          <p:nvSpPr>
            <p:cNvPr id="11" name="Flecha izquierda 10"/>
            <p:cNvSpPr/>
            <p:nvPr/>
          </p:nvSpPr>
          <p:spPr>
            <a:xfrm>
              <a:off x="3279841" y="2477469"/>
              <a:ext cx="658430" cy="512967"/>
            </a:xfrm>
            <a:prstGeom prst="leftArrow">
              <a:avLst>
                <a:gd name="adj1" fmla="val 50000"/>
                <a:gd name="adj2" fmla="val 67073"/>
              </a:avLst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lecha izquierda 11"/>
            <p:cNvSpPr/>
            <p:nvPr/>
          </p:nvSpPr>
          <p:spPr>
            <a:xfrm rot="10800000">
              <a:off x="5215735" y="2477469"/>
              <a:ext cx="658430" cy="512967"/>
            </a:xfrm>
            <a:prstGeom prst="leftArrow">
              <a:avLst>
                <a:gd name="adj1" fmla="val 50000"/>
                <a:gd name="adj2" fmla="val 67073"/>
              </a:avLst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2418218" y="1978833"/>
            <a:ext cx="221182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s-ES" sz="1600" dirty="0">
                <a:solidFill>
                  <a:schemeClr val="bg1"/>
                </a:solidFill>
                <a:latin typeface="Calibri" panose="020F0502020204030204" pitchFamily="34" charset="0"/>
              </a:rPr>
              <a:t>Modeling</a:t>
            </a:r>
          </a:p>
          <a:p>
            <a:pPr algn="ctr"/>
            <a:r>
              <a:rPr lang="en-US" altLang="es-ES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air quality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and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Sand and Dust Storms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Processes from urban to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Global and the impacts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on weather, health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and ecosystems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7797890" y="2184783"/>
            <a:ext cx="214520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s-ES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Climate</a:t>
            </a:r>
            <a:endParaRPr lang="en-US" altLang="es-ES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altLang="es-ES" sz="1600" dirty="0">
                <a:solidFill>
                  <a:schemeClr val="bg1"/>
                </a:solidFill>
                <a:latin typeface="Calibri" panose="020F0502020204030204" pitchFamily="34" charset="0"/>
              </a:rPr>
              <a:t>predictions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system from</a:t>
            </a:r>
          </a:p>
          <a:p>
            <a:pPr algn="ctr"/>
            <a:r>
              <a:rPr lang="en-US" sz="1600" dirty="0" err="1">
                <a:solidFill>
                  <a:schemeClr val="bg1"/>
                </a:solidFill>
                <a:latin typeface="Calibri" panose="020F0502020204030204" pitchFamily="34" charset="0"/>
              </a:rPr>
              <a:t>subseasonal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-to-decadal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forecasts</a:t>
            </a:r>
            <a:endParaRPr lang="en-US" altLang="es-ES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1901510" y="4614621"/>
            <a:ext cx="8335138" cy="1507621"/>
            <a:chOff x="281431" y="4589907"/>
            <a:chExt cx="8335138" cy="1507621"/>
          </a:xfrm>
        </p:grpSpPr>
        <p:grpSp>
          <p:nvGrpSpPr>
            <p:cNvPr id="16" name="Grupo 15"/>
            <p:cNvGrpSpPr/>
            <p:nvPr/>
          </p:nvGrpSpPr>
          <p:grpSpPr>
            <a:xfrm>
              <a:off x="533789" y="4589907"/>
              <a:ext cx="8076423" cy="828691"/>
              <a:chOff x="2540119" y="4218335"/>
              <a:chExt cx="8754803" cy="898296"/>
            </a:xfrm>
          </p:grpSpPr>
          <p:sp>
            <p:nvSpPr>
              <p:cNvPr id="24" name="Lágrima 23"/>
              <p:cNvSpPr/>
              <p:nvPr/>
            </p:nvSpPr>
            <p:spPr>
              <a:xfrm rot="8100000">
                <a:off x="2540119" y="4218336"/>
                <a:ext cx="927474" cy="898294"/>
              </a:xfrm>
              <a:prstGeom prst="teardrop">
                <a:avLst/>
              </a:prstGeom>
              <a:blipFill dpi="0" rotWithShape="0">
                <a:blip r:embed="rId4"/>
                <a:srcRect/>
                <a:stretch>
                  <a:fillRect l="-20000" r="-55000"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Lágrima 24"/>
              <p:cNvSpPr/>
              <p:nvPr/>
            </p:nvSpPr>
            <p:spPr>
              <a:xfrm rot="8100000">
                <a:off x="3769074" y="4218336"/>
                <a:ext cx="927474" cy="898294"/>
              </a:xfrm>
              <a:prstGeom prst="teardrop">
                <a:avLst/>
              </a:prstGeom>
              <a:blipFill dpi="0" rotWithShape="0">
                <a:blip r:embed="rId5"/>
                <a:srcRect/>
                <a:stretch>
                  <a:fillRect l="-20000" r="-55000"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Lágrima 25"/>
              <p:cNvSpPr/>
              <p:nvPr/>
            </p:nvSpPr>
            <p:spPr>
              <a:xfrm rot="8100000">
                <a:off x="5006267" y="4218337"/>
                <a:ext cx="927474" cy="898294"/>
              </a:xfrm>
              <a:prstGeom prst="teardrop">
                <a:avLst/>
              </a:prstGeom>
              <a:blipFill dpi="0" rotWithShape="0">
                <a:blip r:embed="rId6"/>
                <a:srcRect/>
                <a:stretch>
                  <a:fillRect l="-24000" r="-55000"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Lágrima 26"/>
              <p:cNvSpPr/>
              <p:nvPr/>
            </p:nvSpPr>
            <p:spPr>
              <a:xfrm rot="8100000">
                <a:off x="6438295" y="4218336"/>
                <a:ext cx="927475" cy="898294"/>
              </a:xfrm>
              <a:prstGeom prst="teardrop">
                <a:avLst/>
              </a:prstGeom>
              <a:blipFill dpi="0" rotWithShape="0">
                <a:blip r:embed="rId7"/>
                <a:srcRect/>
                <a:stretch>
                  <a:fillRect l="-81000" t="-40000" r="-80000"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Lágrima 27"/>
              <p:cNvSpPr/>
              <p:nvPr/>
            </p:nvSpPr>
            <p:spPr>
              <a:xfrm rot="8100000">
                <a:off x="7893057" y="4218335"/>
                <a:ext cx="927475" cy="898294"/>
              </a:xfrm>
              <a:prstGeom prst="teardrop">
                <a:avLst/>
              </a:prstGeom>
              <a:blipFill dpi="0" rotWithShape="0">
                <a:blip r:embed="rId8"/>
                <a:srcRect/>
                <a:stretch>
                  <a:fillRect l="-81000" t="-40000" r="-80000"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Lágrima 28"/>
              <p:cNvSpPr/>
              <p:nvPr/>
            </p:nvSpPr>
            <p:spPr>
              <a:xfrm rot="8100000">
                <a:off x="9130251" y="4218336"/>
                <a:ext cx="927475" cy="898294"/>
              </a:xfrm>
              <a:prstGeom prst="teardrop">
                <a:avLst/>
              </a:prstGeom>
              <a:blipFill dpi="0" rotWithShape="0">
                <a:blip r:embed="rId9"/>
                <a:srcRect/>
                <a:stretch>
                  <a:fillRect l="-45000" t="-40000" r="-142000"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Lágrima 29"/>
              <p:cNvSpPr/>
              <p:nvPr/>
            </p:nvSpPr>
            <p:spPr>
              <a:xfrm rot="8100000">
                <a:off x="10367447" y="4218335"/>
                <a:ext cx="927475" cy="898294"/>
              </a:xfrm>
              <a:prstGeom prst="teardrop">
                <a:avLst/>
              </a:prstGeom>
              <a:blipFill dpi="0" rotWithShape="0">
                <a:blip r:embed="rId10"/>
                <a:srcRect/>
                <a:stretch>
                  <a:fillRect l="-73000" t="-10000" r="-60000"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CuadroTexto 16"/>
            <p:cNvSpPr txBox="1"/>
            <p:nvPr/>
          </p:nvSpPr>
          <p:spPr>
            <a:xfrm>
              <a:off x="281431" y="5638941"/>
              <a:ext cx="1260858" cy="275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400" dirty="0">
                  <a:solidFill>
                    <a:srgbClr val="004890"/>
                  </a:solidFill>
                </a:rPr>
                <a:t>Infrastructures</a:t>
              </a: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1764361" y="5638941"/>
              <a:ext cx="683970" cy="458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400" dirty="0">
                  <a:solidFill>
                    <a:srgbClr val="004890"/>
                  </a:solidFill>
                </a:rPr>
                <a:t>Solar</a:t>
              </a:r>
            </a:p>
            <a:p>
              <a:pPr algn="ctr">
                <a:lnSpc>
                  <a:spcPct val="85000"/>
                </a:lnSpc>
              </a:pPr>
              <a:r>
                <a:rPr lang="en-US" sz="1400" dirty="0">
                  <a:solidFill>
                    <a:srgbClr val="004890"/>
                  </a:solidFill>
                </a:rPr>
                <a:t>Energy</a:t>
              </a:r>
            </a:p>
          </p:txBody>
        </p:sp>
        <p:sp>
          <p:nvSpPr>
            <p:cNvPr id="19" name="CuadroTexto 18"/>
            <p:cNvSpPr txBox="1"/>
            <p:nvPr/>
          </p:nvSpPr>
          <p:spPr>
            <a:xfrm>
              <a:off x="2657432" y="5638941"/>
              <a:ext cx="1154995" cy="458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altLang="es-ES" sz="1400" dirty="0">
                  <a:solidFill>
                    <a:srgbClr val="004890"/>
                  </a:solidFill>
                </a:rPr>
                <a:t>Urban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s-ES" sz="1400" dirty="0">
                  <a:solidFill>
                    <a:srgbClr val="004890"/>
                  </a:solidFill>
                </a:rPr>
                <a:t>development</a:t>
              </a:r>
              <a:endParaRPr lang="en-US" sz="1400" dirty="0">
                <a:solidFill>
                  <a:srgbClr val="004890"/>
                </a:solidFill>
              </a:endParaRPr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4109094" y="5638941"/>
              <a:ext cx="884794" cy="275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altLang="es-ES" sz="1400" dirty="0">
                  <a:solidFill>
                    <a:srgbClr val="004890"/>
                  </a:solidFill>
                </a:rPr>
                <a:t>Transport</a:t>
              </a:r>
              <a:endParaRPr lang="en-US" sz="1400" dirty="0">
                <a:solidFill>
                  <a:srgbClr val="004890"/>
                </a:solidFill>
              </a:endParaRPr>
            </a:p>
          </p:txBody>
        </p:sp>
        <p:sp>
          <p:nvSpPr>
            <p:cNvPr id="21" name="CuadroTexto 20"/>
            <p:cNvSpPr txBox="1"/>
            <p:nvPr/>
          </p:nvSpPr>
          <p:spPr>
            <a:xfrm>
              <a:off x="5504339" y="5638941"/>
              <a:ext cx="683970" cy="458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altLang="es-ES" sz="1400" dirty="0">
                  <a:solidFill>
                    <a:srgbClr val="004890"/>
                  </a:solidFill>
                </a:rPr>
                <a:t>Wind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s-ES" sz="1400" dirty="0">
                  <a:solidFill>
                    <a:srgbClr val="004890"/>
                  </a:solidFill>
                </a:rPr>
                <a:t>Energy</a:t>
              </a:r>
              <a:endParaRPr lang="en-US" sz="1400" dirty="0">
                <a:solidFill>
                  <a:srgbClr val="004890"/>
                </a:solidFill>
              </a:endParaRPr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6551544" y="5638941"/>
              <a:ext cx="995016" cy="275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400" dirty="0">
                  <a:solidFill>
                    <a:srgbClr val="004890"/>
                  </a:solidFill>
                </a:rPr>
                <a:t>Agriculture</a:t>
              </a:r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7722222" y="5638941"/>
              <a:ext cx="894347" cy="275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altLang="es-ES" sz="1400" dirty="0">
                  <a:solidFill>
                    <a:srgbClr val="004890"/>
                  </a:solidFill>
                </a:rPr>
                <a:t>Insurance</a:t>
              </a:r>
              <a:endParaRPr lang="en-US" sz="1400" dirty="0">
                <a:solidFill>
                  <a:srgbClr val="004890"/>
                </a:solidFill>
              </a:endParaRP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2209547" y="3947169"/>
            <a:ext cx="8002382" cy="434330"/>
            <a:chOff x="589468" y="3930693"/>
            <a:chExt cx="8002382" cy="434330"/>
          </a:xfrm>
        </p:grpSpPr>
        <p:cxnSp>
          <p:nvCxnSpPr>
            <p:cNvPr id="32" name="Conector recto 31"/>
            <p:cNvCxnSpPr/>
            <p:nvPr/>
          </p:nvCxnSpPr>
          <p:spPr>
            <a:xfrm>
              <a:off x="589468" y="4361655"/>
              <a:ext cx="8002382" cy="0"/>
            </a:xfrm>
            <a:prstGeom prst="line">
              <a:avLst/>
            </a:prstGeom>
            <a:ln w="31750" cap="rnd">
              <a:solidFill>
                <a:srgbClr val="2F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dondear rectángulo de esquina del mismo lado 32"/>
            <p:cNvSpPr/>
            <p:nvPr/>
          </p:nvSpPr>
          <p:spPr>
            <a:xfrm>
              <a:off x="3194508" y="3930693"/>
              <a:ext cx="2792302" cy="434330"/>
            </a:xfrm>
            <a:prstGeom prst="round2SameRect">
              <a:avLst>
                <a:gd name="adj1" fmla="val 20968"/>
                <a:gd name="adj2" fmla="val 0"/>
              </a:avLst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Service Users Sectors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08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89316" tIns="89316" rIns="89316" bIns="89316" rtlCol="0" anchor="ctr" anchorCtr="0">
            <a:noAutofit/>
          </a:bodyPr>
          <a:lstStyle/>
          <a:p>
            <a:r>
              <a:rPr lang="en-US" dirty="0"/>
              <a:t>Computational Earth Sciences</a:t>
            </a:r>
            <a:endParaRPr dirty="0"/>
          </a:p>
        </p:txBody>
      </p:sp>
      <p:pic>
        <p:nvPicPr>
          <p:cNvPr id="191" name="Google Shape;19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7614" y="1166618"/>
            <a:ext cx="8458510" cy="50062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355347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6014</TotalTime>
  <Words>1704</Words>
  <Application>Microsoft Office PowerPoint</Application>
  <PresentationFormat>Widescreen</PresentationFormat>
  <Paragraphs>526</Paragraphs>
  <Slides>55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ＭＳ Ｐゴシック</vt:lpstr>
      <vt:lpstr>ＭＳ Ｐゴシック</vt:lpstr>
      <vt:lpstr>Arial</vt:lpstr>
      <vt:lpstr>Calibri</vt:lpstr>
      <vt:lpstr>Calibri Light</vt:lpstr>
      <vt:lpstr>Cambria Math</vt:lpstr>
      <vt:lpstr>DejaVu Sans</vt:lpstr>
      <vt:lpstr>Lohit Devanagari</vt:lpstr>
      <vt:lpstr>Times New Roman</vt:lpstr>
      <vt:lpstr>Diseño personalizado</vt:lpstr>
      <vt:lpstr>Present models &amp; machines running future resolutions. The ORCA36 configuration and approaches to increase NEMO4 efficiency</vt:lpstr>
      <vt:lpstr>The Performance Team in BSC Earth Sciences</vt:lpstr>
      <vt:lpstr>Barcelona Supercomputing Center Centro Nacional de Supercomputación</vt:lpstr>
      <vt:lpstr>PowerPoint Presentation</vt:lpstr>
      <vt:lpstr>MareNostrum 5. A European pre-exascale supercomputer</vt:lpstr>
      <vt:lpstr>Mission of BSC Scientific Departments</vt:lpstr>
      <vt:lpstr>Earth Science Department</vt:lpstr>
      <vt:lpstr>Earth Sciences</vt:lpstr>
      <vt:lpstr>Computational Earth Sciences</vt:lpstr>
      <vt:lpstr>Performance Team</vt:lpstr>
      <vt:lpstr>Performance Team</vt:lpstr>
      <vt:lpstr>High Performance Computing in Earth Sciences</vt:lpstr>
      <vt:lpstr>From ORCA2 to ORCA36</vt:lpstr>
      <vt:lpstr>PowerPoint Presentation</vt:lpstr>
      <vt:lpstr>PowerPoint Presentation</vt:lpstr>
      <vt:lpstr>PowerPoint Presentation</vt:lpstr>
      <vt:lpstr>ORCA2 scalability</vt:lpstr>
      <vt:lpstr>ORCA025 scalability (MN4) </vt:lpstr>
      <vt:lpstr>ORCA36</vt:lpstr>
      <vt:lpstr>ORCA36</vt:lpstr>
      <vt:lpstr>ORCA36 in MareNostrum4</vt:lpstr>
      <vt:lpstr>ORCA36 scaling</vt:lpstr>
      <vt:lpstr>ORCA36 scalability (MN4) </vt:lpstr>
      <vt:lpstr>ORCA36 scalability (MN4) </vt:lpstr>
      <vt:lpstr>ORCA36 scalability (MN4) </vt:lpstr>
      <vt:lpstr>ORCA36 scalability (MN4) </vt:lpstr>
      <vt:lpstr>ORCA36 scalability (MN4)</vt:lpstr>
      <vt:lpstr>ORCA36 scalability (MN4) </vt:lpstr>
      <vt:lpstr>ORCA36 scalability (MN4)</vt:lpstr>
      <vt:lpstr>NEMO4 weak scaling</vt:lpstr>
      <vt:lpstr>ORCA weak scaling (MN4) </vt:lpstr>
      <vt:lpstr>ORCA weak scaling (MN4) </vt:lpstr>
      <vt:lpstr>ORCA36 Performance analysis</vt:lpstr>
      <vt:lpstr>Performance analysis</vt:lpstr>
      <vt:lpstr>ORCA36 scalability (MN4) </vt:lpstr>
      <vt:lpstr>ORCA36 functions view</vt:lpstr>
      <vt:lpstr>ORCA36 functions view</vt:lpstr>
      <vt:lpstr>ORCA36 model factors</vt:lpstr>
      <vt:lpstr>ORCA36 scalability (MN4) </vt:lpstr>
      <vt:lpstr>ORCA36 scalability</vt:lpstr>
      <vt:lpstr>ORCA36 instructions breakdown</vt:lpstr>
      <vt:lpstr>ORCA36 instructions breakdown</vt:lpstr>
      <vt:lpstr>ORCA36 IPC per function</vt:lpstr>
      <vt:lpstr>NEMO4 time vs cost</vt:lpstr>
      <vt:lpstr>NEMO4 time vs cost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  <vt:lpstr>NEMO timeline in BSC-ES performance</vt:lpstr>
      <vt:lpstr>Porting NEMO diagnostics to GPUs</vt:lpstr>
      <vt:lpstr>IMMERSE: Porting diagnostics to GPUs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Castrillo</dc:creator>
  <cp:lastModifiedBy>Windows User</cp:lastModifiedBy>
  <cp:revision>221</cp:revision>
  <dcterms:created xsi:type="dcterms:W3CDTF">2019-06-06T09:57:11Z</dcterms:created>
  <dcterms:modified xsi:type="dcterms:W3CDTF">2019-11-27T09:05:19Z</dcterms:modified>
</cp:coreProperties>
</file>